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27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29.xml" ContentType="application/vnd.openxmlformats-officedocument.presentationml.notesSlide+xml"/>
  <Override PartName="/ppt/notesSlides/notesSlide30.xml" ContentType="application/vnd.openxmlformats-officedocument.presentationml.notesSlide+xml"/>
  <Override PartName="/ppt/notesSlides/notesSlide31.xml" ContentType="application/vnd.openxmlformats-officedocument.presentationml.notesSlide+xml"/>
  <Override PartName="/ppt/notesSlides/notesSlide32.xml" ContentType="application/vnd.openxmlformats-officedocument.presentationml.notesSlide+xml"/>
  <Override PartName="/ppt/notesSlides/notesSlide3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5"/>
  </p:notesMasterIdLst>
  <p:sldIdLst>
    <p:sldId id="690" r:id="rId2"/>
    <p:sldId id="492" r:id="rId3"/>
    <p:sldId id="493" r:id="rId4"/>
    <p:sldId id="494" r:id="rId5"/>
    <p:sldId id="700" r:id="rId6"/>
    <p:sldId id="701" r:id="rId7"/>
    <p:sldId id="497" r:id="rId8"/>
    <p:sldId id="498" r:id="rId9"/>
    <p:sldId id="702" r:id="rId10"/>
    <p:sldId id="499" r:id="rId11"/>
    <p:sldId id="500" r:id="rId12"/>
    <p:sldId id="501" r:id="rId13"/>
    <p:sldId id="502" r:id="rId14"/>
    <p:sldId id="503" r:id="rId15"/>
    <p:sldId id="703" r:id="rId16"/>
    <p:sldId id="504" r:id="rId17"/>
    <p:sldId id="505" r:id="rId18"/>
    <p:sldId id="506" r:id="rId19"/>
    <p:sldId id="507" r:id="rId20"/>
    <p:sldId id="510" r:id="rId21"/>
    <p:sldId id="509" r:id="rId22"/>
    <p:sldId id="508" r:id="rId23"/>
    <p:sldId id="691" r:id="rId24"/>
    <p:sldId id="692" r:id="rId25"/>
    <p:sldId id="693" r:id="rId26"/>
    <p:sldId id="695" r:id="rId27"/>
    <p:sldId id="694" r:id="rId28"/>
    <p:sldId id="696" r:id="rId29"/>
    <p:sldId id="697" r:id="rId30"/>
    <p:sldId id="698" r:id="rId31"/>
    <p:sldId id="699" r:id="rId32"/>
    <p:sldId id="511" r:id="rId33"/>
    <p:sldId id="512" r:id="rId34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3CC33"/>
    <a:srgbClr val="3366FF"/>
    <a:srgbClr val="FF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34580" autoAdjust="0"/>
    <p:restoredTop sz="86410" autoAdjust="0"/>
  </p:normalViewPr>
  <p:slideViewPr>
    <p:cSldViewPr>
      <p:cViewPr varScale="1">
        <p:scale>
          <a:sx n="80" d="100"/>
          <a:sy n="80" d="100"/>
        </p:scale>
        <p:origin x="-528" y="-8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tableStyles" Target="tableStyles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notesMaster" Target="notesMasters/notesMaster1.xml"/><Relationship Id="rId8" Type="http://schemas.openxmlformats.org/officeDocument/2006/relationships/slide" Target="slides/slide7.xml"/><Relationship Id="rId3" Type="http://schemas.openxmlformats.org/officeDocument/2006/relationships/slide" Target="slides/slide2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effectLst>
                  <a:outerShdw blurRad="38100" dist="38100" dir="2700000" algn="tl">
                    <a:srgbClr val="C0C0C0"/>
                  </a:outerShdw>
                </a:effectLst>
              </a:defRPr>
            </a:lvl1pPr>
          </a:lstStyle>
          <a:p>
            <a:endParaRPr lang="en-US"/>
          </a:p>
        </p:txBody>
      </p:sp>
      <p:sp>
        <p:nvSpPr>
          <p:cNvPr id="921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effectLst>
                  <a:outerShdw blurRad="38100" dist="38100" dir="2700000" algn="tl">
                    <a:srgbClr val="C0C0C0"/>
                  </a:outerShdw>
                </a:effectLst>
              </a:defRPr>
            </a:lvl1pPr>
          </a:lstStyle>
          <a:p>
            <a:endParaRPr lang="en-US"/>
          </a:p>
        </p:txBody>
      </p:sp>
      <p:sp>
        <p:nvSpPr>
          <p:cNvPr id="922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922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922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effectLst>
                  <a:outerShdw blurRad="38100" dist="38100" dir="2700000" algn="tl">
                    <a:srgbClr val="C0C0C0"/>
                  </a:outerShdw>
                </a:effectLst>
              </a:defRPr>
            </a:lvl1pPr>
          </a:lstStyle>
          <a:p>
            <a:endParaRPr lang="en-US"/>
          </a:p>
        </p:txBody>
      </p:sp>
      <p:sp>
        <p:nvSpPr>
          <p:cNvPr id="922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effectLst>
                  <a:outerShdw blurRad="38100" dist="38100" dir="2700000" algn="tl">
                    <a:srgbClr val="C0C0C0"/>
                  </a:outerShdw>
                </a:effectLst>
              </a:defRPr>
            </a:lvl1pPr>
          </a:lstStyle>
          <a:p>
            <a:fld id="{130C1750-F6E5-422C-9692-419E6C020501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74073933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BD72013-CF0F-4449-866E-927B6380D41D}" type="slidenum">
              <a:rPr lang="en-US"/>
              <a:pPr/>
              <a:t>1</a:t>
            </a:fld>
            <a:endParaRPr lang="en-US"/>
          </a:p>
        </p:txBody>
      </p:sp>
      <p:sp>
        <p:nvSpPr>
          <p:cNvPr id="63693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3693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D87C219-E7BC-4031-AD61-420069DA4C56}" type="slidenum">
              <a:rPr lang="en-US"/>
              <a:pPr/>
              <a:t>10</a:t>
            </a:fld>
            <a:endParaRPr lang="en-US"/>
          </a:p>
        </p:txBody>
      </p:sp>
      <p:sp>
        <p:nvSpPr>
          <p:cNvPr id="38605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8605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0473BBC-79C1-44B3-9B15-C35785C3E3AC}" type="slidenum">
              <a:rPr lang="en-US"/>
              <a:pPr/>
              <a:t>11</a:t>
            </a:fld>
            <a:endParaRPr lang="en-US"/>
          </a:p>
        </p:txBody>
      </p:sp>
      <p:sp>
        <p:nvSpPr>
          <p:cNvPr id="38809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880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2961C20-CB9F-443E-8546-277C4ABDF7EF}" type="slidenum">
              <a:rPr lang="en-US"/>
              <a:pPr/>
              <a:t>12</a:t>
            </a:fld>
            <a:endParaRPr lang="en-US"/>
          </a:p>
        </p:txBody>
      </p:sp>
      <p:sp>
        <p:nvSpPr>
          <p:cNvPr id="39014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901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3F4E2C2-0B95-4A2F-B841-AA94EEEE9644}" type="slidenum">
              <a:rPr lang="en-US"/>
              <a:pPr/>
              <a:t>13</a:t>
            </a:fld>
            <a:endParaRPr lang="en-US"/>
          </a:p>
        </p:txBody>
      </p:sp>
      <p:sp>
        <p:nvSpPr>
          <p:cNvPr id="39219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921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1E6BF862-18B7-4814-B61B-E99F73223CCD}" type="slidenum">
              <a:rPr lang="en-US"/>
              <a:pPr/>
              <a:t>14</a:t>
            </a:fld>
            <a:endParaRPr lang="en-US"/>
          </a:p>
        </p:txBody>
      </p:sp>
      <p:sp>
        <p:nvSpPr>
          <p:cNvPr id="39424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942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962CF365-2BF8-4E42-BF2A-D37D6D0A688F}" type="slidenum">
              <a:rPr lang="en-US"/>
              <a:pPr/>
              <a:t>15</a:t>
            </a:fld>
            <a:endParaRPr lang="en-US"/>
          </a:p>
        </p:txBody>
      </p:sp>
      <p:sp>
        <p:nvSpPr>
          <p:cNvPr id="71168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116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5A77B65-BEB8-4EA9-87EE-D0FAC66DD6B8}" type="slidenum">
              <a:rPr lang="en-US"/>
              <a:pPr/>
              <a:t>16</a:t>
            </a:fld>
            <a:endParaRPr lang="en-US"/>
          </a:p>
        </p:txBody>
      </p:sp>
      <p:sp>
        <p:nvSpPr>
          <p:cNvPr id="39629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9629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4F4F3C45-49EA-4CFE-B983-F76C164AAD04}" type="slidenum">
              <a:rPr lang="en-US"/>
              <a:pPr/>
              <a:t>17</a:t>
            </a:fld>
            <a:endParaRPr lang="en-US"/>
          </a:p>
        </p:txBody>
      </p:sp>
      <p:sp>
        <p:nvSpPr>
          <p:cNvPr id="39833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9833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A010991-0392-46DC-980A-97D32752855F}" type="slidenum">
              <a:rPr lang="en-US"/>
              <a:pPr/>
              <a:t>18</a:t>
            </a:fld>
            <a:endParaRPr lang="en-US"/>
          </a:p>
        </p:txBody>
      </p:sp>
      <p:sp>
        <p:nvSpPr>
          <p:cNvPr id="40038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003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CC73B0EF-B3DB-493E-88C1-D64E1D0166F9}" type="slidenum">
              <a:rPr lang="en-US"/>
              <a:pPr/>
              <a:t>19</a:t>
            </a:fld>
            <a:endParaRPr lang="en-US"/>
          </a:p>
        </p:txBody>
      </p:sp>
      <p:sp>
        <p:nvSpPr>
          <p:cNvPr id="40243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024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CD45B6F-B51D-4F5C-BAF4-C9015092E8C9}" type="slidenum">
              <a:rPr lang="en-US"/>
              <a:pPr/>
              <a:t>2</a:t>
            </a:fld>
            <a:endParaRPr lang="en-US"/>
          </a:p>
        </p:txBody>
      </p:sp>
      <p:sp>
        <p:nvSpPr>
          <p:cNvPr id="37171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7171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20602D9C-4306-482B-8078-4F49F50396A9}" type="slidenum">
              <a:rPr lang="en-US"/>
              <a:pPr/>
              <a:t>20</a:t>
            </a:fld>
            <a:endParaRPr lang="en-US"/>
          </a:p>
        </p:txBody>
      </p:sp>
      <p:sp>
        <p:nvSpPr>
          <p:cNvPr id="40857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0857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7E6BAF1-A0DF-470E-BAA6-15EEC345A3FA}" type="slidenum">
              <a:rPr lang="en-US"/>
              <a:pPr/>
              <a:t>21</a:t>
            </a:fld>
            <a:endParaRPr lang="en-US"/>
          </a:p>
        </p:txBody>
      </p:sp>
      <p:sp>
        <p:nvSpPr>
          <p:cNvPr id="40653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0653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BF46BE8-34B4-4112-85EA-8853353B97CD}" type="slidenum">
              <a:rPr lang="en-US"/>
              <a:pPr/>
              <a:t>22</a:t>
            </a:fld>
            <a:endParaRPr lang="en-US"/>
          </a:p>
        </p:txBody>
      </p:sp>
      <p:sp>
        <p:nvSpPr>
          <p:cNvPr id="40448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044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0860F216-234D-4617-9836-9EBFEC69E72F}" type="slidenum">
              <a:rPr lang="en-US"/>
              <a:pPr/>
              <a:t>23</a:t>
            </a:fld>
            <a:endParaRPr lang="en-US"/>
          </a:p>
        </p:txBody>
      </p:sp>
      <p:sp>
        <p:nvSpPr>
          <p:cNvPr id="68301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830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F072164-130C-4F2D-BD3F-C5E8F42336DC}" type="slidenum">
              <a:rPr lang="en-US"/>
              <a:pPr/>
              <a:t>24</a:t>
            </a:fld>
            <a:endParaRPr lang="en-US"/>
          </a:p>
        </p:txBody>
      </p:sp>
      <p:sp>
        <p:nvSpPr>
          <p:cNvPr id="68505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850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6DCD9FD-7CBC-4A6C-A5E6-4AF3724EC26A}" type="slidenum">
              <a:rPr lang="en-US"/>
              <a:pPr/>
              <a:t>25</a:t>
            </a:fld>
            <a:endParaRPr lang="en-US"/>
          </a:p>
        </p:txBody>
      </p:sp>
      <p:sp>
        <p:nvSpPr>
          <p:cNvPr id="68710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8710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9321ECD-9A0E-42BA-A48C-03B408984CE4}" type="slidenum">
              <a:rPr lang="en-US"/>
              <a:pPr/>
              <a:t>26</a:t>
            </a:fld>
            <a:endParaRPr lang="en-US"/>
          </a:p>
        </p:txBody>
      </p:sp>
      <p:sp>
        <p:nvSpPr>
          <p:cNvPr id="69529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952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31ACE70-66D2-4F90-90A3-EC348D4EB4EA}" type="slidenum">
              <a:rPr lang="en-US"/>
              <a:pPr/>
              <a:t>27</a:t>
            </a:fld>
            <a:endParaRPr lang="en-US"/>
          </a:p>
        </p:txBody>
      </p:sp>
      <p:sp>
        <p:nvSpPr>
          <p:cNvPr id="69325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9325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D15BFA8-88FE-4B8D-9946-676B0E9164D3}" type="slidenum">
              <a:rPr lang="en-US"/>
              <a:pPr/>
              <a:t>28</a:t>
            </a:fld>
            <a:endParaRPr lang="en-US"/>
          </a:p>
        </p:txBody>
      </p:sp>
      <p:sp>
        <p:nvSpPr>
          <p:cNvPr id="69734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973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28B96E9-E1B5-4EFE-BCFE-E5D59410FCF1}" type="slidenum">
              <a:rPr lang="en-US"/>
              <a:pPr/>
              <a:t>29</a:t>
            </a:fld>
            <a:endParaRPr lang="en-US"/>
          </a:p>
        </p:txBody>
      </p:sp>
      <p:sp>
        <p:nvSpPr>
          <p:cNvPr id="69939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993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A0AC98E-A2B8-428C-97F8-DA37AD1B8781}" type="slidenum">
              <a:rPr lang="en-US"/>
              <a:pPr/>
              <a:t>3</a:t>
            </a:fld>
            <a:endParaRPr lang="en-US"/>
          </a:p>
        </p:txBody>
      </p:sp>
      <p:sp>
        <p:nvSpPr>
          <p:cNvPr id="37376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737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94D41FA4-3ECF-4A8A-99B1-2D49FE74AE6D}" type="slidenum">
              <a:rPr lang="en-US"/>
              <a:pPr/>
              <a:t>30</a:t>
            </a:fld>
            <a:endParaRPr lang="en-US"/>
          </a:p>
        </p:txBody>
      </p:sp>
      <p:sp>
        <p:nvSpPr>
          <p:cNvPr id="70144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014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1A5C3C7-5DB1-4227-AA58-96EAC8FA4E54}" type="slidenum">
              <a:rPr lang="en-US"/>
              <a:pPr/>
              <a:t>31</a:t>
            </a:fld>
            <a:endParaRPr lang="en-US"/>
          </a:p>
        </p:txBody>
      </p:sp>
      <p:sp>
        <p:nvSpPr>
          <p:cNvPr id="70349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0349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4F59FFF-8120-4D9A-8A80-F6256640C660}" type="slidenum">
              <a:rPr lang="en-US"/>
              <a:pPr/>
              <a:t>32</a:t>
            </a:fld>
            <a:endParaRPr lang="en-US"/>
          </a:p>
        </p:txBody>
      </p:sp>
      <p:sp>
        <p:nvSpPr>
          <p:cNvPr id="41062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1062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AE885EB-E0E9-4DEE-958A-5498DC667258}" type="slidenum">
              <a:rPr lang="en-US"/>
              <a:pPr/>
              <a:t>33</a:t>
            </a:fld>
            <a:endParaRPr lang="en-US"/>
          </a:p>
        </p:txBody>
      </p:sp>
      <p:sp>
        <p:nvSpPr>
          <p:cNvPr id="41267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126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FDDEB52-98F3-4F92-BFB1-6BC821DFAEEB}" type="slidenum">
              <a:rPr lang="en-US"/>
              <a:pPr/>
              <a:t>4</a:t>
            </a:fld>
            <a:endParaRPr lang="en-US"/>
          </a:p>
        </p:txBody>
      </p:sp>
      <p:sp>
        <p:nvSpPr>
          <p:cNvPr id="37581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758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D5C47F1-A3A0-494C-B5DC-26FE97884B19}" type="slidenum">
              <a:rPr lang="en-US"/>
              <a:pPr/>
              <a:t>5</a:t>
            </a:fld>
            <a:endParaRPr lang="en-US"/>
          </a:p>
        </p:txBody>
      </p:sp>
      <p:sp>
        <p:nvSpPr>
          <p:cNvPr id="70553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0553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44FE2ADA-BE5C-40CB-A977-27C1F7E71161}" type="slidenum">
              <a:rPr lang="en-US"/>
              <a:pPr/>
              <a:t>6</a:t>
            </a:fld>
            <a:endParaRPr lang="en-US"/>
          </a:p>
        </p:txBody>
      </p:sp>
      <p:sp>
        <p:nvSpPr>
          <p:cNvPr id="70758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075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4A8B0F26-A3F4-4ABE-9522-AED053B74DBE}" type="slidenum">
              <a:rPr lang="en-US"/>
              <a:pPr/>
              <a:t>7</a:t>
            </a:fld>
            <a:endParaRPr lang="en-US"/>
          </a:p>
        </p:txBody>
      </p:sp>
      <p:sp>
        <p:nvSpPr>
          <p:cNvPr id="38195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819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AEEB276-5738-42C9-8D9D-F3D62A49A582}" type="slidenum">
              <a:rPr lang="en-US"/>
              <a:pPr/>
              <a:t>8</a:t>
            </a:fld>
            <a:endParaRPr lang="en-US"/>
          </a:p>
        </p:txBody>
      </p:sp>
      <p:sp>
        <p:nvSpPr>
          <p:cNvPr id="38400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8400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13F873A8-ACF9-4F25-AFE8-7D50E76E6526}" type="slidenum">
              <a:rPr lang="en-US"/>
              <a:pPr/>
              <a:t>9</a:t>
            </a:fld>
            <a:endParaRPr lang="en-US"/>
          </a:p>
        </p:txBody>
      </p:sp>
      <p:sp>
        <p:nvSpPr>
          <p:cNvPr id="70963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096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2E7FF1C-642F-45E4-A66D-04328653140E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59311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A7E196C-B023-4678-A4A0-B0AA9BA5EC9F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511027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4F36A97-02D6-4F0D-8284-06C9CF3C51CB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138557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7E6428C-7BDC-4EF0-9B57-DFD2379FA88D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490979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66063B0-180A-46AE-9AF2-B4437C23DB7F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253269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7308E8F-42C0-4E2D-9152-E7DA76F5C768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862006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417BA4E-2A21-4F39-BE48-1B60FEE3B1A2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532119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4F9443A-75C5-4F5C-A234-077048FF82BC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325425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BF5516F-D9A6-4591-A2CD-22624106CE85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82632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9CB4FB9-8D4E-4FEF-A66F-9292AADE5054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489751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F77B27-E076-41CE-8032-B8BE5AAF3B2B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033222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effectLst/>
                <a:latin typeface="+mn-lt"/>
              </a:defRPr>
            </a:lvl1pPr>
          </a:lstStyle>
          <a:p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effectLst/>
                <a:latin typeface="+mn-lt"/>
              </a:defRPr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effectLst/>
                <a:latin typeface="+mn-lt"/>
              </a:defRPr>
            </a:lvl1pPr>
          </a:lstStyle>
          <a:p>
            <a:fld id="{BA8E09F1-33E8-4173-BC0F-C45FA984B38F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0.xml"/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1.xml"/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2.xml"/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5906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09600" y="3733800"/>
            <a:ext cx="7924800" cy="2667000"/>
          </a:xfrm>
        </p:spPr>
        <p:txBody>
          <a:bodyPr/>
          <a:lstStyle/>
          <a:p>
            <a:pPr>
              <a:buFontTx/>
              <a:buNone/>
            </a:pPr>
            <a:r>
              <a:rPr lang="en-US" sz="4000" u="sng">
                <a:solidFill>
                  <a:schemeClr val="bg1"/>
                </a:solidFill>
              </a:rPr>
              <a:t>.</a:t>
            </a:r>
            <a:endParaRPr lang="en-US">
              <a:solidFill>
                <a:schemeClr val="bg1"/>
              </a:solidFill>
            </a:endParaRPr>
          </a:p>
        </p:txBody>
      </p:sp>
      <p:sp>
        <p:nvSpPr>
          <p:cNvPr id="635907" name="Rectangle 3"/>
          <p:cNvSpPr>
            <a:spLocks noGrp="1" noChangeArrowheads="1"/>
          </p:cNvSpPr>
          <p:nvPr>
            <p:ph type="title"/>
          </p:nvPr>
        </p:nvSpPr>
        <p:spPr>
          <a:xfrm>
            <a:off x="609600" y="304800"/>
            <a:ext cx="7924800" cy="2209800"/>
          </a:xfrm>
          <a:noFill/>
          <a:ln w="76200">
            <a:solidFill>
              <a:schemeClr val="accent2"/>
            </a:solidFill>
            <a:miter lim="800000"/>
            <a:headEnd/>
            <a:tailEnd/>
          </a:ln>
        </p:spPr>
        <p:txBody>
          <a:bodyPr/>
          <a:lstStyle/>
          <a:p>
            <a:r>
              <a:rPr lang="en-US" b="1" dirty="0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EECS110: </a:t>
            </a:r>
            <a:r>
              <a:rPr lang="en-US" b="1" dirty="0">
                <a:latin typeface="Tahoma" pitchFamily="34" charset="0"/>
              </a:rPr>
              <a:t>9b</a:t>
            </a:r>
            <a:r>
              <a:rPr lang="en-US" b="1" dirty="0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 </a:t>
            </a:r>
            <a:br>
              <a:rPr lang="en-US" b="1" dirty="0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</a:br>
            <a:r>
              <a:rPr lang="en-US" b="1" dirty="0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Some Search Algorithms</a:t>
            </a:r>
          </a:p>
        </p:txBody>
      </p:sp>
      <p:sp>
        <p:nvSpPr>
          <p:cNvPr id="635908" name="Rectangle 4"/>
          <p:cNvSpPr>
            <a:spLocks noChangeArrowheads="1"/>
          </p:cNvSpPr>
          <p:nvPr/>
        </p:nvSpPr>
        <p:spPr bwMode="auto">
          <a:xfrm>
            <a:off x="2719388" y="2667000"/>
            <a:ext cx="3706812" cy="9461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algn="ctr" eaLnBrk="0" hangingPunct="0"/>
            <a:r>
              <a:rPr lang="en-US" sz="2800">
                <a:solidFill>
                  <a:schemeClr val="tx2"/>
                </a:solidFill>
                <a:effectLst/>
                <a:latin typeface="Times New Roman" pitchFamily="18" charset="0"/>
              </a:rPr>
              <a:t>Jack Tumblin</a:t>
            </a:r>
            <a:br>
              <a:rPr lang="en-US" sz="2800">
                <a:solidFill>
                  <a:schemeClr val="tx2"/>
                </a:solidFill>
                <a:effectLst/>
                <a:latin typeface="Times New Roman" pitchFamily="18" charset="0"/>
              </a:rPr>
            </a:br>
            <a:r>
              <a:rPr lang="en-US" sz="2800">
                <a:solidFill>
                  <a:schemeClr val="tx2"/>
                </a:solidFill>
                <a:effectLst/>
                <a:latin typeface="Times New Roman" pitchFamily="18" charset="0"/>
              </a:rPr>
              <a:t>jet@cs.northwestern.edu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5026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Binary Search (of sorted data)</a:t>
            </a:r>
          </a:p>
        </p:txBody>
      </p:sp>
      <p:sp>
        <p:nvSpPr>
          <p:cNvPr id="38502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219200"/>
            <a:ext cx="7772400" cy="4114800"/>
          </a:xfrm>
        </p:spPr>
        <p:txBody>
          <a:bodyPr/>
          <a:lstStyle/>
          <a:p>
            <a:pPr lvl="1">
              <a:buFontTx/>
              <a:buNone/>
            </a:pPr>
            <a:r>
              <a:rPr lang="en-US" sz="32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  Core idea: </a:t>
            </a:r>
          </a:p>
          <a:p>
            <a:pPr lvl="1"/>
            <a:r>
              <a:rPr lang="en-US">
                <a:solidFill>
                  <a:schemeClr val="bg2"/>
                </a:solidFill>
              </a:rPr>
              <a:t>Find </a:t>
            </a:r>
            <a:r>
              <a:rPr lang="en-US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middle</a:t>
            </a:r>
            <a:r>
              <a:rPr lang="en-US">
                <a:solidFill>
                  <a:schemeClr val="bg2"/>
                </a:solidFill>
              </a:rPr>
              <a:t> of </a:t>
            </a:r>
            <a:r>
              <a:rPr lang="en-US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list</a:t>
            </a:r>
            <a:r>
              <a:rPr lang="en-US">
                <a:solidFill>
                  <a:schemeClr val="bg2"/>
                </a:solidFill>
              </a:rPr>
              <a:t>, to split it into 2 halves.</a:t>
            </a:r>
          </a:p>
          <a:p>
            <a:pPr lvl="1"/>
            <a:r>
              <a:rPr lang="en-US">
                <a:solidFill>
                  <a:schemeClr val="bg2"/>
                </a:solidFill>
              </a:rPr>
              <a:t>Did we find the answer? if yes, STOP</a:t>
            </a:r>
          </a:p>
          <a:p>
            <a:pPr lvl="1"/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Which half has the answer? </a:t>
            </a:r>
          </a:p>
        </p:txBody>
      </p:sp>
      <p:sp>
        <p:nvSpPr>
          <p:cNvPr id="385028" name="Rectangle 4"/>
          <p:cNvSpPr>
            <a:spLocks noChangeArrowheads="1"/>
          </p:cNvSpPr>
          <p:nvPr/>
        </p:nvSpPr>
        <p:spPr bwMode="auto">
          <a:xfrm>
            <a:off x="533400" y="45720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Ba</a:t>
            </a:r>
          </a:p>
        </p:txBody>
      </p:sp>
      <p:sp>
        <p:nvSpPr>
          <p:cNvPr id="385029" name="Rectangle 5"/>
          <p:cNvSpPr>
            <a:spLocks noChangeArrowheads="1"/>
          </p:cNvSpPr>
          <p:nvPr/>
        </p:nvSpPr>
        <p:spPr bwMode="auto">
          <a:xfrm>
            <a:off x="1323975" y="45720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Ce</a:t>
            </a:r>
          </a:p>
        </p:txBody>
      </p:sp>
      <p:sp>
        <p:nvSpPr>
          <p:cNvPr id="385030" name="Rectangle 6"/>
          <p:cNvSpPr>
            <a:spLocks noChangeArrowheads="1"/>
          </p:cNvSpPr>
          <p:nvPr/>
        </p:nvSpPr>
        <p:spPr bwMode="auto">
          <a:xfrm>
            <a:off x="1719263" y="4572000"/>
            <a:ext cx="396875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Fa</a:t>
            </a:r>
          </a:p>
        </p:txBody>
      </p:sp>
      <p:sp>
        <p:nvSpPr>
          <p:cNvPr id="385031" name="Rectangle 7"/>
          <p:cNvSpPr>
            <a:spLocks noChangeArrowheads="1"/>
          </p:cNvSpPr>
          <p:nvPr/>
        </p:nvSpPr>
        <p:spPr bwMode="auto">
          <a:xfrm>
            <a:off x="2116138" y="45720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Fe</a:t>
            </a:r>
          </a:p>
        </p:txBody>
      </p:sp>
      <p:sp>
        <p:nvSpPr>
          <p:cNvPr id="385032" name="Rectangle 8"/>
          <p:cNvSpPr>
            <a:spLocks noChangeArrowheads="1"/>
          </p:cNvSpPr>
          <p:nvPr/>
        </p:nvSpPr>
        <p:spPr bwMode="auto">
          <a:xfrm>
            <a:off x="2511425" y="45720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Fo</a:t>
            </a:r>
          </a:p>
        </p:txBody>
      </p:sp>
      <p:sp>
        <p:nvSpPr>
          <p:cNvPr id="385033" name="Rectangle 9"/>
          <p:cNvSpPr>
            <a:spLocks noChangeArrowheads="1"/>
          </p:cNvSpPr>
          <p:nvPr/>
        </p:nvSpPr>
        <p:spPr bwMode="auto">
          <a:xfrm>
            <a:off x="2906713" y="45720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Ga</a:t>
            </a:r>
          </a:p>
        </p:txBody>
      </p:sp>
      <p:sp>
        <p:nvSpPr>
          <p:cNvPr id="385034" name="Rectangle 10"/>
          <p:cNvSpPr>
            <a:spLocks noChangeArrowheads="1"/>
          </p:cNvSpPr>
          <p:nvPr/>
        </p:nvSpPr>
        <p:spPr bwMode="auto">
          <a:xfrm>
            <a:off x="3302000" y="45720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He</a:t>
            </a:r>
          </a:p>
        </p:txBody>
      </p:sp>
      <p:sp>
        <p:nvSpPr>
          <p:cNvPr id="385035" name="Rectangle 11"/>
          <p:cNvSpPr>
            <a:spLocks noChangeArrowheads="1"/>
          </p:cNvSpPr>
          <p:nvPr/>
        </p:nvSpPr>
        <p:spPr bwMode="auto">
          <a:xfrm>
            <a:off x="3697288" y="45720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Ho</a:t>
            </a:r>
          </a:p>
        </p:txBody>
      </p:sp>
      <p:sp>
        <p:nvSpPr>
          <p:cNvPr id="385036" name="Rectangle 12"/>
          <p:cNvSpPr>
            <a:spLocks noChangeArrowheads="1"/>
          </p:cNvSpPr>
          <p:nvPr/>
        </p:nvSpPr>
        <p:spPr bwMode="auto">
          <a:xfrm>
            <a:off x="4487863" y="4572000"/>
            <a:ext cx="396875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Lo</a:t>
            </a:r>
          </a:p>
        </p:txBody>
      </p:sp>
      <p:sp>
        <p:nvSpPr>
          <p:cNvPr id="385037" name="Rectangle 13"/>
          <p:cNvSpPr>
            <a:spLocks noChangeArrowheads="1"/>
          </p:cNvSpPr>
          <p:nvPr/>
        </p:nvSpPr>
        <p:spPr bwMode="auto">
          <a:xfrm>
            <a:off x="4884738" y="45720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Mi</a:t>
            </a:r>
          </a:p>
        </p:txBody>
      </p:sp>
      <p:sp>
        <p:nvSpPr>
          <p:cNvPr id="385038" name="Rectangle 14"/>
          <p:cNvSpPr>
            <a:spLocks noChangeArrowheads="1"/>
          </p:cNvSpPr>
          <p:nvPr/>
        </p:nvSpPr>
        <p:spPr bwMode="auto">
          <a:xfrm>
            <a:off x="5280025" y="45720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Na</a:t>
            </a:r>
          </a:p>
        </p:txBody>
      </p:sp>
      <p:sp>
        <p:nvSpPr>
          <p:cNvPr id="385039" name="Rectangle 15"/>
          <p:cNvSpPr>
            <a:spLocks noChangeArrowheads="1"/>
          </p:cNvSpPr>
          <p:nvPr/>
        </p:nvSpPr>
        <p:spPr bwMode="auto">
          <a:xfrm>
            <a:off x="5675313" y="45720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Ne</a:t>
            </a:r>
          </a:p>
        </p:txBody>
      </p:sp>
      <p:sp>
        <p:nvSpPr>
          <p:cNvPr id="385040" name="Rectangle 16"/>
          <p:cNvSpPr>
            <a:spLocks noChangeArrowheads="1"/>
          </p:cNvSpPr>
          <p:nvPr/>
        </p:nvSpPr>
        <p:spPr bwMode="auto">
          <a:xfrm>
            <a:off x="6070600" y="45720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Nu</a:t>
            </a:r>
          </a:p>
        </p:txBody>
      </p:sp>
      <p:sp>
        <p:nvSpPr>
          <p:cNvPr id="385041" name="Rectangle 17"/>
          <p:cNvSpPr>
            <a:spLocks noChangeArrowheads="1"/>
          </p:cNvSpPr>
          <p:nvPr/>
        </p:nvSpPr>
        <p:spPr bwMode="auto">
          <a:xfrm>
            <a:off x="6465888" y="45720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Mo</a:t>
            </a:r>
          </a:p>
        </p:txBody>
      </p:sp>
      <p:sp>
        <p:nvSpPr>
          <p:cNvPr id="385042" name="Rectangle 18"/>
          <p:cNvSpPr>
            <a:spLocks noChangeArrowheads="1"/>
          </p:cNvSpPr>
          <p:nvPr/>
        </p:nvSpPr>
        <p:spPr bwMode="auto">
          <a:xfrm>
            <a:off x="6861175" y="45720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Pa</a:t>
            </a:r>
          </a:p>
        </p:txBody>
      </p:sp>
      <p:sp>
        <p:nvSpPr>
          <p:cNvPr id="385043" name="Rectangle 19"/>
          <p:cNvSpPr>
            <a:spLocks noChangeArrowheads="1"/>
          </p:cNvSpPr>
          <p:nvPr/>
        </p:nvSpPr>
        <p:spPr bwMode="auto">
          <a:xfrm>
            <a:off x="7256463" y="4572000"/>
            <a:ext cx="396875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Ph</a:t>
            </a:r>
          </a:p>
        </p:txBody>
      </p:sp>
      <p:sp>
        <p:nvSpPr>
          <p:cNvPr id="385044" name="Rectangle 20"/>
          <p:cNvSpPr>
            <a:spLocks noChangeArrowheads="1"/>
          </p:cNvSpPr>
          <p:nvPr/>
        </p:nvSpPr>
        <p:spPr bwMode="auto">
          <a:xfrm>
            <a:off x="7653338" y="45720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Qu</a:t>
            </a:r>
          </a:p>
        </p:txBody>
      </p:sp>
      <p:sp>
        <p:nvSpPr>
          <p:cNvPr id="385045" name="Rectangle 21"/>
          <p:cNvSpPr>
            <a:spLocks noChangeArrowheads="1"/>
          </p:cNvSpPr>
          <p:nvPr/>
        </p:nvSpPr>
        <p:spPr bwMode="auto">
          <a:xfrm>
            <a:off x="928688" y="45720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Ca</a:t>
            </a:r>
          </a:p>
        </p:txBody>
      </p:sp>
      <p:sp>
        <p:nvSpPr>
          <p:cNvPr id="385048" name="Rectangle 24"/>
          <p:cNvSpPr>
            <a:spLocks noChangeArrowheads="1"/>
          </p:cNvSpPr>
          <p:nvPr/>
        </p:nvSpPr>
        <p:spPr bwMode="auto">
          <a:xfrm>
            <a:off x="1981200" y="3657600"/>
            <a:ext cx="395288" cy="381000"/>
          </a:xfrm>
          <a:prstGeom prst="rect">
            <a:avLst/>
          </a:prstGeom>
          <a:noFill/>
          <a:ln w="38100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Lo</a:t>
            </a:r>
          </a:p>
        </p:txBody>
      </p:sp>
      <p:sp>
        <p:nvSpPr>
          <p:cNvPr id="385049" name="Rectangle 25"/>
          <p:cNvSpPr>
            <a:spLocks noChangeArrowheads="1"/>
          </p:cNvSpPr>
          <p:nvPr/>
        </p:nvSpPr>
        <p:spPr bwMode="auto">
          <a:xfrm>
            <a:off x="2895600" y="3657600"/>
            <a:ext cx="395288" cy="381000"/>
          </a:xfrm>
          <a:prstGeom prst="rect">
            <a:avLst/>
          </a:prstGeom>
          <a:noFill/>
          <a:ln w="381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La</a:t>
            </a:r>
          </a:p>
        </p:txBody>
      </p:sp>
      <p:sp>
        <p:nvSpPr>
          <p:cNvPr id="385050" name="Text Box 26"/>
          <p:cNvSpPr txBox="1">
            <a:spLocks noChangeArrowheads="1"/>
          </p:cNvSpPr>
          <p:nvPr/>
        </p:nvSpPr>
        <p:spPr bwMode="auto">
          <a:xfrm>
            <a:off x="2481263" y="3622675"/>
            <a:ext cx="1176337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>
                <a:effectLst/>
                <a:latin typeface="Times New Roman" pitchFamily="18" charset="0"/>
              </a:rPr>
              <a:t>&lt;         ?</a:t>
            </a:r>
          </a:p>
        </p:txBody>
      </p:sp>
      <p:sp>
        <p:nvSpPr>
          <p:cNvPr id="385051" name="Rectangle 27"/>
          <p:cNvSpPr>
            <a:spLocks noChangeArrowheads="1"/>
          </p:cNvSpPr>
          <p:nvPr/>
        </p:nvSpPr>
        <p:spPr bwMode="auto">
          <a:xfrm>
            <a:off x="5419725" y="3654425"/>
            <a:ext cx="395288" cy="381000"/>
          </a:xfrm>
          <a:prstGeom prst="rect">
            <a:avLst/>
          </a:prstGeom>
          <a:noFill/>
          <a:ln w="38100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Lo</a:t>
            </a:r>
          </a:p>
        </p:txBody>
      </p:sp>
      <p:sp>
        <p:nvSpPr>
          <p:cNvPr id="385052" name="Rectangle 28"/>
          <p:cNvSpPr>
            <a:spLocks noChangeArrowheads="1"/>
          </p:cNvSpPr>
          <p:nvPr/>
        </p:nvSpPr>
        <p:spPr bwMode="auto">
          <a:xfrm>
            <a:off x="6391275" y="3657600"/>
            <a:ext cx="395288" cy="381000"/>
          </a:xfrm>
          <a:prstGeom prst="rect">
            <a:avLst/>
          </a:prstGeom>
          <a:noFill/>
          <a:ln w="381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La</a:t>
            </a:r>
          </a:p>
        </p:txBody>
      </p:sp>
      <p:sp>
        <p:nvSpPr>
          <p:cNvPr id="385053" name="Text Box 29"/>
          <p:cNvSpPr txBox="1">
            <a:spLocks noChangeArrowheads="1"/>
          </p:cNvSpPr>
          <p:nvPr/>
        </p:nvSpPr>
        <p:spPr bwMode="auto">
          <a:xfrm>
            <a:off x="5986463" y="3619500"/>
            <a:ext cx="1176337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>
                <a:effectLst/>
                <a:latin typeface="Times New Roman" pitchFamily="18" charset="0"/>
              </a:rPr>
              <a:t>&gt;         ?</a:t>
            </a:r>
          </a:p>
        </p:txBody>
      </p:sp>
      <p:sp>
        <p:nvSpPr>
          <p:cNvPr id="385054" name="Line 30"/>
          <p:cNvSpPr>
            <a:spLocks noChangeShapeType="1"/>
          </p:cNvSpPr>
          <p:nvPr/>
        </p:nvSpPr>
        <p:spPr bwMode="auto">
          <a:xfrm flipV="1">
            <a:off x="4267200" y="3962400"/>
            <a:ext cx="0" cy="15240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85055" name="Rectangle 31"/>
          <p:cNvSpPr>
            <a:spLocks noChangeArrowheads="1"/>
          </p:cNvSpPr>
          <p:nvPr/>
        </p:nvSpPr>
        <p:spPr bwMode="auto">
          <a:xfrm>
            <a:off x="4092575" y="4572000"/>
            <a:ext cx="395288" cy="381000"/>
          </a:xfrm>
          <a:prstGeom prst="rect">
            <a:avLst/>
          </a:prstGeom>
          <a:solidFill>
            <a:schemeClr val="bg1"/>
          </a:solidFill>
          <a:ln w="762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La</a:t>
            </a:r>
          </a:p>
        </p:txBody>
      </p:sp>
      <p:sp>
        <p:nvSpPr>
          <p:cNvPr id="385056" name="Rectangle 32"/>
          <p:cNvSpPr>
            <a:spLocks noChangeArrowheads="1"/>
          </p:cNvSpPr>
          <p:nvPr/>
        </p:nvSpPr>
        <p:spPr bwMode="auto">
          <a:xfrm>
            <a:off x="8048625" y="45720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Ra</a:t>
            </a:r>
          </a:p>
        </p:txBody>
      </p:sp>
      <p:sp>
        <p:nvSpPr>
          <p:cNvPr id="385057" name="Rectangle 33"/>
          <p:cNvSpPr>
            <a:spLocks noChangeArrowheads="1"/>
          </p:cNvSpPr>
          <p:nvPr/>
        </p:nvSpPr>
        <p:spPr bwMode="auto">
          <a:xfrm>
            <a:off x="2362200" y="6248400"/>
            <a:ext cx="395288" cy="381000"/>
          </a:xfrm>
          <a:prstGeom prst="rect">
            <a:avLst/>
          </a:prstGeom>
          <a:noFill/>
          <a:ln w="38100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endParaRPr lang="en-US">
              <a:effectLst/>
              <a:latin typeface="Times New Roman" pitchFamily="18" charset="0"/>
            </a:endParaRPr>
          </a:p>
        </p:txBody>
      </p:sp>
      <p:sp>
        <p:nvSpPr>
          <p:cNvPr id="385058" name="Text Box 34"/>
          <p:cNvSpPr txBox="1">
            <a:spLocks noChangeArrowheads="1"/>
          </p:cNvSpPr>
          <p:nvPr/>
        </p:nvSpPr>
        <p:spPr bwMode="auto">
          <a:xfrm>
            <a:off x="1143000" y="6172200"/>
            <a:ext cx="33909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>
                <a:effectLst/>
                <a:latin typeface="Times New Roman" pitchFamily="18" charset="0"/>
              </a:rPr>
              <a:t>Where is Low, Sampson?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7074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Binary Search (of sorted data)</a:t>
            </a:r>
          </a:p>
        </p:txBody>
      </p:sp>
      <p:sp>
        <p:nvSpPr>
          <p:cNvPr id="3870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219200"/>
            <a:ext cx="7772400" cy="4114800"/>
          </a:xfrm>
        </p:spPr>
        <p:txBody>
          <a:bodyPr/>
          <a:lstStyle/>
          <a:p>
            <a:pPr lvl="1">
              <a:buFontTx/>
              <a:buNone/>
            </a:pPr>
            <a:r>
              <a:rPr lang="en-US" sz="32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  Core idea: </a:t>
            </a:r>
          </a:p>
          <a:p>
            <a:pPr lvl="1"/>
            <a:r>
              <a:rPr lang="en-US">
                <a:solidFill>
                  <a:schemeClr val="bg2"/>
                </a:solidFill>
              </a:rPr>
              <a:t>Find </a:t>
            </a:r>
            <a:r>
              <a:rPr lang="en-US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middle</a:t>
            </a:r>
            <a:r>
              <a:rPr lang="en-US">
                <a:solidFill>
                  <a:schemeClr val="bg2"/>
                </a:solidFill>
              </a:rPr>
              <a:t> of </a:t>
            </a:r>
            <a:r>
              <a:rPr lang="en-US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list</a:t>
            </a:r>
            <a:r>
              <a:rPr lang="en-US">
                <a:solidFill>
                  <a:schemeClr val="bg2"/>
                </a:solidFill>
              </a:rPr>
              <a:t>, to split it into 2 halves.</a:t>
            </a:r>
          </a:p>
          <a:p>
            <a:pPr lvl="1"/>
            <a:r>
              <a:rPr lang="en-US">
                <a:solidFill>
                  <a:schemeClr val="bg2"/>
                </a:solidFill>
              </a:rPr>
              <a:t>Did we find the answer? if yes, STOP</a:t>
            </a:r>
          </a:p>
          <a:p>
            <a:pPr lvl="1"/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Which half has the answer?</a:t>
            </a:r>
          </a:p>
        </p:txBody>
      </p:sp>
      <p:sp>
        <p:nvSpPr>
          <p:cNvPr id="387076" name="Rectangle 4"/>
          <p:cNvSpPr>
            <a:spLocks noChangeArrowheads="1"/>
          </p:cNvSpPr>
          <p:nvPr/>
        </p:nvSpPr>
        <p:spPr bwMode="auto">
          <a:xfrm>
            <a:off x="533400" y="4572000"/>
            <a:ext cx="395288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Ba</a:t>
            </a:r>
          </a:p>
        </p:txBody>
      </p:sp>
      <p:sp>
        <p:nvSpPr>
          <p:cNvPr id="387077" name="Rectangle 5"/>
          <p:cNvSpPr>
            <a:spLocks noChangeArrowheads="1"/>
          </p:cNvSpPr>
          <p:nvPr/>
        </p:nvSpPr>
        <p:spPr bwMode="auto">
          <a:xfrm>
            <a:off x="1323975" y="4572000"/>
            <a:ext cx="395288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Ce</a:t>
            </a:r>
          </a:p>
        </p:txBody>
      </p:sp>
      <p:sp>
        <p:nvSpPr>
          <p:cNvPr id="387078" name="Rectangle 6"/>
          <p:cNvSpPr>
            <a:spLocks noChangeArrowheads="1"/>
          </p:cNvSpPr>
          <p:nvPr/>
        </p:nvSpPr>
        <p:spPr bwMode="auto">
          <a:xfrm>
            <a:off x="1719263" y="4572000"/>
            <a:ext cx="396875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Fa</a:t>
            </a:r>
          </a:p>
        </p:txBody>
      </p:sp>
      <p:sp>
        <p:nvSpPr>
          <p:cNvPr id="387079" name="Rectangle 7"/>
          <p:cNvSpPr>
            <a:spLocks noChangeArrowheads="1"/>
          </p:cNvSpPr>
          <p:nvPr/>
        </p:nvSpPr>
        <p:spPr bwMode="auto">
          <a:xfrm>
            <a:off x="2116138" y="4572000"/>
            <a:ext cx="395287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Fe</a:t>
            </a:r>
          </a:p>
        </p:txBody>
      </p:sp>
      <p:sp>
        <p:nvSpPr>
          <p:cNvPr id="387080" name="Rectangle 8"/>
          <p:cNvSpPr>
            <a:spLocks noChangeArrowheads="1"/>
          </p:cNvSpPr>
          <p:nvPr/>
        </p:nvSpPr>
        <p:spPr bwMode="auto">
          <a:xfrm>
            <a:off x="2511425" y="4572000"/>
            <a:ext cx="395288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Fo</a:t>
            </a:r>
          </a:p>
        </p:txBody>
      </p:sp>
      <p:sp>
        <p:nvSpPr>
          <p:cNvPr id="387081" name="Rectangle 9"/>
          <p:cNvSpPr>
            <a:spLocks noChangeArrowheads="1"/>
          </p:cNvSpPr>
          <p:nvPr/>
        </p:nvSpPr>
        <p:spPr bwMode="auto">
          <a:xfrm>
            <a:off x="2906713" y="4572000"/>
            <a:ext cx="395287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Ga</a:t>
            </a:r>
          </a:p>
        </p:txBody>
      </p:sp>
      <p:sp>
        <p:nvSpPr>
          <p:cNvPr id="387082" name="Rectangle 10"/>
          <p:cNvSpPr>
            <a:spLocks noChangeArrowheads="1"/>
          </p:cNvSpPr>
          <p:nvPr/>
        </p:nvSpPr>
        <p:spPr bwMode="auto">
          <a:xfrm>
            <a:off x="3302000" y="4572000"/>
            <a:ext cx="395288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He</a:t>
            </a:r>
          </a:p>
        </p:txBody>
      </p:sp>
      <p:sp>
        <p:nvSpPr>
          <p:cNvPr id="387083" name="Rectangle 11"/>
          <p:cNvSpPr>
            <a:spLocks noChangeArrowheads="1"/>
          </p:cNvSpPr>
          <p:nvPr/>
        </p:nvSpPr>
        <p:spPr bwMode="auto">
          <a:xfrm>
            <a:off x="3697288" y="4572000"/>
            <a:ext cx="395287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Ho</a:t>
            </a:r>
          </a:p>
        </p:txBody>
      </p:sp>
      <p:sp>
        <p:nvSpPr>
          <p:cNvPr id="387084" name="Rectangle 12"/>
          <p:cNvSpPr>
            <a:spLocks noChangeArrowheads="1"/>
          </p:cNvSpPr>
          <p:nvPr/>
        </p:nvSpPr>
        <p:spPr bwMode="auto">
          <a:xfrm>
            <a:off x="4487863" y="4572000"/>
            <a:ext cx="396875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Lo</a:t>
            </a:r>
          </a:p>
        </p:txBody>
      </p:sp>
      <p:sp>
        <p:nvSpPr>
          <p:cNvPr id="387085" name="Rectangle 13"/>
          <p:cNvSpPr>
            <a:spLocks noChangeArrowheads="1"/>
          </p:cNvSpPr>
          <p:nvPr/>
        </p:nvSpPr>
        <p:spPr bwMode="auto">
          <a:xfrm>
            <a:off x="4884738" y="45720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Mi</a:t>
            </a:r>
          </a:p>
        </p:txBody>
      </p:sp>
      <p:sp>
        <p:nvSpPr>
          <p:cNvPr id="387086" name="Rectangle 14"/>
          <p:cNvSpPr>
            <a:spLocks noChangeArrowheads="1"/>
          </p:cNvSpPr>
          <p:nvPr/>
        </p:nvSpPr>
        <p:spPr bwMode="auto">
          <a:xfrm>
            <a:off x="5280025" y="45720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Na</a:t>
            </a:r>
          </a:p>
        </p:txBody>
      </p:sp>
      <p:sp>
        <p:nvSpPr>
          <p:cNvPr id="387087" name="Rectangle 15"/>
          <p:cNvSpPr>
            <a:spLocks noChangeArrowheads="1"/>
          </p:cNvSpPr>
          <p:nvPr/>
        </p:nvSpPr>
        <p:spPr bwMode="auto">
          <a:xfrm>
            <a:off x="5675313" y="45720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Ne</a:t>
            </a:r>
          </a:p>
        </p:txBody>
      </p:sp>
      <p:sp>
        <p:nvSpPr>
          <p:cNvPr id="387088" name="Rectangle 16"/>
          <p:cNvSpPr>
            <a:spLocks noChangeArrowheads="1"/>
          </p:cNvSpPr>
          <p:nvPr/>
        </p:nvSpPr>
        <p:spPr bwMode="auto">
          <a:xfrm>
            <a:off x="6070600" y="45720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Nu</a:t>
            </a:r>
          </a:p>
        </p:txBody>
      </p:sp>
      <p:sp>
        <p:nvSpPr>
          <p:cNvPr id="387089" name="Rectangle 17"/>
          <p:cNvSpPr>
            <a:spLocks noChangeArrowheads="1"/>
          </p:cNvSpPr>
          <p:nvPr/>
        </p:nvSpPr>
        <p:spPr bwMode="auto">
          <a:xfrm>
            <a:off x="6465888" y="45720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Mo</a:t>
            </a:r>
          </a:p>
        </p:txBody>
      </p:sp>
      <p:sp>
        <p:nvSpPr>
          <p:cNvPr id="387090" name="Rectangle 18"/>
          <p:cNvSpPr>
            <a:spLocks noChangeArrowheads="1"/>
          </p:cNvSpPr>
          <p:nvPr/>
        </p:nvSpPr>
        <p:spPr bwMode="auto">
          <a:xfrm>
            <a:off x="6861175" y="45720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Pa</a:t>
            </a:r>
          </a:p>
        </p:txBody>
      </p:sp>
      <p:sp>
        <p:nvSpPr>
          <p:cNvPr id="387091" name="Rectangle 19"/>
          <p:cNvSpPr>
            <a:spLocks noChangeArrowheads="1"/>
          </p:cNvSpPr>
          <p:nvPr/>
        </p:nvSpPr>
        <p:spPr bwMode="auto">
          <a:xfrm>
            <a:off x="7256463" y="4572000"/>
            <a:ext cx="396875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Ph</a:t>
            </a:r>
          </a:p>
        </p:txBody>
      </p:sp>
      <p:sp>
        <p:nvSpPr>
          <p:cNvPr id="387092" name="Rectangle 20"/>
          <p:cNvSpPr>
            <a:spLocks noChangeArrowheads="1"/>
          </p:cNvSpPr>
          <p:nvPr/>
        </p:nvSpPr>
        <p:spPr bwMode="auto">
          <a:xfrm>
            <a:off x="7653338" y="45720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Qu</a:t>
            </a:r>
          </a:p>
        </p:txBody>
      </p:sp>
      <p:sp>
        <p:nvSpPr>
          <p:cNvPr id="387093" name="Rectangle 21"/>
          <p:cNvSpPr>
            <a:spLocks noChangeArrowheads="1"/>
          </p:cNvSpPr>
          <p:nvPr/>
        </p:nvSpPr>
        <p:spPr bwMode="auto">
          <a:xfrm>
            <a:off x="928688" y="4572000"/>
            <a:ext cx="395287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Ca</a:t>
            </a:r>
          </a:p>
        </p:txBody>
      </p:sp>
      <p:sp>
        <p:nvSpPr>
          <p:cNvPr id="387096" name="Rectangle 24"/>
          <p:cNvSpPr>
            <a:spLocks noChangeArrowheads="1"/>
          </p:cNvSpPr>
          <p:nvPr/>
        </p:nvSpPr>
        <p:spPr bwMode="auto">
          <a:xfrm>
            <a:off x="1981200" y="3657600"/>
            <a:ext cx="395288" cy="381000"/>
          </a:xfrm>
          <a:prstGeom prst="rect">
            <a:avLst/>
          </a:prstGeom>
          <a:noFill/>
          <a:ln w="38100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Lo</a:t>
            </a:r>
          </a:p>
        </p:txBody>
      </p:sp>
      <p:sp>
        <p:nvSpPr>
          <p:cNvPr id="387097" name="Rectangle 25"/>
          <p:cNvSpPr>
            <a:spLocks noChangeArrowheads="1"/>
          </p:cNvSpPr>
          <p:nvPr/>
        </p:nvSpPr>
        <p:spPr bwMode="auto">
          <a:xfrm>
            <a:off x="2895600" y="3657600"/>
            <a:ext cx="395288" cy="381000"/>
          </a:xfrm>
          <a:prstGeom prst="rect">
            <a:avLst/>
          </a:prstGeom>
          <a:noFill/>
          <a:ln w="38100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La</a:t>
            </a:r>
          </a:p>
        </p:txBody>
      </p:sp>
      <p:sp>
        <p:nvSpPr>
          <p:cNvPr id="387098" name="Text Box 26"/>
          <p:cNvSpPr txBox="1">
            <a:spLocks noChangeArrowheads="1"/>
          </p:cNvSpPr>
          <p:nvPr/>
        </p:nvSpPr>
        <p:spPr bwMode="auto">
          <a:xfrm>
            <a:off x="2557463" y="3622675"/>
            <a:ext cx="1100137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DDDDDD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&lt;        ?</a:t>
            </a:r>
          </a:p>
        </p:txBody>
      </p:sp>
      <p:sp>
        <p:nvSpPr>
          <p:cNvPr id="387099" name="Rectangle 27"/>
          <p:cNvSpPr>
            <a:spLocks noChangeArrowheads="1"/>
          </p:cNvSpPr>
          <p:nvPr/>
        </p:nvSpPr>
        <p:spPr bwMode="auto">
          <a:xfrm>
            <a:off x="5419725" y="3654425"/>
            <a:ext cx="395288" cy="381000"/>
          </a:xfrm>
          <a:prstGeom prst="rect">
            <a:avLst/>
          </a:prstGeom>
          <a:noFill/>
          <a:ln w="38100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Lo</a:t>
            </a:r>
          </a:p>
        </p:txBody>
      </p:sp>
      <p:sp>
        <p:nvSpPr>
          <p:cNvPr id="387100" name="Rectangle 28"/>
          <p:cNvSpPr>
            <a:spLocks noChangeArrowheads="1"/>
          </p:cNvSpPr>
          <p:nvPr/>
        </p:nvSpPr>
        <p:spPr bwMode="auto">
          <a:xfrm>
            <a:off x="6391275" y="3657600"/>
            <a:ext cx="395288" cy="381000"/>
          </a:xfrm>
          <a:prstGeom prst="rect">
            <a:avLst/>
          </a:prstGeom>
          <a:noFill/>
          <a:ln w="381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La</a:t>
            </a:r>
          </a:p>
        </p:txBody>
      </p:sp>
      <p:sp>
        <p:nvSpPr>
          <p:cNvPr id="387101" name="Text Box 29"/>
          <p:cNvSpPr txBox="1">
            <a:spLocks noChangeArrowheads="1"/>
          </p:cNvSpPr>
          <p:nvPr/>
        </p:nvSpPr>
        <p:spPr bwMode="auto">
          <a:xfrm>
            <a:off x="5986463" y="3619500"/>
            <a:ext cx="1100137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>
                <a:effectLst/>
                <a:latin typeface="Times New Roman" pitchFamily="18" charset="0"/>
              </a:rPr>
              <a:t>&gt;        ?</a:t>
            </a:r>
          </a:p>
        </p:txBody>
      </p:sp>
      <p:sp>
        <p:nvSpPr>
          <p:cNvPr id="387102" name="Line 30"/>
          <p:cNvSpPr>
            <a:spLocks noChangeShapeType="1"/>
          </p:cNvSpPr>
          <p:nvPr/>
        </p:nvSpPr>
        <p:spPr bwMode="auto">
          <a:xfrm flipH="1">
            <a:off x="914400" y="3657600"/>
            <a:ext cx="3200400" cy="1981200"/>
          </a:xfrm>
          <a:prstGeom prst="line">
            <a:avLst/>
          </a:prstGeom>
          <a:noFill/>
          <a:ln w="76200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87103" name="Line 31"/>
          <p:cNvSpPr>
            <a:spLocks noChangeShapeType="1"/>
          </p:cNvSpPr>
          <p:nvPr/>
        </p:nvSpPr>
        <p:spPr bwMode="auto">
          <a:xfrm>
            <a:off x="1066800" y="3505200"/>
            <a:ext cx="3200400" cy="2209800"/>
          </a:xfrm>
          <a:prstGeom prst="line">
            <a:avLst/>
          </a:prstGeom>
          <a:noFill/>
          <a:ln w="76200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87104" name="Line 32"/>
          <p:cNvSpPr>
            <a:spLocks noChangeShapeType="1"/>
          </p:cNvSpPr>
          <p:nvPr/>
        </p:nvSpPr>
        <p:spPr bwMode="auto">
          <a:xfrm>
            <a:off x="914400" y="3581400"/>
            <a:ext cx="3200400" cy="2209800"/>
          </a:xfrm>
          <a:prstGeom prst="line">
            <a:avLst/>
          </a:prstGeom>
          <a:noFill/>
          <a:ln w="76200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87105" name="Line 33"/>
          <p:cNvSpPr>
            <a:spLocks noChangeShapeType="1"/>
          </p:cNvSpPr>
          <p:nvPr/>
        </p:nvSpPr>
        <p:spPr bwMode="auto">
          <a:xfrm flipH="1">
            <a:off x="1066800" y="3733800"/>
            <a:ext cx="3200400" cy="1981200"/>
          </a:xfrm>
          <a:prstGeom prst="line">
            <a:avLst/>
          </a:prstGeom>
          <a:noFill/>
          <a:ln w="76200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87106" name="Line 34"/>
          <p:cNvSpPr>
            <a:spLocks noChangeShapeType="1"/>
          </p:cNvSpPr>
          <p:nvPr/>
        </p:nvSpPr>
        <p:spPr bwMode="auto">
          <a:xfrm flipV="1">
            <a:off x="4267200" y="3962400"/>
            <a:ext cx="0" cy="15240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87107" name="Rectangle 35"/>
          <p:cNvSpPr>
            <a:spLocks noChangeArrowheads="1"/>
          </p:cNvSpPr>
          <p:nvPr/>
        </p:nvSpPr>
        <p:spPr bwMode="auto">
          <a:xfrm>
            <a:off x="4092575" y="4572000"/>
            <a:ext cx="395288" cy="381000"/>
          </a:xfrm>
          <a:prstGeom prst="rect">
            <a:avLst/>
          </a:prstGeom>
          <a:solidFill>
            <a:schemeClr val="bg1"/>
          </a:solidFill>
          <a:ln w="762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La</a:t>
            </a:r>
          </a:p>
        </p:txBody>
      </p:sp>
      <p:sp>
        <p:nvSpPr>
          <p:cNvPr id="387108" name="Rectangle 36"/>
          <p:cNvSpPr>
            <a:spLocks noChangeArrowheads="1"/>
          </p:cNvSpPr>
          <p:nvPr/>
        </p:nvSpPr>
        <p:spPr bwMode="auto">
          <a:xfrm>
            <a:off x="8048625" y="45720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Ra</a:t>
            </a:r>
          </a:p>
        </p:txBody>
      </p:sp>
      <p:sp>
        <p:nvSpPr>
          <p:cNvPr id="387110" name="Rectangle 38"/>
          <p:cNvSpPr>
            <a:spLocks noChangeArrowheads="1"/>
          </p:cNvSpPr>
          <p:nvPr/>
        </p:nvSpPr>
        <p:spPr bwMode="auto">
          <a:xfrm>
            <a:off x="2362200" y="6248400"/>
            <a:ext cx="395288" cy="381000"/>
          </a:xfrm>
          <a:prstGeom prst="rect">
            <a:avLst/>
          </a:prstGeom>
          <a:noFill/>
          <a:ln w="38100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endParaRPr lang="en-US">
              <a:effectLst/>
              <a:latin typeface="Times New Roman" pitchFamily="18" charset="0"/>
            </a:endParaRPr>
          </a:p>
        </p:txBody>
      </p:sp>
      <p:sp>
        <p:nvSpPr>
          <p:cNvPr id="387111" name="Text Box 39"/>
          <p:cNvSpPr txBox="1">
            <a:spLocks noChangeArrowheads="1"/>
          </p:cNvSpPr>
          <p:nvPr/>
        </p:nvSpPr>
        <p:spPr bwMode="auto">
          <a:xfrm>
            <a:off x="1143000" y="6172200"/>
            <a:ext cx="33909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>
                <a:effectLst/>
                <a:latin typeface="Times New Roman" pitchFamily="18" charset="0"/>
              </a:rPr>
              <a:t>Where is Low, Sampson?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22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Binary Search (of sorted data)</a:t>
            </a:r>
          </a:p>
        </p:txBody>
      </p:sp>
      <p:sp>
        <p:nvSpPr>
          <p:cNvPr id="3891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219200"/>
            <a:ext cx="7772400" cy="4114800"/>
          </a:xfrm>
        </p:spPr>
        <p:txBody>
          <a:bodyPr/>
          <a:lstStyle/>
          <a:p>
            <a:pPr lvl="1">
              <a:buFontTx/>
              <a:buNone/>
            </a:pPr>
            <a:r>
              <a:rPr lang="en-US" sz="32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  Core idea: </a:t>
            </a:r>
          </a:p>
          <a:p>
            <a:pPr lvl="1"/>
            <a:r>
              <a:rPr lang="en-US">
                <a:solidFill>
                  <a:schemeClr val="bg2"/>
                </a:solidFill>
              </a:rPr>
              <a:t>Find </a:t>
            </a:r>
            <a:r>
              <a:rPr lang="en-US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middle</a:t>
            </a:r>
            <a:r>
              <a:rPr lang="en-US">
                <a:solidFill>
                  <a:schemeClr val="bg2"/>
                </a:solidFill>
              </a:rPr>
              <a:t> of </a:t>
            </a:r>
            <a:r>
              <a:rPr lang="en-US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list</a:t>
            </a:r>
            <a:r>
              <a:rPr lang="en-US">
                <a:solidFill>
                  <a:schemeClr val="bg2"/>
                </a:solidFill>
              </a:rPr>
              <a:t>, to split it into 2 halves.</a:t>
            </a:r>
          </a:p>
          <a:p>
            <a:pPr lvl="1"/>
            <a:r>
              <a:rPr lang="en-US">
                <a:solidFill>
                  <a:schemeClr val="bg2"/>
                </a:solidFill>
              </a:rPr>
              <a:t>Did we find the answer? if yes, STOP</a:t>
            </a:r>
          </a:p>
          <a:p>
            <a:pPr lvl="1"/>
            <a:r>
              <a:rPr lang="en-US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Which half has the answer?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 Keep only that half.</a:t>
            </a:r>
          </a:p>
          <a:p>
            <a:pPr lvl="1"/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Repeat until answer is found . . .</a:t>
            </a:r>
          </a:p>
          <a:p>
            <a:pPr lvl="1"/>
            <a:endParaRPr lang="en-US"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389124" name="Rectangle 4"/>
          <p:cNvSpPr>
            <a:spLocks noChangeArrowheads="1"/>
          </p:cNvSpPr>
          <p:nvPr/>
        </p:nvSpPr>
        <p:spPr bwMode="auto">
          <a:xfrm>
            <a:off x="533400" y="4572000"/>
            <a:ext cx="395288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Ba</a:t>
            </a:r>
          </a:p>
        </p:txBody>
      </p:sp>
      <p:sp>
        <p:nvSpPr>
          <p:cNvPr id="389125" name="Rectangle 5"/>
          <p:cNvSpPr>
            <a:spLocks noChangeArrowheads="1"/>
          </p:cNvSpPr>
          <p:nvPr/>
        </p:nvSpPr>
        <p:spPr bwMode="auto">
          <a:xfrm>
            <a:off x="1323975" y="4572000"/>
            <a:ext cx="395288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Ce</a:t>
            </a:r>
          </a:p>
        </p:txBody>
      </p:sp>
      <p:sp>
        <p:nvSpPr>
          <p:cNvPr id="389126" name="Rectangle 6"/>
          <p:cNvSpPr>
            <a:spLocks noChangeArrowheads="1"/>
          </p:cNvSpPr>
          <p:nvPr/>
        </p:nvSpPr>
        <p:spPr bwMode="auto">
          <a:xfrm>
            <a:off x="1719263" y="4572000"/>
            <a:ext cx="396875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Fa</a:t>
            </a:r>
          </a:p>
        </p:txBody>
      </p:sp>
      <p:sp>
        <p:nvSpPr>
          <p:cNvPr id="389127" name="Rectangle 7"/>
          <p:cNvSpPr>
            <a:spLocks noChangeArrowheads="1"/>
          </p:cNvSpPr>
          <p:nvPr/>
        </p:nvSpPr>
        <p:spPr bwMode="auto">
          <a:xfrm>
            <a:off x="2116138" y="4572000"/>
            <a:ext cx="395287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Fe</a:t>
            </a:r>
          </a:p>
        </p:txBody>
      </p:sp>
      <p:sp>
        <p:nvSpPr>
          <p:cNvPr id="389128" name="Rectangle 8"/>
          <p:cNvSpPr>
            <a:spLocks noChangeArrowheads="1"/>
          </p:cNvSpPr>
          <p:nvPr/>
        </p:nvSpPr>
        <p:spPr bwMode="auto">
          <a:xfrm>
            <a:off x="2511425" y="4572000"/>
            <a:ext cx="395288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Fo</a:t>
            </a:r>
          </a:p>
        </p:txBody>
      </p:sp>
      <p:sp>
        <p:nvSpPr>
          <p:cNvPr id="389129" name="Rectangle 9"/>
          <p:cNvSpPr>
            <a:spLocks noChangeArrowheads="1"/>
          </p:cNvSpPr>
          <p:nvPr/>
        </p:nvSpPr>
        <p:spPr bwMode="auto">
          <a:xfrm>
            <a:off x="2906713" y="4572000"/>
            <a:ext cx="395287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Ga</a:t>
            </a:r>
          </a:p>
        </p:txBody>
      </p:sp>
      <p:sp>
        <p:nvSpPr>
          <p:cNvPr id="389130" name="Rectangle 10"/>
          <p:cNvSpPr>
            <a:spLocks noChangeArrowheads="1"/>
          </p:cNvSpPr>
          <p:nvPr/>
        </p:nvSpPr>
        <p:spPr bwMode="auto">
          <a:xfrm>
            <a:off x="3302000" y="4572000"/>
            <a:ext cx="395288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He</a:t>
            </a:r>
          </a:p>
        </p:txBody>
      </p:sp>
      <p:sp>
        <p:nvSpPr>
          <p:cNvPr id="389131" name="Rectangle 11"/>
          <p:cNvSpPr>
            <a:spLocks noChangeArrowheads="1"/>
          </p:cNvSpPr>
          <p:nvPr/>
        </p:nvSpPr>
        <p:spPr bwMode="auto">
          <a:xfrm>
            <a:off x="3697288" y="4572000"/>
            <a:ext cx="395287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Ho</a:t>
            </a:r>
          </a:p>
        </p:txBody>
      </p:sp>
      <p:sp>
        <p:nvSpPr>
          <p:cNvPr id="389132" name="Rectangle 12"/>
          <p:cNvSpPr>
            <a:spLocks noChangeArrowheads="1"/>
          </p:cNvSpPr>
          <p:nvPr/>
        </p:nvSpPr>
        <p:spPr bwMode="auto">
          <a:xfrm>
            <a:off x="4092575" y="45720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La</a:t>
            </a:r>
          </a:p>
        </p:txBody>
      </p:sp>
      <p:sp>
        <p:nvSpPr>
          <p:cNvPr id="389133" name="Rectangle 13"/>
          <p:cNvSpPr>
            <a:spLocks noChangeArrowheads="1"/>
          </p:cNvSpPr>
          <p:nvPr/>
        </p:nvSpPr>
        <p:spPr bwMode="auto">
          <a:xfrm>
            <a:off x="4487863" y="4572000"/>
            <a:ext cx="396875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Lo</a:t>
            </a:r>
          </a:p>
        </p:txBody>
      </p:sp>
      <p:sp>
        <p:nvSpPr>
          <p:cNvPr id="389134" name="Rectangle 14"/>
          <p:cNvSpPr>
            <a:spLocks noChangeArrowheads="1"/>
          </p:cNvSpPr>
          <p:nvPr/>
        </p:nvSpPr>
        <p:spPr bwMode="auto">
          <a:xfrm>
            <a:off x="4884738" y="45720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Mi</a:t>
            </a:r>
          </a:p>
        </p:txBody>
      </p:sp>
      <p:sp>
        <p:nvSpPr>
          <p:cNvPr id="389135" name="Rectangle 15"/>
          <p:cNvSpPr>
            <a:spLocks noChangeArrowheads="1"/>
          </p:cNvSpPr>
          <p:nvPr/>
        </p:nvSpPr>
        <p:spPr bwMode="auto">
          <a:xfrm>
            <a:off x="5280025" y="45720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Na</a:t>
            </a:r>
          </a:p>
        </p:txBody>
      </p:sp>
      <p:sp>
        <p:nvSpPr>
          <p:cNvPr id="389136" name="Rectangle 16"/>
          <p:cNvSpPr>
            <a:spLocks noChangeArrowheads="1"/>
          </p:cNvSpPr>
          <p:nvPr/>
        </p:nvSpPr>
        <p:spPr bwMode="auto">
          <a:xfrm>
            <a:off x="5675313" y="45720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Ne</a:t>
            </a:r>
          </a:p>
        </p:txBody>
      </p:sp>
      <p:sp>
        <p:nvSpPr>
          <p:cNvPr id="389137" name="Rectangle 17"/>
          <p:cNvSpPr>
            <a:spLocks noChangeArrowheads="1"/>
          </p:cNvSpPr>
          <p:nvPr/>
        </p:nvSpPr>
        <p:spPr bwMode="auto">
          <a:xfrm>
            <a:off x="6070600" y="45720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Nu</a:t>
            </a:r>
          </a:p>
        </p:txBody>
      </p:sp>
      <p:sp>
        <p:nvSpPr>
          <p:cNvPr id="389138" name="Rectangle 18"/>
          <p:cNvSpPr>
            <a:spLocks noChangeArrowheads="1"/>
          </p:cNvSpPr>
          <p:nvPr/>
        </p:nvSpPr>
        <p:spPr bwMode="auto">
          <a:xfrm>
            <a:off x="6465888" y="45720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Mo</a:t>
            </a:r>
          </a:p>
        </p:txBody>
      </p:sp>
      <p:sp>
        <p:nvSpPr>
          <p:cNvPr id="389139" name="Rectangle 19"/>
          <p:cNvSpPr>
            <a:spLocks noChangeArrowheads="1"/>
          </p:cNvSpPr>
          <p:nvPr/>
        </p:nvSpPr>
        <p:spPr bwMode="auto">
          <a:xfrm>
            <a:off x="6861175" y="45720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Pa</a:t>
            </a:r>
          </a:p>
        </p:txBody>
      </p:sp>
      <p:sp>
        <p:nvSpPr>
          <p:cNvPr id="389140" name="Rectangle 20"/>
          <p:cNvSpPr>
            <a:spLocks noChangeArrowheads="1"/>
          </p:cNvSpPr>
          <p:nvPr/>
        </p:nvSpPr>
        <p:spPr bwMode="auto">
          <a:xfrm>
            <a:off x="7256463" y="4572000"/>
            <a:ext cx="396875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Ph</a:t>
            </a:r>
          </a:p>
        </p:txBody>
      </p:sp>
      <p:sp>
        <p:nvSpPr>
          <p:cNvPr id="389141" name="Rectangle 21"/>
          <p:cNvSpPr>
            <a:spLocks noChangeArrowheads="1"/>
          </p:cNvSpPr>
          <p:nvPr/>
        </p:nvSpPr>
        <p:spPr bwMode="auto">
          <a:xfrm>
            <a:off x="7653338" y="45720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Qu</a:t>
            </a:r>
          </a:p>
        </p:txBody>
      </p:sp>
      <p:sp>
        <p:nvSpPr>
          <p:cNvPr id="389142" name="Rectangle 22"/>
          <p:cNvSpPr>
            <a:spLocks noChangeArrowheads="1"/>
          </p:cNvSpPr>
          <p:nvPr/>
        </p:nvSpPr>
        <p:spPr bwMode="auto">
          <a:xfrm>
            <a:off x="928688" y="4572000"/>
            <a:ext cx="395287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Ca</a:t>
            </a:r>
          </a:p>
        </p:txBody>
      </p:sp>
      <p:sp>
        <p:nvSpPr>
          <p:cNvPr id="389143" name="Rectangle 23"/>
          <p:cNvSpPr>
            <a:spLocks noChangeArrowheads="1"/>
          </p:cNvSpPr>
          <p:nvPr/>
        </p:nvSpPr>
        <p:spPr bwMode="auto">
          <a:xfrm>
            <a:off x="2362200" y="6248400"/>
            <a:ext cx="395288" cy="381000"/>
          </a:xfrm>
          <a:prstGeom prst="rect">
            <a:avLst/>
          </a:prstGeom>
          <a:noFill/>
          <a:ln w="38100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endParaRPr lang="en-US">
              <a:effectLst/>
              <a:latin typeface="Times New Roman" pitchFamily="18" charset="0"/>
            </a:endParaRPr>
          </a:p>
        </p:txBody>
      </p:sp>
      <p:sp>
        <p:nvSpPr>
          <p:cNvPr id="389144" name="Text Box 24"/>
          <p:cNvSpPr txBox="1">
            <a:spLocks noChangeArrowheads="1"/>
          </p:cNvSpPr>
          <p:nvPr/>
        </p:nvSpPr>
        <p:spPr bwMode="auto">
          <a:xfrm>
            <a:off x="1143000" y="6172200"/>
            <a:ext cx="33909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>
                <a:effectLst/>
                <a:latin typeface="Times New Roman" pitchFamily="18" charset="0"/>
              </a:rPr>
              <a:t>Where is Low, Sampson? </a:t>
            </a:r>
          </a:p>
        </p:txBody>
      </p:sp>
      <p:sp>
        <p:nvSpPr>
          <p:cNvPr id="389145" name="Line 25"/>
          <p:cNvSpPr>
            <a:spLocks noChangeShapeType="1"/>
          </p:cNvSpPr>
          <p:nvPr/>
        </p:nvSpPr>
        <p:spPr bwMode="auto">
          <a:xfrm flipV="1">
            <a:off x="4086225" y="3962400"/>
            <a:ext cx="0" cy="15240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89147" name="Rectangle 27"/>
          <p:cNvSpPr>
            <a:spLocks noChangeArrowheads="1"/>
          </p:cNvSpPr>
          <p:nvPr/>
        </p:nvSpPr>
        <p:spPr bwMode="auto">
          <a:xfrm>
            <a:off x="8048625" y="45720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Ra</a:t>
            </a:r>
          </a:p>
        </p:txBody>
      </p:sp>
      <p:sp>
        <p:nvSpPr>
          <p:cNvPr id="389148" name="Freeform 28"/>
          <p:cNvSpPr>
            <a:spLocks/>
          </p:cNvSpPr>
          <p:nvPr/>
        </p:nvSpPr>
        <p:spPr bwMode="auto">
          <a:xfrm>
            <a:off x="273050" y="1908175"/>
            <a:ext cx="946150" cy="1343025"/>
          </a:xfrm>
          <a:custGeom>
            <a:avLst/>
            <a:gdLst>
              <a:gd name="T0" fmla="*/ 567 w 596"/>
              <a:gd name="T1" fmla="*/ 776 h 846"/>
              <a:gd name="T2" fmla="*/ 241 w 596"/>
              <a:gd name="T3" fmla="*/ 824 h 846"/>
              <a:gd name="T4" fmla="*/ 58 w 596"/>
              <a:gd name="T5" fmla="*/ 641 h 846"/>
              <a:gd name="T6" fmla="*/ 1 w 596"/>
              <a:gd name="T7" fmla="*/ 382 h 846"/>
              <a:gd name="T8" fmla="*/ 49 w 596"/>
              <a:gd name="T9" fmla="*/ 142 h 846"/>
              <a:gd name="T10" fmla="*/ 250 w 596"/>
              <a:gd name="T11" fmla="*/ 8 h 846"/>
              <a:gd name="T12" fmla="*/ 596 w 596"/>
              <a:gd name="T13" fmla="*/ 94 h 84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96" h="846">
                <a:moveTo>
                  <a:pt x="567" y="776"/>
                </a:moveTo>
                <a:cubicBezTo>
                  <a:pt x="513" y="784"/>
                  <a:pt x="326" y="846"/>
                  <a:pt x="241" y="824"/>
                </a:cubicBezTo>
                <a:cubicBezTo>
                  <a:pt x="156" y="802"/>
                  <a:pt x="98" y="715"/>
                  <a:pt x="58" y="641"/>
                </a:cubicBezTo>
                <a:cubicBezTo>
                  <a:pt x="18" y="567"/>
                  <a:pt x="2" y="465"/>
                  <a:pt x="1" y="382"/>
                </a:cubicBezTo>
                <a:cubicBezTo>
                  <a:pt x="0" y="299"/>
                  <a:pt x="8" y="204"/>
                  <a:pt x="49" y="142"/>
                </a:cubicBezTo>
                <a:cubicBezTo>
                  <a:pt x="90" y="80"/>
                  <a:pt x="159" y="16"/>
                  <a:pt x="250" y="8"/>
                </a:cubicBezTo>
                <a:cubicBezTo>
                  <a:pt x="341" y="0"/>
                  <a:pt x="524" y="76"/>
                  <a:pt x="596" y="94"/>
                </a:cubicBezTo>
              </a:path>
            </a:pathLst>
          </a:custGeom>
          <a:noFill/>
          <a:ln w="76200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1170" name="Line 2"/>
          <p:cNvSpPr>
            <a:spLocks noChangeShapeType="1"/>
          </p:cNvSpPr>
          <p:nvPr/>
        </p:nvSpPr>
        <p:spPr bwMode="auto">
          <a:xfrm flipV="1">
            <a:off x="6248400" y="3962400"/>
            <a:ext cx="0" cy="15240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91171" name="Rectangle 3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Binary Search (of sorted data)</a:t>
            </a:r>
          </a:p>
        </p:txBody>
      </p:sp>
      <p:sp>
        <p:nvSpPr>
          <p:cNvPr id="391172" name="Rectangle 4"/>
          <p:cNvSpPr>
            <a:spLocks noGrp="1" noChangeArrowheads="1"/>
          </p:cNvSpPr>
          <p:nvPr>
            <p:ph type="body" idx="1"/>
          </p:nvPr>
        </p:nvSpPr>
        <p:spPr>
          <a:xfrm>
            <a:off x="685800" y="1219200"/>
            <a:ext cx="7772400" cy="4114800"/>
          </a:xfrm>
        </p:spPr>
        <p:txBody>
          <a:bodyPr/>
          <a:lstStyle/>
          <a:p>
            <a:pPr lvl="1">
              <a:buFontTx/>
              <a:buNone/>
            </a:pPr>
            <a:r>
              <a:rPr lang="en-US" sz="32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  Core idea: </a:t>
            </a:r>
          </a:p>
          <a:p>
            <a:pPr lvl="1"/>
            <a:r>
              <a:rPr lang="en-US"/>
              <a:t>Find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middle</a:t>
            </a:r>
            <a:r>
              <a:rPr lang="en-US"/>
              <a:t> of </a:t>
            </a: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</a:rPr>
              <a:t>list</a:t>
            </a:r>
            <a:r>
              <a:rPr lang="en-US"/>
              <a:t>, to split it into 2 halves</a:t>
            </a:r>
            <a:endParaRPr lang="en-US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 lvl="1"/>
            <a:r>
              <a:rPr lang="en-US">
                <a:solidFill>
                  <a:schemeClr val="bg2"/>
                </a:solidFill>
              </a:rPr>
              <a:t>Did we find the answer? if yes, STOP</a:t>
            </a:r>
          </a:p>
          <a:p>
            <a:pPr lvl="1"/>
            <a:r>
              <a:rPr lang="en-US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Which half has the answer? Keep only that half.</a:t>
            </a:r>
          </a:p>
          <a:p>
            <a:pPr lvl="1"/>
            <a:r>
              <a:rPr lang="en-US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Repeat until answer is found 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. .</a:t>
            </a:r>
            <a:r>
              <a:rPr lang="en-US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.</a:t>
            </a:r>
          </a:p>
        </p:txBody>
      </p:sp>
      <p:sp>
        <p:nvSpPr>
          <p:cNvPr id="391173" name="Rectangle 5"/>
          <p:cNvSpPr>
            <a:spLocks noChangeArrowheads="1"/>
          </p:cNvSpPr>
          <p:nvPr/>
        </p:nvSpPr>
        <p:spPr bwMode="auto">
          <a:xfrm>
            <a:off x="533400" y="4572000"/>
            <a:ext cx="395288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Ba</a:t>
            </a:r>
          </a:p>
        </p:txBody>
      </p:sp>
      <p:sp>
        <p:nvSpPr>
          <p:cNvPr id="391174" name="Rectangle 6"/>
          <p:cNvSpPr>
            <a:spLocks noChangeArrowheads="1"/>
          </p:cNvSpPr>
          <p:nvPr/>
        </p:nvSpPr>
        <p:spPr bwMode="auto">
          <a:xfrm>
            <a:off x="1323975" y="4572000"/>
            <a:ext cx="395288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Ce</a:t>
            </a:r>
          </a:p>
        </p:txBody>
      </p:sp>
      <p:sp>
        <p:nvSpPr>
          <p:cNvPr id="391175" name="Rectangle 7"/>
          <p:cNvSpPr>
            <a:spLocks noChangeArrowheads="1"/>
          </p:cNvSpPr>
          <p:nvPr/>
        </p:nvSpPr>
        <p:spPr bwMode="auto">
          <a:xfrm>
            <a:off x="1719263" y="4572000"/>
            <a:ext cx="396875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Fa</a:t>
            </a:r>
          </a:p>
        </p:txBody>
      </p:sp>
      <p:sp>
        <p:nvSpPr>
          <p:cNvPr id="391176" name="Rectangle 8"/>
          <p:cNvSpPr>
            <a:spLocks noChangeArrowheads="1"/>
          </p:cNvSpPr>
          <p:nvPr/>
        </p:nvSpPr>
        <p:spPr bwMode="auto">
          <a:xfrm>
            <a:off x="2116138" y="4572000"/>
            <a:ext cx="395287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Fe</a:t>
            </a:r>
          </a:p>
        </p:txBody>
      </p:sp>
      <p:sp>
        <p:nvSpPr>
          <p:cNvPr id="391177" name="Rectangle 9"/>
          <p:cNvSpPr>
            <a:spLocks noChangeArrowheads="1"/>
          </p:cNvSpPr>
          <p:nvPr/>
        </p:nvSpPr>
        <p:spPr bwMode="auto">
          <a:xfrm>
            <a:off x="2511425" y="4572000"/>
            <a:ext cx="395288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Fo</a:t>
            </a:r>
          </a:p>
        </p:txBody>
      </p:sp>
      <p:sp>
        <p:nvSpPr>
          <p:cNvPr id="391178" name="Rectangle 10"/>
          <p:cNvSpPr>
            <a:spLocks noChangeArrowheads="1"/>
          </p:cNvSpPr>
          <p:nvPr/>
        </p:nvSpPr>
        <p:spPr bwMode="auto">
          <a:xfrm>
            <a:off x="2906713" y="4572000"/>
            <a:ext cx="395287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Ga</a:t>
            </a:r>
          </a:p>
        </p:txBody>
      </p:sp>
      <p:sp>
        <p:nvSpPr>
          <p:cNvPr id="391179" name="Rectangle 11"/>
          <p:cNvSpPr>
            <a:spLocks noChangeArrowheads="1"/>
          </p:cNvSpPr>
          <p:nvPr/>
        </p:nvSpPr>
        <p:spPr bwMode="auto">
          <a:xfrm>
            <a:off x="3302000" y="4572000"/>
            <a:ext cx="395288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He</a:t>
            </a:r>
          </a:p>
        </p:txBody>
      </p:sp>
      <p:sp>
        <p:nvSpPr>
          <p:cNvPr id="391180" name="Rectangle 12"/>
          <p:cNvSpPr>
            <a:spLocks noChangeArrowheads="1"/>
          </p:cNvSpPr>
          <p:nvPr/>
        </p:nvSpPr>
        <p:spPr bwMode="auto">
          <a:xfrm>
            <a:off x="3697288" y="4572000"/>
            <a:ext cx="395287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Ho</a:t>
            </a:r>
          </a:p>
        </p:txBody>
      </p:sp>
      <p:sp>
        <p:nvSpPr>
          <p:cNvPr id="391181" name="Rectangle 13"/>
          <p:cNvSpPr>
            <a:spLocks noChangeArrowheads="1"/>
          </p:cNvSpPr>
          <p:nvPr/>
        </p:nvSpPr>
        <p:spPr bwMode="auto">
          <a:xfrm>
            <a:off x="4092575" y="45720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La</a:t>
            </a:r>
          </a:p>
        </p:txBody>
      </p:sp>
      <p:sp>
        <p:nvSpPr>
          <p:cNvPr id="391182" name="Rectangle 14"/>
          <p:cNvSpPr>
            <a:spLocks noChangeArrowheads="1"/>
          </p:cNvSpPr>
          <p:nvPr/>
        </p:nvSpPr>
        <p:spPr bwMode="auto">
          <a:xfrm>
            <a:off x="4487863" y="4572000"/>
            <a:ext cx="396875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Lo</a:t>
            </a:r>
          </a:p>
        </p:txBody>
      </p:sp>
      <p:sp>
        <p:nvSpPr>
          <p:cNvPr id="391183" name="Rectangle 15"/>
          <p:cNvSpPr>
            <a:spLocks noChangeArrowheads="1"/>
          </p:cNvSpPr>
          <p:nvPr/>
        </p:nvSpPr>
        <p:spPr bwMode="auto">
          <a:xfrm>
            <a:off x="4884738" y="45720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Mi</a:t>
            </a:r>
          </a:p>
        </p:txBody>
      </p:sp>
      <p:sp>
        <p:nvSpPr>
          <p:cNvPr id="391184" name="Rectangle 16"/>
          <p:cNvSpPr>
            <a:spLocks noChangeArrowheads="1"/>
          </p:cNvSpPr>
          <p:nvPr/>
        </p:nvSpPr>
        <p:spPr bwMode="auto">
          <a:xfrm>
            <a:off x="5280025" y="45720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Na</a:t>
            </a:r>
          </a:p>
        </p:txBody>
      </p:sp>
      <p:sp>
        <p:nvSpPr>
          <p:cNvPr id="391185" name="Rectangle 17"/>
          <p:cNvSpPr>
            <a:spLocks noChangeArrowheads="1"/>
          </p:cNvSpPr>
          <p:nvPr/>
        </p:nvSpPr>
        <p:spPr bwMode="auto">
          <a:xfrm>
            <a:off x="5675313" y="45720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Ne</a:t>
            </a:r>
          </a:p>
        </p:txBody>
      </p:sp>
      <p:sp>
        <p:nvSpPr>
          <p:cNvPr id="391186" name="Rectangle 18"/>
          <p:cNvSpPr>
            <a:spLocks noChangeArrowheads="1"/>
          </p:cNvSpPr>
          <p:nvPr/>
        </p:nvSpPr>
        <p:spPr bwMode="auto">
          <a:xfrm>
            <a:off x="6070600" y="4572000"/>
            <a:ext cx="395288" cy="381000"/>
          </a:xfrm>
          <a:prstGeom prst="rect">
            <a:avLst/>
          </a:prstGeom>
          <a:solidFill>
            <a:schemeClr val="bg1"/>
          </a:solidFill>
          <a:ln w="762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Nu</a:t>
            </a:r>
          </a:p>
        </p:txBody>
      </p:sp>
      <p:sp>
        <p:nvSpPr>
          <p:cNvPr id="391187" name="Rectangle 19"/>
          <p:cNvSpPr>
            <a:spLocks noChangeArrowheads="1"/>
          </p:cNvSpPr>
          <p:nvPr/>
        </p:nvSpPr>
        <p:spPr bwMode="auto">
          <a:xfrm>
            <a:off x="6465888" y="45720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Mo</a:t>
            </a:r>
          </a:p>
        </p:txBody>
      </p:sp>
      <p:sp>
        <p:nvSpPr>
          <p:cNvPr id="391188" name="Rectangle 20"/>
          <p:cNvSpPr>
            <a:spLocks noChangeArrowheads="1"/>
          </p:cNvSpPr>
          <p:nvPr/>
        </p:nvSpPr>
        <p:spPr bwMode="auto">
          <a:xfrm>
            <a:off x="6861175" y="45720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Pa</a:t>
            </a:r>
          </a:p>
        </p:txBody>
      </p:sp>
      <p:sp>
        <p:nvSpPr>
          <p:cNvPr id="391189" name="Rectangle 21"/>
          <p:cNvSpPr>
            <a:spLocks noChangeArrowheads="1"/>
          </p:cNvSpPr>
          <p:nvPr/>
        </p:nvSpPr>
        <p:spPr bwMode="auto">
          <a:xfrm>
            <a:off x="7256463" y="4572000"/>
            <a:ext cx="396875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Ph</a:t>
            </a:r>
          </a:p>
        </p:txBody>
      </p:sp>
      <p:sp>
        <p:nvSpPr>
          <p:cNvPr id="391190" name="Rectangle 22"/>
          <p:cNvSpPr>
            <a:spLocks noChangeArrowheads="1"/>
          </p:cNvSpPr>
          <p:nvPr/>
        </p:nvSpPr>
        <p:spPr bwMode="auto">
          <a:xfrm>
            <a:off x="7653338" y="45720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Qu</a:t>
            </a:r>
          </a:p>
        </p:txBody>
      </p:sp>
      <p:sp>
        <p:nvSpPr>
          <p:cNvPr id="391191" name="Rectangle 23"/>
          <p:cNvSpPr>
            <a:spLocks noChangeArrowheads="1"/>
          </p:cNvSpPr>
          <p:nvPr/>
        </p:nvSpPr>
        <p:spPr bwMode="auto">
          <a:xfrm>
            <a:off x="928688" y="4572000"/>
            <a:ext cx="395287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Ca</a:t>
            </a:r>
          </a:p>
        </p:txBody>
      </p:sp>
      <p:sp>
        <p:nvSpPr>
          <p:cNvPr id="391192" name="Rectangle 24"/>
          <p:cNvSpPr>
            <a:spLocks noChangeArrowheads="1"/>
          </p:cNvSpPr>
          <p:nvPr/>
        </p:nvSpPr>
        <p:spPr bwMode="auto">
          <a:xfrm>
            <a:off x="2362200" y="6248400"/>
            <a:ext cx="395288" cy="381000"/>
          </a:xfrm>
          <a:prstGeom prst="rect">
            <a:avLst/>
          </a:prstGeom>
          <a:noFill/>
          <a:ln w="38100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endParaRPr lang="en-US">
              <a:effectLst/>
              <a:latin typeface="Times New Roman" pitchFamily="18" charset="0"/>
            </a:endParaRPr>
          </a:p>
        </p:txBody>
      </p:sp>
      <p:sp>
        <p:nvSpPr>
          <p:cNvPr id="391193" name="Text Box 25"/>
          <p:cNvSpPr txBox="1">
            <a:spLocks noChangeArrowheads="1"/>
          </p:cNvSpPr>
          <p:nvPr/>
        </p:nvSpPr>
        <p:spPr bwMode="auto">
          <a:xfrm>
            <a:off x="1143000" y="6172200"/>
            <a:ext cx="33909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>
                <a:effectLst/>
                <a:latin typeface="Times New Roman" pitchFamily="18" charset="0"/>
              </a:rPr>
              <a:t>Where is Low, Sampson? </a:t>
            </a:r>
          </a:p>
        </p:txBody>
      </p:sp>
      <p:sp>
        <p:nvSpPr>
          <p:cNvPr id="391195" name="Rectangle 27"/>
          <p:cNvSpPr>
            <a:spLocks noChangeArrowheads="1"/>
          </p:cNvSpPr>
          <p:nvPr/>
        </p:nvSpPr>
        <p:spPr bwMode="auto">
          <a:xfrm>
            <a:off x="8048625" y="45720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Ra</a:t>
            </a:r>
          </a:p>
        </p:txBody>
      </p:sp>
      <p:sp>
        <p:nvSpPr>
          <p:cNvPr id="391196" name="Freeform 28"/>
          <p:cNvSpPr>
            <a:spLocks/>
          </p:cNvSpPr>
          <p:nvPr/>
        </p:nvSpPr>
        <p:spPr bwMode="auto">
          <a:xfrm>
            <a:off x="273050" y="1908175"/>
            <a:ext cx="946150" cy="1343025"/>
          </a:xfrm>
          <a:custGeom>
            <a:avLst/>
            <a:gdLst>
              <a:gd name="T0" fmla="*/ 567 w 596"/>
              <a:gd name="T1" fmla="*/ 776 h 846"/>
              <a:gd name="T2" fmla="*/ 241 w 596"/>
              <a:gd name="T3" fmla="*/ 824 h 846"/>
              <a:gd name="T4" fmla="*/ 58 w 596"/>
              <a:gd name="T5" fmla="*/ 641 h 846"/>
              <a:gd name="T6" fmla="*/ 1 w 596"/>
              <a:gd name="T7" fmla="*/ 382 h 846"/>
              <a:gd name="T8" fmla="*/ 49 w 596"/>
              <a:gd name="T9" fmla="*/ 142 h 846"/>
              <a:gd name="T10" fmla="*/ 250 w 596"/>
              <a:gd name="T11" fmla="*/ 8 h 846"/>
              <a:gd name="T12" fmla="*/ 596 w 596"/>
              <a:gd name="T13" fmla="*/ 94 h 84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96" h="846">
                <a:moveTo>
                  <a:pt x="567" y="776"/>
                </a:moveTo>
                <a:cubicBezTo>
                  <a:pt x="513" y="784"/>
                  <a:pt x="326" y="846"/>
                  <a:pt x="241" y="824"/>
                </a:cubicBezTo>
                <a:cubicBezTo>
                  <a:pt x="156" y="802"/>
                  <a:pt x="98" y="715"/>
                  <a:pt x="58" y="641"/>
                </a:cubicBezTo>
                <a:cubicBezTo>
                  <a:pt x="18" y="567"/>
                  <a:pt x="2" y="465"/>
                  <a:pt x="1" y="382"/>
                </a:cubicBezTo>
                <a:cubicBezTo>
                  <a:pt x="0" y="299"/>
                  <a:pt x="8" y="204"/>
                  <a:pt x="49" y="142"/>
                </a:cubicBezTo>
                <a:cubicBezTo>
                  <a:pt x="90" y="80"/>
                  <a:pt x="159" y="16"/>
                  <a:pt x="250" y="8"/>
                </a:cubicBezTo>
                <a:cubicBezTo>
                  <a:pt x="341" y="0"/>
                  <a:pt x="524" y="76"/>
                  <a:pt x="596" y="94"/>
                </a:cubicBezTo>
              </a:path>
            </a:pathLst>
          </a:custGeom>
          <a:noFill/>
          <a:ln w="76200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3218" name="Line 2"/>
          <p:cNvSpPr>
            <a:spLocks noChangeShapeType="1"/>
          </p:cNvSpPr>
          <p:nvPr/>
        </p:nvSpPr>
        <p:spPr bwMode="auto">
          <a:xfrm flipV="1">
            <a:off x="6248400" y="3962400"/>
            <a:ext cx="0" cy="15240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93219" name="Rectangle 3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Binary Search (of sorted data)</a:t>
            </a:r>
          </a:p>
        </p:txBody>
      </p:sp>
      <p:sp>
        <p:nvSpPr>
          <p:cNvPr id="393220" name="Rectangle 4"/>
          <p:cNvSpPr>
            <a:spLocks noGrp="1" noChangeArrowheads="1"/>
          </p:cNvSpPr>
          <p:nvPr>
            <p:ph type="body" idx="1"/>
          </p:nvPr>
        </p:nvSpPr>
        <p:spPr>
          <a:xfrm>
            <a:off x="685800" y="1219200"/>
            <a:ext cx="7772400" cy="4114800"/>
          </a:xfrm>
        </p:spPr>
        <p:txBody>
          <a:bodyPr/>
          <a:lstStyle/>
          <a:p>
            <a:pPr lvl="1">
              <a:buFontTx/>
              <a:buNone/>
            </a:pPr>
            <a:r>
              <a:rPr lang="en-US" sz="32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  Core idea: </a:t>
            </a:r>
          </a:p>
          <a:p>
            <a:pPr lvl="1"/>
            <a:r>
              <a:rPr lang="en-US">
                <a:solidFill>
                  <a:schemeClr val="bg2"/>
                </a:solidFill>
              </a:rPr>
              <a:t>Find </a:t>
            </a:r>
            <a:r>
              <a:rPr lang="en-US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middle</a:t>
            </a:r>
            <a:r>
              <a:rPr lang="en-US">
                <a:solidFill>
                  <a:schemeClr val="bg2"/>
                </a:solidFill>
              </a:rPr>
              <a:t> of </a:t>
            </a:r>
            <a:r>
              <a:rPr lang="en-US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list</a:t>
            </a:r>
            <a:r>
              <a:rPr lang="en-US">
                <a:solidFill>
                  <a:schemeClr val="bg2"/>
                </a:solidFill>
              </a:rPr>
              <a:t>, to split it into 2 halves</a:t>
            </a:r>
            <a:endParaRPr lang="en-US">
              <a:solidFill>
                <a:schemeClr val="bg2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 lvl="1"/>
            <a:r>
              <a:rPr lang="en-US"/>
              <a:t>Did we find the answer? if yes, STOP</a:t>
            </a:r>
          </a:p>
          <a:p>
            <a:pPr lvl="1"/>
            <a:r>
              <a:rPr lang="en-US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Which half has the answer? Keep only that half.</a:t>
            </a:r>
          </a:p>
          <a:p>
            <a:pPr lvl="1"/>
            <a:r>
              <a:rPr lang="en-US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Repeat until answer is found 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. .</a:t>
            </a:r>
            <a:r>
              <a:rPr lang="en-US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.</a:t>
            </a:r>
          </a:p>
        </p:txBody>
      </p:sp>
      <p:sp>
        <p:nvSpPr>
          <p:cNvPr id="393221" name="Rectangle 5"/>
          <p:cNvSpPr>
            <a:spLocks noChangeArrowheads="1"/>
          </p:cNvSpPr>
          <p:nvPr/>
        </p:nvSpPr>
        <p:spPr bwMode="auto">
          <a:xfrm>
            <a:off x="533400" y="4572000"/>
            <a:ext cx="395288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Ba</a:t>
            </a:r>
          </a:p>
        </p:txBody>
      </p:sp>
      <p:sp>
        <p:nvSpPr>
          <p:cNvPr id="393222" name="Rectangle 6"/>
          <p:cNvSpPr>
            <a:spLocks noChangeArrowheads="1"/>
          </p:cNvSpPr>
          <p:nvPr/>
        </p:nvSpPr>
        <p:spPr bwMode="auto">
          <a:xfrm>
            <a:off x="1323975" y="4572000"/>
            <a:ext cx="395288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Ce</a:t>
            </a:r>
          </a:p>
        </p:txBody>
      </p:sp>
      <p:sp>
        <p:nvSpPr>
          <p:cNvPr id="393223" name="Rectangle 7"/>
          <p:cNvSpPr>
            <a:spLocks noChangeArrowheads="1"/>
          </p:cNvSpPr>
          <p:nvPr/>
        </p:nvSpPr>
        <p:spPr bwMode="auto">
          <a:xfrm>
            <a:off x="1719263" y="4572000"/>
            <a:ext cx="396875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Fa</a:t>
            </a:r>
          </a:p>
        </p:txBody>
      </p:sp>
      <p:sp>
        <p:nvSpPr>
          <p:cNvPr id="393224" name="Rectangle 8"/>
          <p:cNvSpPr>
            <a:spLocks noChangeArrowheads="1"/>
          </p:cNvSpPr>
          <p:nvPr/>
        </p:nvSpPr>
        <p:spPr bwMode="auto">
          <a:xfrm>
            <a:off x="2116138" y="4572000"/>
            <a:ext cx="395287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Fe</a:t>
            </a:r>
          </a:p>
        </p:txBody>
      </p:sp>
      <p:sp>
        <p:nvSpPr>
          <p:cNvPr id="393225" name="Rectangle 9"/>
          <p:cNvSpPr>
            <a:spLocks noChangeArrowheads="1"/>
          </p:cNvSpPr>
          <p:nvPr/>
        </p:nvSpPr>
        <p:spPr bwMode="auto">
          <a:xfrm>
            <a:off x="2511425" y="4572000"/>
            <a:ext cx="395288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Fo</a:t>
            </a:r>
          </a:p>
        </p:txBody>
      </p:sp>
      <p:sp>
        <p:nvSpPr>
          <p:cNvPr id="393226" name="Rectangle 10"/>
          <p:cNvSpPr>
            <a:spLocks noChangeArrowheads="1"/>
          </p:cNvSpPr>
          <p:nvPr/>
        </p:nvSpPr>
        <p:spPr bwMode="auto">
          <a:xfrm>
            <a:off x="2906713" y="4572000"/>
            <a:ext cx="395287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Ga</a:t>
            </a:r>
          </a:p>
        </p:txBody>
      </p:sp>
      <p:sp>
        <p:nvSpPr>
          <p:cNvPr id="393227" name="Rectangle 11"/>
          <p:cNvSpPr>
            <a:spLocks noChangeArrowheads="1"/>
          </p:cNvSpPr>
          <p:nvPr/>
        </p:nvSpPr>
        <p:spPr bwMode="auto">
          <a:xfrm>
            <a:off x="3302000" y="4572000"/>
            <a:ext cx="395288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He</a:t>
            </a:r>
          </a:p>
        </p:txBody>
      </p:sp>
      <p:sp>
        <p:nvSpPr>
          <p:cNvPr id="393228" name="Rectangle 12"/>
          <p:cNvSpPr>
            <a:spLocks noChangeArrowheads="1"/>
          </p:cNvSpPr>
          <p:nvPr/>
        </p:nvSpPr>
        <p:spPr bwMode="auto">
          <a:xfrm>
            <a:off x="3697288" y="4572000"/>
            <a:ext cx="395287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Ho</a:t>
            </a:r>
          </a:p>
        </p:txBody>
      </p:sp>
      <p:sp>
        <p:nvSpPr>
          <p:cNvPr id="393229" name="Rectangle 13"/>
          <p:cNvSpPr>
            <a:spLocks noChangeArrowheads="1"/>
          </p:cNvSpPr>
          <p:nvPr/>
        </p:nvSpPr>
        <p:spPr bwMode="auto">
          <a:xfrm>
            <a:off x="4092575" y="45720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La</a:t>
            </a:r>
          </a:p>
        </p:txBody>
      </p:sp>
      <p:sp>
        <p:nvSpPr>
          <p:cNvPr id="393230" name="Rectangle 14"/>
          <p:cNvSpPr>
            <a:spLocks noChangeArrowheads="1"/>
          </p:cNvSpPr>
          <p:nvPr/>
        </p:nvSpPr>
        <p:spPr bwMode="auto">
          <a:xfrm>
            <a:off x="4487863" y="4572000"/>
            <a:ext cx="396875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Lo</a:t>
            </a:r>
          </a:p>
        </p:txBody>
      </p:sp>
      <p:sp>
        <p:nvSpPr>
          <p:cNvPr id="393231" name="Rectangle 15"/>
          <p:cNvSpPr>
            <a:spLocks noChangeArrowheads="1"/>
          </p:cNvSpPr>
          <p:nvPr/>
        </p:nvSpPr>
        <p:spPr bwMode="auto">
          <a:xfrm>
            <a:off x="4884738" y="45720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Mi</a:t>
            </a:r>
          </a:p>
        </p:txBody>
      </p:sp>
      <p:sp>
        <p:nvSpPr>
          <p:cNvPr id="393232" name="Rectangle 16"/>
          <p:cNvSpPr>
            <a:spLocks noChangeArrowheads="1"/>
          </p:cNvSpPr>
          <p:nvPr/>
        </p:nvSpPr>
        <p:spPr bwMode="auto">
          <a:xfrm>
            <a:off x="5280025" y="45720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Na</a:t>
            </a:r>
          </a:p>
        </p:txBody>
      </p:sp>
      <p:sp>
        <p:nvSpPr>
          <p:cNvPr id="393233" name="Rectangle 17"/>
          <p:cNvSpPr>
            <a:spLocks noChangeArrowheads="1"/>
          </p:cNvSpPr>
          <p:nvPr/>
        </p:nvSpPr>
        <p:spPr bwMode="auto">
          <a:xfrm>
            <a:off x="5675313" y="45720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Ne</a:t>
            </a:r>
          </a:p>
        </p:txBody>
      </p:sp>
      <p:sp>
        <p:nvSpPr>
          <p:cNvPr id="393234" name="Rectangle 18"/>
          <p:cNvSpPr>
            <a:spLocks noChangeArrowheads="1"/>
          </p:cNvSpPr>
          <p:nvPr/>
        </p:nvSpPr>
        <p:spPr bwMode="auto">
          <a:xfrm>
            <a:off x="6070600" y="4572000"/>
            <a:ext cx="395288" cy="381000"/>
          </a:xfrm>
          <a:prstGeom prst="rect">
            <a:avLst/>
          </a:prstGeom>
          <a:solidFill>
            <a:schemeClr val="bg1"/>
          </a:solidFill>
          <a:ln w="762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Nu</a:t>
            </a:r>
          </a:p>
        </p:txBody>
      </p:sp>
      <p:sp>
        <p:nvSpPr>
          <p:cNvPr id="393235" name="Rectangle 19"/>
          <p:cNvSpPr>
            <a:spLocks noChangeArrowheads="1"/>
          </p:cNvSpPr>
          <p:nvPr/>
        </p:nvSpPr>
        <p:spPr bwMode="auto">
          <a:xfrm>
            <a:off x="6465888" y="45720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Mo</a:t>
            </a:r>
          </a:p>
        </p:txBody>
      </p:sp>
      <p:sp>
        <p:nvSpPr>
          <p:cNvPr id="393236" name="Rectangle 20"/>
          <p:cNvSpPr>
            <a:spLocks noChangeArrowheads="1"/>
          </p:cNvSpPr>
          <p:nvPr/>
        </p:nvSpPr>
        <p:spPr bwMode="auto">
          <a:xfrm>
            <a:off x="6861175" y="45720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Pa</a:t>
            </a:r>
          </a:p>
        </p:txBody>
      </p:sp>
      <p:sp>
        <p:nvSpPr>
          <p:cNvPr id="393237" name="Rectangle 21"/>
          <p:cNvSpPr>
            <a:spLocks noChangeArrowheads="1"/>
          </p:cNvSpPr>
          <p:nvPr/>
        </p:nvSpPr>
        <p:spPr bwMode="auto">
          <a:xfrm>
            <a:off x="7256463" y="4572000"/>
            <a:ext cx="396875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Ph</a:t>
            </a:r>
          </a:p>
        </p:txBody>
      </p:sp>
      <p:sp>
        <p:nvSpPr>
          <p:cNvPr id="393238" name="Rectangle 22"/>
          <p:cNvSpPr>
            <a:spLocks noChangeArrowheads="1"/>
          </p:cNvSpPr>
          <p:nvPr/>
        </p:nvSpPr>
        <p:spPr bwMode="auto">
          <a:xfrm>
            <a:off x="7653338" y="45720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Qu</a:t>
            </a:r>
          </a:p>
        </p:txBody>
      </p:sp>
      <p:sp>
        <p:nvSpPr>
          <p:cNvPr id="393239" name="Rectangle 23"/>
          <p:cNvSpPr>
            <a:spLocks noChangeArrowheads="1"/>
          </p:cNvSpPr>
          <p:nvPr/>
        </p:nvSpPr>
        <p:spPr bwMode="auto">
          <a:xfrm>
            <a:off x="8048625" y="45720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Ra</a:t>
            </a:r>
          </a:p>
        </p:txBody>
      </p:sp>
      <p:sp>
        <p:nvSpPr>
          <p:cNvPr id="393240" name="Rectangle 24"/>
          <p:cNvSpPr>
            <a:spLocks noChangeArrowheads="1"/>
          </p:cNvSpPr>
          <p:nvPr/>
        </p:nvSpPr>
        <p:spPr bwMode="auto">
          <a:xfrm>
            <a:off x="928688" y="4572000"/>
            <a:ext cx="395287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Ca</a:t>
            </a:r>
          </a:p>
        </p:txBody>
      </p:sp>
      <p:sp>
        <p:nvSpPr>
          <p:cNvPr id="393241" name="Rectangle 25"/>
          <p:cNvSpPr>
            <a:spLocks noChangeArrowheads="1"/>
          </p:cNvSpPr>
          <p:nvPr/>
        </p:nvSpPr>
        <p:spPr bwMode="auto">
          <a:xfrm>
            <a:off x="2362200" y="6248400"/>
            <a:ext cx="395288" cy="381000"/>
          </a:xfrm>
          <a:prstGeom prst="rect">
            <a:avLst/>
          </a:prstGeom>
          <a:noFill/>
          <a:ln w="38100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endParaRPr lang="en-US">
              <a:effectLst/>
              <a:latin typeface="Times New Roman" pitchFamily="18" charset="0"/>
            </a:endParaRPr>
          </a:p>
        </p:txBody>
      </p:sp>
      <p:sp>
        <p:nvSpPr>
          <p:cNvPr id="393242" name="Text Box 26"/>
          <p:cNvSpPr txBox="1">
            <a:spLocks noChangeArrowheads="1"/>
          </p:cNvSpPr>
          <p:nvPr/>
        </p:nvSpPr>
        <p:spPr bwMode="auto">
          <a:xfrm>
            <a:off x="1143000" y="6172200"/>
            <a:ext cx="33909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>
                <a:effectLst/>
                <a:latin typeface="Times New Roman" pitchFamily="18" charset="0"/>
              </a:rPr>
              <a:t>Where is Low, Sampson? </a:t>
            </a:r>
          </a:p>
        </p:txBody>
      </p:sp>
      <p:sp>
        <p:nvSpPr>
          <p:cNvPr id="393247" name="Rectangle 31"/>
          <p:cNvSpPr>
            <a:spLocks noChangeArrowheads="1"/>
          </p:cNvSpPr>
          <p:nvPr/>
        </p:nvSpPr>
        <p:spPr bwMode="auto">
          <a:xfrm>
            <a:off x="5562600" y="3692525"/>
            <a:ext cx="395288" cy="381000"/>
          </a:xfrm>
          <a:prstGeom prst="rect">
            <a:avLst/>
          </a:prstGeom>
          <a:noFill/>
          <a:ln w="38100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Lo</a:t>
            </a:r>
          </a:p>
        </p:txBody>
      </p:sp>
      <p:sp>
        <p:nvSpPr>
          <p:cNvPr id="393248" name="Rectangle 32"/>
          <p:cNvSpPr>
            <a:spLocks noChangeArrowheads="1"/>
          </p:cNvSpPr>
          <p:nvPr/>
        </p:nvSpPr>
        <p:spPr bwMode="auto">
          <a:xfrm>
            <a:off x="6477000" y="3692525"/>
            <a:ext cx="395288" cy="381000"/>
          </a:xfrm>
          <a:prstGeom prst="rect">
            <a:avLst/>
          </a:prstGeom>
          <a:noFill/>
          <a:ln w="381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Nu</a:t>
            </a:r>
          </a:p>
        </p:txBody>
      </p:sp>
      <p:sp>
        <p:nvSpPr>
          <p:cNvPr id="393249" name="Text Box 33"/>
          <p:cNvSpPr txBox="1">
            <a:spLocks noChangeArrowheads="1"/>
          </p:cNvSpPr>
          <p:nvPr/>
        </p:nvSpPr>
        <p:spPr bwMode="auto">
          <a:xfrm>
            <a:off x="6062663" y="3657600"/>
            <a:ext cx="1100137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>
                <a:effectLst/>
                <a:latin typeface="Times New Roman" pitchFamily="18" charset="0"/>
              </a:rPr>
              <a:t>=        ?</a:t>
            </a:r>
          </a:p>
        </p:txBody>
      </p:sp>
      <p:sp>
        <p:nvSpPr>
          <p:cNvPr id="393250" name="Freeform 34"/>
          <p:cNvSpPr>
            <a:spLocks/>
          </p:cNvSpPr>
          <p:nvPr/>
        </p:nvSpPr>
        <p:spPr bwMode="auto">
          <a:xfrm>
            <a:off x="273050" y="1908175"/>
            <a:ext cx="946150" cy="1343025"/>
          </a:xfrm>
          <a:custGeom>
            <a:avLst/>
            <a:gdLst>
              <a:gd name="T0" fmla="*/ 567 w 596"/>
              <a:gd name="T1" fmla="*/ 776 h 846"/>
              <a:gd name="T2" fmla="*/ 241 w 596"/>
              <a:gd name="T3" fmla="*/ 824 h 846"/>
              <a:gd name="T4" fmla="*/ 58 w 596"/>
              <a:gd name="T5" fmla="*/ 641 h 846"/>
              <a:gd name="T6" fmla="*/ 1 w 596"/>
              <a:gd name="T7" fmla="*/ 382 h 846"/>
              <a:gd name="T8" fmla="*/ 49 w 596"/>
              <a:gd name="T9" fmla="*/ 142 h 846"/>
              <a:gd name="T10" fmla="*/ 250 w 596"/>
              <a:gd name="T11" fmla="*/ 8 h 846"/>
              <a:gd name="T12" fmla="*/ 596 w 596"/>
              <a:gd name="T13" fmla="*/ 94 h 84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96" h="846">
                <a:moveTo>
                  <a:pt x="567" y="776"/>
                </a:moveTo>
                <a:cubicBezTo>
                  <a:pt x="513" y="784"/>
                  <a:pt x="326" y="846"/>
                  <a:pt x="241" y="824"/>
                </a:cubicBezTo>
                <a:cubicBezTo>
                  <a:pt x="156" y="802"/>
                  <a:pt x="98" y="715"/>
                  <a:pt x="58" y="641"/>
                </a:cubicBezTo>
                <a:cubicBezTo>
                  <a:pt x="18" y="567"/>
                  <a:pt x="2" y="465"/>
                  <a:pt x="1" y="382"/>
                </a:cubicBezTo>
                <a:cubicBezTo>
                  <a:pt x="0" y="299"/>
                  <a:pt x="8" y="204"/>
                  <a:pt x="49" y="142"/>
                </a:cubicBezTo>
                <a:cubicBezTo>
                  <a:pt x="90" y="80"/>
                  <a:pt x="159" y="16"/>
                  <a:pt x="250" y="8"/>
                </a:cubicBezTo>
                <a:cubicBezTo>
                  <a:pt x="341" y="0"/>
                  <a:pt x="524" y="76"/>
                  <a:pt x="596" y="94"/>
                </a:cubicBezTo>
              </a:path>
            </a:pathLst>
          </a:custGeom>
          <a:noFill/>
          <a:ln w="76200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0658" name="Line 2"/>
          <p:cNvSpPr>
            <a:spLocks noChangeShapeType="1"/>
          </p:cNvSpPr>
          <p:nvPr/>
        </p:nvSpPr>
        <p:spPr bwMode="auto">
          <a:xfrm flipV="1">
            <a:off x="6248400" y="3962400"/>
            <a:ext cx="0" cy="15240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10659" name="Rectangle 3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Binary Search (of sorted data)</a:t>
            </a:r>
          </a:p>
        </p:txBody>
      </p:sp>
      <p:sp>
        <p:nvSpPr>
          <p:cNvPr id="710660" name="Rectangle 4"/>
          <p:cNvSpPr>
            <a:spLocks noGrp="1" noChangeArrowheads="1"/>
          </p:cNvSpPr>
          <p:nvPr>
            <p:ph type="body" idx="1"/>
          </p:nvPr>
        </p:nvSpPr>
        <p:spPr>
          <a:xfrm>
            <a:off x="685800" y="1219200"/>
            <a:ext cx="7772400" cy="4114800"/>
          </a:xfrm>
        </p:spPr>
        <p:txBody>
          <a:bodyPr/>
          <a:lstStyle/>
          <a:p>
            <a:pPr lvl="1">
              <a:buFontTx/>
              <a:buNone/>
            </a:pPr>
            <a:r>
              <a:rPr lang="en-US" sz="32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  Core idea: </a:t>
            </a:r>
          </a:p>
          <a:p>
            <a:pPr lvl="1"/>
            <a:r>
              <a:rPr lang="en-US">
                <a:solidFill>
                  <a:schemeClr val="bg2"/>
                </a:solidFill>
              </a:rPr>
              <a:t>Find </a:t>
            </a:r>
            <a:r>
              <a:rPr lang="en-US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middle</a:t>
            </a:r>
            <a:r>
              <a:rPr lang="en-US">
                <a:solidFill>
                  <a:schemeClr val="bg2"/>
                </a:solidFill>
              </a:rPr>
              <a:t> of </a:t>
            </a:r>
            <a:r>
              <a:rPr lang="en-US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list</a:t>
            </a:r>
            <a:r>
              <a:rPr lang="en-US">
                <a:solidFill>
                  <a:schemeClr val="bg2"/>
                </a:solidFill>
              </a:rPr>
              <a:t>, to split it into 2 halves</a:t>
            </a:r>
            <a:endParaRPr lang="en-US">
              <a:solidFill>
                <a:schemeClr val="bg2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 lvl="1"/>
            <a:r>
              <a:rPr lang="en-US">
                <a:solidFill>
                  <a:schemeClr val="bg2"/>
                </a:solidFill>
              </a:rPr>
              <a:t>Did we find the answer? if yes, STOP</a:t>
            </a:r>
          </a:p>
          <a:p>
            <a:pPr lvl="1"/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Which half has the answer?</a:t>
            </a:r>
            <a:r>
              <a:rPr lang="en-US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Keep only that half.</a:t>
            </a:r>
          </a:p>
          <a:p>
            <a:pPr lvl="1"/>
            <a:r>
              <a:rPr lang="en-US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Repeat until answer is found 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. .</a:t>
            </a:r>
            <a:r>
              <a:rPr lang="en-US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.</a:t>
            </a:r>
          </a:p>
        </p:txBody>
      </p:sp>
      <p:sp>
        <p:nvSpPr>
          <p:cNvPr id="710661" name="Rectangle 5"/>
          <p:cNvSpPr>
            <a:spLocks noChangeArrowheads="1"/>
          </p:cNvSpPr>
          <p:nvPr/>
        </p:nvSpPr>
        <p:spPr bwMode="auto">
          <a:xfrm>
            <a:off x="533400" y="4572000"/>
            <a:ext cx="395288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Ba</a:t>
            </a:r>
          </a:p>
        </p:txBody>
      </p:sp>
      <p:sp>
        <p:nvSpPr>
          <p:cNvPr id="710662" name="Rectangle 6"/>
          <p:cNvSpPr>
            <a:spLocks noChangeArrowheads="1"/>
          </p:cNvSpPr>
          <p:nvPr/>
        </p:nvSpPr>
        <p:spPr bwMode="auto">
          <a:xfrm>
            <a:off x="1323975" y="4572000"/>
            <a:ext cx="395288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Ce</a:t>
            </a:r>
          </a:p>
        </p:txBody>
      </p:sp>
      <p:sp>
        <p:nvSpPr>
          <p:cNvPr id="710663" name="Rectangle 7"/>
          <p:cNvSpPr>
            <a:spLocks noChangeArrowheads="1"/>
          </p:cNvSpPr>
          <p:nvPr/>
        </p:nvSpPr>
        <p:spPr bwMode="auto">
          <a:xfrm>
            <a:off x="1719263" y="4572000"/>
            <a:ext cx="396875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Fa</a:t>
            </a:r>
          </a:p>
        </p:txBody>
      </p:sp>
      <p:sp>
        <p:nvSpPr>
          <p:cNvPr id="710664" name="Rectangle 8"/>
          <p:cNvSpPr>
            <a:spLocks noChangeArrowheads="1"/>
          </p:cNvSpPr>
          <p:nvPr/>
        </p:nvSpPr>
        <p:spPr bwMode="auto">
          <a:xfrm>
            <a:off x="2116138" y="4572000"/>
            <a:ext cx="395287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Fe</a:t>
            </a:r>
          </a:p>
        </p:txBody>
      </p:sp>
      <p:sp>
        <p:nvSpPr>
          <p:cNvPr id="710665" name="Rectangle 9"/>
          <p:cNvSpPr>
            <a:spLocks noChangeArrowheads="1"/>
          </p:cNvSpPr>
          <p:nvPr/>
        </p:nvSpPr>
        <p:spPr bwMode="auto">
          <a:xfrm>
            <a:off x="2511425" y="4572000"/>
            <a:ext cx="395288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Fo</a:t>
            </a:r>
          </a:p>
        </p:txBody>
      </p:sp>
      <p:sp>
        <p:nvSpPr>
          <p:cNvPr id="710666" name="Rectangle 10"/>
          <p:cNvSpPr>
            <a:spLocks noChangeArrowheads="1"/>
          </p:cNvSpPr>
          <p:nvPr/>
        </p:nvSpPr>
        <p:spPr bwMode="auto">
          <a:xfrm>
            <a:off x="2906713" y="4572000"/>
            <a:ext cx="395287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Ga</a:t>
            </a:r>
          </a:p>
        </p:txBody>
      </p:sp>
      <p:sp>
        <p:nvSpPr>
          <p:cNvPr id="710667" name="Rectangle 11"/>
          <p:cNvSpPr>
            <a:spLocks noChangeArrowheads="1"/>
          </p:cNvSpPr>
          <p:nvPr/>
        </p:nvSpPr>
        <p:spPr bwMode="auto">
          <a:xfrm>
            <a:off x="3302000" y="4572000"/>
            <a:ext cx="395288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He</a:t>
            </a:r>
          </a:p>
        </p:txBody>
      </p:sp>
      <p:sp>
        <p:nvSpPr>
          <p:cNvPr id="710668" name="Rectangle 12"/>
          <p:cNvSpPr>
            <a:spLocks noChangeArrowheads="1"/>
          </p:cNvSpPr>
          <p:nvPr/>
        </p:nvSpPr>
        <p:spPr bwMode="auto">
          <a:xfrm>
            <a:off x="3697288" y="4572000"/>
            <a:ext cx="395287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Ho</a:t>
            </a:r>
          </a:p>
        </p:txBody>
      </p:sp>
      <p:sp>
        <p:nvSpPr>
          <p:cNvPr id="710669" name="Rectangle 13"/>
          <p:cNvSpPr>
            <a:spLocks noChangeArrowheads="1"/>
          </p:cNvSpPr>
          <p:nvPr/>
        </p:nvSpPr>
        <p:spPr bwMode="auto">
          <a:xfrm>
            <a:off x="4092575" y="45720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La</a:t>
            </a:r>
          </a:p>
        </p:txBody>
      </p:sp>
      <p:sp>
        <p:nvSpPr>
          <p:cNvPr id="710670" name="Rectangle 14"/>
          <p:cNvSpPr>
            <a:spLocks noChangeArrowheads="1"/>
          </p:cNvSpPr>
          <p:nvPr/>
        </p:nvSpPr>
        <p:spPr bwMode="auto">
          <a:xfrm>
            <a:off x="4487863" y="4572000"/>
            <a:ext cx="396875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Lo</a:t>
            </a:r>
          </a:p>
        </p:txBody>
      </p:sp>
      <p:sp>
        <p:nvSpPr>
          <p:cNvPr id="710671" name="Rectangle 15"/>
          <p:cNvSpPr>
            <a:spLocks noChangeArrowheads="1"/>
          </p:cNvSpPr>
          <p:nvPr/>
        </p:nvSpPr>
        <p:spPr bwMode="auto">
          <a:xfrm>
            <a:off x="4884738" y="45720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Mi</a:t>
            </a:r>
          </a:p>
        </p:txBody>
      </p:sp>
      <p:sp>
        <p:nvSpPr>
          <p:cNvPr id="710672" name="Rectangle 16"/>
          <p:cNvSpPr>
            <a:spLocks noChangeArrowheads="1"/>
          </p:cNvSpPr>
          <p:nvPr/>
        </p:nvSpPr>
        <p:spPr bwMode="auto">
          <a:xfrm>
            <a:off x="5280025" y="45720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Na</a:t>
            </a:r>
          </a:p>
        </p:txBody>
      </p:sp>
      <p:sp>
        <p:nvSpPr>
          <p:cNvPr id="710673" name="Rectangle 17"/>
          <p:cNvSpPr>
            <a:spLocks noChangeArrowheads="1"/>
          </p:cNvSpPr>
          <p:nvPr/>
        </p:nvSpPr>
        <p:spPr bwMode="auto">
          <a:xfrm>
            <a:off x="5675313" y="45720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Ne</a:t>
            </a:r>
          </a:p>
        </p:txBody>
      </p:sp>
      <p:sp>
        <p:nvSpPr>
          <p:cNvPr id="710674" name="Rectangle 18"/>
          <p:cNvSpPr>
            <a:spLocks noChangeArrowheads="1"/>
          </p:cNvSpPr>
          <p:nvPr/>
        </p:nvSpPr>
        <p:spPr bwMode="auto">
          <a:xfrm>
            <a:off x="6070600" y="4572000"/>
            <a:ext cx="395288" cy="381000"/>
          </a:xfrm>
          <a:prstGeom prst="rect">
            <a:avLst/>
          </a:prstGeom>
          <a:solidFill>
            <a:schemeClr val="bg1"/>
          </a:solidFill>
          <a:ln w="762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Nu</a:t>
            </a:r>
          </a:p>
        </p:txBody>
      </p:sp>
      <p:sp>
        <p:nvSpPr>
          <p:cNvPr id="710675" name="Rectangle 19"/>
          <p:cNvSpPr>
            <a:spLocks noChangeArrowheads="1"/>
          </p:cNvSpPr>
          <p:nvPr/>
        </p:nvSpPr>
        <p:spPr bwMode="auto">
          <a:xfrm>
            <a:off x="6465888" y="45720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Mo</a:t>
            </a:r>
          </a:p>
        </p:txBody>
      </p:sp>
      <p:sp>
        <p:nvSpPr>
          <p:cNvPr id="710676" name="Rectangle 20"/>
          <p:cNvSpPr>
            <a:spLocks noChangeArrowheads="1"/>
          </p:cNvSpPr>
          <p:nvPr/>
        </p:nvSpPr>
        <p:spPr bwMode="auto">
          <a:xfrm>
            <a:off x="6861175" y="45720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Pa</a:t>
            </a:r>
          </a:p>
        </p:txBody>
      </p:sp>
      <p:sp>
        <p:nvSpPr>
          <p:cNvPr id="710677" name="Rectangle 21"/>
          <p:cNvSpPr>
            <a:spLocks noChangeArrowheads="1"/>
          </p:cNvSpPr>
          <p:nvPr/>
        </p:nvSpPr>
        <p:spPr bwMode="auto">
          <a:xfrm>
            <a:off x="7256463" y="4572000"/>
            <a:ext cx="396875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Ph</a:t>
            </a:r>
          </a:p>
        </p:txBody>
      </p:sp>
      <p:sp>
        <p:nvSpPr>
          <p:cNvPr id="710678" name="Rectangle 22"/>
          <p:cNvSpPr>
            <a:spLocks noChangeArrowheads="1"/>
          </p:cNvSpPr>
          <p:nvPr/>
        </p:nvSpPr>
        <p:spPr bwMode="auto">
          <a:xfrm>
            <a:off x="7653338" y="45720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Qu</a:t>
            </a:r>
          </a:p>
        </p:txBody>
      </p:sp>
      <p:sp>
        <p:nvSpPr>
          <p:cNvPr id="710679" name="Rectangle 23"/>
          <p:cNvSpPr>
            <a:spLocks noChangeArrowheads="1"/>
          </p:cNvSpPr>
          <p:nvPr/>
        </p:nvSpPr>
        <p:spPr bwMode="auto">
          <a:xfrm>
            <a:off x="8048625" y="45720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Ra</a:t>
            </a:r>
          </a:p>
        </p:txBody>
      </p:sp>
      <p:sp>
        <p:nvSpPr>
          <p:cNvPr id="710680" name="Rectangle 24"/>
          <p:cNvSpPr>
            <a:spLocks noChangeArrowheads="1"/>
          </p:cNvSpPr>
          <p:nvPr/>
        </p:nvSpPr>
        <p:spPr bwMode="auto">
          <a:xfrm>
            <a:off x="928688" y="4572000"/>
            <a:ext cx="395287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Ca</a:t>
            </a:r>
          </a:p>
        </p:txBody>
      </p:sp>
      <p:sp>
        <p:nvSpPr>
          <p:cNvPr id="710681" name="Rectangle 25"/>
          <p:cNvSpPr>
            <a:spLocks noChangeArrowheads="1"/>
          </p:cNvSpPr>
          <p:nvPr/>
        </p:nvSpPr>
        <p:spPr bwMode="auto">
          <a:xfrm>
            <a:off x="2362200" y="6248400"/>
            <a:ext cx="395288" cy="381000"/>
          </a:xfrm>
          <a:prstGeom prst="rect">
            <a:avLst/>
          </a:prstGeom>
          <a:noFill/>
          <a:ln w="38100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endParaRPr lang="en-US">
              <a:effectLst/>
              <a:latin typeface="Times New Roman" pitchFamily="18" charset="0"/>
            </a:endParaRPr>
          </a:p>
        </p:txBody>
      </p:sp>
      <p:sp>
        <p:nvSpPr>
          <p:cNvPr id="710682" name="Text Box 26"/>
          <p:cNvSpPr txBox="1">
            <a:spLocks noChangeArrowheads="1"/>
          </p:cNvSpPr>
          <p:nvPr/>
        </p:nvSpPr>
        <p:spPr bwMode="auto">
          <a:xfrm>
            <a:off x="1143000" y="6172200"/>
            <a:ext cx="33909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>
                <a:effectLst/>
                <a:latin typeface="Times New Roman" pitchFamily="18" charset="0"/>
              </a:rPr>
              <a:t>Where is Low, Sampson? </a:t>
            </a:r>
          </a:p>
        </p:txBody>
      </p:sp>
      <p:sp>
        <p:nvSpPr>
          <p:cNvPr id="710684" name="Rectangle 28"/>
          <p:cNvSpPr>
            <a:spLocks noChangeArrowheads="1"/>
          </p:cNvSpPr>
          <p:nvPr/>
        </p:nvSpPr>
        <p:spPr bwMode="auto">
          <a:xfrm>
            <a:off x="6638925" y="3921125"/>
            <a:ext cx="395288" cy="381000"/>
          </a:xfrm>
          <a:prstGeom prst="rect">
            <a:avLst/>
          </a:prstGeom>
          <a:noFill/>
          <a:ln w="38100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Lo</a:t>
            </a:r>
          </a:p>
        </p:txBody>
      </p:sp>
      <p:sp>
        <p:nvSpPr>
          <p:cNvPr id="710685" name="Rectangle 29"/>
          <p:cNvSpPr>
            <a:spLocks noChangeArrowheads="1"/>
          </p:cNvSpPr>
          <p:nvPr/>
        </p:nvSpPr>
        <p:spPr bwMode="auto">
          <a:xfrm>
            <a:off x="7610475" y="3924300"/>
            <a:ext cx="395288" cy="381000"/>
          </a:xfrm>
          <a:prstGeom prst="rect">
            <a:avLst/>
          </a:prstGeom>
          <a:noFill/>
          <a:ln w="381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Nu</a:t>
            </a:r>
          </a:p>
        </p:txBody>
      </p:sp>
      <p:sp>
        <p:nvSpPr>
          <p:cNvPr id="710686" name="Text Box 30"/>
          <p:cNvSpPr txBox="1">
            <a:spLocks noChangeArrowheads="1"/>
          </p:cNvSpPr>
          <p:nvPr/>
        </p:nvSpPr>
        <p:spPr bwMode="auto">
          <a:xfrm>
            <a:off x="7205663" y="3886200"/>
            <a:ext cx="1176337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>
                <a:effectLst/>
                <a:latin typeface="Times New Roman" pitchFamily="18" charset="0"/>
              </a:rPr>
              <a:t>&gt;         ?</a:t>
            </a:r>
          </a:p>
        </p:txBody>
      </p:sp>
      <p:sp>
        <p:nvSpPr>
          <p:cNvPr id="710687" name="Rectangle 31"/>
          <p:cNvSpPr>
            <a:spLocks noChangeArrowheads="1"/>
          </p:cNvSpPr>
          <p:nvPr/>
        </p:nvSpPr>
        <p:spPr bwMode="auto">
          <a:xfrm>
            <a:off x="4419600" y="3921125"/>
            <a:ext cx="395288" cy="381000"/>
          </a:xfrm>
          <a:prstGeom prst="rect">
            <a:avLst/>
          </a:prstGeom>
          <a:noFill/>
          <a:ln w="38100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Lo</a:t>
            </a:r>
          </a:p>
        </p:txBody>
      </p:sp>
      <p:sp>
        <p:nvSpPr>
          <p:cNvPr id="710688" name="Rectangle 32"/>
          <p:cNvSpPr>
            <a:spLocks noChangeArrowheads="1"/>
          </p:cNvSpPr>
          <p:nvPr/>
        </p:nvSpPr>
        <p:spPr bwMode="auto">
          <a:xfrm>
            <a:off x="5334000" y="3921125"/>
            <a:ext cx="395288" cy="381000"/>
          </a:xfrm>
          <a:prstGeom prst="rect">
            <a:avLst/>
          </a:prstGeom>
          <a:noFill/>
          <a:ln w="381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Nu</a:t>
            </a:r>
          </a:p>
        </p:txBody>
      </p:sp>
      <p:sp>
        <p:nvSpPr>
          <p:cNvPr id="710689" name="Text Box 33"/>
          <p:cNvSpPr txBox="1">
            <a:spLocks noChangeArrowheads="1"/>
          </p:cNvSpPr>
          <p:nvPr/>
        </p:nvSpPr>
        <p:spPr bwMode="auto">
          <a:xfrm>
            <a:off x="4919663" y="3886200"/>
            <a:ext cx="1100137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>
                <a:effectLst/>
                <a:latin typeface="Times New Roman" pitchFamily="18" charset="0"/>
              </a:rPr>
              <a:t>&lt;        ?</a:t>
            </a:r>
          </a:p>
        </p:txBody>
      </p:sp>
      <p:sp>
        <p:nvSpPr>
          <p:cNvPr id="710690" name="Freeform 34"/>
          <p:cNvSpPr>
            <a:spLocks/>
          </p:cNvSpPr>
          <p:nvPr/>
        </p:nvSpPr>
        <p:spPr bwMode="auto">
          <a:xfrm>
            <a:off x="273050" y="1908175"/>
            <a:ext cx="946150" cy="1343025"/>
          </a:xfrm>
          <a:custGeom>
            <a:avLst/>
            <a:gdLst>
              <a:gd name="T0" fmla="*/ 567 w 596"/>
              <a:gd name="T1" fmla="*/ 776 h 846"/>
              <a:gd name="T2" fmla="*/ 241 w 596"/>
              <a:gd name="T3" fmla="*/ 824 h 846"/>
              <a:gd name="T4" fmla="*/ 58 w 596"/>
              <a:gd name="T5" fmla="*/ 641 h 846"/>
              <a:gd name="T6" fmla="*/ 1 w 596"/>
              <a:gd name="T7" fmla="*/ 382 h 846"/>
              <a:gd name="T8" fmla="*/ 49 w 596"/>
              <a:gd name="T9" fmla="*/ 142 h 846"/>
              <a:gd name="T10" fmla="*/ 250 w 596"/>
              <a:gd name="T11" fmla="*/ 8 h 846"/>
              <a:gd name="T12" fmla="*/ 596 w 596"/>
              <a:gd name="T13" fmla="*/ 94 h 84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96" h="846">
                <a:moveTo>
                  <a:pt x="567" y="776"/>
                </a:moveTo>
                <a:cubicBezTo>
                  <a:pt x="513" y="784"/>
                  <a:pt x="326" y="846"/>
                  <a:pt x="241" y="824"/>
                </a:cubicBezTo>
                <a:cubicBezTo>
                  <a:pt x="156" y="802"/>
                  <a:pt x="98" y="715"/>
                  <a:pt x="58" y="641"/>
                </a:cubicBezTo>
                <a:cubicBezTo>
                  <a:pt x="18" y="567"/>
                  <a:pt x="2" y="465"/>
                  <a:pt x="1" y="382"/>
                </a:cubicBezTo>
                <a:cubicBezTo>
                  <a:pt x="0" y="299"/>
                  <a:pt x="8" y="204"/>
                  <a:pt x="49" y="142"/>
                </a:cubicBezTo>
                <a:cubicBezTo>
                  <a:pt x="90" y="80"/>
                  <a:pt x="159" y="16"/>
                  <a:pt x="250" y="8"/>
                </a:cubicBezTo>
                <a:cubicBezTo>
                  <a:pt x="341" y="0"/>
                  <a:pt x="524" y="76"/>
                  <a:pt x="596" y="94"/>
                </a:cubicBezTo>
              </a:path>
            </a:pathLst>
          </a:custGeom>
          <a:noFill/>
          <a:ln w="76200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5266" name="Line 2"/>
          <p:cNvSpPr>
            <a:spLocks noChangeShapeType="1"/>
          </p:cNvSpPr>
          <p:nvPr/>
        </p:nvSpPr>
        <p:spPr bwMode="auto">
          <a:xfrm flipV="1">
            <a:off x="6248400" y="3962400"/>
            <a:ext cx="0" cy="15240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95267" name="Rectangle 3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Binary Search (of sorted data)</a:t>
            </a:r>
          </a:p>
        </p:txBody>
      </p:sp>
      <p:sp>
        <p:nvSpPr>
          <p:cNvPr id="395268" name="Rectangle 4"/>
          <p:cNvSpPr>
            <a:spLocks noGrp="1" noChangeArrowheads="1"/>
          </p:cNvSpPr>
          <p:nvPr>
            <p:ph type="body" idx="1"/>
          </p:nvPr>
        </p:nvSpPr>
        <p:spPr>
          <a:xfrm>
            <a:off x="685800" y="1219200"/>
            <a:ext cx="7772400" cy="4114800"/>
          </a:xfrm>
        </p:spPr>
        <p:txBody>
          <a:bodyPr/>
          <a:lstStyle/>
          <a:p>
            <a:pPr lvl="1">
              <a:buFontTx/>
              <a:buNone/>
            </a:pPr>
            <a:r>
              <a:rPr lang="en-US" sz="32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  Core idea: </a:t>
            </a:r>
          </a:p>
          <a:p>
            <a:pPr lvl="1"/>
            <a:r>
              <a:rPr lang="en-US">
                <a:solidFill>
                  <a:schemeClr val="bg2"/>
                </a:solidFill>
              </a:rPr>
              <a:t>Find </a:t>
            </a:r>
            <a:r>
              <a:rPr lang="en-US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middle</a:t>
            </a:r>
            <a:r>
              <a:rPr lang="en-US">
                <a:solidFill>
                  <a:schemeClr val="bg2"/>
                </a:solidFill>
              </a:rPr>
              <a:t> of </a:t>
            </a:r>
            <a:r>
              <a:rPr lang="en-US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list</a:t>
            </a:r>
            <a:r>
              <a:rPr lang="en-US">
                <a:solidFill>
                  <a:schemeClr val="bg2"/>
                </a:solidFill>
              </a:rPr>
              <a:t>, to split it into 2 halves</a:t>
            </a:r>
            <a:endParaRPr lang="en-US">
              <a:solidFill>
                <a:schemeClr val="bg2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 lvl="1"/>
            <a:r>
              <a:rPr lang="en-US">
                <a:solidFill>
                  <a:schemeClr val="bg2"/>
                </a:solidFill>
              </a:rPr>
              <a:t>Did we find the answer? if yes, STOP</a:t>
            </a:r>
          </a:p>
          <a:p>
            <a:pPr lvl="1"/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Which half has the answer? Keep only that half.</a:t>
            </a:r>
          </a:p>
          <a:p>
            <a:pPr lvl="1"/>
            <a:r>
              <a:rPr lang="en-US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Repeat until answer is found 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. .</a:t>
            </a:r>
            <a:r>
              <a:rPr lang="en-US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.</a:t>
            </a:r>
          </a:p>
          <a:p>
            <a:pPr lvl="1">
              <a:buFontTx/>
              <a:buNone/>
            </a:pPr>
            <a:endParaRPr lang="en-US"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395269" name="Rectangle 5"/>
          <p:cNvSpPr>
            <a:spLocks noChangeArrowheads="1"/>
          </p:cNvSpPr>
          <p:nvPr/>
        </p:nvSpPr>
        <p:spPr bwMode="auto">
          <a:xfrm>
            <a:off x="533400" y="4572000"/>
            <a:ext cx="395288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Ba</a:t>
            </a:r>
          </a:p>
        </p:txBody>
      </p:sp>
      <p:sp>
        <p:nvSpPr>
          <p:cNvPr id="395270" name="Rectangle 6"/>
          <p:cNvSpPr>
            <a:spLocks noChangeArrowheads="1"/>
          </p:cNvSpPr>
          <p:nvPr/>
        </p:nvSpPr>
        <p:spPr bwMode="auto">
          <a:xfrm>
            <a:off x="1323975" y="4572000"/>
            <a:ext cx="395288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Ce</a:t>
            </a:r>
          </a:p>
        </p:txBody>
      </p:sp>
      <p:sp>
        <p:nvSpPr>
          <p:cNvPr id="395271" name="Rectangle 7"/>
          <p:cNvSpPr>
            <a:spLocks noChangeArrowheads="1"/>
          </p:cNvSpPr>
          <p:nvPr/>
        </p:nvSpPr>
        <p:spPr bwMode="auto">
          <a:xfrm>
            <a:off x="1719263" y="4572000"/>
            <a:ext cx="396875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Fa</a:t>
            </a:r>
          </a:p>
        </p:txBody>
      </p:sp>
      <p:sp>
        <p:nvSpPr>
          <p:cNvPr id="395272" name="Rectangle 8"/>
          <p:cNvSpPr>
            <a:spLocks noChangeArrowheads="1"/>
          </p:cNvSpPr>
          <p:nvPr/>
        </p:nvSpPr>
        <p:spPr bwMode="auto">
          <a:xfrm>
            <a:off x="2116138" y="4572000"/>
            <a:ext cx="395287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Fe</a:t>
            </a:r>
          </a:p>
        </p:txBody>
      </p:sp>
      <p:sp>
        <p:nvSpPr>
          <p:cNvPr id="395273" name="Rectangle 9"/>
          <p:cNvSpPr>
            <a:spLocks noChangeArrowheads="1"/>
          </p:cNvSpPr>
          <p:nvPr/>
        </p:nvSpPr>
        <p:spPr bwMode="auto">
          <a:xfrm>
            <a:off x="2511425" y="4572000"/>
            <a:ext cx="395288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Fo</a:t>
            </a:r>
          </a:p>
        </p:txBody>
      </p:sp>
      <p:sp>
        <p:nvSpPr>
          <p:cNvPr id="395274" name="Rectangle 10"/>
          <p:cNvSpPr>
            <a:spLocks noChangeArrowheads="1"/>
          </p:cNvSpPr>
          <p:nvPr/>
        </p:nvSpPr>
        <p:spPr bwMode="auto">
          <a:xfrm>
            <a:off x="2906713" y="4572000"/>
            <a:ext cx="395287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Ga</a:t>
            </a:r>
          </a:p>
        </p:txBody>
      </p:sp>
      <p:sp>
        <p:nvSpPr>
          <p:cNvPr id="395275" name="Rectangle 11"/>
          <p:cNvSpPr>
            <a:spLocks noChangeArrowheads="1"/>
          </p:cNvSpPr>
          <p:nvPr/>
        </p:nvSpPr>
        <p:spPr bwMode="auto">
          <a:xfrm>
            <a:off x="3302000" y="4572000"/>
            <a:ext cx="395288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He</a:t>
            </a:r>
          </a:p>
        </p:txBody>
      </p:sp>
      <p:sp>
        <p:nvSpPr>
          <p:cNvPr id="395276" name="Rectangle 12"/>
          <p:cNvSpPr>
            <a:spLocks noChangeArrowheads="1"/>
          </p:cNvSpPr>
          <p:nvPr/>
        </p:nvSpPr>
        <p:spPr bwMode="auto">
          <a:xfrm>
            <a:off x="3697288" y="4572000"/>
            <a:ext cx="395287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Ho</a:t>
            </a:r>
          </a:p>
        </p:txBody>
      </p:sp>
      <p:sp>
        <p:nvSpPr>
          <p:cNvPr id="395277" name="Rectangle 13"/>
          <p:cNvSpPr>
            <a:spLocks noChangeArrowheads="1"/>
          </p:cNvSpPr>
          <p:nvPr/>
        </p:nvSpPr>
        <p:spPr bwMode="auto">
          <a:xfrm>
            <a:off x="4092575" y="45720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La</a:t>
            </a:r>
          </a:p>
        </p:txBody>
      </p:sp>
      <p:sp>
        <p:nvSpPr>
          <p:cNvPr id="395278" name="Rectangle 14"/>
          <p:cNvSpPr>
            <a:spLocks noChangeArrowheads="1"/>
          </p:cNvSpPr>
          <p:nvPr/>
        </p:nvSpPr>
        <p:spPr bwMode="auto">
          <a:xfrm>
            <a:off x="4487863" y="4572000"/>
            <a:ext cx="396875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Lo</a:t>
            </a:r>
          </a:p>
        </p:txBody>
      </p:sp>
      <p:sp>
        <p:nvSpPr>
          <p:cNvPr id="395279" name="Rectangle 15"/>
          <p:cNvSpPr>
            <a:spLocks noChangeArrowheads="1"/>
          </p:cNvSpPr>
          <p:nvPr/>
        </p:nvSpPr>
        <p:spPr bwMode="auto">
          <a:xfrm>
            <a:off x="4884738" y="45720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Mi</a:t>
            </a:r>
          </a:p>
        </p:txBody>
      </p:sp>
      <p:sp>
        <p:nvSpPr>
          <p:cNvPr id="395280" name="Rectangle 16"/>
          <p:cNvSpPr>
            <a:spLocks noChangeArrowheads="1"/>
          </p:cNvSpPr>
          <p:nvPr/>
        </p:nvSpPr>
        <p:spPr bwMode="auto">
          <a:xfrm>
            <a:off x="5280025" y="45720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Na</a:t>
            </a:r>
          </a:p>
        </p:txBody>
      </p:sp>
      <p:sp>
        <p:nvSpPr>
          <p:cNvPr id="395281" name="Rectangle 17"/>
          <p:cNvSpPr>
            <a:spLocks noChangeArrowheads="1"/>
          </p:cNvSpPr>
          <p:nvPr/>
        </p:nvSpPr>
        <p:spPr bwMode="auto">
          <a:xfrm>
            <a:off x="5675313" y="45720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Ne</a:t>
            </a:r>
          </a:p>
        </p:txBody>
      </p:sp>
      <p:sp>
        <p:nvSpPr>
          <p:cNvPr id="395282" name="Rectangle 18"/>
          <p:cNvSpPr>
            <a:spLocks noChangeArrowheads="1"/>
          </p:cNvSpPr>
          <p:nvPr/>
        </p:nvSpPr>
        <p:spPr bwMode="auto">
          <a:xfrm>
            <a:off x="6070600" y="4572000"/>
            <a:ext cx="395288" cy="381000"/>
          </a:xfrm>
          <a:prstGeom prst="rect">
            <a:avLst/>
          </a:prstGeom>
          <a:solidFill>
            <a:schemeClr val="bg1"/>
          </a:solidFill>
          <a:ln w="762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Nu</a:t>
            </a:r>
          </a:p>
        </p:txBody>
      </p:sp>
      <p:sp>
        <p:nvSpPr>
          <p:cNvPr id="395283" name="Rectangle 19"/>
          <p:cNvSpPr>
            <a:spLocks noChangeArrowheads="1"/>
          </p:cNvSpPr>
          <p:nvPr/>
        </p:nvSpPr>
        <p:spPr bwMode="auto">
          <a:xfrm>
            <a:off x="6465888" y="4572000"/>
            <a:ext cx="395287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Mo</a:t>
            </a:r>
          </a:p>
        </p:txBody>
      </p:sp>
      <p:sp>
        <p:nvSpPr>
          <p:cNvPr id="395284" name="Rectangle 20"/>
          <p:cNvSpPr>
            <a:spLocks noChangeArrowheads="1"/>
          </p:cNvSpPr>
          <p:nvPr/>
        </p:nvSpPr>
        <p:spPr bwMode="auto">
          <a:xfrm>
            <a:off x="6861175" y="4572000"/>
            <a:ext cx="395288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Pa</a:t>
            </a:r>
          </a:p>
        </p:txBody>
      </p:sp>
      <p:sp>
        <p:nvSpPr>
          <p:cNvPr id="395285" name="Rectangle 21"/>
          <p:cNvSpPr>
            <a:spLocks noChangeArrowheads="1"/>
          </p:cNvSpPr>
          <p:nvPr/>
        </p:nvSpPr>
        <p:spPr bwMode="auto">
          <a:xfrm>
            <a:off x="7256463" y="4572000"/>
            <a:ext cx="396875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Ph</a:t>
            </a:r>
          </a:p>
        </p:txBody>
      </p:sp>
      <p:sp>
        <p:nvSpPr>
          <p:cNvPr id="395286" name="Rectangle 22"/>
          <p:cNvSpPr>
            <a:spLocks noChangeArrowheads="1"/>
          </p:cNvSpPr>
          <p:nvPr/>
        </p:nvSpPr>
        <p:spPr bwMode="auto">
          <a:xfrm>
            <a:off x="7653338" y="4572000"/>
            <a:ext cx="395287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Qu</a:t>
            </a:r>
          </a:p>
        </p:txBody>
      </p:sp>
      <p:sp>
        <p:nvSpPr>
          <p:cNvPr id="395287" name="Rectangle 23"/>
          <p:cNvSpPr>
            <a:spLocks noChangeArrowheads="1"/>
          </p:cNvSpPr>
          <p:nvPr/>
        </p:nvSpPr>
        <p:spPr bwMode="auto">
          <a:xfrm>
            <a:off x="8048625" y="4572000"/>
            <a:ext cx="395288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Ra</a:t>
            </a:r>
          </a:p>
        </p:txBody>
      </p:sp>
      <p:sp>
        <p:nvSpPr>
          <p:cNvPr id="395288" name="Rectangle 24"/>
          <p:cNvSpPr>
            <a:spLocks noChangeArrowheads="1"/>
          </p:cNvSpPr>
          <p:nvPr/>
        </p:nvSpPr>
        <p:spPr bwMode="auto">
          <a:xfrm>
            <a:off x="928688" y="4572000"/>
            <a:ext cx="395287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Ca</a:t>
            </a:r>
          </a:p>
        </p:txBody>
      </p:sp>
      <p:sp>
        <p:nvSpPr>
          <p:cNvPr id="395289" name="Rectangle 25"/>
          <p:cNvSpPr>
            <a:spLocks noChangeArrowheads="1"/>
          </p:cNvSpPr>
          <p:nvPr/>
        </p:nvSpPr>
        <p:spPr bwMode="auto">
          <a:xfrm>
            <a:off x="2362200" y="6248400"/>
            <a:ext cx="395288" cy="381000"/>
          </a:xfrm>
          <a:prstGeom prst="rect">
            <a:avLst/>
          </a:prstGeom>
          <a:noFill/>
          <a:ln w="38100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endParaRPr lang="en-US">
              <a:effectLst/>
              <a:latin typeface="Times New Roman" pitchFamily="18" charset="0"/>
            </a:endParaRPr>
          </a:p>
        </p:txBody>
      </p:sp>
      <p:sp>
        <p:nvSpPr>
          <p:cNvPr id="395290" name="Text Box 26"/>
          <p:cNvSpPr txBox="1">
            <a:spLocks noChangeArrowheads="1"/>
          </p:cNvSpPr>
          <p:nvPr/>
        </p:nvSpPr>
        <p:spPr bwMode="auto">
          <a:xfrm>
            <a:off x="1143000" y="6172200"/>
            <a:ext cx="33909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>
                <a:effectLst/>
                <a:latin typeface="Times New Roman" pitchFamily="18" charset="0"/>
              </a:rPr>
              <a:t>Where is Low, Sampson? </a:t>
            </a:r>
          </a:p>
        </p:txBody>
      </p:sp>
      <p:sp>
        <p:nvSpPr>
          <p:cNvPr id="395292" name="Rectangle 28"/>
          <p:cNvSpPr>
            <a:spLocks noChangeArrowheads="1"/>
          </p:cNvSpPr>
          <p:nvPr/>
        </p:nvSpPr>
        <p:spPr bwMode="auto">
          <a:xfrm>
            <a:off x="6638925" y="3921125"/>
            <a:ext cx="395288" cy="381000"/>
          </a:xfrm>
          <a:prstGeom prst="rect">
            <a:avLst/>
          </a:prstGeom>
          <a:noFill/>
          <a:ln w="38100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Lo</a:t>
            </a:r>
          </a:p>
        </p:txBody>
      </p:sp>
      <p:sp>
        <p:nvSpPr>
          <p:cNvPr id="395293" name="Rectangle 29"/>
          <p:cNvSpPr>
            <a:spLocks noChangeArrowheads="1"/>
          </p:cNvSpPr>
          <p:nvPr/>
        </p:nvSpPr>
        <p:spPr bwMode="auto">
          <a:xfrm>
            <a:off x="7610475" y="3924300"/>
            <a:ext cx="395288" cy="381000"/>
          </a:xfrm>
          <a:prstGeom prst="rect">
            <a:avLst/>
          </a:prstGeom>
          <a:noFill/>
          <a:ln w="38100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Nu</a:t>
            </a:r>
          </a:p>
        </p:txBody>
      </p:sp>
      <p:sp>
        <p:nvSpPr>
          <p:cNvPr id="395294" name="Text Box 30"/>
          <p:cNvSpPr txBox="1">
            <a:spLocks noChangeArrowheads="1"/>
          </p:cNvSpPr>
          <p:nvPr/>
        </p:nvSpPr>
        <p:spPr bwMode="auto">
          <a:xfrm>
            <a:off x="7129463" y="3886200"/>
            <a:ext cx="1176337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DDDDDD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&gt;         ?</a:t>
            </a:r>
          </a:p>
        </p:txBody>
      </p:sp>
      <p:sp>
        <p:nvSpPr>
          <p:cNvPr id="395295" name="Rectangle 31"/>
          <p:cNvSpPr>
            <a:spLocks noChangeArrowheads="1"/>
          </p:cNvSpPr>
          <p:nvPr/>
        </p:nvSpPr>
        <p:spPr bwMode="auto">
          <a:xfrm>
            <a:off x="4419600" y="3921125"/>
            <a:ext cx="395288" cy="381000"/>
          </a:xfrm>
          <a:prstGeom prst="rect">
            <a:avLst/>
          </a:prstGeom>
          <a:noFill/>
          <a:ln w="38100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Lo</a:t>
            </a:r>
          </a:p>
        </p:txBody>
      </p:sp>
      <p:sp>
        <p:nvSpPr>
          <p:cNvPr id="395296" name="Rectangle 32"/>
          <p:cNvSpPr>
            <a:spLocks noChangeArrowheads="1"/>
          </p:cNvSpPr>
          <p:nvPr/>
        </p:nvSpPr>
        <p:spPr bwMode="auto">
          <a:xfrm>
            <a:off x="5334000" y="3921125"/>
            <a:ext cx="395288" cy="381000"/>
          </a:xfrm>
          <a:prstGeom prst="rect">
            <a:avLst/>
          </a:prstGeom>
          <a:noFill/>
          <a:ln w="381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Nu</a:t>
            </a:r>
          </a:p>
        </p:txBody>
      </p:sp>
      <p:sp>
        <p:nvSpPr>
          <p:cNvPr id="395297" name="Text Box 33"/>
          <p:cNvSpPr txBox="1">
            <a:spLocks noChangeArrowheads="1"/>
          </p:cNvSpPr>
          <p:nvPr/>
        </p:nvSpPr>
        <p:spPr bwMode="auto">
          <a:xfrm>
            <a:off x="4919663" y="3886200"/>
            <a:ext cx="1100137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>
                <a:effectLst/>
                <a:latin typeface="Times New Roman" pitchFamily="18" charset="0"/>
              </a:rPr>
              <a:t>&lt;        ?</a:t>
            </a:r>
          </a:p>
        </p:txBody>
      </p:sp>
      <p:sp>
        <p:nvSpPr>
          <p:cNvPr id="395298" name="Line 34"/>
          <p:cNvSpPr>
            <a:spLocks noChangeShapeType="1"/>
          </p:cNvSpPr>
          <p:nvPr/>
        </p:nvSpPr>
        <p:spPr bwMode="auto">
          <a:xfrm>
            <a:off x="6477000" y="3962400"/>
            <a:ext cx="1905000" cy="1905000"/>
          </a:xfrm>
          <a:prstGeom prst="line">
            <a:avLst/>
          </a:prstGeom>
          <a:noFill/>
          <a:ln w="76200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95299" name="Line 35"/>
          <p:cNvSpPr>
            <a:spLocks noChangeShapeType="1"/>
          </p:cNvSpPr>
          <p:nvPr/>
        </p:nvSpPr>
        <p:spPr bwMode="auto">
          <a:xfrm flipH="1">
            <a:off x="6553200" y="3962400"/>
            <a:ext cx="1981200" cy="1828800"/>
          </a:xfrm>
          <a:prstGeom prst="line">
            <a:avLst/>
          </a:prstGeom>
          <a:noFill/>
          <a:ln w="76200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95300" name="Freeform 36"/>
          <p:cNvSpPr>
            <a:spLocks/>
          </p:cNvSpPr>
          <p:nvPr/>
        </p:nvSpPr>
        <p:spPr bwMode="auto">
          <a:xfrm>
            <a:off x="273050" y="1908175"/>
            <a:ext cx="946150" cy="1343025"/>
          </a:xfrm>
          <a:custGeom>
            <a:avLst/>
            <a:gdLst>
              <a:gd name="T0" fmla="*/ 567 w 596"/>
              <a:gd name="T1" fmla="*/ 776 h 846"/>
              <a:gd name="T2" fmla="*/ 241 w 596"/>
              <a:gd name="T3" fmla="*/ 824 h 846"/>
              <a:gd name="T4" fmla="*/ 58 w 596"/>
              <a:gd name="T5" fmla="*/ 641 h 846"/>
              <a:gd name="T6" fmla="*/ 1 w 596"/>
              <a:gd name="T7" fmla="*/ 382 h 846"/>
              <a:gd name="T8" fmla="*/ 49 w 596"/>
              <a:gd name="T9" fmla="*/ 142 h 846"/>
              <a:gd name="T10" fmla="*/ 250 w 596"/>
              <a:gd name="T11" fmla="*/ 8 h 846"/>
              <a:gd name="T12" fmla="*/ 596 w 596"/>
              <a:gd name="T13" fmla="*/ 94 h 84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96" h="846">
                <a:moveTo>
                  <a:pt x="567" y="776"/>
                </a:moveTo>
                <a:cubicBezTo>
                  <a:pt x="513" y="784"/>
                  <a:pt x="326" y="846"/>
                  <a:pt x="241" y="824"/>
                </a:cubicBezTo>
                <a:cubicBezTo>
                  <a:pt x="156" y="802"/>
                  <a:pt x="98" y="715"/>
                  <a:pt x="58" y="641"/>
                </a:cubicBezTo>
                <a:cubicBezTo>
                  <a:pt x="18" y="567"/>
                  <a:pt x="2" y="465"/>
                  <a:pt x="1" y="382"/>
                </a:cubicBezTo>
                <a:cubicBezTo>
                  <a:pt x="0" y="299"/>
                  <a:pt x="8" y="204"/>
                  <a:pt x="49" y="142"/>
                </a:cubicBezTo>
                <a:cubicBezTo>
                  <a:pt x="90" y="80"/>
                  <a:pt x="159" y="16"/>
                  <a:pt x="250" y="8"/>
                </a:cubicBezTo>
                <a:cubicBezTo>
                  <a:pt x="341" y="0"/>
                  <a:pt x="524" y="76"/>
                  <a:pt x="596" y="94"/>
                </a:cubicBezTo>
              </a:path>
            </a:pathLst>
          </a:custGeom>
          <a:noFill/>
          <a:ln w="76200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95301" name="Line 37"/>
          <p:cNvSpPr>
            <a:spLocks noChangeShapeType="1"/>
          </p:cNvSpPr>
          <p:nvPr/>
        </p:nvSpPr>
        <p:spPr bwMode="auto">
          <a:xfrm>
            <a:off x="6629400" y="3886200"/>
            <a:ext cx="1905000" cy="1905000"/>
          </a:xfrm>
          <a:prstGeom prst="line">
            <a:avLst/>
          </a:prstGeom>
          <a:noFill/>
          <a:ln w="76200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95302" name="Line 38"/>
          <p:cNvSpPr>
            <a:spLocks noChangeShapeType="1"/>
          </p:cNvSpPr>
          <p:nvPr/>
        </p:nvSpPr>
        <p:spPr bwMode="auto">
          <a:xfrm flipH="1">
            <a:off x="6477000" y="3810000"/>
            <a:ext cx="1981200" cy="1828800"/>
          </a:xfrm>
          <a:prstGeom prst="line">
            <a:avLst/>
          </a:prstGeom>
          <a:noFill/>
          <a:ln w="76200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7314" name="Line 2"/>
          <p:cNvSpPr>
            <a:spLocks noChangeShapeType="1"/>
          </p:cNvSpPr>
          <p:nvPr/>
        </p:nvSpPr>
        <p:spPr bwMode="auto">
          <a:xfrm flipV="1">
            <a:off x="5105400" y="3962400"/>
            <a:ext cx="0" cy="15240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97315" name="Rectangle 3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Binary Search (of sorted data)</a:t>
            </a:r>
          </a:p>
        </p:txBody>
      </p:sp>
      <p:sp>
        <p:nvSpPr>
          <p:cNvPr id="397316" name="Rectangle 4"/>
          <p:cNvSpPr>
            <a:spLocks noGrp="1" noChangeArrowheads="1"/>
          </p:cNvSpPr>
          <p:nvPr>
            <p:ph type="body" idx="1"/>
          </p:nvPr>
        </p:nvSpPr>
        <p:spPr>
          <a:xfrm>
            <a:off x="685800" y="1219200"/>
            <a:ext cx="7772400" cy="4114800"/>
          </a:xfrm>
        </p:spPr>
        <p:txBody>
          <a:bodyPr/>
          <a:lstStyle/>
          <a:p>
            <a:pPr lvl="1">
              <a:buFontTx/>
              <a:buNone/>
            </a:pPr>
            <a:r>
              <a:rPr lang="en-US" sz="32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  Core idea: </a:t>
            </a:r>
          </a:p>
          <a:p>
            <a:pPr lvl="1"/>
            <a:r>
              <a:rPr lang="en-US">
                <a:solidFill>
                  <a:schemeClr val="bg2"/>
                </a:solidFill>
              </a:rPr>
              <a:t>Find </a:t>
            </a:r>
            <a:r>
              <a:rPr lang="en-US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middle</a:t>
            </a:r>
            <a:r>
              <a:rPr lang="en-US">
                <a:solidFill>
                  <a:schemeClr val="bg2"/>
                </a:solidFill>
              </a:rPr>
              <a:t> of </a:t>
            </a:r>
            <a:r>
              <a:rPr lang="en-US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list</a:t>
            </a:r>
            <a:r>
              <a:rPr lang="en-US">
                <a:solidFill>
                  <a:schemeClr val="bg2"/>
                </a:solidFill>
              </a:rPr>
              <a:t>, to split it into 2 halves</a:t>
            </a:r>
            <a:endParaRPr lang="en-US">
              <a:solidFill>
                <a:schemeClr val="bg2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 lvl="1"/>
            <a:r>
              <a:rPr lang="en-US">
                <a:solidFill>
                  <a:schemeClr val="bg2"/>
                </a:solidFill>
              </a:rPr>
              <a:t>Did we find the answer? if yes, STOP</a:t>
            </a:r>
          </a:p>
          <a:p>
            <a:pPr lvl="1"/>
            <a:r>
              <a:rPr lang="en-US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Which half has the answer? Keep only that half.</a:t>
            </a:r>
          </a:p>
          <a:p>
            <a:pPr lvl="1"/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Repeat until answer is found . .</a:t>
            </a:r>
            <a:r>
              <a:rPr lang="en-US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.</a:t>
            </a:r>
          </a:p>
        </p:txBody>
      </p:sp>
      <p:sp>
        <p:nvSpPr>
          <p:cNvPr id="397317" name="Rectangle 5"/>
          <p:cNvSpPr>
            <a:spLocks noChangeArrowheads="1"/>
          </p:cNvSpPr>
          <p:nvPr/>
        </p:nvSpPr>
        <p:spPr bwMode="auto">
          <a:xfrm>
            <a:off x="533400" y="4572000"/>
            <a:ext cx="395288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Ba</a:t>
            </a:r>
          </a:p>
        </p:txBody>
      </p:sp>
      <p:sp>
        <p:nvSpPr>
          <p:cNvPr id="397318" name="Rectangle 6"/>
          <p:cNvSpPr>
            <a:spLocks noChangeArrowheads="1"/>
          </p:cNvSpPr>
          <p:nvPr/>
        </p:nvSpPr>
        <p:spPr bwMode="auto">
          <a:xfrm>
            <a:off x="1323975" y="4572000"/>
            <a:ext cx="395288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Ce</a:t>
            </a:r>
          </a:p>
        </p:txBody>
      </p:sp>
      <p:sp>
        <p:nvSpPr>
          <p:cNvPr id="397319" name="Rectangle 7"/>
          <p:cNvSpPr>
            <a:spLocks noChangeArrowheads="1"/>
          </p:cNvSpPr>
          <p:nvPr/>
        </p:nvSpPr>
        <p:spPr bwMode="auto">
          <a:xfrm>
            <a:off x="1719263" y="4572000"/>
            <a:ext cx="396875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Fa</a:t>
            </a:r>
          </a:p>
        </p:txBody>
      </p:sp>
      <p:sp>
        <p:nvSpPr>
          <p:cNvPr id="397320" name="Rectangle 8"/>
          <p:cNvSpPr>
            <a:spLocks noChangeArrowheads="1"/>
          </p:cNvSpPr>
          <p:nvPr/>
        </p:nvSpPr>
        <p:spPr bwMode="auto">
          <a:xfrm>
            <a:off x="2116138" y="4572000"/>
            <a:ext cx="395287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Fe</a:t>
            </a:r>
          </a:p>
        </p:txBody>
      </p:sp>
      <p:sp>
        <p:nvSpPr>
          <p:cNvPr id="397321" name="Rectangle 9"/>
          <p:cNvSpPr>
            <a:spLocks noChangeArrowheads="1"/>
          </p:cNvSpPr>
          <p:nvPr/>
        </p:nvSpPr>
        <p:spPr bwMode="auto">
          <a:xfrm>
            <a:off x="2511425" y="4572000"/>
            <a:ext cx="395288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Fo</a:t>
            </a:r>
          </a:p>
        </p:txBody>
      </p:sp>
      <p:sp>
        <p:nvSpPr>
          <p:cNvPr id="397322" name="Rectangle 10"/>
          <p:cNvSpPr>
            <a:spLocks noChangeArrowheads="1"/>
          </p:cNvSpPr>
          <p:nvPr/>
        </p:nvSpPr>
        <p:spPr bwMode="auto">
          <a:xfrm>
            <a:off x="2906713" y="4572000"/>
            <a:ext cx="395287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Ga</a:t>
            </a:r>
          </a:p>
        </p:txBody>
      </p:sp>
      <p:sp>
        <p:nvSpPr>
          <p:cNvPr id="397323" name="Rectangle 11"/>
          <p:cNvSpPr>
            <a:spLocks noChangeArrowheads="1"/>
          </p:cNvSpPr>
          <p:nvPr/>
        </p:nvSpPr>
        <p:spPr bwMode="auto">
          <a:xfrm>
            <a:off x="3302000" y="4572000"/>
            <a:ext cx="395288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He</a:t>
            </a:r>
          </a:p>
        </p:txBody>
      </p:sp>
      <p:sp>
        <p:nvSpPr>
          <p:cNvPr id="397324" name="Rectangle 12"/>
          <p:cNvSpPr>
            <a:spLocks noChangeArrowheads="1"/>
          </p:cNvSpPr>
          <p:nvPr/>
        </p:nvSpPr>
        <p:spPr bwMode="auto">
          <a:xfrm>
            <a:off x="3697288" y="4572000"/>
            <a:ext cx="395287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Ho</a:t>
            </a:r>
          </a:p>
        </p:txBody>
      </p:sp>
      <p:sp>
        <p:nvSpPr>
          <p:cNvPr id="397325" name="Rectangle 13"/>
          <p:cNvSpPr>
            <a:spLocks noChangeArrowheads="1"/>
          </p:cNvSpPr>
          <p:nvPr/>
        </p:nvSpPr>
        <p:spPr bwMode="auto">
          <a:xfrm>
            <a:off x="4092575" y="45720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La</a:t>
            </a:r>
          </a:p>
        </p:txBody>
      </p:sp>
      <p:sp>
        <p:nvSpPr>
          <p:cNvPr id="397326" name="Rectangle 14"/>
          <p:cNvSpPr>
            <a:spLocks noChangeArrowheads="1"/>
          </p:cNvSpPr>
          <p:nvPr/>
        </p:nvSpPr>
        <p:spPr bwMode="auto">
          <a:xfrm>
            <a:off x="4487863" y="4572000"/>
            <a:ext cx="396875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Lo</a:t>
            </a:r>
          </a:p>
        </p:txBody>
      </p:sp>
      <p:sp>
        <p:nvSpPr>
          <p:cNvPr id="397327" name="Rectangle 15"/>
          <p:cNvSpPr>
            <a:spLocks noChangeArrowheads="1"/>
          </p:cNvSpPr>
          <p:nvPr/>
        </p:nvSpPr>
        <p:spPr bwMode="auto">
          <a:xfrm>
            <a:off x="4884738" y="4572000"/>
            <a:ext cx="395287" cy="381000"/>
          </a:xfrm>
          <a:prstGeom prst="rect">
            <a:avLst/>
          </a:prstGeom>
          <a:solidFill>
            <a:schemeClr val="bg1"/>
          </a:solidFill>
          <a:ln w="762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Mi</a:t>
            </a:r>
          </a:p>
        </p:txBody>
      </p:sp>
      <p:sp>
        <p:nvSpPr>
          <p:cNvPr id="397328" name="Rectangle 16"/>
          <p:cNvSpPr>
            <a:spLocks noChangeArrowheads="1"/>
          </p:cNvSpPr>
          <p:nvPr/>
        </p:nvSpPr>
        <p:spPr bwMode="auto">
          <a:xfrm>
            <a:off x="5280025" y="45720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Na</a:t>
            </a:r>
          </a:p>
        </p:txBody>
      </p:sp>
      <p:sp>
        <p:nvSpPr>
          <p:cNvPr id="397329" name="Rectangle 17"/>
          <p:cNvSpPr>
            <a:spLocks noChangeArrowheads="1"/>
          </p:cNvSpPr>
          <p:nvPr/>
        </p:nvSpPr>
        <p:spPr bwMode="auto">
          <a:xfrm>
            <a:off x="5675313" y="45720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Ne</a:t>
            </a:r>
          </a:p>
        </p:txBody>
      </p:sp>
      <p:sp>
        <p:nvSpPr>
          <p:cNvPr id="397330" name="Rectangle 18"/>
          <p:cNvSpPr>
            <a:spLocks noChangeArrowheads="1"/>
          </p:cNvSpPr>
          <p:nvPr/>
        </p:nvSpPr>
        <p:spPr bwMode="auto">
          <a:xfrm>
            <a:off x="6465888" y="4572000"/>
            <a:ext cx="395287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Mo</a:t>
            </a:r>
          </a:p>
        </p:txBody>
      </p:sp>
      <p:sp>
        <p:nvSpPr>
          <p:cNvPr id="397331" name="Rectangle 19"/>
          <p:cNvSpPr>
            <a:spLocks noChangeArrowheads="1"/>
          </p:cNvSpPr>
          <p:nvPr/>
        </p:nvSpPr>
        <p:spPr bwMode="auto">
          <a:xfrm>
            <a:off x="6861175" y="4572000"/>
            <a:ext cx="395288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Pa</a:t>
            </a:r>
          </a:p>
        </p:txBody>
      </p:sp>
      <p:sp>
        <p:nvSpPr>
          <p:cNvPr id="397332" name="Rectangle 20"/>
          <p:cNvSpPr>
            <a:spLocks noChangeArrowheads="1"/>
          </p:cNvSpPr>
          <p:nvPr/>
        </p:nvSpPr>
        <p:spPr bwMode="auto">
          <a:xfrm>
            <a:off x="7256463" y="4572000"/>
            <a:ext cx="396875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Ph</a:t>
            </a:r>
          </a:p>
        </p:txBody>
      </p:sp>
      <p:sp>
        <p:nvSpPr>
          <p:cNvPr id="397333" name="Rectangle 21"/>
          <p:cNvSpPr>
            <a:spLocks noChangeArrowheads="1"/>
          </p:cNvSpPr>
          <p:nvPr/>
        </p:nvSpPr>
        <p:spPr bwMode="auto">
          <a:xfrm>
            <a:off x="7653338" y="4572000"/>
            <a:ext cx="395287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Qu</a:t>
            </a:r>
          </a:p>
        </p:txBody>
      </p:sp>
      <p:sp>
        <p:nvSpPr>
          <p:cNvPr id="397334" name="Rectangle 22"/>
          <p:cNvSpPr>
            <a:spLocks noChangeArrowheads="1"/>
          </p:cNvSpPr>
          <p:nvPr/>
        </p:nvSpPr>
        <p:spPr bwMode="auto">
          <a:xfrm>
            <a:off x="8048625" y="4572000"/>
            <a:ext cx="395288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Ra</a:t>
            </a:r>
          </a:p>
        </p:txBody>
      </p:sp>
      <p:sp>
        <p:nvSpPr>
          <p:cNvPr id="397335" name="Rectangle 23"/>
          <p:cNvSpPr>
            <a:spLocks noChangeArrowheads="1"/>
          </p:cNvSpPr>
          <p:nvPr/>
        </p:nvSpPr>
        <p:spPr bwMode="auto">
          <a:xfrm>
            <a:off x="928688" y="4572000"/>
            <a:ext cx="395287" cy="381000"/>
          </a:xfrm>
          <a:prstGeom prst="rect">
            <a:avLst/>
          </a:prstGeom>
          <a:noFill/>
          <a:ln w="9525">
            <a:solidFill>
              <a:srgbClr val="DDDDDD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rgbClr val="DDDDDD"/>
                </a:solidFill>
                <a:effectLst/>
                <a:latin typeface="Times New Roman" pitchFamily="18" charset="0"/>
              </a:rPr>
              <a:t>Ca</a:t>
            </a:r>
          </a:p>
        </p:txBody>
      </p:sp>
      <p:sp>
        <p:nvSpPr>
          <p:cNvPr id="397336" name="Rectangle 24"/>
          <p:cNvSpPr>
            <a:spLocks noChangeArrowheads="1"/>
          </p:cNvSpPr>
          <p:nvPr/>
        </p:nvSpPr>
        <p:spPr bwMode="auto">
          <a:xfrm>
            <a:off x="2362200" y="6248400"/>
            <a:ext cx="395288" cy="381000"/>
          </a:xfrm>
          <a:prstGeom prst="rect">
            <a:avLst/>
          </a:prstGeom>
          <a:noFill/>
          <a:ln w="38100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endParaRPr lang="en-US">
              <a:effectLst/>
              <a:latin typeface="Times New Roman" pitchFamily="18" charset="0"/>
            </a:endParaRPr>
          </a:p>
        </p:txBody>
      </p:sp>
      <p:sp>
        <p:nvSpPr>
          <p:cNvPr id="397337" name="Text Box 25"/>
          <p:cNvSpPr txBox="1">
            <a:spLocks noChangeArrowheads="1"/>
          </p:cNvSpPr>
          <p:nvPr/>
        </p:nvSpPr>
        <p:spPr bwMode="auto">
          <a:xfrm>
            <a:off x="1143000" y="6172200"/>
            <a:ext cx="33909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>
                <a:effectLst/>
                <a:latin typeface="Times New Roman" pitchFamily="18" charset="0"/>
              </a:rPr>
              <a:t>Where is Low, Sampson? </a:t>
            </a:r>
          </a:p>
        </p:txBody>
      </p:sp>
      <p:sp>
        <p:nvSpPr>
          <p:cNvPr id="397339" name="Rectangle 27"/>
          <p:cNvSpPr>
            <a:spLocks noChangeArrowheads="1"/>
          </p:cNvSpPr>
          <p:nvPr/>
        </p:nvSpPr>
        <p:spPr bwMode="auto">
          <a:xfrm>
            <a:off x="6070600" y="4572000"/>
            <a:ext cx="395288" cy="381000"/>
          </a:xfrm>
          <a:prstGeom prst="rect">
            <a:avLst/>
          </a:prstGeom>
          <a:solidFill>
            <a:schemeClr val="bg1"/>
          </a:solidFill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Nu</a:t>
            </a:r>
          </a:p>
        </p:txBody>
      </p:sp>
      <p:sp>
        <p:nvSpPr>
          <p:cNvPr id="397340" name="Freeform 28"/>
          <p:cNvSpPr>
            <a:spLocks/>
          </p:cNvSpPr>
          <p:nvPr/>
        </p:nvSpPr>
        <p:spPr bwMode="auto">
          <a:xfrm>
            <a:off x="273050" y="1908175"/>
            <a:ext cx="946150" cy="1343025"/>
          </a:xfrm>
          <a:custGeom>
            <a:avLst/>
            <a:gdLst>
              <a:gd name="T0" fmla="*/ 567 w 596"/>
              <a:gd name="T1" fmla="*/ 776 h 846"/>
              <a:gd name="T2" fmla="*/ 241 w 596"/>
              <a:gd name="T3" fmla="*/ 824 h 846"/>
              <a:gd name="T4" fmla="*/ 58 w 596"/>
              <a:gd name="T5" fmla="*/ 641 h 846"/>
              <a:gd name="T6" fmla="*/ 1 w 596"/>
              <a:gd name="T7" fmla="*/ 382 h 846"/>
              <a:gd name="T8" fmla="*/ 49 w 596"/>
              <a:gd name="T9" fmla="*/ 142 h 846"/>
              <a:gd name="T10" fmla="*/ 250 w 596"/>
              <a:gd name="T11" fmla="*/ 8 h 846"/>
              <a:gd name="T12" fmla="*/ 596 w 596"/>
              <a:gd name="T13" fmla="*/ 94 h 84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96" h="846">
                <a:moveTo>
                  <a:pt x="567" y="776"/>
                </a:moveTo>
                <a:cubicBezTo>
                  <a:pt x="513" y="784"/>
                  <a:pt x="326" y="846"/>
                  <a:pt x="241" y="824"/>
                </a:cubicBezTo>
                <a:cubicBezTo>
                  <a:pt x="156" y="802"/>
                  <a:pt x="98" y="715"/>
                  <a:pt x="58" y="641"/>
                </a:cubicBezTo>
                <a:cubicBezTo>
                  <a:pt x="18" y="567"/>
                  <a:pt x="2" y="465"/>
                  <a:pt x="1" y="382"/>
                </a:cubicBezTo>
                <a:cubicBezTo>
                  <a:pt x="0" y="299"/>
                  <a:pt x="8" y="204"/>
                  <a:pt x="49" y="142"/>
                </a:cubicBezTo>
                <a:cubicBezTo>
                  <a:pt x="90" y="80"/>
                  <a:pt x="159" y="16"/>
                  <a:pt x="250" y="8"/>
                </a:cubicBezTo>
                <a:cubicBezTo>
                  <a:pt x="341" y="0"/>
                  <a:pt x="524" y="76"/>
                  <a:pt x="596" y="94"/>
                </a:cubicBezTo>
              </a:path>
            </a:pathLst>
          </a:custGeom>
          <a:noFill/>
          <a:ln w="76200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62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Binary Search (of sorted data)</a:t>
            </a:r>
          </a:p>
        </p:txBody>
      </p:sp>
      <p:sp>
        <p:nvSpPr>
          <p:cNvPr id="39936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447800"/>
            <a:ext cx="8153400" cy="4800600"/>
          </a:xfrm>
        </p:spPr>
        <p:txBody>
          <a:bodyPr/>
          <a:lstStyle/>
          <a:p>
            <a:pPr lvl="1">
              <a:buFontTx/>
              <a:buNone/>
            </a:pPr>
            <a:r>
              <a:rPr lang="en-US" sz="32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Implementation: could use array indices…</a:t>
            </a:r>
          </a:p>
          <a:p>
            <a:pPr lvl="1"/>
            <a:r>
              <a:rPr lang="en-US"/>
              <a:t>Left-hand, right-hand array indices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lh, rh </a:t>
            </a:r>
            <a:r>
              <a:rPr lang="en-US"/>
              <a:t>define a</a:t>
            </a: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</a:rPr>
              <a:t> list</a:t>
            </a:r>
            <a:endParaRPr lang="en-US" sz="24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 lvl="1">
              <a:buFontTx/>
              <a:buNone/>
            </a:pPr>
            <a:endParaRPr lang="en-US" b="1"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399364" name="Rectangle 4"/>
          <p:cNvSpPr>
            <a:spLocks noChangeArrowheads="1"/>
          </p:cNvSpPr>
          <p:nvPr/>
        </p:nvSpPr>
        <p:spPr bwMode="auto">
          <a:xfrm>
            <a:off x="381000" y="36576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Ba</a:t>
            </a:r>
          </a:p>
        </p:txBody>
      </p:sp>
      <p:sp>
        <p:nvSpPr>
          <p:cNvPr id="399365" name="Rectangle 5"/>
          <p:cNvSpPr>
            <a:spLocks noChangeArrowheads="1"/>
          </p:cNvSpPr>
          <p:nvPr/>
        </p:nvSpPr>
        <p:spPr bwMode="auto">
          <a:xfrm>
            <a:off x="1171575" y="36576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Ce</a:t>
            </a:r>
          </a:p>
        </p:txBody>
      </p:sp>
      <p:sp>
        <p:nvSpPr>
          <p:cNvPr id="399366" name="Rectangle 6"/>
          <p:cNvSpPr>
            <a:spLocks noChangeArrowheads="1"/>
          </p:cNvSpPr>
          <p:nvPr/>
        </p:nvSpPr>
        <p:spPr bwMode="auto">
          <a:xfrm>
            <a:off x="1566863" y="3657600"/>
            <a:ext cx="396875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Fa</a:t>
            </a:r>
          </a:p>
        </p:txBody>
      </p:sp>
      <p:sp>
        <p:nvSpPr>
          <p:cNvPr id="399367" name="Rectangle 7"/>
          <p:cNvSpPr>
            <a:spLocks noChangeArrowheads="1"/>
          </p:cNvSpPr>
          <p:nvPr/>
        </p:nvSpPr>
        <p:spPr bwMode="auto">
          <a:xfrm>
            <a:off x="1963738" y="36576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Fe</a:t>
            </a:r>
          </a:p>
        </p:txBody>
      </p:sp>
      <p:sp>
        <p:nvSpPr>
          <p:cNvPr id="399368" name="Rectangle 8"/>
          <p:cNvSpPr>
            <a:spLocks noChangeArrowheads="1"/>
          </p:cNvSpPr>
          <p:nvPr/>
        </p:nvSpPr>
        <p:spPr bwMode="auto">
          <a:xfrm>
            <a:off x="2359025" y="36576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Fo</a:t>
            </a:r>
          </a:p>
        </p:txBody>
      </p:sp>
      <p:sp>
        <p:nvSpPr>
          <p:cNvPr id="399369" name="Rectangle 9"/>
          <p:cNvSpPr>
            <a:spLocks noChangeArrowheads="1"/>
          </p:cNvSpPr>
          <p:nvPr/>
        </p:nvSpPr>
        <p:spPr bwMode="auto">
          <a:xfrm>
            <a:off x="2754313" y="36576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Ga</a:t>
            </a:r>
          </a:p>
        </p:txBody>
      </p:sp>
      <p:sp>
        <p:nvSpPr>
          <p:cNvPr id="399370" name="Rectangle 10"/>
          <p:cNvSpPr>
            <a:spLocks noChangeArrowheads="1"/>
          </p:cNvSpPr>
          <p:nvPr/>
        </p:nvSpPr>
        <p:spPr bwMode="auto">
          <a:xfrm>
            <a:off x="3149600" y="36576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He</a:t>
            </a:r>
          </a:p>
        </p:txBody>
      </p:sp>
      <p:sp>
        <p:nvSpPr>
          <p:cNvPr id="399371" name="Rectangle 11"/>
          <p:cNvSpPr>
            <a:spLocks noChangeArrowheads="1"/>
          </p:cNvSpPr>
          <p:nvPr/>
        </p:nvSpPr>
        <p:spPr bwMode="auto">
          <a:xfrm>
            <a:off x="3544888" y="36576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Ho</a:t>
            </a:r>
          </a:p>
        </p:txBody>
      </p:sp>
      <p:sp>
        <p:nvSpPr>
          <p:cNvPr id="399372" name="Rectangle 12"/>
          <p:cNvSpPr>
            <a:spLocks noChangeArrowheads="1"/>
          </p:cNvSpPr>
          <p:nvPr/>
        </p:nvSpPr>
        <p:spPr bwMode="auto">
          <a:xfrm>
            <a:off x="3940175" y="36576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La</a:t>
            </a:r>
          </a:p>
        </p:txBody>
      </p:sp>
      <p:sp>
        <p:nvSpPr>
          <p:cNvPr id="399373" name="Rectangle 13"/>
          <p:cNvSpPr>
            <a:spLocks noChangeArrowheads="1"/>
          </p:cNvSpPr>
          <p:nvPr/>
        </p:nvSpPr>
        <p:spPr bwMode="auto">
          <a:xfrm>
            <a:off x="4335463" y="3657600"/>
            <a:ext cx="396875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Lo</a:t>
            </a:r>
          </a:p>
        </p:txBody>
      </p:sp>
      <p:sp>
        <p:nvSpPr>
          <p:cNvPr id="399374" name="Rectangle 14"/>
          <p:cNvSpPr>
            <a:spLocks noChangeArrowheads="1"/>
          </p:cNvSpPr>
          <p:nvPr/>
        </p:nvSpPr>
        <p:spPr bwMode="auto">
          <a:xfrm>
            <a:off x="4732338" y="36576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Mi</a:t>
            </a:r>
          </a:p>
        </p:txBody>
      </p:sp>
      <p:sp>
        <p:nvSpPr>
          <p:cNvPr id="399375" name="Rectangle 15"/>
          <p:cNvSpPr>
            <a:spLocks noChangeArrowheads="1"/>
          </p:cNvSpPr>
          <p:nvPr/>
        </p:nvSpPr>
        <p:spPr bwMode="auto">
          <a:xfrm>
            <a:off x="5127625" y="36576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Na</a:t>
            </a:r>
          </a:p>
        </p:txBody>
      </p:sp>
      <p:sp>
        <p:nvSpPr>
          <p:cNvPr id="399376" name="Rectangle 16"/>
          <p:cNvSpPr>
            <a:spLocks noChangeArrowheads="1"/>
          </p:cNvSpPr>
          <p:nvPr/>
        </p:nvSpPr>
        <p:spPr bwMode="auto">
          <a:xfrm>
            <a:off x="5522913" y="36576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Ne</a:t>
            </a:r>
          </a:p>
        </p:txBody>
      </p:sp>
      <p:sp>
        <p:nvSpPr>
          <p:cNvPr id="399377" name="Rectangle 17"/>
          <p:cNvSpPr>
            <a:spLocks noChangeArrowheads="1"/>
          </p:cNvSpPr>
          <p:nvPr/>
        </p:nvSpPr>
        <p:spPr bwMode="auto">
          <a:xfrm>
            <a:off x="5918200" y="36576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Nu</a:t>
            </a:r>
          </a:p>
        </p:txBody>
      </p:sp>
      <p:sp>
        <p:nvSpPr>
          <p:cNvPr id="399378" name="Rectangle 18"/>
          <p:cNvSpPr>
            <a:spLocks noChangeArrowheads="1"/>
          </p:cNvSpPr>
          <p:nvPr/>
        </p:nvSpPr>
        <p:spPr bwMode="auto">
          <a:xfrm>
            <a:off x="6313488" y="36576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Mo</a:t>
            </a:r>
          </a:p>
        </p:txBody>
      </p:sp>
      <p:sp>
        <p:nvSpPr>
          <p:cNvPr id="399379" name="Rectangle 19"/>
          <p:cNvSpPr>
            <a:spLocks noChangeArrowheads="1"/>
          </p:cNvSpPr>
          <p:nvPr/>
        </p:nvSpPr>
        <p:spPr bwMode="auto">
          <a:xfrm>
            <a:off x="6708775" y="36576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Pa</a:t>
            </a:r>
          </a:p>
        </p:txBody>
      </p:sp>
      <p:sp>
        <p:nvSpPr>
          <p:cNvPr id="399380" name="Rectangle 20"/>
          <p:cNvSpPr>
            <a:spLocks noChangeArrowheads="1"/>
          </p:cNvSpPr>
          <p:nvPr/>
        </p:nvSpPr>
        <p:spPr bwMode="auto">
          <a:xfrm>
            <a:off x="7104063" y="3657600"/>
            <a:ext cx="396875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Ph</a:t>
            </a:r>
          </a:p>
        </p:txBody>
      </p:sp>
      <p:sp>
        <p:nvSpPr>
          <p:cNvPr id="399381" name="Rectangle 21"/>
          <p:cNvSpPr>
            <a:spLocks noChangeArrowheads="1"/>
          </p:cNvSpPr>
          <p:nvPr/>
        </p:nvSpPr>
        <p:spPr bwMode="auto">
          <a:xfrm>
            <a:off x="7500938" y="36576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Qu</a:t>
            </a:r>
          </a:p>
        </p:txBody>
      </p:sp>
      <p:sp>
        <p:nvSpPr>
          <p:cNvPr id="399382" name="Rectangle 22"/>
          <p:cNvSpPr>
            <a:spLocks noChangeArrowheads="1"/>
          </p:cNvSpPr>
          <p:nvPr/>
        </p:nvSpPr>
        <p:spPr bwMode="auto">
          <a:xfrm>
            <a:off x="7896225" y="36576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Ra</a:t>
            </a:r>
          </a:p>
        </p:txBody>
      </p:sp>
      <p:sp>
        <p:nvSpPr>
          <p:cNvPr id="399383" name="Rectangle 23"/>
          <p:cNvSpPr>
            <a:spLocks noChangeArrowheads="1"/>
          </p:cNvSpPr>
          <p:nvPr/>
        </p:nvSpPr>
        <p:spPr bwMode="auto">
          <a:xfrm>
            <a:off x="776288" y="36576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Ca</a:t>
            </a:r>
          </a:p>
        </p:txBody>
      </p:sp>
      <p:sp>
        <p:nvSpPr>
          <p:cNvPr id="399384" name="Text Box 24"/>
          <p:cNvSpPr txBox="1">
            <a:spLocks noChangeArrowheads="1"/>
          </p:cNvSpPr>
          <p:nvPr/>
        </p:nvSpPr>
        <p:spPr bwMode="auto">
          <a:xfrm>
            <a:off x="228600" y="4572000"/>
            <a:ext cx="558800" cy="466725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lh</a:t>
            </a:r>
          </a:p>
        </p:txBody>
      </p:sp>
      <p:sp>
        <p:nvSpPr>
          <p:cNvPr id="399385" name="Line 25"/>
          <p:cNvSpPr>
            <a:spLocks noChangeShapeType="1"/>
          </p:cNvSpPr>
          <p:nvPr/>
        </p:nvSpPr>
        <p:spPr bwMode="auto">
          <a:xfrm flipV="1">
            <a:off x="533400" y="4038600"/>
            <a:ext cx="0" cy="5334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99386" name="Text Box 26"/>
          <p:cNvSpPr txBox="1">
            <a:spLocks noChangeArrowheads="1"/>
          </p:cNvSpPr>
          <p:nvPr/>
        </p:nvSpPr>
        <p:spPr bwMode="auto">
          <a:xfrm>
            <a:off x="7772400" y="4572000"/>
            <a:ext cx="558800" cy="466725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rh</a:t>
            </a:r>
          </a:p>
        </p:txBody>
      </p:sp>
      <p:sp>
        <p:nvSpPr>
          <p:cNvPr id="399387" name="Line 27"/>
          <p:cNvSpPr>
            <a:spLocks noChangeShapeType="1"/>
          </p:cNvSpPr>
          <p:nvPr/>
        </p:nvSpPr>
        <p:spPr bwMode="auto">
          <a:xfrm flipV="1">
            <a:off x="8077200" y="4038600"/>
            <a:ext cx="0" cy="5334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99388" name="Text Box 28"/>
          <p:cNvSpPr txBox="1">
            <a:spLocks noChangeArrowheads="1"/>
          </p:cNvSpPr>
          <p:nvPr/>
        </p:nvSpPr>
        <p:spPr bwMode="auto">
          <a:xfrm>
            <a:off x="2895600" y="5562600"/>
            <a:ext cx="2192338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lh=0, rh=19</a:t>
            </a:r>
          </a:p>
        </p:txBody>
      </p:sp>
      <p:sp>
        <p:nvSpPr>
          <p:cNvPr id="399389" name="Text Box 29"/>
          <p:cNvSpPr txBox="1">
            <a:spLocks noChangeArrowheads="1"/>
          </p:cNvSpPr>
          <p:nvPr/>
        </p:nvSpPr>
        <p:spPr bwMode="auto">
          <a:xfrm>
            <a:off x="492125" y="3459163"/>
            <a:ext cx="8378825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1200">
                <a:effectLst/>
                <a:latin typeface="Courier New" pitchFamily="49" charset="0"/>
              </a:rPr>
              <a:t>0   1    2   3   4   5    6   7   8    9  10  11   12  13  14  15   16  17  18   19 . . .</a:t>
            </a:r>
          </a:p>
        </p:txBody>
      </p:sp>
      <p:sp>
        <p:nvSpPr>
          <p:cNvPr id="399390" name="Rectangle 30"/>
          <p:cNvSpPr>
            <a:spLocks noChangeArrowheads="1"/>
          </p:cNvSpPr>
          <p:nvPr/>
        </p:nvSpPr>
        <p:spPr bwMode="auto">
          <a:xfrm>
            <a:off x="2362200" y="6248400"/>
            <a:ext cx="395288" cy="381000"/>
          </a:xfrm>
          <a:prstGeom prst="rect">
            <a:avLst/>
          </a:prstGeom>
          <a:noFill/>
          <a:ln w="38100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endParaRPr lang="en-US">
              <a:effectLst/>
              <a:latin typeface="Times New Roman" pitchFamily="18" charset="0"/>
            </a:endParaRPr>
          </a:p>
        </p:txBody>
      </p:sp>
      <p:sp>
        <p:nvSpPr>
          <p:cNvPr id="399391" name="Text Box 31"/>
          <p:cNvSpPr txBox="1">
            <a:spLocks noChangeArrowheads="1"/>
          </p:cNvSpPr>
          <p:nvPr/>
        </p:nvSpPr>
        <p:spPr bwMode="auto">
          <a:xfrm>
            <a:off x="1143000" y="6172200"/>
            <a:ext cx="33909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>
                <a:effectLst/>
                <a:latin typeface="Times New Roman" pitchFamily="18" charset="0"/>
              </a:rPr>
              <a:t>Where is Low, Sampson?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1410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Binary Search (of sorted data)</a:t>
            </a:r>
          </a:p>
        </p:txBody>
      </p:sp>
      <p:sp>
        <p:nvSpPr>
          <p:cNvPr id="40141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447800"/>
            <a:ext cx="8153400" cy="4800600"/>
          </a:xfrm>
        </p:spPr>
        <p:txBody>
          <a:bodyPr/>
          <a:lstStyle/>
          <a:p>
            <a:pPr lvl="1">
              <a:buFontTx/>
              <a:buNone/>
            </a:pPr>
            <a:r>
              <a:rPr lang="en-US" sz="32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Implementation: could use array indices…</a:t>
            </a:r>
            <a:endParaRPr lang="en-US" b="1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 lvl="1"/>
            <a:r>
              <a:rPr lang="en-US"/>
              <a:t>Find (integer) midpoint 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mid </a:t>
            </a:r>
            <a:r>
              <a:rPr lang="en-US"/>
              <a:t>between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lh</a:t>
            </a:r>
            <a:r>
              <a:rPr lang="en-US"/>
              <a:t> &amp;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rh</a:t>
            </a:r>
            <a:r>
              <a:rPr lang="en-US"/>
              <a:t>: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staff[(lh+rh)/2]</a:t>
            </a:r>
          </a:p>
          <a:p>
            <a:pPr lvl="1">
              <a:buFontTx/>
              <a:buNone/>
            </a:pPr>
            <a:endParaRPr lang="en-US" b="1"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401412" name="Text Box 4"/>
          <p:cNvSpPr txBox="1">
            <a:spLocks noChangeArrowheads="1"/>
          </p:cNvSpPr>
          <p:nvPr/>
        </p:nvSpPr>
        <p:spPr bwMode="auto">
          <a:xfrm>
            <a:off x="228600" y="4572000"/>
            <a:ext cx="558800" cy="466725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lh</a:t>
            </a:r>
          </a:p>
        </p:txBody>
      </p:sp>
      <p:sp>
        <p:nvSpPr>
          <p:cNvPr id="401413" name="Line 5"/>
          <p:cNvSpPr>
            <a:spLocks noChangeShapeType="1"/>
          </p:cNvSpPr>
          <p:nvPr/>
        </p:nvSpPr>
        <p:spPr bwMode="auto">
          <a:xfrm flipV="1">
            <a:off x="533400" y="4038600"/>
            <a:ext cx="0" cy="5334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01414" name="Text Box 6"/>
          <p:cNvSpPr txBox="1">
            <a:spLocks noChangeArrowheads="1"/>
          </p:cNvSpPr>
          <p:nvPr/>
        </p:nvSpPr>
        <p:spPr bwMode="auto">
          <a:xfrm>
            <a:off x="7772400" y="4572000"/>
            <a:ext cx="558800" cy="466725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rh</a:t>
            </a:r>
          </a:p>
        </p:txBody>
      </p:sp>
      <p:sp>
        <p:nvSpPr>
          <p:cNvPr id="401415" name="Line 7"/>
          <p:cNvSpPr>
            <a:spLocks noChangeShapeType="1"/>
          </p:cNvSpPr>
          <p:nvPr/>
        </p:nvSpPr>
        <p:spPr bwMode="auto">
          <a:xfrm flipV="1">
            <a:off x="8077200" y="4038600"/>
            <a:ext cx="0" cy="5334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01416" name="Rectangle 8"/>
          <p:cNvSpPr>
            <a:spLocks noChangeArrowheads="1"/>
          </p:cNvSpPr>
          <p:nvPr/>
        </p:nvSpPr>
        <p:spPr bwMode="auto">
          <a:xfrm>
            <a:off x="381000" y="36576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Ba</a:t>
            </a:r>
          </a:p>
        </p:txBody>
      </p:sp>
      <p:sp>
        <p:nvSpPr>
          <p:cNvPr id="401417" name="Rectangle 9"/>
          <p:cNvSpPr>
            <a:spLocks noChangeArrowheads="1"/>
          </p:cNvSpPr>
          <p:nvPr/>
        </p:nvSpPr>
        <p:spPr bwMode="auto">
          <a:xfrm>
            <a:off x="1171575" y="36576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Ce</a:t>
            </a:r>
          </a:p>
        </p:txBody>
      </p:sp>
      <p:sp>
        <p:nvSpPr>
          <p:cNvPr id="401418" name="Rectangle 10"/>
          <p:cNvSpPr>
            <a:spLocks noChangeArrowheads="1"/>
          </p:cNvSpPr>
          <p:nvPr/>
        </p:nvSpPr>
        <p:spPr bwMode="auto">
          <a:xfrm>
            <a:off x="1566863" y="3657600"/>
            <a:ext cx="396875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Fa</a:t>
            </a:r>
          </a:p>
        </p:txBody>
      </p:sp>
      <p:sp>
        <p:nvSpPr>
          <p:cNvPr id="401419" name="Rectangle 11"/>
          <p:cNvSpPr>
            <a:spLocks noChangeArrowheads="1"/>
          </p:cNvSpPr>
          <p:nvPr/>
        </p:nvSpPr>
        <p:spPr bwMode="auto">
          <a:xfrm>
            <a:off x="1963738" y="36576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Fe</a:t>
            </a:r>
          </a:p>
        </p:txBody>
      </p:sp>
      <p:sp>
        <p:nvSpPr>
          <p:cNvPr id="401420" name="Rectangle 12"/>
          <p:cNvSpPr>
            <a:spLocks noChangeArrowheads="1"/>
          </p:cNvSpPr>
          <p:nvPr/>
        </p:nvSpPr>
        <p:spPr bwMode="auto">
          <a:xfrm>
            <a:off x="2359025" y="36576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Fo</a:t>
            </a:r>
          </a:p>
        </p:txBody>
      </p:sp>
      <p:sp>
        <p:nvSpPr>
          <p:cNvPr id="401421" name="Rectangle 13"/>
          <p:cNvSpPr>
            <a:spLocks noChangeArrowheads="1"/>
          </p:cNvSpPr>
          <p:nvPr/>
        </p:nvSpPr>
        <p:spPr bwMode="auto">
          <a:xfrm>
            <a:off x="2754313" y="36576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Ga</a:t>
            </a:r>
          </a:p>
        </p:txBody>
      </p:sp>
      <p:sp>
        <p:nvSpPr>
          <p:cNvPr id="401422" name="Rectangle 14"/>
          <p:cNvSpPr>
            <a:spLocks noChangeArrowheads="1"/>
          </p:cNvSpPr>
          <p:nvPr/>
        </p:nvSpPr>
        <p:spPr bwMode="auto">
          <a:xfrm>
            <a:off x="3149600" y="36576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He</a:t>
            </a:r>
          </a:p>
        </p:txBody>
      </p:sp>
      <p:sp>
        <p:nvSpPr>
          <p:cNvPr id="401423" name="Rectangle 15"/>
          <p:cNvSpPr>
            <a:spLocks noChangeArrowheads="1"/>
          </p:cNvSpPr>
          <p:nvPr/>
        </p:nvSpPr>
        <p:spPr bwMode="auto">
          <a:xfrm>
            <a:off x="3544888" y="36576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Ho</a:t>
            </a:r>
          </a:p>
        </p:txBody>
      </p:sp>
      <p:sp>
        <p:nvSpPr>
          <p:cNvPr id="401424" name="Rectangle 16"/>
          <p:cNvSpPr>
            <a:spLocks noChangeArrowheads="1"/>
          </p:cNvSpPr>
          <p:nvPr/>
        </p:nvSpPr>
        <p:spPr bwMode="auto">
          <a:xfrm>
            <a:off x="4335463" y="3657600"/>
            <a:ext cx="396875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Lo</a:t>
            </a:r>
          </a:p>
        </p:txBody>
      </p:sp>
      <p:sp>
        <p:nvSpPr>
          <p:cNvPr id="401425" name="Rectangle 17"/>
          <p:cNvSpPr>
            <a:spLocks noChangeArrowheads="1"/>
          </p:cNvSpPr>
          <p:nvPr/>
        </p:nvSpPr>
        <p:spPr bwMode="auto">
          <a:xfrm>
            <a:off x="4732338" y="36576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Mi</a:t>
            </a:r>
          </a:p>
        </p:txBody>
      </p:sp>
      <p:sp>
        <p:nvSpPr>
          <p:cNvPr id="401426" name="Rectangle 18"/>
          <p:cNvSpPr>
            <a:spLocks noChangeArrowheads="1"/>
          </p:cNvSpPr>
          <p:nvPr/>
        </p:nvSpPr>
        <p:spPr bwMode="auto">
          <a:xfrm>
            <a:off x="5127625" y="36576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Na</a:t>
            </a:r>
          </a:p>
        </p:txBody>
      </p:sp>
      <p:sp>
        <p:nvSpPr>
          <p:cNvPr id="401427" name="Rectangle 19"/>
          <p:cNvSpPr>
            <a:spLocks noChangeArrowheads="1"/>
          </p:cNvSpPr>
          <p:nvPr/>
        </p:nvSpPr>
        <p:spPr bwMode="auto">
          <a:xfrm>
            <a:off x="5522913" y="36576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Ne</a:t>
            </a:r>
          </a:p>
        </p:txBody>
      </p:sp>
      <p:sp>
        <p:nvSpPr>
          <p:cNvPr id="401428" name="Rectangle 20"/>
          <p:cNvSpPr>
            <a:spLocks noChangeArrowheads="1"/>
          </p:cNvSpPr>
          <p:nvPr/>
        </p:nvSpPr>
        <p:spPr bwMode="auto">
          <a:xfrm>
            <a:off x="5918200" y="36576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Nu</a:t>
            </a:r>
          </a:p>
        </p:txBody>
      </p:sp>
      <p:sp>
        <p:nvSpPr>
          <p:cNvPr id="401429" name="Rectangle 21"/>
          <p:cNvSpPr>
            <a:spLocks noChangeArrowheads="1"/>
          </p:cNvSpPr>
          <p:nvPr/>
        </p:nvSpPr>
        <p:spPr bwMode="auto">
          <a:xfrm>
            <a:off x="6313488" y="36576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Mo</a:t>
            </a:r>
          </a:p>
        </p:txBody>
      </p:sp>
      <p:sp>
        <p:nvSpPr>
          <p:cNvPr id="401430" name="Rectangle 22"/>
          <p:cNvSpPr>
            <a:spLocks noChangeArrowheads="1"/>
          </p:cNvSpPr>
          <p:nvPr/>
        </p:nvSpPr>
        <p:spPr bwMode="auto">
          <a:xfrm>
            <a:off x="6708775" y="36576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Pa</a:t>
            </a:r>
          </a:p>
        </p:txBody>
      </p:sp>
      <p:sp>
        <p:nvSpPr>
          <p:cNvPr id="401431" name="Rectangle 23"/>
          <p:cNvSpPr>
            <a:spLocks noChangeArrowheads="1"/>
          </p:cNvSpPr>
          <p:nvPr/>
        </p:nvSpPr>
        <p:spPr bwMode="auto">
          <a:xfrm>
            <a:off x="7104063" y="3657600"/>
            <a:ext cx="396875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Ph</a:t>
            </a:r>
          </a:p>
        </p:txBody>
      </p:sp>
      <p:sp>
        <p:nvSpPr>
          <p:cNvPr id="401432" name="Rectangle 24"/>
          <p:cNvSpPr>
            <a:spLocks noChangeArrowheads="1"/>
          </p:cNvSpPr>
          <p:nvPr/>
        </p:nvSpPr>
        <p:spPr bwMode="auto">
          <a:xfrm>
            <a:off x="7500938" y="36576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Qu</a:t>
            </a:r>
          </a:p>
        </p:txBody>
      </p:sp>
      <p:sp>
        <p:nvSpPr>
          <p:cNvPr id="401433" name="Rectangle 25"/>
          <p:cNvSpPr>
            <a:spLocks noChangeArrowheads="1"/>
          </p:cNvSpPr>
          <p:nvPr/>
        </p:nvSpPr>
        <p:spPr bwMode="auto">
          <a:xfrm>
            <a:off x="7896225" y="36576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Ra</a:t>
            </a:r>
          </a:p>
        </p:txBody>
      </p:sp>
      <p:sp>
        <p:nvSpPr>
          <p:cNvPr id="401434" name="Rectangle 26"/>
          <p:cNvSpPr>
            <a:spLocks noChangeArrowheads="1"/>
          </p:cNvSpPr>
          <p:nvPr/>
        </p:nvSpPr>
        <p:spPr bwMode="auto">
          <a:xfrm>
            <a:off x="776288" y="36576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Ca</a:t>
            </a:r>
          </a:p>
        </p:txBody>
      </p:sp>
      <p:sp>
        <p:nvSpPr>
          <p:cNvPr id="401435" name="Text Box 27"/>
          <p:cNvSpPr txBox="1">
            <a:spLocks noChangeArrowheads="1"/>
          </p:cNvSpPr>
          <p:nvPr/>
        </p:nvSpPr>
        <p:spPr bwMode="auto">
          <a:xfrm>
            <a:off x="492125" y="3459163"/>
            <a:ext cx="8378825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1200">
                <a:effectLst/>
                <a:latin typeface="Courier New" pitchFamily="49" charset="0"/>
              </a:rPr>
              <a:t>0   1    2   3   4   5    6   7   8    9  10  11   12  13  14  15   16  17  18   19 . . .</a:t>
            </a:r>
          </a:p>
        </p:txBody>
      </p:sp>
      <p:sp>
        <p:nvSpPr>
          <p:cNvPr id="401436" name="Text Box 28"/>
          <p:cNvSpPr txBox="1">
            <a:spLocks noChangeArrowheads="1"/>
          </p:cNvSpPr>
          <p:nvPr/>
        </p:nvSpPr>
        <p:spPr bwMode="auto">
          <a:xfrm>
            <a:off x="1676400" y="5562600"/>
            <a:ext cx="52959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lh=0,  mid=(0+19)/2=9, rh=19</a:t>
            </a:r>
          </a:p>
        </p:txBody>
      </p:sp>
      <p:sp>
        <p:nvSpPr>
          <p:cNvPr id="401437" name="Rectangle 29"/>
          <p:cNvSpPr>
            <a:spLocks noChangeArrowheads="1"/>
          </p:cNvSpPr>
          <p:nvPr/>
        </p:nvSpPr>
        <p:spPr bwMode="auto">
          <a:xfrm>
            <a:off x="3940175" y="3657600"/>
            <a:ext cx="395288" cy="381000"/>
          </a:xfrm>
          <a:prstGeom prst="rect">
            <a:avLst/>
          </a:prstGeom>
          <a:solidFill>
            <a:schemeClr val="bg1"/>
          </a:solidFill>
          <a:ln w="762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La</a:t>
            </a:r>
          </a:p>
        </p:txBody>
      </p:sp>
      <p:sp>
        <p:nvSpPr>
          <p:cNvPr id="401438" name="Text Box 30"/>
          <p:cNvSpPr txBox="1">
            <a:spLocks noChangeArrowheads="1"/>
          </p:cNvSpPr>
          <p:nvPr/>
        </p:nvSpPr>
        <p:spPr bwMode="auto">
          <a:xfrm>
            <a:off x="3810000" y="4572000"/>
            <a:ext cx="741363" cy="466725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mid</a:t>
            </a:r>
          </a:p>
        </p:txBody>
      </p:sp>
      <p:sp>
        <p:nvSpPr>
          <p:cNvPr id="401439" name="Line 31"/>
          <p:cNvSpPr>
            <a:spLocks noChangeShapeType="1"/>
          </p:cNvSpPr>
          <p:nvPr/>
        </p:nvSpPr>
        <p:spPr bwMode="auto">
          <a:xfrm flipV="1">
            <a:off x="4114800" y="4038600"/>
            <a:ext cx="0" cy="5334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01440" name="Rectangle 32"/>
          <p:cNvSpPr>
            <a:spLocks noChangeArrowheads="1"/>
          </p:cNvSpPr>
          <p:nvPr/>
        </p:nvSpPr>
        <p:spPr bwMode="auto">
          <a:xfrm>
            <a:off x="2362200" y="6248400"/>
            <a:ext cx="395288" cy="381000"/>
          </a:xfrm>
          <a:prstGeom prst="rect">
            <a:avLst/>
          </a:prstGeom>
          <a:noFill/>
          <a:ln w="38100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endParaRPr lang="en-US">
              <a:effectLst/>
              <a:latin typeface="Times New Roman" pitchFamily="18" charset="0"/>
            </a:endParaRPr>
          </a:p>
        </p:txBody>
      </p:sp>
      <p:sp>
        <p:nvSpPr>
          <p:cNvPr id="401441" name="Text Box 33"/>
          <p:cNvSpPr txBox="1">
            <a:spLocks noChangeArrowheads="1"/>
          </p:cNvSpPr>
          <p:nvPr/>
        </p:nvSpPr>
        <p:spPr bwMode="auto">
          <a:xfrm>
            <a:off x="1143000" y="6172200"/>
            <a:ext cx="33909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>
                <a:effectLst/>
                <a:latin typeface="Times New Roman" pitchFamily="18" charset="0"/>
              </a:rPr>
              <a:t>Where is Low, Sampson?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0690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2286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Search</a:t>
            </a:r>
          </a:p>
        </p:txBody>
      </p:sp>
      <p:sp>
        <p:nvSpPr>
          <p:cNvPr id="37069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4343400"/>
            <a:ext cx="7772400" cy="21336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/>
              <a:t>A master roster for employees</a:t>
            </a:r>
          </a:p>
          <a:p>
            <a:pPr>
              <a:lnSpc>
                <a:spcPct val="90000"/>
              </a:lnSpc>
            </a:pPr>
            <a:r>
              <a:rPr lang="en-US"/>
              <a:t>Define a ‘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workerT</a:t>
            </a:r>
            <a:r>
              <a:rPr lang="en-US"/>
              <a:t>’ data structure; </a:t>
            </a:r>
          </a:p>
          <a:p>
            <a:pPr lvl="1">
              <a:lnSpc>
                <a:spcPct val="90000"/>
              </a:lnSpc>
            </a:pPr>
            <a:r>
              <a:rPr lang="en-US"/>
              <a:t>holds all data for one worker, </a:t>
            </a:r>
          </a:p>
          <a:p>
            <a:pPr lvl="1">
              <a:lnSpc>
                <a:spcPct val="90000"/>
              </a:lnSpc>
            </a:pPr>
            <a:r>
              <a:rPr lang="en-US"/>
              <a:t>(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HUGE</a:t>
            </a:r>
            <a:r>
              <a:rPr lang="en-US"/>
              <a:t>: don’t make more than you need!)</a:t>
            </a:r>
            <a:endParaRPr lang="en-US" sz="1600" b="1" u="sng"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</p:txBody>
      </p:sp>
      <p:sp>
        <p:nvSpPr>
          <p:cNvPr id="370692" name="Oval 4"/>
          <p:cNvSpPr>
            <a:spLocks noChangeArrowheads="1"/>
          </p:cNvSpPr>
          <p:nvPr/>
        </p:nvSpPr>
        <p:spPr bwMode="auto">
          <a:xfrm>
            <a:off x="762000" y="2286000"/>
            <a:ext cx="7772400" cy="304800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70693" name="Freeform 5"/>
          <p:cNvSpPr>
            <a:spLocks/>
          </p:cNvSpPr>
          <p:nvPr/>
        </p:nvSpPr>
        <p:spPr bwMode="auto">
          <a:xfrm>
            <a:off x="493713" y="2514600"/>
            <a:ext cx="346075" cy="2590800"/>
          </a:xfrm>
          <a:custGeom>
            <a:avLst/>
            <a:gdLst>
              <a:gd name="T0" fmla="*/ 217 w 218"/>
              <a:gd name="T1" fmla="*/ 1632 h 1632"/>
              <a:gd name="T2" fmla="*/ 0 w 218"/>
              <a:gd name="T3" fmla="*/ 1365 h 1632"/>
              <a:gd name="T4" fmla="*/ 12 w 218"/>
              <a:gd name="T5" fmla="*/ 536 h 1632"/>
              <a:gd name="T6" fmla="*/ 218 w 218"/>
              <a:gd name="T7" fmla="*/ 0 h 16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8" h="1632">
                <a:moveTo>
                  <a:pt x="217" y="1632"/>
                </a:moveTo>
                <a:lnTo>
                  <a:pt x="0" y="1365"/>
                </a:lnTo>
                <a:lnTo>
                  <a:pt x="12" y="536"/>
                </a:lnTo>
                <a:lnTo>
                  <a:pt x="218" y="0"/>
                </a:lnTo>
              </a:path>
            </a:pathLst>
          </a:custGeom>
          <a:noFill/>
          <a:ln w="9525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70695" name="Rectangle 7"/>
          <p:cNvSpPr>
            <a:spLocks noChangeArrowheads="1"/>
          </p:cNvSpPr>
          <p:nvPr/>
        </p:nvSpPr>
        <p:spPr bwMode="auto">
          <a:xfrm>
            <a:off x="990600" y="1446213"/>
            <a:ext cx="7194550" cy="28686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>
              <a:spcBef>
                <a:spcPct val="20000"/>
              </a:spcBef>
            </a:pP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 </a:t>
            </a:r>
            <a:r>
              <a:rPr lang="en-US" sz="1800" b="1" u="sng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Name2, Name1        Salary Dep. Borough . . .</a:t>
            </a:r>
            <a:br>
              <a:rPr lang="en-US" sz="1800" b="1" u="sng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 Cratchit, Bob        10.00  7   Dingley Dell</a:t>
            </a:r>
            <a:b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 Scrooge, Ebenezer   250.00  1   Strand </a:t>
            </a:r>
            <a:b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 Marner, Silas        15.00  1   Durden</a:t>
            </a:r>
            <a:b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 Fogg, Phineas        20.00  2   Devonshire</a:t>
            </a:r>
            <a:b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 Low, Sampson         75.00  4   Hampstead</a:t>
            </a:r>
            <a:b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 Searle, Aloysius     75.00  3   Bishopsgate</a:t>
            </a:r>
            <a:b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 Chuzlewit, Martin    20.00  5   Fenchurch</a:t>
            </a:r>
            <a:b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</a:t>
            </a:r>
            <a:r>
              <a:rPr lang="en-US" sz="2000" b="1" u="sng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 . .  And so on for about 250 entries . . .</a:t>
            </a:r>
          </a:p>
        </p:txBody>
      </p:sp>
      <p:sp>
        <p:nvSpPr>
          <p:cNvPr id="370696" name="Line 8"/>
          <p:cNvSpPr>
            <a:spLocks noChangeShapeType="1"/>
          </p:cNvSpPr>
          <p:nvPr/>
        </p:nvSpPr>
        <p:spPr bwMode="auto">
          <a:xfrm>
            <a:off x="1657350" y="1371600"/>
            <a:ext cx="0" cy="3048000"/>
          </a:xfrm>
          <a:prstGeom prst="line">
            <a:avLst/>
          </a:prstGeom>
          <a:noFill/>
          <a:ln w="9525">
            <a:solidFill>
              <a:schemeClr val="accent2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70697" name="Line 9"/>
          <p:cNvSpPr>
            <a:spLocks noChangeShapeType="1"/>
          </p:cNvSpPr>
          <p:nvPr/>
        </p:nvSpPr>
        <p:spPr bwMode="auto">
          <a:xfrm>
            <a:off x="8134350" y="1371600"/>
            <a:ext cx="0" cy="3124200"/>
          </a:xfrm>
          <a:prstGeom prst="line">
            <a:avLst/>
          </a:prstGeom>
          <a:noFill/>
          <a:ln w="9525">
            <a:solidFill>
              <a:schemeClr val="accent2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70698" name="Line 10"/>
          <p:cNvSpPr>
            <a:spLocks noChangeShapeType="1"/>
          </p:cNvSpPr>
          <p:nvPr/>
        </p:nvSpPr>
        <p:spPr bwMode="auto">
          <a:xfrm>
            <a:off x="1657350" y="1371600"/>
            <a:ext cx="6496050" cy="0"/>
          </a:xfrm>
          <a:prstGeom prst="line">
            <a:avLst/>
          </a:prstGeom>
          <a:noFill/>
          <a:ln w="9525">
            <a:solidFill>
              <a:schemeClr val="accent2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70699" name="Line 11"/>
          <p:cNvSpPr>
            <a:spLocks noChangeShapeType="1"/>
          </p:cNvSpPr>
          <p:nvPr/>
        </p:nvSpPr>
        <p:spPr bwMode="auto">
          <a:xfrm>
            <a:off x="4324350" y="1371600"/>
            <a:ext cx="0" cy="3048000"/>
          </a:xfrm>
          <a:prstGeom prst="line">
            <a:avLst/>
          </a:prstGeom>
          <a:noFill/>
          <a:ln w="9525">
            <a:solidFill>
              <a:schemeClr val="accent2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70700" name="Line 12"/>
          <p:cNvSpPr>
            <a:spLocks noChangeShapeType="1"/>
          </p:cNvSpPr>
          <p:nvPr/>
        </p:nvSpPr>
        <p:spPr bwMode="auto">
          <a:xfrm>
            <a:off x="5391150" y="1371600"/>
            <a:ext cx="0" cy="3048000"/>
          </a:xfrm>
          <a:prstGeom prst="line">
            <a:avLst/>
          </a:prstGeom>
          <a:noFill/>
          <a:ln w="9525">
            <a:solidFill>
              <a:schemeClr val="accent2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70701" name="Line 13"/>
          <p:cNvSpPr>
            <a:spLocks noChangeShapeType="1"/>
          </p:cNvSpPr>
          <p:nvPr/>
        </p:nvSpPr>
        <p:spPr bwMode="auto">
          <a:xfrm>
            <a:off x="6076950" y="1371600"/>
            <a:ext cx="0" cy="3048000"/>
          </a:xfrm>
          <a:prstGeom prst="line">
            <a:avLst/>
          </a:prstGeom>
          <a:noFill/>
          <a:ln w="9525">
            <a:solidFill>
              <a:schemeClr val="accent2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7554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Binary Search (of sorted data)</a:t>
            </a:r>
          </a:p>
        </p:txBody>
      </p:sp>
      <p:sp>
        <p:nvSpPr>
          <p:cNvPr id="40755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447800"/>
            <a:ext cx="8153400" cy="4800600"/>
          </a:xfrm>
        </p:spPr>
        <p:txBody>
          <a:bodyPr/>
          <a:lstStyle/>
          <a:p>
            <a:pPr lvl="1">
              <a:buFontTx/>
              <a:buNone/>
            </a:pPr>
            <a:r>
              <a:rPr lang="en-US" sz="32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Implementation: could use array indices…</a:t>
            </a:r>
          </a:p>
          <a:p>
            <a:pPr lvl="1"/>
            <a:r>
              <a:rPr lang="en-US"/>
              <a:t>If target  </a:t>
            </a:r>
            <a:r>
              <a:rPr lang="en-US" sz="3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==</a:t>
            </a:r>
            <a:r>
              <a:rPr lang="en-US"/>
              <a:t>  midpoint, 				report success!</a:t>
            </a:r>
            <a:r>
              <a:rPr lang="en-US" b="1">
                <a:solidFill>
                  <a:schemeClr val="bg2"/>
                </a:solidFill>
              </a:rPr>
              <a:t>(NOT YET)</a:t>
            </a:r>
            <a:r>
              <a:rPr lang="en-US"/>
              <a:t>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else …</a:t>
            </a:r>
          </a:p>
        </p:txBody>
      </p:sp>
      <p:sp>
        <p:nvSpPr>
          <p:cNvPr id="407556" name="Rectangle 4"/>
          <p:cNvSpPr>
            <a:spLocks noChangeArrowheads="1"/>
          </p:cNvSpPr>
          <p:nvPr/>
        </p:nvSpPr>
        <p:spPr bwMode="auto">
          <a:xfrm>
            <a:off x="381000" y="36576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Ba</a:t>
            </a:r>
          </a:p>
        </p:txBody>
      </p:sp>
      <p:sp>
        <p:nvSpPr>
          <p:cNvPr id="407557" name="Rectangle 5"/>
          <p:cNvSpPr>
            <a:spLocks noChangeArrowheads="1"/>
          </p:cNvSpPr>
          <p:nvPr/>
        </p:nvSpPr>
        <p:spPr bwMode="auto">
          <a:xfrm>
            <a:off x="1171575" y="36576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Ce</a:t>
            </a:r>
          </a:p>
        </p:txBody>
      </p:sp>
      <p:sp>
        <p:nvSpPr>
          <p:cNvPr id="407558" name="Rectangle 6"/>
          <p:cNvSpPr>
            <a:spLocks noChangeArrowheads="1"/>
          </p:cNvSpPr>
          <p:nvPr/>
        </p:nvSpPr>
        <p:spPr bwMode="auto">
          <a:xfrm>
            <a:off x="1566863" y="3657600"/>
            <a:ext cx="396875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Fa</a:t>
            </a:r>
          </a:p>
        </p:txBody>
      </p:sp>
      <p:sp>
        <p:nvSpPr>
          <p:cNvPr id="407559" name="Rectangle 7"/>
          <p:cNvSpPr>
            <a:spLocks noChangeArrowheads="1"/>
          </p:cNvSpPr>
          <p:nvPr/>
        </p:nvSpPr>
        <p:spPr bwMode="auto">
          <a:xfrm>
            <a:off x="1963738" y="36576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Fe</a:t>
            </a:r>
          </a:p>
        </p:txBody>
      </p:sp>
      <p:sp>
        <p:nvSpPr>
          <p:cNvPr id="407560" name="Rectangle 8"/>
          <p:cNvSpPr>
            <a:spLocks noChangeArrowheads="1"/>
          </p:cNvSpPr>
          <p:nvPr/>
        </p:nvSpPr>
        <p:spPr bwMode="auto">
          <a:xfrm>
            <a:off x="2359025" y="36576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Fo</a:t>
            </a:r>
          </a:p>
        </p:txBody>
      </p:sp>
      <p:sp>
        <p:nvSpPr>
          <p:cNvPr id="407561" name="Rectangle 9"/>
          <p:cNvSpPr>
            <a:spLocks noChangeArrowheads="1"/>
          </p:cNvSpPr>
          <p:nvPr/>
        </p:nvSpPr>
        <p:spPr bwMode="auto">
          <a:xfrm>
            <a:off x="2754313" y="36576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Ga</a:t>
            </a:r>
          </a:p>
        </p:txBody>
      </p:sp>
      <p:sp>
        <p:nvSpPr>
          <p:cNvPr id="407562" name="Rectangle 10"/>
          <p:cNvSpPr>
            <a:spLocks noChangeArrowheads="1"/>
          </p:cNvSpPr>
          <p:nvPr/>
        </p:nvSpPr>
        <p:spPr bwMode="auto">
          <a:xfrm>
            <a:off x="3149600" y="36576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He</a:t>
            </a:r>
          </a:p>
        </p:txBody>
      </p:sp>
      <p:sp>
        <p:nvSpPr>
          <p:cNvPr id="407563" name="Rectangle 11"/>
          <p:cNvSpPr>
            <a:spLocks noChangeArrowheads="1"/>
          </p:cNvSpPr>
          <p:nvPr/>
        </p:nvSpPr>
        <p:spPr bwMode="auto">
          <a:xfrm>
            <a:off x="3544888" y="36576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Ho</a:t>
            </a:r>
          </a:p>
        </p:txBody>
      </p:sp>
      <p:sp>
        <p:nvSpPr>
          <p:cNvPr id="407564" name="Rectangle 12"/>
          <p:cNvSpPr>
            <a:spLocks noChangeArrowheads="1"/>
          </p:cNvSpPr>
          <p:nvPr/>
        </p:nvSpPr>
        <p:spPr bwMode="auto">
          <a:xfrm>
            <a:off x="4335463" y="3657600"/>
            <a:ext cx="396875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Lo</a:t>
            </a:r>
          </a:p>
        </p:txBody>
      </p:sp>
      <p:sp>
        <p:nvSpPr>
          <p:cNvPr id="407565" name="Rectangle 13"/>
          <p:cNvSpPr>
            <a:spLocks noChangeArrowheads="1"/>
          </p:cNvSpPr>
          <p:nvPr/>
        </p:nvSpPr>
        <p:spPr bwMode="auto">
          <a:xfrm>
            <a:off x="4732338" y="36576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Mi</a:t>
            </a:r>
          </a:p>
        </p:txBody>
      </p:sp>
      <p:sp>
        <p:nvSpPr>
          <p:cNvPr id="407566" name="Rectangle 14"/>
          <p:cNvSpPr>
            <a:spLocks noChangeArrowheads="1"/>
          </p:cNvSpPr>
          <p:nvPr/>
        </p:nvSpPr>
        <p:spPr bwMode="auto">
          <a:xfrm>
            <a:off x="5127625" y="36576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Na</a:t>
            </a:r>
          </a:p>
        </p:txBody>
      </p:sp>
      <p:sp>
        <p:nvSpPr>
          <p:cNvPr id="407567" name="Rectangle 15"/>
          <p:cNvSpPr>
            <a:spLocks noChangeArrowheads="1"/>
          </p:cNvSpPr>
          <p:nvPr/>
        </p:nvSpPr>
        <p:spPr bwMode="auto">
          <a:xfrm>
            <a:off x="5522913" y="36576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Ne</a:t>
            </a:r>
          </a:p>
        </p:txBody>
      </p:sp>
      <p:sp>
        <p:nvSpPr>
          <p:cNvPr id="407568" name="Rectangle 16"/>
          <p:cNvSpPr>
            <a:spLocks noChangeArrowheads="1"/>
          </p:cNvSpPr>
          <p:nvPr/>
        </p:nvSpPr>
        <p:spPr bwMode="auto">
          <a:xfrm>
            <a:off x="5918200" y="36576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Nu</a:t>
            </a:r>
          </a:p>
        </p:txBody>
      </p:sp>
      <p:sp>
        <p:nvSpPr>
          <p:cNvPr id="407569" name="Rectangle 17"/>
          <p:cNvSpPr>
            <a:spLocks noChangeArrowheads="1"/>
          </p:cNvSpPr>
          <p:nvPr/>
        </p:nvSpPr>
        <p:spPr bwMode="auto">
          <a:xfrm>
            <a:off x="6313488" y="36576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Mo</a:t>
            </a:r>
          </a:p>
        </p:txBody>
      </p:sp>
      <p:sp>
        <p:nvSpPr>
          <p:cNvPr id="407570" name="Rectangle 18"/>
          <p:cNvSpPr>
            <a:spLocks noChangeArrowheads="1"/>
          </p:cNvSpPr>
          <p:nvPr/>
        </p:nvSpPr>
        <p:spPr bwMode="auto">
          <a:xfrm>
            <a:off x="6708775" y="36576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Pa</a:t>
            </a:r>
          </a:p>
        </p:txBody>
      </p:sp>
      <p:sp>
        <p:nvSpPr>
          <p:cNvPr id="407571" name="Rectangle 19"/>
          <p:cNvSpPr>
            <a:spLocks noChangeArrowheads="1"/>
          </p:cNvSpPr>
          <p:nvPr/>
        </p:nvSpPr>
        <p:spPr bwMode="auto">
          <a:xfrm>
            <a:off x="7104063" y="3657600"/>
            <a:ext cx="396875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Ph</a:t>
            </a:r>
          </a:p>
        </p:txBody>
      </p:sp>
      <p:sp>
        <p:nvSpPr>
          <p:cNvPr id="407572" name="Rectangle 20"/>
          <p:cNvSpPr>
            <a:spLocks noChangeArrowheads="1"/>
          </p:cNvSpPr>
          <p:nvPr/>
        </p:nvSpPr>
        <p:spPr bwMode="auto">
          <a:xfrm>
            <a:off x="7500938" y="36576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Qu</a:t>
            </a:r>
          </a:p>
        </p:txBody>
      </p:sp>
      <p:sp>
        <p:nvSpPr>
          <p:cNvPr id="407573" name="Rectangle 21"/>
          <p:cNvSpPr>
            <a:spLocks noChangeArrowheads="1"/>
          </p:cNvSpPr>
          <p:nvPr/>
        </p:nvSpPr>
        <p:spPr bwMode="auto">
          <a:xfrm>
            <a:off x="7896225" y="36576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Ra</a:t>
            </a:r>
          </a:p>
        </p:txBody>
      </p:sp>
      <p:sp>
        <p:nvSpPr>
          <p:cNvPr id="407574" name="Rectangle 22"/>
          <p:cNvSpPr>
            <a:spLocks noChangeArrowheads="1"/>
          </p:cNvSpPr>
          <p:nvPr/>
        </p:nvSpPr>
        <p:spPr bwMode="auto">
          <a:xfrm>
            <a:off x="776288" y="36576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Ca</a:t>
            </a:r>
          </a:p>
        </p:txBody>
      </p:sp>
      <p:sp>
        <p:nvSpPr>
          <p:cNvPr id="407575" name="Rectangle 23"/>
          <p:cNvSpPr>
            <a:spLocks noChangeArrowheads="1"/>
          </p:cNvSpPr>
          <p:nvPr/>
        </p:nvSpPr>
        <p:spPr bwMode="auto">
          <a:xfrm>
            <a:off x="2514600" y="2133600"/>
            <a:ext cx="685800" cy="457200"/>
          </a:xfrm>
          <a:prstGeom prst="rect">
            <a:avLst/>
          </a:prstGeom>
          <a:noFill/>
          <a:ln w="38100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07576" name="Text Box 24"/>
          <p:cNvSpPr txBox="1">
            <a:spLocks noChangeArrowheads="1"/>
          </p:cNvSpPr>
          <p:nvPr/>
        </p:nvSpPr>
        <p:spPr bwMode="auto">
          <a:xfrm>
            <a:off x="492125" y="3459163"/>
            <a:ext cx="8378825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1200">
                <a:effectLst/>
                <a:latin typeface="Courier New" pitchFamily="49" charset="0"/>
              </a:rPr>
              <a:t>0   1    2   3   4   5    6   7   8    9  10  11   12  13  14  15   16  17  18   19 . . .</a:t>
            </a:r>
          </a:p>
        </p:txBody>
      </p:sp>
      <p:sp>
        <p:nvSpPr>
          <p:cNvPr id="407577" name="Rectangle 25"/>
          <p:cNvSpPr>
            <a:spLocks noChangeArrowheads="1"/>
          </p:cNvSpPr>
          <p:nvPr/>
        </p:nvSpPr>
        <p:spPr bwMode="auto">
          <a:xfrm>
            <a:off x="3940175" y="3657600"/>
            <a:ext cx="395288" cy="381000"/>
          </a:xfrm>
          <a:prstGeom prst="rect">
            <a:avLst/>
          </a:prstGeom>
          <a:solidFill>
            <a:schemeClr val="bg1"/>
          </a:solidFill>
          <a:ln w="762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La</a:t>
            </a:r>
          </a:p>
        </p:txBody>
      </p:sp>
      <p:sp>
        <p:nvSpPr>
          <p:cNvPr id="407578" name="Text Box 26"/>
          <p:cNvSpPr txBox="1">
            <a:spLocks noChangeArrowheads="1"/>
          </p:cNvSpPr>
          <p:nvPr/>
        </p:nvSpPr>
        <p:spPr bwMode="auto">
          <a:xfrm>
            <a:off x="228600" y="4572000"/>
            <a:ext cx="558800" cy="466725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lh</a:t>
            </a:r>
          </a:p>
        </p:txBody>
      </p:sp>
      <p:sp>
        <p:nvSpPr>
          <p:cNvPr id="407579" name="Line 27"/>
          <p:cNvSpPr>
            <a:spLocks noChangeShapeType="1"/>
          </p:cNvSpPr>
          <p:nvPr/>
        </p:nvSpPr>
        <p:spPr bwMode="auto">
          <a:xfrm flipV="1">
            <a:off x="533400" y="4038600"/>
            <a:ext cx="0" cy="5334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07580" name="Text Box 28"/>
          <p:cNvSpPr txBox="1">
            <a:spLocks noChangeArrowheads="1"/>
          </p:cNvSpPr>
          <p:nvPr/>
        </p:nvSpPr>
        <p:spPr bwMode="auto">
          <a:xfrm>
            <a:off x="7772400" y="4572000"/>
            <a:ext cx="558800" cy="466725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rh</a:t>
            </a:r>
          </a:p>
        </p:txBody>
      </p:sp>
      <p:sp>
        <p:nvSpPr>
          <p:cNvPr id="407581" name="Line 29"/>
          <p:cNvSpPr>
            <a:spLocks noChangeShapeType="1"/>
          </p:cNvSpPr>
          <p:nvPr/>
        </p:nvSpPr>
        <p:spPr bwMode="auto">
          <a:xfrm flipV="1">
            <a:off x="8077200" y="4038600"/>
            <a:ext cx="0" cy="5334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07582" name="Rectangle 30"/>
          <p:cNvSpPr>
            <a:spLocks noChangeArrowheads="1"/>
          </p:cNvSpPr>
          <p:nvPr/>
        </p:nvSpPr>
        <p:spPr bwMode="auto">
          <a:xfrm>
            <a:off x="3940175" y="3657600"/>
            <a:ext cx="395288" cy="381000"/>
          </a:xfrm>
          <a:prstGeom prst="rect">
            <a:avLst/>
          </a:prstGeom>
          <a:solidFill>
            <a:schemeClr val="bg1"/>
          </a:solidFill>
          <a:ln w="762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La</a:t>
            </a:r>
          </a:p>
        </p:txBody>
      </p:sp>
      <p:sp>
        <p:nvSpPr>
          <p:cNvPr id="407583" name="Text Box 31"/>
          <p:cNvSpPr txBox="1">
            <a:spLocks noChangeArrowheads="1"/>
          </p:cNvSpPr>
          <p:nvPr/>
        </p:nvSpPr>
        <p:spPr bwMode="auto">
          <a:xfrm>
            <a:off x="3810000" y="4572000"/>
            <a:ext cx="741363" cy="466725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mid</a:t>
            </a:r>
          </a:p>
        </p:txBody>
      </p:sp>
      <p:sp>
        <p:nvSpPr>
          <p:cNvPr id="407584" name="Line 32"/>
          <p:cNvSpPr>
            <a:spLocks noChangeShapeType="1"/>
          </p:cNvSpPr>
          <p:nvPr/>
        </p:nvSpPr>
        <p:spPr bwMode="auto">
          <a:xfrm flipV="1">
            <a:off x="4114800" y="4038600"/>
            <a:ext cx="0" cy="5334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07585" name="Text Box 33"/>
          <p:cNvSpPr txBox="1">
            <a:spLocks noChangeArrowheads="1"/>
          </p:cNvSpPr>
          <p:nvPr/>
        </p:nvSpPr>
        <p:spPr bwMode="auto">
          <a:xfrm>
            <a:off x="2590800" y="5562600"/>
            <a:ext cx="35814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eaLnBrk="0" hangingPunct="0"/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lh=0, mid=9, rh=19</a:t>
            </a:r>
          </a:p>
        </p:txBody>
      </p:sp>
      <p:sp>
        <p:nvSpPr>
          <p:cNvPr id="407586" name="Rectangle 34"/>
          <p:cNvSpPr>
            <a:spLocks noChangeArrowheads="1"/>
          </p:cNvSpPr>
          <p:nvPr/>
        </p:nvSpPr>
        <p:spPr bwMode="auto">
          <a:xfrm>
            <a:off x="2362200" y="6248400"/>
            <a:ext cx="395288" cy="381000"/>
          </a:xfrm>
          <a:prstGeom prst="rect">
            <a:avLst/>
          </a:prstGeom>
          <a:noFill/>
          <a:ln w="38100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endParaRPr lang="en-US">
              <a:effectLst/>
              <a:latin typeface="Times New Roman" pitchFamily="18" charset="0"/>
            </a:endParaRPr>
          </a:p>
        </p:txBody>
      </p:sp>
      <p:sp>
        <p:nvSpPr>
          <p:cNvPr id="407587" name="Text Box 35"/>
          <p:cNvSpPr txBox="1">
            <a:spLocks noChangeArrowheads="1"/>
          </p:cNvSpPr>
          <p:nvPr/>
        </p:nvSpPr>
        <p:spPr bwMode="auto">
          <a:xfrm>
            <a:off x="1143000" y="6172200"/>
            <a:ext cx="33909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>
                <a:effectLst/>
                <a:latin typeface="Times New Roman" pitchFamily="18" charset="0"/>
              </a:rPr>
              <a:t>Where is Low, Sampson?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05546" name="Group 42"/>
          <p:cNvGrpSpPr>
            <a:grpSpLocks/>
          </p:cNvGrpSpPr>
          <p:nvPr/>
        </p:nvGrpSpPr>
        <p:grpSpPr bwMode="auto">
          <a:xfrm>
            <a:off x="4876800" y="3276600"/>
            <a:ext cx="2438400" cy="1295400"/>
            <a:chOff x="4080" y="2448"/>
            <a:chExt cx="1296" cy="1248"/>
          </a:xfrm>
        </p:grpSpPr>
        <p:sp>
          <p:nvSpPr>
            <p:cNvPr id="405542" name="Line 38"/>
            <p:cNvSpPr>
              <a:spLocks noChangeShapeType="1"/>
            </p:cNvSpPr>
            <p:nvPr/>
          </p:nvSpPr>
          <p:spPr bwMode="auto">
            <a:xfrm>
              <a:off x="4080" y="2496"/>
              <a:ext cx="1200" cy="1200"/>
            </a:xfrm>
            <a:prstGeom prst="line">
              <a:avLst/>
            </a:prstGeom>
            <a:noFill/>
            <a:ln w="76200">
              <a:solidFill>
                <a:srgbClr val="FF0000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405544" name="Line 40"/>
            <p:cNvSpPr>
              <a:spLocks noChangeShapeType="1"/>
            </p:cNvSpPr>
            <p:nvPr/>
          </p:nvSpPr>
          <p:spPr bwMode="auto">
            <a:xfrm>
              <a:off x="4176" y="2448"/>
              <a:ext cx="1200" cy="1200"/>
            </a:xfrm>
            <a:prstGeom prst="line">
              <a:avLst/>
            </a:prstGeom>
            <a:noFill/>
            <a:ln w="76200">
              <a:solidFill>
                <a:srgbClr val="FF0000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405547" name="Group 43"/>
          <p:cNvGrpSpPr>
            <a:grpSpLocks/>
          </p:cNvGrpSpPr>
          <p:nvPr/>
        </p:nvGrpSpPr>
        <p:grpSpPr bwMode="auto">
          <a:xfrm>
            <a:off x="4724400" y="3276600"/>
            <a:ext cx="2743200" cy="1219200"/>
            <a:chOff x="4080" y="2400"/>
            <a:chExt cx="1296" cy="1248"/>
          </a:xfrm>
        </p:grpSpPr>
        <p:sp>
          <p:nvSpPr>
            <p:cNvPr id="405543" name="Line 39"/>
            <p:cNvSpPr>
              <a:spLocks noChangeShapeType="1"/>
            </p:cNvSpPr>
            <p:nvPr/>
          </p:nvSpPr>
          <p:spPr bwMode="auto">
            <a:xfrm flipH="1">
              <a:off x="4128" y="2496"/>
              <a:ext cx="1248" cy="1152"/>
            </a:xfrm>
            <a:prstGeom prst="line">
              <a:avLst/>
            </a:prstGeom>
            <a:noFill/>
            <a:ln w="76200">
              <a:solidFill>
                <a:srgbClr val="FF0000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405545" name="Line 41"/>
            <p:cNvSpPr>
              <a:spLocks noChangeShapeType="1"/>
            </p:cNvSpPr>
            <p:nvPr/>
          </p:nvSpPr>
          <p:spPr bwMode="auto">
            <a:xfrm flipH="1">
              <a:off x="4080" y="2400"/>
              <a:ext cx="1248" cy="1152"/>
            </a:xfrm>
            <a:prstGeom prst="line">
              <a:avLst/>
            </a:prstGeom>
            <a:noFill/>
            <a:ln w="76200">
              <a:solidFill>
                <a:srgbClr val="FF0000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405506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Binary Search (of sorted data)</a:t>
            </a:r>
          </a:p>
        </p:txBody>
      </p:sp>
      <p:sp>
        <p:nvSpPr>
          <p:cNvPr id="4055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447800"/>
            <a:ext cx="8153400" cy="4800600"/>
          </a:xfrm>
        </p:spPr>
        <p:txBody>
          <a:bodyPr/>
          <a:lstStyle/>
          <a:p>
            <a:pPr lvl="1">
              <a:buFontTx/>
              <a:buNone/>
            </a:pPr>
            <a:r>
              <a:rPr lang="en-US" sz="32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Implementation: could use array indices…</a:t>
            </a:r>
          </a:p>
          <a:p>
            <a:pPr lvl="1"/>
            <a:r>
              <a:rPr lang="en-US"/>
              <a:t>If target  </a:t>
            </a:r>
            <a:r>
              <a:rPr lang="en-US" sz="3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&lt;</a:t>
            </a:r>
            <a:r>
              <a:rPr lang="en-US"/>
              <a:t>  midpoint  </a:t>
            </a: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</a:rPr>
              <a:t>La</a:t>
            </a:r>
            <a:r>
              <a:rPr lang="en-US"/>
              <a:t> </a:t>
            </a:r>
            <a:r>
              <a:rPr lang="en-US" b="1"/>
              <a:t>(</a:t>
            </a:r>
            <a:r>
              <a:rPr lang="en-US"/>
              <a:t>e.g. if target is </a:t>
            </a: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</a:rPr>
              <a:t>Ca</a:t>
            </a:r>
            <a:r>
              <a:rPr lang="en-US"/>
              <a:t>)</a:t>
            </a: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</a:rPr>
              <a:t>,</a:t>
            </a:r>
            <a:b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/>
              <a:t>move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rh</a:t>
            </a:r>
            <a:r>
              <a:rPr lang="en-US"/>
              <a:t> just before midpoint,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else … </a:t>
            </a:r>
          </a:p>
        </p:txBody>
      </p:sp>
      <p:sp>
        <p:nvSpPr>
          <p:cNvPr id="405508" name="Text Box 4"/>
          <p:cNvSpPr txBox="1">
            <a:spLocks noChangeArrowheads="1"/>
          </p:cNvSpPr>
          <p:nvPr/>
        </p:nvSpPr>
        <p:spPr bwMode="auto">
          <a:xfrm>
            <a:off x="304800" y="4572000"/>
            <a:ext cx="558800" cy="466725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lh</a:t>
            </a:r>
          </a:p>
        </p:txBody>
      </p:sp>
      <p:sp>
        <p:nvSpPr>
          <p:cNvPr id="405509" name="Line 5"/>
          <p:cNvSpPr>
            <a:spLocks noChangeShapeType="1"/>
          </p:cNvSpPr>
          <p:nvPr/>
        </p:nvSpPr>
        <p:spPr bwMode="auto">
          <a:xfrm flipV="1">
            <a:off x="609600" y="4038600"/>
            <a:ext cx="0" cy="5334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05510" name="Text Box 6"/>
          <p:cNvSpPr txBox="1">
            <a:spLocks noChangeArrowheads="1"/>
          </p:cNvSpPr>
          <p:nvPr/>
        </p:nvSpPr>
        <p:spPr bwMode="auto">
          <a:xfrm>
            <a:off x="3048000" y="4572000"/>
            <a:ext cx="558800" cy="466725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rh</a:t>
            </a:r>
          </a:p>
        </p:txBody>
      </p:sp>
      <p:sp>
        <p:nvSpPr>
          <p:cNvPr id="405511" name="Line 7"/>
          <p:cNvSpPr>
            <a:spLocks noChangeShapeType="1"/>
          </p:cNvSpPr>
          <p:nvPr/>
        </p:nvSpPr>
        <p:spPr bwMode="auto">
          <a:xfrm flipV="1">
            <a:off x="3581400" y="4038600"/>
            <a:ext cx="152400" cy="5334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05512" name="Rectangle 8"/>
          <p:cNvSpPr>
            <a:spLocks noChangeArrowheads="1"/>
          </p:cNvSpPr>
          <p:nvPr/>
        </p:nvSpPr>
        <p:spPr bwMode="auto">
          <a:xfrm>
            <a:off x="381000" y="36576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Ba</a:t>
            </a:r>
          </a:p>
        </p:txBody>
      </p:sp>
      <p:sp>
        <p:nvSpPr>
          <p:cNvPr id="405513" name="Rectangle 9"/>
          <p:cNvSpPr>
            <a:spLocks noChangeArrowheads="1"/>
          </p:cNvSpPr>
          <p:nvPr/>
        </p:nvSpPr>
        <p:spPr bwMode="auto">
          <a:xfrm>
            <a:off x="1171575" y="36576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Ce</a:t>
            </a:r>
          </a:p>
        </p:txBody>
      </p:sp>
      <p:sp>
        <p:nvSpPr>
          <p:cNvPr id="405514" name="Rectangle 10"/>
          <p:cNvSpPr>
            <a:spLocks noChangeArrowheads="1"/>
          </p:cNvSpPr>
          <p:nvPr/>
        </p:nvSpPr>
        <p:spPr bwMode="auto">
          <a:xfrm>
            <a:off x="1566863" y="3657600"/>
            <a:ext cx="396875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Fa</a:t>
            </a:r>
          </a:p>
        </p:txBody>
      </p:sp>
      <p:sp>
        <p:nvSpPr>
          <p:cNvPr id="405515" name="Rectangle 11"/>
          <p:cNvSpPr>
            <a:spLocks noChangeArrowheads="1"/>
          </p:cNvSpPr>
          <p:nvPr/>
        </p:nvSpPr>
        <p:spPr bwMode="auto">
          <a:xfrm>
            <a:off x="1963738" y="36576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Fe</a:t>
            </a:r>
          </a:p>
        </p:txBody>
      </p:sp>
      <p:sp>
        <p:nvSpPr>
          <p:cNvPr id="405516" name="Rectangle 12"/>
          <p:cNvSpPr>
            <a:spLocks noChangeArrowheads="1"/>
          </p:cNvSpPr>
          <p:nvPr/>
        </p:nvSpPr>
        <p:spPr bwMode="auto">
          <a:xfrm>
            <a:off x="2359025" y="36576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Fo</a:t>
            </a:r>
          </a:p>
        </p:txBody>
      </p:sp>
      <p:sp>
        <p:nvSpPr>
          <p:cNvPr id="405517" name="Rectangle 13"/>
          <p:cNvSpPr>
            <a:spLocks noChangeArrowheads="1"/>
          </p:cNvSpPr>
          <p:nvPr/>
        </p:nvSpPr>
        <p:spPr bwMode="auto">
          <a:xfrm>
            <a:off x="2754313" y="36576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Ga</a:t>
            </a:r>
          </a:p>
        </p:txBody>
      </p:sp>
      <p:sp>
        <p:nvSpPr>
          <p:cNvPr id="405518" name="Rectangle 14"/>
          <p:cNvSpPr>
            <a:spLocks noChangeArrowheads="1"/>
          </p:cNvSpPr>
          <p:nvPr/>
        </p:nvSpPr>
        <p:spPr bwMode="auto">
          <a:xfrm>
            <a:off x="3149600" y="36576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He</a:t>
            </a:r>
          </a:p>
        </p:txBody>
      </p:sp>
      <p:sp>
        <p:nvSpPr>
          <p:cNvPr id="405519" name="Rectangle 15"/>
          <p:cNvSpPr>
            <a:spLocks noChangeArrowheads="1"/>
          </p:cNvSpPr>
          <p:nvPr/>
        </p:nvSpPr>
        <p:spPr bwMode="auto">
          <a:xfrm>
            <a:off x="3544888" y="36576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Ho</a:t>
            </a:r>
          </a:p>
        </p:txBody>
      </p:sp>
      <p:sp>
        <p:nvSpPr>
          <p:cNvPr id="405520" name="Rectangle 16"/>
          <p:cNvSpPr>
            <a:spLocks noChangeArrowheads="1"/>
          </p:cNvSpPr>
          <p:nvPr/>
        </p:nvSpPr>
        <p:spPr bwMode="auto">
          <a:xfrm>
            <a:off x="4335463" y="3657600"/>
            <a:ext cx="396875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Lo</a:t>
            </a:r>
          </a:p>
        </p:txBody>
      </p:sp>
      <p:sp>
        <p:nvSpPr>
          <p:cNvPr id="405521" name="Rectangle 17"/>
          <p:cNvSpPr>
            <a:spLocks noChangeArrowheads="1"/>
          </p:cNvSpPr>
          <p:nvPr/>
        </p:nvSpPr>
        <p:spPr bwMode="auto">
          <a:xfrm>
            <a:off x="4732338" y="3657600"/>
            <a:ext cx="395287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Mi</a:t>
            </a:r>
          </a:p>
        </p:txBody>
      </p:sp>
      <p:sp>
        <p:nvSpPr>
          <p:cNvPr id="405522" name="Rectangle 18"/>
          <p:cNvSpPr>
            <a:spLocks noChangeArrowheads="1"/>
          </p:cNvSpPr>
          <p:nvPr/>
        </p:nvSpPr>
        <p:spPr bwMode="auto">
          <a:xfrm>
            <a:off x="5127625" y="3657600"/>
            <a:ext cx="395288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Na</a:t>
            </a:r>
          </a:p>
        </p:txBody>
      </p:sp>
      <p:sp>
        <p:nvSpPr>
          <p:cNvPr id="405523" name="Rectangle 19"/>
          <p:cNvSpPr>
            <a:spLocks noChangeArrowheads="1"/>
          </p:cNvSpPr>
          <p:nvPr/>
        </p:nvSpPr>
        <p:spPr bwMode="auto">
          <a:xfrm>
            <a:off x="5522913" y="3657600"/>
            <a:ext cx="395287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Ne</a:t>
            </a:r>
          </a:p>
        </p:txBody>
      </p:sp>
      <p:sp>
        <p:nvSpPr>
          <p:cNvPr id="405524" name="Rectangle 20"/>
          <p:cNvSpPr>
            <a:spLocks noChangeArrowheads="1"/>
          </p:cNvSpPr>
          <p:nvPr/>
        </p:nvSpPr>
        <p:spPr bwMode="auto">
          <a:xfrm>
            <a:off x="5918200" y="3657600"/>
            <a:ext cx="395288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Nu</a:t>
            </a:r>
          </a:p>
        </p:txBody>
      </p:sp>
      <p:sp>
        <p:nvSpPr>
          <p:cNvPr id="405525" name="Rectangle 21"/>
          <p:cNvSpPr>
            <a:spLocks noChangeArrowheads="1"/>
          </p:cNvSpPr>
          <p:nvPr/>
        </p:nvSpPr>
        <p:spPr bwMode="auto">
          <a:xfrm>
            <a:off x="6313488" y="3657600"/>
            <a:ext cx="395287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Mo</a:t>
            </a:r>
          </a:p>
        </p:txBody>
      </p:sp>
      <p:sp>
        <p:nvSpPr>
          <p:cNvPr id="405526" name="Rectangle 22"/>
          <p:cNvSpPr>
            <a:spLocks noChangeArrowheads="1"/>
          </p:cNvSpPr>
          <p:nvPr/>
        </p:nvSpPr>
        <p:spPr bwMode="auto">
          <a:xfrm>
            <a:off x="6708775" y="3657600"/>
            <a:ext cx="395288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Pa</a:t>
            </a:r>
          </a:p>
        </p:txBody>
      </p:sp>
      <p:sp>
        <p:nvSpPr>
          <p:cNvPr id="405527" name="Rectangle 23"/>
          <p:cNvSpPr>
            <a:spLocks noChangeArrowheads="1"/>
          </p:cNvSpPr>
          <p:nvPr/>
        </p:nvSpPr>
        <p:spPr bwMode="auto">
          <a:xfrm>
            <a:off x="7104063" y="3657600"/>
            <a:ext cx="396875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Ph</a:t>
            </a:r>
          </a:p>
        </p:txBody>
      </p:sp>
      <p:sp>
        <p:nvSpPr>
          <p:cNvPr id="405528" name="Rectangle 24"/>
          <p:cNvSpPr>
            <a:spLocks noChangeArrowheads="1"/>
          </p:cNvSpPr>
          <p:nvPr/>
        </p:nvSpPr>
        <p:spPr bwMode="auto">
          <a:xfrm>
            <a:off x="7500938" y="3657600"/>
            <a:ext cx="395287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Qu</a:t>
            </a:r>
          </a:p>
        </p:txBody>
      </p:sp>
      <p:sp>
        <p:nvSpPr>
          <p:cNvPr id="405529" name="Rectangle 25"/>
          <p:cNvSpPr>
            <a:spLocks noChangeArrowheads="1"/>
          </p:cNvSpPr>
          <p:nvPr/>
        </p:nvSpPr>
        <p:spPr bwMode="auto">
          <a:xfrm>
            <a:off x="7896225" y="3657600"/>
            <a:ext cx="395288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Ra</a:t>
            </a:r>
          </a:p>
        </p:txBody>
      </p:sp>
      <p:sp>
        <p:nvSpPr>
          <p:cNvPr id="405530" name="Rectangle 26"/>
          <p:cNvSpPr>
            <a:spLocks noChangeArrowheads="1"/>
          </p:cNvSpPr>
          <p:nvPr/>
        </p:nvSpPr>
        <p:spPr bwMode="auto">
          <a:xfrm>
            <a:off x="776288" y="36576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Ca</a:t>
            </a:r>
          </a:p>
        </p:txBody>
      </p:sp>
      <p:sp>
        <p:nvSpPr>
          <p:cNvPr id="405531" name="Rectangle 27"/>
          <p:cNvSpPr>
            <a:spLocks noChangeArrowheads="1"/>
          </p:cNvSpPr>
          <p:nvPr/>
        </p:nvSpPr>
        <p:spPr bwMode="auto">
          <a:xfrm>
            <a:off x="2514600" y="2133600"/>
            <a:ext cx="457200" cy="457200"/>
          </a:xfrm>
          <a:prstGeom prst="rect">
            <a:avLst/>
          </a:prstGeom>
          <a:noFill/>
          <a:ln w="38100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05532" name="Text Box 28"/>
          <p:cNvSpPr txBox="1">
            <a:spLocks noChangeArrowheads="1"/>
          </p:cNvSpPr>
          <p:nvPr/>
        </p:nvSpPr>
        <p:spPr bwMode="auto">
          <a:xfrm>
            <a:off x="492125" y="3459163"/>
            <a:ext cx="8378825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1200">
                <a:effectLst/>
                <a:latin typeface="Courier New" pitchFamily="49" charset="0"/>
              </a:rPr>
              <a:t>0   1    2   3   4   5    6   7   8   </a:t>
            </a:r>
            <a:r>
              <a:rPr lang="en-US" sz="1200">
                <a:solidFill>
                  <a:schemeClr val="bg2"/>
                </a:solidFill>
                <a:effectLst/>
                <a:latin typeface="Courier New" pitchFamily="49" charset="0"/>
              </a:rPr>
              <a:t> 9  10  11   12  13  14  15   16  17  18   19 . . .</a:t>
            </a:r>
          </a:p>
        </p:txBody>
      </p:sp>
      <p:sp>
        <p:nvSpPr>
          <p:cNvPr id="405533" name="Rectangle 29"/>
          <p:cNvSpPr>
            <a:spLocks noChangeArrowheads="1"/>
          </p:cNvSpPr>
          <p:nvPr/>
        </p:nvSpPr>
        <p:spPr bwMode="auto">
          <a:xfrm>
            <a:off x="3940175" y="3657600"/>
            <a:ext cx="395288" cy="381000"/>
          </a:xfrm>
          <a:prstGeom prst="rect">
            <a:avLst/>
          </a:prstGeom>
          <a:solidFill>
            <a:schemeClr val="bg1"/>
          </a:solidFill>
          <a:ln w="76200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La</a:t>
            </a:r>
          </a:p>
        </p:txBody>
      </p:sp>
      <p:sp>
        <p:nvSpPr>
          <p:cNvPr id="405534" name="Text Box 30"/>
          <p:cNvSpPr txBox="1">
            <a:spLocks noChangeArrowheads="1"/>
          </p:cNvSpPr>
          <p:nvPr/>
        </p:nvSpPr>
        <p:spPr bwMode="auto">
          <a:xfrm>
            <a:off x="3810000" y="4572000"/>
            <a:ext cx="741363" cy="466725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mid</a:t>
            </a:r>
          </a:p>
        </p:txBody>
      </p:sp>
      <p:sp>
        <p:nvSpPr>
          <p:cNvPr id="405535" name="Line 31"/>
          <p:cNvSpPr>
            <a:spLocks noChangeShapeType="1"/>
          </p:cNvSpPr>
          <p:nvPr/>
        </p:nvSpPr>
        <p:spPr bwMode="auto">
          <a:xfrm flipV="1">
            <a:off x="4114800" y="4038600"/>
            <a:ext cx="0" cy="533400"/>
          </a:xfrm>
          <a:prstGeom prst="line">
            <a:avLst/>
          </a:prstGeom>
          <a:noFill/>
          <a:ln w="9525">
            <a:solidFill>
              <a:schemeClr val="bg2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05536" name="Text Box 32"/>
          <p:cNvSpPr txBox="1">
            <a:spLocks noChangeArrowheads="1"/>
          </p:cNvSpPr>
          <p:nvPr/>
        </p:nvSpPr>
        <p:spPr bwMode="auto">
          <a:xfrm>
            <a:off x="1219200" y="5562600"/>
            <a:ext cx="35814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eaLnBrk="0" hangingPunct="0"/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lh=0, rh=8, mid=9 </a:t>
            </a:r>
          </a:p>
        </p:txBody>
      </p:sp>
      <p:sp>
        <p:nvSpPr>
          <p:cNvPr id="405537" name="Freeform 33"/>
          <p:cNvSpPr>
            <a:spLocks/>
          </p:cNvSpPr>
          <p:nvPr/>
        </p:nvSpPr>
        <p:spPr bwMode="auto">
          <a:xfrm flipH="1">
            <a:off x="3505200" y="5029200"/>
            <a:ext cx="4343400" cy="381000"/>
          </a:xfrm>
          <a:custGeom>
            <a:avLst/>
            <a:gdLst>
              <a:gd name="T0" fmla="*/ 0 w 2490"/>
              <a:gd name="T1" fmla="*/ 0 h 181"/>
              <a:gd name="T2" fmla="*/ 1330 w 2490"/>
              <a:gd name="T3" fmla="*/ 178 h 181"/>
              <a:gd name="T4" fmla="*/ 2490 w 2490"/>
              <a:gd name="T5" fmla="*/ 17 h 1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490" h="181">
                <a:moveTo>
                  <a:pt x="0" y="0"/>
                </a:moveTo>
                <a:cubicBezTo>
                  <a:pt x="223" y="30"/>
                  <a:pt x="915" y="175"/>
                  <a:pt x="1330" y="178"/>
                </a:cubicBezTo>
                <a:cubicBezTo>
                  <a:pt x="1745" y="181"/>
                  <a:pt x="2248" y="51"/>
                  <a:pt x="2490" y="17"/>
                </a:cubicBezTo>
              </a:path>
            </a:pathLst>
          </a:custGeom>
          <a:noFill/>
          <a:ln w="9525" cap="flat" cmpd="sng">
            <a:solidFill>
              <a:schemeClr val="folHlink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05538" name="Text Box 34"/>
          <p:cNvSpPr txBox="1">
            <a:spLocks noChangeArrowheads="1"/>
          </p:cNvSpPr>
          <p:nvPr/>
        </p:nvSpPr>
        <p:spPr bwMode="auto">
          <a:xfrm>
            <a:off x="7772400" y="4572000"/>
            <a:ext cx="558800" cy="466725"/>
          </a:xfrm>
          <a:prstGeom prst="rect">
            <a:avLst/>
          </a:prstGeom>
          <a:noFill/>
          <a:ln w="9525">
            <a:solidFill>
              <a:schemeClr val="folHlink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b="1">
                <a:solidFill>
                  <a:schemeClr val="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rh</a:t>
            </a:r>
          </a:p>
        </p:txBody>
      </p:sp>
      <p:sp>
        <p:nvSpPr>
          <p:cNvPr id="405539" name="Line 35"/>
          <p:cNvSpPr>
            <a:spLocks noChangeShapeType="1"/>
          </p:cNvSpPr>
          <p:nvPr/>
        </p:nvSpPr>
        <p:spPr bwMode="auto">
          <a:xfrm flipV="1">
            <a:off x="8077200" y="4038600"/>
            <a:ext cx="0" cy="533400"/>
          </a:xfrm>
          <a:prstGeom prst="line">
            <a:avLst/>
          </a:prstGeom>
          <a:noFill/>
          <a:ln w="9525">
            <a:solidFill>
              <a:schemeClr val="folHlink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05540" name="Rectangle 36"/>
          <p:cNvSpPr>
            <a:spLocks noChangeArrowheads="1"/>
          </p:cNvSpPr>
          <p:nvPr/>
        </p:nvSpPr>
        <p:spPr bwMode="auto">
          <a:xfrm>
            <a:off x="2362200" y="6248400"/>
            <a:ext cx="395288" cy="381000"/>
          </a:xfrm>
          <a:prstGeom prst="rect">
            <a:avLst/>
          </a:prstGeom>
          <a:noFill/>
          <a:ln w="38100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endParaRPr lang="en-US">
              <a:effectLst/>
              <a:latin typeface="Times New Roman" pitchFamily="18" charset="0"/>
            </a:endParaRPr>
          </a:p>
        </p:txBody>
      </p:sp>
      <p:sp>
        <p:nvSpPr>
          <p:cNvPr id="405541" name="Text Box 37"/>
          <p:cNvSpPr txBox="1">
            <a:spLocks noChangeArrowheads="1"/>
          </p:cNvSpPr>
          <p:nvPr/>
        </p:nvSpPr>
        <p:spPr bwMode="auto">
          <a:xfrm>
            <a:off x="1143000" y="6172200"/>
            <a:ext cx="33909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>
                <a:effectLst/>
                <a:latin typeface="Times New Roman" pitchFamily="18" charset="0"/>
              </a:rPr>
              <a:t>Where is Low, Sampson?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03495" name="Group 39"/>
          <p:cNvGrpSpPr>
            <a:grpSpLocks/>
          </p:cNvGrpSpPr>
          <p:nvPr/>
        </p:nvGrpSpPr>
        <p:grpSpPr bwMode="auto">
          <a:xfrm>
            <a:off x="1066800" y="3276600"/>
            <a:ext cx="2438400" cy="1295400"/>
            <a:chOff x="4080" y="2448"/>
            <a:chExt cx="1296" cy="1248"/>
          </a:xfrm>
        </p:grpSpPr>
        <p:sp>
          <p:nvSpPr>
            <p:cNvPr id="403496" name="Line 40"/>
            <p:cNvSpPr>
              <a:spLocks noChangeShapeType="1"/>
            </p:cNvSpPr>
            <p:nvPr/>
          </p:nvSpPr>
          <p:spPr bwMode="auto">
            <a:xfrm>
              <a:off x="4080" y="2496"/>
              <a:ext cx="1200" cy="1200"/>
            </a:xfrm>
            <a:prstGeom prst="line">
              <a:avLst/>
            </a:prstGeom>
            <a:noFill/>
            <a:ln w="76200">
              <a:solidFill>
                <a:srgbClr val="FF0000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403497" name="Line 41"/>
            <p:cNvSpPr>
              <a:spLocks noChangeShapeType="1"/>
            </p:cNvSpPr>
            <p:nvPr/>
          </p:nvSpPr>
          <p:spPr bwMode="auto">
            <a:xfrm>
              <a:off x="4176" y="2448"/>
              <a:ext cx="1200" cy="1200"/>
            </a:xfrm>
            <a:prstGeom prst="line">
              <a:avLst/>
            </a:prstGeom>
            <a:noFill/>
            <a:ln w="76200">
              <a:solidFill>
                <a:srgbClr val="FF0000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403498" name="Group 42"/>
          <p:cNvGrpSpPr>
            <a:grpSpLocks/>
          </p:cNvGrpSpPr>
          <p:nvPr/>
        </p:nvGrpSpPr>
        <p:grpSpPr bwMode="auto">
          <a:xfrm>
            <a:off x="914400" y="3276600"/>
            <a:ext cx="2743200" cy="1219200"/>
            <a:chOff x="4080" y="2400"/>
            <a:chExt cx="1296" cy="1248"/>
          </a:xfrm>
        </p:grpSpPr>
        <p:sp>
          <p:nvSpPr>
            <p:cNvPr id="403499" name="Line 43"/>
            <p:cNvSpPr>
              <a:spLocks noChangeShapeType="1"/>
            </p:cNvSpPr>
            <p:nvPr/>
          </p:nvSpPr>
          <p:spPr bwMode="auto">
            <a:xfrm flipH="1">
              <a:off x="4128" y="2496"/>
              <a:ext cx="1248" cy="1152"/>
            </a:xfrm>
            <a:prstGeom prst="line">
              <a:avLst/>
            </a:prstGeom>
            <a:noFill/>
            <a:ln w="76200">
              <a:solidFill>
                <a:srgbClr val="FF0000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403500" name="Line 44"/>
            <p:cNvSpPr>
              <a:spLocks noChangeShapeType="1"/>
            </p:cNvSpPr>
            <p:nvPr/>
          </p:nvSpPr>
          <p:spPr bwMode="auto">
            <a:xfrm flipH="1">
              <a:off x="4080" y="2400"/>
              <a:ext cx="1248" cy="1152"/>
            </a:xfrm>
            <a:prstGeom prst="line">
              <a:avLst/>
            </a:prstGeom>
            <a:noFill/>
            <a:ln w="76200">
              <a:solidFill>
                <a:srgbClr val="FF0000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403458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Binary Search (of sorted data)</a:t>
            </a:r>
          </a:p>
        </p:txBody>
      </p:sp>
      <p:sp>
        <p:nvSpPr>
          <p:cNvPr id="40345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447800"/>
            <a:ext cx="8153400" cy="4800600"/>
          </a:xfrm>
        </p:spPr>
        <p:txBody>
          <a:bodyPr/>
          <a:lstStyle/>
          <a:p>
            <a:pPr lvl="1">
              <a:buFontTx/>
              <a:buNone/>
            </a:pPr>
            <a:r>
              <a:rPr lang="en-US" sz="32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Implementation: could use array indices…</a:t>
            </a:r>
          </a:p>
          <a:p>
            <a:pPr lvl="1"/>
            <a:r>
              <a:rPr lang="en-US"/>
              <a:t>If target  </a:t>
            </a:r>
            <a:r>
              <a:rPr lang="en-US" sz="3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&gt;</a:t>
            </a:r>
            <a:r>
              <a:rPr lang="en-US"/>
              <a:t>  midpoint  </a:t>
            </a: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</a:rPr>
              <a:t>La (</a:t>
            </a:r>
            <a:r>
              <a:rPr lang="en-US"/>
              <a:t>e.g. if target is</a:t>
            </a: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</a:rPr>
              <a:t> Ne),</a:t>
            </a:r>
            <a:b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/>
              <a:t>move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lh</a:t>
            </a:r>
            <a:r>
              <a:rPr lang="en-US"/>
              <a:t> just past midpoint.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</a:p>
        </p:txBody>
      </p:sp>
      <p:sp>
        <p:nvSpPr>
          <p:cNvPr id="403460" name="Text Box 4"/>
          <p:cNvSpPr txBox="1">
            <a:spLocks noChangeArrowheads="1"/>
          </p:cNvSpPr>
          <p:nvPr/>
        </p:nvSpPr>
        <p:spPr bwMode="auto">
          <a:xfrm>
            <a:off x="4699000" y="4572000"/>
            <a:ext cx="558800" cy="466725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lh</a:t>
            </a:r>
          </a:p>
        </p:txBody>
      </p:sp>
      <p:sp>
        <p:nvSpPr>
          <p:cNvPr id="403461" name="Line 5"/>
          <p:cNvSpPr>
            <a:spLocks noChangeShapeType="1"/>
          </p:cNvSpPr>
          <p:nvPr/>
        </p:nvSpPr>
        <p:spPr bwMode="auto">
          <a:xfrm flipH="1" flipV="1">
            <a:off x="4572000" y="4038600"/>
            <a:ext cx="152400" cy="5334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03462" name="Text Box 6"/>
          <p:cNvSpPr txBox="1">
            <a:spLocks noChangeArrowheads="1"/>
          </p:cNvSpPr>
          <p:nvPr/>
        </p:nvSpPr>
        <p:spPr bwMode="auto">
          <a:xfrm>
            <a:off x="7772400" y="4572000"/>
            <a:ext cx="558800" cy="466725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rh</a:t>
            </a:r>
          </a:p>
        </p:txBody>
      </p:sp>
      <p:sp>
        <p:nvSpPr>
          <p:cNvPr id="403463" name="Line 7"/>
          <p:cNvSpPr>
            <a:spLocks noChangeShapeType="1"/>
          </p:cNvSpPr>
          <p:nvPr/>
        </p:nvSpPr>
        <p:spPr bwMode="auto">
          <a:xfrm flipV="1">
            <a:off x="8077200" y="4038600"/>
            <a:ext cx="0" cy="5334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03464" name="Rectangle 8"/>
          <p:cNvSpPr>
            <a:spLocks noChangeArrowheads="1"/>
          </p:cNvSpPr>
          <p:nvPr/>
        </p:nvSpPr>
        <p:spPr bwMode="auto">
          <a:xfrm>
            <a:off x="381000" y="3657600"/>
            <a:ext cx="395288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Ba</a:t>
            </a:r>
          </a:p>
        </p:txBody>
      </p:sp>
      <p:sp>
        <p:nvSpPr>
          <p:cNvPr id="403465" name="Rectangle 9"/>
          <p:cNvSpPr>
            <a:spLocks noChangeArrowheads="1"/>
          </p:cNvSpPr>
          <p:nvPr/>
        </p:nvSpPr>
        <p:spPr bwMode="auto">
          <a:xfrm>
            <a:off x="1171575" y="3657600"/>
            <a:ext cx="395288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Ce</a:t>
            </a:r>
          </a:p>
        </p:txBody>
      </p:sp>
      <p:sp>
        <p:nvSpPr>
          <p:cNvPr id="403466" name="Rectangle 10"/>
          <p:cNvSpPr>
            <a:spLocks noChangeArrowheads="1"/>
          </p:cNvSpPr>
          <p:nvPr/>
        </p:nvSpPr>
        <p:spPr bwMode="auto">
          <a:xfrm>
            <a:off x="1566863" y="3657600"/>
            <a:ext cx="396875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Fa</a:t>
            </a:r>
          </a:p>
        </p:txBody>
      </p:sp>
      <p:sp>
        <p:nvSpPr>
          <p:cNvPr id="403467" name="Rectangle 11"/>
          <p:cNvSpPr>
            <a:spLocks noChangeArrowheads="1"/>
          </p:cNvSpPr>
          <p:nvPr/>
        </p:nvSpPr>
        <p:spPr bwMode="auto">
          <a:xfrm>
            <a:off x="1963738" y="3657600"/>
            <a:ext cx="395287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Fe</a:t>
            </a:r>
          </a:p>
        </p:txBody>
      </p:sp>
      <p:sp>
        <p:nvSpPr>
          <p:cNvPr id="403468" name="Rectangle 12"/>
          <p:cNvSpPr>
            <a:spLocks noChangeArrowheads="1"/>
          </p:cNvSpPr>
          <p:nvPr/>
        </p:nvSpPr>
        <p:spPr bwMode="auto">
          <a:xfrm>
            <a:off x="2359025" y="3657600"/>
            <a:ext cx="395288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Fo</a:t>
            </a:r>
          </a:p>
        </p:txBody>
      </p:sp>
      <p:sp>
        <p:nvSpPr>
          <p:cNvPr id="403469" name="Rectangle 13"/>
          <p:cNvSpPr>
            <a:spLocks noChangeArrowheads="1"/>
          </p:cNvSpPr>
          <p:nvPr/>
        </p:nvSpPr>
        <p:spPr bwMode="auto">
          <a:xfrm>
            <a:off x="2754313" y="3657600"/>
            <a:ext cx="395287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Ga</a:t>
            </a:r>
          </a:p>
        </p:txBody>
      </p:sp>
      <p:sp>
        <p:nvSpPr>
          <p:cNvPr id="403470" name="Rectangle 14"/>
          <p:cNvSpPr>
            <a:spLocks noChangeArrowheads="1"/>
          </p:cNvSpPr>
          <p:nvPr/>
        </p:nvSpPr>
        <p:spPr bwMode="auto">
          <a:xfrm>
            <a:off x="3149600" y="3657600"/>
            <a:ext cx="395288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He</a:t>
            </a:r>
          </a:p>
        </p:txBody>
      </p:sp>
      <p:sp>
        <p:nvSpPr>
          <p:cNvPr id="403471" name="Rectangle 15"/>
          <p:cNvSpPr>
            <a:spLocks noChangeArrowheads="1"/>
          </p:cNvSpPr>
          <p:nvPr/>
        </p:nvSpPr>
        <p:spPr bwMode="auto">
          <a:xfrm>
            <a:off x="3544888" y="3657600"/>
            <a:ext cx="395287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Ho</a:t>
            </a:r>
          </a:p>
        </p:txBody>
      </p:sp>
      <p:sp>
        <p:nvSpPr>
          <p:cNvPr id="403472" name="Rectangle 16"/>
          <p:cNvSpPr>
            <a:spLocks noChangeArrowheads="1"/>
          </p:cNvSpPr>
          <p:nvPr/>
        </p:nvSpPr>
        <p:spPr bwMode="auto">
          <a:xfrm>
            <a:off x="4330700" y="3657600"/>
            <a:ext cx="396875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Lo</a:t>
            </a:r>
          </a:p>
        </p:txBody>
      </p:sp>
      <p:sp>
        <p:nvSpPr>
          <p:cNvPr id="403473" name="Rectangle 17"/>
          <p:cNvSpPr>
            <a:spLocks noChangeArrowheads="1"/>
          </p:cNvSpPr>
          <p:nvPr/>
        </p:nvSpPr>
        <p:spPr bwMode="auto">
          <a:xfrm>
            <a:off x="4732338" y="36576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Mi</a:t>
            </a:r>
          </a:p>
        </p:txBody>
      </p:sp>
      <p:sp>
        <p:nvSpPr>
          <p:cNvPr id="403474" name="Rectangle 18"/>
          <p:cNvSpPr>
            <a:spLocks noChangeArrowheads="1"/>
          </p:cNvSpPr>
          <p:nvPr/>
        </p:nvSpPr>
        <p:spPr bwMode="auto">
          <a:xfrm>
            <a:off x="5127625" y="36576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Na</a:t>
            </a:r>
          </a:p>
        </p:txBody>
      </p:sp>
      <p:sp>
        <p:nvSpPr>
          <p:cNvPr id="403475" name="Rectangle 19"/>
          <p:cNvSpPr>
            <a:spLocks noChangeArrowheads="1"/>
          </p:cNvSpPr>
          <p:nvPr/>
        </p:nvSpPr>
        <p:spPr bwMode="auto">
          <a:xfrm>
            <a:off x="5522913" y="36576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Ne</a:t>
            </a:r>
          </a:p>
        </p:txBody>
      </p:sp>
      <p:sp>
        <p:nvSpPr>
          <p:cNvPr id="403476" name="Rectangle 20"/>
          <p:cNvSpPr>
            <a:spLocks noChangeArrowheads="1"/>
          </p:cNvSpPr>
          <p:nvPr/>
        </p:nvSpPr>
        <p:spPr bwMode="auto">
          <a:xfrm>
            <a:off x="5918200" y="36576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Nu</a:t>
            </a:r>
          </a:p>
        </p:txBody>
      </p:sp>
      <p:sp>
        <p:nvSpPr>
          <p:cNvPr id="403477" name="Rectangle 21"/>
          <p:cNvSpPr>
            <a:spLocks noChangeArrowheads="1"/>
          </p:cNvSpPr>
          <p:nvPr/>
        </p:nvSpPr>
        <p:spPr bwMode="auto">
          <a:xfrm>
            <a:off x="6313488" y="36576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Mo</a:t>
            </a:r>
          </a:p>
        </p:txBody>
      </p:sp>
      <p:sp>
        <p:nvSpPr>
          <p:cNvPr id="403478" name="Rectangle 22"/>
          <p:cNvSpPr>
            <a:spLocks noChangeArrowheads="1"/>
          </p:cNvSpPr>
          <p:nvPr/>
        </p:nvSpPr>
        <p:spPr bwMode="auto">
          <a:xfrm>
            <a:off x="6708775" y="36576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Pa</a:t>
            </a:r>
          </a:p>
        </p:txBody>
      </p:sp>
      <p:sp>
        <p:nvSpPr>
          <p:cNvPr id="403479" name="Rectangle 23"/>
          <p:cNvSpPr>
            <a:spLocks noChangeArrowheads="1"/>
          </p:cNvSpPr>
          <p:nvPr/>
        </p:nvSpPr>
        <p:spPr bwMode="auto">
          <a:xfrm>
            <a:off x="7104063" y="3657600"/>
            <a:ext cx="396875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Ph</a:t>
            </a:r>
          </a:p>
        </p:txBody>
      </p:sp>
      <p:sp>
        <p:nvSpPr>
          <p:cNvPr id="403480" name="Rectangle 24"/>
          <p:cNvSpPr>
            <a:spLocks noChangeArrowheads="1"/>
          </p:cNvSpPr>
          <p:nvPr/>
        </p:nvSpPr>
        <p:spPr bwMode="auto">
          <a:xfrm>
            <a:off x="7500938" y="36576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Qu</a:t>
            </a:r>
          </a:p>
        </p:txBody>
      </p:sp>
      <p:sp>
        <p:nvSpPr>
          <p:cNvPr id="403481" name="Rectangle 25"/>
          <p:cNvSpPr>
            <a:spLocks noChangeArrowheads="1"/>
          </p:cNvSpPr>
          <p:nvPr/>
        </p:nvSpPr>
        <p:spPr bwMode="auto">
          <a:xfrm>
            <a:off x="7896225" y="36576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Ra</a:t>
            </a:r>
          </a:p>
        </p:txBody>
      </p:sp>
      <p:sp>
        <p:nvSpPr>
          <p:cNvPr id="403482" name="Rectangle 26"/>
          <p:cNvSpPr>
            <a:spLocks noChangeArrowheads="1"/>
          </p:cNvSpPr>
          <p:nvPr/>
        </p:nvSpPr>
        <p:spPr bwMode="auto">
          <a:xfrm>
            <a:off x="776288" y="3657600"/>
            <a:ext cx="395287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Ca</a:t>
            </a:r>
          </a:p>
        </p:txBody>
      </p:sp>
      <p:sp>
        <p:nvSpPr>
          <p:cNvPr id="403483" name="Rectangle 27"/>
          <p:cNvSpPr>
            <a:spLocks noChangeArrowheads="1"/>
          </p:cNvSpPr>
          <p:nvPr/>
        </p:nvSpPr>
        <p:spPr bwMode="auto">
          <a:xfrm>
            <a:off x="2514600" y="2133600"/>
            <a:ext cx="457200" cy="457200"/>
          </a:xfrm>
          <a:prstGeom prst="rect">
            <a:avLst/>
          </a:prstGeom>
          <a:noFill/>
          <a:ln w="38100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03484" name="Text Box 28"/>
          <p:cNvSpPr txBox="1">
            <a:spLocks noChangeArrowheads="1"/>
          </p:cNvSpPr>
          <p:nvPr/>
        </p:nvSpPr>
        <p:spPr bwMode="auto">
          <a:xfrm>
            <a:off x="492125" y="3459163"/>
            <a:ext cx="8378825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1200">
                <a:effectLst/>
                <a:latin typeface="Courier New" pitchFamily="49" charset="0"/>
              </a:rPr>
              <a:t>0   1    2   3   4   5    6   7   8    9  10  11   12  13  14  15   16  17  18   19 . . .</a:t>
            </a:r>
          </a:p>
        </p:txBody>
      </p:sp>
      <p:sp>
        <p:nvSpPr>
          <p:cNvPr id="403485" name="Rectangle 29"/>
          <p:cNvSpPr>
            <a:spLocks noChangeArrowheads="1"/>
          </p:cNvSpPr>
          <p:nvPr/>
        </p:nvSpPr>
        <p:spPr bwMode="auto">
          <a:xfrm>
            <a:off x="3886200" y="3657600"/>
            <a:ext cx="395288" cy="381000"/>
          </a:xfrm>
          <a:prstGeom prst="rect">
            <a:avLst/>
          </a:prstGeom>
          <a:solidFill>
            <a:schemeClr val="bg1"/>
          </a:solidFill>
          <a:ln w="76200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La</a:t>
            </a:r>
          </a:p>
        </p:txBody>
      </p:sp>
      <p:sp>
        <p:nvSpPr>
          <p:cNvPr id="403486" name="Text Box 30"/>
          <p:cNvSpPr txBox="1">
            <a:spLocks noChangeArrowheads="1"/>
          </p:cNvSpPr>
          <p:nvPr/>
        </p:nvSpPr>
        <p:spPr bwMode="auto">
          <a:xfrm>
            <a:off x="3429000" y="5562600"/>
            <a:ext cx="4948238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eaLnBrk="0" hangingPunct="0"/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mid=9, lh=10, rh=19</a:t>
            </a:r>
          </a:p>
        </p:txBody>
      </p:sp>
      <p:sp>
        <p:nvSpPr>
          <p:cNvPr id="403487" name="Text Box 31"/>
          <p:cNvSpPr txBox="1">
            <a:spLocks noChangeArrowheads="1"/>
          </p:cNvSpPr>
          <p:nvPr/>
        </p:nvSpPr>
        <p:spPr bwMode="auto">
          <a:xfrm>
            <a:off x="3810000" y="4572000"/>
            <a:ext cx="741363" cy="466725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mid</a:t>
            </a:r>
          </a:p>
        </p:txBody>
      </p:sp>
      <p:sp>
        <p:nvSpPr>
          <p:cNvPr id="403488" name="Line 32"/>
          <p:cNvSpPr>
            <a:spLocks noChangeShapeType="1"/>
          </p:cNvSpPr>
          <p:nvPr/>
        </p:nvSpPr>
        <p:spPr bwMode="auto">
          <a:xfrm flipV="1">
            <a:off x="4114800" y="4038600"/>
            <a:ext cx="0" cy="533400"/>
          </a:xfrm>
          <a:prstGeom prst="line">
            <a:avLst/>
          </a:prstGeom>
          <a:noFill/>
          <a:ln w="9525">
            <a:solidFill>
              <a:schemeClr val="bg2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03489" name="Text Box 33"/>
          <p:cNvSpPr txBox="1">
            <a:spLocks noChangeArrowheads="1"/>
          </p:cNvSpPr>
          <p:nvPr/>
        </p:nvSpPr>
        <p:spPr bwMode="auto">
          <a:xfrm>
            <a:off x="228600" y="4572000"/>
            <a:ext cx="558800" cy="466725"/>
          </a:xfrm>
          <a:prstGeom prst="rect">
            <a:avLst/>
          </a:prstGeom>
          <a:noFill/>
          <a:ln w="9525">
            <a:solidFill>
              <a:schemeClr val="folHlink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b="1">
                <a:solidFill>
                  <a:schemeClr val="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lh</a:t>
            </a:r>
          </a:p>
        </p:txBody>
      </p:sp>
      <p:sp>
        <p:nvSpPr>
          <p:cNvPr id="403490" name="Line 34"/>
          <p:cNvSpPr>
            <a:spLocks noChangeShapeType="1"/>
          </p:cNvSpPr>
          <p:nvPr/>
        </p:nvSpPr>
        <p:spPr bwMode="auto">
          <a:xfrm flipV="1">
            <a:off x="533400" y="4038600"/>
            <a:ext cx="0" cy="533400"/>
          </a:xfrm>
          <a:prstGeom prst="line">
            <a:avLst/>
          </a:prstGeom>
          <a:noFill/>
          <a:ln w="9525">
            <a:solidFill>
              <a:schemeClr val="bg2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03491" name="Freeform 35"/>
          <p:cNvSpPr>
            <a:spLocks/>
          </p:cNvSpPr>
          <p:nvPr/>
        </p:nvSpPr>
        <p:spPr bwMode="auto">
          <a:xfrm>
            <a:off x="793750" y="5056188"/>
            <a:ext cx="3952875" cy="287337"/>
          </a:xfrm>
          <a:custGeom>
            <a:avLst/>
            <a:gdLst>
              <a:gd name="T0" fmla="*/ 0 w 2490"/>
              <a:gd name="T1" fmla="*/ 0 h 181"/>
              <a:gd name="T2" fmla="*/ 1330 w 2490"/>
              <a:gd name="T3" fmla="*/ 178 h 181"/>
              <a:gd name="T4" fmla="*/ 2490 w 2490"/>
              <a:gd name="T5" fmla="*/ 17 h 1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490" h="181">
                <a:moveTo>
                  <a:pt x="0" y="0"/>
                </a:moveTo>
                <a:cubicBezTo>
                  <a:pt x="223" y="30"/>
                  <a:pt x="915" y="175"/>
                  <a:pt x="1330" y="178"/>
                </a:cubicBezTo>
                <a:cubicBezTo>
                  <a:pt x="1745" y="181"/>
                  <a:pt x="2248" y="51"/>
                  <a:pt x="2490" y="17"/>
                </a:cubicBezTo>
              </a:path>
            </a:pathLst>
          </a:custGeom>
          <a:noFill/>
          <a:ln w="9525" cap="flat" cmpd="sng">
            <a:solidFill>
              <a:schemeClr val="folHlink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03493" name="Rectangle 37"/>
          <p:cNvSpPr>
            <a:spLocks noChangeArrowheads="1"/>
          </p:cNvSpPr>
          <p:nvPr/>
        </p:nvSpPr>
        <p:spPr bwMode="auto">
          <a:xfrm>
            <a:off x="2362200" y="6248400"/>
            <a:ext cx="395288" cy="381000"/>
          </a:xfrm>
          <a:prstGeom prst="rect">
            <a:avLst/>
          </a:prstGeom>
          <a:noFill/>
          <a:ln w="38100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endParaRPr lang="en-US">
              <a:effectLst/>
              <a:latin typeface="Times New Roman" pitchFamily="18" charset="0"/>
            </a:endParaRPr>
          </a:p>
        </p:txBody>
      </p:sp>
      <p:sp>
        <p:nvSpPr>
          <p:cNvPr id="403494" name="Text Box 38"/>
          <p:cNvSpPr txBox="1">
            <a:spLocks noChangeArrowheads="1"/>
          </p:cNvSpPr>
          <p:nvPr/>
        </p:nvSpPr>
        <p:spPr bwMode="auto">
          <a:xfrm>
            <a:off x="1143000" y="6172200"/>
            <a:ext cx="33909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>
                <a:effectLst/>
                <a:latin typeface="Times New Roman" pitchFamily="18" charset="0"/>
              </a:rPr>
              <a:t>Where is Low, Sampson?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1986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Binary Search (of sorted data)</a:t>
            </a:r>
          </a:p>
        </p:txBody>
      </p:sp>
      <p:sp>
        <p:nvSpPr>
          <p:cNvPr id="68198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447800"/>
            <a:ext cx="8153400" cy="4800600"/>
          </a:xfrm>
        </p:spPr>
        <p:txBody>
          <a:bodyPr/>
          <a:lstStyle/>
          <a:p>
            <a:pPr lvl="1">
              <a:buFontTx/>
              <a:buNone/>
            </a:pPr>
            <a:r>
              <a:rPr lang="en-US" sz="32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Implementation: could use array indices…</a:t>
            </a:r>
          </a:p>
          <a:p>
            <a:pPr lvl="1"/>
            <a:r>
              <a:rPr lang="en-US"/>
              <a:t>REPEAT.</a:t>
            </a:r>
            <a:br>
              <a:rPr lang="en-US"/>
            </a:br>
            <a:r>
              <a:rPr lang="en-US"/>
              <a:t>Make new midpoint half-way between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lh</a:t>
            </a:r>
            <a:r>
              <a:rPr lang="en-US"/>
              <a:t> &amp;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rh</a:t>
            </a:r>
          </a:p>
        </p:txBody>
      </p:sp>
      <p:sp>
        <p:nvSpPr>
          <p:cNvPr id="681988" name="Text Box 4"/>
          <p:cNvSpPr txBox="1">
            <a:spLocks noChangeArrowheads="1"/>
          </p:cNvSpPr>
          <p:nvPr/>
        </p:nvSpPr>
        <p:spPr bwMode="auto">
          <a:xfrm>
            <a:off x="4114800" y="4572000"/>
            <a:ext cx="558800" cy="466725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lh</a:t>
            </a:r>
          </a:p>
        </p:txBody>
      </p:sp>
      <p:sp>
        <p:nvSpPr>
          <p:cNvPr id="681989" name="Line 5"/>
          <p:cNvSpPr>
            <a:spLocks noChangeShapeType="1"/>
          </p:cNvSpPr>
          <p:nvPr/>
        </p:nvSpPr>
        <p:spPr bwMode="auto">
          <a:xfrm flipH="1" flipV="1">
            <a:off x="4572000" y="4038600"/>
            <a:ext cx="0" cy="5334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81990" name="Text Box 6"/>
          <p:cNvSpPr txBox="1">
            <a:spLocks noChangeArrowheads="1"/>
          </p:cNvSpPr>
          <p:nvPr/>
        </p:nvSpPr>
        <p:spPr bwMode="auto">
          <a:xfrm>
            <a:off x="7772400" y="4572000"/>
            <a:ext cx="558800" cy="466725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rh</a:t>
            </a:r>
          </a:p>
        </p:txBody>
      </p:sp>
      <p:sp>
        <p:nvSpPr>
          <p:cNvPr id="681991" name="Line 7"/>
          <p:cNvSpPr>
            <a:spLocks noChangeShapeType="1"/>
          </p:cNvSpPr>
          <p:nvPr/>
        </p:nvSpPr>
        <p:spPr bwMode="auto">
          <a:xfrm flipV="1">
            <a:off x="8077200" y="4038600"/>
            <a:ext cx="0" cy="5334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81992" name="Rectangle 8"/>
          <p:cNvSpPr>
            <a:spLocks noChangeArrowheads="1"/>
          </p:cNvSpPr>
          <p:nvPr/>
        </p:nvSpPr>
        <p:spPr bwMode="auto">
          <a:xfrm>
            <a:off x="381000" y="3657600"/>
            <a:ext cx="395288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Ba</a:t>
            </a:r>
          </a:p>
        </p:txBody>
      </p:sp>
      <p:sp>
        <p:nvSpPr>
          <p:cNvPr id="681993" name="Rectangle 9"/>
          <p:cNvSpPr>
            <a:spLocks noChangeArrowheads="1"/>
          </p:cNvSpPr>
          <p:nvPr/>
        </p:nvSpPr>
        <p:spPr bwMode="auto">
          <a:xfrm>
            <a:off x="1171575" y="3657600"/>
            <a:ext cx="395288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Ce</a:t>
            </a:r>
          </a:p>
        </p:txBody>
      </p:sp>
      <p:sp>
        <p:nvSpPr>
          <p:cNvPr id="681994" name="Rectangle 10"/>
          <p:cNvSpPr>
            <a:spLocks noChangeArrowheads="1"/>
          </p:cNvSpPr>
          <p:nvPr/>
        </p:nvSpPr>
        <p:spPr bwMode="auto">
          <a:xfrm>
            <a:off x="1566863" y="3657600"/>
            <a:ext cx="396875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Fa</a:t>
            </a:r>
          </a:p>
        </p:txBody>
      </p:sp>
      <p:sp>
        <p:nvSpPr>
          <p:cNvPr id="681995" name="Rectangle 11"/>
          <p:cNvSpPr>
            <a:spLocks noChangeArrowheads="1"/>
          </p:cNvSpPr>
          <p:nvPr/>
        </p:nvSpPr>
        <p:spPr bwMode="auto">
          <a:xfrm>
            <a:off x="1963738" y="3657600"/>
            <a:ext cx="395287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Fe</a:t>
            </a:r>
          </a:p>
        </p:txBody>
      </p:sp>
      <p:sp>
        <p:nvSpPr>
          <p:cNvPr id="681996" name="Rectangle 12"/>
          <p:cNvSpPr>
            <a:spLocks noChangeArrowheads="1"/>
          </p:cNvSpPr>
          <p:nvPr/>
        </p:nvSpPr>
        <p:spPr bwMode="auto">
          <a:xfrm>
            <a:off x="2359025" y="3657600"/>
            <a:ext cx="395288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Fo</a:t>
            </a:r>
          </a:p>
        </p:txBody>
      </p:sp>
      <p:sp>
        <p:nvSpPr>
          <p:cNvPr id="681997" name="Rectangle 13"/>
          <p:cNvSpPr>
            <a:spLocks noChangeArrowheads="1"/>
          </p:cNvSpPr>
          <p:nvPr/>
        </p:nvSpPr>
        <p:spPr bwMode="auto">
          <a:xfrm>
            <a:off x="2754313" y="3657600"/>
            <a:ext cx="395287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Ga</a:t>
            </a:r>
          </a:p>
        </p:txBody>
      </p:sp>
      <p:sp>
        <p:nvSpPr>
          <p:cNvPr id="681998" name="Rectangle 14"/>
          <p:cNvSpPr>
            <a:spLocks noChangeArrowheads="1"/>
          </p:cNvSpPr>
          <p:nvPr/>
        </p:nvSpPr>
        <p:spPr bwMode="auto">
          <a:xfrm>
            <a:off x="3149600" y="3657600"/>
            <a:ext cx="395288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He</a:t>
            </a:r>
          </a:p>
        </p:txBody>
      </p:sp>
      <p:sp>
        <p:nvSpPr>
          <p:cNvPr id="681999" name="Rectangle 15"/>
          <p:cNvSpPr>
            <a:spLocks noChangeArrowheads="1"/>
          </p:cNvSpPr>
          <p:nvPr/>
        </p:nvSpPr>
        <p:spPr bwMode="auto">
          <a:xfrm>
            <a:off x="3544888" y="3657600"/>
            <a:ext cx="395287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Ho</a:t>
            </a:r>
          </a:p>
        </p:txBody>
      </p:sp>
      <p:sp>
        <p:nvSpPr>
          <p:cNvPr id="682000" name="Rectangle 16"/>
          <p:cNvSpPr>
            <a:spLocks noChangeArrowheads="1"/>
          </p:cNvSpPr>
          <p:nvPr/>
        </p:nvSpPr>
        <p:spPr bwMode="auto">
          <a:xfrm>
            <a:off x="4330700" y="3657600"/>
            <a:ext cx="396875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Lo</a:t>
            </a:r>
          </a:p>
        </p:txBody>
      </p:sp>
      <p:sp>
        <p:nvSpPr>
          <p:cNvPr id="682001" name="Rectangle 17"/>
          <p:cNvSpPr>
            <a:spLocks noChangeArrowheads="1"/>
          </p:cNvSpPr>
          <p:nvPr/>
        </p:nvSpPr>
        <p:spPr bwMode="auto">
          <a:xfrm>
            <a:off x="4732338" y="36576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Mi</a:t>
            </a:r>
          </a:p>
        </p:txBody>
      </p:sp>
      <p:sp>
        <p:nvSpPr>
          <p:cNvPr id="682002" name="Rectangle 18"/>
          <p:cNvSpPr>
            <a:spLocks noChangeArrowheads="1"/>
          </p:cNvSpPr>
          <p:nvPr/>
        </p:nvSpPr>
        <p:spPr bwMode="auto">
          <a:xfrm>
            <a:off x="5127625" y="36576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Na</a:t>
            </a:r>
          </a:p>
        </p:txBody>
      </p:sp>
      <p:sp>
        <p:nvSpPr>
          <p:cNvPr id="682003" name="Rectangle 19"/>
          <p:cNvSpPr>
            <a:spLocks noChangeArrowheads="1"/>
          </p:cNvSpPr>
          <p:nvPr/>
        </p:nvSpPr>
        <p:spPr bwMode="auto">
          <a:xfrm>
            <a:off x="5522913" y="36576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Ne</a:t>
            </a:r>
          </a:p>
        </p:txBody>
      </p:sp>
      <p:sp>
        <p:nvSpPr>
          <p:cNvPr id="682004" name="Rectangle 20"/>
          <p:cNvSpPr>
            <a:spLocks noChangeArrowheads="1"/>
          </p:cNvSpPr>
          <p:nvPr/>
        </p:nvSpPr>
        <p:spPr bwMode="auto">
          <a:xfrm>
            <a:off x="5918200" y="36576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Nu</a:t>
            </a:r>
          </a:p>
        </p:txBody>
      </p:sp>
      <p:sp>
        <p:nvSpPr>
          <p:cNvPr id="682005" name="Rectangle 21"/>
          <p:cNvSpPr>
            <a:spLocks noChangeArrowheads="1"/>
          </p:cNvSpPr>
          <p:nvPr/>
        </p:nvSpPr>
        <p:spPr bwMode="auto">
          <a:xfrm>
            <a:off x="6313488" y="36576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Mo</a:t>
            </a:r>
          </a:p>
        </p:txBody>
      </p:sp>
      <p:sp>
        <p:nvSpPr>
          <p:cNvPr id="682006" name="Rectangle 22"/>
          <p:cNvSpPr>
            <a:spLocks noChangeArrowheads="1"/>
          </p:cNvSpPr>
          <p:nvPr/>
        </p:nvSpPr>
        <p:spPr bwMode="auto">
          <a:xfrm>
            <a:off x="6708775" y="36576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Pa</a:t>
            </a:r>
          </a:p>
        </p:txBody>
      </p:sp>
      <p:sp>
        <p:nvSpPr>
          <p:cNvPr id="682007" name="Rectangle 23"/>
          <p:cNvSpPr>
            <a:spLocks noChangeArrowheads="1"/>
          </p:cNvSpPr>
          <p:nvPr/>
        </p:nvSpPr>
        <p:spPr bwMode="auto">
          <a:xfrm>
            <a:off x="7104063" y="3657600"/>
            <a:ext cx="396875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Ph</a:t>
            </a:r>
          </a:p>
        </p:txBody>
      </p:sp>
      <p:sp>
        <p:nvSpPr>
          <p:cNvPr id="682008" name="Rectangle 24"/>
          <p:cNvSpPr>
            <a:spLocks noChangeArrowheads="1"/>
          </p:cNvSpPr>
          <p:nvPr/>
        </p:nvSpPr>
        <p:spPr bwMode="auto">
          <a:xfrm>
            <a:off x="7500938" y="36576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Qu</a:t>
            </a:r>
          </a:p>
        </p:txBody>
      </p:sp>
      <p:sp>
        <p:nvSpPr>
          <p:cNvPr id="682009" name="Rectangle 25"/>
          <p:cNvSpPr>
            <a:spLocks noChangeArrowheads="1"/>
          </p:cNvSpPr>
          <p:nvPr/>
        </p:nvSpPr>
        <p:spPr bwMode="auto">
          <a:xfrm>
            <a:off x="7896225" y="36576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Ra</a:t>
            </a:r>
          </a:p>
        </p:txBody>
      </p:sp>
      <p:sp>
        <p:nvSpPr>
          <p:cNvPr id="682010" name="Rectangle 26"/>
          <p:cNvSpPr>
            <a:spLocks noChangeArrowheads="1"/>
          </p:cNvSpPr>
          <p:nvPr/>
        </p:nvSpPr>
        <p:spPr bwMode="auto">
          <a:xfrm>
            <a:off x="776288" y="3657600"/>
            <a:ext cx="395287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Ca</a:t>
            </a:r>
          </a:p>
        </p:txBody>
      </p:sp>
      <p:sp>
        <p:nvSpPr>
          <p:cNvPr id="682012" name="Text Box 28"/>
          <p:cNvSpPr txBox="1">
            <a:spLocks noChangeArrowheads="1"/>
          </p:cNvSpPr>
          <p:nvPr/>
        </p:nvSpPr>
        <p:spPr bwMode="auto">
          <a:xfrm>
            <a:off x="492125" y="3459163"/>
            <a:ext cx="8378825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1200">
                <a:solidFill>
                  <a:schemeClr val="bg2"/>
                </a:solidFill>
                <a:effectLst/>
                <a:latin typeface="Courier New" pitchFamily="49" charset="0"/>
              </a:rPr>
              <a:t>0   1    2   3   4   5    6   7   8    9</a:t>
            </a:r>
            <a:r>
              <a:rPr lang="en-US" sz="1200">
                <a:effectLst/>
                <a:latin typeface="Courier New" pitchFamily="49" charset="0"/>
              </a:rPr>
              <a:t>  10  11   12  13  14  15   16  17  18   19 . . .</a:t>
            </a:r>
          </a:p>
        </p:txBody>
      </p:sp>
      <p:sp>
        <p:nvSpPr>
          <p:cNvPr id="682013" name="Rectangle 29"/>
          <p:cNvSpPr>
            <a:spLocks noChangeArrowheads="1"/>
          </p:cNvSpPr>
          <p:nvPr/>
        </p:nvSpPr>
        <p:spPr bwMode="auto">
          <a:xfrm>
            <a:off x="5929313" y="3657600"/>
            <a:ext cx="395287" cy="381000"/>
          </a:xfrm>
          <a:prstGeom prst="rect">
            <a:avLst/>
          </a:prstGeom>
          <a:solidFill>
            <a:schemeClr val="bg1"/>
          </a:solidFill>
          <a:ln w="762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Nu</a:t>
            </a:r>
          </a:p>
        </p:txBody>
      </p:sp>
      <p:sp>
        <p:nvSpPr>
          <p:cNvPr id="682014" name="Text Box 30"/>
          <p:cNvSpPr txBox="1">
            <a:spLocks noChangeArrowheads="1"/>
          </p:cNvSpPr>
          <p:nvPr/>
        </p:nvSpPr>
        <p:spPr bwMode="auto">
          <a:xfrm>
            <a:off x="1981200" y="5562600"/>
            <a:ext cx="6396038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eaLnBrk="0" hangingPunct="0"/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lh=10, mid=(9+19)/2 = 14, rh=19</a:t>
            </a:r>
          </a:p>
        </p:txBody>
      </p:sp>
      <p:sp>
        <p:nvSpPr>
          <p:cNvPr id="682015" name="Text Box 31"/>
          <p:cNvSpPr txBox="1">
            <a:spLocks noChangeArrowheads="1"/>
          </p:cNvSpPr>
          <p:nvPr/>
        </p:nvSpPr>
        <p:spPr bwMode="auto">
          <a:xfrm>
            <a:off x="5811838" y="4572000"/>
            <a:ext cx="741362" cy="466725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mid</a:t>
            </a:r>
          </a:p>
        </p:txBody>
      </p:sp>
      <p:sp>
        <p:nvSpPr>
          <p:cNvPr id="682016" name="Line 32"/>
          <p:cNvSpPr>
            <a:spLocks noChangeShapeType="1"/>
          </p:cNvSpPr>
          <p:nvPr/>
        </p:nvSpPr>
        <p:spPr bwMode="auto">
          <a:xfrm flipV="1">
            <a:off x="6116638" y="4038600"/>
            <a:ext cx="0" cy="5334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82020" name="Rectangle 36"/>
          <p:cNvSpPr>
            <a:spLocks noChangeArrowheads="1"/>
          </p:cNvSpPr>
          <p:nvPr/>
        </p:nvSpPr>
        <p:spPr bwMode="auto">
          <a:xfrm>
            <a:off x="2362200" y="6248400"/>
            <a:ext cx="395288" cy="381000"/>
          </a:xfrm>
          <a:prstGeom prst="rect">
            <a:avLst/>
          </a:prstGeom>
          <a:noFill/>
          <a:ln w="38100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endParaRPr lang="en-US">
              <a:effectLst/>
              <a:latin typeface="Times New Roman" pitchFamily="18" charset="0"/>
            </a:endParaRPr>
          </a:p>
        </p:txBody>
      </p:sp>
      <p:sp>
        <p:nvSpPr>
          <p:cNvPr id="682021" name="Text Box 37"/>
          <p:cNvSpPr txBox="1">
            <a:spLocks noChangeArrowheads="1"/>
          </p:cNvSpPr>
          <p:nvPr/>
        </p:nvSpPr>
        <p:spPr bwMode="auto">
          <a:xfrm>
            <a:off x="1143000" y="6172200"/>
            <a:ext cx="33909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>
                <a:effectLst/>
                <a:latin typeface="Times New Roman" pitchFamily="18" charset="0"/>
              </a:rPr>
              <a:t>Where is Low, Sampson? </a:t>
            </a:r>
          </a:p>
        </p:txBody>
      </p:sp>
      <p:sp>
        <p:nvSpPr>
          <p:cNvPr id="682023" name="Rectangle 39"/>
          <p:cNvSpPr>
            <a:spLocks noChangeArrowheads="1"/>
          </p:cNvSpPr>
          <p:nvPr/>
        </p:nvSpPr>
        <p:spPr bwMode="auto">
          <a:xfrm>
            <a:off x="3886200" y="3657600"/>
            <a:ext cx="395288" cy="381000"/>
          </a:xfrm>
          <a:prstGeom prst="rect">
            <a:avLst/>
          </a:prstGeom>
          <a:solidFill>
            <a:schemeClr val="bg1"/>
          </a:solidFill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La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4034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Binary Search (of sorted data)</a:t>
            </a:r>
          </a:p>
        </p:txBody>
      </p:sp>
      <p:sp>
        <p:nvSpPr>
          <p:cNvPr id="68403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447800"/>
            <a:ext cx="8153400" cy="4800600"/>
          </a:xfrm>
        </p:spPr>
        <p:txBody>
          <a:bodyPr/>
          <a:lstStyle/>
          <a:p>
            <a:pPr lvl="1">
              <a:buFontTx/>
              <a:buNone/>
            </a:pPr>
            <a:r>
              <a:rPr lang="en-US" sz="32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Implementation : could use array indices…</a:t>
            </a:r>
          </a:p>
          <a:p>
            <a:pPr lvl="1"/>
            <a:r>
              <a:rPr lang="en-US"/>
              <a:t>If target  </a:t>
            </a:r>
            <a:r>
              <a:rPr lang="en-US" sz="3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==</a:t>
            </a:r>
            <a:r>
              <a:rPr lang="en-US"/>
              <a:t>  midpoint </a:t>
            </a: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</a:rPr>
              <a:t>Nu</a:t>
            </a:r>
            <a:r>
              <a:rPr lang="en-US"/>
              <a:t>, 				report success!</a:t>
            </a:r>
            <a:r>
              <a:rPr lang="en-US" b="1">
                <a:solidFill>
                  <a:schemeClr val="bg2"/>
                </a:solidFill>
              </a:rPr>
              <a:t>(NOT YET)</a:t>
            </a:r>
            <a:r>
              <a:rPr lang="en-US"/>
              <a:t>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else …</a:t>
            </a:r>
          </a:p>
        </p:txBody>
      </p:sp>
      <p:sp>
        <p:nvSpPr>
          <p:cNvPr id="684055" name="Rectangle 23"/>
          <p:cNvSpPr>
            <a:spLocks noChangeArrowheads="1"/>
          </p:cNvSpPr>
          <p:nvPr/>
        </p:nvSpPr>
        <p:spPr bwMode="auto">
          <a:xfrm>
            <a:off x="2514600" y="2133600"/>
            <a:ext cx="711200" cy="457200"/>
          </a:xfrm>
          <a:prstGeom prst="rect">
            <a:avLst/>
          </a:prstGeom>
          <a:noFill/>
          <a:ln w="38100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84068" name="Text Box 36"/>
          <p:cNvSpPr txBox="1">
            <a:spLocks noChangeArrowheads="1"/>
          </p:cNvSpPr>
          <p:nvPr/>
        </p:nvSpPr>
        <p:spPr bwMode="auto">
          <a:xfrm>
            <a:off x="4114800" y="4572000"/>
            <a:ext cx="558800" cy="466725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lh</a:t>
            </a:r>
          </a:p>
        </p:txBody>
      </p:sp>
      <p:sp>
        <p:nvSpPr>
          <p:cNvPr id="684069" name="Line 37"/>
          <p:cNvSpPr>
            <a:spLocks noChangeShapeType="1"/>
          </p:cNvSpPr>
          <p:nvPr/>
        </p:nvSpPr>
        <p:spPr bwMode="auto">
          <a:xfrm flipH="1" flipV="1">
            <a:off x="4572000" y="4038600"/>
            <a:ext cx="0" cy="5334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84070" name="Text Box 38"/>
          <p:cNvSpPr txBox="1">
            <a:spLocks noChangeArrowheads="1"/>
          </p:cNvSpPr>
          <p:nvPr/>
        </p:nvSpPr>
        <p:spPr bwMode="auto">
          <a:xfrm>
            <a:off x="7772400" y="4572000"/>
            <a:ext cx="558800" cy="466725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rh</a:t>
            </a:r>
          </a:p>
        </p:txBody>
      </p:sp>
      <p:sp>
        <p:nvSpPr>
          <p:cNvPr id="684071" name="Line 39"/>
          <p:cNvSpPr>
            <a:spLocks noChangeShapeType="1"/>
          </p:cNvSpPr>
          <p:nvPr/>
        </p:nvSpPr>
        <p:spPr bwMode="auto">
          <a:xfrm flipV="1">
            <a:off x="8077200" y="4038600"/>
            <a:ext cx="0" cy="5334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84072" name="Rectangle 40"/>
          <p:cNvSpPr>
            <a:spLocks noChangeArrowheads="1"/>
          </p:cNvSpPr>
          <p:nvPr/>
        </p:nvSpPr>
        <p:spPr bwMode="auto">
          <a:xfrm>
            <a:off x="381000" y="3657600"/>
            <a:ext cx="395288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Ba</a:t>
            </a:r>
          </a:p>
        </p:txBody>
      </p:sp>
      <p:sp>
        <p:nvSpPr>
          <p:cNvPr id="684073" name="Rectangle 41"/>
          <p:cNvSpPr>
            <a:spLocks noChangeArrowheads="1"/>
          </p:cNvSpPr>
          <p:nvPr/>
        </p:nvSpPr>
        <p:spPr bwMode="auto">
          <a:xfrm>
            <a:off x="1171575" y="3657600"/>
            <a:ext cx="395288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Ce</a:t>
            </a:r>
          </a:p>
        </p:txBody>
      </p:sp>
      <p:sp>
        <p:nvSpPr>
          <p:cNvPr id="684074" name="Rectangle 42"/>
          <p:cNvSpPr>
            <a:spLocks noChangeArrowheads="1"/>
          </p:cNvSpPr>
          <p:nvPr/>
        </p:nvSpPr>
        <p:spPr bwMode="auto">
          <a:xfrm>
            <a:off x="1566863" y="3657600"/>
            <a:ext cx="396875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Fa</a:t>
            </a:r>
          </a:p>
        </p:txBody>
      </p:sp>
      <p:sp>
        <p:nvSpPr>
          <p:cNvPr id="684075" name="Rectangle 43"/>
          <p:cNvSpPr>
            <a:spLocks noChangeArrowheads="1"/>
          </p:cNvSpPr>
          <p:nvPr/>
        </p:nvSpPr>
        <p:spPr bwMode="auto">
          <a:xfrm>
            <a:off x="1963738" y="3657600"/>
            <a:ext cx="395287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Fe</a:t>
            </a:r>
          </a:p>
        </p:txBody>
      </p:sp>
      <p:sp>
        <p:nvSpPr>
          <p:cNvPr id="684076" name="Rectangle 44"/>
          <p:cNvSpPr>
            <a:spLocks noChangeArrowheads="1"/>
          </p:cNvSpPr>
          <p:nvPr/>
        </p:nvSpPr>
        <p:spPr bwMode="auto">
          <a:xfrm>
            <a:off x="2359025" y="3657600"/>
            <a:ext cx="395288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Fo</a:t>
            </a:r>
          </a:p>
        </p:txBody>
      </p:sp>
      <p:sp>
        <p:nvSpPr>
          <p:cNvPr id="684077" name="Rectangle 45"/>
          <p:cNvSpPr>
            <a:spLocks noChangeArrowheads="1"/>
          </p:cNvSpPr>
          <p:nvPr/>
        </p:nvSpPr>
        <p:spPr bwMode="auto">
          <a:xfrm>
            <a:off x="2754313" y="3657600"/>
            <a:ext cx="395287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Ga</a:t>
            </a:r>
          </a:p>
        </p:txBody>
      </p:sp>
      <p:sp>
        <p:nvSpPr>
          <p:cNvPr id="684078" name="Rectangle 46"/>
          <p:cNvSpPr>
            <a:spLocks noChangeArrowheads="1"/>
          </p:cNvSpPr>
          <p:nvPr/>
        </p:nvSpPr>
        <p:spPr bwMode="auto">
          <a:xfrm>
            <a:off x="3149600" y="3657600"/>
            <a:ext cx="395288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He</a:t>
            </a:r>
          </a:p>
        </p:txBody>
      </p:sp>
      <p:sp>
        <p:nvSpPr>
          <p:cNvPr id="684079" name="Rectangle 47"/>
          <p:cNvSpPr>
            <a:spLocks noChangeArrowheads="1"/>
          </p:cNvSpPr>
          <p:nvPr/>
        </p:nvSpPr>
        <p:spPr bwMode="auto">
          <a:xfrm>
            <a:off x="3544888" y="3657600"/>
            <a:ext cx="395287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Ho</a:t>
            </a:r>
          </a:p>
        </p:txBody>
      </p:sp>
      <p:sp>
        <p:nvSpPr>
          <p:cNvPr id="684080" name="Rectangle 48"/>
          <p:cNvSpPr>
            <a:spLocks noChangeArrowheads="1"/>
          </p:cNvSpPr>
          <p:nvPr/>
        </p:nvSpPr>
        <p:spPr bwMode="auto">
          <a:xfrm>
            <a:off x="4330700" y="3657600"/>
            <a:ext cx="396875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Lo</a:t>
            </a:r>
          </a:p>
        </p:txBody>
      </p:sp>
      <p:sp>
        <p:nvSpPr>
          <p:cNvPr id="684081" name="Rectangle 49"/>
          <p:cNvSpPr>
            <a:spLocks noChangeArrowheads="1"/>
          </p:cNvSpPr>
          <p:nvPr/>
        </p:nvSpPr>
        <p:spPr bwMode="auto">
          <a:xfrm>
            <a:off x="4732338" y="36576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Mi</a:t>
            </a:r>
          </a:p>
        </p:txBody>
      </p:sp>
      <p:sp>
        <p:nvSpPr>
          <p:cNvPr id="684082" name="Rectangle 50"/>
          <p:cNvSpPr>
            <a:spLocks noChangeArrowheads="1"/>
          </p:cNvSpPr>
          <p:nvPr/>
        </p:nvSpPr>
        <p:spPr bwMode="auto">
          <a:xfrm>
            <a:off x="5127625" y="36576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Na</a:t>
            </a:r>
          </a:p>
        </p:txBody>
      </p:sp>
      <p:sp>
        <p:nvSpPr>
          <p:cNvPr id="684083" name="Rectangle 51"/>
          <p:cNvSpPr>
            <a:spLocks noChangeArrowheads="1"/>
          </p:cNvSpPr>
          <p:nvPr/>
        </p:nvSpPr>
        <p:spPr bwMode="auto">
          <a:xfrm>
            <a:off x="5522913" y="36576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Ne</a:t>
            </a:r>
          </a:p>
        </p:txBody>
      </p:sp>
      <p:sp>
        <p:nvSpPr>
          <p:cNvPr id="684084" name="Rectangle 52"/>
          <p:cNvSpPr>
            <a:spLocks noChangeArrowheads="1"/>
          </p:cNvSpPr>
          <p:nvPr/>
        </p:nvSpPr>
        <p:spPr bwMode="auto">
          <a:xfrm>
            <a:off x="5918200" y="36576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Nu</a:t>
            </a:r>
          </a:p>
        </p:txBody>
      </p:sp>
      <p:sp>
        <p:nvSpPr>
          <p:cNvPr id="684085" name="Rectangle 53"/>
          <p:cNvSpPr>
            <a:spLocks noChangeArrowheads="1"/>
          </p:cNvSpPr>
          <p:nvPr/>
        </p:nvSpPr>
        <p:spPr bwMode="auto">
          <a:xfrm>
            <a:off x="6313488" y="36576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Mo</a:t>
            </a:r>
          </a:p>
        </p:txBody>
      </p:sp>
      <p:sp>
        <p:nvSpPr>
          <p:cNvPr id="684086" name="Rectangle 54"/>
          <p:cNvSpPr>
            <a:spLocks noChangeArrowheads="1"/>
          </p:cNvSpPr>
          <p:nvPr/>
        </p:nvSpPr>
        <p:spPr bwMode="auto">
          <a:xfrm>
            <a:off x="6708775" y="36576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Pa</a:t>
            </a:r>
          </a:p>
        </p:txBody>
      </p:sp>
      <p:sp>
        <p:nvSpPr>
          <p:cNvPr id="684087" name="Rectangle 55"/>
          <p:cNvSpPr>
            <a:spLocks noChangeArrowheads="1"/>
          </p:cNvSpPr>
          <p:nvPr/>
        </p:nvSpPr>
        <p:spPr bwMode="auto">
          <a:xfrm>
            <a:off x="7104063" y="3657600"/>
            <a:ext cx="396875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Ph</a:t>
            </a:r>
          </a:p>
        </p:txBody>
      </p:sp>
      <p:sp>
        <p:nvSpPr>
          <p:cNvPr id="684088" name="Rectangle 56"/>
          <p:cNvSpPr>
            <a:spLocks noChangeArrowheads="1"/>
          </p:cNvSpPr>
          <p:nvPr/>
        </p:nvSpPr>
        <p:spPr bwMode="auto">
          <a:xfrm>
            <a:off x="7500938" y="36576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Qu</a:t>
            </a:r>
          </a:p>
        </p:txBody>
      </p:sp>
      <p:sp>
        <p:nvSpPr>
          <p:cNvPr id="684089" name="Rectangle 57"/>
          <p:cNvSpPr>
            <a:spLocks noChangeArrowheads="1"/>
          </p:cNvSpPr>
          <p:nvPr/>
        </p:nvSpPr>
        <p:spPr bwMode="auto">
          <a:xfrm>
            <a:off x="7896225" y="36576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Ra</a:t>
            </a:r>
          </a:p>
        </p:txBody>
      </p:sp>
      <p:sp>
        <p:nvSpPr>
          <p:cNvPr id="684090" name="Rectangle 58"/>
          <p:cNvSpPr>
            <a:spLocks noChangeArrowheads="1"/>
          </p:cNvSpPr>
          <p:nvPr/>
        </p:nvSpPr>
        <p:spPr bwMode="auto">
          <a:xfrm>
            <a:off x="776288" y="3657600"/>
            <a:ext cx="395287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Ca</a:t>
            </a:r>
          </a:p>
        </p:txBody>
      </p:sp>
      <p:sp>
        <p:nvSpPr>
          <p:cNvPr id="684091" name="Text Box 59"/>
          <p:cNvSpPr txBox="1">
            <a:spLocks noChangeArrowheads="1"/>
          </p:cNvSpPr>
          <p:nvPr/>
        </p:nvSpPr>
        <p:spPr bwMode="auto">
          <a:xfrm>
            <a:off x="492125" y="3459163"/>
            <a:ext cx="8378825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1200">
                <a:solidFill>
                  <a:schemeClr val="bg2"/>
                </a:solidFill>
                <a:effectLst/>
                <a:latin typeface="Courier New" pitchFamily="49" charset="0"/>
              </a:rPr>
              <a:t>0   1    2   3   4   5    6   7   8    9</a:t>
            </a:r>
            <a:r>
              <a:rPr lang="en-US" sz="1200">
                <a:effectLst/>
                <a:latin typeface="Courier New" pitchFamily="49" charset="0"/>
              </a:rPr>
              <a:t>  10  11   12  13  14  15   16  17  18   19 . . .</a:t>
            </a:r>
          </a:p>
        </p:txBody>
      </p:sp>
      <p:sp>
        <p:nvSpPr>
          <p:cNvPr id="684092" name="Rectangle 60"/>
          <p:cNvSpPr>
            <a:spLocks noChangeArrowheads="1"/>
          </p:cNvSpPr>
          <p:nvPr/>
        </p:nvSpPr>
        <p:spPr bwMode="auto">
          <a:xfrm>
            <a:off x="5929313" y="3657600"/>
            <a:ext cx="395287" cy="381000"/>
          </a:xfrm>
          <a:prstGeom prst="rect">
            <a:avLst/>
          </a:prstGeom>
          <a:solidFill>
            <a:schemeClr val="bg1"/>
          </a:solidFill>
          <a:ln w="762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Nu</a:t>
            </a:r>
          </a:p>
        </p:txBody>
      </p:sp>
      <p:sp>
        <p:nvSpPr>
          <p:cNvPr id="684093" name="Text Box 61"/>
          <p:cNvSpPr txBox="1">
            <a:spLocks noChangeArrowheads="1"/>
          </p:cNvSpPr>
          <p:nvPr/>
        </p:nvSpPr>
        <p:spPr bwMode="auto">
          <a:xfrm>
            <a:off x="4343400" y="5562600"/>
            <a:ext cx="38862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eaLnBrk="0" hangingPunct="0"/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lh=10, mid=14, rh=19</a:t>
            </a:r>
          </a:p>
        </p:txBody>
      </p:sp>
      <p:sp>
        <p:nvSpPr>
          <p:cNvPr id="684094" name="Text Box 62"/>
          <p:cNvSpPr txBox="1">
            <a:spLocks noChangeArrowheads="1"/>
          </p:cNvSpPr>
          <p:nvPr/>
        </p:nvSpPr>
        <p:spPr bwMode="auto">
          <a:xfrm>
            <a:off x="5811838" y="4572000"/>
            <a:ext cx="741362" cy="466725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mid</a:t>
            </a:r>
          </a:p>
        </p:txBody>
      </p:sp>
      <p:sp>
        <p:nvSpPr>
          <p:cNvPr id="684095" name="Line 63"/>
          <p:cNvSpPr>
            <a:spLocks noChangeShapeType="1"/>
          </p:cNvSpPr>
          <p:nvPr/>
        </p:nvSpPr>
        <p:spPr bwMode="auto">
          <a:xfrm flipV="1">
            <a:off x="6116638" y="4038600"/>
            <a:ext cx="0" cy="5334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84096" name="Rectangle 64"/>
          <p:cNvSpPr>
            <a:spLocks noChangeArrowheads="1"/>
          </p:cNvSpPr>
          <p:nvPr/>
        </p:nvSpPr>
        <p:spPr bwMode="auto">
          <a:xfrm>
            <a:off x="2362200" y="6248400"/>
            <a:ext cx="395288" cy="381000"/>
          </a:xfrm>
          <a:prstGeom prst="rect">
            <a:avLst/>
          </a:prstGeom>
          <a:noFill/>
          <a:ln w="38100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endParaRPr lang="en-US">
              <a:effectLst/>
              <a:latin typeface="Times New Roman" pitchFamily="18" charset="0"/>
            </a:endParaRPr>
          </a:p>
        </p:txBody>
      </p:sp>
      <p:sp>
        <p:nvSpPr>
          <p:cNvPr id="684097" name="Text Box 65"/>
          <p:cNvSpPr txBox="1">
            <a:spLocks noChangeArrowheads="1"/>
          </p:cNvSpPr>
          <p:nvPr/>
        </p:nvSpPr>
        <p:spPr bwMode="auto">
          <a:xfrm>
            <a:off x="1143000" y="6172200"/>
            <a:ext cx="33909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>
                <a:effectLst/>
                <a:latin typeface="Times New Roman" pitchFamily="18" charset="0"/>
              </a:rPr>
              <a:t>Where is Low, Sampson? </a:t>
            </a:r>
          </a:p>
        </p:txBody>
      </p:sp>
      <p:sp>
        <p:nvSpPr>
          <p:cNvPr id="684098" name="Rectangle 66"/>
          <p:cNvSpPr>
            <a:spLocks noChangeArrowheads="1"/>
          </p:cNvSpPr>
          <p:nvPr/>
        </p:nvSpPr>
        <p:spPr bwMode="auto">
          <a:xfrm>
            <a:off x="3886200" y="3657600"/>
            <a:ext cx="395288" cy="381000"/>
          </a:xfrm>
          <a:prstGeom prst="rect">
            <a:avLst/>
          </a:prstGeom>
          <a:solidFill>
            <a:schemeClr val="bg1"/>
          </a:solidFill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La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86153" name="Group 73"/>
          <p:cNvGrpSpPr>
            <a:grpSpLocks/>
          </p:cNvGrpSpPr>
          <p:nvPr/>
        </p:nvGrpSpPr>
        <p:grpSpPr bwMode="auto">
          <a:xfrm>
            <a:off x="6561138" y="3429000"/>
            <a:ext cx="1287462" cy="838200"/>
            <a:chOff x="4080" y="2448"/>
            <a:chExt cx="1296" cy="1248"/>
          </a:xfrm>
        </p:grpSpPr>
        <p:sp>
          <p:nvSpPr>
            <p:cNvPr id="686154" name="Line 74"/>
            <p:cNvSpPr>
              <a:spLocks noChangeShapeType="1"/>
            </p:cNvSpPr>
            <p:nvPr/>
          </p:nvSpPr>
          <p:spPr bwMode="auto">
            <a:xfrm>
              <a:off x="4080" y="2496"/>
              <a:ext cx="1200" cy="1200"/>
            </a:xfrm>
            <a:prstGeom prst="line">
              <a:avLst/>
            </a:prstGeom>
            <a:noFill/>
            <a:ln w="57150">
              <a:solidFill>
                <a:srgbClr val="FF0000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686155" name="Line 75"/>
            <p:cNvSpPr>
              <a:spLocks noChangeShapeType="1"/>
            </p:cNvSpPr>
            <p:nvPr/>
          </p:nvSpPr>
          <p:spPr bwMode="auto">
            <a:xfrm>
              <a:off x="4176" y="2448"/>
              <a:ext cx="1200" cy="1200"/>
            </a:xfrm>
            <a:prstGeom prst="line">
              <a:avLst/>
            </a:prstGeom>
            <a:noFill/>
            <a:ln w="57150">
              <a:solidFill>
                <a:srgbClr val="FF0000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686156" name="Group 76"/>
          <p:cNvGrpSpPr>
            <a:grpSpLocks/>
          </p:cNvGrpSpPr>
          <p:nvPr/>
        </p:nvGrpSpPr>
        <p:grpSpPr bwMode="auto">
          <a:xfrm>
            <a:off x="6553200" y="3402013"/>
            <a:ext cx="1447800" cy="788987"/>
            <a:chOff x="4080" y="2400"/>
            <a:chExt cx="1296" cy="1248"/>
          </a:xfrm>
        </p:grpSpPr>
        <p:sp>
          <p:nvSpPr>
            <p:cNvPr id="686157" name="Line 77"/>
            <p:cNvSpPr>
              <a:spLocks noChangeShapeType="1"/>
            </p:cNvSpPr>
            <p:nvPr/>
          </p:nvSpPr>
          <p:spPr bwMode="auto">
            <a:xfrm flipH="1">
              <a:off x="4128" y="2496"/>
              <a:ext cx="1248" cy="1152"/>
            </a:xfrm>
            <a:prstGeom prst="line">
              <a:avLst/>
            </a:prstGeom>
            <a:noFill/>
            <a:ln w="57150">
              <a:solidFill>
                <a:srgbClr val="FF0000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686158" name="Line 78"/>
            <p:cNvSpPr>
              <a:spLocks noChangeShapeType="1"/>
            </p:cNvSpPr>
            <p:nvPr/>
          </p:nvSpPr>
          <p:spPr bwMode="auto">
            <a:xfrm flipH="1">
              <a:off x="4080" y="2400"/>
              <a:ext cx="1248" cy="1152"/>
            </a:xfrm>
            <a:prstGeom prst="line">
              <a:avLst/>
            </a:prstGeom>
            <a:noFill/>
            <a:ln w="57150">
              <a:solidFill>
                <a:srgbClr val="FF0000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686082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Binary Search (of sorted data)</a:t>
            </a:r>
          </a:p>
        </p:txBody>
      </p:sp>
      <p:sp>
        <p:nvSpPr>
          <p:cNvPr id="68608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447800"/>
            <a:ext cx="8153400" cy="4800600"/>
          </a:xfrm>
        </p:spPr>
        <p:txBody>
          <a:bodyPr/>
          <a:lstStyle/>
          <a:p>
            <a:pPr lvl="1">
              <a:buFontTx/>
              <a:buNone/>
            </a:pPr>
            <a:r>
              <a:rPr lang="en-US" sz="32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Implementation: could use array indices…</a:t>
            </a:r>
          </a:p>
          <a:p>
            <a:pPr lvl="1"/>
            <a:r>
              <a:rPr lang="en-US"/>
              <a:t>If target  </a:t>
            </a:r>
            <a:r>
              <a:rPr lang="en-US" sz="3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&lt;</a:t>
            </a:r>
            <a:r>
              <a:rPr lang="en-US"/>
              <a:t>  midpoint  </a:t>
            </a: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</a:rPr>
              <a:t>Nu</a:t>
            </a:r>
            <a:r>
              <a:rPr lang="en-US"/>
              <a:t> </a:t>
            </a:r>
            <a:r>
              <a:rPr lang="en-US" b="1"/>
              <a:t>(</a:t>
            </a:r>
            <a:r>
              <a:rPr lang="en-US"/>
              <a:t>e.g. if target is </a:t>
            </a: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</a:rPr>
              <a:t>Na</a:t>
            </a:r>
            <a:r>
              <a:rPr lang="en-US"/>
              <a:t>)</a:t>
            </a: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</a:rPr>
              <a:t>,</a:t>
            </a:r>
            <a:b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/>
              <a:t>move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rh</a:t>
            </a:r>
            <a:r>
              <a:rPr lang="en-US"/>
              <a:t> just before midpoint;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</a:p>
        </p:txBody>
      </p:sp>
      <p:sp>
        <p:nvSpPr>
          <p:cNvPr id="686107" name="Rectangle 27"/>
          <p:cNvSpPr>
            <a:spLocks noChangeArrowheads="1"/>
          </p:cNvSpPr>
          <p:nvPr/>
        </p:nvSpPr>
        <p:spPr bwMode="auto">
          <a:xfrm>
            <a:off x="2514600" y="2133600"/>
            <a:ext cx="457200" cy="457200"/>
          </a:xfrm>
          <a:prstGeom prst="rect">
            <a:avLst/>
          </a:prstGeom>
          <a:noFill/>
          <a:ln w="38100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86118" name="Text Box 38"/>
          <p:cNvSpPr txBox="1">
            <a:spLocks noChangeArrowheads="1"/>
          </p:cNvSpPr>
          <p:nvPr/>
        </p:nvSpPr>
        <p:spPr bwMode="auto">
          <a:xfrm>
            <a:off x="4114800" y="4572000"/>
            <a:ext cx="558800" cy="466725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lh</a:t>
            </a:r>
          </a:p>
        </p:txBody>
      </p:sp>
      <p:sp>
        <p:nvSpPr>
          <p:cNvPr id="686119" name="Line 39"/>
          <p:cNvSpPr>
            <a:spLocks noChangeShapeType="1"/>
          </p:cNvSpPr>
          <p:nvPr/>
        </p:nvSpPr>
        <p:spPr bwMode="auto">
          <a:xfrm flipH="1" flipV="1">
            <a:off x="4572000" y="4038600"/>
            <a:ext cx="0" cy="5334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86120" name="Text Box 40"/>
          <p:cNvSpPr txBox="1">
            <a:spLocks noChangeArrowheads="1"/>
          </p:cNvSpPr>
          <p:nvPr/>
        </p:nvSpPr>
        <p:spPr bwMode="auto">
          <a:xfrm>
            <a:off x="5461000" y="4572000"/>
            <a:ext cx="558800" cy="466725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rh</a:t>
            </a:r>
          </a:p>
        </p:txBody>
      </p:sp>
      <p:sp>
        <p:nvSpPr>
          <p:cNvPr id="686121" name="Line 41"/>
          <p:cNvSpPr>
            <a:spLocks noChangeShapeType="1"/>
          </p:cNvSpPr>
          <p:nvPr/>
        </p:nvSpPr>
        <p:spPr bwMode="auto">
          <a:xfrm flipH="1" flipV="1">
            <a:off x="6324600" y="4038600"/>
            <a:ext cx="76200" cy="5334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86122" name="Rectangle 42"/>
          <p:cNvSpPr>
            <a:spLocks noChangeArrowheads="1"/>
          </p:cNvSpPr>
          <p:nvPr/>
        </p:nvSpPr>
        <p:spPr bwMode="auto">
          <a:xfrm>
            <a:off x="381000" y="3657600"/>
            <a:ext cx="395288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Ba</a:t>
            </a:r>
          </a:p>
        </p:txBody>
      </p:sp>
      <p:sp>
        <p:nvSpPr>
          <p:cNvPr id="686123" name="Rectangle 43"/>
          <p:cNvSpPr>
            <a:spLocks noChangeArrowheads="1"/>
          </p:cNvSpPr>
          <p:nvPr/>
        </p:nvSpPr>
        <p:spPr bwMode="auto">
          <a:xfrm>
            <a:off x="1171575" y="3657600"/>
            <a:ext cx="395288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Ce</a:t>
            </a:r>
          </a:p>
        </p:txBody>
      </p:sp>
      <p:sp>
        <p:nvSpPr>
          <p:cNvPr id="686124" name="Rectangle 44"/>
          <p:cNvSpPr>
            <a:spLocks noChangeArrowheads="1"/>
          </p:cNvSpPr>
          <p:nvPr/>
        </p:nvSpPr>
        <p:spPr bwMode="auto">
          <a:xfrm>
            <a:off x="1566863" y="3657600"/>
            <a:ext cx="396875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Fa</a:t>
            </a:r>
          </a:p>
        </p:txBody>
      </p:sp>
      <p:sp>
        <p:nvSpPr>
          <p:cNvPr id="686125" name="Rectangle 45"/>
          <p:cNvSpPr>
            <a:spLocks noChangeArrowheads="1"/>
          </p:cNvSpPr>
          <p:nvPr/>
        </p:nvSpPr>
        <p:spPr bwMode="auto">
          <a:xfrm>
            <a:off x="1963738" y="3657600"/>
            <a:ext cx="395287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Fe</a:t>
            </a:r>
          </a:p>
        </p:txBody>
      </p:sp>
      <p:sp>
        <p:nvSpPr>
          <p:cNvPr id="686126" name="Rectangle 46"/>
          <p:cNvSpPr>
            <a:spLocks noChangeArrowheads="1"/>
          </p:cNvSpPr>
          <p:nvPr/>
        </p:nvSpPr>
        <p:spPr bwMode="auto">
          <a:xfrm>
            <a:off x="2359025" y="3657600"/>
            <a:ext cx="395288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Fo</a:t>
            </a:r>
          </a:p>
        </p:txBody>
      </p:sp>
      <p:sp>
        <p:nvSpPr>
          <p:cNvPr id="686127" name="Rectangle 47"/>
          <p:cNvSpPr>
            <a:spLocks noChangeArrowheads="1"/>
          </p:cNvSpPr>
          <p:nvPr/>
        </p:nvSpPr>
        <p:spPr bwMode="auto">
          <a:xfrm>
            <a:off x="2754313" y="3657600"/>
            <a:ext cx="395287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Ga</a:t>
            </a:r>
          </a:p>
        </p:txBody>
      </p:sp>
      <p:sp>
        <p:nvSpPr>
          <p:cNvPr id="686128" name="Rectangle 48"/>
          <p:cNvSpPr>
            <a:spLocks noChangeArrowheads="1"/>
          </p:cNvSpPr>
          <p:nvPr/>
        </p:nvSpPr>
        <p:spPr bwMode="auto">
          <a:xfrm>
            <a:off x="3149600" y="3657600"/>
            <a:ext cx="395288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He</a:t>
            </a:r>
          </a:p>
        </p:txBody>
      </p:sp>
      <p:sp>
        <p:nvSpPr>
          <p:cNvPr id="686129" name="Rectangle 49"/>
          <p:cNvSpPr>
            <a:spLocks noChangeArrowheads="1"/>
          </p:cNvSpPr>
          <p:nvPr/>
        </p:nvSpPr>
        <p:spPr bwMode="auto">
          <a:xfrm>
            <a:off x="3544888" y="3657600"/>
            <a:ext cx="395287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Ho</a:t>
            </a:r>
          </a:p>
        </p:txBody>
      </p:sp>
      <p:sp>
        <p:nvSpPr>
          <p:cNvPr id="686130" name="Rectangle 50"/>
          <p:cNvSpPr>
            <a:spLocks noChangeArrowheads="1"/>
          </p:cNvSpPr>
          <p:nvPr/>
        </p:nvSpPr>
        <p:spPr bwMode="auto">
          <a:xfrm>
            <a:off x="4330700" y="3657600"/>
            <a:ext cx="396875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Lo</a:t>
            </a:r>
          </a:p>
        </p:txBody>
      </p:sp>
      <p:sp>
        <p:nvSpPr>
          <p:cNvPr id="686131" name="Rectangle 51"/>
          <p:cNvSpPr>
            <a:spLocks noChangeArrowheads="1"/>
          </p:cNvSpPr>
          <p:nvPr/>
        </p:nvSpPr>
        <p:spPr bwMode="auto">
          <a:xfrm>
            <a:off x="4732338" y="36576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Mi</a:t>
            </a:r>
          </a:p>
        </p:txBody>
      </p:sp>
      <p:sp>
        <p:nvSpPr>
          <p:cNvPr id="686132" name="Rectangle 52"/>
          <p:cNvSpPr>
            <a:spLocks noChangeArrowheads="1"/>
          </p:cNvSpPr>
          <p:nvPr/>
        </p:nvSpPr>
        <p:spPr bwMode="auto">
          <a:xfrm>
            <a:off x="5127625" y="36576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Na</a:t>
            </a:r>
          </a:p>
        </p:txBody>
      </p:sp>
      <p:sp>
        <p:nvSpPr>
          <p:cNvPr id="686133" name="Rectangle 53"/>
          <p:cNvSpPr>
            <a:spLocks noChangeArrowheads="1"/>
          </p:cNvSpPr>
          <p:nvPr/>
        </p:nvSpPr>
        <p:spPr bwMode="auto">
          <a:xfrm>
            <a:off x="5522913" y="36576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Ne</a:t>
            </a:r>
          </a:p>
        </p:txBody>
      </p:sp>
      <p:sp>
        <p:nvSpPr>
          <p:cNvPr id="686134" name="Rectangle 54"/>
          <p:cNvSpPr>
            <a:spLocks noChangeArrowheads="1"/>
          </p:cNvSpPr>
          <p:nvPr/>
        </p:nvSpPr>
        <p:spPr bwMode="auto">
          <a:xfrm>
            <a:off x="5918200" y="36576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Nu</a:t>
            </a:r>
          </a:p>
        </p:txBody>
      </p:sp>
      <p:sp>
        <p:nvSpPr>
          <p:cNvPr id="686135" name="Rectangle 55"/>
          <p:cNvSpPr>
            <a:spLocks noChangeArrowheads="1"/>
          </p:cNvSpPr>
          <p:nvPr/>
        </p:nvSpPr>
        <p:spPr bwMode="auto">
          <a:xfrm>
            <a:off x="6313488" y="3657600"/>
            <a:ext cx="395287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Mo</a:t>
            </a:r>
          </a:p>
        </p:txBody>
      </p:sp>
      <p:sp>
        <p:nvSpPr>
          <p:cNvPr id="686136" name="Rectangle 56"/>
          <p:cNvSpPr>
            <a:spLocks noChangeArrowheads="1"/>
          </p:cNvSpPr>
          <p:nvPr/>
        </p:nvSpPr>
        <p:spPr bwMode="auto">
          <a:xfrm>
            <a:off x="6708775" y="3657600"/>
            <a:ext cx="395288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Pa</a:t>
            </a:r>
          </a:p>
        </p:txBody>
      </p:sp>
      <p:sp>
        <p:nvSpPr>
          <p:cNvPr id="686137" name="Rectangle 57"/>
          <p:cNvSpPr>
            <a:spLocks noChangeArrowheads="1"/>
          </p:cNvSpPr>
          <p:nvPr/>
        </p:nvSpPr>
        <p:spPr bwMode="auto">
          <a:xfrm>
            <a:off x="7104063" y="3657600"/>
            <a:ext cx="396875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Ph</a:t>
            </a:r>
          </a:p>
        </p:txBody>
      </p:sp>
      <p:sp>
        <p:nvSpPr>
          <p:cNvPr id="686138" name="Rectangle 58"/>
          <p:cNvSpPr>
            <a:spLocks noChangeArrowheads="1"/>
          </p:cNvSpPr>
          <p:nvPr/>
        </p:nvSpPr>
        <p:spPr bwMode="auto">
          <a:xfrm>
            <a:off x="7500938" y="3657600"/>
            <a:ext cx="395287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Qu</a:t>
            </a:r>
          </a:p>
        </p:txBody>
      </p:sp>
      <p:sp>
        <p:nvSpPr>
          <p:cNvPr id="686139" name="Rectangle 59"/>
          <p:cNvSpPr>
            <a:spLocks noChangeArrowheads="1"/>
          </p:cNvSpPr>
          <p:nvPr/>
        </p:nvSpPr>
        <p:spPr bwMode="auto">
          <a:xfrm>
            <a:off x="7896225" y="3657600"/>
            <a:ext cx="395288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Ra</a:t>
            </a:r>
          </a:p>
        </p:txBody>
      </p:sp>
      <p:sp>
        <p:nvSpPr>
          <p:cNvPr id="686140" name="Rectangle 60"/>
          <p:cNvSpPr>
            <a:spLocks noChangeArrowheads="1"/>
          </p:cNvSpPr>
          <p:nvPr/>
        </p:nvSpPr>
        <p:spPr bwMode="auto">
          <a:xfrm>
            <a:off x="776288" y="3657600"/>
            <a:ext cx="395287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Ca</a:t>
            </a:r>
          </a:p>
        </p:txBody>
      </p:sp>
      <p:sp>
        <p:nvSpPr>
          <p:cNvPr id="686141" name="Text Box 61"/>
          <p:cNvSpPr txBox="1">
            <a:spLocks noChangeArrowheads="1"/>
          </p:cNvSpPr>
          <p:nvPr/>
        </p:nvSpPr>
        <p:spPr bwMode="auto">
          <a:xfrm>
            <a:off x="492125" y="3459163"/>
            <a:ext cx="8378825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1200">
                <a:solidFill>
                  <a:schemeClr val="bg2"/>
                </a:solidFill>
                <a:effectLst/>
                <a:latin typeface="Courier New" pitchFamily="49" charset="0"/>
              </a:rPr>
              <a:t>0   1    2   3   4   5    6   7   8    9</a:t>
            </a:r>
            <a:r>
              <a:rPr lang="en-US" sz="1200">
                <a:effectLst/>
                <a:latin typeface="Courier New" pitchFamily="49" charset="0"/>
              </a:rPr>
              <a:t>  10  11   12  13 </a:t>
            </a:r>
            <a:r>
              <a:rPr lang="en-US" sz="1200">
                <a:solidFill>
                  <a:schemeClr val="bg2"/>
                </a:solidFill>
                <a:effectLst/>
                <a:latin typeface="Courier New" pitchFamily="49" charset="0"/>
              </a:rPr>
              <a:t> 14  15   16  17  18   19 . . .</a:t>
            </a:r>
          </a:p>
        </p:txBody>
      </p:sp>
      <p:sp>
        <p:nvSpPr>
          <p:cNvPr id="686142" name="Rectangle 62"/>
          <p:cNvSpPr>
            <a:spLocks noChangeArrowheads="1"/>
          </p:cNvSpPr>
          <p:nvPr/>
        </p:nvSpPr>
        <p:spPr bwMode="auto">
          <a:xfrm>
            <a:off x="5929313" y="3657600"/>
            <a:ext cx="395287" cy="381000"/>
          </a:xfrm>
          <a:prstGeom prst="rect">
            <a:avLst/>
          </a:prstGeom>
          <a:solidFill>
            <a:schemeClr val="bg1"/>
          </a:solidFill>
          <a:ln w="76200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Nu</a:t>
            </a:r>
          </a:p>
        </p:txBody>
      </p:sp>
      <p:sp>
        <p:nvSpPr>
          <p:cNvPr id="686144" name="Text Box 64"/>
          <p:cNvSpPr txBox="1">
            <a:spLocks noChangeArrowheads="1"/>
          </p:cNvSpPr>
          <p:nvPr/>
        </p:nvSpPr>
        <p:spPr bwMode="auto">
          <a:xfrm>
            <a:off x="6269038" y="4572000"/>
            <a:ext cx="741362" cy="466725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mid</a:t>
            </a:r>
          </a:p>
        </p:txBody>
      </p:sp>
      <p:sp>
        <p:nvSpPr>
          <p:cNvPr id="686145" name="Line 65"/>
          <p:cNvSpPr>
            <a:spLocks noChangeShapeType="1"/>
          </p:cNvSpPr>
          <p:nvPr/>
        </p:nvSpPr>
        <p:spPr bwMode="auto">
          <a:xfrm flipV="1">
            <a:off x="5715000" y="4038600"/>
            <a:ext cx="0" cy="5334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86146" name="Rectangle 66"/>
          <p:cNvSpPr>
            <a:spLocks noChangeArrowheads="1"/>
          </p:cNvSpPr>
          <p:nvPr/>
        </p:nvSpPr>
        <p:spPr bwMode="auto">
          <a:xfrm>
            <a:off x="2362200" y="6248400"/>
            <a:ext cx="395288" cy="381000"/>
          </a:xfrm>
          <a:prstGeom prst="rect">
            <a:avLst/>
          </a:prstGeom>
          <a:noFill/>
          <a:ln w="38100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endParaRPr lang="en-US">
              <a:effectLst/>
              <a:latin typeface="Times New Roman" pitchFamily="18" charset="0"/>
            </a:endParaRPr>
          </a:p>
        </p:txBody>
      </p:sp>
      <p:sp>
        <p:nvSpPr>
          <p:cNvPr id="686147" name="Text Box 67"/>
          <p:cNvSpPr txBox="1">
            <a:spLocks noChangeArrowheads="1"/>
          </p:cNvSpPr>
          <p:nvPr/>
        </p:nvSpPr>
        <p:spPr bwMode="auto">
          <a:xfrm>
            <a:off x="1143000" y="6172200"/>
            <a:ext cx="33909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>
                <a:effectLst/>
                <a:latin typeface="Times New Roman" pitchFamily="18" charset="0"/>
              </a:rPr>
              <a:t>Where is Low, Sampson? </a:t>
            </a:r>
          </a:p>
        </p:txBody>
      </p:sp>
      <p:sp>
        <p:nvSpPr>
          <p:cNvPr id="686148" name="Rectangle 68"/>
          <p:cNvSpPr>
            <a:spLocks noChangeArrowheads="1"/>
          </p:cNvSpPr>
          <p:nvPr/>
        </p:nvSpPr>
        <p:spPr bwMode="auto">
          <a:xfrm>
            <a:off x="3886200" y="3657600"/>
            <a:ext cx="395288" cy="381000"/>
          </a:xfrm>
          <a:prstGeom prst="rect">
            <a:avLst/>
          </a:prstGeom>
          <a:solidFill>
            <a:schemeClr val="bg1"/>
          </a:solidFill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La</a:t>
            </a:r>
          </a:p>
        </p:txBody>
      </p:sp>
      <p:sp>
        <p:nvSpPr>
          <p:cNvPr id="686149" name="Text Box 69"/>
          <p:cNvSpPr txBox="1">
            <a:spLocks noChangeArrowheads="1"/>
          </p:cNvSpPr>
          <p:nvPr/>
        </p:nvSpPr>
        <p:spPr bwMode="auto">
          <a:xfrm>
            <a:off x="7772400" y="4572000"/>
            <a:ext cx="558800" cy="466725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rh</a:t>
            </a:r>
          </a:p>
        </p:txBody>
      </p:sp>
      <p:sp>
        <p:nvSpPr>
          <p:cNvPr id="686150" name="Line 70"/>
          <p:cNvSpPr>
            <a:spLocks noChangeShapeType="1"/>
          </p:cNvSpPr>
          <p:nvPr/>
        </p:nvSpPr>
        <p:spPr bwMode="auto">
          <a:xfrm flipV="1">
            <a:off x="8077200" y="4038600"/>
            <a:ext cx="0" cy="533400"/>
          </a:xfrm>
          <a:prstGeom prst="line">
            <a:avLst/>
          </a:prstGeom>
          <a:noFill/>
          <a:ln w="9525">
            <a:solidFill>
              <a:schemeClr val="bg2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86151" name="Freeform 71"/>
          <p:cNvSpPr>
            <a:spLocks/>
          </p:cNvSpPr>
          <p:nvPr/>
        </p:nvSpPr>
        <p:spPr bwMode="auto">
          <a:xfrm flipH="1">
            <a:off x="5715000" y="5056188"/>
            <a:ext cx="2438400" cy="354012"/>
          </a:xfrm>
          <a:custGeom>
            <a:avLst/>
            <a:gdLst>
              <a:gd name="T0" fmla="*/ 0 w 2490"/>
              <a:gd name="T1" fmla="*/ 0 h 181"/>
              <a:gd name="T2" fmla="*/ 1330 w 2490"/>
              <a:gd name="T3" fmla="*/ 178 h 181"/>
              <a:gd name="T4" fmla="*/ 2490 w 2490"/>
              <a:gd name="T5" fmla="*/ 17 h 1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490" h="181">
                <a:moveTo>
                  <a:pt x="0" y="0"/>
                </a:moveTo>
                <a:cubicBezTo>
                  <a:pt x="223" y="30"/>
                  <a:pt x="915" y="175"/>
                  <a:pt x="1330" y="178"/>
                </a:cubicBezTo>
                <a:cubicBezTo>
                  <a:pt x="1745" y="181"/>
                  <a:pt x="2248" y="51"/>
                  <a:pt x="2490" y="17"/>
                </a:cubicBezTo>
              </a:path>
            </a:pathLst>
          </a:custGeom>
          <a:noFill/>
          <a:ln w="9525" cap="flat" cmpd="sng">
            <a:solidFill>
              <a:schemeClr val="folHlink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86152" name="Text Box 72"/>
          <p:cNvSpPr txBox="1">
            <a:spLocks noChangeArrowheads="1"/>
          </p:cNvSpPr>
          <p:nvPr/>
        </p:nvSpPr>
        <p:spPr bwMode="auto">
          <a:xfrm>
            <a:off x="3048000" y="5562600"/>
            <a:ext cx="38862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eaLnBrk="0" hangingPunct="0"/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lh=10, rh=13, mid=14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4274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Binary Search (of sorted data)</a:t>
            </a:r>
          </a:p>
        </p:txBody>
      </p:sp>
      <p:sp>
        <p:nvSpPr>
          <p:cNvPr id="6942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447800"/>
            <a:ext cx="8153400" cy="4800600"/>
          </a:xfrm>
        </p:spPr>
        <p:txBody>
          <a:bodyPr/>
          <a:lstStyle/>
          <a:p>
            <a:pPr lvl="1">
              <a:buFontTx/>
              <a:buNone/>
            </a:pPr>
            <a:r>
              <a:rPr lang="en-US" sz="32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Implementation: could use array indices…</a:t>
            </a:r>
          </a:p>
          <a:p>
            <a:pPr lvl="1"/>
            <a:r>
              <a:rPr lang="en-US"/>
              <a:t>REPEAT.</a:t>
            </a:r>
            <a:br>
              <a:rPr lang="en-US"/>
            </a:br>
            <a:r>
              <a:rPr lang="en-US"/>
              <a:t>Make new midpoint half-way between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lh</a:t>
            </a:r>
            <a:r>
              <a:rPr lang="en-US"/>
              <a:t> &amp;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rh</a:t>
            </a:r>
          </a:p>
        </p:txBody>
      </p:sp>
      <p:sp>
        <p:nvSpPr>
          <p:cNvPr id="694280" name="Rectangle 8"/>
          <p:cNvSpPr>
            <a:spLocks noChangeArrowheads="1"/>
          </p:cNvSpPr>
          <p:nvPr/>
        </p:nvSpPr>
        <p:spPr bwMode="auto">
          <a:xfrm>
            <a:off x="381000" y="3657600"/>
            <a:ext cx="395288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Ba</a:t>
            </a:r>
          </a:p>
        </p:txBody>
      </p:sp>
      <p:sp>
        <p:nvSpPr>
          <p:cNvPr id="694281" name="Rectangle 9"/>
          <p:cNvSpPr>
            <a:spLocks noChangeArrowheads="1"/>
          </p:cNvSpPr>
          <p:nvPr/>
        </p:nvSpPr>
        <p:spPr bwMode="auto">
          <a:xfrm>
            <a:off x="1171575" y="3657600"/>
            <a:ext cx="395288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Ce</a:t>
            </a:r>
          </a:p>
        </p:txBody>
      </p:sp>
      <p:sp>
        <p:nvSpPr>
          <p:cNvPr id="694282" name="Rectangle 10"/>
          <p:cNvSpPr>
            <a:spLocks noChangeArrowheads="1"/>
          </p:cNvSpPr>
          <p:nvPr/>
        </p:nvSpPr>
        <p:spPr bwMode="auto">
          <a:xfrm>
            <a:off x="1566863" y="3657600"/>
            <a:ext cx="396875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Fa</a:t>
            </a:r>
          </a:p>
        </p:txBody>
      </p:sp>
      <p:sp>
        <p:nvSpPr>
          <p:cNvPr id="694283" name="Rectangle 11"/>
          <p:cNvSpPr>
            <a:spLocks noChangeArrowheads="1"/>
          </p:cNvSpPr>
          <p:nvPr/>
        </p:nvSpPr>
        <p:spPr bwMode="auto">
          <a:xfrm>
            <a:off x="1963738" y="3657600"/>
            <a:ext cx="395287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Fe</a:t>
            </a:r>
          </a:p>
        </p:txBody>
      </p:sp>
      <p:sp>
        <p:nvSpPr>
          <p:cNvPr id="694284" name="Rectangle 12"/>
          <p:cNvSpPr>
            <a:spLocks noChangeArrowheads="1"/>
          </p:cNvSpPr>
          <p:nvPr/>
        </p:nvSpPr>
        <p:spPr bwMode="auto">
          <a:xfrm>
            <a:off x="2359025" y="3657600"/>
            <a:ext cx="395288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Fo</a:t>
            </a:r>
          </a:p>
        </p:txBody>
      </p:sp>
      <p:sp>
        <p:nvSpPr>
          <p:cNvPr id="694285" name="Rectangle 13"/>
          <p:cNvSpPr>
            <a:spLocks noChangeArrowheads="1"/>
          </p:cNvSpPr>
          <p:nvPr/>
        </p:nvSpPr>
        <p:spPr bwMode="auto">
          <a:xfrm>
            <a:off x="2754313" y="3657600"/>
            <a:ext cx="395287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Ga</a:t>
            </a:r>
          </a:p>
        </p:txBody>
      </p:sp>
      <p:sp>
        <p:nvSpPr>
          <p:cNvPr id="694286" name="Rectangle 14"/>
          <p:cNvSpPr>
            <a:spLocks noChangeArrowheads="1"/>
          </p:cNvSpPr>
          <p:nvPr/>
        </p:nvSpPr>
        <p:spPr bwMode="auto">
          <a:xfrm>
            <a:off x="3149600" y="3657600"/>
            <a:ext cx="395288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He</a:t>
            </a:r>
          </a:p>
        </p:txBody>
      </p:sp>
      <p:sp>
        <p:nvSpPr>
          <p:cNvPr id="694287" name="Rectangle 15"/>
          <p:cNvSpPr>
            <a:spLocks noChangeArrowheads="1"/>
          </p:cNvSpPr>
          <p:nvPr/>
        </p:nvSpPr>
        <p:spPr bwMode="auto">
          <a:xfrm>
            <a:off x="3544888" y="3657600"/>
            <a:ext cx="395287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Ho</a:t>
            </a:r>
          </a:p>
        </p:txBody>
      </p:sp>
      <p:sp>
        <p:nvSpPr>
          <p:cNvPr id="694288" name="Rectangle 16"/>
          <p:cNvSpPr>
            <a:spLocks noChangeArrowheads="1"/>
          </p:cNvSpPr>
          <p:nvPr/>
        </p:nvSpPr>
        <p:spPr bwMode="auto">
          <a:xfrm>
            <a:off x="4330700" y="3657600"/>
            <a:ext cx="396875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Lo</a:t>
            </a:r>
          </a:p>
        </p:txBody>
      </p:sp>
      <p:sp>
        <p:nvSpPr>
          <p:cNvPr id="694289" name="Rectangle 17"/>
          <p:cNvSpPr>
            <a:spLocks noChangeArrowheads="1"/>
          </p:cNvSpPr>
          <p:nvPr/>
        </p:nvSpPr>
        <p:spPr bwMode="auto">
          <a:xfrm>
            <a:off x="4732338" y="3657600"/>
            <a:ext cx="395287" cy="381000"/>
          </a:xfrm>
          <a:prstGeom prst="rect">
            <a:avLst/>
          </a:prstGeom>
          <a:noFill/>
          <a:ln w="762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Mi</a:t>
            </a:r>
          </a:p>
        </p:txBody>
      </p:sp>
      <p:sp>
        <p:nvSpPr>
          <p:cNvPr id="694290" name="Rectangle 18"/>
          <p:cNvSpPr>
            <a:spLocks noChangeArrowheads="1"/>
          </p:cNvSpPr>
          <p:nvPr/>
        </p:nvSpPr>
        <p:spPr bwMode="auto">
          <a:xfrm>
            <a:off x="5127625" y="36576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Na</a:t>
            </a:r>
          </a:p>
        </p:txBody>
      </p:sp>
      <p:sp>
        <p:nvSpPr>
          <p:cNvPr id="694291" name="Rectangle 19"/>
          <p:cNvSpPr>
            <a:spLocks noChangeArrowheads="1"/>
          </p:cNvSpPr>
          <p:nvPr/>
        </p:nvSpPr>
        <p:spPr bwMode="auto">
          <a:xfrm>
            <a:off x="5522913" y="36576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Ne</a:t>
            </a:r>
          </a:p>
        </p:txBody>
      </p:sp>
      <p:sp>
        <p:nvSpPr>
          <p:cNvPr id="694292" name="Rectangle 20"/>
          <p:cNvSpPr>
            <a:spLocks noChangeArrowheads="1"/>
          </p:cNvSpPr>
          <p:nvPr/>
        </p:nvSpPr>
        <p:spPr bwMode="auto">
          <a:xfrm>
            <a:off x="5918200" y="36576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Nu</a:t>
            </a:r>
          </a:p>
        </p:txBody>
      </p:sp>
      <p:sp>
        <p:nvSpPr>
          <p:cNvPr id="694293" name="Rectangle 21"/>
          <p:cNvSpPr>
            <a:spLocks noChangeArrowheads="1"/>
          </p:cNvSpPr>
          <p:nvPr/>
        </p:nvSpPr>
        <p:spPr bwMode="auto">
          <a:xfrm>
            <a:off x="6313488" y="3657600"/>
            <a:ext cx="395287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Mo</a:t>
            </a:r>
          </a:p>
        </p:txBody>
      </p:sp>
      <p:sp>
        <p:nvSpPr>
          <p:cNvPr id="694294" name="Rectangle 22"/>
          <p:cNvSpPr>
            <a:spLocks noChangeArrowheads="1"/>
          </p:cNvSpPr>
          <p:nvPr/>
        </p:nvSpPr>
        <p:spPr bwMode="auto">
          <a:xfrm>
            <a:off x="6708775" y="3657600"/>
            <a:ext cx="395288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Pa</a:t>
            </a:r>
          </a:p>
        </p:txBody>
      </p:sp>
      <p:sp>
        <p:nvSpPr>
          <p:cNvPr id="694295" name="Rectangle 23"/>
          <p:cNvSpPr>
            <a:spLocks noChangeArrowheads="1"/>
          </p:cNvSpPr>
          <p:nvPr/>
        </p:nvSpPr>
        <p:spPr bwMode="auto">
          <a:xfrm>
            <a:off x="7104063" y="3657600"/>
            <a:ext cx="396875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Ph</a:t>
            </a:r>
          </a:p>
        </p:txBody>
      </p:sp>
      <p:sp>
        <p:nvSpPr>
          <p:cNvPr id="694296" name="Rectangle 24"/>
          <p:cNvSpPr>
            <a:spLocks noChangeArrowheads="1"/>
          </p:cNvSpPr>
          <p:nvPr/>
        </p:nvSpPr>
        <p:spPr bwMode="auto">
          <a:xfrm>
            <a:off x="7500938" y="3657600"/>
            <a:ext cx="395287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Qu</a:t>
            </a:r>
          </a:p>
        </p:txBody>
      </p:sp>
      <p:sp>
        <p:nvSpPr>
          <p:cNvPr id="694297" name="Rectangle 25"/>
          <p:cNvSpPr>
            <a:spLocks noChangeArrowheads="1"/>
          </p:cNvSpPr>
          <p:nvPr/>
        </p:nvSpPr>
        <p:spPr bwMode="auto">
          <a:xfrm>
            <a:off x="7896225" y="3657600"/>
            <a:ext cx="395288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Ra</a:t>
            </a:r>
          </a:p>
        </p:txBody>
      </p:sp>
      <p:sp>
        <p:nvSpPr>
          <p:cNvPr id="694298" name="Rectangle 26"/>
          <p:cNvSpPr>
            <a:spLocks noChangeArrowheads="1"/>
          </p:cNvSpPr>
          <p:nvPr/>
        </p:nvSpPr>
        <p:spPr bwMode="auto">
          <a:xfrm>
            <a:off x="776288" y="3657600"/>
            <a:ext cx="395287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Ca</a:t>
            </a:r>
          </a:p>
        </p:txBody>
      </p:sp>
      <p:sp>
        <p:nvSpPr>
          <p:cNvPr id="694299" name="Text Box 27"/>
          <p:cNvSpPr txBox="1">
            <a:spLocks noChangeArrowheads="1"/>
          </p:cNvSpPr>
          <p:nvPr/>
        </p:nvSpPr>
        <p:spPr bwMode="auto">
          <a:xfrm>
            <a:off x="492125" y="3459163"/>
            <a:ext cx="8378825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1200">
                <a:solidFill>
                  <a:schemeClr val="bg2"/>
                </a:solidFill>
                <a:effectLst/>
                <a:latin typeface="Courier New" pitchFamily="49" charset="0"/>
              </a:rPr>
              <a:t>0   1    2   3   4   5    6   7   8    9</a:t>
            </a:r>
            <a:r>
              <a:rPr lang="en-US" sz="1200">
                <a:effectLst/>
                <a:latin typeface="Courier New" pitchFamily="49" charset="0"/>
              </a:rPr>
              <a:t>  10  11   12  13 </a:t>
            </a:r>
            <a:r>
              <a:rPr lang="en-US" sz="1200">
                <a:solidFill>
                  <a:schemeClr val="bg2"/>
                </a:solidFill>
                <a:effectLst/>
                <a:latin typeface="Courier New" pitchFamily="49" charset="0"/>
              </a:rPr>
              <a:t> 14  15   16  17  18   19 . . .</a:t>
            </a:r>
          </a:p>
        </p:txBody>
      </p:sp>
      <p:sp>
        <p:nvSpPr>
          <p:cNvPr id="694300" name="Rectangle 28"/>
          <p:cNvSpPr>
            <a:spLocks noChangeArrowheads="1"/>
          </p:cNvSpPr>
          <p:nvPr/>
        </p:nvSpPr>
        <p:spPr bwMode="auto">
          <a:xfrm>
            <a:off x="5929313" y="3657600"/>
            <a:ext cx="395287" cy="381000"/>
          </a:xfrm>
          <a:prstGeom prst="rect">
            <a:avLst/>
          </a:prstGeom>
          <a:solidFill>
            <a:schemeClr val="bg1"/>
          </a:solidFill>
          <a:ln w="317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Nu</a:t>
            </a:r>
          </a:p>
        </p:txBody>
      </p:sp>
      <p:sp>
        <p:nvSpPr>
          <p:cNvPr id="694301" name="Text Box 29"/>
          <p:cNvSpPr txBox="1">
            <a:spLocks noChangeArrowheads="1"/>
          </p:cNvSpPr>
          <p:nvPr/>
        </p:nvSpPr>
        <p:spPr bwMode="auto">
          <a:xfrm>
            <a:off x="1981200" y="5562600"/>
            <a:ext cx="6396038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eaLnBrk="0" hangingPunct="0"/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lh=10, mid=(10+13)/2 = 11, rh=13</a:t>
            </a:r>
          </a:p>
        </p:txBody>
      </p:sp>
      <p:sp>
        <p:nvSpPr>
          <p:cNvPr id="694304" name="Rectangle 32"/>
          <p:cNvSpPr>
            <a:spLocks noChangeArrowheads="1"/>
          </p:cNvSpPr>
          <p:nvPr/>
        </p:nvSpPr>
        <p:spPr bwMode="auto">
          <a:xfrm>
            <a:off x="2362200" y="6248400"/>
            <a:ext cx="395288" cy="381000"/>
          </a:xfrm>
          <a:prstGeom prst="rect">
            <a:avLst/>
          </a:prstGeom>
          <a:noFill/>
          <a:ln w="38100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endParaRPr lang="en-US">
              <a:effectLst/>
              <a:latin typeface="Times New Roman" pitchFamily="18" charset="0"/>
            </a:endParaRPr>
          </a:p>
        </p:txBody>
      </p:sp>
      <p:sp>
        <p:nvSpPr>
          <p:cNvPr id="694305" name="Text Box 33"/>
          <p:cNvSpPr txBox="1">
            <a:spLocks noChangeArrowheads="1"/>
          </p:cNvSpPr>
          <p:nvPr/>
        </p:nvSpPr>
        <p:spPr bwMode="auto">
          <a:xfrm>
            <a:off x="1143000" y="6172200"/>
            <a:ext cx="33909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>
                <a:effectLst/>
                <a:latin typeface="Times New Roman" pitchFamily="18" charset="0"/>
              </a:rPr>
              <a:t>Where is Low, Sampson? </a:t>
            </a:r>
          </a:p>
        </p:txBody>
      </p:sp>
      <p:sp>
        <p:nvSpPr>
          <p:cNvPr id="694306" name="Rectangle 34"/>
          <p:cNvSpPr>
            <a:spLocks noChangeArrowheads="1"/>
          </p:cNvSpPr>
          <p:nvPr/>
        </p:nvSpPr>
        <p:spPr bwMode="auto">
          <a:xfrm>
            <a:off x="3886200" y="3657600"/>
            <a:ext cx="395288" cy="381000"/>
          </a:xfrm>
          <a:prstGeom prst="rect">
            <a:avLst/>
          </a:prstGeom>
          <a:solidFill>
            <a:schemeClr val="bg1"/>
          </a:solidFill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La</a:t>
            </a:r>
          </a:p>
        </p:txBody>
      </p:sp>
      <p:sp>
        <p:nvSpPr>
          <p:cNvPr id="694307" name="Text Box 35"/>
          <p:cNvSpPr txBox="1">
            <a:spLocks noChangeArrowheads="1"/>
          </p:cNvSpPr>
          <p:nvPr/>
        </p:nvSpPr>
        <p:spPr bwMode="auto">
          <a:xfrm>
            <a:off x="3657600" y="4572000"/>
            <a:ext cx="558800" cy="466725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lh</a:t>
            </a:r>
          </a:p>
        </p:txBody>
      </p:sp>
      <p:sp>
        <p:nvSpPr>
          <p:cNvPr id="694308" name="Line 36"/>
          <p:cNvSpPr>
            <a:spLocks noChangeShapeType="1"/>
          </p:cNvSpPr>
          <p:nvPr/>
        </p:nvSpPr>
        <p:spPr bwMode="auto">
          <a:xfrm flipV="1">
            <a:off x="4114800" y="4038600"/>
            <a:ext cx="304800" cy="5334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94309" name="Text Box 37"/>
          <p:cNvSpPr txBox="1">
            <a:spLocks noChangeArrowheads="1"/>
          </p:cNvSpPr>
          <p:nvPr/>
        </p:nvSpPr>
        <p:spPr bwMode="auto">
          <a:xfrm>
            <a:off x="5842000" y="4572000"/>
            <a:ext cx="558800" cy="466725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rh</a:t>
            </a:r>
          </a:p>
        </p:txBody>
      </p:sp>
      <p:sp>
        <p:nvSpPr>
          <p:cNvPr id="694310" name="Line 38"/>
          <p:cNvSpPr>
            <a:spLocks noChangeShapeType="1"/>
          </p:cNvSpPr>
          <p:nvPr/>
        </p:nvSpPr>
        <p:spPr bwMode="auto">
          <a:xfrm flipH="1" flipV="1">
            <a:off x="4953000" y="4038600"/>
            <a:ext cx="76200" cy="5334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94311" name="Text Box 39"/>
          <p:cNvSpPr txBox="1">
            <a:spLocks noChangeArrowheads="1"/>
          </p:cNvSpPr>
          <p:nvPr/>
        </p:nvSpPr>
        <p:spPr bwMode="auto">
          <a:xfrm>
            <a:off x="4973638" y="4572000"/>
            <a:ext cx="741362" cy="466725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mid</a:t>
            </a:r>
          </a:p>
        </p:txBody>
      </p:sp>
      <p:sp>
        <p:nvSpPr>
          <p:cNvPr id="694312" name="Line 40"/>
          <p:cNvSpPr>
            <a:spLocks noChangeShapeType="1"/>
          </p:cNvSpPr>
          <p:nvPr/>
        </p:nvSpPr>
        <p:spPr bwMode="auto">
          <a:xfrm flipH="1" flipV="1">
            <a:off x="5715000" y="4038600"/>
            <a:ext cx="152400" cy="5334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2226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Binary Search (of sorted data)</a:t>
            </a:r>
          </a:p>
        </p:txBody>
      </p:sp>
      <p:sp>
        <p:nvSpPr>
          <p:cNvPr id="69222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447800"/>
            <a:ext cx="8153400" cy="4800600"/>
          </a:xfrm>
        </p:spPr>
        <p:txBody>
          <a:bodyPr/>
          <a:lstStyle/>
          <a:p>
            <a:pPr lvl="1">
              <a:buFontTx/>
              <a:buNone/>
            </a:pPr>
            <a:r>
              <a:rPr lang="en-US" sz="32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Implementation: could use array indices…</a:t>
            </a:r>
          </a:p>
          <a:p>
            <a:pPr lvl="1"/>
            <a:r>
              <a:rPr lang="en-US"/>
              <a:t>If target  </a:t>
            </a:r>
            <a:r>
              <a:rPr lang="en-US" sz="3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==</a:t>
            </a:r>
            <a:r>
              <a:rPr lang="en-US"/>
              <a:t>  midpoint </a:t>
            </a: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</a:rPr>
              <a:t>Mi</a:t>
            </a:r>
            <a:r>
              <a:rPr lang="en-US"/>
              <a:t>, 				report success!</a:t>
            </a:r>
            <a:r>
              <a:rPr lang="en-US" b="1">
                <a:solidFill>
                  <a:schemeClr val="bg2"/>
                </a:solidFill>
              </a:rPr>
              <a:t>(NOT YET)</a:t>
            </a:r>
            <a:r>
              <a:rPr lang="en-US"/>
              <a:t>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else …</a:t>
            </a:r>
          </a:p>
          <a:p>
            <a:pPr lvl="1"/>
            <a:endParaRPr lang="en-US" b="1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692233" name="Rectangle 9"/>
          <p:cNvSpPr>
            <a:spLocks noChangeArrowheads="1"/>
          </p:cNvSpPr>
          <p:nvPr/>
        </p:nvSpPr>
        <p:spPr bwMode="auto">
          <a:xfrm>
            <a:off x="381000" y="3657600"/>
            <a:ext cx="395288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Ba</a:t>
            </a:r>
          </a:p>
        </p:txBody>
      </p:sp>
      <p:sp>
        <p:nvSpPr>
          <p:cNvPr id="692234" name="Rectangle 10"/>
          <p:cNvSpPr>
            <a:spLocks noChangeArrowheads="1"/>
          </p:cNvSpPr>
          <p:nvPr/>
        </p:nvSpPr>
        <p:spPr bwMode="auto">
          <a:xfrm>
            <a:off x="1171575" y="3657600"/>
            <a:ext cx="395288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Ce</a:t>
            </a:r>
          </a:p>
        </p:txBody>
      </p:sp>
      <p:sp>
        <p:nvSpPr>
          <p:cNvPr id="692235" name="Rectangle 11"/>
          <p:cNvSpPr>
            <a:spLocks noChangeArrowheads="1"/>
          </p:cNvSpPr>
          <p:nvPr/>
        </p:nvSpPr>
        <p:spPr bwMode="auto">
          <a:xfrm>
            <a:off x="1566863" y="3657600"/>
            <a:ext cx="396875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Fa</a:t>
            </a:r>
          </a:p>
        </p:txBody>
      </p:sp>
      <p:sp>
        <p:nvSpPr>
          <p:cNvPr id="692236" name="Rectangle 12"/>
          <p:cNvSpPr>
            <a:spLocks noChangeArrowheads="1"/>
          </p:cNvSpPr>
          <p:nvPr/>
        </p:nvSpPr>
        <p:spPr bwMode="auto">
          <a:xfrm>
            <a:off x="1963738" y="3657600"/>
            <a:ext cx="395287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Fe</a:t>
            </a:r>
          </a:p>
        </p:txBody>
      </p:sp>
      <p:sp>
        <p:nvSpPr>
          <p:cNvPr id="692237" name="Rectangle 13"/>
          <p:cNvSpPr>
            <a:spLocks noChangeArrowheads="1"/>
          </p:cNvSpPr>
          <p:nvPr/>
        </p:nvSpPr>
        <p:spPr bwMode="auto">
          <a:xfrm>
            <a:off x="2359025" y="3657600"/>
            <a:ext cx="395288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Fo</a:t>
            </a:r>
          </a:p>
        </p:txBody>
      </p:sp>
      <p:sp>
        <p:nvSpPr>
          <p:cNvPr id="692238" name="Rectangle 14"/>
          <p:cNvSpPr>
            <a:spLocks noChangeArrowheads="1"/>
          </p:cNvSpPr>
          <p:nvPr/>
        </p:nvSpPr>
        <p:spPr bwMode="auto">
          <a:xfrm>
            <a:off x="2754313" y="3657600"/>
            <a:ext cx="395287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Ga</a:t>
            </a:r>
          </a:p>
        </p:txBody>
      </p:sp>
      <p:sp>
        <p:nvSpPr>
          <p:cNvPr id="692239" name="Rectangle 15"/>
          <p:cNvSpPr>
            <a:spLocks noChangeArrowheads="1"/>
          </p:cNvSpPr>
          <p:nvPr/>
        </p:nvSpPr>
        <p:spPr bwMode="auto">
          <a:xfrm>
            <a:off x="3149600" y="3657600"/>
            <a:ext cx="395288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He</a:t>
            </a:r>
          </a:p>
        </p:txBody>
      </p:sp>
      <p:sp>
        <p:nvSpPr>
          <p:cNvPr id="692240" name="Rectangle 16"/>
          <p:cNvSpPr>
            <a:spLocks noChangeArrowheads="1"/>
          </p:cNvSpPr>
          <p:nvPr/>
        </p:nvSpPr>
        <p:spPr bwMode="auto">
          <a:xfrm>
            <a:off x="3544888" y="3657600"/>
            <a:ext cx="395287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Ho</a:t>
            </a:r>
          </a:p>
        </p:txBody>
      </p:sp>
      <p:sp>
        <p:nvSpPr>
          <p:cNvPr id="692241" name="Rectangle 17"/>
          <p:cNvSpPr>
            <a:spLocks noChangeArrowheads="1"/>
          </p:cNvSpPr>
          <p:nvPr/>
        </p:nvSpPr>
        <p:spPr bwMode="auto">
          <a:xfrm>
            <a:off x="4330700" y="3657600"/>
            <a:ext cx="396875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Lo</a:t>
            </a:r>
          </a:p>
        </p:txBody>
      </p:sp>
      <p:sp>
        <p:nvSpPr>
          <p:cNvPr id="692242" name="Rectangle 18"/>
          <p:cNvSpPr>
            <a:spLocks noChangeArrowheads="1"/>
          </p:cNvSpPr>
          <p:nvPr/>
        </p:nvSpPr>
        <p:spPr bwMode="auto">
          <a:xfrm>
            <a:off x="4732338" y="3657600"/>
            <a:ext cx="395287" cy="381000"/>
          </a:xfrm>
          <a:prstGeom prst="rect">
            <a:avLst/>
          </a:prstGeom>
          <a:noFill/>
          <a:ln w="762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Mi</a:t>
            </a:r>
          </a:p>
        </p:txBody>
      </p:sp>
      <p:sp>
        <p:nvSpPr>
          <p:cNvPr id="692243" name="Rectangle 19"/>
          <p:cNvSpPr>
            <a:spLocks noChangeArrowheads="1"/>
          </p:cNvSpPr>
          <p:nvPr/>
        </p:nvSpPr>
        <p:spPr bwMode="auto">
          <a:xfrm>
            <a:off x="5127625" y="36576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Na</a:t>
            </a:r>
          </a:p>
        </p:txBody>
      </p:sp>
      <p:sp>
        <p:nvSpPr>
          <p:cNvPr id="692244" name="Rectangle 20"/>
          <p:cNvSpPr>
            <a:spLocks noChangeArrowheads="1"/>
          </p:cNvSpPr>
          <p:nvPr/>
        </p:nvSpPr>
        <p:spPr bwMode="auto">
          <a:xfrm>
            <a:off x="5522913" y="36576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Ne</a:t>
            </a:r>
          </a:p>
        </p:txBody>
      </p:sp>
      <p:sp>
        <p:nvSpPr>
          <p:cNvPr id="692245" name="Rectangle 21"/>
          <p:cNvSpPr>
            <a:spLocks noChangeArrowheads="1"/>
          </p:cNvSpPr>
          <p:nvPr/>
        </p:nvSpPr>
        <p:spPr bwMode="auto">
          <a:xfrm>
            <a:off x="5918200" y="36576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Nu</a:t>
            </a:r>
          </a:p>
        </p:txBody>
      </p:sp>
      <p:sp>
        <p:nvSpPr>
          <p:cNvPr id="692246" name="Rectangle 22"/>
          <p:cNvSpPr>
            <a:spLocks noChangeArrowheads="1"/>
          </p:cNvSpPr>
          <p:nvPr/>
        </p:nvSpPr>
        <p:spPr bwMode="auto">
          <a:xfrm>
            <a:off x="6313488" y="3657600"/>
            <a:ext cx="395287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Mo</a:t>
            </a:r>
          </a:p>
        </p:txBody>
      </p:sp>
      <p:sp>
        <p:nvSpPr>
          <p:cNvPr id="692247" name="Rectangle 23"/>
          <p:cNvSpPr>
            <a:spLocks noChangeArrowheads="1"/>
          </p:cNvSpPr>
          <p:nvPr/>
        </p:nvSpPr>
        <p:spPr bwMode="auto">
          <a:xfrm>
            <a:off x="6708775" y="3657600"/>
            <a:ext cx="395288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Pa</a:t>
            </a:r>
          </a:p>
        </p:txBody>
      </p:sp>
      <p:sp>
        <p:nvSpPr>
          <p:cNvPr id="692248" name="Rectangle 24"/>
          <p:cNvSpPr>
            <a:spLocks noChangeArrowheads="1"/>
          </p:cNvSpPr>
          <p:nvPr/>
        </p:nvSpPr>
        <p:spPr bwMode="auto">
          <a:xfrm>
            <a:off x="7104063" y="3657600"/>
            <a:ext cx="396875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Ph</a:t>
            </a:r>
          </a:p>
        </p:txBody>
      </p:sp>
      <p:sp>
        <p:nvSpPr>
          <p:cNvPr id="692249" name="Rectangle 25"/>
          <p:cNvSpPr>
            <a:spLocks noChangeArrowheads="1"/>
          </p:cNvSpPr>
          <p:nvPr/>
        </p:nvSpPr>
        <p:spPr bwMode="auto">
          <a:xfrm>
            <a:off x="7500938" y="3657600"/>
            <a:ext cx="395287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Qu</a:t>
            </a:r>
          </a:p>
        </p:txBody>
      </p:sp>
      <p:sp>
        <p:nvSpPr>
          <p:cNvPr id="692250" name="Rectangle 26"/>
          <p:cNvSpPr>
            <a:spLocks noChangeArrowheads="1"/>
          </p:cNvSpPr>
          <p:nvPr/>
        </p:nvSpPr>
        <p:spPr bwMode="auto">
          <a:xfrm>
            <a:off x="7896225" y="3657600"/>
            <a:ext cx="395288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Ra</a:t>
            </a:r>
          </a:p>
        </p:txBody>
      </p:sp>
      <p:sp>
        <p:nvSpPr>
          <p:cNvPr id="692251" name="Rectangle 27"/>
          <p:cNvSpPr>
            <a:spLocks noChangeArrowheads="1"/>
          </p:cNvSpPr>
          <p:nvPr/>
        </p:nvSpPr>
        <p:spPr bwMode="auto">
          <a:xfrm>
            <a:off x="776288" y="3657600"/>
            <a:ext cx="395287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Ca</a:t>
            </a:r>
          </a:p>
        </p:txBody>
      </p:sp>
      <p:sp>
        <p:nvSpPr>
          <p:cNvPr id="692252" name="Text Box 28"/>
          <p:cNvSpPr txBox="1">
            <a:spLocks noChangeArrowheads="1"/>
          </p:cNvSpPr>
          <p:nvPr/>
        </p:nvSpPr>
        <p:spPr bwMode="auto">
          <a:xfrm>
            <a:off x="492125" y="3459163"/>
            <a:ext cx="8378825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1200">
                <a:solidFill>
                  <a:schemeClr val="bg2"/>
                </a:solidFill>
                <a:effectLst/>
                <a:latin typeface="Courier New" pitchFamily="49" charset="0"/>
              </a:rPr>
              <a:t>0   1    2   3   4   5    6   7   8    9</a:t>
            </a:r>
            <a:r>
              <a:rPr lang="en-US" sz="1200">
                <a:effectLst/>
                <a:latin typeface="Courier New" pitchFamily="49" charset="0"/>
              </a:rPr>
              <a:t>  10  11   12  13 </a:t>
            </a:r>
            <a:r>
              <a:rPr lang="en-US" sz="1200">
                <a:solidFill>
                  <a:schemeClr val="bg2"/>
                </a:solidFill>
                <a:effectLst/>
                <a:latin typeface="Courier New" pitchFamily="49" charset="0"/>
              </a:rPr>
              <a:t> 14  15   16  17  18   19 . . .</a:t>
            </a:r>
          </a:p>
        </p:txBody>
      </p:sp>
      <p:sp>
        <p:nvSpPr>
          <p:cNvPr id="692253" name="Rectangle 29"/>
          <p:cNvSpPr>
            <a:spLocks noChangeArrowheads="1"/>
          </p:cNvSpPr>
          <p:nvPr/>
        </p:nvSpPr>
        <p:spPr bwMode="auto">
          <a:xfrm>
            <a:off x="5929313" y="3657600"/>
            <a:ext cx="395287" cy="381000"/>
          </a:xfrm>
          <a:prstGeom prst="rect">
            <a:avLst/>
          </a:prstGeom>
          <a:solidFill>
            <a:schemeClr val="bg1"/>
          </a:solidFill>
          <a:ln w="317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Nu</a:t>
            </a:r>
          </a:p>
        </p:txBody>
      </p:sp>
      <p:sp>
        <p:nvSpPr>
          <p:cNvPr id="692254" name="Text Box 30"/>
          <p:cNvSpPr txBox="1">
            <a:spLocks noChangeArrowheads="1"/>
          </p:cNvSpPr>
          <p:nvPr/>
        </p:nvSpPr>
        <p:spPr bwMode="auto">
          <a:xfrm>
            <a:off x="3505200" y="5562600"/>
            <a:ext cx="4114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eaLnBrk="0" hangingPunct="0"/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lh=10, mid=11, rh=13</a:t>
            </a:r>
          </a:p>
        </p:txBody>
      </p:sp>
      <p:sp>
        <p:nvSpPr>
          <p:cNvPr id="692257" name="Rectangle 33"/>
          <p:cNvSpPr>
            <a:spLocks noChangeArrowheads="1"/>
          </p:cNvSpPr>
          <p:nvPr/>
        </p:nvSpPr>
        <p:spPr bwMode="auto">
          <a:xfrm>
            <a:off x="2362200" y="6248400"/>
            <a:ext cx="395288" cy="381000"/>
          </a:xfrm>
          <a:prstGeom prst="rect">
            <a:avLst/>
          </a:prstGeom>
          <a:noFill/>
          <a:ln w="38100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endParaRPr lang="en-US">
              <a:effectLst/>
              <a:latin typeface="Times New Roman" pitchFamily="18" charset="0"/>
            </a:endParaRPr>
          </a:p>
        </p:txBody>
      </p:sp>
      <p:sp>
        <p:nvSpPr>
          <p:cNvPr id="692258" name="Text Box 34"/>
          <p:cNvSpPr txBox="1">
            <a:spLocks noChangeArrowheads="1"/>
          </p:cNvSpPr>
          <p:nvPr/>
        </p:nvSpPr>
        <p:spPr bwMode="auto">
          <a:xfrm>
            <a:off x="1143000" y="6172200"/>
            <a:ext cx="33909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>
                <a:effectLst/>
                <a:latin typeface="Times New Roman" pitchFamily="18" charset="0"/>
              </a:rPr>
              <a:t>Where is Low, Sampson? </a:t>
            </a:r>
          </a:p>
        </p:txBody>
      </p:sp>
      <p:sp>
        <p:nvSpPr>
          <p:cNvPr id="692259" name="Rectangle 35"/>
          <p:cNvSpPr>
            <a:spLocks noChangeArrowheads="1"/>
          </p:cNvSpPr>
          <p:nvPr/>
        </p:nvSpPr>
        <p:spPr bwMode="auto">
          <a:xfrm>
            <a:off x="3886200" y="3657600"/>
            <a:ext cx="395288" cy="381000"/>
          </a:xfrm>
          <a:prstGeom prst="rect">
            <a:avLst/>
          </a:prstGeom>
          <a:solidFill>
            <a:schemeClr val="bg1"/>
          </a:solidFill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La</a:t>
            </a:r>
          </a:p>
        </p:txBody>
      </p:sp>
      <p:sp>
        <p:nvSpPr>
          <p:cNvPr id="692263" name="Rectangle 39"/>
          <p:cNvSpPr>
            <a:spLocks noChangeArrowheads="1"/>
          </p:cNvSpPr>
          <p:nvPr/>
        </p:nvSpPr>
        <p:spPr bwMode="auto">
          <a:xfrm>
            <a:off x="2514600" y="2133600"/>
            <a:ext cx="711200" cy="457200"/>
          </a:xfrm>
          <a:prstGeom prst="rect">
            <a:avLst/>
          </a:prstGeom>
          <a:noFill/>
          <a:ln w="38100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92264" name="Text Box 40"/>
          <p:cNvSpPr txBox="1">
            <a:spLocks noChangeArrowheads="1"/>
          </p:cNvSpPr>
          <p:nvPr/>
        </p:nvSpPr>
        <p:spPr bwMode="auto">
          <a:xfrm>
            <a:off x="3657600" y="4572000"/>
            <a:ext cx="558800" cy="466725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lh</a:t>
            </a:r>
          </a:p>
        </p:txBody>
      </p:sp>
      <p:sp>
        <p:nvSpPr>
          <p:cNvPr id="692265" name="Line 41"/>
          <p:cNvSpPr>
            <a:spLocks noChangeShapeType="1"/>
          </p:cNvSpPr>
          <p:nvPr/>
        </p:nvSpPr>
        <p:spPr bwMode="auto">
          <a:xfrm flipV="1">
            <a:off x="4114800" y="4038600"/>
            <a:ext cx="304800" cy="5334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92266" name="Text Box 42"/>
          <p:cNvSpPr txBox="1">
            <a:spLocks noChangeArrowheads="1"/>
          </p:cNvSpPr>
          <p:nvPr/>
        </p:nvSpPr>
        <p:spPr bwMode="auto">
          <a:xfrm>
            <a:off x="5842000" y="4572000"/>
            <a:ext cx="558800" cy="466725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rh</a:t>
            </a:r>
          </a:p>
        </p:txBody>
      </p:sp>
      <p:sp>
        <p:nvSpPr>
          <p:cNvPr id="692267" name="Line 43"/>
          <p:cNvSpPr>
            <a:spLocks noChangeShapeType="1"/>
          </p:cNvSpPr>
          <p:nvPr/>
        </p:nvSpPr>
        <p:spPr bwMode="auto">
          <a:xfrm flipH="1" flipV="1">
            <a:off x="4953000" y="4038600"/>
            <a:ext cx="76200" cy="5334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92268" name="Text Box 44"/>
          <p:cNvSpPr txBox="1">
            <a:spLocks noChangeArrowheads="1"/>
          </p:cNvSpPr>
          <p:nvPr/>
        </p:nvSpPr>
        <p:spPr bwMode="auto">
          <a:xfrm>
            <a:off x="4973638" y="4572000"/>
            <a:ext cx="741362" cy="466725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mid</a:t>
            </a:r>
          </a:p>
        </p:txBody>
      </p:sp>
      <p:sp>
        <p:nvSpPr>
          <p:cNvPr id="692269" name="Line 45"/>
          <p:cNvSpPr>
            <a:spLocks noChangeShapeType="1"/>
          </p:cNvSpPr>
          <p:nvPr/>
        </p:nvSpPr>
        <p:spPr bwMode="auto">
          <a:xfrm flipH="1" flipV="1">
            <a:off x="5715000" y="4038600"/>
            <a:ext cx="152400" cy="5334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6322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Binary Search (of sorted data)</a:t>
            </a:r>
          </a:p>
        </p:txBody>
      </p:sp>
      <p:sp>
        <p:nvSpPr>
          <p:cNvPr id="6963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447800"/>
            <a:ext cx="8153400" cy="4800600"/>
          </a:xfrm>
        </p:spPr>
        <p:txBody>
          <a:bodyPr/>
          <a:lstStyle/>
          <a:p>
            <a:pPr lvl="1">
              <a:buFontTx/>
              <a:buNone/>
            </a:pPr>
            <a:r>
              <a:rPr lang="en-US" sz="32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Implementation: could use array indices…</a:t>
            </a:r>
          </a:p>
          <a:p>
            <a:pPr lvl="1"/>
            <a:r>
              <a:rPr lang="en-US"/>
              <a:t>If target  </a:t>
            </a:r>
            <a:r>
              <a:rPr lang="en-US" sz="3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&lt;</a:t>
            </a:r>
            <a:r>
              <a:rPr lang="en-US"/>
              <a:t>  midpoint  </a:t>
            </a: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</a:rPr>
              <a:t>Mi</a:t>
            </a:r>
            <a:r>
              <a:rPr lang="en-US"/>
              <a:t> </a:t>
            </a:r>
            <a:r>
              <a:rPr lang="en-US" b="1"/>
              <a:t>(</a:t>
            </a:r>
            <a:r>
              <a:rPr lang="en-US"/>
              <a:t>e.g. if target is </a:t>
            </a: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</a:rPr>
              <a:t>Lo</a:t>
            </a:r>
            <a:r>
              <a:rPr lang="en-US"/>
              <a:t>)</a:t>
            </a: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</a:rPr>
              <a:t>,</a:t>
            </a:r>
            <a:b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/>
              <a:t>move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rh</a:t>
            </a:r>
            <a:r>
              <a:rPr lang="en-US"/>
              <a:t> just before midpoint;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</a:p>
          <a:p>
            <a:pPr lvl="1"/>
            <a:endParaRPr lang="en-US" b="1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696324" name="Text Box 4"/>
          <p:cNvSpPr txBox="1">
            <a:spLocks noChangeArrowheads="1"/>
          </p:cNvSpPr>
          <p:nvPr/>
        </p:nvSpPr>
        <p:spPr bwMode="auto">
          <a:xfrm>
            <a:off x="3657600" y="4572000"/>
            <a:ext cx="558800" cy="466725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lh</a:t>
            </a:r>
          </a:p>
        </p:txBody>
      </p:sp>
      <p:sp>
        <p:nvSpPr>
          <p:cNvPr id="696325" name="Line 5"/>
          <p:cNvSpPr>
            <a:spLocks noChangeShapeType="1"/>
          </p:cNvSpPr>
          <p:nvPr/>
        </p:nvSpPr>
        <p:spPr bwMode="auto">
          <a:xfrm flipV="1">
            <a:off x="4114800" y="4038600"/>
            <a:ext cx="304800" cy="5334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96326" name="Text Box 6"/>
          <p:cNvSpPr txBox="1">
            <a:spLocks noChangeArrowheads="1"/>
          </p:cNvSpPr>
          <p:nvPr/>
        </p:nvSpPr>
        <p:spPr bwMode="auto">
          <a:xfrm>
            <a:off x="5842000" y="4572000"/>
            <a:ext cx="558800" cy="466725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rh</a:t>
            </a:r>
          </a:p>
        </p:txBody>
      </p:sp>
      <p:sp>
        <p:nvSpPr>
          <p:cNvPr id="696327" name="Line 7"/>
          <p:cNvSpPr>
            <a:spLocks noChangeShapeType="1"/>
          </p:cNvSpPr>
          <p:nvPr/>
        </p:nvSpPr>
        <p:spPr bwMode="auto">
          <a:xfrm flipH="1" flipV="1">
            <a:off x="4953000" y="4038600"/>
            <a:ext cx="76200" cy="5334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96328" name="Rectangle 8"/>
          <p:cNvSpPr>
            <a:spLocks noChangeArrowheads="1"/>
          </p:cNvSpPr>
          <p:nvPr/>
        </p:nvSpPr>
        <p:spPr bwMode="auto">
          <a:xfrm>
            <a:off x="381000" y="3657600"/>
            <a:ext cx="395288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Ba</a:t>
            </a:r>
          </a:p>
        </p:txBody>
      </p:sp>
      <p:sp>
        <p:nvSpPr>
          <p:cNvPr id="696329" name="Rectangle 9"/>
          <p:cNvSpPr>
            <a:spLocks noChangeArrowheads="1"/>
          </p:cNvSpPr>
          <p:nvPr/>
        </p:nvSpPr>
        <p:spPr bwMode="auto">
          <a:xfrm>
            <a:off x="1171575" y="3657600"/>
            <a:ext cx="395288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Ce</a:t>
            </a:r>
          </a:p>
        </p:txBody>
      </p:sp>
      <p:sp>
        <p:nvSpPr>
          <p:cNvPr id="696330" name="Rectangle 10"/>
          <p:cNvSpPr>
            <a:spLocks noChangeArrowheads="1"/>
          </p:cNvSpPr>
          <p:nvPr/>
        </p:nvSpPr>
        <p:spPr bwMode="auto">
          <a:xfrm>
            <a:off x="1566863" y="3657600"/>
            <a:ext cx="396875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Fa</a:t>
            </a:r>
          </a:p>
        </p:txBody>
      </p:sp>
      <p:sp>
        <p:nvSpPr>
          <p:cNvPr id="696331" name="Rectangle 11"/>
          <p:cNvSpPr>
            <a:spLocks noChangeArrowheads="1"/>
          </p:cNvSpPr>
          <p:nvPr/>
        </p:nvSpPr>
        <p:spPr bwMode="auto">
          <a:xfrm>
            <a:off x="1963738" y="3657600"/>
            <a:ext cx="395287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Fe</a:t>
            </a:r>
          </a:p>
        </p:txBody>
      </p:sp>
      <p:sp>
        <p:nvSpPr>
          <p:cNvPr id="696332" name="Rectangle 12"/>
          <p:cNvSpPr>
            <a:spLocks noChangeArrowheads="1"/>
          </p:cNvSpPr>
          <p:nvPr/>
        </p:nvSpPr>
        <p:spPr bwMode="auto">
          <a:xfrm>
            <a:off x="2359025" y="3657600"/>
            <a:ext cx="395288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Fo</a:t>
            </a:r>
          </a:p>
        </p:txBody>
      </p:sp>
      <p:sp>
        <p:nvSpPr>
          <p:cNvPr id="696333" name="Rectangle 13"/>
          <p:cNvSpPr>
            <a:spLocks noChangeArrowheads="1"/>
          </p:cNvSpPr>
          <p:nvPr/>
        </p:nvSpPr>
        <p:spPr bwMode="auto">
          <a:xfrm>
            <a:off x="2754313" y="3657600"/>
            <a:ext cx="395287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Ga</a:t>
            </a:r>
          </a:p>
        </p:txBody>
      </p:sp>
      <p:sp>
        <p:nvSpPr>
          <p:cNvPr id="696334" name="Rectangle 14"/>
          <p:cNvSpPr>
            <a:spLocks noChangeArrowheads="1"/>
          </p:cNvSpPr>
          <p:nvPr/>
        </p:nvSpPr>
        <p:spPr bwMode="auto">
          <a:xfrm>
            <a:off x="3149600" y="3657600"/>
            <a:ext cx="395288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He</a:t>
            </a:r>
          </a:p>
        </p:txBody>
      </p:sp>
      <p:sp>
        <p:nvSpPr>
          <p:cNvPr id="696335" name="Rectangle 15"/>
          <p:cNvSpPr>
            <a:spLocks noChangeArrowheads="1"/>
          </p:cNvSpPr>
          <p:nvPr/>
        </p:nvSpPr>
        <p:spPr bwMode="auto">
          <a:xfrm>
            <a:off x="3544888" y="3657600"/>
            <a:ext cx="395287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Ho</a:t>
            </a:r>
          </a:p>
        </p:txBody>
      </p:sp>
      <p:sp>
        <p:nvSpPr>
          <p:cNvPr id="696336" name="Rectangle 16"/>
          <p:cNvSpPr>
            <a:spLocks noChangeArrowheads="1"/>
          </p:cNvSpPr>
          <p:nvPr/>
        </p:nvSpPr>
        <p:spPr bwMode="auto">
          <a:xfrm>
            <a:off x="4330700" y="3657600"/>
            <a:ext cx="396875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Lo</a:t>
            </a:r>
          </a:p>
        </p:txBody>
      </p:sp>
      <p:sp>
        <p:nvSpPr>
          <p:cNvPr id="696337" name="Rectangle 17"/>
          <p:cNvSpPr>
            <a:spLocks noChangeArrowheads="1"/>
          </p:cNvSpPr>
          <p:nvPr/>
        </p:nvSpPr>
        <p:spPr bwMode="auto">
          <a:xfrm>
            <a:off x="4732338" y="3657600"/>
            <a:ext cx="395287" cy="381000"/>
          </a:xfrm>
          <a:prstGeom prst="rect">
            <a:avLst/>
          </a:prstGeom>
          <a:noFill/>
          <a:ln w="762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Mi</a:t>
            </a:r>
          </a:p>
        </p:txBody>
      </p:sp>
      <p:sp>
        <p:nvSpPr>
          <p:cNvPr id="696338" name="Rectangle 18"/>
          <p:cNvSpPr>
            <a:spLocks noChangeArrowheads="1"/>
          </p:cNvSpPr>
          <p:nvPr/>
        </p:nvSpPr>
        <p:spPr bwMode="auto">
          <a:xfrm>
            <a:off x="5127625" y="3657600"/>
            <a:ext cx="395288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Na</a:t>
            </a:r>
          </a:p>
        </p:txBody>
      </p:sp>
      <p:sp>
        <p:nvSpPr>
          <p:cNvPr id="696339" name="Rectangle 19"/>
          <p:cNvSpPr>
            <a:spLocks noChangeArrowheads="1"/>
          </p:cNvSpPr>
          <p:nvPr/>
        </p:nvSpPr>
        <p:spPr bwMode="auto">
          <a:xfrm>
            <a:off x="5522913" y="3657600"/>
            <a:ext cx="395287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Ne</a:t>
            </a:r>
          </a:p>
        </p:txBody>
      </p:sp>
      <p:sp>
        <p:nvSpPr>
          <p:cNvPr id="696340" name="Rectangle 20"/>
          <p:cNvSpPr>
            <a:spLocks noChangeArrowheads="1"/>
          </p:cNvSpPr>
          <p:nvPr/>
        </p:nvSpPr>
        <p:spPr bwMode="auto">
          <a:xfrm>
            <a:off x="5918200" y="36576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Nu</a:t>
            </a:r>
          </a:p>
        </p:txBody>
      </p:sp>
      <p:sp>
        <p:nvSpPr>
          <p:cNvPr id="696341" name="Rectangle 21"/>
          <p:cNvSpPr>
            <a:spLocks noChangeArrowheads="1"/>
          </p:cNvSpPr>
          <p:nvPr/>
        </p:nvSpPr>
        <p:spPr bwMode="auto">
          <a:xfrm>
            <a:off x="6313488" y="3657600"/>
            <a:ext cx="395287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Mo</a:t>
            </a:r>
          </a:p>
        </p:txBody>
      </p:sp>
      <p:sp>
        <p:nvSpPr>
          <p:cNvPr id="696342" name="Rectangle 22"/>
          <p:cNvSpPr>
            <a:spLocks noChangeArrowheads="1"/>
          </p:cNvSpPr>
          <p:nvPr/>
        </p:nvSpPr>
        <p:spPr bwMode="auto">
          <a:xfrm>
            <a:off x="6708775" y="3657600"/>
            <a:ext cx="395288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Pa</a:t>
            </a:r>
          </a:p>
        </p:txBody>
      </p:sp>
      <p:sp>
        <p:nvSpPr>
          <p:cNvPr id="696343" name="Rectangle 23"/>
          <p:cNvSpPr>
            <a:spLocks noChangeArrowheads="1"/>
          </p:cNvSpPr>
          <p:nvPr/>
        </p:nvSpPr>
        <p:spPr bwMode="auto">
          <a:xfrm>
            <a:off x="7104063" y="3657600"/>
            <a:ext cx="396875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Ph</a:t>
            </a:r>
          </a:p>
        </p:txBody>
      </p:sp>
      <p:sp>
        <p:nvSpPr>
          <p:cNvPr id="696344" name="Rectangle 24"/>
          <p:cNvSpPr>
            <a:spLocks noChangeArrowheads="1"/>
          </p:cNvSpPr>
          <p:nvPr/>
        </p:nvSpPr>
        <p:spPr bwMode="auto">
          <a:xfrm>
            <a:off x="7500938" y="3657600"/>
            <a:ext cx="395287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Qu</a:t>
            </a:r>
          </a:p>
        </p:txBody>
      </p:sp>
      <p:sp>
        <p:nvSpPr>
          <p:cNvPr id="696345" name="Rectangle 25"/>
          <p:cNvSpPr>
            <a:spLocks noChangeArrowheads="1"/>
          </p:cNvSpPr>
          <p:nvPr/>
        </p:nvSpPr>
        <p:spPr bwMode="auto">
          <a:xfrm>
            <a:off x="7896225" y="3657600"/>
            <a:ext cx="395288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Ra</a:t>
            </a:r>
          </a:p>
        </p:txBody>
      </p:sp>
      <p:sp>
        <p:nvSpPr>
          <p:cNvPr id="696346" name="Rectangle 26"/>
          <p:cNvSpPr>
            <a:spLocks noChangeArrowheads="1"/>
          </p:cNvSpPr>
          <p:nvPr/>
        </p:nvSpPr>
        <p:spPr bwMode="auto">
          <a:xfrm>
            <a:off x="776288" y="3657600"/>
            <a:ext cx="395287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Ca</a:t>
            </a:r>
          </a:p>
        </p:txBody>
      </p:sp>
      <p:sp>
        <p:nvSpPr>
          <p:cNvPr id="696347" name="Text Box 27"/>
          <p:cNvSpPr txBox="1">
            <a:spLocks noChangeArrowheads="1"/>
          </p:cNvSpPr>
          <p:nvPr/>
        </p:nvSpPr>
        <p:spPr bwMode="auto">
          <a:xfrm>
            <a:off x="492125" y="3459163"/>
            <a:ext cx="8378825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1200">
                <a:solidFill>
                  <a:schemeClr val="bg2"/>
                </a:solidFill>
                <a:effectLst/>
                <a:latin typeface="Courier New" pitchFamily="49" charset="0"/>
              </a:rPr>
              <a:t>0   1    2   3   4   5    6   7   8    9</a:t>
            </a:r>
            <a:r>
              <a:rPr lang="en-US" sz="1200">
                <a:effectLst/>
                <a:latin typeface="Courier New" pitchFamily="49" charset="0"/>
              </a:rPr>
              <a:t>  10  </a:t>
            </a:r>
            <a:r>
              <a:rPr lang="en-US" sz="1200">
                <a:solidFill>
                  <a:schemeClr val="bg2"/>
                </a:solidFill>
                <a:effectLst/>
                <a:latin typeface="Courier New" pitchFamily="49" charset="0"/>
              </a:rPr>
              <a:t>11   12  13  14  15   16  17  18   19 . . .</a:t>
            </a:r>
          </a:p>
        </p:txBody>
      </p:sp>
      <p:sp>
        <p:nvSpPr>
          <p:cNvPr id="696348" name="Rectangle 28"/>
          <p:cNvSpPr>
            <a:spLocks noChangeArrowheads="1"/>
          </p:cNvSpPr>
          <p:nvPr/>
        </p:nvSpPr>
        <p:spPr bwMode="auto">
          <a:xfrm>
            <a:off x="5929313" y="3657600"/>
            <a:ext cx="395287" cy="381000"/>
          </a:xfrm>
          <a:prstGeom prst="rect">
            <a:avLst/>
          </a:prstGeom>
          <a:solidFill>
            <a:schemeClr val="bg1"/>
          </a:solidFill>
          <a:ln w="317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Nu</a:t>
            </a:r>
          </a:p>
        </p:txBody>
      </p:sp>
      <p:sp>
        <p:nvSpPr>
          <p:cNvPr id="696350" name="Text Box 30"/>
          <p:cNvSpPr txBox="1">
            <a:spLocks noChangeArrowheads="1"/>
          </p:cNvSpPr>
          <p:nvPr/>
        </p:nvSpPr>
        <p:spPr bwMode="auto">
          <a:xfrm>
            <a:off x="4973638" y="4572000"/>
            <a:ext cx="741362" cy="466725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mid</a:t>
            </a:r>
          </a:p>
        </p:txBody>
      </p:sp>
      <p:sp>
        <p:nvSpPr>
          <p:cNvPr id="696351" name="Line 31"/>
          <p:cNvSpPr>
            <a:spLocks noChangeShapeType="1"/>
          </p:cNvSpPr>
          <p:nvPr/>
        </p:nvSpPr>
        <p:spPr bwMode="auto">
          <a:xfrm flipH="1" flipV="1">
            <a:off x="5715000" y="4038600"/>
            <a:ext cx="152400" cy="533400"/>
          </a:xfrm>
          <a:prstGeom prst="line">
            <a:avLst/>
          </a:prstGeom>
          <a:noFill/>
          <a:ln w="9525">
            <a:solidFill>
              <a:schemeClr val="bg2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96352" name="Rectangle 32"/>
          <p:cNvSpPr>
            <a:spLocks noChangeArrowheads="1"/>
          </p:cNvSpPr>
          <p:nvPr/>
        </p:nvSpPr>
        <p:spPr bwMode="auto">
          <a:xfrm>
            <a:off x="2362200" y="6248400"/>
            <a:ext cx="395288" cy="381000"/>
          </a:xfrm>
          <a:prstGeom prst="rect">
            <a:avLst/>
          </a:prstGeom>
          <a:noFill/>
          <a:ln w="38100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endParaRPr lang="en-US">
              <a:effectLst/>
              <a:latin typeface="Times New Roman" pitchFamily="18" charset="0"/>
            </a:endParaRPr>
          </a:p>
        </p:txBody>
      </p:sp>
      <p:sp>
        <p:nvSpPr>
          <p:cNvPr id="696353" name="Text Box 33"/>
          <p:cNvSpPr txBox="1">
            <a:spLocks noChangeArrowheads="1"/>
          </p:cNvSpPr>
          <p:nvPr/>
        </p:nvSpPr>
        <p:spPr bwMode="auto">
          <a:xfrm>
            <a:off x="1143000" y="6172200"/>
            <a:ext cx="33909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>
                <a:effectLst/>
                <a:latin typeface="Times New Roman" pitchFamily="18" charset="0"/>
              </a:rPr>
              <a:t>Where is Low, Sampson? </a:t>
            </a:r>
          </a:p>
        </p:txBody>
      </p:sp>
      <p:sp>
        <p:nvSpPr>
          <p:cNvPr id="696354" name="Rectangle 34"/>
          <p:cNvSpPr>
            <a:spLocks noChangeArrowheads="1"/>
          </p:cNvSpPr>
          <p:nvPr/>
        </p:nvSpPr>
        <p:spPr bwMode="auto">
          <a:xfrm>
            <a:off x="3886200" y="3657600"/>
            <a:ext cx="395288" cy="381000"/>
          </a:xfrm>
          <a:prstGeom prst="rect">
            <a:avLst/>
          </a:prstGeom>
          <a:solidFill>
            <a:schemeClr val="bg1"/>
          </a:solidFill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La</a:t>
            </a:r>
          </a:p>
        </p:txBody>
      </p:sp>
      <p:sp>
        <p:nvSpPr>
          <p:cNvPr id="696355" name="Rectangle 35"/>
          <p:cNvSpPr>
            <a:spLocks noChangeArrowheads="1"/>
          </p:cNvSpPr>
          <p:nvPr/>
        </p:nvSpPr>
        <p:spPr bwMode="auto">
          <a:xfrm>
            <a:off x="2514600" y="2133600"/>
            <a:ext cx="457200" cy="457200"/>
          </a:xfrm>
          <a:prstGeom prst="rect">
            <a:avLst/>
          </a:prstGeom>
          <a:noFill/>
          <a:ln w="38100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96356" name="Text Box 36"/>
          <p:cNvSpPr txBox="1">
            <a:spLocks noChangeArrowheads="1"/>
          </p:cNvSpPr>
          <p:nvPr/>
        </p:nvSpPr>
        <p:spPr bwMode="auto">
          <a:xfrm>
            <a:off x="4343400" y="4572000"/>
            <a:ext cx="558800" cy="466725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rh</a:t>
            </a:r>
          </a:p>
        </p:txBody>
      </p:sp>
      <p:sp>
        <p:nvSpPr>
          <p:cNvPr id="696357" name="Line 37"/>
          <p:cNvSpPr>
            <a:spLocks noChangeShapeType="1"/>
          </p:cNvSpPr>
          <p:nvPr/>
        </p:nvSpPr>
        <p:spPr bwMode="auto">
          <a:xfrm flipH="1" flipV="1">
            <a:off x="4572000" y="4038600"/>
            <a:ext cx="76200" cy="5334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96358" name="Freeform 38"/>
          <p:cNvSpPr>
            <a:spLocks/>
          </p:cNvSpPr>
          <p:nvPr/>
        </p:nvSpPr>
        <p:spPr bwMode="auto">
          <a:xfrm flipH="1">
            <a:off x="4648200" y="5029200"/>
            <a:ext cx="1600200" cy="354013"/>
          </a:xfrm>
          <a:custGeom>
            <a:avLst/>
            <a:gdLst>
              <a:gd name="T0" fmla="*/ 0 w 2490"/>
              <a:gd name="T1" fmla="*/ 0 h 181"/>
              <a:gd name="T2" fmla="*/ 1330 w 2490"/>
              <a:gd name="T3" fmla="*/ 178 h 181"/>
              <a:gd name="T4" fmla="*/ 2490 w 2490"/>
              <a:gd name="T5" fmla="*/ 17 h 1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490" h="181">
                <a:moveTo>
                  <a:pt x="0" y="0"/>
                </a:moveTo>
                <a:cubicBezTo>
                  <a:pt x="223" y="30"/>
                  <a:pt x="915" y="175"/>
                  <a:pt x="1330" y="178"/>
                </a:cubicBezTo>
                <a:cubicBezTo>
                  <a:pt x="1745" y="181"/>
                  <a:pt x="2248" y="51"/>
                  <a:pt x="2490" y="17"/>
                </a:cubicBezTo>
              </a:path>
            </a:pathLst>
          </a:custGeom>
          <a:noFill/>
          <a:ln w="9525" cap="flat" cmpd="sng">
            <a:solidFill>
              <a:schemeClr val="folHlink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96359" name="Text Box 39"/>
          <p:cNvSpPr txBox="1">
            <a:spLocks noChangeArrowheads="1"/>
          </p:cNvSpPr>
          <p:nvPr/>
        </p:nvSpPr>
        <p:spPr bwMode="auto">
          <a:xfrm>
            <a:off x="3505200" y="5562600"/>
            <a:ext cx="4114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eaLnBrk="0" hangingPunct="0"/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lh=10, rh=10, mid=11</a:t>
            </a:r>
          </a:p>
        </p:txBody>
      </p:sp>
      <p:grpSp>
        <p:nvGrpSpPr>
          <p:cNvPr id="696360" name="Group 40"/>
          <p:cNvGrpSpPr>
            <a:grpSpLocks/>
          </p:cNvGrpSpPr>
          <p:nvPr/>
        </p:nvGrpSpPr>
        <p:grpSpPr bwMode="auto">
          <a:xfrm>
            <a:off x="5303838" y="3536950"/>
            <a:ext cx="373062" cy="654050"/>
            <a:chOff x="4080" y="2448"/>
            <a:chExt cx="1296" cy="1248"/>
          </a:xfrm>
        </p:grpSpPr>
        <p:sp>
          <p:nvSpPr>
            <p:cNvPr id="696361" name="Line 41"/>
            <p:cNvSpPr>
              <a:spLocks noChangeShapeType="1"/>
            </p:cNvSpPr>
            <p:nvPr/>
          </p:nvSpPr>
          <p:spPr bwMode="auto">
            <a:xfrm>
              <a:off x="4080" y="2496"/>
              <a:ext cx="1200" cy="1200"/>
            </a:xfrm>
            <a:prstGeom prst="line">
              <a:avLst/>
            </a:prstGeom>
            <a:noFill/>
            <a:ln w="28575">
              <a:solidFill>
                <a:srgbClr val="FF0000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696362" name="Line 42"/>
            <p:cNvSpPr>
              <a:spLocks noChangeShapeType="1"/>
            </p:cNvSpPr>
            <p:nvPr/>
          </p:nvSpPr>
          <p:spPr bwMode="auto">
            <a:xfrm>
              <a:off x="4176" y="2448"/>
              <a:ext cx="1200" cy="1200"/>
            </a:xfrm>
            <a:prstGeom prst="line">
              <a:avLst/>
            </a:prstGeom>
            <a:noFill/>
            <a:ln w="28575">
              <a:solidFill>
                <a:srgbClr val="FF0000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696363" name="Group 43"/>
          <p:cNvGrpSpPr>
            <a:grpSpLocks/>
          </p:cNvGrpSpPr>
          <p:nvPr/>
        </p:nvGrpSpPr>
        <p:grpSpPr bwMode="auto">
          <a:xfrm>
            <a:off x="5295900" y="3500438"/>
            <a:ext cx="419100" cy="614362"/>
            <a:chOff x="4080" y="2400"/>
            <a:chExt cx="1296" cy="1248"/>
          </a:xfrm>
        </p:grpSpPr>
        <p:sp>
          <p:nvSpPr>
            <p:cNvPr id="696364" name="Line 44"/>
            <p:cNvSpPr>
              <a:spLocks noChangeShapeType="1"/>
            </p:cNvSpPr>
            <p:nvPr/>
          </p:nvSpPr>
          <p:spPr bwMode="auto">
            <a:xfrm flipH="1">
              <a:off x="4128" y="2496"/>
              <a:ext cx="1248" cy="1152"/>
            </a:xfrm>
            <a:prstGeom prst="line">
              <a:avLst/>
            </a:prstGeom>
            <a:noFill/>
            <a:ln w="28575">
              <a:solidFill>
                <a:srgbClr val="FF0000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696365" name="Line 45"/>
            <p:cNvSpPr>
              <a:spLocks noChangeShapeType="1"/>
            </p:cNvSpPr>
            <p:nvPr/>
          </p:nvSpPr>
          <p:spPr bwMode="auto">
            <a:xfrm flipH="1">
              <a:off x="4080" y="2400"/>
              <a:ext cx="1248" cy="1152"/>
            </a:xfrm>
            <a:prstGeom prst="line">
              <a:avLst/>
            </a:prstGeom>
            <a:noFill/>
            <a:ln w="28575">
              <a:solidFill>
                <a:srgbClr val="FF0000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8370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Binary Search (of sorted data)</a:t>
            </a:r>
          </a:p>
        </p:txBody>
      </p:sp>
      <p:sp>
        <p:nvSpPr>
          <p:cNvPr id="6983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447800"/>
            <a:ext cx="8153400" cy="4800600"/>
          </a:xfrm>
        </p:spPr>
        <p:txBody>
          <a:bodyPr/>
          <a:lstStyle/>
          <a:p>
            <a:pPr lvl="1">
              <a:buFontTx/>
              <a:buNone/>
            </a:pPr>
            <a:r>
              <a:rPr lang="en-US" sz="32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Implementation: could use array indices…</a:t>
            </a:r>
          </a:p>
          <a:p>
            <a:pPr lvl="1"/>
            <a:r>
              <a:rPr lang="en-US"/>
              <a:t>REPEAT.</a:t>
            </a:r>
            <a:br>
              <a:rPr lang="en-US"/>
            </a:br>
            <a:r>
              <a:rPr lang="en-US"/>
              <a:t>Make new midpoint half-way between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lh</a:t>
            </a:r>
            <a:r>
              <a:rPr lang="en-US"/>
              <a:t> &amp;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rh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</a:p>
          <a:p>
            <a:pPr lvl="1"/>
            <a:endParaRPr lang="en-US" b="1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698372" name="Text Box 4"/>
          <p:cNvSpPr txBox="1">
            <a:spLocks noChangeArrowheads="1"/>
          </p:cNvSpPr>
          <p:nvPr/>
        </p:nvSpPr>
        <p:spPr bwMode="auto">
          <a:xfrm>
            <a:off x="3657600" y="4572000"/>
            <a:ext cx="558800" cy="466725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lh</a:t>
            </a:r>
          </a:p>
        </p:txBody>
      </p:sp>
      <p:sp>
        <p:nvSpPr>
          <p:cNvPr id="698373" name="Line 5"/>
          <p:cNvSpPr>
            <a:spLocks noChangeShapeType="1"/>
          </p:cNvSpPr>
          <p:nvPr/>
        </p:nvSpPr>
        <p:spPr bwMode="auto">
          <a:xfrm flipV="1">
            <a:off x="4114800" y="4038600"/>
            <a:ext cx="304800" cy="5334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98375" name="Line 7"/>
          <p:cNvSpPr>
            <a:spLocks noChangeShapeType="1"/>
          </p:cNvSpPr>
          <p:nvPr/>
        </p:nvSpPr>
        <p:spPr bwMode="auto">
          <a:xfrm flipH="1" flipV="1">
            <a:off x="4724400" y="4038600"/>
            <a:ext cx="457200" cy="5334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98376" name="Rectangle 8"/>
          <p:cNvSpPr>
            <a:spLocks noChangeArrowheads="1"/>
          </p:cNvSpPr>
          <p:nvPr/>
        </p:nvSpPr>
        <p:spPr bwMode="auto">
          <a:xfrm>
            <a:off x="381000" y="3657600"/>
            <a:ext cx="395288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Ba</a:t>
            </a:r>
          </a:p>
        </p:txBody>
      </p:sp>
      <p:sp>
        <p:nvSpPr>
          <p:cNvPr id="698377" name="Rectangle 9"/>
          <p:cNvSpPr>
            <a:spLocks noChangeArrowheads="1"/>
          </p:cNvSpPr>
          <p:nvPr/>
        </p:nvSpPr>
        <p:spPr bwMode="auto">
          <a:xfrm>
            <a:off x="1171575" y="3657600"/>
            <a:ext cx="395288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Ce</a:t>
            </a:r>
          </a:p>
        </p:txBody>
      </p:sp>
      <p:sp>
        <p:nvSpPr>
          <p:cNvPr id="698378" name="Rectangle 10"/>
          <p:cNvSpPr>
            <a:spLocks noChangeArrowheads="1"/>
          </p:cNvSpPr>
          <p:nvPr/>
        </p:nvSpPr>
        <p:spPr bwMode="auto">
          <a:xfrm>
            <a:off x="1566863" y="3657600"/>
            <a:ext cx="396875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Fa</a:t>
            </a:r>
          </a:p>
        </p:txBody>
      </p:sp>
      <p:sp>
        <p:nvSpPr>
          <p:cNvPr id="698379" name="Rectangle 11"/>
          <p:cNvSpPr>
            <a:spLocks noChangeArrowheads="1"/>
          </p:cNvSpPr>
          <p:nvPr/>
        </p:nvSpPr>
        <p:spPr bwMode="auto">
          <a:xfrm>
            <a:off x="1963738" y="3657600"/>
            <a:ext cx="395287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Fe</a:t>
            </a:r>
          </a:p>
        </p:txBody>
      </p:sp>
      <p:sp>
        <p:nvSpPr>
          <p:cNvPr id="698380" name="Rectangle 12"/>
          <p:cNvSpPr>
            <a:spLocks noChangeArrowheads="1"/>
          </p:cNvSpPr>
          <p:nvPr/>
        </p:nvSpPr>
        <p:spPr bwMode="auto">
          <a:xfrm>
            <a:off x="2359025" y="3657600"/>
            <a:ext cx="395288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Fo</a:t>
            </a:r>
          </a:p>
        </p:txBody>
      </p:sp>
      <p:sp>
        <p:nvSpPr>
          <p:cNvPr id="698381" name="Rectangle 13"/>
          <p:cNvSpPr>
            <a:spLocks noChangeArrowheads="1"/>
          </p:cNvSpPr>
          <p:nvPr/>
        </p:nvSpPr>
        <p:spPr bwMode="auto">
          <a:xfrm>
            <a:off x="2754313" y="3657600"/>
            <a:ext cx="395287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Ga</a:t>
            </a:r>
          </a:p>
        </p:txBody>
      </p:sp>
      <p:sp>
        <p:nvSpPr>
          <p:cNvPr id="698382" name="Rectangle 14"/>
          <p:cNvSpPr>
            <a:spLocks noChangeArrowheads="1"/>
          </p:cNvSpPr>
          <p:nvPr/>
        </p:nvSpPr>
        <p:spPr bwMode="auto">
          <a:xfrm>
            <a:off x="3149600" y="3657600"/>
            <a:ext cx="395288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He</a:t>
            </a:r>
          </a:p>
        </p:txBody>
      </p:sp>
      <p:sp>
        <p:nvSpPr>
          <p:cNvPr id="698383" name="Rectangle 15"/>
          <p:cNvSpPr>
            <a:spLocks noChangeArrowheads="1"/>
          </p:cNvSpPr>
          <p:nvPr/>
        </p:nvSpPr>
        <p:spPr bwMode="auto">
          <a:xfrm>
            <a:off x="3544888" y="3657600"/>
            <a:ext cx="395287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Ho</a:t>
            </a:r>
          </a:p>
        </p:txBody>
      </p:sp>
      <p:sp>
        <p:nvSpPr>
          <p:cNvPr id="698384" name="Rectangle 16"/>
          <p:cNvSpPr>
            <a:spLocks noChangeArrowheads="1"/>
          </p:cNvSpPr>
          <p:nvPr/>
        </p:nvSpPr>
        <p:spPr bwMode="auto">
          <a:xfrm>
            <a:off x="4343400" y="3657600"/>
            <a:ext cx="396875" cy="381000"/>
          </a:xfrm>
          <a:prstGeom prst="rect">
            <a:avLst/>
          </a:prstGeom>
          <a:noFill/>
          <a:ln w="762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Lo</a:t>
            </a:r>
          </a:p>
        </p:txBody>
      </p:sp>
      <p:sp>
        <p:nvSpPr>
          <p:cNvPr id="698385" name="Rectangle 17"/>
          <p:cNvSpPr>
            <a:spLocks noChangeArrowheads="1"/>
          </p:cNvSpPr>
          <p:nvPr/>
        </p:nvSpPr>
        <p:spPr bwMode="auto">
          <a:xfrm>
            <a:off x="4732338" y="3657600"/>
            <a:ext cx="395287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Mi</a:t>
            </a:r>
          </a:p>
        </p:txBody>
      </p:sp>
      <p:sp>
        <p:nvSpPr>
          <p:cNvPr id="698386" name="Rectangle 18"/>
          <p:cNvSpPr>
            <a:spLocks noChangeArrowheads="1"/>
          </p:cNvSpPr>
          <p:nvPr/>
        </p:nvSpPr>
        <p:spPr bwMode="auto">
          <a:xfrm>
            <a:off x="5127625" y="3657600"/>
            <a:ext cx="395288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Na</a:t>
            </a:r>
          </a:p>
        </p:txBody>
      </p:sp>
      <p:sp>
        <p:nvSpPr>
          <p:cNvPr id="698387" name="Rectangle 19"/>
          <p:cNvSpPr>
            <a:spLocks noChangeArrowheads="1"/>
          </p:cNvSpPr>
          <p:nvPr/>
        </p:nvSpPr>
        <p:spPr bwMode="auto">
          <a:xfrm>
            <a:off x="5522913" y="3657600"/>
            <a:ext cx="395287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Ne</a:t>
            </a:r>
          </a:p>
        </p:txBody>
      </p:sp>
      <p:sp>
        <p:nvSpPr>
          <p:cNvPr id="698388" name="Rectangle 20"/>
          <p:cNvSpPr>
            <a:spLocks noChangeArrowheads="1"/>
          </p:cNvSpPr>
          <p:nvPr/>
        </p:nvSpPr>
        <p:spPr bwMode="auto">
          <a:xfrm>
            <a:off x="5918200" y="3657600"/>
            <a:ext cx="395288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Nu</a:t>
            </a:r>
          </a:p>
        </p:txBody>
      </p:sp>
      <p:sp>
        <p:nvSpPr>
          <p:cNvPr id="698389" name="Rectangle 21"/>
          <p:cNvSpPr>
            <a:spLocks noChangeArrowheads="1"/>
          </p:cNvSpPr>
          <p:nvPr/>
        </p:nvSpPr>
        <p:spPr bwMode="auto">
          <a:xfrm>
            <a:off x="6313488" y="3657600"/>
            <a:ext cx="395287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Mo</a:t>
            </a:r>
          </a:p>
        </p:txBody>
      </p:sp>
      <p:sp>
        <p:nvSpPr>
          <p:cNvPr id="698390" name="Rectangle 22"/>
          <p:cNvSpPr>
            <a:spLocks noChangeArrowheads="1"/>
          </p:cNvSpPr>
          <p:nvPr/>
        </p:nvSpPr>
        <p:spPr bwMode="auto">
          <a:xfrm>
            <a:off x="6708775" y="3657600"/>
            <a:ext cx="395288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Pa</a:t>
            </a:r>
          </a:p>
        </p:txBody>
      </p:sp>
      <p:sp>
        <p:nvSpPr>
          <p:cNvPr id="698391" name="Rectangle 23"/>
          <p:cNvSpPr>
            <a:spLocks noChangeArrowheads="1"/>
          </p:cNvSpPr>
          <p:nvPr/>
        </p:nvSpPr>
        <p:spPr bwMode="auto">
          <a:xfrm>
            <a:off x="7104063" y="3657600"/>
            <a:ext cx="396875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Ph</a:t>
            </a:r>
          </a:p>
        </p:txBody>
      </p:sp>
      <p:sp>
        <p:nvSpPr>
          <p:cNvPr id="698392" name="Rectangle 24"/>
          <p:cNvSpPr>
            <a:spLocks noChangeArrowheads="1"/>
          </p:cNvSpPr>
          <p:nvPr/>
        </p:nvSpPr>
        <p:spPr bwMode="auto">
          <a:xfrm>
            <a:off x="7500938" y="3657600"/>
            <a:ext cx="395287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Qu</a:t>
            </a:r>
          </a:p>
        </p:txBody>
      </p:sp>
      <p:sp>
        <p:nvSpPr>
          <p:cNvPr id="698393" name="Rectangle 25"/>
          <p:cNvSpPr>
            <a:spLocks noChangeArrowheads="1"/>
          </p:cNvSpPr>
          <p:nvPr/>
        </p:nvSpPr>
        <p:spPr bwMode="auto">
          <a:xfrm>
            <a:off x="7896225" y="3657600"/>
            <a:ext cx="395288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Ra</a:t>
            </a:r>
          </a:p>
        </p:txBody>
      </p:sp>
      <p:sp>
        <p:nvSpPr>
          <p:cNvPr id="698394" name="Rectangle 26"/>
          <p:cNvSpPr>
            <a:spLocks noChangeArrowheads="1"/>
          </p:cNvSpPr>
          <p:nvPr/>
        </p:nvSpPr>
        <p:spPr bwMode="auto">
          <a:xfrm>
            <a:off x="776288" y="3657600"/>
            <a:ext cx="395287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Ca</a:t>
            </a:r>
          </a:p>
        </p:txBody>
      </p:sp>
      <p:sp>
        <p:nvSpPr>
          <p:cNvPr id="698395" name="Text Box 27"/>
          <p:cNvSpPr txBox="1">
            <a:spLocks noChangeArrowheads="1"/>
          </p:cNvSpPr>
          <p:nvPr/>
        </p:nvSpPr>
        <p:spPr bwMode="auto">
          <a:xfrm>
            <a:off x="492125" y="3459163"/>
            <a:ext cx="8378825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1200">
                <a:solidFill>
                  <a:schemeClr val="bg2"/>
                </a:solidFill>
                <a:effectLst/>
                <a:latin typeface="Courier New" pitchFamily="49" charset="0"/>
              </a:rPr>
              <a:t>0   1    2   3   4   5    6   7   8    9</a:t>
            </a:r>
            <a:r>
              <a:rPr lang="en-US" sz="1200">
                <a:effectLst/>
                <a:latin typeface="Courier New" pitchFamily="49" charset="0"/>
              </a:rPr>
              <a:t>  10 </a:t>
            </a:r>
            <a:r>
              <a:rPr lang="en-US" sz="1200">
                <a:solidFill>
                  <a:schemeClr val="bg2"/>
                </a:solidFill>
                <a:effectLst/>
                <a:latin typeface="Courier New" pitchFamily="49" charset="0"/>
              </a:rPr>
              <a:t> 11   12  13  14  15   16  17  18   19 . . .</a:t>
            </a:r>
          </a:p>
        </p:txBody>
      </p:sp>
      <p:sp>
        <p:nvSpPr>
          <p:cNvPr id="698396" name="Rectangle 28"/>
          <p:cNvSpPr>
            <a:spLocks noChangeArrowheads="1"/>
          </p:cNvSpPr>
          <p:nvPr/>
        </p:nvSpPr>
        <p:spPr bwMode="auto">
          <a:xfrm>
            <a:off x="5929313" y="3657600"/>
            <a:ext cx="395287" cy="381000"/>
          </a:xfrm>
          <a:prstGeom prst="rect">
            <a:avLst/>
          </a:prstGeom>
          <a:solidFill>
            <a:schemeClr val="bg1"/>
          </a:solidFill>
          <a:ln w="317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Nu</a:t>
            </a:r>
          </a:p>
        </p:txBody>
      </p:sp>
      <p:sp>
        <p:nvSpPr>
          <p:cNvPr id="698398" name="Text Box 30"/>
          <p:cNvSpPr txBox="1">
            <a:spLocks noChangeArrowheads="1"/>
          </p:cNvSpPr>
          <p:nvPr/>
        </p:nvSpPr>
        <p:spPr bwMode="auto">
          <a:xfrm>
            <a:off x="4287838" y="4572000"/>
            <a:ext cx="741362" cy="466725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mid</a:t>
            </a:r>
          </a:p>
        </p:txBody>
      </p:sp>
      <p:sp>
        <p:nvSpPr>
          <p:cNvPr id="698400" name="Rectangle 32"/>
          <p:cNvSpPr>
            <a:spLocks noChangeArrowheads="1"/>
          </p:cNvSpPr>
          <p:nvPr/>
        </p:nvSpPr>
        <p:spPr bwMode="auto">
          <a:xfrm>
            <a:off x="2362200" y="6248400"/>
            <a:ext cx="395288" cy="381000"/>
          </a:xfrm>
          <a:prstGeom prst="rect">
            <a:avLst/>
          </a:prstGeom>
          <a:noFill/>
          <a:ln w="38100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endParaRPr lang="en-US">
              <a:effectLst/>
              <a:latin typeface="Times New Roman" pitchFamily="18" charset="0"/>
            </a:endParaRPr>
          </a:p>
        </p:txBody>
      </p:sp>
      <p:sp>
        <p:nvSpPr>
          <p:cNvPr id="698401" name="Text Box 33"/>
          <p:cNvSpPr txBox="1">
            <a:spLocks noChangeArrowheads="1"/>
          </p:cNvSpPr>
          <p:nvPr/>
        </p:nvSpPr>
        <p:spPr bwMode="auto">
          <a:xfrm>
            <a:off x="1143000" y="6172200"/>
            <a:ext cx="33909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>
                <a:effectLst/>
                <a:latin typeface="Times New Roman" pitchFamily="18" charset="0"/>
              </a:rPr>
              <a:t>Where is Low, Sampson? </a:t>
            </a:r>
          </a:p>
        </p:txBody>
      </p:sp>
      <p:sp>
        <p:nvSpPr>
          <p:cNvPr id="698402" name="Rectangle 34"/>
          <p:cNvSpPr>
            <a:spLocks noChangeArrowheads="1"/>
          </p:cNvSpPr>
          <p:nvPr/>
        </p:nvSpPr>
        <p:spPr bwMode="auto">
          <a:xfrm>
            <a:off x="3886200" y="3657600"/>
            <a:ext cx="395288" cy="381000"/>
          </a:xfrm>
          <a:prstGeom prst="rect">
            <a:avLst/>
          </a:prstGeom>
          <a:solidFill>
            <a:schemeClr val="bg1"/>
          </a:solidFill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La</a:t>
            </a:r>
          </a:p>
        </p:txBody>
      </p:sp>
      <p:sp>
        <p:nvSpPr>
          <p:cNvPr id="698404" name="Text Box 36"/>
          <p:cNvSpPr txBox="1">
            <a:spLocks noChangeArrowheads="1"/>
          </p:cNvSpPr>
          <p:nvPr/>
        </p:nvSpPr>
        <p:spPr bwMode="auto">
          <a:xfrm>
            <a:off x="5105400" y="4572000"/>
            <a:ext cx="558800" cy="466725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rh</a:t>
            </a:r>
          </a:p>
        </p:txBody>
      </p:sp>
      <p:sp>
        <p:nvSpPr>
          <p:cNvPr id="698405" name="Line 37"/>
          <p:cNvSpPr>
            <a:spLocks noChangeShapeType="1"/>
          </p:cNvSpPr>
          <p:nvPr/>
        </p:nvSpPr>
        <p:spPr bwMode="auto">
          <a:xfrm flipH="1" flipV="1">
            <a:off x="4572000" y="4038600"/>
            <a:ext cx="76200" cy="5334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98407" name="Text Box 39"/>
          <p:cNvSpPr txBox="1">
            <a:spLocks noChangeArrowheads="1"/>
          </p:cNvSpPr>
          <p:nvPr/>
        </p:nvSpPr>
        <p:spPr bwMode="auto">
          <a:xfrm>
            <a:off x="3505200" y="5562600"/>
            <a:ext cx="4114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eaLnBrk="0" hangingPunct="0"/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lh=10, mid=10, rh=10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72740" name="Group 4"/>
          <p:cNvGrpSpPr>
            <a:grpSpLocks/>
          </p:cNvGrpSpPr>
          <p:nvPr/>
        </p:nvGrpSpPr>
        <p:grpSpPr bwMode="auto">
          <a:xfrm>
            <a:off x="1009650" y="1371600"/>
            <a:ext cx="7905750" cy="2971800"/>
            <a:chOff x="492" y="864"/>
            <a:chExt cx="4980" cy="1872"/>
          </a:xfrm>
        </p:grpSpPr>
        <p:sp>
          <p:nvSpPr>
            <p:cNvPr id="372741" name="Rectangle 5"/>
            <p:cNvSpPr>
              <a:spLocks noChangeArrowheads="1"/>
            </p:cNvSpPr>
            <p:nvPr/>
          </p:nvSpPr>
          <p:spPr bwMode="auto">
            <a:xfrm>
              <a:off x="492" y="911"/>
              <a:ext cx="4436" cy="180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FF0000"/>
                  </a:solidFill>
                  <a:miter lim="800000"/>
                  <a:headEnd type="none" w="lg" len="lg"/>
                  <a:tailEnd type="none" w="lg" len="lg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>
                <a:spcBef>
                  <a:spcPct val="20000"/>
                </a:spcBef>
              </a:pPr>
              <a:r>
                <a:rPr lang="en-US" sz="1800" b="1">
                  <a:solidFill>
                    <a:schemeClr val="accent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     </a:t>
              </a:r>
              <a:r>
                <a:rPr lang="en-US" sz="1800" b="1" u="sng">
                  <a:solidFill>
                    <a:schemeClr val="accent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Name2, Name1	     Salary Dep. Borough . . .</a:t>
              </a:r>
              <a:br>
                <a:rPr lang="en-US" sz="1800" b="1" u="sng">
                  <a:solidFill>
                    <a:schemeClr val="accent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</a:br>
              <a:r>
                <a:rPr lang="en-US" sz="18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     Cratchit, Bob        10.00  7   Dingley Dell</a:t>
              </a:r>
              <a:br>
                <a:rPr lang="en-US" sz="18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</a:br>
              <a:r>
                <a:rPr lang="en-US" sz="18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     Scrooge, Ebenezer   250.00  1   Strand </a:t>
              </a:r>
              <a:br>
                <a:rPr lang="en-US" sz="18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</a:br>
              <a:r>
                <a:rPr lang="en-US" sz="18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     Marner, Silas        15.00  1   Durden</a:t>
              </a:r>
              <a:br>
                <a:rPr lang="en-US" sz="18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</a:br>
              <a:r>
                <a:rPr lang="en-US" sz="18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     Fogg, Phineas        20.00  2   Devonshire</a:t>
              </a:r>
              <a:br>
                <a:rPr lang="en-US" sz="18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</a:br>
              <a:r>
                <a:rPr lang="en-US" sz="18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     Low, Sampson         75.00  4   Hampstead</a:t>
              </a:r>
              <a:br>
                <a:rPr lang="en-US" sz="18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</a:br>
              <a:r>
                <a:rPr lang="en-US" sz="18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     Searle, Aloysius     75.00  3   Bishopsgate</a:t>
              </a:r>
              <a:br>
                <a:rPr lang="en-US" sz="18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</a:br>
              <a:r>
                <a:rPr lang="en-US" sz="18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     Chuzlewit, Martin    20.00  5   Fenchurch</a:t>
              </a:r>
              <a:br>
                <a:rPr lang="en-US" sz="18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</a:br>
              <a:r>
                <a:rPr lang="en-US" sz="18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/>
              </a:r>
              <a:br>
                <a:rPr lang="en-US" sz="18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</a:br>
              <a:r>
                <a:rPr lang="en-US" sz="2000" b="1">
                  <a:solidFill>
                    <a:srgbClr val="FF0000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  </a:t>
              </a:r>
              <a:r>
                <a:rPr lang="en-US" sz="2000" b="1" u="sng">
                  <a:solidFill>
                    <a:srgbClr val="FF0000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. . . And so on for about 250 entries . . .</a:t>
              </a:r>
            </a:p>
          </p:txBody>
        </p:sp>
        <p:sp>
          <p:nvSpPr>
            <p:cNvPr id="372742" name="Line 6"/>
            <p:cNvSpPr>
              <a:spLocks noChangeShapeType="1"/>
            </p:cNvSpPr>
            <p:nvPr/>
          </p:nvSpPr>
          <p:spPr bwMode="auto">
            <a:xfrm>
              <a:off x="912" y="864"/>
              <a:ext cx="0" cy="1824"/>
            </a:xfrm>
            <a:prstGeom prst="line">
              <a:avLst/>
            </a:prstGeom>
            <a:noFill/>
            <a:ln w="9525">
              <a:solidFill>
                <a:schemeClr val="accent2"/>
              </a:solidFill>
              <a:round/>
              <a:headEnd type="none" w="lg" len="lg"/>
              <a:tailEnd type="stealth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72743" name="Line 7"/>
            <p:cNvSpPr>
              <a:spLocks noChangeShapeType="1"/>
            </p:cNvSpPr>
            <p:nvPr/>
          </p:nvSpPr>
          <p:spPr bwMode="auto">
            <a:xfrm>
              <a:off x="4992" y="864"/>
              <a:ext cx="0" cy="1872"/>
            </a:xfrm>
            <a:prstGeom prst="line">
              <a:avLst/>
            </a:prstGeom>
            <a:noFill/>
            <a:ln w="9525">
              <a:solidFill>
                <a:schemeClr val="accent2"/>
              </a:solidFill>
              <a:round/>
              <a:headEnd type="none" w="lg" len="lg"/>
              <a:tailEnd type="stealth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72744" name="Line 8"/>
            <p:cNvSpPr>
              <a:spLocks noChangeShapeType="1"/>
            </p:cNvSpPr>
            <p:nvPr/>
          </p:nvSpPr>
          <p:spPr bwMode="auto">
            <a:xfrm>
              <a:off x="912" y="864"/>
              <a:ext cx="4560" cy="0"/>
            </a:xfrm>
            <a:prstGeom prst="line">
              <a:avLst/>
            </a:prstGeom>
            <a:noFill/>
            <a:ln w="9525">
              <a:solidFill>
                <a:schemeClr val="accent2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72745" name="Line 9"/>
            <p:cNvSpPr>
              <a:spLocks noChangeShapeType="1"/>
            </p:cNvSpPr>
            <p:nvPr/>
          </p:nvSpPr>
          <p:spPr bwMode="auto">
            <a:xfrm>
              <a:off x="2592" y="864"/>
              <a:ext cx="0" cy="1824"/>
            </a:xfrm>
            <a:prstGeom prst="line">
              <a:avLst/>
            </a:prstGeom>
            <a:noFill/>
            <a:ln w="9525">
              <a:solidFill>
                <a:schemeClr val="accent2"/>
              </a:solidFill>
              <a:round/>
              <a:headEnd type="none" w="lg" len="lg"/>
              <a:tailEnd type="stealth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72746" name="Line 10"/>
            <p:cNvSpPr>
              <a:spLocks noChangeShapeType="1"/>
            </p:cNvSpPr>
            <p:nvPr/>
          </p:nvSpPr>
          <p:spPr bwMode="auto">
            <a:xfrm>
              <a:off x="3264" y="864"/>
              <a:ext cx="0" cy="1824"/>
            </a:xfrm>
            <a:prstGeom prst="line">
              <a:avLst/>
            </a:prstGeom>
            <a:noFill/>
            <a:ln w="9525">
              <a:solidFill>
                <a:schemeClr val="accent2"/>
              </a:solidFill>
              <a:round/>
              <a:headEnd type="none" w="lg" len="lg"/>
              <a:tailEnd type="stealth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72747" name="Line 11"/>
            <p:cNvSpPr>
              <a:spLocks noChangeShapeType="1"/>
            </p:cNvSpPr>
            <p:nvPr/>
          </p:nvSpPr>
          <p:spPr bwMode="auto">
            <a:xfrm>
              <a:off x="3696" y="864"/>
              <a:ext cx="0" cy="1824"/>
            </a:xfrm>
            <a:prstGeom prst="line">
              <a:avLst/>
            </a:prstGeom>
            <a:noFill/>
            <a:ln w="9525">
              <a:solidFill>
                <a:schemeClr val="accent2"/>
              </a:solidFill>
              <a:round/>
              <a:headEnd type="none" w="lg" len="lg"/>
              <a:tailEnd type="stealth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372738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2286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Search</a:t>
            </a:r>
          </a:p>
        </p:txBody>
      </p:sp>
      <p:sp>
        <p:nvSpPr>
          <p:cNvPr id="37273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4495800"/>
            <a:ext cx="8001000" cy="2057400"/>
          </a:xfrm>
        </p:spPr>
        <p:txBody>
          <a:bodyPr/>
          <a:lstStyle/>
          <a:p>
            <a:r>
              <a:rPr lang="en-US" sz="2800"/>
              <a:t>Store it using an array of pointers-to-struct:</a:t>
            </a:r>
            <a:br>
              <a:rPr lang="en-US" sz="2800"/>
            </a:br>
            <a:r>
              <a:rPr lang="en-US" sz="16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16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workerT *pStaff[300];		// up to 300 entries</a:t>
            </a:r>
          </a:p>
          <a:p>
            <a:endParaRPr lang="en-US" sz="18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buFontTx/>
              <a:buNone/>
            </a:pPr>
            <a:r>
              <a:rPr lang="en-US" sz="2800"/>
              <a:t>Given string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“Low, Sampson” </a:t>
            </a:r>
            <a:r>
              <a:rPr lang="en-US" sz="2800"/>
              <a:t>how can we find salary? </a:t>
            </a:r>
          </a:p>
        </p:txBody>
      </p:sp>
      <p:sp>
        <p:nvSpPr>
          <p:cNvPr id="372748" name="Rectangle 12"/>
          <p:cNvSpPr>
            <a:spLocks noChangeArrowheads="1"/>
          </p:cNvSpPr>
          <p:nvPr/>
        </p:nvSpPr>
        <p:spPr bwMode="auto">
          <a:xfrm>
            <a:off x="228600" y="1714500"/>
            <a:ext cx="1276350" cy="22891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staff[0]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staff[1]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staff[2]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staff[3]</a:t>
            </a:r>
          </a:p>
          <a:p>
            <a:pPr eaLnBrk="0" hangingPunct="0"/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staff[4]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</a:t>
            </a:r>
          </a:p>
          <a:p>
            <a:pPr eaLnBrk="0" hangingPunct="0"/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</a:t>
            </a:r>
          </a:p>
          <a:p>
            <a:pPr eaLnBrk="0" hangingPunct="0"/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</a:t>
            </a:r>
          </a:p>
        </p:txBody>
      </p:sp>
      <p:grpSp>
        <p:nvGrpSpPr>
          <p:cNvPr id="372749" name="Group 13"/>
          <p:cNvGrpSpPr>
            <a:grpSpLocks/>
          </p:cNvGrpSpPr>
          <p:nvPr/>
        </p:nvGrpSpPr>
        <p:grpSpPr bwMode="auto">
          <a:xfrm>
            <a:off x="1346200" y="1905000"/>
            <a:ext cx="304800" cy="1322388"/>
            <a:chOff x="672" y="959"/>
            <a:chExt cx="288" cy="833"/>
          </a:xfrm>
        </p:grpSpPr>
        <p:sp>
          <p:nvSpPr>
            <p:cNvPr id="372750" name="Line 14"/>
            <p:cNvSpPr>
              <a:spLocks noChangeShapeType="1"/>
            </p:cNvSpPr>
            <p:nvPr/>
          </p:nvSpPr>
          <p:spPr bwMode="auto">
            <a:xfrm>
              <a:off x="672" y="1127"/>
              <a:ext cx="288" cy="1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stealth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72751" name="Line 15"/>
            <p:cNvSpPr>
              <a:spLocks noChangeShapeType="1"/>
            </p:cNvSpPr>
            <p:nvPr/>
          </p:nvSpPr>
          <p:spPr bwMode="auto">
            <a:xfrm>
              <a:off x="672" y="959"/>
              <a:ext cx="288" cy="1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stealth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72752" name="Line 16"/>
            <p:cNvSpPr>
              <a:spLocks noChangeShapeType="1"/>
            </p:cNvSpPr>
            <p:nvPr/>
          </p:nvSpPr>
          <p:spPr bwMode="auto">
            <a:xfrm>
              <a:off x="672" y="1295"/>
              <a:ext cx="288" cy="1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stealth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72753" name="Line 17"/>
            <p:cNvSpPr>
              <a:spLocks noChangeShapeType="1"/>
            </p:cNvSpPr>
            <p:nvPr/>
          </p:nvSpPr>
          <p:spPr bwMode="auto">
            <a:xfrm>
              <a:off x="672" y="1623"/>
              <a:ext cx="288" cy="1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stealth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72754" name="Line 18"/>
            <p:cNvSpPr>
              <a:spLocks noChangeShapeType="1"/>
            </p:cNvSpPr>
            <p:nvPr/>
          </p:nvSpPr>
          <p:spPr bwMode="auto">
            <a:xfrm>
              <a:off x="672" y="1455"/>
              <a:ext cx="288" cy="1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stealth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72755" name="Line 19"/>
            <p:cNvSpPr>
              <a:spLocks noChangeShapeType="1"/>
            </p:cNvSpPr>
            <p:nvPr/>
          </p:nvSpPr>
          <p:spPr bwMode="auto">
            <a:xfrm>
              <a:off x="672" y="1791"/>
              <a:ext cx="288" cy="1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stealth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372756" name="Rectangle 20"/>
          <p:cNvSpPr>
            <a:spLocks noChangeArrowheads="1"/>
          </p:cNvSpPr>
          <p:nvPr/>
        </p:nvSpPr>
        <p:spPr bwMode="auto">
          <a:xfrm>
            <a:off x="609600" y="5867400"/>
            <a:ext cx="7848600" cy="5334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0418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Binary Search (of sorted data)</a:t>
            </a:r>
          </a:p>
        </p:txBody>
      </p:sp>
      <p:sp>
        <p:nvSpPr>
          <p:cNvPr id="70041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447800"/>
            <a:ext cx="8153400" cy="4800600"/>
          </a:xfrm>
        </p:spPr>
        <p:txBody>
          <a:bodyPr/>
          <a:lstStyle/>
          <a:p>
            <a:pPr lvl="1">
              <a:buFontTx/>
              <a:buNone/>
            </a:pPr>
            <a:r>
              <a:rPr lang="en-US" sz="32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Implementation: could use array indices…</a:t>
            </a:r>
          </a:p>
          <a:p>
            <a:pPr lvl="1"/>
            <a:r>
              <a:rPr lang="en-US"/>
              <a:t>If target  </a:t>
            </a:r>
            <a:r>
              <a:rPr lang="en-US" sz="3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==</a:t>
            </a:r>
            <a:r>
              <a:rPr lang="en-US"/>
              <a:t>  midpoint </a:t>
            </a: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</a:rPr>
              <a:t>Lo</a:t>
            </a:r>
            <a:r>
              <a:rPr lang="en-US"/>
              <a:t>, 				report success!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YES!</a:t>
            </a:r>
          </a:p>
          <a:p>
            <a:pPr lvl="1"/>
            <a:endParaRPr lang="en-US" b="1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700420" name="Text Box 4"/>
          <p:cNvSpPr txBox="1">
            <a:spLocks noChangeArrowheads="1"/>
          </p:cNvSpPr>
          <p:nvPr/>
        </p:nvSpPr>
        <p:spPr bwMode="auto">
          <a:xfrm>
            <a:off x="3657600" y="4572000"/>
            <a:ext cx="558800" cy="466725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lh</a:t>
            </a:r>
          </a:p>
        </p:txBody>
      </p:sp>
      <p:sp>
        <p:nvSpPr>
          <p:cNvPr id="700421" name="Line 5"/>
          <p:cNvSpPr>
            <a:spLocks noChangeShapeType="1"/>
          </p:cNvSpPr>
          <p:nvPr/>
        </p:nvSpPr>
        <p:spPr bwMode="auto">
          <a:xfrm flipV="1">
            <a:off x="4114800" y="4038600"/>
            <a:ext cx="304800" cy="5334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00422" name="Line 6"/>
          <p:cNvSpPr>
            <a:spLocks noChangeShapeType="1"/>
          </p:cNvSpPr>
          <p:nvPr/>
        </p:nvSpPr>
        <p:spPr bwMode="auto">
          <a:xfrm flipH="1" flipV="1">
            <a:off x="4724400" y="4038600"/>
            <a:ext cx="457200" cy="5334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00423" name="Rectangle 7"/>
          <p:cNvSpPr>
            <a:spLocks noChangeArrowheads="1"/>
          </p:cNvSpPr>
          <p:nvPr/>
        </p:nvSpPr>
        <p:spPr bwMode="auto">
          <a:xfrm>
            <a:off x="381000" y="3657600"/>
            <a:ext cx="395288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Ba</a:t>
            </a:r>
          </a:p>
        </p:txBody>
      </p:sp>
      <p:sp>
        <p:nvSpPr>
          <p:cNvPr id="700424" name="Rectangle 8"/>
          <p:cNvSpPr>
            <a:spLocks noChangeArrowheads="1"/>
          </p:cNvSpPr>
          <p:nvPr/>
        </p:nvSpPr>
        <p:spPr bwMode="auto">
          <a:xfrm>
            <a:off x="1171575" y="3657600"/>
            <a:ext cx="395288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Ce</a:t>
            </a:r>
          </a:p>
        </p:txBody>
      </p:sp>
      <p:sp>
        <p:nvSpPr>
          <p:cNvPr id="700425" name="Rectangle 9"/>
          <p:cNvSpPr>
            <a:spLocks noChangeArrowheads="1"/>
          </p:cNvSpPr>
          <p:nvPr/>
        </p:nvSpPr>
        <p:spPr bwMode="auto">
          <a:xfrm>
            <a:off x="1566863" y="3657600"/>
            <a:ext cx="396875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Fa</a:t>
            </a:r>
          </a:p>
        </p:txBody>
      </p:sp>
      <p:sp>
        <p:nvSpPr>
          <p:cNvPr id="700426" name="Rectangle 10"/>
          <p:cNvSpPr>
            <a:spLocks noChangeArrowheads="1"/>
          </p:cNvSpPr>
          <p:nvPr/>
        </p:nvSpPr>
        <p:spPr bwMode="auto">
          <a:xfrm>
            <a:off x="1963738" y="3657600"/>
            <a:ext cx="395287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Fe</a:t>
            </a:r>
          </a:p>
        </p:txBody>
      </p:sp>
      <p:sp>
        <p:nvSpPr>
          <p:cNvPr id="700427" name="Rectangle 11"/>
          <p:cNvSpPr>
            <a:spLocks noChangeArrowheads="1"/>
          </p:cNvSpPr>
          <p:nvPr/>
        </p:nvSpPr>
        <p:spPr bwMode="auto">
          <a:xfrm>
            <a:off x="2359025" y="3657600"/>
            <a:ext cx="395288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Fo</a:t>
            </a:r>
          </a:p>
        </p:txBody>
      </p:sp>
      <p:sp>
        <p:nvSpPr>
          <p:cNvPr id="700428" name="Rectangle 12"/>
          <p:cNvSpPr>
            <a:spLocks noChangeArrowheads="1"/>
          </p:cNvSpPr>
          <p:nvPr/>
        </p:nvSpPr>
        <p:spPr bwMode="auto">
          <a:xfrm>
            <a:off x="2754313" y="3657600"/>
            <a:ext cx="395287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Ga</a:t>
            </a:r>
          </a:p>
        </p:txBody>
      </p:sp>
      <p:sp>
        <p:nvSpPr>
          <p:cNvPr id="700429" name="Rectangle 13"/>
          <p:cNvSpPr>
            <a:spLocks noChangeArrowheads="1"/>
          </p:cNvSpPr>
          <p:nvPr/>
        </p:nvSpPr>
        <p:spPr bwMode="auto">
          <a:xfrm>
            <a:off x="3149600" y="3657600"/>
            <a:ext cx="395288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He</a:t>
            </a:r>
          </a:p>
        </p:txBody>
      </p:sp>
      <p:sp>
        <p:nvSpPr>
          <p:cNvPr id="700430" name="Rectangle 14"/>
          <p:cNvSpPr>
            <a:spLocks noChangeArrowheads="1"/>
          </p:cNvSpPr>
          <p:nvPr/>
        </p:nvSpPr>
        <p:spPr bwMode="auto">
          <a:xfrm>
            <a:off x="3544888" y="3657600"/>
            <a:ext cx="395287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Ho</a:t>
            </a:r>
          </a:p>
        </p:txBody>
      </p:sp>
      <p:sp>
        <p:nvSpPr>
          <p:cNvPr id="700431" name="Rectangle 15"/>
          <p:cNvSpPr>
            <a:spLocks noChangeArrowheads="1"/>
          </p:cNvSpPr>
          <p:nvPr/>
        </p:nvSpPr>
        <p:spPr bwMode="auto">
          <a:xfrm>
            <a:off x="4343400" y="3657600"/>
            <a:ext cx="396875" cy="381000"/>
          </a:xfrm>
          <a:prstGeom prst="rect">
            <a:avLst/>
          </a:prstGeom>
          <a:noFill/>
          <a:ln w="762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Lo</a:t>
            </a:r>
          </a:p>
        </p:txBody>
      </p:sp>
      <p:sp>
        <p:nvSpPr>
          <p:cNvPr id="700432" name="Rectangle 16"/>
          <p:cNvSpPr>
            <a:spLocks noChangeArrowheads="1"/>
          </p:cNvSpPr>
          <p:nvPr/>
        </p:nvSpPr>
        <p:spPr bwMode="auto">
          <a:xfrm>
            <a:off x="4732338" y="3657600"/>
            <a:ext cx="395287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Mi</a:t>
            </a:r>
          </a:p>
        </p:txBody>
      </p:sp>
      <p:sp>
        <p:nvSpPr>
          <p:cNvPr id="700433" name="Rectangle 17"/>
          <p:cNvSpPr>
            <a:spLocks noChangeArrowheads="1"/>
          </p:cNvSpPr>
          <p:nvPr/>
        </p:nvSpPr>
        <p:spPr bwMode="auto">
          <a:xfrm>
            <a:off x="5127625" y="3657600"/>
            <a:ext cx="395288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Na</a:t>
            </a:r>
          </a:p>
        </p:txBody>
      </p:sp>
      <p:sp>
        <p:nvSpPr>
          <p:cNvPr id="700434" name="Rectangle 18"/>
          <p:cNvSpPr>
            <a:spLocks noChangeArrowheads="1"/>
          </p:cNvSpPr>
          <p:nvPr/>
        </p:nvSpPr>
        <p:spPr bwMode="auto">
          <a:xfrm>
            <a:off x="5522913" y="3657600"/>
            <a:ext cx="395287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Ne</a:t>
            </a:r>
          </a:p>
        </p:txBody>
      </p:sp>
      <p:sp>
        <p:nvSpPr>
          <p:cNvPr id="700435" name="Rectangle 19"/>
          <p:cNvSpPr>
            <a:spLocks noChangeArrowheads="1"/>
          </p:cNvSpPr>
          <p:nvPr/>
        </p:nvSpPr>
        <p:spPr bwMode="auto">
          <a:xfrm>
            <a:off x="5918200" y="3657600"/>
            <a:ext cx="395288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Nu</a:t>
            </a:r>
          </a:p>
        </p:txBody>
      </p:sp>
      <p:sp>
        <p:nvSpPr>
          <p:cNvPr id="700436" name="Rectangle 20"/>
          <p:cNvSpPr>
            <a:spLocks noChangeArrowheads="1"/>
          </p:cNvSpPr>
          <p:nvPr/>
        </p:nvSpPr>
        <p:spPr bwMode="auto">
          <a:xfrm>
            <a:off x="6313488" y="3657600"/>
            <a:ext cx="395287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Mo</a:t>
            </a:r>
          </a:p>
        </p:txBody>
      </p:sp>
      <p:sp>
        <p:nvSpPr>
          <p:cNvPr id="700437" name="Rectangle 21"/>
          <p:cNvSpPr>
            <a:spLocks noChangeArrowheads="1"/>
          </p:cNvSpPr>
          <p:nvPr/>
        </p:nvSpPr>
        <p:spPr bwMode="auto">
          <a:xfrm>
            <a:off x="6708775" y="3657600"/>
            <a:ext cx="395288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Pa</a:t>
            </a:r>
          </a:p>
        </p:txBody>
      </p:sp>
      <p:sp>
        <p:nvSpPr>
          <p:cNvPr id="700438" name="Rectangle 22"/>
          <p:cNvSpPr>
            <a:spLocks noChangeArrowheads="1"/>
          </p:cNvSpPr>
          <p:nvPr/>
        </p:nvSpPr>
        <p:spPr bwMode="auto">
          <a:xfrm>
            <a:off x="7104063" y="3657600"/>
            <a:ext cx="396875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Ph</a:t>
            </a:r>
          </a:p>
        </p:txBody>
      </p:sp>
      <p:sp>
        <p:nvSpPr>
          <p:cNvPr id="700439" name="Rectangle 23"/>
          <p:cNvSpPr>
            <a:spLocks noChangeArrowheads="1"/>
          </p:cNvSpPr>
          <p:nvPr/>
        </p:nvSpPr>
        <p:spPr bwMode="auto">
          <a:xfrm>
            <a:off x="7500938" y="3657600"/>
            <a:ext cx="395287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Qu</a:t>
            </a:r>
          </a:p>
        </p:txBody>
      </p:sp>
      <p:sp>
        <p:nvSpPr>
          <p:cNvPr id="700440" name="Rectangle 24"/>
          <p:cNvSpPr>
            <a:spLocks noChangeArrowheads="1"/>
          </p:cNvSpPr>
          <p:nvPr/>
        </p:nvSpPr>
        <p:spPr bwMode="auto">
          <a:xfrm>
            <a:off x="7896225" y="3657600"/>
            <a:ext cx="395288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Ra</a:t>
            </a:r>
          </a:p>
        </p:txBody>
      </p:sp>
      <p:sp>
        <p:nvSpPr>
          <p:cNvPr id="700441" name="Rectangle 25"/>
          <p:cNvSpPr>
            <a:spLocks noChangeArrowheads="1"/>
          </p:cNvSpPr>
          <p:nvPr/>
        </p:nvSpPr>
        <p:spPr bwMode="auto">
          <a:xfrm>
            <a:off x="776288" y="3657600"/>
            <a:ext cx="395287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Ca</a:t>
            </a:r>
          </a:p>
        </p:txBody>
      </p:sp>
      <p:sp>
        <p:nvSpPr>
          <p:cNvPr id="700442" name="Text Box 26"/>
          <p:cNvSpPr txBox="1">
            <a:spLocks noChangeArrowheads="1"/>
          </p:cNvSpPr>
          <p:nvPr/>
        </p:nvSpPr>
        <p:spPr bwMode="auto">
          <a:xfrm>
            <a:off x="492125" y="3459163"/>
            <a:ext cx="8378825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1200">
                <a:solidFill>
                  <a:schemeClr val="bg2"/>
                </a:solidFill>
                <a:effectLst/>
                <a:latin typeface="Courier New" pitchFamily="49" charset="0"/>
              </a:rPr>
              <a:t>0   1    2   3   4   5    6   7   8    9</a:t>
            </a:r>
            <a:r>
              <a:rPr lang="en-US" sz="1200">
                <a:effectLst/>
                <a:latin typeface="Courier New" pitchFamily="49" charset="0"/>
              </a:rPr>
              <a:t>  10 </a:t>
            </a:r>
            <a:r>
              <a:rPr lang="en-US" sz="1200">
                <a:solidFill>
                  <a:schemeClr val="bg2"/>
                </a:solidFill>
                <a:effectLst/>
                <a:latin typeface="Courier New" pitchFamily="49" charset="0"/>
              </a:rPr>
              <a:t> 11   12  13  14  15   16  17  18   19 . . .</a:t>
            </a:r>
          </a:p>
        </p:txBody>
      </p:sp>
      <p:sp>
        <p:nvSpPr>
          <p:cNvPr id="700443" name="Rectangle 27"/>
          <p:cNvSpPr>
            <a:spLocks noChangeArrowheads="1"/>
          </p:cNvSpPr>
          <p:nvPr/>
        </p:nvSpPr>
        <p:spPr bwMode="auto">
          <a:xfrm>
            <a:off x="5929313" y="3657600"/>
            <a:ext cx="395287" cy="381000"/>
          </a:xfrm>
          <a:prstGeom prst="rect">
            <a:avLst/>
          </a:prstGeom>
          <a:solidFill>
            <a:schemeClr val="bg1"/>
          </a:solidFill>
          <a:ln w="317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Nu</a:t>
            </a:r>
          </a:p>
        </p:txBody>
      </p:sp>
      <p:sp>
        <p:nvSpPr>
          <p:cNvPr id="700444" name="Text Box 28"/>
          <p:cNvSpPr txBox="1">
            <a:spLocks noChangeArrowheads="1"/>
          </p:cNvSpPr>
          <p:nvPr/>
        </p:nvSpPr>
        <p:spPr bwMode="auto">
          <a:xfrm>
            <a:off x="4287838" y="4572000"/>
            <a:ext cx="741362" cy="466725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mid</a:t>
            </a:r>
          </a:p>
        </p:txBody>
      </p:sp>
      <p:sp>
        <p:nvSpPr>
          <p:cNvPr id="700445" name="Rectangle 29"/>
          <p:cNvSpPr>
            <a:spLocks noChangeArrowheads="1"/>
          </p:cNvSpPr>
          <p:nvPr/>
        </p:nvSpPr>
        <p:spPr bwMode="auto">
          <a:xfrm>
            <a:off x="2362200" y="6248400"/>
            <a:ext cx="395288" cy="381000"/>
          </a:xfrm>
          <a:prstGeom prst="rect">
            <a:avLst/>
          </a:prstGeom>
          <a:noFill/>
          <a:ln w="38100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endParaRPr lang="en-US">
              <a:effectLst/>
              <a:latin typeface="Times New Roman" pitchFamily="18" charset="0"/>
            </a:endParaRPr>
          </a:p>
        </p:txBody>
      </p:sp>
      <p:sp>
        <p:nvSpPr>
          <p:cNvPr id="700446" name="Text Box 30"/>
          <p:cNvSpPr txBox="1">
            <a:spLocks noChangeArrowheads="1"/>
          </p:cNvSpPr>
          <p:nvPr/>
        </p:nvSpPr>
        <p:spPr bwMode="auto">
          <a:xfrm>
            <a:off x="1143000" y="6172200"/>
            <a:ext cx="33909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>
                <a:effectLst/>
                <a:latin typeface="Times New Roman" pitchFamily="18" charset="0"/>
              </a:rPr>
              <a:t>Where is Low, Sampson? </a:t>
            </a:r>
          </a:p>
        </p:txBody>
      </p:sp>
      <p:sp>
        <p:nvSpPr>
          <p:cNvPr id="700447" name="Rectangle 31"/>
          <p:cNvSpPr>
            <a:spLocks noChangeArrowheads="1"/>
          </p:cNvSpPr>
          <p:nvPr/>
        </p:nvSpPr>
        <p:spPr bwMode="auto">
          <a:xfrm>
            <a:off x="3886200" y="3657600"/>
            <a:ext cx="395288" cy="381000"/>
          </a:xfrm>
          <a:prstGeom prst="rect">
            <a:avLst/>
          </a:prstGeom>
          <a:solidFill>
            <a:schemeClr val="bg1"/>
          </a:solidFill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La</a:t>
            </a:r>
          </a:p>
        </p:txBody>
      </p:sp>
      <p:sp>
        <p:nvSpPr>
          <p:cNvPr id="700448" name="Text Box 32"/>
          <p:cNvSpPr txBox="1">
            <a:spLocks noChangeArrowheads="1"/>
          </p:cNvSpPr>
          <p:nvPr/>
        </p:nvSpPr>
        <p:spPr bwMode="auto">
          <a:xfrm>
            <a:off x="5105400" y="4572000"/>
            <a:ext cx="558800" cy="466725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rh</a:t>
            </a:r>
          </a:p>
        </p:txBody>
      </p:sp>
      <p:sp>
        <p:nvSpPr>
          <p:cNvPr id="700449" name="Line 33"/>
          <p:cNvSpPr>
            <a:spLocks noChangeShapeType="1"/>
          </p:cNvSpPr>
          <p:nvPr/>
        </p:nvSpPr>
        <p:spPr bwMode="auto">
          <a:xfrm flipH="1" flipV="1">
            <a:off x="4572000" y="4038600"/>
            <a:ext cx="76200" cy="5334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00450" name="Text Box 34"/>
          <p:cNvSpPr txBox="1">
            <a:spLocks noChangeArrowheads="1"/>
          </p:cNvSpPr>
          <p:nvPr/>
        </p:nvSpPr>
        <p:spPr bwMode="auto">
          <a:xfrm>
            <a:off x="3505200" y="5562600"/>
            <a:ext cx="4114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eaLnBrk="0" hangingPunct="0"/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lh=10, mid=10, rh=10 </a:t>
            </a:r>
          </a:p>
        </p:txBody>
      </p:sp>
      <p:sp>
        <p:nvSpPr>
          <p:cNvPr id="700452" name="Rectangle 36"/>
          <p:cNvSpPr>
            <a:spLocks noChangeArrowheads="1"/>
          </p:cNvSpPr>
          <p:nvPr/>
        </p:nvSpPr>
        <p:spPr bwMode="auto">
          <a:xfrm>
            <a:off x="2514600" y="2133600"/>
            <a:ext cx="711200" cy="457200"/>
          </a:xfrm>
          <a:prstGeom prst="rect">
            <a:avLst/>
          </a:prstGeom>
          <a:noFill/>
          <a:ln w="38100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2466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Binary Search (of sorted data)</a:t>
            </a:r>
          </a:p>
        </p:txBody>
      </p:sp>
      <p:sp>
        <p:nvSpPr>
          <p:cNvPr id="70246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219200"/>
            <a:ext cx="8458200" cy="4800600"/>
          </a:xfrm>
        </p:spPr>
        <p:txBody>
          <a:bodyPr/>
          <a:lstStyle/>
          <a:p>
            <a:pPr lvl="1">
              <a:buFontTx/>
              <a:buNone/>
            </a:pPr>
            <a:r>
              <a:rPr lang="en-US" sz="32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Implementation: Suppose NO target exists;</a:t>
            </a:r>
          </a:p>
          <a:p>
            <a:pPr lvl="1"/>
            <a:r>
              <a:rPr lang="en-US"/>
              <a:t>What if target was </a:t>
            </a: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</a:rPr>
              <a:t>Li</a:t>
            </a:r>
            <a:r>
              <a:rPr lang="en-US"/>
              <a:t> instead?  at this step we have:</a:t>
            </a:r>
          </a:p>
          <a:p>
            <a:pPr lvl="1"/>
            <a:r>
              <a:rPr lang="en-US"/>
              <a:t> </a:t>
            </a: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</a:rPr>
              <a:t>Li</a:t>
            </a:r>
            <a:r>
              <a:rPr lang="en-US"/>
              <a:t>  </a:t>
            </a:r>
            <a:r>
              <a:rPr lang="en-US" sz="3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&lt;</a:t>
            </a:r>
            <a:r>
              <a:rPr lang="en-US"/>
              <a:t> midpoint </a:t>
            </a: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</a:rPr>
              <a:t>Lo</a:t>
            </a:r>
            <a:r>
              <a:rPr lang="en-US"/>
              <a:t>;  </a:t>
            </a:r>
            <a:br>
              <a:rPr lang="en-US"/>
            </a:br>
            <a:r>
              <a:rPr lang="en-US"/>
              <a:t>		move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rh</a:t>
            </a:r>
            <a:r>
              <a:rPr lang="en-US"/>
              <a:t> to just before midpoint; </a:t>
            </a:r>
          </a:p>
        </p:txBody>
      </p:sp>
      <p:sp>
        <p:nvSpPr>
          <p:cNvPr id="702468" name="Text Box 4"/>
          <p:cNvSpPr txBox="1">
            <a:spLocks noChangeArrowheads="1"/>
          </p:cNvSpPr>
          <p:nvPr/>
        </p:nvSpPr>
        <p:spPr bwMode="auto">
          <a:xfrm>
            <a:off x="3352800" y="4572000"/>
            <a:ext cx="558800" cy="466725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lh</a:t>
            </a:r>
          </a:p>
        </p:txBody>
      </p:sp>
      <p:sp>
        <p:nvSpPr>
          <p:cNvPr id="702469" name="Line 5"/>
          <p:cNvSpPr>
            <a:spLocks noChangeShapeType="1"/>
          </p:cNvSpPr>
          <p:nvPr/>
        </p:nvSpPr>
        <p:spPr bwMode="auto">
          <a:xfrm flipH="1" flipV="1">
            <a:off x="4038600" y="4038600"/>
            <a:ext cx="228600" cy="5334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02470" name="Line 6"/>
          <p:cNvSpPr>
            <a:spLocks noChangeShapeType="1"/>
          </p:cNvSpPr>
          <p:nvPr/>
        </p:nvSpPr>
        <p:spPr bwMode="auto">
          <a:xfrm flipV="1">
            <a:off x="3505200" y="4114800"/>
            <a:ext cx="914400" cy="4572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02471" name="Rectangle 7"/>
          <p:cNvSpPr>
            <a:spLocks noChangeArrowheads="1"/>
          </p:cNvSpPr>
          <p:nvPr/>
        </p:nvSpPr>
        <p:spPr bwMode="auto">
          <a:xfrm>
            <a:off x="381000" y="3657600"/>
            <a:ext cx="395288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Ba</a:t>
            </a:r>
          </a:p>
        </p:txBody>
      </p:sp>
      <p:sp>
        <p:nvSpPr>
          <p:cNvPr id="702472" name="Rectangle 8"/>
          <p:cNvSpPr>
            <a:spLocks noChangeArrowheads="1"/>
          </p:cNvSpPr>
          <p:nvPr/>
        </p:nvSpPr>
        <p:spPr bwMode="auto">
          <a:xfrm>
            <a:off x="1171575" y="3657600"/>
            <a:ext cx="395288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Ce</a:t>
            </a:r>
          </a:p>
        </p:txBody>
      </p:sp>
      <p:sp>
        <p:nvSpPr>
          <p:cNvPr id="702473" name="Rectangle 9"/>
          <p:cNvSpPr>
            <a:spLocks noChangeArrowheads="1"/>
          </p:cNvSpPr>
          <p:nvPr/>
        </p:nvSpPr>
        <p:spPr bwMode="auto">
          <a:xfrm>
            <a:off x="1566863" y="3657600"/>
            <a:ext cx="396875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Fa</a:t>
            </a:r>
          </a:p>
        </p:txBody>
      </p:sp>
      <p:sp>
        <p:nvSpPr>
          <p:cNvPr id="702474" name="Rectangle 10"/>
          <p:cNvSpPr>
            <a:spLocks noChangeArrowheads="1"/>
          </p:cNvSpPr>
          <p:nvPr/>
        </p:nvSpPr>
        <p:spPr bwMode="auto">
          <a:xfrm>
            <a:off x="1963738" y="3657600"/>
            <a:ext cx="395287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Fe</a:t>
            </a:r>
          </a:p>
        </p:txBody>
      </p:sp>
      <p:sp>
        <p:nvSpPr>
          <p:cNvPr id="702475" name="Rectangle 11"/>
          <p:cNvSpPr>
            <a:spLocks noChangeArrowheads="1"/>
          </p:cNvSpPr>
          <p:nvPr/>
        </p:nvSpPr>
        <p:spPr bwMode="auto">
          <a:xfrm>
            <a:off x="2359025" y="3657600"/>
            <a:ext cx="395288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Fo</a:t>
            </a:r>
          </a:p>
        </p:txBody>
      </p:sp>
      <p:sp>
        <p:nvSpPr>
          <p:cNvPr id="702476" name="Rectangle 12"/>
          <p:cNvSpPr>
            <a:spLocks noChangeArrowheads="1"/>
          </p:cNvSpPr>
          <p:nvPr/>
        </p:nvSpPr>
        <p:spPr bwMode="auto">
          <a:xfrm>
            <a:off x="2754313" y="3657600"/>
            <a:ext cx="395287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Ga</a:t>
            </a:r>
          </a:p>
        </p:txBody>
      </p:sp>
      <p:sp>
        <p:nvSpPr>
          <p:cNvPr id="702477" name="Rectangle 13"/>
          <p:cNvSpPr>
            <a:spLocks noChangeArrowheads="1"/>
          </p:cNvSpPr>
          <p:nvPr/>
        </p:nvSpPr>
        <p:spPr bwMode="auto">
          <a:xfrm>
            <a:off x="3149600" y="3657600"/>
            <a:ext cx="395288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He</a:t>
            </a:r>
          </a:p>
        </p:txBody>
      </p:sp>
      <p:sp>
        <p:nvSpPr>
          <p:cNvPr id="702478" name="Rectangle 14"/>
          <p:cNvSpPr>
            <a:spLocks noChangeArrowheads="1"/>
          </p:cNvSpPr>
          <p:nvPr/>
        </p:nvSpPr>
        <p:spPr bwMode="auto">
          <a:xfrm>
            <a:off x="3544888" y="3657600"/>
            <a:ext cx="395287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Ho</a:t>
            </a:r>
          </a:p>
        </p:txBody>
      </p:sp>
      <p:sp>
        <p:nvSpPr>
          <p:cNvPr id="702479" name="Rectangle 15"/>
          <p:cNvSpPr>
            <a:spLocks noChangeArrowheads="1"/>
          </p:cNvSpPr>
          <p:nvPr/>
        </p:nvSpPr>
        <p:spPr bwMode="auto">
          <a:xfrm>
            <a:off x="4343400" y="3657600"/>
            <a:ext cx="396875" cy="381000"/>
          </a:xfrm>
          <a:prstGeom prst="rect">
            <a:avLst/>
          </a:prstGeom>
          <a:noFill/>
          <a:ln w="762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Lo</a:t>
            </a:r>
          </a:p>
        </p:txBody>
      </p:sp>
      <p:sp>
        <p:nvSpPr>
          <p:cNvPr id="702480" name="Rectangle 16"/>
          <p:cNvSpPr>
            <a:spLocks noChangeArrowheads="1"/>
          </p:cNvSpPr>
          <p:nvPr/>
        </p:nvSpPr>
        <p:spPr bwMode="auto">
          <a:xfrm>
            <a:off x="4732338" y="3657600"/>
            <a:ext cx="395287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Mi</a:t>
            </a:r>
          </a:p>
        </p:txBody>
      </p:sp>
      <p:sp>
        <p:nvSpPr>
          <p:cNvPr id="702481" name="Rectangle 17"/>
          <p:cNvSpPr>
            <a:spLocks noChangeArrowheads="1"/>
          </p:cNvSpPr>
          <p:nvPr/>
        </p:nvSpPr>
        <p:spPr bwMode="auto">
          <a:xfrm>
            <a:off x="5127625" y="3657600"/>
            <a:ext cx="395288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Na</a:t>
            </a:r>
          </a:p>
        </p:txBody>
      </p:sp>
      <p:sp>
        <p:nvSpPr>
          <p:cNvPr id="702482" name="Rectangle 18"/>
          <p:cNvSpPr>
            <a:spLocks noChangeArrowheads="1"/>
          </p:cNvSpPr>
          <p:nvPr/>
        </p:nvSpPr>
        <p:spPr bwMode="auto">
          <a:xfrm>
            <a:off x="5522913" y="3657600"/>
            <a:ext cx="395287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Ne</a:t>
            </a:r>
          </a:p>
        </p:txBody>
      </p:sp>
      <p:sp>
        <p:nvSpPr>
          <p:cNvPr id="702483" name="Rectangle 19"/>
          <p:cNvSpPr>
            <a:spLocks noChangeArrowheads="1"/>
          </p:cNvSpPr>
          <p:nvPr/>
        </p:nvSpPr>
        <p:spPr bwMode="auto">
          <a:xfrm>
            <a:off x="5918200" y="3657600"/>
            <a:ext cx="395288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Nu</a:t>
            </a:r>
          </a:p>
        </p:txBody>
      </p:sp>
      <p:sp>
        <p:nvSpPr>
          <p:cNvPr id="702484" name="Rectangle 20"/>
          <p:cNvSpPr>
            <a:spLocks noChangeArrowheads="1"/>
          </p:cNvSpPr>
          <p:nvPr/>
        </p:nvSpPr>
        <p:spPr bwMode="auto">
          <a:xfrm>
            <a:off x="6313488" y="3657600"/>
            <a:ext cx="395287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Mo</a:t>
            </a:r>
          </a:p>
        </p:txBody>
      </p:sp>
      <p:sp>
        <p:nvSpPr>
          <p:cNvPr id="702485" name="Rectangle 21"/>
          <p:cNvSpPr>
            <a:spLocks noChangeArrowheads="1"/>
          </p:cNvSpPr>
          <p:nvPr/>
        </p:nvSpPr>
        <p:spPr bwMode="auto">
          <a:xfrm>
            <a:off x="6708775" y="3657600"/>
            <a:ext cx="395288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Pa</a:t>
            </a:r>
          </a:p>
        </p:txBody>
      </p:sp>
      <p:sp>
        <p:nvSpPr>
          <p:cNvPr id="702486" name="Rectangle 22"/>
          <p:cNvSpPr>
            <a:spLocks noChangeArrowheads="1"/>
          </p:cNvSpPr>
          <p:nvPr/>
        </p:nvSpPr>
        <p:spPr bwMode="auto">
          <a:xfrm>
            <a:off x="7104063" y="3657600"/>
            <a:ext cx="396875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Ph</a:t>
            </a:r>
          </a:p>
        </p:txBody>
      </p:sp>
      <p:sp>
        <p:nvSpPr>
          <p:cNvPr id="702487" name="Rectangle 23"/>
          <p:cNvSpPr>
            <a:spLocks noChangeArrowheads="1"/>
          </p:cNvSpPr>
          <p:nvPr/>
        </p:nvSpPr>
        <p:spPr bwMode="auto">
          <a:xfrm>
            <a:off x="7500938" y="3657600"/>
            <a:ext cx="395287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Qu</a:t>
            </a:r>
          </a:p>
        </p:txBody>
      </p:sp>
      <p:sp>
        <p:nvSpPr>
          <p:cNvPr id="702488" name="Rectangle 24"/>
          <p:cNvSpPr>
            <a:spLocks noChangeArrowheads="1"/>
          </p:cNvSpPr>
          <p:nvPr/>
        </p:nvSpPr>
        <p:spPr bwMode="auto">
          <a:xfrm>
            <a:off x="7896225" y="3657600"/>
            <a:ext cx="395288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Ra</a:t>
            </a:r>
          </a:p>
        </p:txBody>
      </p:sp>
      <p:sp>
        <p:nvSpPr>
          <p:cNvPr id="702489" name="Rectangle 25"/>
          <p:cNvSpPr>
            <a:spLocks noChangeArrowheads="1"/>
          </p:cNvSpPr>
          <p:nvPr/>
        </p:nvSpPr>
        <p:spPr bwMode="auto">
          <a:xfrm>
            <a:off x="776288" y="3657600"/>
            <a:ext cx="395287" cy="381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Ca</a:t>
            </a:r>
          </a:p>
        </p:txBody>
      </p:sp>
      <p:sp>
        <p:nvSpPr>
          <p:cNvPr id="702490" name="Text Box 26"/>
          <p:cNvSpPr txBox="1">
            <a:spLocks noChangeArrowheads="1"/>
          </p:cNvSpPr>
          <p:nvPr/>
        </p:nvSpPr>
        <p:spPr bwMode="auto">
          <a:xfrm>
            <a:off x="492125" y="3459163"/>
            <a:ext cx="8378825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1200">
                <a:solidFill>
                  <a:schemeClr val="bg2"/>
                </a:solidFill>
                <a:effectLst/>
                <a:latin typeface="Courier New" pitchFamily="49" charset="0"/>
              </a:rPr>
              <a:t>0   1    2   3   4   5    6   7   8    9</a:t>
            </a:r>
            <a:r>
              <a:rPr lang="en-US" sz="1200">
                <a:effectLst/>
                <a:latin typeface="Courier New" pitchFamily="49" charset="0"/>
              </a:rPr>
              <a:t>  10 </a:t>
            </a:r>
            <a:r>
              <a:rPr lang="en-US" sz="1200">
                <a:solidFill>
                  <a:schemeClr val="bg2"/>
                </a:solidFill>
                <a:effectLst/>
                <a:latin typeface="Courier New" pitchFamily="49" charset="0"/>
              </a:rPr>
              <a:t> 11   12  13  14  15   16  17  18   19 . . .</a:t>
            </a:r>
          </a:p>
        </p:txBody>
      </p:sp>
      <p:sp>
        <p:nvSpPr>
          <p:cNvPr id="702491" name="Rectangle 27"/>
          <p:cNvSpPr>
            <a:spLocks noChangeArrowheads="1"/>
          </p:cNvSpPr>
          <p:nvPr/>
        </p:nvSpPr>
        <p:spPr bwMode="auto">
          <a:xfrm>
            <a:off x="5929313" y="3657600"/>
            <a:ext cx="395287" cy="381000"/>
          </a:xfrm>
          <a:prstGeom prst="rect">
            <a:avLst/>
          </a:prstGeom>
          <a:solidFill>
            <a:schemeClr val="bg1"/>
          </a:solidFill>
          <a:ln w="317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Nu</a:t>
            </a:r>
          </a:p>
        </p:txBody>
      </p:sp>
      <p:sp>
        <p:nvSpPr>
          <p:cNvPr id="702492" name="Text Box 28"/>
          <p:cNvSpPr txBox="1">
            <a:spLocks noChangeArrowheads="1"/>
          </p:cNvSpPr>
          <p:nvPr/>
        </p:nvSpPr>
        <p:spPr bwMode="auto">
          <a:xfrm>
            <a:off x="4592638" y="4572000"/>
            <a:ext cx="741362" cy="466725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mid</a:t>
            </a:r>
          </a:p>
        </p:txBody>
      </p:sp>
      <p:sp>
        <p:nvSpPr>
          <p:cNvPr id="702493" name="Rectangle 29"/>
          <p:cNvSpPr>
            <a:spLocks noChangeArrowheads="1"/>
          </p:cNvSpPr>
          <p:nvPr/>
        </p:nvSpPr>
        <p:spPr bwMode="auto">
          <a:xfrm>
            <a:off x="2362200" y="6248400"/>
            <a:ext cx="395288" cy="381000"/>
          </a:xfrm>
          <a:prstGeom prst="rect">
            <a:avLst/>
          </a:prstGeom>
          <a:noFill/>
          <a:ln w="38100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endParaRPr lang="en-US">
              <a:effectLst/>
              <a:latin typeface="Times New Roman" pitchFamily="18" charset="0"/>
            </a:endParaRPr>
          </a:p>
        </p:txBody>
      </p:sp>
      <p:sp>
        <p:nvSpPr>
          <p:cNvPr id="702494" name="Text Box 30"/>
          <p:cNvSpPr txBox="1">
            <a:spLocks noChangeArrowheads="1"/>
          </p:cNvSpPr>
          <p:nvPr/>
        </p:nvSpPr>
        <p:spPr bwMode="auto">
          <a:xfrm>
            <a:off x="1143000" y="6172200"/>
            <a:ext cx="2728913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>
                <a:effectLst/>
                <a:latin typeface="Times New Roman" pitchFamily="18" charset="0"/>
              </a:rPr>
              <a:t>Where is Li, James? </a:t>
            </a:r>
          </a:p>
        </p:txBody>
      </p:sp>
      <p:sp>
        <p:nvSpPr>
          <p:cNvPr id="702495" name="Rectangle 31"/>
          <p:cNvSpPr>
            <a:spLocks noChangeArrowheads="1"/>
          </p:cNvSpPr>
          <p:nvPr/>
        </p:nvSpPr>
        <p:spPr bwMode="auto">
          <a:xfrm>
            <a:off x="3886200" y="3657600"/>
            <a:ext cx="395288" cy="381000"/>
          </a:xfrm>
          <a:prstGeom prst="rect">
            <a:avLst/>
          </a:prstGeom>
          <a:solidFill>
            <a:schemeClr val="bg1"/>
          </a:solidFill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solidFill>
                  <a:schemeClr val="bg2"/>
                </a:solidFill>
                <a:effectLst/>
                <a:latin typeface="Times New Roman" pitchFamily="18" charset="0"/>
              </a:rPr>
              <a:t>La</a:t>
            </a:r>
          </a:p>
        </p:txBody>
      </p:sp>
      <p:sp>
        <p:nvSpPr>
          <p:cNvPr id="702496" name="Text Box 32"/>
          <p:cNvSpPr txBox="1">
            <a:spLocks noChangeArrowheads="1"/>
          </p:cNvSpPr>
          <p:nvPr/>
        </p:nvSpPr>
        <p:spPr bwMode="auto">
          <a:xfrm>
            <a:off x="3962400" y="4572000"/>
            <a:ext cx="558800" cy="466725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rh</a:t>
            </a:r>
          </a:p>
        </p:txBody>
      </p:sp>
      <p:sp>
        <p:nvSpPr>
          <p:cNvPr id="702497" name="Line 33"/>
          <p:cNvSpPr>
            <a:spLocks noChangeShapeType="1"/>
          </p:cNvSpPr>
          <p:nvPr/>
        </p:nvSpPr>
        <p:spPr bwMode="auto">
          <a:xfrm flipH="1" flipV="1">
            <a:off x="4572000" y="4038600"/>
            <a:ext cx="76200" cy="5334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02498" name="Text Box 34"/>
          <p:cNvSpPr txBox="1">
            <a:spLocks noChangeArrowheads="1"/>
          </p:cNvSpPr>
          <p:nvPr/>
        </p:nvSpPr>
        <p:spPr bwMode="auto">
          <a:xfrm>
            <a:off x="2362200" y="5562600"/>
            <a:ext cx="3810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eaLnBrk="0" hangingPunct="0"/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rh=9, lh=10, mid=10  </a:t>
            </a:r>
          </a:p>
        </p:txBody>
      </p:sp>
      <p:sp>
        <p:nvSpPr>
          <p:cNvPr id="702500" name="Line 36"/>
          <p:cNvSpPr>
            <a:spLocks noChangeShapeType="1"/>
          </p:cNvSpPr>
          <p:nvPr/>
        </p:nvSpPr>
        <p:spPr bwMode="auto">
          <a:xfrm flipH="1" flipV="1">
            <a:off x="4724400" y="4038600"/>
            <a:ext cx="762000" cy="533400"/>
          </a:xfrm>
          <a:prstGeom prst="line">
            <a:avLst/>
          </a:prstGeom>
          <a:noFill/>
          <a:ln w="9525">
            <a:solidFill>
              <a:schemeClr val="bg2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02501" name="Text Box 37"/>
          <p:cNvSpPr txBox="1">
            <a:spLocks noChangeArrowheads="1"/>
          </p:cNvSpPr>
          <p:nvPr/>
        </p:nvSpPr>
        <p:spPr bwMode="auto">
          <a:xfrm>
            <a:off x="5461000" y="4572000"/>
            <a:ext cx="558800" cy="466725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rh</a:t>
            </a:r>
          </a:p>
        </p:txBody>
      </p:sp>
      <p:sp>
        <p:nvSpPr>
          <p:cNvPr id="702502" name="Freeform 38"/>
          <p:cNvSpPr>
            <a:spLocks/>
          </p:cNvSpPr>
          <p:nvPr/>
        </p:nvSpPr>
        <p:spPr bwMode="auto">
          <a:xfrm flipH="1">
            <a:off x="4267200" y="5105400"/>
            <a:ext cx="1143000" cy="354013"/>
          </a:xfrm>
          <a:custGeom>
            <a:avLst/>
            <a:gdLst>
              <a:gd name="T0" fmla="*/ 0 w 2490"/>
              <a:gd name="T1" fmla="*/ 0 h 181"/>
              <a:gd name="T2" fmla="*/ 1330 w 2490"/>
              <a:gd name="T3" fmla="*/ 178 h 181"/>
              <a:gd name="T4" fmla="*/ 2490 w 2490"/>
              <a:gd name="T5" fmla="*/ 17 h 1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490" h="181">
                <a:moveTo>
                  <a:pt x="0" y="0"/>
                </a:moveTo>
                <a:cubicBezTo>
                  <a:pt x="223" y="30"/>
                  <a:pt x="915" y="175"/>
                  <a:pt x="1330" y="178"/>
                </a:cubicBezTo>
                <a:cubicBezTo>
                  <a:pt x="1745" y="181"/>
                  <a:pt x="2248" y="51"/>
                  <a:pt x="2490" y="17"/>
                </a:cubicBezTo>
              </a:path>
            </a:pathLst>
          </a:custGeom>
          <a:noFill/>
          <a:ln w="9525" cap="flat" cmpd="sng">
            <a:solidFill>
              <a:schemeClr val="folHlink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02503" name="Rectangle 39"/>
          <p:cNvSpPr>
            <a:spLocks noChangeArrowheads="1"/>
          </p:cNvSpPr>
          <p:nvPr/>
        </p:nvSpPr>
        <p:spPr bwMode="auto">
          <a:xfrm>
            <a:off x="3962400" y="1828800"/>
            <a:ext cx="457200" cy="457200"/>
          </a:xfrm>
          <a:prstGeom prst="rect">
            <a:avLst/>
          </a:prstGeom>
          <a:noFill/>
          <a:ln w="38100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02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Binary Search (of sorted data)</a:t>
            </a:r>
          </a:p>
        </p:txBody>
      </p:sp>
      <p:sp>
        <p:nvSpPr>
          <p:cNvPr id="40960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33400" y="1524000"/>
            <a:ext cx="8153400" cy="4800600"/>
          </a:xfrm>
        </p:spPr>
        <p:txBody>
          <a:bodyPr/>
          <a:lstStyle/>
          <a:p>
            <a:pPr lvl="1">
              <a:buFontTx/>
              <a:buNone/>
            </a:pPr>
            <a:r>
              <a:rPr lang="en-US" sz="32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Implementation:</a:t>
            </a:r>
          </a:p>
          <a:p>
            <a:pPr lvl="1">
              <a:buFontTx/>
              <a:buNone/>
            </a:pP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if(rh &lt; lh)</a:t>
            </a:r>
            <a:r>
              <a:rPr lang="en-US"/>
              <a:t> then the target was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not found</a:t>
            </a:r>
            <a:r>
              <a:rPr lang="en-US"/>
              <a:t>!</a:t>
            </a:r>
          </a:p>
        </p:txBody>
      </p:sp>
      <p:sp>
        <p:nvSpPr>
          <p:cNvPr id="409604" name="Text Box 4"/>
          <p:cNvSpPr txBox="1">
            <a:spLocks noChangeArrowheads="1"/>
          </p:cNvSpPr>
          <p:nvPr/>
        </p:nvSpPr>
        <p:spPr bwMode="auto">
          <a:xfrm>
            <a:off x="3733800" y="4572000"/>
            <a:ext cx="498475" cy="4064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lh</a:t>
            </a:r>
          </a:p>
        </p:txBody>
      </p:sp>
      <p:sp>
        <p:nvSpPr>
          <p:cNvPr id="409605" name="Line 5"/>
          <p:cNvSpPr>
            <a:spLocks noChangeShapeType="1"/>
          </p:cNvSpPr>
          <p:nvPr/>
        </p:nvSpPr>
        <p:spPr bwMode="auto">
          <a:xfrm flipH="1" flipV="1">
            <a:off x="4114800" y="4038600"/>
            <a:ext cx="533400" cy="5334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09606" name="Text Box 6"/>
          <p:cNvSpPr txBox="1">
            <a:spLocks noChangeArrowheads="1"/>
          </p:cNvSpPr>
          <p:nvPr/>
        </p:nvSpPr>
        <p:spPr bwMode="auto">
          <a:xfrm>
            <a:off x="4343400" y="4572000"/>
            <a:ext cx="533400" cy="4064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eaLnBrk="0" hangingPunct="0"/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rh</a:t>
            </a:r>
            <a:endParaRPr lang="en-US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</p:txBody>
      </p:sp>
      <p:sp>
        <p:nvSpPr>
          <p:cNvPr id="409607" name="Line 7"/>
          <p:cNvSpPr>
            <a:spLocks noChangeShapeType="1"/>
          </p:cNvSpPr>
          <p:nvPr/>
        </p:nvSpPr>
        <p:spPr bwMode="auto">
          <a:xfrm flipV="1">
            <a:off x="4038600" y="4038600"/>
            <a:ext cx="457200" cy="5334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09608" name="Rectangle 8"/>
          <p:cNvSpPr>
            <a:spLocks noChangeArrowheads="1"/>
          </p:cNvSpPr>
          <p:nvPr/>
        </p:nvSpPr>
        <p:spPr bwMode="auto">
          <a:xfrm>
            <a:off x="381000" y="36576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Ba</a:t>
            </a:r>
          </a:p>
        </p:txBody>
      </p:sp>
      <p:sp>
        <p:nvSpPr>
          <p:cNvPr id="409609" name="Rectangle 9"/>
          <p:cNvSpPr>
            <a:spLocks noChangeArrowheads="1"/>
          </p:cNvSpPr>
          <p:nvPr/>
        </p:nvSpPr>
        <p:spPr bwMode="auto">
          <a:xfrm>
            <a:off x="1171575" y="36576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Ce</a:t>
            </a:r>
          </a:p>
        </p:txBody>
      </p:sp>
      <p:sp>
        <p:nvSpPr>
          <p:cNvPr id="409610" name="Rectangle 10"/>
          <p:cNvSpPr>
            <a:spLocks noChangeArrowheads="1"/>
          </p:cNvSpPr>
          <p:nvPr/>
        </p:nvSpPr>
        <p:spPr bwMode="auto">
          <a:xfrm>
            <a:off x="1566863" y="3657600"/>
            <a:ext cx="396875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Fa</a:t>
            </a:r>
          </a:p>
        </p:txBody>
      </p:sp>
      <p:sp>
        <p:nvSpPr>
          <p:cNvPr id="409611" name="Rectangle 11"/>
          <p:cNvSpPr>
            <a:spLocks noChangeArrowheads="1"/>
          </p:cNvSpPr>
          <p:nvPr/>
        </p:nvSpPr>
        <p:spPr bwMode="auto">
          <a:xfrm>
            <a:off x="1963738" y="36576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Fe</a:t>
            </a:r>
          </a:p>
        </p:txBody>
      </p:sp>
      <p:sp>
        <p:nvSpPr>
          <p:cNvPr id="409612" name="Rectangle 12"/>
          <p:cNvSpPr>
            <a:spLocks noChangeArrowheads="1"/>
          </p:cNvSpPr>
          <p:nvPr/>
        </p:nvSpPr>
        <p:spPr bwMode="auto">
          <a:xfrm>
            <a:off x="2359025" y="36576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Fo</a:t>
            </a:r>
          </a:p>
        </p:txBody>
      </p:sp>
      <p:sp>
        <p:nvSpPr>
          <p:cNvPr id="409613" name="Rectangle 13"/>
          <p:cNvSpPr>
            <a:spLocks noChangeArrowheads="1"/>
          </p:cNvSpPr>
          <p:nvPr/>
        </p:nvSpPr>
        <p:spPr bwMode="auto">
          <a:xfrm>
            <a:off x="2754313" y="36576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Ga</a:t>
            </a:r>
          </a:p>
        </p:txBody>
      </p:sp>
      <p:sp>
        <p:nvSpPr>
          <p:cNvPr id="409614" name="Rectangle 14"/>
          <p:cNvSpPr>
            <a:spLocks noChangeArrowheads="1"/>
          </p:cNvSpPr>
          <p:nvPr/>
        </p:nvSpPr>
        <p:spPr bwMode="auto">
          <a:xfrm>
            <a:off x="3149600" y="36576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He</a:t>
            </a:r>
          </a:p>
        </p:txBody>
      </p:sp>
      <p:sp>
        <p:nvSpPr>
          <p:cNvPr id="409615" name="Rectangle 15"/>
          <p:cNvSpPr>
            <a:spLocks noChangeArrowheads="1"/>
          </p:cNvSpPr>
          <p:nvPr/>
        </p:nvSpPr>
        <p:spPr bwMode="auto">
          <a:xfrm>
            <a:off x="3544888" y="36576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Ho</a:t>
            </a:r>
          </a:p>
        </p:txBody>
      </p:sp>
      <p:sp>
        <p:nvSpPr>
          <p:cNvPr id="409616" name="Rectangle 16"/>
          <p:cNvSpPr>
            <a:spLocks noChangeArrowheads="1"/>
          </p:cNvSpPr>
          <p:nvPr/>
        </p:nvSpPr>
        <p:spPr bwMode="auto">
          <a:xfrm>
            <a:off x="4335463" y="3657600"/>
            <a:ext cx="396875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Lo</a:t>
            </a:r>
          </a:p>
        </p:txBody>
      </p:sp>
      <p:sp>
        <p:nvSpPr>
          <p:cNvPr id="409617" name="Rectangle 17"/>
          <p:cNvSpPr>
            <a:spLocks noChangeArrowheads="1"/>
          </p:cNvSpPr>
          <p:nvPr/>
        </p:nvSpPr>
        <p:spPr bwMode="auto">
          <a:xfrm>
            <a:off x="4732338" y="36576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Mi</a:t>
            </a:r>
          </a:p>
        </p:txBody>
      </p:sp>
      <p:sp>
        <p:nvSpPr>
          <p:cNvPr id="409618" name="Rectangle 18"/>
          <p:cNvSpPr>
            <a:spLocks noChangeArrowheads="1"/>
          </p:cNvSpPr>
          <p:nvPr/>
        </p:nvSpPr>
        <p:spPr bwMode="auto">
          <a:xfrm>
            <a:off x="5127625" y="36576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Na</a:t>
            </a:r>
          </a:p>
        </p:txBody>
      </p:sp>
      <p:sp>
        <p:nvSpPr>
          <p:cNvPr id="409619" name="Rectangle 19"/>
          <p:cNvSpPr>
            <a:spLocks noChangeArrowheads="1"/>
          </p:cNvSpPr>
          <p:nvPr/>
        </p:nvSpPr>
        <p:spPr bwMode="auto">
          <a:xfrm>
            <a:off x="5522913" y="36576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Ne</a:t>
            </a:r>
          </a:p>
        </p:txBody>
      </p:sp>
      <p:sp>
        <p:nvSpPr>
          <p:cNvPr id="409620" name="Rectangle 20"/>
          <p:cNvSpPr>
            <a:spLocks noChangeArrowheads="1"/>
          </p:cNvSpPr>
          <p:nvPr/>
        </p:nvSpPr>
        <p:spPr bwMode="auto">
          <a:xfrm>
            <a:off x="5918200" y="36576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Nu</a:t>
            </a:r>
          </a:p>
        </p:txBody>
      </p:sp>
      <p:sp>
        <p:nvSpPr>
          <p:cNvPr id="409621" name="Rectangle 21"/>
          <p:cNvSpPr>
            <a:spLocks noChangeArrowheads="1"/>
          </p:cNvSpPr>
          <p:nvPr/>
        </p:nvSpPr>
        <p:spPr bwMode="auto">
          <a:xfrm>
            <a:off x="6313488" y="36576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Mo</a:t>
            </a:r>
          </a:p>
        </p:txBody>
      </p:sp>
      <p:sp>
        <p:nvSpPr>
          <p:cNvPr id="409622" name="Rectangle 22"/>
          <p:cNvSpPr>
            <a:spLocks noChangeArrowheads="1"/>
          </p:cNvSpPr>
          <p:nvPr/>
        </p:nvSpPr>
        <p:spPr bwMode="auto">
          <a:xfrm>
            <a:off x="6708775" y="36576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Pa</a:t>
            </a:r>
          </a:p>
        </p:txBody>
      </p:sp>
      <p:sp>
        <p:nvSpPr>
          <p:cNvPr id="409623" name="Rectangle 23"/>
          <p:cNvSpPr>
            <a:spLocks noChangeArrowheads="1"/>
          </p:cNvSpPr>
          <p:nvPr/>
        </p:nvSpPr>
        <p:spPr bwMode="auto">
          <a:xfrm>
            <a:off x="7104063" y="3657600"/>
            <a:ext cx="396875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Ph</a:t>
            </a:r>
          </a:p>
        </p:txBody>
      </p:sp>
      <p:sp>
        <p:nvSpPr>
          <p:cNvPr id="409624" name="Rectangle 24"/>
          <p:cNvSpPr>
            <a:spLocks noChangeArrowheads="1"/>
          </p:cNvSpPr>
          <p:nvPr/>
        </p:nvSpPr>
        <p:spPr bwMode="auto">
          <a:xfrm>
            <a:off x="7500938" y="36576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Qu</a:t>
            </a:r>
          </a:p>
        </p:txBody>
      </p:sp>
      <p:sp>
        <p:nvSpPr>
          <p:cNvPr id="409625" name="Rectangle 25"/>
          <p:cNvSpPr>
            <a:spLocks noChangeArrowheads="1"/>
          </p:cNvSpPr>
          <p:nvPr/>
        </p:nvSpPr>
        <p:spPr bwMode="auto">
          <a:xfrm>
            <a:off x="7896225" y="36576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Ra</a:t>
            </a:r>
          </a:p>
        </p:txBody>
      </p:sp>
      <p:sp>
        <p:nvSpPr>
          <p:cNvPr id="409626" name="Rectangle 26"/>
          <p:cNvSpPr>
            <a:spLocks noChangeArrowheads="1"/>
          </p:cNvSpPr>
          <p:nvPr/>
        </p:nvSpPr>
        <p:spPr bwMode="auto">
          <a:xfrm>
            <a:off x="776288" y="36576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Ca</a:t>
            </a:r>
          </a:p>
        </p:txBody>
      </p:sp>
      <p:sp>
        <p:nvSpPr>
          <p:cNvPr id="409627" name="Text Box 27"/>
          <p:cNvSpPr txBox="1">
            <a:spLocks noChangeArrowheads="1"/>
          </p:cNvSpPr>
          <p:nvPr/>
        </p:nvSpPr>
        <p:spPr bwMode="auto">
          <a:xfrm>
            <a:off x="492125" y="3459163"/>
            <a:ext cx="8378825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1200">
                <a:effectLst/>
                <a:latin typeface="Courier New" pitchFamily="49" charset="0"/>
              </a:rPr>
              <a:t>0   1    2   3   4   5    6   7   8    9  10  11   12  13  14  15   16  17  18   19 . . .</a:t>
            </a:r>
          </a:p>
        </p:txBody>
      </p:sp>
      <p:sp>
        <p:nvSpPr>
          <p:cNvPr id="409628" name="Rectangle 28"/>
          <p:cNvSpPr>
            <a:spLocks noChangeArrowheads="1"/>
          </p:cNvSpPr>
          <p:nvPr/>
        </p:nvSpPr>
        <p:spPr bwMode="auto">
          <a:xfrm>
            <a:off x="3940175" y="3657600"/>
            <a:ext cx="395288" cy="381000"/>
          </a:xfrm>
          <a:prstGeom prst="rect">
            <a:avLst/>
          </a:prstGeom>
          <a:solidFill>
            <a:schemeClr val="bg1"/>
          </a:solidFill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La</a:t>
            </a:r>
          </a:p>
        </p:txBody>
      </p:sp>
      <p:sp>
        <p:nvSpPr>
          <p:cNvPr id="409629" name="Text Box 29"/>
          <p:cNvSpPr txBox="1">
            <a:spLocks noChangeArrowheads="1"/>
          </p:cNvSpPr>
          <p:nvPr/>
        </p:nvSpPr>
        <p:spPr bwMode="auto">
          <a:xfrm>
            <a:off x="1295400" y="5486400"/>
            <a:ext cx="7239000" cy="822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effectLst/>
                <a:latin typeface="Times New Roman" pitchFamily="18" charset="0"/>
              </a:rPr>
              <a:t>if the target is </a:t>
            </a: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Li</a:t>
            </a:r>
            <a:r>
              <a:rPr lang="en-US">
                <a:effectLst/>
                <a:latin typeface="Times New Roman" pitchFamily="18" charset="0"/>
              </a:rPr>
              <a:t> (NOT IN THE LIST) </a:t>
            </a:r>
            <a:br>
              <a:rPr lang="en-US">
                <a:effectLst/>
                <a:latin typeface="Times New Roman" pitchFamily="18" charset="0"/>
              </a:rPr>
            </a:br>
            <a:r>
              <a:rPr lang="en-US">
                <a:effectLst/>
                <a:latin typeface="Times New Roman" pitchFamily="18" charset="0"/>
              </a:rPr>
              <a:t>then 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lh</a:t>
            </a:r>
            <a:r>
              <a:rPr lang="en-US">
                <a:effectLst/>
                <a:latin typeface="Times New Roman" pitchFamily="18" charset="0"/>
              </a:rPr>
              <a:t>, 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rh</a:t>
            </a:r>
            <a:r>
              <a:rPr lang="en-US">
                <a:effectLst/>
                <a:latin typeface="Times New Roman" pitchFamily="18" charset="0"/>
              </a:rPr>
              <a:t> pass over each other!</a:t>
            </a:r>
          </a:p>
        </p:txBody>
      </p:sp>
      <p:sp>
        <p:nvSpPr>
          <p:cNvPr id="409630" name="Line 30"/>
          <p:cNvSpPr>
            <a:spLocks noChangeShapeType="1"/>
          </p:cNvSpPr>
          <p:nvPr/>
        </p:nvSpPr>
        <p:spPr bwMode="auto">
          <a:xfrm>
            <a:off x="2133600" y="2590800"/>
            <a:ext cx="990600" cy="4572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09631" name="Line 31"/>
          <p:cNvSpPr>
            <a:spLocks noChangeShapeType="1"/>
          </p:cNvSpPr>
          <p:nvPr/>
        </p:nvSpPr>
        <p:spPr bwMode="auto">
          <a:xfrm flipH="1">
            <a:off x="2209800" y="2514600"/>
            <a:ext cx="838200" cy="4572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1650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Why Bother?</a:t>
            </a:r>
          </a:p>
        </p:txBody>
      </p:sp>
      <p:sp>
        <p:nvSpPr>
          <p:cNvPr id="41165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752600"/>
            <a:ext cx="7772400" cy="4114800"/>
          </a:xfrm>
        </p:spPr>
        <p:txBody>
          <a:bodyPr/>
          <a:lstStyle/>
          <a:p>
            <a:pPr>
              <a:lnSpc>
                <a:spcPct val="90000"/>
              </a:lnSpc>
              <a:buFontTx/>
              <a:buNone/>
            </a:pPr>
            <a:r>
              <a:rPr lang="en-US" sz="3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HUGE speed improvement!</a:t>
            </a:r>
            <a:endParaRPr lang="en-US" sz="2800"/>
          </a:p>
          <a:p>
            <a:pPr>
              <a:lnSpc>
                <a:spcPct val="90000"/>
              </a:lnSpc>
            </a:pPr>
            <a:r>
              <a:rPr lang="en-US" sz="2800"/>
              <a:t>Every cycle cuts list length in half;</a:t>
            </a:r>
          </a:p>
          <a:p>
            <a:pPr>
              <a:lnSpc>
                <a:spcPct val="90000"/>
              </a:lnSpc>
            </a:pPr>
            <a:r>
              <a:rPr lang="en-US" sz="2800"/>
              <a:t>Cost for </a:t>
            </a: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N = 2</a:t>
            </a:r>
            <a:r>
              <a:rPr lang="en-US" sz="2800" b="1" baseline="3000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k</a:t>
            </a:r>
            <a:r>
              <a:rPr lang="en-US" sz="2800"/>
              <a:t> length list is only </a:t>
            </a: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k</a:t>
            </a:r>
            <a:r>
              <a:rPr lang="en-US" sz="2800"/>
              <a:t> cycles</a:t>
            </a:r>
          </a:p>
          <a:p>
            <a:pPr>
              <a:lnSpc>
                <a:spcPct val="90000"/>
              </a:lnSpc>
            </a:pPr>
            <a:r>
              <a:rPr lang="en-US" sz="2800"/>
              <a:t>For one search of a list of length N:</a:t>
            </a:r>
          </a:p>
          <a:p>
            <a:pPr lvl="1">
              <a:lnSpc>
                <a:spcPct val="90000"/>
              </a:lnSpc>
            </a:pPr>
            <a:r>
              <a:rPr lang="en-US" sz="2400"/>
              <a:t>Linear search cost:</a:t>
            </a:r>
            <a:r>
              <a:rPr lang="en-US" sz="2400">
                <a:solidFill>
                  <a:srgbClr val="FF0000"/>
                </a:solidFill>
              </a:rPr>
              <a:t> </a:t>
            </a:r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N</a:t>
            </a:r>
          </a:p>
          <a:p>
            <a:pPr lvl="1">
              <a:lnSpc>
                <a:spcPct val="90000"/>
              </a:lnSpc>
            </a:pPr>
            <a:r>
              <a:rPr lang="en-US" sz="2400"/>
              <a:t>Binary search cost:</a:t>
            </a:r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log</a:t>
            </a:r>
            <a:r>
              <a:rPr lang="en-US" sz="2400" b="1" baseline="-2500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2</a:t>
            </a:r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(N)</a:t>
            </a:r>
          </a:p>
          <a:p>
            <a:pPr lvl="1">
              <a:lnSpc>
                <a:spcPct val="90000"/>
              </a:lnSpc>
            </a:pPr>
            <a:endParaRPr lang="en-US" sz="2400" b="1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>
              <a:lnSpc>
                <a:spcPct val="90000"/>
              </a:lnSpc>
            </a:pPr>
            <a:r>
              <a:rPr lang="en-US" sz="2800">
                <a:solidFill>
                  <a:schemeClr val="accent2"/>
                </a:solidFill>
              </a:rPr>
              <a:t>EXAMPLE:</a:t>
            </a:r>
            <a:r>
              <a:rPr lang="en-US" sz="2800"/>
              <a:t> search a 32-million-element list</a:t>
            </a:r>
          </a:p>
          <a:p>
            <a:pPr lvl="1">
              <a:lnSpc>
                <a:spcPct val="90000"/>
              </a:lnSpc>
            </a:pPr>
            <a:r>
              <a:rPr lang="en-US" sz="2400"/>
              <a:t>Linear search: </a:t>
            </a:r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32 million</a:t>
            </a:r>
            <a:r>
              <a:rPr lang="en-US" sz="2400"/>
              <a:t> cycles</a:t>
            </a:r>
          </a:p>
          <a:p>
            <a:pPr lvl="1">
              <a:lnSpc>
                <a:spcPct val="90000"/>
              </a:lnSpc>
            </a:pPr>
            <a:r>
              <a:rPr lang="en-US" sz="2400"/>
              <a:t>Binary search: </a:t>
            </a:r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25</a:t>
            </a:r>
            <a:r>
              <a:rPr lang="en-US" sz="2400"/>
              <a:t> cycles</a:t>
            </a:r>
          </a:p>
        </p:txBody>
      </p:sp>
      <p:sp>
        <p:nvSpPr>
          <p:cNvPr id="411652" name="Rectangle 4"/>
          <p:cNvSpPr>
            <a:spLocks noChangeArrowheads="1"/>
          </p:cNvSpPr>
          <p:nvPr/>
        </p:nvSpPr>
        <p:spPr bwMode="auto">
          <a:xfrm>
            <a:off x="685800" y="4876800"/>
            <a:ext cx="7086600" cy="14478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4786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Linear Search</a:t>
            </a:r>
          </a:p>
        </p:txBody>
      </p:sp>
      <p:sp>
        <p:nvSpPr>
          <p:cNvPr id="37478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447800"/>
            <a:ext cx="8001000" cy="5105400"/>
          </a:xfrm>
        </p:spPr>
        <p:txBody>
          <a:bodyPr/>
          <a:lstStyle/>
          <a:p>
            <a:pPr>
              <a:buFontTx/>
              <a:buNone/>
            </a:pPr>
            <a:r>
              <a:rPr lang="en-US" sz="2800"/>
              <a:t>Obvious answer: </a:t>
            </a:r>
            <a:br>
              <a:rPr lang="en-US" sz="2800"/>
            </a:br>
            <a:r>
              <a:rPr lang="en-US" sz="2800" u="sng">
                <a:effectLst>
                  <a:outerShdw blurRad="38100" dist="38100" dir="2700000" algn="tl">
                    <a:srgbClr val="C0C0C0"/>
                  </a:outerShdw>
                </a:effectLst>
              </a:rPr>
              <a:t>look through </a:t>
            </a:r>
            <a:r>
              <a:rPr lang="en-US" sz="2800" u="sng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all</a:t>
            </a:r>
            <a:r>
              <a:rPr lang="en-US" sz="2800" u="sng">
                <a:effectLst>
                  <a:outerShdw blurRad="38100" dist="38100" dir="2700000" algn="tl">
                    <a:srgbClr val="C0C0C0"/>
                  </a:outerShdw>
                </a:effectLst>
              </a:rPr>
              <a:t> the names until we find a match:</a:t>
            </a:r>
            <a:br>
              <a:rPr lang="en-US" sz="2800" u="sng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k,kmax;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*pKey;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...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pKey = “Low, Sampson”;</a:t>
            </a: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    </a:t>
            </a:r>
            <a: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// look for this</a:t>
            </a:r>
            <a:b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for(k=0; k&lt;kmax; k++)          // all k in staff[k]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if(NULL != staff[k])       //(skip empty ones)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{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    if(strncmp(pStaff[k]-&gt;name, pKey, 80)==0)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    	return(k);</a:t>
            </a:r>
          </a:p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	}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return(-1);			// ERROR! Not found!</a:t>
            </a:r>
          </a:p>
          <a:p>
            <a:pPr>
              <a:buFontTx/>
              <a:buNone/>
            </a:pPr>
            <a:endParaRPr lang="en-US" sz="18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</p:txBody>
      </p:sp>
      <p:sp>
        <p:nvSpPr>
          <p:cNvPr id="374788" name="Rectangle 4"/>
          <p:cNvSpPr>
            <a:spLocks noChangeArrowheads="1"/>
          </p:cNvSpPr>
          <p:nvPr/>
        </p:nvSpPr>
        <p:spPr bwMode="auto">
          <a:xfrm>
            <a:off x="990600" y="2362200"/>
            <a:ext cx="7543800" cy="37338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74789" name="Oval 5"/>
          <p:cNvSpPr>
            <a:spLocks noChangeArrowheads="1"/>
          </p:cNvSpPr>
          <p:nvPr/>
        </p:nvSpPr>
        <p:spPr bwMode="auto">
          <a:xfrm>
            <a:off x="762000" y="3048000"/>
            <a:ext cx="3581400" cy="457200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4514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Linear Search</a:t>
            </a:r>
          </a:p>
        </p:txBody>
      </p:sp>
      <p:sp>
        <p:nvSpPr>
          <p:cNvPr id="70451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447800"/>
            <a:ext cx="8001000" cy="5105400"/>
          </a:xfrm>
        </p:spPr>
        <p:txBody>
          <a:bodyPr/>
          <a:lstStyle/>
          <a:p>
            <a:pPr>
              <a:buFontTx/>
              <a:buNone/>
            </a:pPr>
            <a:r>
              <a:rPr lang="en-US" sz="2800"/>
              <a:t>Obvious answer: </a:t>
            </a:r>
            <a:br>
              <a:rPr lang="en-US" sz="2800"/>
            </a:br>
            <a:r>
              <a:rPr lang="en-US" sz="2800" u="sng">
                <a:effectLst>
                  <a:outerShdw blurRad="38100" dist="38100" dir="2700000" algn="tl">
                    <a:srgbClr val="C0C0C0"/>
                  </a:outerShdw>
                </a:effectLst>
              </a:rPr>
              <a:t>look through </a:t>
            </a:r>
            <a:r>
              <a:rPr lang="en-US" sz="2800" u="sng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all</a:t>
            </a:r>
            <a:r>
              <a:rPr lang="en-US" sz="2800" u="sng">
                <a:effectLst>
                  <a:outerShdw blurRad="38100" dist="38100" dir="2700000" algn="tl">
                    <a:srgbClr val="C0C0C0"/>
                  </a:outerShdw>
                </a:effectLst>
              </a:rPr>
              <a:t> the names until we find a match:</a:t>
            </a:r>
            <a:br>
              <a:rPr lang="en-US" sz="2800" u="sng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k,kmax;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*pKey;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...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pKey = “Low, Sampson”;         // look for this</a:t>
            </a:r>
            <a: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for(k=0; k&lt;kmax; k++)          // all k in staff[k]</a:t>
            </a: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if(NULL != staff[k])       //(skip empty ones)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{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    if(strncmp(pStaff[k]-&gt;name, pKey, 80)==0)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    	return(k);</a:t>
            </a:r>
          </a:p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	}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return(-1);			// ERROR! Not found!</a:t>
            </a:r>
          </a:p>
          <a:p>
            <a:pPr>
              <a:buFontTx/>
              <a:buNone/>
            </a:pPr>
            <a:endParaRPr lang="en-US" sz="18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</p:txBody>
      </p:sp>
      <p:sp>
        <p:nvSpPr>
          <p:cNvPr id="704516" name="Rectangle 4"/>
          <p:cNvSpPr>
            <a:spLocks noChangeArrowheads="1"/>
          </p:cNvSpPr>
          <p:nvPr/>
        </p:nvSpPr>
        <p:spPr bwMode="auto">
          <a:xfrm>
            <a:off x="990600" y="2362200"/>
            <a:ext cx="7543800" cy="37338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04517" name="Oval 5"/>
          <p:cNvSpPr>
            <a:spLocks noChangeArrowheads="1"/>
          </p:cNvSpPr>
          <p:nvPr/>
        </p:nvSpPr>
        <p:spPr bwMode="auto">
          <a:xfrm>
            <a:off x="990600" y="3352800"/>
            <a:ext cx="3581400" cy="457200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6562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Linear Search</a:t>
            </a:r>
          </a:p>
        </p:txBody>
      </p:sp>
      <p:sp>
        <p:nvSpPr>
          <p:cNvPr id="70656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447800"/>
            <a:ext cx="8001000" cy="5105400"/>
          </a:xfrm>
        </p:spPr>
        <p:txBody>
          <a:bodyPr/>
          <a:lstStyle/>
          <a:p>
            <a:pPr>
              <a:buFontTx/>
              <a:buNone/>
            </a:pPr>
            <a:r>
              <a:rPr lang="en-US" sz="2800"/>
              <a:t>Obvious answer: </a:t>
            </a:r>
            <a:br>
              <a:rPr lang="en-US" sz="2800"/>
            </a:br>
            <a:r>
              <a:rPr lang="en-US" sz="2800" u="sng">
                <a:effectLst>
                  <a:outerShdw blurRad="38100" dist="38100" dir="2700000" algn="tl">
                    <a:srgbClr val="C0C0C0"/>
                  </a:outerShdw>
                </a:effectLst>
              </a:rPr>
              <a:t>look through </a:t>
            </a:r>
            <a:r>
              <a:rPr lang="en-US" sz="2800" u="sng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all</a:t>
            </a:r>
            <a:r>
              <a:rPr lang="en-US" sz="2800" u="sng">
                <a:effectLst>
                  <a:outerShdw blurRad="38100" dist="38100" dir="2700000" algn="tl">
                    <a:srgbClr val="C0C0C0"/>
                  </a:outerShdw>
                </a:effectLst>
              </a:rPr>
              <a:t> the names until we find a match:</a:t>
            </a:r>
            <a:br>
              <a:rPr lang="en-US" sz="2800" u="sng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k,kmax;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*pKey;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...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pKey = “Low, Sampson”;         // look for this</a:t>
            </a:r>
            <a: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for(k=0; k&lt;kmax; k++)          // all k in staff[k]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if(NULL != staff[k])       //(skip empty ones)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{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    if(strncmp(pStaff[k]-&gt;name, pKey, 80)==0)</a:t>
            </a:r>
            <a:b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    	return(k);</a:t>
            </a:r>
          </a:p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	}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return(-1);			// ERROR! Not found!</a:t>
            </a:r>
          </a:p>
          <a:p>
            <a:pPr>
              <a:buFontTx/>
              <a:buNone/>
            </a:pPr>
            <a:endParaRPr lang="en-US" sz="18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</p:txBody>
      </p:sp>
      <p:sp>
        <p:nvSpPr>
          <p:cNvPr id="706564" name="Rectangle 4"/>
          <p:cNvSpPr>
            <a:spLocks noChangeArrowheads="1"/>
          </p:cNvSpPr>
          <p:nvPr/>
        </p:nvSpPr>
        <p:spPr bwMode="auto">
          <a:xfrm>
            <a:off x="990600" y="2362200"/>
            <a:ext cx="7543800" cy="37338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06565" name="Oval 5"/>
          <p:cNvSpPr>
            <a:spLocks noChangeArrowheads="1"/>
          </p:cNvSpPr>
          <p:nvPr/>
        </p:nvSpPr>
        <p:spPr bwMode="auto">
          <a:xfrm>
            <a:off x="1905000" y="4343400"/>
            <a:ext cx="6324600" cy="838200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0930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Linear Search</a:t>
            </a:r>
          </a:p>
        </p:txBody>
      </p:sp>
      <p:sp>
        <p:nvSpPr>
          <p:cNvPr id="38093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447800"/>
            <a:ext cx="7924800" cy="4800600"/>
          </a:xfrm>
        </p:spPr>
        <p:txBody>
          <a:bodyPr/>
          <a:lstStyle/>
          <a:p>
            <a:pPr>
              <a:buFontTx/>
              <a:buNone/>
            </a:pP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</a:rPr>
              <a:t>Not clever:</a:t>
            </a:r>
          </a:p>
          <a:p>
            <a:r>
              <a:rPr lang="en-US"/>
              <a:t>To find 1 entry, we must test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all N</a:t>
            </a:r>
            <a:r>
              <a:rPr lang="en-US"/>
              <a:t> entries.</a:t>
            </a:r>
          </a:p>
          <a:p>
            <a:r>
              <a:rPr lang="en-US"/>
              <a:t>To find N entries? Over and over again?!?!</a:t>
            </a:r>
          </a:p>
          <a:p>
            <a:pPr lvl="1"/>
            <a:r>
              <a:rPr lang="en-US"/>
              <a:t>That’s NxN =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N</a:t>
            </a:r>
            <a:r>
              <a:rPr lang="en-US" b="1" baseline="3000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2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cost</a:t>
            </a:r>
            <a:r>
              <a:rPr lang="en-US"/>
              <a:t>!   </a:t>
            </a:r>
            <a:endParaRPr lang="en-US" b="1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>
              <a:buFontTx/>
              <a:buNone/>
            </a:pP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Common Sense: </a:t>
            </a:r>
          </a:p>
          <a:p>
            <a:pPr lvl="1"/>
            <a:r>
              <a:rPr lang="en-US" sz="32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Sort</a:t>
            </a:r>
            <a:r>
              <a:rPr lang="en-US"/>
              <a:t> </a:t>
            </a:r>
            <a:r>
              <a:rPr lang="en-US" sz="32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First</a:t>
            </a:r>
            <a:r>
              <a:rPr lang="en-US"/>
              <a:t> (by name (alphabetical), or by salary, by deductions, by years-of-service, or …)</a:t>
            </a:r>
          </a:p>
          <a:p>
            <a:pPr lvl="1"/>
            <a:r>
              <a:rPr lang="en-US" sz="32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Then Search</a:t>
            </a:r>
            <a:r>
              <a:rPr lang="en-US"/>
              <a:t> </a:t>
            </a:r>
            <a:r>
              <a:rPr lang="en-US" b="1" i="1"/>
              <a:t>much</a:t>
            </a:r>
            <a:r>
              <a:rPr lang="en-US"/>
              <a:t> more efficiently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2978" name="Line 2"/>
          <p:cNvSpPr>
            <a:spLocks noChangeShapeType="1"/>
          </p:cNvSpPr>
          <p:nvPr/>
        </p:nvSpPr>
        <p:spPr bwMode="auto">
          <a:xfrm flipV="1">
            <a:off x="4267200" y="3962400"/>
            <a:ext cx="0" cy="15240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82979" name="Rectangle 3"/>
          <p:cNvSpPr>
            <a:spLocks noGrp="1" noChangeArrowheads="1"/>
          </p:cNvSpPr>
          <p:nvPr>
            <p:ph type="title"/>
          </p:nvPr>
        </p:nvSpPr>
        <p:spPr>
          <a:xfrm>
            <a:off x="228600" y="228600"/>
            <a:ext cx="86868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Binary Search (of pre-sorted data)</a:t>
            </a:r>
          </a:p>
        </p:txBody>
      </p:sp>
      <p:sp>
        <p:nvSpPr>
          <p:cNvPr id="382980" name="Rectangle 4"/>
          <p:cNvSpPr>
            <a:spLocks noGrp="1" noChangeArrowheads="1"/>
          </p:cNvSpPr>
          <p:nvPr>
            <p:ph type="body" idx="1"/>
          </p:nvPr>
        </p:nvSpPr>
        <p:spPr>
          <a:xfrm>
            <a:off x="685800" y="1219200"/>
            <a:ext cx="7772400" cy="4114800"/>
          </a:xfrm>
        </p:spPr>
        <p:txBody>
          <a:bodyPr/>
          <a:lstStyle/>
          <a:p>
            <a:pPr lvl="1">
              <a:buFontTx/>
              <a:buNone/>
            </a:pPr>
            <a:r>
              <a:rPr lang="en-US" sz="32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  Core idea: </a:t>
            </a:r>
          </a:p>
          <a:p>
            <a:pPr lvl="1"/>
            <a:r>
              <a:rPr lang="en-US"/>
              <a:t>Find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middle</a:t>
            </a:r>
            <a:r>
              <a:rPr lang="en-US"/>
              <a:t> of </a:t>
            </a: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</a:rPr>
              <a:t>list</a:t>
            </a:r>
            <a:r>
              <a:rPr lang="en-US"/>
              <a:t>, to split it into 2 halves.  </a:t>
            </a:r>
          </a:p>
        </p:txBody>
      </p:sp>
      <p:sp>
        <p:nvSpPr>
          <p:cNvPr id="382981" name="Rectangle 5"/>
          <p:cNvSpPr>
            <a:spLocks noChangeArrowheads="1"/>
          </p:cNvSpPr>
          <p:nvPr/>
        </p:nvSpPr>
        <p:spPr bwMode="auto">
          <a:xfrm>
            <a:off x="533400" y="45720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Ba</a:t>
            </a:r>
          </a:p>
        </p:txBody>
      </p:sp>
      <p:sp>
        <p:nvSpPr>
          <p:cNvPr id="382982" name="Rectangle 6"/>
          <p:cNvSpPr>
            <a:spLocks noChangeArrowheads="1"/>
          </p:cNvSpPr>
          <p:nvPr/>
        </p:nvSpPr>
        <p:spPr bwMode="auto">
          <a:xfrm>
            <a:off x="1323975" y="45720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Ce</a:t>
            </a:r>
          </a:p>
        </p:txBody>
      </p:sp>
      <p:sp>
        <p:nvSpPr>
          <p:cNvPr id="382983" name="Rectangle 7"/>
          <p:cNvSpPr>
            <a:spLocks noChangeArrowheads="1"/>
          </p:cNvSpPr>
          <p:nvPr/>
        </p:nvSpPr>
        <p:spPr bwMode="auto">
          <a:xfrm>
            <a:off x="1719263" y="4572000"/>
            <a:ext cx="396875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Fa</a:t>
            </a:r>
          </a:p>
        </p:txBody>
      </p:sp>
      <p:sp>
        <p:nvSpPr>
          <p:cNvPr id="382984" name="Rectangle 8"/>
          <p:cNvSpPr>
            <a:spLocks noChangeArrowheads="1"/>
          </p:cNvSpPr>
          <p:nvPr/>
        </p:nvSpPr>
        <p:spPr bwMode="auto">
          <a:xfrm>
            <a:off x="2116138" y="45720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Fe</a:t>
            </a:r>
          </a:p>
        </p:txBody>
      </p:sp>
      <p:sp>
        <p:nvSpPr>
          <p:cNvPr id="382985" name="Rectangle 9"/>
          <p:cNvSpPr>
            <a:spLocks noChangeArrowheads="1"/>
          </p:cNvSpPr>
          <p:nvPr/>
        </p:nvSpPr>
        <p:spPr bwMode="auto">
          <a:xfrm>
            <a:off x="2511425" y="45720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Fo</a:t>
            </a:r>
          </a:p>
        </p:txBody>
      </p:sp>
      <p:sp>
        <p:nvSpPr>
          <p:cNvPr id="382986" name="Rectangle 10"/>
          <p:cNvSpPr>
            <a:spLocks noChangeArrowheads="1"/>
          </p:cNvSpPr>
          <p:nvPr/>
        </p:nvSpPr>
        <p:spPr bwMode="auto">
          <a:xfrm>
            <a:off x="2906713" y="45720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Ga</a:t>
            </a:r>
          </a:p>
        </p:txBody>
      </p:sp>
      <p:sp>
        <p:nvSpPr>
          <p:cNvPr id="382987" name="Rectangle 11"/>
          <p:cNvSpPr>
            <a:spLocks noChangeArrowheads="1"/>
          </p:cNvSpPr>
          <p:nvPr/>
        </p:nvSpPr>
        <p:spPr bwMode="auto">
          <a:xfrm>
            <a:off x="3302000" y="45720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He</a:t>
            </a:r>
          </a:p>
        </p:txBody>
      </p:sp>
      <p:sp>
        <p:nvSpPr>
          <p:cNvPr id="382988" name="Rectangle 12"/>
          <p:cNvSpPr>
            <a:spLocks noChangeArrowheads="1"/>
          </p:cNvSpPr>
          <p:nvPr/>
        </p:nvSpPr>
        <p:spPr bwMode="auto">
          <a:xfrm>
            <a:off x="3697288" y="45720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Ho</a:t>
            </a:r>
          </a:p>
        </p:txBody>
      </p:sp>
      <p:sp>
        <p:nvSpPr>
          <p:cNvPr id="382989" name="Rectangle 13"/>
          <p:cNvSpPr>
            <a:spLocks noChangeArrowheads="1"/>
          </p:cNvSpPr>
          <p:nvPr/>
        </p:nvSpPr>
        <p:spPr bwMode="auto">
          <a:xfrm>
            <a:off x="4092575" y="4572000"/>
            <a:ext cx="395288" cy="381000"/>
          </a:xfrm>
          <a:prstGeom prst="rect">
            <a:avLst/>
          </a:prstGeom>
          <a:solidFill>
            <a:schemeClr val="bg1"/>
          </a:solidFill>
          <a:ln w="762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La</a:t>
            </a:r>
          </a:p>
        </p:txBody>
      </p:sp>
      <p:sp>
        <p:nvSpPr>
          <p:cNvPr id="382990" name="Rectangle 14"/>
          <p:cNvSpPr>
            <a:spLocks noChangeArrowheads="1"/>
          </p:cNvSpPr>
          <p:nvPr/>
        </p:nvSpPr>
        <p:spPr bwMode="auto">
          <a:xfrm>
            <a:off x="4487863" y="4572000"/>
            <a:ext cx="396875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Lo</a:t>
            </a:r>
          </a:p>
        </p:txBody>
      </p:sp>
      <p:sp>
        <p:nvSpPr>
          <p:cNvPr id="382991" name="Rectangle 15"/>
          <p:cNvSpPr>
            <a:spLocks noChangeArrowheads="1"/>
          </p:cNvSpPr>
          <p:nvPr/>
        </p:nvSpPr>
        <p:spPr bwMode="auto">
          <a:xfrm>
            <a:off x="4884738" y="45720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Mi</a:t>
            </a:r>
          </a:p>
        </p:txBody>
      </p:sp>
      <p:sp>
        <p:nvSpPr>
          <p:cNvPr id="382992" name="Rectangle 16"/>
          <p:cNvSpPr>
            <a:spLocks noChangeArrowheads="1"/>
          </p:cNvSpPr>
          <p:nvPr/>
        </p:nvSpPr>
        <p:spPr bwMode="auto">
          <a:xfrm>
            <a:off x="5280025" y="45720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Na</a:t>
            </a:r>
          </a:p>
        </p:txBody>
      </p:sp>
      <p:sp>
        <p:nvSpPr>
          <p:cNvPr id="382993" name="Rectangle 17"/>
          <p:cNvSpPr>
            <a:spLocks noChangeArrowheads="1"/>
          </p:cNvSpPr>
          <p:nvPr/>
        </p:nvSpPr>
        <p:spPr bwMode="auto">
          <a:xfrm>
            <a:off x="5675313" y="45720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Ne</a:t>
            </a:r>
          </a:p>
        </p:txBody>
      </p:sp>
      <p:sp>
        <p:nvSpPr>
          <p:cNvPr id="382994" name="Rectangle 18"/>
          <p:cNvSpPr>
            <a:spLocks noChangeArrowheads="1"/>
          </p:cNvSpPr>
          <p:nvPr/>
        </p:nvSpPr>
        <p:spPr bwMode="auto">
          <a:xfrm>
            <a:off x="6070600" y="45720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Nu</a:t>
            </a:r>
          </a:p>
        </p:txBody>
      </p:sp>
      <p:sp>
        <p:nvSpPr>
          <p:cNvPr id="382995" name="Rectangle 19"/>
          <p:cNvSpPr>
            <a:spLocks noChangeArrowheads="1"/>
          </p:cNvSpPr>
          <p:nvPr/>
        </p:nvSpPr>
        <p:spPr bwMode="auto">
          <a:xfrm>
            <a:off x="6465888" y="45720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Mo</a:t>
            </a:r>
          </a:p>
        </p:txBody>
      </p:sp>
      <p:sp>
        <p:nvSpPr>
          <p:cNvPr id="382996" name="Rectangle 20"/>
          <p:cNvSpPr>
            <a:spLocks noChangeArrowheads="1"/>
          </p:cNvSpPr>
          <p:nvPr/>
        </p:nvSpPr>
        <p:spPr bwMode="auto">
          <a:xfrm>
            <a:off x="6861175" y="45720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Pa</a:t>
            </a:r>
          </a:p>
        </p:txBody>
      </p:sp>
      <p:sp>
        <p:nvSpPr>
          <p:cNvPr id="382997" name="Rectangle 21"/>
          <p:cNvSpPr>
            <a:spLocks noChangeArrowheads="1"/>
          </p:cNvSpPr>
          <p:nvPr/>
        </p:nvSpPr>
        <p:spPr bwMode="auto">
          <a:xfrm>
            <a:off x="7256463" y="4572000"/>
            <a:ext cx="396875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Ph</a:t>
            </a:r>
          </a:p>
        </p:txBody>
      </p:sp>
      <p:sp>
        <p:nvSpPr>
          <p:cNvPr id="382998" name="Rectangle 22"/>
          <p:cNvSpPr>
            <a:spLocks noChangeArrowheads="1"/>
          </p:cNvSpPr>
          <p:nvPr/>
        </p:nvSpPr>
        <p:spPr bwMode="auto">
          <a:xfrm>
            <a:off x="7653338" y="45720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Qu</a:t>
            </a:r>
          </a:p>
        </p:txBody>
      </p:sp>
      <p:sp>
        <p:nvSpPr>
          <p:cNvPr id="382999" name="Rectangle 23"/>
          <p:cNvSpPr>
            <a:spLocks noChangeArrowheads="1"/>
          </p:cNvSpPr>
          <p:nvPr/>
        </p:nvSpPr>
        <p:spPr bwMode="auto">
          <a:xfrm>
            <a:off x="8048625" y="45720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Ra</a:t>
            </a:r>
          </a:p>
        </p:txBody>
      </p:sp>
      <p:sp>
        <p:nvSpPr>
          <p:cNvPr id="383000" name="Rectangle 24"/>
          <p:cNvSpPr>
            <a:spLocks noChangeArrowheads="1"/>
          </p:cNvSpPr>
          <p:nvPr/>
        </p:nvSpPr>
        <p:spPr bwMode="auto">
          <a:xfrm>
            <a:off x="928688" y="45720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Ca</a:t>
            </a:r>
          </a:p>
        </p:txBody>
      </p:sp>
      <p:sp>
        <p:nvSpPr>
          <p:cNvPr id="383003" name="Line 27"/>
          <p:cNvSpPr>
            <a:spLocks noChangeShapeType="1"/>
          </p:cNvSpPr>
          <p:nvPr/>
        </p:nvSpPr>
        <p:spPr bwMode="auto">
          <a:xfrm>
            <a:off x="3200400" y="2438400"/>
            <a:ext cx="914400" cy="18288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83004" name="Rectangle 28"/>
          <p:cNvSpPr>
            <a:spLocks noChangeArrowheads="1"/>
          </p:cNvSpPr>
          <p:nvPr/>
        </p:nvSpPr>
        <p:spPr bwMode="auto">
          <a:xfrm>
            <a:off x="2362200" y="6248400"/>
            <a:ext cx="395288" cy="381000"/>
          </a:xfrm>
          <a:prstGeom prst="rect">
            <a:avLst/>
          </a:prstGeom>
          <a:noFill/>
          <a:ln w="38100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endParaRPr lang="en-US">
              <a:effectLst/>
              <a:latin typeface="Times New Roman" pitchFamily="18" charset="0"/>
            </a:endParaRPr>
          </a:p>
        </p:txBody>
      </p:sp>
      <p:sp>
        <p:nvSpPr>
          <p:cNvPr id="383005" name="Text Box 29"/>
          <p:cNvSpPr txBox="1">
            <a:spLocks noChangeArrowheads="1"/>
          </p:cNvSpPr>
          <p:nvPr/>
        </p:nvSpPr>
        <p:spPr bwMode="auto">
          <a:xfrm>
            <a:off x="1143000" y="6172200"/>
            <a:ext cx="33909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>
                <a:effectLst/>
                <a:latin typeface="Times New Roman" pitchFamily="18" charset="0"/>
              </a:rPr>
              <a:t>Where is Low, Sampson?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8610" name="Line 2"/>
          <p:cNvSpPr>
            <a:spLocks noChangeShapeType="1"/>
          </p:cNvSpPr>
          <p:nvPr/>
        </p:nvSpPr>
        <p:spPr bwMode="auto">
          <a:xfrm flipV="1">
            <a:off x="4267200" y="3962400"/>
            <a:ext cx="0" cy="15240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08611" name="Rectangle 3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Binary Search (of sorted data)</a:t>
            </a:r>
          </a:p>
        </p:txBody>
      </p:sp>
      <p:sp>
        <p:nvSpPr>
          <p:cNvPr id="708612" name="Rectangle 4"/>
          <p:cNvSpPr>
            <a:spLocks noGrp="1" noChangeArrowheads="1"/>
          </p:cNvSpPr>
          <p:nvPr>
            <p:ph type="body" idx="1"/>
          </p:nvPr>
        </p:nvSpPr>
        <p:spPr>
          <a:xfrm>
            <a:off x="685800" y="1219200"/>
            <a:ext cx="7772400" cy="4114800"/>
          </a:xfrm>
        </p:spPr>
        <p:txBody>
          <a:bodyPr/>
          <a:lstStyle/>
          <a:p>
            <a:pPr lvl="1">
              <a:buFontTx/>
              <a:buNone/>
            </a:pPr>
            <a:r>
              <a:rPr lang="en-US" sz="32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  Core idea: </a:t>
            </a:r>
          </a:p>
          <a:p>
            <a:pPr lvl="1"/>
            <a:r>
              <a:rPr lang="en-US">
                <a:solidFill>
                  <a:schemeClr val="bg2"/>
                </a:solidFill>
              </a:rPr>
              <a:t>Find </a:t>
            </a:r>
            <a:r>
              <a:rPr lang="en-US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middle</a:t>
            </a:r>
            <a:r>
              <a:rPr lang="en-US">
                <a:solidFill>
                  <a:schemeClr val="bg2"/>
                </a:solidFill>
              </a:rPr>
              <a:t> of </a:t>
            </a:r>
            <a:r>
              <a:rPr lang="en-US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list</a:t>
            </a:r>
            <a:r>
              <a:rPr lang="en-US">
                <a:solidFill>
                  <a:schemeClr val="bg2"/>
                </a:solidFill>
              </a:rPr>
              <a:t>, to split it into 2 halves.</a:t>
            </a:r>
          </a:p>
          <a:p>
            <a:pPr lvl="1"/>
            <a:r>
              <a:rPr lang="en-US"/>
              <a:t>Did we find the answer? if yes, STOP.</a:t>
            </a:r>
          </a:p>
        </p:txBody>
      </p:sp>
      <p:sp>
        <p:nvSpPr>
          <p:cNvPr id="708613" name="Rectangle 5"/>
          <p:cNvSpPr>
            <a:spLocks noChangeArrowheads="1"/>
          </p:cNvSpPr>
          <p:nvPr/>
        </p:nvSpPr>
        <p:spPr bwMode="auto">
          <a:xfrm>
            <a:off x="533400" y="45720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Ba</a:t>
            </a:r>
          </a:p>
        </p:txBody>
      </p:sp>
      <p:sp>
        <p:nvSpPr>
          <p:cNvPr id="708614" name="Rectangle 6"/>
          <p:cNvSpPr>
            <a:spLocks noChangeArrowheads="1"/>
          </p:cNvSpPr>
          <p:nvPr/>
        </p:nvSpPr>
        <p:spPr bwMode="auto">
          <a:xfrm>
            <a:off x="1323975" y="45720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Ce</a:t>
            </a:r>
          </a:p>
        </p:txBody>
      </p:sp>
      <p:sp>
        <p:nvSpPr>
          <p:cNvPr id="708615" name="Rectangle 7"/>
          <p:cNvSpPr>
            <a:spLocks noChangeArrowheads="1"/>
          </p:cNvSpPr>
          <p:nvPr/>
        </p:nvSpPr>
        <p:spPr bwMode="auto">
          <a:xfrm>
            <a:off x="1719263" y="4572000"/>
            <a:ext cx="396875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Fa</a:t>
            </a:r>
          </a:p>
        </p:txBody>
      </p:sp>
      <p:sp>
        <p:nvSpPr>
          <p:cNvPr id="708616" name="Rectangle 8"/>
          <p:cNvSpPr>
            <a:spLocks noChangeArrowheads="1"/>
          </p:cNvSpPr>
          <p:nvPr/>
        </p:nvSpPr>
        <p:spPr bwMode="auto">
          <a:xfrm>
            <a:off x="2116138" y="45720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Fe</a:t>
            </a:r>
          </a:p>
        </p:txBody>
      </p:sp>
      <p:sp>
        <p:nvSpPr>
          <p:cNvPr id="708617" name="Rectangle 9"/>
          <p:cNvSpPr>
            <a:spLocks noChangeArrowheads="1"/>
          </p:cNvSpPr>
          <p:nvPr/>
        </p:nvSpPr>
        <p:spPr bwMode="auto">
          <a:xfrm>
            <a:off x="2511425" y="45720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Fo</a:t>
            </a:r>
          </a:p>
        </p:txBody>
      </p:sp>
      <p:sp>
        <p:nvSpPr>
          <p:cNvPr id="708618" name="Rectangle 10"/>
          <p:cNvSpPr>
            <a:spLocks noChangeArrowheads="1"/>
          </p:cNvSpPr>
          <p:nvPr/>
        </p:nvSpPr>
        <p:spPr bwMode="auto">
          <a:xfrm>
            <a:off x="2906713" y="45720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Ga</a:t>
            </a:r>
          </a:p>
        </p:txBody>
      </p:sp>
      <p:sp>
        <p:nvSpPr>
          <p:cNvPr id="708619" name="Rectangle 11"/>
          <p:cNvSpPr>
            <a:spLocks noChangeArrowheads="1"/>
          </p:cNvSpPr>
          <p:nvPr/>
        </p:nvSpPr>
        <p:spPr bwMode="auto">
          <a:xfrm>
            <a:off x="3302000" y="45720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He</a:t>
            </a:r>
          </a:p>
        </p:txBody>
      </p:sp>
      <p:sp>
        <p:nvSpPr>
          <p:cNvPr id="708620" name="Rectangle 12"/>
          <p:cNvSpPr>
            <a:spLocks noChangeArrowheads="1"/>
          </p:cNvSpPr>
          <p:nvPr/>
        </p:nvSpPr>
        <p:spPr bwMode="auto">
          <a:xfrm>
            <a:off x="3697288" y="45720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Ho</a:t>
            </a:r>
          </a:p>
        </p:txBody>
      </p:sp>
      <p:sp>
        <p:nvSpPr>
          <p:cNvPr id="708621" name="Rectangle 13"/>
          <p:cNvSpPr>
            <a:spLocks noChangeArrowheads="1"/>
          </p:cNvSpPr>
          <p:nvPr/>
        </p:nvSpPr>
        <p:spPr bwMode="auto">
          <a:xfrm>
            <a:off x="4092575" y="4572000"/>
            <a:ext cx="395288" cy="381000"/>
          </a:xfrm>
          <a:prstGeom prst="rect">
            <a:avLst/>
          </a:prstGeom>
          <a:solidFill>
            <a:schemeClr val="bg1"/>
          </a:solidFill>
          <a:ln w="762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La</a:t>
            </a:r>
          </a:p>
        </p:txBody>
      </p:sp>
      <p:sp>
        <p:nvSpPr>
          <p:cNvPr id="708622" name="Rectangle 14"/>
          <p:cNvSpPr>
            <a:spLocks noChangeArrowheads="1"/>
          </p:cNvSpPr>
          <p:nvPr/>
        </p:nvSpPr>
        <p:spPr bwMode="auto">
          <a:xfrm>
            <a:off x="4487863" y="4572000"/>
            <a:ext cx="396875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Lo</a:t>
            </a:r>
          </a:p>
        </p:txBody>
      </p:sp>
      <p:sp>
        <p:nvSpPr>
          <p:cNvPr id="708623" name="Rectangle 15"/>
          <p:cNvSpPr>
            <a:spLocks noChangeArrowheads="1"/>
          </p:cNvSpPr>
          <p:nvPr/>
        </p:nvSpPr>
        <p:spPr bwMode="auto">
          <a:xfrm>
            <a:off x="4884738" y="45720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Mi</a:t>
            </a:r>
          </a:p>
        </p:txBody>
      </p:sp>
      <p:sp>
        <p:nvSpPr>
          <p:cNvPr id="708624" name="Rectangle 16"/>
          <p:cNvSpPr>
            <a:spLocks noChangeArrowheads="1"/>
          </p:cNvSpPr>
          <p:nvPr/>
        </p:nvSpPr>
        <p:spPr bwMode="auto">
          <a:xfrm>
            <a:off x="5280025" y="45720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Na</a:t>
            </a:r>
          </a:p>
        </p:txBody>
      </p:sp>
      <p:sp>
        <p:nvSpPr>
          <p:cNvPr id="708625" name="Rectangle 17"/>
          <p:cNvSpPr>
            <a:spLocks noChangeArrowheads="1"/>
          </p:cNvSpPr>
          <p:nvPr/>
        </p:nvSpPr>
        <p:spPr bwMode="auto">
          <a:xfrm>
            <a:off x="5675313" y="45720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Ne</a:t>
            </a:r>
          </a:p>
        </p:txBody>
      </p:sp>
      <p:sp>
        <p:nvSpPr>
          <p:cNvPr id="708626" name="Rectangle 18"/>
          <p:cNvSpPr>
            <a:spLocks noChangeArrowheads="1"/>
          </p:cNvSpPr>
          <p:nvPr/>
        </p:nvSpPr>
        <p:spPr bwMode="auto">
          <a:xfrm>
            <a:off x="6070600" y="45720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Nu</a:t>
            </a:r>
          </a:p>
        </p:txBody>
      </p:sp>
      <p:sp>
        <p:nvSpPr>
          <p:cNvPr id="708627" name="Rectangle 19"/>
          <p:cNvSpPr>
            <a:spLocks noChangeArrowheads="1"/>
          </p:cNvSpPr>
          <p:nvPr/>
        </p:nvSpPr>
        <p:spPr bwMode="auto">
          <a:xfrm>
            <a:off x="6465888" y="45720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Mo</a:t>
            </a:r>
          </a:p>
        </p:txBody>
      </p:sp>
      <p:sp>
        <p:nvSpPr>
          <p:cNvPr id="708628" name="Rectangle 20"/>
          <p:cNvSpPr>
            <a:spLocks noChangeArrowheads="1"/>
          </p:cNvSpPr>
          <p:nvPr/>
        </p:nvSpPr>
        <p:spPr bwMode="auto">
          <a:xfrm>
            <a:off x="6861175" y="45720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Pa</a:t>
            </a:r>
          </a:p>
        </p:txBody>
      </p:sp>
      <p:sp>
        <p:nvSpPr>
          <p:cNvPr id="708629" name="Rectangle 21"/>
          <p:cNvSpPr>
            <a:spLocks noChangeArrowheads="1"/>
          </p:cNvSpPr>
          <p:nvPr/>
        </p:nvSpPr>
        <p:spPr bwMode="auto">
          <a:xfrm>
            <a:off x="7256463" y="4572000"/>
            <a:ext cx="396875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Ph</a:t>
            </a:r>
          </a:p>
        </p:txBody>
      </p:sp>
      <p:sp>
        <p:nvSpPr>
          <p:cNvPr id="708630" name="Rectangle 22"/>
          <p:cNvSpPr>
            <a:spLocks noChangeArrowheads="1"/>
          </p:cNvSpPr>
          <p:nvPr/>
        </p:nvSpPr>
        <p:spPr bwMode="auto">
          <a:xfrm>
            <a:off x="7653338" y="45720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Qu</a:t>
            </a:r>
          </a:p>
        </p:txBody>
      </p:sp>
      <p:sp>
        <p:nvSpPr>
          <p:cNvPr id="708631" name="Rectangle 23"/>
          <p:cNvSpPr>
            <a:spLocks noChangeArrowheads="1"/>
          </p:cNvSpPr>
          <p:nvPr/>
        </p:nvSpPr>
        <p:spPr bwMode="auto">
          <a:xfrm>
            <a:off x="8048625" y="4572000"/>
            <a:ext cx="395288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Ra</a:t>
            </a:r>
          </a:p>
        </p:txBody>
      </p:sp>
      <p:sp>
        <p:nvSpPr>
          <p:cNvPr id="708632" name="Rectangle 24"/>
          <p:cNvSpPr>
            <a:spLocks noChangeArrowheads="1"/>
          </p:cNvSpPr>
          <p:nvPr/>
        </p:nvSpPr>
        <p:spPr bwMode="auto">
          <a:xfrm>
            <a:off x="928688" y="4572000"/>
            <a:ext cx="395287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r>
              <a:rPr lang="en-US">
                <a:effectLst/>
                <a:latin typeface="Times New Roman" pitchFamily="18" charset="0"/>
              </a:rPr>
              <a:t>Ca</a:t>
            </a:r>
          </a:p>
        </p:txBody>
      </p:sp>
      <p:sp>
        <p:nvSpPr>
          <p:cNvPr id="708635" name="Line 27"/>
          <p:cNvSpPr>
            <a:spLocks noChangeShapeType="1"/>
          </p:cNvSpPr>
          <p:nvPr/>
        </p:nvSpPr>
        <p:spPr bwMode="auto">
          <a:xfrm>
            <a:off x="3429000" y="2743200"/>
            <a:ext cx="685800" cy="15240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08636" name="Rectangle 28"/>
          <p:cNvSpPr>
            <a:spLocks noChangeArrowheads="1"/>
          </p:cNvSpPr>
          <p:nvPr/>
        </p:nvSpPr>
        <p:spPr bwMode="auto">
          <a:xfrm>
            <a:off x="2362200" y="6248400"/>
            <a:ext cx="395288" cy="381000"/>
          </a:xfrm>
          <a:prstGeom prst="rect">
            <a:avLst/>
          </a:prstGeom>
          <a:noFill/>
          <a:ln w="38100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0" hangingPunct="0"/>
            <a:endParaRPr lang="en-US">
              <a:effectLst/>
              <a:latin typeface="Times New Roman" pitchFamily="18" charset="0"/>
            </a:endParaRPr>
          </a:p>
        </p:txBody>
      </p:sp>
      <p:sp>
        <p:nvSpPr>
          <p:cNvPr id="708637" name="Text Box 29"/>
          <p:cNvSpPr txBox="1">
            <a:spLocks noChangeArrowheads="1"/>
          </p:cNvSpPr>
          <p:nvPr/>
        </p:nvSpPr>
        <p:spPr bwMode="auto">
          <a:xfrm>
            <a:off x="1143000" y="6172200"/>
            <a:ext cx="33909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>
                <a:effectLst/>
                <a:latin typeface="Times New Roman" pitchFamily="18" charset="0"/>
              </a:rPr>
              <a:t>Where is Low, Sampson?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fault Design">
  <a:themeElements>
    <a:clrScheme name="Default Design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efault 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lg" len="lg"/>
          <a:tailEnd type="stealth" w="lg" len="lg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  <a:latin typeface="Tahoma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lg" len="lg"/>
          <a:tailEnd type="stealth" w="lg" len="lg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  <a:latin typeface="Tahoma" pitchFamily="34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3788</TotalTime>
  <Words>2201</Words>
  <Application>Microsoft Office PowerPoint</Application>
  <PresentationFormat>On-screen Show (4:3)</PresentationFormat>
  <Paragraphs>817</Paragraphs>
  <Slides>33</Slides>
  <Notes>33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33</vt:i4>
      </vt:variant>
    </vt:vector>
  </HeadingPairs>
  <TitlesOfParts>
    <vt:vector size="34" baseType="lpstr">
      <vt:lpstr>Default Design</vt:lpstr>
      <vt:lpstr>EECS110: 9b  Some Search Algorithms</vt:lpstr>
      <vt:lpstr>Search</vt:lpstr>
      <vt:lpstr>Search</vt:lpstr>
      <vt:lpstr>Linear Search</vt:lpstr>
      <vt:lpstr>Linear Search</vt:lpstr>
      <vt:lpstr>Linear Search</vt:lpstr>
      <vt:lpstr>Linear Search</vt:lpstr>
      <vt:lpstr>Binary Search (of pre-sorted data)</vt:lpstr>
      <vt:lpstr>Binary Search (of sorted data)</vt:lpstr>
      <vt:lpstr>Binary Search (of sorted data)</vt:lpstr>
      <vt:lpstr>Binary Search (of sorted data)</vt:lpstr>
      <vt:lpstr>Binary Search (of sorted data)</vt:lpstr>
      <vt:lpstr>Binary Search (of sorted data)</vt:lpstr>
      <vt:lpstr>Binary Search (of sorted data)</vt:lpstr>
      <vt:lpstr>Binary Search (of sorted data)</vt:lpstr>
      <vt:lpstr>Binary Search (of sorted data)</vt:lpstr>
      <vt:lpstr>Binary Search (of sorted data)</vt:lpstr>
      <vt:lpstr>Binary Search (of sorted data)</vt:lpstr>
      <vt:lpstr>Binary Search (of sorted data)</vt:lpstr>
      <vt:lpstr>Binary Search (of sorted data)</vt:lpstr>
      <vt:lpstr>Binary Search (of sorted data)</vt:lpstr>
      <vt:lpstr>Binary Search (of sorted data)</vt:lpstr>
      <vt:lpstr>Binary Search (of sorted data)</vt:lpstr>
      <vt:lpstr>Binary Search (of sorted data)</vt:lpstr>
      <vt:lpstr>Binary Search (of sorted data)</vt:lpstr>
      <vt:lpstr>Binary Search (of sorted data)</vt:lpstr>
      <vt:lpstr>Binary Search (of sorted data)</vt:lpstr>
      <vt:lpstr>Binary Search (of sorted data)</vt:lpstr>
      <vt:lpstr>Binary Search (of sorted data)</vt:lpstr>
      <vt:lpstr>Binary Search (of sorted data)</vt:lpstr>
      <vt:lpstr>Binary Search (of sorted data)</vt:lpstr>
      <vt:lpstr>Binary Search (of sorted data)</vt:lpstr>
      <vt:lpstr>Why Bother?</vt:lpstr>
    </vt:vector>
  </TitlesOfParts>
  <Company>Northwestern University -- CompSci Dept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Pointers</dc:title>
  <dc:creator>Jack Tumblin</dc:creator>
  <cp:lastModifiedBy>jetumblin</cp:lastModifiedBy>
  <cp:revision>98</cp:revision>
  <dcterms:created xsi:type="dcterms:W3CDTF">2002-05-08T02:38:11Z</dcterms:created>
  <dcterms:modified xsi:type="dcterms:W3CDTF">2012-03-02T15:29:13Z</dcterms:modified>
</cp:coreProperties>
</file>

<file path=docProps/thumbnail.jpeg>
</file>