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5"/>
  </p:notesMasterIdLst>
  <p:sldIdLst>
    <p:sldId id="624" r:id="rId2"/>
    <p:sldId id="713" r:id="rId3"/>
    <p:sldId id="709" r:id="rId4"/>
    <p:sldId id="710" r:id="rId5"/>
    <p:sldId id="711" r:id="rId6"/>
    <p:sldId id="715" r:id="rId7"/>
    <p:sldId id="684" r:id="rId8"/>
    <p:sldId id="694" r:id="rId9"/>
    <p:sldId id="688" r:id="rId10"/>
    <p:sldId id="692" r:id="rId11"/>
    <p:sldId id="691" r:id="rId12"/>
    <p:sldId id="693" r:id="rId13"/>
    <p:sldId id="689" r:id="rId14"/>
    <p:sldId id="696" r:id="rId15"/>
    <p:sldId id="695" r:id="rId16"/>
    <p:sldId id="697" r:id="rId17"/>
    <p:sldId id="698" r:id="rId18"/>
    <p:sldId id="686" r:id="rId19"/>
    <p:sldId id="699" r:id="rId20"/>
    <p:sldId id="700" r:id="rId21"/>
    <p:sldId id="701" r:id="rId22"/>
    <p:sldId id="714" r:id="rId23"/>
    <p:sldId id="702" r:id="rId24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CC33"/>
    <a:srgbClr val="3366FF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75" autoAdjust="0"/>
    <p:restoredTop sz="94709" autoAdjust="0"/>
  </p:normalViewPr>
  <p:slideViewPr>
    <p:cSldViewPr>
      <p:cViewPr varScale="1">
        <p:scale>
          <a:sx n="96" d="100"/>
          <a:sy n="96" d="100"/>
        </p:scale>
        <p:origin x="-96" y="-33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922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922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922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922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fld id="{59DBCE8F-8FED-4AA0-846B-7FBB45889FF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049038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6A08E98-C181-41D1-B203-20BFA859B6FF}" type="slidenum">
              <a:rPr lang="en-US"/>
              <a:pPr/>
              <a:t>1</a:t>
            </a:fld>
            <a:endParaRPr lang="en-US"/>
          </a:p>
        </p:txBody>
      </p:sp>
      <p:sp>
        <p:nvSpPr>
          <p:cNvPr id="5601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601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5CC8AA5-7B87-4E7E-8ED5-0E7C3032A739}" type="slidenum">
              <a:rPr lang="en-US"/>
              <a:pPr/>
              <a:t>10</a:t>
            </a:fld>
            <a:endParaRPr lang="en-US"/>
          </a:p>
        </p:txBody>
      </p:sp>
      <p:sp>
        <p:nvSpPr>
          <p:cNvPr id="6860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60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0C8AB15-784B-47E5-8D3B-CD9A30D4414C}" type="slidenum">
              <a:rPr lang="en-US"/>
              <a:pPr/>
              <a:t>11</a:t>
            </a:fld>
            <a:endParaRPr lang="en-US"/>
          </a:p>
        </p:txBody>
      </p:sp>
      <p:sp>
        <p:nvSpPr>
          <p:cNvPr id="6871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71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C51A223-2BED-4D6F-92AA-B8301BC980E2}" type="slidenum">
              <a:rPr lang="en-US"/>
              <a:pPr/>
              <a:t>12</a:t>
            </a:fld>
            <a:endParaRPr lang="en-US"/>
          </a:p>
        </p:txBody>
      </p:sp>
      <p:sp>
        <p:nvSpPr>
          <p:cNvPr id="6881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81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D00410B-9A16-4E84-B387-736648B77DDF}" type="slidenum">
              <a:rPr lang="en-US"/>
              <a:pPr/>
              <a:t>13</a:t>
            </a:fld>
            <a:endParaRPr lang="en-US"/>
          </a:p>
        </p:txBody>
      </p:sp>
      <p:sp>
        <p:nvSpPr>
          <p:cNvPr id="6891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91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DA30015-CD24-43AC-B37D-05543A0F0E6B}" type="slidenum">
              <a:rPr lang="en-US"/>
              <a:pPr/>
              <a:t>14</a:t>
            </a:fld>
            <a:endParaRPr lang="en-US"/>
          </a:p>
        </p:txBody>
      </p:sp>
      <p:sp>
        <p:nvSpPr>
          <p:cNvPr id="6901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01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DA36ED6-F3D6-4444-8FD1-25A227EE97F0}" type="slidenum">
              <a:rPr lang="en-US"/>
              <a:pPr/>
              <a:t>15</a:t>
            </a:fld>
            <a:endParaRPr lang="en-US"/>
          </a:p>
        </p:txBody>
      </p:sp>
      <p:sp>
        <p:nvSpPr>
          <p:cNvPr id="6912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12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DE20513-8D74-4C72-9089-FDD18F97FA3A}" type="slidenum">
              <a:rPr lang="en-US"/>
              <a:pPr/>
              <a:t>16</a:t>
            </a:fld>
            <a:endParaRPr lang="en-US"/>
          </a:p>
        </p:txBody>
      </p:sp>
      <p:sp>
        <p:nvSpPr>
          <p:cNvPr id="6922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22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90EEBA0-7362-4718-AD78-ADD3E2705C02}" type="slidenum">
              <a:rPr lang="en-US"/>
              <a:pPr/>
              <a:t>17</a:t>
            </a:fld>
            <a:endParaRPr lang="en-US"/>
          </a:p>
        </p:txBody>
      </p:sp>
      <p:sp>
        <p:nvSpPr>
          <p:cNvPr id="6932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32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042B040-7981-4474-AC76-3C5D48B5EEA1}" type="slidenum">
              <a:rPr lang="en-US"/>
              <a:pPr/>
              <a:t>18</a:t>
            </a:fld>
            <a:endParaRPr lang="en-US"/>
          </a:p>
        </p:txBody>
      </p:sp>
      <p:sp>
        <p:nvSpPr>
          <p:cNvPr id="6942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42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83B8D48-FF77-44E6-902C-81770DADD9DE}" type="slidenum">
              <a:rPr lang="en-US"/>
              <a:pPr/>
              <a:t>19</a:t>
            </a:fld>
            <a:endParaRPr lang="en-US"/>
          </a:p>
        </p:txBody>
      </p:sp>
      <p:sp>
        <p:nvSpPr>
          <p:cNvPr id="6952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52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7311332-4843-42B7-9387-9F3A037B7621}" type="slidenum">
              <a:rPr lang="en-US"/>
              <a:pPr/>
              <a:t>2</a:t>
            </a:fld>
            <a:endParaRPr lang="en-US"/>
          </a:p>
        </p:txBody>
      </p:sp>
      <p:sp>
        <p:nvSpPr>
          <p:cNvPr id="6778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78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E6A9894-ABB7-4B22-A33C-62F5701220E0}" type="slidenum">
              <a:rPr lang="en-US"/>
              <a:pPr/>
              <a:t>20</a:t>
            </a:fld>
            <a:endParaRPr lang="en-US"/>
          </a:p>
        </p:txBody>
      </p:sp>
      <p:sp>
        <p:nvSpPr>
          <p:cNvPr id="6963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63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42DD37C-CC22-4FC3-8E47-19134A730F30}" type="slidenum">
              <a:rPr lang="en-US"/>
              <a:pPr/>
              <a:t>21</a:t>
            </a:fld>
            <a:endParaRPr lang="en-US"/>
          </a:p>
        </p:txBody>
      </p:sp>
      <p:sp>
        <p:nvSpPr>
          <p:cNvPr id="6973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73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9A66B40-1B0C-4670-9548-9E5065472296}" type="slidenum">
              <a:rPr lang="en-US"/>
              <a:pPr/>
              <a:t>22</a:t>
            </a:fld>
            <a:endParaRPr lang="en-US"/>
          </a:p>
        </p:txBody>
      </p:sp>
      <p:sp>
        <p:nvSpPr>
          <p:cNvPr id="6983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83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3CE805C-2ED0-40D2-ADDC-339F7FF4AC86}" type="slidenum">
              <a:rPr lang="en-US"/>
              <a:pPr/>
              <a:t>23</a:t>
            </a:fld>
            <a:endParaRPr lang="en-US"/>
          </a:p>
        </p:txBody>
      </p:sp>
      <p:sp>
        <p:nvSpPr>
          <p:cNvPr id="6993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93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F6F141C-01A1-4FCA-89FD-6A188594E8D2}" type="slidenum">
              <a:rPr lang="en-US"/>
              <a:pPr/>
              <a:t>3</a:t>
            </a:fld>
            <a:endParaRPr lang="en-US"/>
          </a:p>
        </p:txBody>
      </p:sp>
      <p:sp>
        <p:nvSpPr>
          <p:cNvPr id="6799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99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90738EA-F4BC-4BBC-AABF-07A3507608D7}" type="slidenum">
              <a:rPr lang="en-US"/>
              <a:pPr/>
              <a:t>4</a:t>
            </a:fld>
            <a:endParaRPr lang="en-US"/>
          </a:p>
        </p:txBody>
      </p:sp>
      <p:sp>
        <p:nvSpPr>
          <p:cNvPr id="6789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89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675EA6D-81B3-401A-BBD1-225692768644}" type="slidenum">
              <a:rPr lang="en-US"/>
              <a:pPr/>
              <a:t>5</a:t>
            </a:fld>
            <a:endParaRPr lang="en-US"/>
          </a:p>
        </p:txBody>
      </p:sp>
      <p:sp>
        <p:nvSpPr>
          <p:cNvPr id="6809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0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F64FC3B-05C7-456E-A64F-1513B5FC3314}" type="slidenum">
              <a:rPr lang="en-US"/>
              <a:pPr/>
              <a:t>6</a:t>
            </a:fld>
            <a:endParaRPr lang="en-US"/>
          </a:p>
        </p:txBody>
      </p:sp>
      <p:sp>
        <p:nvSpPr>
          <p:cNvPr id="6819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19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AC48EDF-8CB8-4337-B4F8-16ADFAFB3179}" type="slidenum">
              <a:rPr lang="en-US"/>
              <a:pPr/>
              <a:t>7</a:t>
            </a:fld>
            <a:endParaRPr lang="en-US"/>
          </a:p>
        </p:txBody>
      </p:sp>
      <p:sp>
        <p:nvSpPr>
          <p:cNvPr id="6830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2392EAC-EBB8-4D5B-8477-53C43E511563}" type="slidenum">
              <a:rPr lang="en-US"/>
              <a:pPr/>
              <a:t>8</a:t>
            </a:fld>
            <a:endParaRPr lang="en-US"/>
          </a:p>
        </p:txBody>
      </p:sp>
      <p:sp>
        <p:nvSpPr>
          <p:cNvPr id="6840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40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8782152-C8DC-4F2F-B661-76F55E3AF3AE}" type="slidenum">
              <a:rPr lang="en-US"/>
              <a:pPr/>
              <a:t>9</a:t>
            </a:fld>
            <a:endParaRPr lang="en-US"/>
          </a:p>
        </p:txBody>
      </p:sp>
      <p:sp>
        <p:nvSpPr>
          <p:cNvPr id="6850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50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Suppose we wanted to write a C program for one of those horrible automated phone-answering machines that waste customers’ time and discourages them from asking for customer support.  We’ll need a long list of pre-recorded responses, and will need to organize them some way; How should we do it?  We have MANY choices– we could make an array of arrays, like this:</a:t>
            </a: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1689DE81-5287-4441-8AB1-E99C6FED8F8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21264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C2B61C2A-7F91-44D2-A702-44D1D335BE0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26760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00850" y="152400"/>
            <a:ext cx="2190750" cy="64770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8600" y="152400"/>
            <a:ext cx="6419850" cy="64770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59C601A2-3887-44B9-87C2-EC833697994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80171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E85A4DD6-60C6-4F7C-ABEC-3F9EA6120FE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84450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0B342F0A-A238-48BC-A6E8-76010217824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61170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28600" y="1143000"/>
            <a:ext cx="42672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143000"/>
            <a:ext cx="42672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C81D11B2-B817-4EC2-8AB7-EF5B4B5B9A6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5266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0D3BAA61-3B33-4992-A30B-3D6ED03680A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97592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9C54B185-971A-4599-B90F-4FEC1F8CF88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46611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0178A227-EB48-4DD4-B1E0-8BAD729F4EF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53580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CE95E6DF-EF02-4638-A943-E8482759B0A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50866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2F0AC88F-7C2C-456F-83E6-4A3ADCBD327D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99129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28600" y="152400"/>
            <a:ext cx="8763000" cy="914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228600" y="1143000"/>
            <a:ext cx="8686800" cy="5486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39000" y="64008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effectLst/>
                <a:latin typeface="+mn-lt"/>
              </a:defRPr>
            </a:lvl1pPr>
          </a:lstStyle>
          <a:p>
            <a:fld id="{E191FFFB-F8A9-4200-8245-B68597059A7F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910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09600" y="3733800"/>
            <a:ext cx="7924800" cy="2667000"/>
          </a:xfrm>
        </p:spPr>
        <p:txBody>
          <a:bodyPr/>
          <a:lstStyle/>
          <a:p>
            <a:pPr>
              <a:buFontTx/>
              <a:buNone/>
            </a:pPr>
            <a:r>
              <a:rPr lang="en-US" sz="4000" u="sng">
                <a:solidFill>
                  <a:schemeClr val="bg1"/>
                </a:solidFill>
              </a:rPr>
              <a:t>.</a:t>
            </a:r>
            <a:endParaRPr lang="en-US">
              <a:solidFill>
                <a:schemeClr val="bg1"/>
              </a:solidFill>
            </a:endParaRPr>
          </a:p>
        </p:txBody>
      </p:sp>
      <p:sp>
        <p:nvSpPr>
          <p:cNvPr id="559107" name="Rectangle 3"/>
          <p:cNvSpPr>
            <a:spLocks noGrp="1" noChangeArrowheads="1"/>
          </p:cNvSpPr>
          <p:nvPr>
            <p:ph type="title"/>
          </p:nvPr>
        </p:nvSpPr>
        <p:spPr>
          <a:xfrm>
            <a:off x="609600" y="304800"/>
            <a:ext cx="7924800" cy="2209800"/>
          </a:xfrm>
          <a:noFill/>
          <a:ln w="76200">
            <a:solidFill>
              <a:schemeClr val="accent2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>
                <a:latin typeface="Tahoma" pitchFamily="34" charset="0"/>
              </a:rPr>
              <a:t>EECS110: 8b</a:t>
            </a:r>
            <a:r>
              <a:rPr lang="en-US" sz="4400">
                <a:latin typeface="Tahoma" pitchFamily="34" charset="0"/>
              </a:rPr>
              <a:t> </a:t>
            </a:r>
            <a:br>
              <a:rPr lang="en-US" sz="4400">
                <a:latin typeface="Tahoma" pitchFamily="34" charset="0"/>
              </a:rPr>
            </a:br>
            <a:r>
              <a:rPr lang="en-US" sz="4400">
                <a:latin typeface="Tahoma" pitchFamily="34" charset="0"/>
              </a:rPr>
              <a:t>Structured Data Nesting</a:t>
            </a:r>
          </a:p>
        </p:txBody>
      </p:sp>
      <p:sp>
        <p:nvSpPr>
          <p:cNvPr id="559108" name="Rectangle 4"/>
          <p:cNvSpPr>
            <a:spLocks noChangeArrowheads="1"/>
          </p:cNvSpPr>
          <p:nvPr/>
        </p:nvSpPr>
        <p:spPr bwMode="auto">
          <a:xfrm>
            <a:off x="2719388" y="2667000"/>
            <a:ext cx="3706812" cy="946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 eaLnBrk="0" hangingPunct="0"/>
            <a:r>
              <a:rPr lang="en-US" sz="2800">
                <a:solidFill>
                  <a:schemeClr val="tx2"/>
                </a:solidFill>
                <a:effectLst/>
                <a:latin typeface="Times New Roman" pitchFamily="18" charset="0"/>
              </a:rPr>
              <a:t>Jack Tumblin</a:t>
            </a:r>
            <a:br>
              <a:rPr lang="en-US" sz="2800">
                <a:solidFill>
                  <a:schemeClr val="tx2"/>
                </a:solidFill>
                <a:effectLst/>
                <a:latin typeface="Times New Roman" pitchFamily="18" charset="0"/>
              </a:rPr>
            </a:br>
            <a:r>
              <a:rPr lang="en-US" sz="2800">
                <a:solidFill>
                  <a:schemeClr val="tx2"/>
                </a:solidFill>
                <a:effectLst/>
                <a:latin typeface="Times New Roman" pitchFamily="18" charset="0"/>
              </a:rPr>
              <a:t>jet@cs.northwestern.edu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897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76200"/>
            <a:ext cx="86106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Data Nesting: Examples</a:t>
            </a:r>
          </a:p>
        </p:txBody>
      </p:sp>
      <p:sp>
        <p:nvSpPr>
          <p:cNvPr id="6389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534400" cy="54102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pPr eaLnBrk="0" hangingPunct="0">
              <a:spcBef>
                <a:spcPct val="0"/>
              </a:spcBef>
              <a:buFontTx/>
              <a:buNone/>
            </a:pPr>
            <a:r>
              <a:rPr lang="en-US" dirty="0">
                <a:sym typeface="Wingdings" pitchFamily="2" charset="2"/>
              </a:rPr>
              <a:t>Recall: multidimensional arrays</a:t>
            </a:r>
            <a:br>
              <a:rPr lang="en-US" dirty="0">
                <a:sym typeface="Wingdings" pitchFamily="2" charset="2"/>
              </a:rPr>
            </a:br>
            <a:r>
              <a:rPr lang="en-US" dirty="0">
                <a:sym typeface="Wingdings" pitchFamily="2" charset="2"/>
              </a:rPr>
              <a:t>Array of Arrays </a:t>
            </a:r>
            <a:r>
              <a:rPr lang="en-US" dirty="0" err="1">
                <a:sym typeface="Wingdings" pitchFamily="2" charset="2"/>
              </a:rPr>
              <a:t>ofchar</a:t>
            </a:r>
            <a:r>
              <a:rPr lang="en-US" dirty="0">
                <a:sym typeface="Wingdings" pitchFamily="2" charset="2"/>
              </a:rPr>
              <a:t>: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/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char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msgList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[10][81] = {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			    {“Press zero now”},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			    {“Press one now”}, ...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			 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};</a:t>
            </a: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  <a:sym typeface="Wingdings" pitchFamily="2" charset="2"/>
            </a:endParaRPr>
          </a:p>
          <a:p>
            <a:pPr lvl="1"/>
            <a:endParaRPr lang="en-US" dirty="0">
              <a:sym typeface="Wingdings" pitchFamily="2" charset="2"/>
            </a:endParaRPr>
          </a:p>
        </p:txBody>
      </p:sp>
      <p:sp>
        <p:nvSpPr>
          <p:cNvPr id="638980" name="Text Box 4"/>
          <p:cNvSpPr txBox="1">
            <a:spLocks noChangeArrowheads="1"/>
          </p:cNvSpPr>
          <p:nvPr/>
        </p:nvSpPr>
        <p:spPr bwMode="auto">
          <a:xfrm>
            <a:off x="6816725" y="4489450"/>
            <a:ext cx="1108075" cy="2235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b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</a:t>
            </a:r>
          </a:p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</a:t>
            </a:r>
          </a:p>
        </p:txBody>
      </p:sp>
      <p:sp>
        <p:nvSpPr>
          <p:cNvPr id="638981" name="Line 5"/>
          <p:cNvSpPr>
            <a:spLocks noChangeShapeType="1"/>
          </p:cNvSpPr>
          <p:nvPr/>
        </p:nvSpPr>
        <p:spPr bwMode="auto">
          <a:xfrm flipV="1">
            <a:off x="1752600" y="4895850"/>
            <a:ext cx="762000" cy="6858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8982" name="Line 6"/>
          <p:cNvSpPr>
            <a:spLocks noChangeShapeType="1"/>
          </p:cNvSpPr>
          <p:nvPr/>
        </p:nvSpPr>
        <p:spPr bwMode="auto">
          <a:xfrm>
            <a:off x="1752600" y="5581650"/>
            <a:ext cx="762000" cy="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8983" name="Line 7"/>
          <p:cNvSpPr>
            <a:spLocks noChangeShapeType="1"/>
          </p:cNvSpPr>
          <p:nvPr/>
        </p:nvSpPr>
        <p:spPr bwMode="auto">
          <a:xfrm>
            <a:off x="1752600" y="5581650"/>
            <a:ext cx="762000" cy="68580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8984" name="Line 8"/>
          <p:cNvSpPr>
            <a:spLocks noChangeShapeType="1"/>
          </p:cNvSpPr>
          <p:nvPr/>
        </p:nvSpPr>
        <p:spPr bwMode="auto">
          <a:xfrm>
            <a:off x="5521325" y="5581650"/>
            <a:ext cx="12954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8985" name="Line 9"/>
          <p:cNvSpPr>
            <a:spLocks noChangeShapeType="1"/>
          </p:cNvSpPr>
          <p:nvPr/>
        </p:nvSpPr>
        <p:spPr bwMode="auto">
          <a:xfrm flipH="1" flipV="1">
            <a:off x="4343400" y="4800600"/>
            <a:ext cx="609600" cy="3048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8986" name="Line 10"/>
          <p:cNvSpPr>
            <a:spLocks noChangeShapeType="1"/>
          </p:cNvSpPr>
          <p:nvPr/>
        </p:nvSpPr>
        <p:spPr bwMode="auto">
          <a:xfrm flipH="1">
            <a:off x="4530725" y="5581650"/>
            <a:ext cx="1066800" cy="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8987" name="Line 11"/>
          <p:cNvSpPr>
            <a:spLocks noChangeShapeType="1"/>
          </p:cNvSpPr>
          <p:nvPr/>
        </p:nvSpPr>
        <p:spPr bwMode="auto">
          <a:xfrm flipH="1">
            <a:off x="4530725" y="5581650"/>
            <a:ext cx="677863" cy="68580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8988" name="Text Box 12"/>
          <p:cNvSpPr txBox="1">
            <a:spLocks noChangeArrowheads="1"/>
          </p:cNvSpPr>
          <p:nvPr/>
        </p:nvSpPr>
        <p:spPr bwMode="auto">
          <a:xfrm>
            <a:off x="2971800" y="4210050"/>
            <a:ext cx="143827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derived type</a:t>
            </a:r>
          </a:p>
        </p:txBody>
      </p:sp>
      <p:sp>
        <p:nvSpPr>
          <p:cNvPr id="638989" name="Text Box 13"/>
          <p:cNvSpPr txBox="1">
            <a:spLocks noChangeArrowheads="1"/>
          </p:cNvSpPr>
          <p:nvPr/>
        </p:nvSpPr>
        <p:spPr bwMode="auto">
          <a:xfrm>
            <a:off x="6705600" y="4133850"/>
            <a:ext cx="1200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basic type</a:t>
            </a:r>
          </a:p>
        </p:txBody>
      </p:sp>
      <p:sp>
        <p:nvSpPr>
          <p:cNvPr id="638990" name="Line 14"/>
          <p:cNvSpPr>
            <a:spLocks noChangeShapeType="1"/>
          </p:cNvSpPr>
          <p:nvPr/>
        </p:nvSpPr>
        <p:spPr bwMode="auto">
          <a:xfrm>
            <a:off x="4343400" y="4953000"/>
            <a:ext cx="838200" cy="6096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8991" name="Line 15"/>
          <p:cNvSpPr>
            <a:spLocks noChangeShapeType="1"/>
          </p:cNvSpPr>
          <p:nvPr/>
        </p:nvSpPr>
        <p:spPr bwMode="auto">
          <a:xfrm>
            <a:off x="762000" y="5581650"/>
            <a:ext cx="9906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8992" name="Line 16"/>
          <p:cNvSpPr>
            <a:spLocks noChangeShapeType="1"/>
          </p:cNvSpPr>
          <p:nvPr/>
        </p:nvSpPr>
        <p:spPr bwMode="auto">
          <a:xfrm flipH="1">
            <a:off x="5146675" y="5581650"/>
            <a:ext cx="492125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8993" name="Text Box 17"/>
          <p:cNvSpPr txBox="1">
            <a:spLocks noChangeArrowheads="1"/>
          </p:cNvSpPr>
          <p:nvPr/>
        </p:nvSpPr>
        <p:spPr bwMode="auto">
          <a:xfrm>
            <a:off x="2473325" y="4546600"/>
            <a:ext cx="2705100" cy="205105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array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of....   </a:t>
            </a:r>
          </a:p>
          <a:p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pointer</a:t>
            </a:r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to...    </a:t>
            </a:r>
          </a:p>
          <a:p>
            <a:r>
              <a:rPr lang="en-US" sz="160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         (dyn. alloc’d)</a:t>
            </a:r>
            <a:br>
              <a:rPr lang="en-US" sz="160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1600">
              <a:solidFill>
                <a:schemeClr val="bg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struct</a:t>
            </a:r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with...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   </a:t>
            </a:r>
          </a:p>
        </p:txBody>
      </p:sp>
      <p:sp>
        <p:nvSpPr>
          <p:cNvPr id="638994" name="Freeform 18"/>
          <p:cNvSpPr>
            <a:spLocks/>
          </p:cNvSpPr>
          <p:nvPr/>
        </p:nvSpPr>
        <p:spPr bwMode="auto">
          <a:xfrm>
            <a:off x="1143000" y="5110163"/>
            <a:ext cx="4733925" cy="1720850"/>
          </a:xfrm>
          <a:custGeom>
            <a:avLst/>
            <a:gdLst>
              <a:gd name="T0" fmla="*/ 2405 w 2982"/>
              <a:gd name="T1" fmla="*/ 0 h 1084"/>
              <a:gd name="T2" fmla="*/ 2657 w 2982"/>
              <a:gd name="T3" fmla="*/ 221 h 1084"/>
              <a:gd name="T4" fmla="*/ 2622 w 2982"/>
              <a:gd name="T5" fmla="*/ 962 h 1084"/>
              <a:gd name="T6" fmla="*/ 495 w 2982"/>
              <a:gd name="T7" fmla="*/ 956 h 1084"/>
              <a:gd name="T8" fmla="*/ 45 w 2982"/>
              <a:gd name="T9" fmla="*/ 789 h 1084"/>
              <a:gd name="T10" fmla="*/ 227 w 2982"/>
              <a:gd name="T11" fmla="*/ 521 h 1084"/>
              <a:gd name="T12" fmla="*/ 763 w 2982"/>
              <a:gd name="T13" fmla="*/ 56 h 10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82" h="1084">
                <a:moveTo>
                  <a:pt x="2405" y="0"/>
                </a:moveTo>
                <a:cubicBezTo>
                  <a:pt x="2447" y="36"/>
                  <a:pt x="2621" y="61"/>
                  <a:pt x="2657" y="221"/>
                </a:cubicBezTo>
                <a:cubicBezTo>
                  <a:pt x="2693" y="381"/>
                  <a:pt x="2982" y="840"/>
                  <a:pt x="2622" y="962"/>
                </a:cubicBezTo>
                <a:cubicBezTo>
                  <a:pt x="2262" y="1084"/>
                  <a:pt x="924" y="985"/>
                  <a:pt x="495" y="956"/>
                </a:cubicBezTo>
                <a:cubicBezTo>
                  <a:pt x="66" y="927"/>
                  <a:pt x="90" y="861"/>
                  <a:pt x="45" y="789"/>
                </a:cubicBezTo>
                <a:cubicBezTo>
                  <a:pt x="0" y="717"/>
                  <a:pt x="107" y="643"/>
                  <a:pt x="227" y="521"/>
                </a:cubicBezTo>
                <a:cubicBezTo>
                  <a:pt x="347" y="399"/>
                  <a:pt x="651" y="153"/>
                  <a:pt x="763" y="56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8995" name="Text Box 19"/>
          <p:cNvSpPr txBox="1">
            <a:spLocks noChangeArrowheads="1"/>
          </p:cNvSpPr>
          <p:nvPr/>
        </p:nvSpPr>
        <p:spPr bwMode="auto">
          <a:xfrm>
            <a:off x="5257800" y="838200"/>
            <a:ext cx="3778250" cy="1590675"/>
          </a:xfrm>
          <a:prstGeom prst="rect">
            <a:avLst/>
          </a:prstGeom>
          <a:solidFill>
            <a:schemeClr val="bg1"/>
          </a:solidFill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Simple, but rearranging messages is difficult. And which index is message#, which is char#?</a:t>
            </a:r>
          </a:p>
        </p:txBody>
      </p:sp>
      <p:sp>
        <p:nvSpPr>
          <p:cNvPr id="638996" name="Line 20"/>
          <p:cNvSpPr>
            <a:spLocks noChangeShapeType="1"/>
          </p:cNvSpPr>
          <p:nvPr/>
        </p:nvSpPr>
        <p:spPr bwMode="auto">
          <a:xfrm flipV="1">
            <a:off x="4495800" y="5562600"/>
            <a:ext cx="457200" cy="304800"/>
          </a:xfrm>
          <a:prstGeom prst="line">
            <a:avLst/>
          </a:prstGeom>
          <a:noFill/>
          <a:ln w="9525">
            <a:solidFill>
              <a:schemeClr val="bg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7954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76200"/>
            <a:ext cx="86106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Data Nesting: Examples</a:t>
            </a:r>
          </a:p>
        </p:txBody>
      </p:sp>
      <p:sp>
        <p:nvSpPr>
          <p:cNvPr id="6379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1066800"/>
            <a:ext cx="8763000" cy="54102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pPr eaLnBrk="0" hangingPunct="0">
              <a:spcBef>
                <a:spcPct val="0"/>
              </a:spcBef>
              <a:buFontTx/>
              <a:buNone/>
            </a:pPr>
            <a:r>
              <a:rPr lang="en-US">
                <a:sym typeface="Wingdings" pitchFamily="2" charset="2"/>
              </a:rPr>
              <a:t>Array of Pointers to  array ofchar(string):</a:t>
            </a:r>
            <a:br>
              <a:rPr lang="en-US">
                <a:sym typeface="Wingdings" pitchFamily="2" charset="2"/>
              </a:rPr>
            </a:b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char *msgList[10];	          // array of pointers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char msg0[81] = {“Press zero now”}; // char strings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char msg1[81] = {“Press one now”};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char msg2[81] = {“Press two now”};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...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...				    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Point to the strings: </a:t>
            </a:r>
          </a:p>
          <a:p>
            <a:pPr eaLnBrk="0" hangingPunct="0">
              <a:spcBef>
                <a:spcPct val="0"/>
              </a:spcBef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msgList[0] = msg0; msgList[1] = msg1; ...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printf(“%s”, msgList[k]);  // print k-th message </a:t>
            </a:r>
            <a:endParaRPr lang="en-US">
              <a:sym typeface="Wingdings" pitchFamily="2" charset="2"/>
            </a:endParaRPr>
          </a:p>
          <a:p>
            <a:pPr lvl="1"/>
            <a:endParaRPr lang="en-US">
              <a:sym typeface="Wingdings" pitchFamily="2" charset="2"/>
            </a:endParaRPr>
          </a:p>
        </p:txBody>
      </p:sp>
      <p:sp>
        <p:nvSpPr>
          <p:cNvPr id="637956" name="Text Box 4"/>
          <p:cNvSpPr txBox="1">
            <a:spLocks noChangeArrowheads="1"/>
          </p:cNvSpPr>
          <p:nvPr/>
        </p:nvSpPr>
        <p:spPr bwMode="auto">
          <a:xfrm>
            <a:off x="2473325" y="4546600"/>
            <a:ext cx="2705100" cy="205105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array</a:t>
            </a:r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of....   </a:t>
            </a:r>
          </a:p>
          <a:p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pointer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to...    </a:t>
            </a:r>
          </a:p>
          <a:p>
            <a:r>
              <a:rPr lang="en-US" sz="1600">
                <a:effectLst>
                  <a:outerShdw blurRad="38100" dist="38100" dir="2700000" algn="tl">
                    <a:srgbClr val="C0C0C0"/>
                  </a:outerShdw>
                </a:effectLst>
              </a:rPr>
              <a:t>            (dyn. alloc’d)</a:t>
            </a:r>
            <a:br>
              <a:rPr lang="en-US" sz="16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16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struct</a:t>
            </a:r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with... 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  </a:t>
            </a:r>
          </a:p>
        </p:txBody>
      </p:sp>
      <p:sp>
        <p:nvSpPr>
          <p:cNvPr id="637957" name="Text Box 5"/>
          <p:cNvSpPr txBox="1">
            <a:spLocks noChangeArrowheads="1"/>
          </p:cNvSpPr>
          <p:nvPr/>
        </p:nvSpPr>
        <p:spPr bwMode="auto">
          <a:xfrm>
            <a:off x="6816725" y="4470400"/>
            <a:ext cx="1108075" cy="2235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</a:t>
            </a:r>
          </a:p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</a:t>
            </a:r>
          </a:p>
        </p:txBody>
      </p:sp>
      <p:sp>
        <p:nvSpPr>
          <p:cNvPr id="637958" name="Line 6"/>
          <p:cNvSpPr>
            <a:spLocks noChangeShapeType="1"/>
          </p:cNvSpPr>
          <p:nvPr/>
        </p:nvSpPr>
        <p:spPr bwMode="auto">
          <a:xfrm flipV="1">
            <a:off x="1752600" y="4876800"/>
            <a:ext cx="762000" cy="6858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7959" name="Line 7"/>
          <p:cNvSpPr>
            <a:spLocks noChangeShapeType="1"/>
          </p:cNvSpPr>
          <p:nvPr/>
        </p:nvSpPr>
        <p:spPr bwMode="auto">
          <a:xfrm flipV="1">
            <a:off x="1524000" y="5562600"/>
            <a:ext cx="990600" cy="1524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7960" name="Line 8"/>
          <p:cNvSpPr>
            <a:spLocks noChangeShapeType="1"/>
          </p:cNvSpPr>
          <p:nvPr/>
        </p:nvSpPr>
        <p:spPr bwMode="auto">
          <a:xfrm>
            <a:off x="1752600" y="5562600"/>
            <a:ext cx="762000" cy="68580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7961" name="Line 9"/>
          <p:cNvSpPr>
            <a:spLocks noChangeShapeType="1"/>
          </p:cNvSpPr>
          <p:nvPr/>
        </p:nvSpPr>
        <p:spPr bwMode="auto">
          <a:xfrm>
            <a:off x="5521325" y="5562600"/>
            <a:ext cx="12954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7962" name="Line 10"/>
          <p:cNvSpPr>
            <a:spLocks noChangeShapeType="1"/>
          </p:cNvSpPr>
          <p:nvPr/>
        </p:nvSpPr>
        <p:spPr bwMode="auto">
          <a:xfrm flipH="1" flipV="1">
            <a:off x="4572000" y="4724400"/>
            <a:ext cx="1600200" cy="12192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7963" name="Line 11"/>
          <p:cNvSpPr>
            <a:spLocks noChangeShapeType="1"/>
          </p:cNvSpPr>
          <p:nvPr/>
        </p:nvSpPr>
        <p:spPr bwMode="auto">
          <a:xfrm flipH="1">
            <a:off x="4530725" y="5562600"/>
            <a:ext cx="10668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7964" name="Line 12"/>
          <p:cNvSpPr>
            <a:spLocks noChangeShapeType="1"/>
          </p:cNvSpPr>
          <p:nvPr/>
        </p:nvSpPr>
        <p:spPr bwMode="auto">
          <a:xfrm flipH="1">
            <a:off x="4530725" y="5562600"/>
            <a:ext cx="677863" cy="68580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7965" name="Text Box 13"/>
          <p:cNvSpPr txBox="1">
            <a:spLocks noChangeArrowheads="1"/>
          </p:cNvSpPr>
          <p:nvPr/>
        </p:nvSpPr>
        <p:spPr bwMode="auto">
          <a:xfrm>
            <a:off x="2971800" y="4191000"/>
            <a:ext cx="143827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derived type</a:t>
            </a:r>
          </a:p>
        </p:txBody>
      </p:sp>
      <p:sp>
        <p:nvSpPr>
          <p:cNvPr id="637966" name="Text Box 14"/>
          <p:cNvSpPr txBox="1">
            <a:spLocks noChangeArrowheads="1"/>
          </p:cNvSpPr>
          <p:nvPr/>
        </p:nvSpPr>
        <p:spPr bwMode="auto">
          <a:xfrm>
            <a:off x="6705600" y="4114800"/>
            <a:ext cx="1200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basic type</a:t>
            </a:r>
          </a:p>
        </p:txBody>
      </p:sp>
      <p:sp>
        <p:nvSpPr>
          <p:cNvPr id="637967" name="Line 15"/>
          <p:cNvSpPr>
            <a:spLocks noChangeShapeType="1"/>
          </p:cNvSpPr>
          <p:nvPr/>
        </p:nvSpPr>
        <p:spPr bwMode="auto">
          <a:xfrm>
            <a:off x="762000" y="5562600"/>
            <a:ext cx="9906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7968" name="Line 16"/>
          <p:cNvSpPr>
            <a:spLocks noChangeShapeType="1"/>
          </p:cNvSpPr>
          <p:nvPr/>
        </p:nvSpPr>
        <p:spPr bwMode="auto">
          <a:xfrm flipH="1">
            <a:off x="5146675" y="5562600"/>
            <a:ext cx="492125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7969" name="Freeform 17"/>
          <p:cNvSpPr>
            <a:spLocks/>
          </p:cNvSpPr>
          <p:nvPr/>
        </p:nvSpPr>
        <p:spPr bwMode="auto">
          <a:xfrm>
            <a:off x="990600" y="5664200"/>
            <a:ext cx="5351463" cy="1063625"/>
          </a:xfrm>
          <a:custGeom>
            <a:avLst/>
            <a:gdLst>
              <a:gd name="T0" fmla="*/ 3030 w 3371"/>
              <a:gd name="T1" fmla="*/ 0 h 670"/>
              <a:gd name="T2" fmla="*/ 3319 w 3371"/>
              <a:gd name="T3" fmla="*/ 294 h 670"/>
              <a:gd name="T4" fmla="*/ 2718 w 3371"/>
              <a:gd name="T5" fmla="*/ 617 h 670"/>
              <a:gd name="T6" fmla="*/ 591 w 3371"/>
              <a:gd name="T7" fmla="*/ 611 h 670"/>
              <a:gd name="T8" fmla="*/ 71 w 3371"/>
              <a:gd name="T9" fmla="*/ 336 h 670"/>
              <a:gd name="T10" fmla="*/ 168 w 3371"/>
              <a:gd name="T11" fmla="*/ 142 h 670"/>
              <a:gd name="T12" fmla="*/ 371 w 3371"/>
              <a:gd name="T13" fmla="*/ 19 h 6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371" h="670">
                <a:moveTo>
                  <a:pt x="3030" y="0"/>
                </a:moveTo>
                <a:cubicBezTo>
                  <a:pt x="3078" y="51"/>
                  <a:pt x="3371" y="191"/>
                  <a:pt x="3319" y="294"/>
                </a:cubicBezTo>
                <a:cubicBezTo>
                  <a:pt x="3267" y="397"/>
                  <a:pt x="3173" y="564"/>
                  <a:pt x="2718" y="617"/>
                </a:cubicBezTo>
                <a:cubicBezTo>
                  <a:pt x="2264" y="670"/>
                  <a:pt x="1033" y="658"/>
                  <a:pt x="591" y="611"/>
                </a:cubicBezTo>
                <a:cubicBezTo>
                  <a:pt x="150" y="564"/>
                  <a:pt x="142" y="414"/>
                  <a:pt x="71" y="336"/>
                </a:cubicBezTo>
                <a:cubicBezTo>
                  <a:pt x="0" y="257"/>
                  <a:pt x="118" y="195"/>
                  <a:pt x="168" y="142"/>
                </a:cubicBezTo>
                <a:cubicBezTo>
                  <a:pt x="219" y="89"/>
                  <a:pt x="329" y="45"/>
                  <a:pt x="371" y="19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7970" name="Line 18"/>
          <p:cNvSpPr>
            <a:spLocks noChangeShapeType="1"/>
          </p:cNvSpPr>
          <p:nvPr/>
        </p:nvSpPr>
        <p:spPr bwMode="auto">
          <a:xfrm flipV="1">
            <a:off x="4495800" y="5562600"/>
            <a:ext cx="457200" cy="304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000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76200"/>
            <a:ext cx="86106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Data Nesting: Examples</a:t>
            </a:r>
          </a:p>
        </p:txBody>
      </p:sp>
      <p:sp>
        <p:nvSpPr>
          <p:cNvPr id="6400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1066800"/>
            <a:ext cx="8763000" cy="54102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pPr eaLnBrk="0" hangingPunct="0">
              <a:spcBef>
                <a:spcPct val="0"/>
              </a:spcBef>
              <a:buFontTx/>
              <a:buNone/>
            </a:pPr>
            <a:r>
              <a:rPr lang="en-US" dirty="0">
                <a:sym typeface="Wingdings" pitchFamily="2" charset="2"/>
              </a:rPr>
              <a:t>Array of Pointers to  array </a:t>
            </a:r>
            <a:r>
              <a:rPr lang="en-US" dirty="0" err="1">
                <a:sym typeface="Wingdings" pitchFamily="2" charset="2"/>
              </a:rPr>
              <a:t>ofchar</a:t>
            </a:r>
            <a:r>
              <a:rPr lang="en-US" dirty="0">
                <a:sym typeface="Wingdings" pitchFamily="2" charset="2"/>
              </a:rPr>
              <a:t>(string): </a:t>
            </a:r>
            <a:br>
              <a:rPr lang="en-US" dirty="0">
                <a:sym typeface="Wingdings" pitchFamily="2" charset="2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char *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msgList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[10];	     	    // array of pointers 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char msg0[81] = {“Press zero now”}; // char strings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char msg1[81] = {“Press one now”};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char msg2[81] = {“Press two now”};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...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...				     // Point to the strings: </a:t>
            </a:r>
          </a:p>
          <a:p>
            <a:pPr eaLnBrk="0" hangingPunct="0">
              <a:spcBef>
                <a:spcPct val="0"/>
              </a:spcBef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msgList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[0] = msg0;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msgList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[1] = msg1; ...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printf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(“%s”,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msgList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[k]);  // print k-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th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message </a:t>
            </a:r>
            <a:endParaRPr lang="en-US" dirty="0">
              <a:sym typeface="Wingdings" pitchFamily="2" charset="2"/>
            </a:endParaRPr>
          </a:p>
          <a:p>
            <a:pPr lvl="1"/>
            <a:endParaRPr lang="en-US" dirty="0">
              <a:sym typeface="Wingdings" pitchFamily="2" charset="2"/>
            </a:endParaRPr>
          </a:p>
        </p:txBody>
      </p:sp>
      <p:sp>
        <p:nvSpPr>
          <p:cNvPr id="640004" name="Text Box 4"/>
          <p:cNvSpPr txBox="1">
            <a:spLocks noChangeArrowheads="1"/>
          </p:cNvSpPr>
          <p:nvPr/>
        </p:nvSpPr>
        <p:spPr bwMode="auto">
          <a:xfrm>
            <a:off x="2473325" y="4546600"/>
            <a:ext cx="2705100" cy="205105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array</a:t>
            </a:r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of....   </a:t>
            </a:r>
          </a:p>
          <a:p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pointer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to...    </a:t>
            </a:r>
          </a:p>
          <a:p>
            <a:r>
              <a:rPr lang="en-US" sz="1600">
                <a:effectLst>
                  <a:outerShdw blurRad="38100" dist="38100" dir="2700000" algn="tl">
                    <a:srgbClr val="C0C0C0"/>
                  </a:outerShdw>
                </a:effectLst>
              </a:rPr>
              <a:t>            (dyn. alloc’d)</a:t>
            </a:r>
            <a:br>
              <a:rPr lang="en-US" sz="16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16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struct</a:t>
            </a:r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with... 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  </a:t>
            </a:r>
          </a:p>
        </p:txBody>
      </p:sp>
      <p:sp>
        <p:nvSpPr>
          <p:cNvPr id="640005" name="Text Box 5"/>
          <p:cNvSpPr txBox="1">
            <a:spLocks noChangeArrowheads="1"/>
          </p:cNvSpPr>
          <p:nvPr/>
        </p:nvSpPr>
        <p:spPr bwMode="auto">
          <a:xfrm>
            <a:off x="6816725" y="4470400"/>
            <a:ext cx="1108075" cy="2235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</a:t>
            </a:r>
          </a:p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</a:t>
            </a:r>
          </a:p>
        </p:txBody>
      </p:sp>
      <p:sp>
        <p:nvSpPr>
          <p:cNvPr id="640006" name="Line 6"/>
          <p:cNvSpPr>
            <a:spLocks noChangeShapeType="1"/>
          </p:cNvSpPr>
          <p:nvPr/>
        </p:nvSpPr>
        <p:spPr bwMode="auto">
          <a:xfrm flipV="1">
            <a:off x="1752600" y="4876800"/>
            <a:ext cx="762000" cy="6858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07" name="Line 7"/>
          <p:cNvSpPr>
            <a:spLocks noChangeShapeType="1"/>
          </p:cNvSpPr>
          <p:nvPr/>
        </p:nvSpPr>
        <p:spPr bwMode="auto">
          <a:xfrm flipV="1">
            <a:off x="1524000" y="5562600"/>
            <a:ext cx="990600" cy="1524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08" name="Line 8"/>
          <p:cNvSpPr>
            <a:spLocks noChangeShapeType="1"/>
          </p:cNvSpPr>
          <p:nvPr/>
        </p:nvSpPr>
        <p:spPr bwMode="auto">
          <a:xfrm>
            <a:off x="1752600" y="5562600"/>
            <a:ext cx="762000" cy="68580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09" name="Line 9"/>
          <p:cNvSpPr>
            <a:spLocks noChangeShapeType="1"/>
          </p:cNvSpPr>
          <p:nvPr/>
        </p:nvSpPr>
        <p:spPr bwMode="auto">
          <a:xfrm>
            <a:off x="5521325" y="5562600"/>
            <a:ext cx="12954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10" name="Line 10"/>
          <p:cNvSpPr>
            <a:spLocks noChangeShapeType="1"/>
          </p:cNvSpPr>
          <p:nvPr/>
        </p:nvSpPr>
        <p:spPr bwMode="auto">
          <a:xfrm flipH="1" flipV="1">
            <a:off x="4572000" y="4724400"/>
            <a:ext cx="1600200" cy="12192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11" name="Line 11"/>
          <p:cNvSpPr>
            <a:spLocks noChangeShapeType="1"/>
          </p:cNvSpPr>
          <p:nvPr/>
        </p:nvSpPr>
        <p:spPr bwMode="auto">
          <a:xfrm flipH="1">
            <a:off x="4530725" y="5562600"/>
            <a:ext cx="10668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12" name="Line 12"/>
          <p:cNvSpPr>
            <a:spLocks noChangeShapeType="1"/>
          </p:cNvSpPr>
          <p:nvPr/>
        </p:nvSpPr>
        <p:spPr bwMode="auto">
          <a:xfrm flipH="1">
            <a:off x="4530725" y="5562600"/>
            <a:ext cx="677863" cy="68580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13" name="Text Box 13"/>
          <p:cNvSpPr txBox="1">
            <a:spLocks noChangeArrowheads="1"/>
          </p:cNvSpPr>
          <p:nvPr/>
        </p:nvSpPr>
        <p:spPr bwMode="auto">
          <a:xfrm>
            <a:off x="2971800" y="4191000"/>
            <a:ext cx="143827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derived type</a:t>
            </a:r>
          </a:p>
        </p:txBody>
      </p:sp>
      <p:sp>
        <p:nvSpPr>
          <p:cNvPr id="640014" name="Text Box 14"/>
          <p:cNvSpPr txBox="1">
            <a:spLocks noChangeArrowheads="1"/>
          </p:cNvSpPr>
          <p:nvPr/>
        </p:nvSpPr>
        <p:spPr bwMode="auto">
          <a:xfrm>
            <a:off x="6705600" y="4114800"/>
            <a:ext cx="1200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basic type</a:t>
            </a:r>
          </a:p>
        </p:txBody>
      </p:sp>
      <p:sp>
        <p:nvSpPr>
          <p:cNvPr id="640015" name="Line 15"/>
          <p:cNvSpPr>
            <a:spLocks noChangeShapeType="1"/>
          </p:cNvSpPr>
          <p:nvPr/>
        </p:nvSpPr>
        <p:spPr bwMode="auto">
          <a:xfrm>
            <a:off x="762000" y="5562600"/>
            <a:ext cx="9906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16" name="Line 16"/>
          <p:cNvSpPr>
            <a:spLocks noChangeShapeType="1"/>
          </p:cNvSpPr>
          <p:nvPr/>
        </p:nvSpPr>
        <p:spPr bwMode="auto">
          <a:xfrm flipH="1">
            <a:off x="5146675" y="5562600"/>
            <a:ext cx="492125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17" name="Freeform 17"/>
          <p:cNvSpPr>
            <a:spLocks/>
          </p:cNvSpPr>
          <p:nvPr/>
        </p:nvSpPr>
        <p:spPr bwMode="auto">
          <a:xfrm>
            <a:off x="990600" y="5664200"/>
            <a:ext cx="5351463" cy="1063625"/>
          </a:xfrm>
          <a:custGeom>
            <a:avLst/>
            <a:gdLst>
              <a:gd name="T0" fmla="*/ 3030 w 3371"/>
              <a:gd name="T1" fmla="*/ 0 h 670"/>
              <a:gd name="T2" fmla="*/ 3319 w 3371"/>
              <a:gd name="T3" fmla="*/ 294 h 670"/>
              <a:gd name="T4" fmla="*/ 2718 w 3371"/>
              <a:gd name="T5" fmla="*/ 617 h 670"/>
              <a:gd name="T6" fmla="*/ 591 w 3371"/>
              <a:gd name="T7" fmla="*/ 611 h 670"/>
              <a:gd name="T8" fmla="*/ 71 w 3371"/>
              <a:gd name="T9" fmla="*/ 336 h 670"/>
              <a:gd name="T10" fmla="*/ 168 w 3371"/>
              <a:gd name="T11" fmla="*/ 142 h 670"/>
              <a:gd name="T12" fmla="*/ 371 w 3371"/>
              <a:gd name="T13" fmla="*/ 19 h 6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371" h="670">
                <a:moveTo>
                  <a:pt x="3030" y="0"/>
                </a:moveTo>
                <a:cubicBezTo>
                  <a:pt x="3078" y="51"/>
                  <a:pt x="3371" y="191"/>
                  <a:pt x="3319" y="294"/>
                </a:cubicBezTo>
                <a:cubicBezTo>
                  <a:pt x="3267" y="397"/>
                  <a:pt x="3173" y="564"/>
                  <a:pt x="2718" y="617"/>
                </a:cubicBezTo>
                <a:cubicBezTo>
                  <a:pt x="2264" y="670"/>
                  <a:pt x="1033" y="658"/>
                  <a:pt x="591" y="611"/>
                </a:cubicBezTo>
                <a:cubicBezTo>
                  <a:pt x="150" y="564"/>
                  <a:pt x="142" y="414"/>
                  <a:pt x="71" y="336"/>
                </a:cubicBezTo>
                <a:cubicBezTo>
                  <a:pt x="0" y="257"/>
                  <a:pt x="118" y="195"/>
                  <a:pt x="168" y="142"/>
                </a:cubicBezTo>
                <a:cubicBezTo>
                  <a:pt x="219" y="89"/>
                  <a:pt x="329" y="45"/>
                  <a:pt x="371" y="19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0018" name="Text Box 18"/>
          <p:cNvSpPr txBox="1">
            <a:spLocks noChangeArrowheads="1"/>
          </p:cNvSpPr>
          <p:nvPr/>
        </p:nvSpPr>
        <p:spPr bwMode="auto">
          <a:xfrm>
            <a:off x="5105400" y="1676400"/>
            <a:ext cx="3871913" cy="2686050"/>
          </a:xfrm>
          <a:prstGeom prst="rect">
            <a:avLst/>
          </a:prstGeom>
          <a:solidFill>
            <a:schemeClr val="bg1"/>
          </a:solidFill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Only one index; selects the</a:t>
            </a:r>
          </a:p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message#. Also: easy to </a:t>
            </a:r>
            <a:b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rearrange messages </a:t>
            </a:r>
          </a:p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(swap the pointers), but</a:t>
            </a:r>
          </a:p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tedious to program, and</a:t>
            </a:r>
          </a:p>
          <a:p>
            <a:endParaRPr lang="en-US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message size is fixed.</a:t>
            </a:r>
          </a:p>
        </p:txBody>
      </p:sp>
      <p:sp>
        <p:nvSpPr>
          <p:cNvPr id="640019" name="Line 19"/>
          <p:cNvSpPr>
            <a:spLocks noChangeShapeType="1"/>
          </p:cNvSpPr>
          <p:nvPr/>
        </p:nvSpPr>
        <p:spPr bwMode="auto">
          <a:xfrm flipV="1">
            <a:off x="4495800" y="5562600"/>
            <a:ext cx="457200" cy="304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88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76200"/>
            <a:ext cx="86106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Data Nesting: Examples</a:t>
            </a:r>
          </a:p>
        </p:txBody>
      </p:sp>
      <p:sp>
        <p:nvSpPr>
          <p:cNvPr id="6348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1066800"/>
            <a:ext cx="8763000" cy="54102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pPr eaLnBrk="0" hangingPunct="0">
              <a:spcBef>
                <a:spcPct val="0"/>
              </a:spcBef>
              <a:buFontTx/>
              <a:buNone/>
            </a:pPr>
            <a:r>
              <a:rPr lang="en-US">
                <a:sym typeface="Wingdings" pitchFamily="2" charset="2"/>
              </a:rPr>
              <a:t>Array of Pointers to char(string – dyn. array)</a:t>
            </a:r>
            <a:br>
              <a:rPr lang="en-US"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char *msgList[10];	  </a:t>
            </a:r>
            <a: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array of 10 char pointers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int i;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	for(i=0; i&lt;10; i++) </a:t>
            </a:r>
            <a: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get memory for each ptr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{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    msgList[i] = (char *)malloc(81*sizeof(char));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} 			 </a:t>
            </a:r>
            <a: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put string at each ptr	</a:t>
            </a:r>
            <a:b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strncpy(msgList[0],”Press zero now”,80);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  strncpy(msgList[1],”Press one now”,80);</a:t>
            </a:r>
            <a:endParaRPr lang="en-US">
              <a:sym typeface="Wingdings" pitchFamily="2" charset="2"/>
            </a:endParaRPr>
          </a:p>
          <a:p>
            <a:pPr>
              <a:buFontTx/>
              <a:buNone/>
            </a:pPr>
            <a:endParaRPr lang="en-US">
              <a:sym typeface="Wingdings" pitchFamily="2" charset="2"/>
            </a:endParaRPr>
          </a:p>
          <a:p>
            <a:pPr lvl="1"/>
            <a:endParaRPr lang="en-US">
              <a:sym typeface="Wingdings" pitchFamily="2" charset="2"/>
            </a:endParaRPr>
          </a:p>
        </p:txBody>
      </p:sp>
      <p:sp>
        <p:nvSpPr>
          <p:cNvPr id="634884" name="Text Box 4"/>
          <p:cNvSpPr txBox="1">
            <a:spLocks noChangeArrowheads="1"/>
          </p:cNvSpPr>
          <p:nvPr/>
        </p:nvSpPr>
        <p:spPr bwMode="auto">
          <a:xfrm>
            <a:off x="2473325" y="4546600"/>
            <a:ext cx="2705100" cy="205105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array</a:t>
            </a:r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of....   </a:t>
            </a:r>
          </a:p>
          <a:p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pointer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to...    </a:t>
            </a:r>
          </a:p>
          <a:p>
            <a:r>
              <a:rPr lang="en-US" sz="1600">
                <a:effectLst>
                  <a:outerShdw blurRad="38100" dist="38100" dir="2700000" algn="tl">
                    <a:srgbClr val="C0C0C0"/>
                  </a:outerShdw>
                </a:effectLst>
              </a:rPr>
              <a:t>            (dyn. alloc’d)</a:t>
            </a:r>
            <a:br>
              <a:rPr lang="en-US" sz="16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16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struct</a:t>
            </a:r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with... 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  </a:t>
            </a:r>
          </a:p>
        </p:txBody>
      </p:sp>
      <p:sp>
        <p:nvSpPr>
          <p:cNvPr id="634885" name="Text Box 5"/>
          <p:cNvSpPr txBox="1">
            <a:spLocks noChangeArrowheads="1"/>
          </p:cNvSpPr>
          <p:nvPr/>
        </p:nvSpPr>
        <p:spPr bwMode="auto">
          <a:xfrm>
            <a:off x="6816725" y="4470400"/>
            <a:ext cx="1108075" cy="2235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</a:t>
            </a:r>
          </a:p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</a:t>
            </a:r>
          </a:p>
        </p:txBody>
      </p:sp>
      <p:sp>
        <p:nvSpPr>
          <p:cNvPr id="634886" name="Line 6"/>
          <p:cNvSpPr>
            <a:spLocks noChangeShapeType="1"/>
          </p:cNvSpPr>
          <p:nvPr/>
        </p:nvSpPr>
        <p:spPr bwMode="auto">
          <a:xfrm flipV="1">
            <a:off x="1752600" y="4876800"/>
            <a:ext cx="762000" cy="6858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4887" name="Line 7"/>
          <p:cNvSpPr>
            <a:spLocks noChangeShapeType="1"/>
          </p:cNvSpPr>
          <p:nvPr/>
        </p:nvSpPr>
        <p:spPr bwMode="auto">
          <a:xfrm flipV="1">
            <a:off x="1524000" y="5562600"/>
            <a:ext cx="990600" cy="1524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4888" name="Line 8"/>
          <p:cNvSpPr>
            <a:spLocks noChangeShapeType="1"/>
          </p:cNvSpPr>
          <p:nvPr/>
        </p:nvSpPr>
        <p:spPr bwMode="auto">
          <a:xfrm>
            <a:off x="1752600" y="5562600"/>
            <a:ext cx="762000" cy="68580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4889" name="Line 9"/>
          <p:cNvSpPr>
            <a:spLocks noChangeShapeType="1"/>
          </p:cNvSpPr>
          <p:nvPr/>
        </p:nvSpPr>
        <p:spPr bwMode="auto">
          <a:xfrm>
            <a:off x="5521325" y="5562600"/>
            <a:ext cx="12954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4890" name="Line 10"/>
          <p:cNvSpPr>
            <a:spLocks noChangeShapeType="1"/>
          </p:cNvSpPr>
          <p:nvPr/>
        </p:nvSpPr>
        <p:spPr bwMode="auto">
          <a:xfrm flipH="1" flipV="1">
            <a:off x="4572000" y="4724400"/>
            <a:ext cx="1600200" cy="12192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4891" name="Line 11"/>
          <p:cNvSpPr>
            <a:spLocks noChangeShapeType="1"/>
          </p:cNvSpPr>
          <p:nvPr/>
        </p:nvSpPr>
        <p:spPr bwMode="auto">
          <a:xfrm flipH="1">
            <a:off x="4530725" y="5562600"/>
            <a:ext cx="10668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4892" name="Line 12"/>
          <p:cNvSpPr>
            <a:spLocks noChangeShapeType="1"/>
          </p:cNvSpPr>
          <p:nvPr/>
        </p:nvSpPr>
        <p:spPr bwMode="auto">
          <a:xfrm flipH="1">
            <a:off x="4530725" y="5562600"/>
            <a:ext cx="677863" cy="68580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4894" name="Text Box 14"/>
          <p:cNvSpPr txBox="1">
            <a:spLocks noChangeArrowheads="1"/>
          </p:cNvSpPr>
          <p:nvPr/>
        </p:nvSpPr>
        <p:spPr bwMode="auto">
          <a:xfrm>
            <a:off x="2971800" y="4191000"/>
            <a:ext cx="143827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derived type</a:t>
            </a:r>
          </a:p>
        </p:txBody>
      </p:sp>
      <p:sp>
        <p:nvSpPr>
          <p:cNvPr id="634895" name="Text Box 15"/>
          <p:cNvSpPr txBox="1">
            <a:spLocks noChangeArrowheads="1"/>
          </p:cNvSpPr>
          <p:nvPr/>
        </p:nvSpPr>
        <p:spPr bwMode="auto">
          <a:xfrm>
            <a:off x="6705600" y="4114800"/>
            <a:ext cx="1200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basic type</a:t>
            </a:r>
          </a:p>
        </p:txBody>
      </p:sp>
      <p:sp>
        <p:nvSpPr>
          <p:cNvPr id="634897" name="Line 17"/>
          <p:cNvSpPr>
            <a:spLocks noChangeShapeType="1"/>
          </p:cNvSpPr>
          <p:nvPr/>
        </p:nvSpPr>
        <p:spPr bwMode="auto">
          <a:xfrm>
            <a:off x="762000" y="5562600"/>
            <a:ext cx="9906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4898" name="Line 18"/>
          <p:cNvSpPr>
            <a:spLocks noChangeShapeType="1"/>
          </p:cNvSpPr>
          <p:nvPr/>
        </p:nvSpPr>
        <p:spPr bwMode="auto">
          <a:xfrm flipH="1">
            <a:off x="5146675" y="5562600"/>
            <a:ext cx="492125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4900" name="Freeform 20"/>
          <p:cNvSpPr>
            <a:spLocks/>
          </p:cNvSpPr>
          <p:nvPr/>
        </p:nvSpPr>
        <p:spPr bwMode="auto">
          <a:xfrm>
            <a:off x="990600" y="5664200"/>
            <a:ext cx="5351463" cy="1063625"/>
          </a:xfrm>
          <a:custGeom>
            <a:avLst/>
            <a:gdLst>
              <a:gd name="T0" fmla="*/ 3030 w 3371"/>
              <a:gd name="T1" fmla="*/ 0 h 670"/>
              <a:gd name="T2" fmla="*/ 3319 w 3371"/>
              <a:gd name="T3" fmla="*/ 294 h 670"/>
              <a:gd name="T4" fmla="*/ 2718 w 3371"/>
              <a:gd name="T5" fmla="*/ 617 h 670"/>
              <a:gd name="T6" fmla="*/ 591 w 3371"/>
              <a:gd name="T7" fmla="*/ 611 h 670"/>
              <a:gd name="T8" fmla="*/ 71 w 3371"/>
              <a:gd name="T9" fmla="*/ 336 h 670"/>
              <a:gd name="T10" fmla="*/ 168 w 3371"/>
              <a:gd name="T11" fmla="*/ 142 h 670"/>
              <a:gd name="T12" fmla="*/ 371 w 3371"/>
              <a:gd name="T13" fmla="*/ 19 h 6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371" h="670">
                <a:moveTo>
                  <a:pt x="3030" y="0"/>
                </a:moveTo>
                <a:cubicBezTo>
                  <a:pt x="3078" y="51"/>
                  <a:pt x="3371" y="191"/>
                  <a:pt x="3319" y="294"/>
                </a:cubicBezTo>
                <a:cubicBezTo>
                  <a:pt x="3267" y="397"/>
                  <a:pt x="3173" y="564"/>
                  <a:pt x="2718" y="617"/>
                </a:cubicBezTo>
                <a:cubicBezTo>
                  <a:pt x="2264" y="670"/>
                  <a:pt x="1033" y="658"/>
                  <a:pt x="591" y="611"/>
                </a:cubicBezTo>
                <a:cubicBezTo>
                  <a:pt x="150" y="564"/>
                  <a:pt x="142" y="414"/>
                  <a:pt x="71" y="336"/>
                </a:cubicBezTo>
                <a:cubicBezTo>
                  <a:pt x="0" y="257"/>
                  <a:pt x="118" y="195"/>
                  <a:pt x="168" y="142"/>
                </a:cubicBezTo>
                <a:cubicBezTo>
                  <a:pt x="219" y="89"/>
                  <a:pt x="329" y="45"/>
                  <a:pt x="371" y="19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4901" name="Line 21"/>
          <p:cNvSpPr>
            <a:spLocks noChangeShapeType="1"/>
          </p:cNvSpPr>
          <p:nvPr/>
        </p:nvSpPr>
        <p:spPr bwMode="auto">
          <a:xfrm flipV="1">
            <a:off x="4495800" y="5562600"/>
            <a:ext cx="457200" cy="304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76200"/>
            <a:ext cx="86106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Data Nesting: Examples</a:t>
            </a:r>
          </a:p>
        </p:txBody>
      </p:sp>
      <p:sp>
        <p:nvSpPr>
          <p:cNvPr id="64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1066800"/>
            <a:ext cx="8763000" cy="54102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pPr eaLnBrk="0" hangingPunct="0">
              <a:spcBef>
                <a:spcPct val="0"/>
              </a:spcBef>
              <a:buFontTx/>
              <a:buNone/>
            </a:pPr>
            <a:r>
              <a:rPr lang="en-US">
                <a:sym typeface="Wingdings" pitchFamily="2" charset="2"/>
              </a:rPr>
              <a:t>Array of Pointers to char(string – fixed array)</a:t>
            </a:r>
            <a:br>
              <a:rPr lang="en-US"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char *msgList[10];	  </a:t>
            </a:r>
            <a: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array of 10 char pointers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int i;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	for(i=0; i&lt;10; i++) </a:t>
            </a:r>
            <a: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get memory for each ptr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{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    msgList[i] = (char *)malloc(81*sizeof(char));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} 			  </a:t>
            </a:r>
            <a: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put string at each ptr	</a:t>
            </a:r>
            <a:b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strncpy(msgList[0],”Press zero now”,80);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  strncpy(msgList[1],”Press one now”,80);</a:t>
            </a:r>
            <a:endParaRPr lang="en-US">
              <a:sym typeface="Wingdings" pitchFamily="2" charset="2"/>
            </a:endParaRPr>
          </a:p>
          <a:p>
            <a:pPr>
              <a:buFontTx/>
              <a:buNone/>
            </a:pPr>
            <a:endParaRPr lang="en-US">
              <a:sym typeface="Wingdings" pitchFamily="2" charset="2"/>
            </a:endParaRPr>
          </a:p>
          <a:p>
            <a:pPr lvl="1"/>
            <a:endParaRPr lang="en-US">
              <a:sym typeface="Wingdings" pitchFamily="2" charset="2"/>
            </a:endParaRPr>
          </a:p>
        </p:txBody>
      </p:sp>
      <p:sp>
        <p:nvSpPr>
          <p:cNvPr id="643076" name="Text Box 4"/>
          <p:cNvSpPr txBox="1">
            <a:spLocks noChangeArrowheads="1"/>
          </p:cNvSpPr>
          <p:nvPr/>
        </p:nvSpPr>
        <p:spPr bwMode="auto">
          <a:xfrm>
            <a:off x="2473325" y="4546600"/>
            <a:ext cx="2705100" cy="205105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array</a:t>
            </a:r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of....   </a:t>
            </a:r>
          </a:p>
          <a:p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pointer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to...    </a:t>
            </a:r>
          </a:p>
          <a:p>
            <a:r>
              <a:rPr lang="en-US" sz="1600">
                <a:effectLst>
                  <a:outerShdw blurRad="38100" dist="38100" dir="2700000" algn="tl">
                    <a:srgbClr val="C0C0C0"/>
                  </a:outerShdw>
                </a:effectLst>
              </a:rPr>
              <a:t>            (dyn. alloc’d)</a:t>
            </a:r>
            <a:br>
              <a:rPr lang="en-US" sz="16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16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struct</a:t>
            </a:r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with... 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  </a:t>
            </a:r>
          </a:p>
        </p:txBody>
      </p:sp>
      <p:sp>
        <p:nvSpPr>
          <p:cNvPr id="643077" name="Text Box 5"/>
          <p:cNvSpPr txBox="1">
            <a:spLocks noChangeArrowheads="1"/>
          </p:cNvSpPr>
          <p:nvPr/>
        </p:nvSpPr>
        <p:spPr bwMode="auto">
          <a:xfrm>
            <a:off x="6816725" y="4470400"/>
            <a:ext cx="1108075" cy="2235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</a:t>
            </a:r>
          </a:p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</a:t>
            </a:r>
          </a:p>
        </p:txBody>
      </p:sp>
      <p:sp>
        <p:nvSpPr>
          <p:cNvPr id="643078" name="Line 6"/>
          <p:cNvSpPr>
            <a:spLocks noChangeShapeType="1"/>
          </p:cNvSpPr>
          <p:nvPr/>
        </p:nvSpPr>
        <p:spPr bwMode="auto">
          <a:xfrm flipV="1">
            <a:off x="1752600" y="4876800"/>
            <a:ext cx="762000" cy="6858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3079" name="Line 7"/>
          <p:cNvSpPr>
            <a:spLocks noChangeShapeType="1"/>
          </p:cNvSpPr>
          <p:nvPr/>
        </p:nvSpPr>
        <p:spPr bwMode="auto">
          <a:xfrm flipV="1">
            <a:off x="1524000" y="5562600"/>
            <a:ext cx="990600" cy="1524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3080" name="Line 8"/>
          <p:cNvSpPr>
            <a:spLocks noChangeShapeType="1"/>
          </p:cNvSpPr>
          <p:nvPr/>
        </p:nvSpPr>
        <p:spPr bwMode="auto">
          <a:xfrm>
            <a:off x="1752600" y="5562600"/>
            <a:ext cx="762000" cy="68580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3081" name="Line 9"/>
          <p:cNvSpPr>
            <a:spLocks noChangeShapeType="1"/>
          </p:cNvSpPr>
          <p:nvPr/>
        </p:nvSpPr>
        <p:spPr bwMode="auto">
          <a:xfrm>
            <a:off x="5521325" y="5562600"/>
            <a:ext cx="12954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3082" name="Line 10"/>
          <p:cNvSpPr>
            <a:spLocks noChangeShapeType="1"/>
          </p:cNvSpPr>
          <p:nvPr/>
        </p:nvSpPr>
        <p:spPr bwMode="auto">
          <a:xfrm flipH="1" flipV="1">
            <a:off x="4572000" y="4724400"/>
            <a:ext cx="1600200" cy="12192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3083" name="Line 11"/>
          <p:cNvSpPr>
            <a:spLocks noChangeShapeType="1"/>
          </p:cNvSpPr>
          <p:nvPr/>
        </p:nvSpPr>
        <p:spPr bwMode="auto">
          <a:xfrm flipH="1">
            <a:off x="4530725" y="5562600"/>
            <a:ext cx="10668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3084" name="Line 12"/>
          <p:cNvSpPr>
            <a:spLocks noChangeShapeType="1"/>
          </p:cNvSpPr>
          <p:nvPr/>
        </p:nvSpPr>
        <p:spPr bwMode="auto">
          <a:xfrm flipH="1">
            <a:off x="4530725" y="5562600"/>
            <a:ext cx="677863" cy="68580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3085" name="Text Box 13"/>
          <p:cNvSpPr txBox="1">
            <a:spLocks noChangeArrowheads="1"/>
          </p:cNvSpPr>
          <p:nvPr/>
        </p:nvSpPr>
        <p:spPr bwMode="auto">
          <a:xfrm>
            <a:off x="2971800" y="4191000"/>
            <a:ext cx="143827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derived type</a:t>
            </a:r>
          </a:p>
        </p:txBody>
      </p:sp>
      <p:sp>
        <p:nvSpPr>
          <p:cNvPr id="643086" name="Text Box 14"/>
          <p:cNvSpPr txBox="1">
            <a:spLocks noChangeArrowheads="1"/>
          </p:cNvSpPr>
          <p:nvPr/>
        </p:nvSpPr>
        <p:spPr bwMode="auto">
          <a:xfrm>
            <a:off x="6705600" y="4114800"/>
            <a:ext cx="1200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basic type</a:t>
            </a:r>
          </a:p>
        </p:txBody>
      </p:sp>
      <p:sp>
        <p:nvSpPr>
          <p:cNvPr id="643087" name="Line 15"/>
          <p:cNvSpPr>
            <a:spLocks noChangeShapeType="1"/>
          </p:cNvSpPr>
          <p:nvPr/>
        </p:nvSpPr>
        <p:spPr bwMode="auto">
          <a:xfrm>
            <a:off x="762000" y="5562600"/>
            <a:ext cx="9906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3088" name="Line 16"/>
          <p:cNvSpPr>
            <a:spLocks noChangeShapeType="1"/>
          </p:cNvSpPr>
          <p:nvPr/>
        </p:nvSpPr>
        <p:spPr bwMode="auto">
          <a:xfrm flipH="1">
            <a:off x="5146675" y="5562600"/>
            <a:ext cx="492125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3089" name="Freeform 17"/>
          <p:cNvSpPr>
            <a:spLocks/>
          </p:cNvSpPr>
          <p:nvPr/>
        </p:nvSpPr>
        <p:spPr bwMode="auto">
          <a:xfrm>
            <a:off x="990600" y="5664200"/>
            <a:ext cx="5351463" cy="1063625"/>
          </a:xfrm>
          <a:custGeom>
            <a:avLst/>
            <a:gdLst>
              <a:gd name="T0" fmla="*/ 3030 w 3371"/>
              <a:gd name="T1" fmla="*/ 0 h 670"/>
              <a:gd name="T2" fmla="*/ 3319 w 3371"/>
              <a:gd name="T3" fmla="*/ 294 h 670"/>
              <a:gd name="T4" fmla="*/ 2718 w 3371"/>
              <a:gd name="T5" fmla="*/ 617 h 670"/>
              <a:gd name="T6" fmla="*/ 591 w 3371"/>
              <a:gd name="T7" fmla="*/ 611 h 670"/>
              <a:gd name="T8" fmla="*/ 71 w 3371"/>
              <a:gd name="T9" fmla="*/ 336 h 670"/>
              <a:gd name="T10" fmla="*/ 168 w 3371"/>
              <a:gd name="T11" fmla="*/ 142 h 670"/>
              <a:gd name="T12" fmla="*/ 371 w 3371"/>
              <a:gd name="T13" fmla="*/ 19 h 6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371" h="670">
                <a:moveTo>
                  <a:pt x="3030" y="0"/>
                </a:moveTo>
                <a:cubicBezTo>
                  <a:pt x="3078" y="51"/>
                  <a:pt x="3371" y="191"/>
                  <a:pt x="3319" y="294"/>
                </a:cubicBezTo>
                <a:cubicBezTo>
                  <a:pt x="3267" y="397"/>
                  <a:pt x="3173" y="564"/>
                  <a:pt x="2718" y="617"/>
                </a:cubicBezTo>
                <a:cubicBezTo>
                  <a:pt x="2264" y="670"/>
                  <a:pt x="1033" y="658"/>
                  <a:pt x="591" y="611"/>
                </a:cubicBezTo>
                <a:cubicBezTo>
                  <a:pt x="150" y="564"/>
                  <a:pt x="142" y="414"/>
                  <a:pt x="71" y="336"/>
                </a:cubicBezTo>
                <a:cubicBezTo>
                  <a:pt x="0" y="257"/>
                  <a:pt x="118" y="195"/>
                  <a:pt x="168" y="142"/>
                </a:cubicBezTo>
                <a:cubicBezTo>
                  <a:pt x="219" y="89"/>
                  <a:pt x="329" y="45"/>
                  <a:pt x="371" y="19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3090" name="Line 18"/>
          <p:cNvSpPr>
            <a:spLocks noChangeShapeType="1"/>
          </p:cNvSpPr>
          <p:nvPr/>
        </p:nvSpPr>
        <p:spPr bwMode="auto">
          <a:xfrm flipV="1">
            <a:off x="4495800" y="5562600"/>
            <a:ext cx="457200" cy="304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3091" name="Text Box 19"/>
          <p:cNvSpPr txBox="1">
            <a:spLocks noChangeArrowheads="1"/>
          </p:cNvSpPr>
          <p:nvPr/>
        </p:nvSpPr>
        <p:spPr bwMode="auto">
          <a:xfrm>
            <a:off x="5029200" y="1752600"/>
            <a:ext cx="3668713" cy="1590675"/>
          </a:xfrm>
          <a:prstGeom prst="rect">
            <a:avLst/>
          </a:prstGeom>
          <a:solidFill>
            <a:schemeClr val="bg1"/>
          </a:solidFill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Message size can change</a:t>
            </a:r>
          </a:p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at runtime, but the </a:t>
            </a:r>
          </a:p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number of messages is</a:t>
            </a:r>
          </a:p>
          <a:p>
            <a:r>
              <a:rPr lang="en-US" i="1">
                <a:effectLst>
                  <a:outerShdw blurRad="38100" dist="38100" dir="2700000" algn="tl">
                    <a:srgbClr val="C0C0C0"/>
                  </a:outerShdw>
                </a:effectLst>
              </a:rPr>
              <a:t>still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fixed at compile time.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205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76200"/>
            <a:ext cx="86106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Data Nesting: Examples</a:t>
            </a:r>
          </a:p>
        </p:txBody>
      </p:sp>
      <p:sp>
        <p:nvSpPr>
          <p:cNvPr id="6420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534400" cy="33528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>
                <a:sym typeface="Wingdings" pitchFamily="2" charset="2"/>
              </a:rPr>
              <a:t>Pointer to  </a:t>
            </a:r>
            <a:r>
              <a:rPr lang="en-US" sz="2000">
                <a:sym typeface="Wingdings" pitchFamily="2" charset="2"/>
              </a:rPr>
              <a:t>(dyn. alloc’d)</a:t>
            </a:r>
            <a:r>
              <a:rPr lang="en-US">
                <a:sym typeface="Wingdings" pitchFamily="2" charset="2"/>
              </a:rPr>
              <a:t>pointers to  </a:t>
            </a:r>
            <a:r>
              <a:rPr lang="en-US" sz="2000">
                <a:sym typeface="Wingdings" pitchFamily="2" charset="2"/>
              </a:rPr>
              <a:t>(dyn. alloc’d)</a:t>
            </a:r>
            <a:r>
              <a:rPr lang="en-US">
                <a:sym typeface="Wingdings" pitchFamily="2" charset="2"/>
              </a:rPr>
              <a:t>chars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char **msgList;	</a:t>
            </a:r>
            <a: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pointer-to-pointer-to-char </a:t>
            </a:r>
            <a:b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		// aim at nK pointers-to-char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	msgList = (char **)malloc( nK * sizeof(char *));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	for(i=0; i&lt;nK; i++) </a:t>
            </a:r>
            <a: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make 10 char buffers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{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    msgList[i] =(char *)malloc(81*sizeof(char));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} 			</a:t>
            </a:r>
            <a: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put string at each ptr </a:t>
            </a:r>
            <a:b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strncpy(msgList[0],”Press zero now”,80);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  strncpy(msgList[1],”Press one now”,80);</a:t>
            </a:r>
            <a:endParaRPr lang="en-US">
              <a:sym typeface="Wingdings" pitchFamily="2" charset="2"/>
            </a:endParaRPr>
          </a:p>
          <a:p>
            <a:pPr>
              <a:lnSpc>
                <a:spcPct val="90000"/>
              </a:lnSpc>
              <a:buFontTx/>
              <a:buNone/>
            </a:pPr>
            <a:endParaRPr lang="en-US">
              <a:sym typeface="Wingdings" pitchFamily="2" charset="2"/>
            </a:endParaRPr>
          </a:p>
          <a:p>
            <a:pPr lvl="1">
              <a:lnSpc>
                <a:spcPct val="90000"/>
              </a:lnSpc>
            </a:pPr>
            <a:endParaRPr lang="en-US">
              <a:sym typeface="Wingdings" pitchFamily="2" charset="2"/>
            </a:endParaRPr>
          </a:p>
        </p:txBody>
      </p:sp>
      <p:sp>
        <p:nvSpPr>
          <p:cNvPr id="642052" name="Text Box 4"/>
          <p:cNvSpPr txBox="1">
            <a:spLocks noChangeArrowheads="1"/>
          </p:cNvSpPr>
          <p:nvPr/>
        </p:nvSpPr>
        <p:spPr bwMode="auto">
          <a:xfrm>
            <a:off x="2473325" y="4546600"/>
            <a:ext cx="2705100" cy="205105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array</a:t>
            </a:r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of.... 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</a:p>
          <a:p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pointer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to...    </a:t>
            </a:r>
          </a:p>
          <a:p>
            <a:r>
              <a:rPr lang="en-US" sz="1600">
                <a:effectLst>
                  <a:outerShdw blurRad="38100" dist="38100" dir="2700000" algn="tl">
                    <a:srgbClr val="C0C0C0"/>
                  </a:outerShdw>
                </a:effectLst>
              </a:rPr>
              <a:t>            (dyn. alloc’d)</a:t>
            </a:r>
            <a:br>
              <a:rPr lang="en-US" sz="16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16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struct</a:t>
            </a:r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with...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   </a:t>
            </a:r>
          </a:p>
        </p:txBody>
      </p:sp>
      <p:sp>
        <p:nvSpPr>
          <p:cNvPr id="642053" name="Text Box 5"/>
          <p:cNvSpPr txBox="1">
            <a:spLocks noChangeArrowheads="1"/>
          </p:cNvSpPr>
          <p:nvPr/>
        </p:nvSpPr>
        <p:spPr bwMode="auto">
          <a:xfrm>
            <a:off x="6816725" y="4470400"/>
            <a:ext cx="1108075" cy="2235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</a:t>
            </a:r>
          </a:p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</a:t>
            </a:r>
          </a:p>
        </p:txBody>
      </p:sp>
      <p:sp>
        <p:nvSpPr>
          <p:cNvPr id="642054" name="Line 6"/>
          <p:cNvSpPr>
            <a:spLocks noChangeShapeType="1"/>
          </p:cNvSpPr>
          <p:nvPr/>
        </p:nvSpPr>
        <p:spPr bwMode="auto">
          <a:xfrm flipV="1">
            <a:off x="1752600" y="4876800"/>
            <a:ext cx="762000" cy="68580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2055" name="Line 7"/>
          <p:cNvSpPr>
            <a:spLocks noChangeShapeType="1"/>
          </p:cNvSpPr>
          <p:nvPr/>
        </p:nvSpPr>
        <p:spPr bwMode="auto">
          <a:xfrm>
            <a:off x="1752600" y="5562600"/>
            <a:ext cx="7620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2056" name="Line 8"/>
          <p:cNvSpPr>
            <a:spLocks noChangeShapeType="1"/>
          </p:cNvSpPr>
          <p:nvPr/>
        </p:nvSpPr>
        <p:spPr bwMode="auto">
          <a:xfrm>
            <a:off x="1752600" y="5562600"/>
            <a:ext cx="762000" cy="68580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2057" name="Freeform 9"/>
          <p:cNvSpPr>
            <a:spLocks/>
          </p:cNvSpPr>
          <p:nvPr/>
        </p:nvSpPr>
        <p:spPr bwMode="auto">
          <a:xfrm>
            <a:off x="4648200" y="5322888"/>
            <a:ext cx="2120900" cy="11112"/>
          </a:xfrm>
          <a:custGeom>
            <a:avLst/>
            <a:gdLst>
              <a:gd name="T0" fmla="*/ 0 w 1336"/>
              <a:gd name="T1" fmla="*/ 7 h 7"/>
              <a:gd name="T2" fmla="*/ 1336 w 1336"/>
              <a:gd name="T3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336" h="7">
                <a:moveTo>
                  <a:pt x="0" y="7"/>
                </a:moveTo>
                <a:lnTo>
                  <a:pt x="1336" y="0"/>
                </a:ln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2058" name="Line 10"/>
          <p:cNvSpPr>
            <a:spLocks noChangeShapeType="1"/>
          </p:cNvSpPr>
          <p:nvPr/>
        </p:nvSpPr>
        <p:spPr bwMode="auto">
          <a:xfrm flipH="1" flipV="1">
            <a:off x="4530725" y="4876800"/>
            <a:ext cx="677863" cy="68580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2059" name="Line 11"/>
          <p:cNvSpPr>
            <a:spLocks noChangeShapeType="1"/>
          </p:cNvSpPr>
          <p:nvPr/>
        </p:nvSpPr>
        <p:spPr bwMode="auto">
          <a:xfrm flipH="1">
            <a:off x="4530725" y="5562600"/>
            <a:ext cx="10668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2060" name="Line 12"/>
          <p:cNvSpPr>
            <a:spLocks noChangeShapeType="1"/>
          </p:cNvSpPr>
          <p:nvPr/>
        </p:nvSpPr>
        <p:spPr bwMode="auto">
          <a:xfrm flipH="1">
            <a:off x="4530725" y="5562600"/>
            <a:ext cx="677863" cy="68580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2061" name="Text Box 13"/>
          <p:cNvSpPr txBox="1">
            <a:spLocks noChangeArrowheads="1"/>
          </p:cNvSpPr>
          <p:nvPr/>
        </p:nvSpPr>
        <p:spPr bwMode="auto">
          <a:xfrm>
            <a:off x="2971800" y="4191000"/>
            <a:ext cx="143827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derived type</a:t>
            </a:r>
          </a:p>
        </p:txBody>
      </p:sp>
      <p:sp>
        <p:nvSpPr>
          <p:cNvPr id="642062" name="Text Box 14"/>
          <p:cNvSpPr txBox="1">
            <a:spLocks noChangeArrowheads="1"/>
          </p:cNvSpPr>
          <p:nvPr/>
        </p:nvSpPr>
        <p:spPr bwMode="auto">
          <a:xfrm>
            <a:off x="6705600" y="4114800"/>
            <a:ext cx="1200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basic type</a:t>
            </a:r>
          </a:p>
        </p:txBody>
      </p:sp>
      <p:sp>
        <p:nvSpPr>
          <p:cNvPr id="642063" name="Line 15"/>
          <p:cNvSpPr>
            <a:spLocks noChangeShapeType="1"/>
          </p:cNvSpPr>
          <p:nvPr/>
        </p:nvSpPr>
        <p:spPr bwMode="auto">
          <a:xfrm>
            <a:off x="762000" y="5562600"/>
            <a:ext cx="9906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2064" name="Line 16"/>
          <p:cNvSpPr>
            <a:spLocks noChangeShapeType="1"/>
          </p:cNvSpPr>
          <p:nvPr/>
        </p:nvSpPr>
        <p:spPr bwMode="auto">
          <a:xfrm flipH="1">
            <a:off x="5146675" y="5562600"/>
            <a:ext cx="492125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2065" name="Line 17"/>
          <p:cNvSpPr>
            <a:spLocks noChangeShapeType="1"/>
          </p:cNvSpPr>
          <p:nvPr/>
        </p:nvSpPr>
        <p:spPr bwMode="auto">
          <a:xfrm>
            <a:off x="5943600" y="5715000"/>
            <a:ext cx="304800" cy="2286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2066" name="Freeform 18"/>
          <p:cNvSpPr>
            <a:spLocks/>
          </p:cNvSpPr>
          <p:nvPr/>
        </p:nvSpPr>
        <p:spPr bwMode="auto">
          <a:xfrm>
            <a:off x="990600" y="5549900"/>
            <a:ext cx="5353050" cy="1177925"/>
          </a:xfrm>
          <a:custGeom>
            <a:avLst/>
            <a:gdLst>
              <a:gd name="T0" fmla="*/ 2919 w 3372"/>
              <a:gd name="T1" fmla="*/ 7 h 742"/>
              <a:gd name="T2" fmla="*/ 3037 w 3372"/>
              <a:gd name="T3" fmla="*/ 55 h 742"/>
              <a:gd name="T4" fmla="*/ 3319 w 3372"/>
              <a:gd name="T5" fmla="*/ 340 h 742"/>
              <a:gd name="T6" fmla="*/ 2718 w 3372"/>
              <a:gd name="T7" fmla="*/ 685 h 742"/>
              <a:gd name="T8" fmla="*/ 591 w 3372"/>
              <a:gd name="T9" fmla="*/ 679 h 742"/>
              <a:gd name="T10" fmla="*/ 71 w 3372"/>
              <a:gd name="T11" fmla="*/ 384 h 742"/>
              <a:gd name="T12" fmla="*/ 168 w 3372"/>
              <a:gd name="T13" fmla="*/ 177 h 742"/>
              <a:gd name="T14" fmla="*/ 371 w 3372"/>
              <a:gd name="T15" fmla="*/ 45 h 7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372" h="742">
                <a:moveTo>
                  <a:pt x="2919" y="7"/>
                </a:moveTo>
                <a:cubicBezTo>
                  <a:pt x="2939" y="15"/>
                  <a:pt x="2970" y="0"/>
                  <a:pt x="3037" y="55"/>
                </a:cubicBezTo>
                <a:cubicBezTo>
                  <a:pt x="3104" y="110"/>
                  <a:pt x="3372" y="235"/>
                  <a:pt x="3319" y="340"/>
                </a:cubicBezTo>
                <a:cubicBezTo>
                  <a:pt x="3266" y="445"/>
                  <a:pt x="3173" y="628"/>
                  <a:pt x="2718" y="685"/>
                </a:cubicBezTo>
                <a:cubicBezTo>
                  <a:pt x="2264" y="742"/>
                  <a:pt x="1033" y="730"/>
                  <a:pt x="591" y="679"/>
                </a:cubicBezTo>
                <a:cubicBezTo>
                  <a:pt x="150" y="629"/>
                  <a:pt x="142" y="468"/>
                  <a:pt x="71" y="384"/>
                </a:cubicBezTo>
                <a:cubicBezTo>
                  <a:pt x="0" y="301"/>
                  <a:pt x="118" y="234"/>
                  <a:pt x="168" y="177"/>
                </a:cubicBezTo>
                <a:cubicBezTo>
                  <a:pt x="219" y="120"/>
                  <a:pt x="329" y="73"/>
                  <a:pt x="371" y="45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2067" name="Line 19"/>
          <p:cNvSpPr>
            <a:spLocks noChangeShapeType="1"/>
          </p:cNvSpPr>
          <p:nvPr/>
        </p:nvSpPr>
        <p:spPr bwMode="auto">
          <a:xfrm flipV="1">
            <a:off x="4495800" y="5562600"/>
            <a:ext cx="457200" cy="304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2069" name="Freeform 21"/>
          <p:cNvSpPr>
            <a:spLocks/>
          </p:cNvSpPr>
          <p:nvPr/>
        </p:nvSpPr>
        <p:spPr bwMode="auto">
          <a:xfrm>
            <a:off x="1146175" y="5364163"/>
            <a:ext cx="1392238" cy="585787"/>
          </a:xfrm>
          <a:custGeom>
            <a:avLst/>
            <a:gdLst>
              <a:gd name="T0" fmla="*/ 0 w 877"/>
              <a:gd name="T1" fmla="*/ 369 h 369"/>
              <a:gd name="T2" fmla="*/ 344 w 877"/>
              <a:gd name="T3" fmla="*/ 103 h 369"/>
              <a:gd name="T4" fmla="*/ 877 w 877"/>
              <a:gd name="T5" fmla="*/ 0 h 3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77" h="369">
                <a:moveTo>
                  <a:pt x="0" y="369"/>
                </a:moveTo>
                <a:cubicBezTo>
                  <a:pt x="56" y="325"/>
                  <a:pt x="198" y="164"/>
                  <a:pt x="344" y="103"/>
                </a:cubicBezTo>
                <a:cubicBezTo>
                  <a:pt x="490" y="42"/>
                  <a:pt x="766" y="22"/>
                  <a:pt x="877" y="0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76200"/>
            <a:ext cx="86106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Data Nesting: Examples</a:t>
            </a:r>
          </a:p>
        </p:txBody>
      </p:sp>
      <p:sp>
        <p:nvSpPr>
          <p:cNvPr id="64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534400" cy="33528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>
                <a:sym typeface="Wingdings" pitchFamily="2" charset="2"/>
              </a:rPr>
              <a:t>Pointer to  </a:t>
            </a:r>
            <a:r>
              <a:rPr lang="en-US" sz="2000">
                <a:sym typeface="Wingdings" pitchFamily="2" charset="2"/>
              </a:rPr>
              <a:t>(dyn. alloc’d)</a:t>
            </a:r>
            <a:r>
              <a:rPr lang="en-US">
                <a:sym typeface="Wingdings" pitchFamily="2" charset="2"/>
              </a:rPr>
              <a:t>pointers to  </a:t>
            </a:r>
            <a:r>
              <a:rPr lang="en-US" sz="2000">
                <a:sym typeface="Wingdings" pitchFamily="2" charset="2"/>
              </a:rPr>
              <a:t>(dyn. alloc’d)</a:t>
            </a:r>
            <a:r>
              <a:rPr lang="en-US">
                <a:sym typeface="Wingdings" pitchFamily="2" charset="2"/>
              </a:rPr>
              <a:t>chars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char **msgList;	</a:t>
            </a:r>
            <a: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pointer-to-pointer-to-char </a:t>
            </a:r>
            <a:b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		// aim at nK pointers-to-char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	msgList = (char **)malloc( nK * sizeof(char *));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	for(i=0; i&lt;nK; i++) </a:t>
            </a:r>
            <a: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make 10 char buffers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{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    msgList[i] =(char *)malloc(81*sizeof(char));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} 			</a:t>
            </a:r>
            <a: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put string at each ptr </a:t>
            </a:r>
            <a:b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strncpy(msgList[0],”Press zero now”,80);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  strncpy(msgList[1],”Press one now”,80);</a:t>
            </a:r>
            <a:endParaRPr lang="en-US">
              <a:sym typeface="Wingdings" pitchFamily="2" charset="2"/>
            </a:endParaRPr>
          </a:p>
          <a:p>
            <a:pPr>
              <a:lnSpc>
                <a:spcPct val="90000"/>
              </a:lnSpc>
              <a:buFontTx/>
              <a:buNone/>
            </a:pPr>
            <a:endParaRPr lang="en-US">
              <a:sym typeface="Wingdings" pitchFamily="2" charset="2"/>
            </a:endParaRPr>
          </a:p>
          <a:p>
            <a:pPr lvl="1">
              <a:lnSpc>
                <a:spcPct val="90000"/>
              </a:lnSpc>
            </a:pPr>
            <a:endParaRPr lang="en-US">
              <a:sym typeface="Wingdings" pitchFamily="2" charset="2"/>
            </a:endParaRPr>
          </a:p>
        </p:txBody>
      </p:sp>
      <p:sp>
        <p:nvSpPr>
          <p:cNvPr id="644110" name="Text Box 14"/>
          <p:cNvSpPr txBox="1">
            <a:spLocks noChangeArrowheads="1"/>
          </p:cNvSpPr>
          <p:nvPr/>
        </p:nvSpPr>
        <p:spPr bwMode="auto">
          <a:xfrm>
            <a:off x="6705600" y="4114800"/>
            <a:ext cx="1200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basic type</a:t>
            </a:r>
          </a:p>
        </p:txBody>
      </p:sp>
      <p:sp>
        <p:nvSpPr>
          <p:cNvPr id="644118" name="Text Box 22"/>
          <p:cNvSpPr txBox="1">
            <a:spLocks noChangeArrowheads="1"/>
          </p:cNvSpPr>
          <p:nvPr/>
        </p:nvSpPr>
        <p:spPr bwMode="auto">
          <a:xfrm>
            <a:off x="2473325" y="4546600"/>
            <a:ext cx="2705100" cy="205105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array</a:t>
            </a:r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of.... 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</a:p>
          <a:p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pointer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to...    </a:t>
            </a:r>
          </a:p>
          <a:p>
            <a:r>
              <a:rPr lang="en-US" sz="1600">
                <a:effectLst>
                  <a:outerShdw blurRad="38100" dist="38100" dir="2700000" algn="tl">
                    <a:srgbClr val="C0C0C0"/>
                  </a:outerShdw>
                </a:effectLst>
              </a:rPr>
              <a:t>            (dyn. alloc’d)</a:t>
            </a:r>
            <a:br>
              <a:rPr lang="en-US" sz="16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16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struct</a:t>
            </a:r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with...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   </a:t>
            </a:r>
          </a:p>
        </p:txBody>
      </p:sp>
      <p:sp>
        <p:nvSpPr>
          <p:cNvPr id="644119" name="Text Box 23"/>
          <p:cNvSpPr txBox="1">
            <a:spLocks noChangeArrowheads="1"/>
          </p:cNvSpPr>
          <p:nvPr/>
        </p:nvSpPr>
        <p:spPr bwMode="auto">
          <a:xfrm>
            <a:off x="6816725" y="4470400"/>
            <a:ext cx="1108075" cy="2235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</a:t>
            </a:r>
          </a:p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</a:t>
            </a:r>
          </a:p>
        </p:txBody>
      </p:sp>
      <p:sp>
        <p:nvSpPr>
          <p:cNvPr id="644120" name="Line 24"/>
          <p:cNvSpPr>
            <a:spLocks noChangeShapeType="1"/>
          </p:cNvSpPr>
          <p:nvPr/>
        </p:nvSpPr>
        <p:spPr bwMode="auto">
          <a:xfrm flipV="1">
            <a:off x="1752600" y="4876800"/>
            <a:ext cx="762000" cy="68580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4121" name="Line 25"/>
          <p:cNvSpPr>
            <a:spLocks noChangeShapeType="1"/>
          </p:cNvSpPr>
          <p:nvPr/>
        </p:nvSpPr>
        <p:spPr bwMode="auto">
          <a:xfrm>
            <a:off x="1752600" y="5562600"/>
            <a:ext cx="7620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4122" name="Line 26"/>
          <p:cNvSpPr>
            <a:spLocks noChangeShapeType="1"/>
          </p:cNvSpPr>
          <p:nvPr/>
        </p:nvSpPr>
        <p:spPr bwMode="auto">
          <a:xfrm>
            <a:off x="1752600" y="5562600"/>
            <a:ext cx="762000" cy="68580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4123" name="Freeform 27"/>
          <p:cNvSpPr>
            <a:spLocks/>
          </p:cNvSpPr>
          <p:nvPr/>
        </p:nvSpPr>
        <p:spPr bwMode="auto">
          <a:xfrm>
            <a:off x="4648200" y="5322888"/>
            <a:ext cx="2120900" cy="11112"/>
          </a:xfrm>
          <a:custGeom>
            <a:avLst/>
            <a:gdLst>
              <a:gd name="T0" fmla="*/ 0 w 1336"/>
              <a:gd name="T1" fmla="*/ 7 h 7"/>
              <a:gd name="T2" fmla="*/ 1336 w 1336"/>
              <a:gd name="T3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336" h="7">
                <a:moveTo>
                  <a:pt x="0" y="7"/>
                </a:moveTo>
                <a:lnTo>
                  <a:pt x="1336" y="0"/>
                </a:ln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4124" name="Line 28"/>
          <p:cNvSpPr>
            <a:spLocks noChangeShapeType="1"/>
          </p:cNvSpPr>
          <p:nvPr/>
        </p:nvSpPr>
        <p:spPr bwMode="auto">
          <a:xfrm flipH="1" flipV="1">
            <a:off x="4530725" y="4876800"/>
            <a:ext cx="677863" cy="68580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4125" name="Line 29"/>
          <p:cNvSpPr>
            <a:spLocks noChangeShapeType="1"/>
          </p:cNvSpPr>
          <p:nvPr/>
        </p:nvSpPr>
        <p:spPr bwMode="auto">
          <a:xfrm flipH="1">
            <a:off x="4530725" y="5562600"/>
            <a:ext cx="10668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4126" name="Line 30"/>
          <p:cNvSpPr>
            <a:spLocks noChangeShapeType="1"/>
          </p:cNvSpPr>
          <p:nvPr/>
        </p:nvSpPr>
        <p:spPr bwMode="auto">
          <a:xfrm flipH="1">
            <a:off x="4530725" y="5562600"/>
            <a:ext cx="677863" cy="68580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4127" name="Text Box 31"/>
          <p:cNvSpPr txBox="1">
            <a:spLocks noChangeArrowheads="1"/>
          </p:cNvSpPr>
          <p:nvPr/>
        </p:nvSpPr>
        <p:spPr bwMode="auto">
          <a:xfrm>
            <a:off x="2971800" y="4191000"/>
            <a:ext cx="143827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derived type</a:t>
            </a:r>
          </a:p>
        </p:txBody>
      </p:sp>
      <p:sp>
        <p:nvSpPr>
          <p:cNvPr id="644128" name="Text Box 32"/>
          <p:cNvSpPr txBox="1">
            <a:spLocks noChangeArrowheads="1"/>
          </p:cNvSpPr>
          <p:nvPr/>
        </p:nvSpPr>
        <p:spPr bwMode="auto">
          <a:xfrm>
            <a:off x="6705600" y="4114800"/>
            <a:ext cx="1200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basic type</a:t>
            </a:r>
          </a:p>
        </p:txBody>
      </p:sp>
      <p:sp>
        <p:nvSpPr>
          <p:cNvPr id="644129" name="Line 33"/>
          <p:cNvSpPr>
            <a:spLocks noChangeShapeType="1"/>
          </p:cNvSpPr>
          <p:nvPr/>
        </p:nvSpPr>
        <p:spPr bwMode="auto">
          <a:xfrm>
            <a:off x="762000" y="5562600"/>
            <a:ext cx="9906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4130" name="Line 34"/>
          <p:cNvSpPr>
            <a:spLocks noChangeShapeType="1"/>
          </p:cNvSpPr>
          <p:nvPr/>
        </p:nvSpPr>
        <p:spPr bwMode="auto">
          <a:xfrm flipH="1">
            <a:off x="5146675" y="5562600"/>
            <a:ext cx="492125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4131" name="Line 35"/>
          <p:cNvSpPr>
            <a:spLocks noChangeShapeType="1"/>
          </p:cNvSpPr>
          <p:nvPr/>
        </p:nvSpPr>
        <p:spPr bwMode="auto">
          <a:xfrm>
            <a:off x="5943600" y="5715000"/>
            <a:ext cx="304800" cy="2286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4132" name="Freeform 36"/>
          <p:cNvSpPr>
            <a:spLocks/>
          </p:cNvSpPr>
          <p:nvPr/>
        </p:nvSpPr>
        <p:spPr bwMode="auto">
          <a:xfrm>
            <a:off x="990600" y="5549900"/>
            <a:ext cx="5353050" cy="1177925"/>
          </a:xfrm>
          <a:custGeom>
            <a:avLst/>
            <a:gdLst>
              <a:gd name="T0" fmla="*/ 2919 w 3372"/>
              <a:gd name="T1" fmla="*/ 7 h 742"/>
              <a:gd name="T2" fmla="*/ 3037 w 3372"/>
              <a:gd name="T3" fmla="*/ 55 h 742"/>
              <a:gd name="T4" fmla="*/ 3319 w 3372"/>
              <a:gd name="T5" fmla="*/ 340 h 742"/>
              <a:gd name="T6" fmla="*/ 2718 w 3372"/>
              <a:gd name="T7" fmla="*/ 685 h 742"/>
              <a:gd name="T8" fmla="*/ 591 w 3372"/>
              <a:gd name="T9" fmla="*/ 679 h 742"/>
              <a:gd name="T10" fmla="*/ 71 w 3372"/>
              <a:gd name="T11" fmla="*/ 384 h 742"/>
              <a:gd name="T12" fmla="*/ 168 w 3372"/>
              <a:gd name="T13" fmla="*/ 177 h 742"/>
              <a:gd name="T14" fmla="*/ 371 w 3372"/>
              <a:gd name="T15" fmla="*/ 45 h 7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372" h="742">
                <a:moveTo>
                  <a:pt x="2919" y="7"/>
                </a:moveTo>
                <a:cubicBezTo>
                  <a:pt x="2939" y="15"/>
                  <a:pt x="2970" y="0"/>
                  <a:pt x="3037" y="55"/>
                </a:cubicBezTo>
                <a:cubicBezTo>
                  <a:pt x="3104" y="110"/>
                  <a:pt x="3372" y="235"/>
                  <a:pt x="3319" y="340"/>
                </a:cubicBezTo>
                <a:cubicBezTo>
                  <a:pt x="3266" y="445"/>
                  <a:pt x="3173" y="628"/>
                  <a:pt x="2718" y="685"/>
                </a:cubicBezTo>
                <a:cubicBezTo>
                  <a:pt x="2264" y="742"/>
                  <a:pt x="1033" y="730"/>
                  <a:pt x="591" y="679"/>
                </a:cubicBezTo>
                <a:cubicBezTo>
                  <a:pt x="150" y="629"/>
                  <a:pt x="142" y="468"/>
                  <a:pt x="71" y="384"/>
                </a:cubicBezTo>
                <a:cubicBezTo>
                  <a:pt x="0" y="301"/>
                  <a:pt x="118" y="234"/>
                  <a:pt x="168" y="177"/>
                </a:cubicBezTo>
                <a:cubicBezTo>
                  <a:pt x="219" y="120"/>
                  <a:pt x="329" y="73"/>
                  <a:pt x="371" y="45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4133" name="Line 37"/>
          <p:cNvSpPr>
            <a:spLocks noChangeShapeType="1"/>
          </p:cNvSpPr>
          <p:nvPr/>
        </p:nvSpPr>
        <p:spPr bwMode="auto">
          <a:xfrm flipV="1">
            <a:off x="4495800" y="5562600"/>
            <a:ext cx="457200" cy="304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4134" name="Freeform 38"/>
          <p:cNvSpPr>
            <a:spLocks/>
          </p:cNvSpPr>
          <p:nvPr/>
        </p:nvSpPr>
        <p:spPr bwMode="auto">
          <a:xfrm>
            <a:off x="1146175" y="5364163"/>
            <a:ext cx="1392238" cy="585787"/>
          </a:xfrm>
          <a:custGeom>
            <a:avLst/>
            <a:gdLst>
              <a:gd name="T0" fmla="*/ 0 w 877"/>
              <a:gd name="T1" fmla="*/ 369 h 369"/>
              <a:gd name="T2" fmla="*/ 344 w 877"/>
              <a:gd name="T3" fmla="*/ 103 h 369"/>
              <a:gd name="T4" fmla="*/ 877 w 877"/>
              <a:gd name="T5" fmla="*/ 0 h 3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77" h="369">
                <a:moveTo>
                  <a:pt x="0" y="369"/>
                </a:moveTo>
                <a:cubicBezTo>
                  <a:pt x="56" y="325"/>
                  <a:pt x="198" y="164"/>
                  <a:pt x="344" y="103"/>
                </a:cubicBezTo>
                <a:cubicBezTo>
                  <a:pt x="490" y="42"/>
                  <a:pt x="766" y="22"/>
                  <a:pt x="877" y="0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4117" name="Text Box 21"/>
          <p:cNvSpPr txBox="1">
            <a:spLocks noChangeArrowheads="1"/>
          </p:cNvSpPr>
          <p:nvPr/>
        </p:nvSpPr>
        <p:spPr bwMode="auto">
          <a:xfrm>
            <a:off x="5105400" y="2743200"/>
            <a:ext cx="3797300" cy="1590675"/>
          </a:xfrm>
          <a:prstGeom prst="rect">
            <a:avLst/>
          </a:prstGeom>
          <a:solidFill>
            <a:schemeClr val="bg1"/>
          </a:solidFill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Can change # of </a:t>
            </a:r>
            <a:r>
              <a:rPr lang="en-US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msgs</a:t>
            </a:r>
            <a:r>
              <a:rPr lang="en-US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,</a:t>
            </a:r>
          </a:p>
          <a:p>
            <a:r>
              <a:rPr lang="en-US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length of </a:t>
            </a:r>
            <a:r>
              <a:rPr lang="en-US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msgs</a:t>
            </a:r>
            <a:r>
              <a:rPr lang="en-US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, order</a:t>
            </a:r>
          </a:p>
          <a:p>
            <a:r>
              <a:rPr lang="en-US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of messages. BUT</a:t>
            </a:r>
          </a:p>
          <a:p>
            <a:r>
              <a:rPr lang="en-US" b="1" u="sng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ugly, confusing</a:t>
            </a:r>
            <a:r>
              <a:rPr lang="en-US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syntax...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76200"/>
            <a:ext cx="86106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Data Nesting: Examples</a:t>
            </a:r>
          </a:p>
        </p:txBody>
      </p:sp>
      <p:sp>
        <p:nvSpPr>
          <p:cNvPr id="64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534400" cy="30480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>
                <a:sym typeface="Wingdings" pitchFamily="2" charset="2"/>
              </a:rPr>
              <a:t>Fixed Array ofstructs with</a:t>
            </a:r>
            <a:br>
              <a:rPr lang="en-US">
                <a:sym typeface="Wingdings" pitchFamily="2" charset="2"/>
              </a:rPr>
            </a:br>
            <a:r>
              <a:rPr lang="en-US">
                <a:sym typeface="Wingdings" pitchFamily="2" charset="2"/>
              </a:rPr>
              <a:t>				</a:t>
            </a:r>
            <a:r>
              <a:rPr lang="en-US" sz="2000">
                <a:sym typeface="Wingdings" pitchFamily="2" charset="2"/>
              </a:rPr>
              <a:t>(dyn. alloc’d)</a:t>
            </a:r>
            <a:r>
              <a:rPr lang="en-US">
                <a:sym typeface="Wingdings" pitchFamily="2" charset="2"/>
              </a:rPr>
              <a:t>pointers tochars</a:t>
            </a:r>
          </a:p>
        </p:txBody>
      </p:sp>
      <p:sp>
        <p:nvSpPr>
          <p:cNvPr id="645124" name="Text Box 4"/>
          <p:cNvSpPr txBox="1">
            <a:spLocks noChangeArrowheads="1"/>
          </p:cNvSpPr>
          <p:nvPr/>
        </p:nvSpPr>
        <p:spPr bwMode="auto">
          <a:xfrm>
            <a:off x="2473325" y="4546600"/>
            <a:ext cx="2705100" cy="205105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array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of....   </a:t>
            </a:r>
          </a:p>
          <a:p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pointer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to...    </a:t>
            </a:r>
          </a:p>
          <a:p>
            <a:r>
              <a:rPr lang="en-US" sz="1600">
                <a:effectLst>
                  <a:outerShdw blurRad="38100" dist="38100" dir="2700000" algn="tl">
                    <a:srgbClr val="C0C0C0"/>
                  </a:outerShdw>
                </a:effectLst>
              </a:rPr>
              <a:t>            (dyn. alloc’d)</a:t>
            </a:r>
            <a:br>
              <a:rPr lang="en-US" sz="16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16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struct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with...     </a:t>
            </a:r>
          </a:p>
        </p:txBody>
      </p:sp>
      <p:sp>
        <p:nvSpPr>
          <p:cNvPr id="645125" name="Text Box 5"/>
          <p:cNvSpPr txBox="1">
            <a:spLocks noChangeArrowheads="1"/>
          </p:cNvSpPr>
          <p:nvPr/>
        </p:nvSpPr>
        <p:spPr bwMode="auto">
          <a:xfrm>
            <a:off x="6816725" y="4470400"/>
            <a:ext cx="1108075" cy="2235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</a:t>
            </a:r>
          </a:p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</a:t>
            </a:r>
          </a:p>
        </p:txBody>
      </p:sp>
      <p:sp>
        <p:nvSpPr>
          <p:cNvPr id="645126" name="Line 6"/>
          <p:cNvSpPr>
            <a:spLocks noChangeShapeType="1"/>
          </p:cNvSpPr>
          <p:nvPr/>
        </p:nvSpPr>
        <p:spPr bwMode="auto">
          <a:xfrm flipV="1">
            <a:off x="609600" y="4876800"/>
            <a:ext cx="19050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5127" name="Line 7"/>
          <p:cNvSpPr>
            <a:spLocks noChangeShapeType="1"/>
          </p:cNvSpPr>
          <p:nvPr/>
        </p:nvSpPr>
        <p:spPr bwMode="auto">
          <a:xfrm>
            <a:off x="1752600" y="5562600"/>
            <a:ext cx="762000" cy="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5129" name="Line 9"/>
          <p:cNvSpPr>
            <a:spLocks noChangeShapeType="1"/>
          </p:cNvSpPr>
          <p:nvPr/>
        </p:nvSpPr>
        <p:spPr bwMode="auto">
          <a:xfrm>
            <a:off x="5521325" y="5562600"/>
            <a:ext cx="12954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5131" name="Line 11"/>
          <p:cNvSpPr>
            <a:spLocks noChangeShapeType="1"/>
          </p:cNvSpPr>
          <p:nvPr/>
        </p:nvSpPr>
        <p:spPr bwMode="auto">
          <a:xfrm flipH="1">
            <a:off x="4530725" y="5562600"/>
            <a:ext cx="10668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5132" name="Freeform 12"/>
          <p:cNvSpPr>
            <a:spLocks/>
          </p:cNvSpPr>
          <p:nvPr/>
        </p:nvSpPr>
        <p:spPr bwMode="auto">
          <a:xfrm>
            <a:off x="4419600" y="5943600"/>
            <a:ext cx="762000" cy="457200"/>
          </a:xfrm>
          <a:custGeom>
            <a:avLst/>
            <a:gdLst>
              <a:gd name="T0" fmla="*/ 414 w 414"/>
              <a:gd name="T1" fmla="*/ 0 h 249"/>
              <a:gd name="T2" fmla="*/ 0 w 414"/>
              <a:gd name="T3" fmla="*/ 249 h 249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414" h="249">
                <a:moveTo>
                  <a:pt x="414" y="0"/>
                </a:moveTo>
                <a:lnTo>
                  <a:pt x="0" y="249"/>
                </a:ln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5133" name="Text Box 13"/>
          <p:cNvSpPr txBox="1">
            <a:spLocks noChangeArrowheads="1"/>
          </p:cNvSpPr>
          <p:nvPr/>
        </p:nvSpPr>
        <p:spPr bwMode="auto">
          <a:xfrm>
            <a:off x="2971800" y="4191000"/>
            <a:ext cx="143827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derived type</a:t>
            </a:r>
          </a:p>
        </p:txBody>
      </p:sp>
      <p:sp>
        <p:nvSpPr>
          <p:cNvPr id="645134" name="Text Box 14"/>
          <p:cNvSpPr txBox="1">
            <a:spLocks noChangeArrowheads="1"/>
          </p:cNvSpPr>
          <p:nvPr/>
        </p:nvSpPr>
        <p:spPr bwMode="auto">
          <a:xfrm>
            <a:off x="6705600" y="4129191"/>
            <a:ext cx="1200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basic type</a:t>
            </a:r>
          </a:p>
        </p:txBody>
      </p:sp>
      <p:sp>
        <p:nvSpPr>
          <p:cNvPr id="645136" name="Line 16"/>
          <p:cNvSpPr>
            <a:spLocks noChangeShapeType="1"/>
          </p:cNvSpPr>
          <p:nvPr/>
        </p:nvSpPr>
        <p:spPr bwMode="auto">
          <a:xfrm flipH="1">
            <a:off x="5146675" y="5562600"/>
            <a:ext cx="492125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5137" name="Line 17"/>
          <p:cNvSpPr>
            <a:spLocks noChangeShapeType="1"/>
          </p:cNvSpPr>
          <p:nvPr/>
        </p:nvSpPr>
        <p:spPr bwMode="auto">
          <a:xfrm>
            <a:off x="4419600" y="4800600"/>
            <a:ext cx="1295400" cy="15240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5138" name="Freeform 18"/>
          <p:cNvSpPr>
            <a:spLocks/>
          </p:cNvSpPr>
          <p:nvPr/>
        </p:nvSpPr>
        <p:spPr bwMode="auto">
          <a:xfrm>
            <a:off x="1281113" y="6318250"/>
            <a:ext cx="4656137" cy="392113"/>
          </a:xfrm>
          <a:custGeom>
            <a:avLst/>
            <a:gdLst>
              <a:gd name="T0" fmla="*/ 2795 w 2933"/>
              <a:gd name="T1" fmla="*/ 0 h 247"/>
              <a:gd name="T2" fmla="*/ 2535 w 2933"/>
              <a:gd name="T3" fmla="*/ 212 h 247"/>
              <a:gd name="T4" fmla="*/ 408 w 2933"/>
              <a:gd name="T5" fmla="*/ 208 h 247"/>
              <a:gd name="T6" fmla="*/ 87 w 2933"/>
              <a:gd name="T7" fmla="*/ 172 h 247"/>
              <a:gd name="T8" fmla="*/ 173 w 2933"/>
              <a:gd name="T9" fmla="*/ 35 h 247"/>
              <a:gd name="T10" fmla="*/ 732 w 2933"/>
              <a:gd name="T11" fmla="*/ 35 h 2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33" h="247">
                <a:moveTo>
                  <a:pt x="2795" y="0"/>
                </a:moveTo>
                <a:cubicBezTo>
                  <a:pt x="2753" y="35"/>
                  <a:pt x="2933" y="177"/>
                  <a:pt x="2535" y="212"/>
                </a:cubicBezTo>
                <a:cubicBezTo>
                  <a:pt x="2137" y="247"/>
                  <a:pt x="816" y="215"/>
                  <a:pt x="408" y="208"/>
                </a:cubicBezTo>
                <a:cubicBezTo>
                  <a:pt x="0" y="201"/>
                  <a:pt x="126" y="201"/>
                  <a:pt x="87" y="172"/>
                </a:cubicBezTo>
                <a:cubicBezTo>
                  <a:pt x="48" y="143"/>
                  <a:pt x="66" y="58"/>
                  <a:pt x="173" y="35"/>
                </a:cubicBezTo>
                <a:cubicBezTo>
                  <a:pt x="280" y="12"/>
                  <a:pt x="616" y="35"/>
                  <a:pt x="732" y="35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5139" name="Line 19"/>
          <p:cNvSpPr>
            <a:spLocks noChangeShapeType="1"/>
          </p:cNvSpPr>
          <p:nvPr/>
        </p:nvSpPr>
        <p:spPr bwMode="auto">
          <a:xfrm flipV="1">
            <a:off x="4495800" y="5562600"/>
            <a:ext cx="457200" cy="304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5140" name="Freeform 20"/>
          <p:cNvSpPr>
            <a:spLocks/>
          </p:cNvSpPr>
          <p:nvPr/>
        </p:nvSpPr>
        <p:spPr bwMode="auto">
          <a:xfrm>
            <a:off x="1143000" y="3943350"/>
            <a:ext cx="4525963" cy="2006600"/>
          </a:xfrm>
          <a:custGeom>
            <a:avLst/>
            <a:gdLst>
              <a:gd name="T0" fmla="*/ 2512 w 2851"/>
              <a:gd name="T1" fmla="*/ 1264 h 1264"/>
              <a:gd name="T2" fmla="*/ 2590 w 2851"/>
              <a:gd name="T3" fmla="*/ 1041 h 1264"/>
              <a:gd name="T4" fmla="*/ 2478 w 2851"/>
              <a:gd name="T5" fmla="*/ 148 h 1264"/>
              <a:gd name="T6" fmla="*/ 351 w 2851"/>
              <a:gd name="T7" fmla="*/ 152 h 1264"/>
              <a:gd name="T8" fmla="*/ 372 w 2851"/>
              <a:gd name="T9" fmla="*/ 559 h 1264"/>
              <a:gd name="T10" fmla="*/ 819 w 2851"/>
              <a:gd name="T11" fmla="*/ 972 h 1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851" h="1264">
                <a:moveTo>
                  <a:pt x="2512" y="1264"/>
                </a:moveTo>
                <a:cubicBezTo>
                  <a:pt x="2525" y="1227"/>
                  <a:pt x="2596" y="1227"/>
                  <a:pt x="2590" y="1041"/>
                </a:cubicBezTo>
                <a:cubicBezTo>
                  <a:pt x="2584" y="855"/>
                  <a:pt x="2851" y="296"/>
                  <a:pt x="2478" y="148"/>
                </a:cubicBezTo>
                <a:cubicBezTo>
                  <a:pt x="2105" y="0"/>
                  <a:pt x="702" y="84"/>
                  <a:pt x="351" y="152"/>
                </a:cubicBezTo>
                <a:cubicBezTo>
                  <a:pt x="0" y="220"/>
                  <a:pt x="294" y="422"/>
                  <a:pt x="372" y="559"/>
                </a:cubicBezTo>
                <a:cubicBezTo>
                  <a:pt x="450" y="696"/>
                  <a:pt x="726" y="886"/>
                  <a:pt x="819" y="972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grpSp>
        <p:nvGrpSpPr>
          <p:cNvPr id="645143" name="Group 23"/>
          <p:cNvGrpSpPr>
            <a:grpSpLocks/>
          </p:cNvGrpSpPr>
          <p:nvPr/>
        </p:nvGrpSpPr>
        <p:grpSpPr bwMode="auto">
          <a:xfrm>
            <a:off x="1447800" y="2209800"/>
            <a:ext cx="2057400" cy="457200"/>
            <a:chOff x="1104" y="1440"/>
            <a:chExt cx="1296" cy="288"/>
          </a:xfrm>
        </p:grpSpPr>
        <p:sp>
          <p:nvSpPr>
            <p:cNvPr id="645141" name="Oval 21"/>
            <p:cNvSpPr>
              <a:spLocks noChangeArrowheads="1"/>
            </p:cNvSpPr>
            <p:nvPr/>
          </p:nvSpPr>
          <p:spPr bwMode="auto">
            <a:xfrm>
              <a:off x="1104" y="1440"/>
              <a:ext cx="1296" cy="288"/>
            </a:xfrm>
            <a:prstGeom prst="ellips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45142" name="Text Box 22"/>
            <p:cNvSpPr txBox="1">
              <a:spLocks noChangeArrowheads="1"/>
            </p:cNvSpPr>
            <p:nvPr/>
          </p:nvSpPr>
          <p:spPr bwMode="auto">
            <a:xfrm>
              <a:off x="1152" y="1440"/>
              <a:ext cx="1213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miter lim="800000"/>
                  <a:headEnd type="none" w="lg" len="lg"/>
                  <a:tailEnd type="none" w="lg" len="lg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‘string’ struct</a:t>
              </a:r>
            </a:p>
          </p:txBody>
        </p:sp>
      </p:grpSp>
      <p:grpSp>
        <p:nvGrpSpPr>
          <p:cNvPr id="645144" name="Group 24"/>
          <p:cNvGrpSpPr>
            <a:grpSpLocks/>
          </p:cNvGrpSpPr>
          <p:nvPr/>
        </p:nvGrpSpPr>
        <p:grpSpPr bwMode="auto">
          <a:xfrm>
            <a:off x="1447800" y="2743200"/>
            <a:ext cx="2057400" cy="457200"/>
            <a:chOff x="1104" y="1440"/>
            <a:chExt cx="1296" cy="288"/>
          </a:xfrm>
        </p:grpSpPr>
        <p:sp>
          <p:nvSpPr>
            <p:cNvPr id="645145" name="Oval 25"/>
            <p:cNvSpPr>
              <a:spLocks noChangeArrowheads="1"/>
            </p:cNvSpPr>
            <p:nvPr/>
          </p:nvSpPr>
          <p:spPr bwMode="auto">
            <a:xfrm>
              <a:off x="1104" y="1440"/>
              <a:ext cx="1296" cy="288"/>
            </a:xfrm>
            <a:prstGeom prst="ellips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45146" name="Text Box 26"/>
            <p:cNvSpPr txBox="1">
              <a:spLocks noChangeArrowheads="1"/>
            </p:cNvSpPr>
            <p:nvPr/>
          </p:nvSpPr>
          <p:spPr bwMode="auto">
            <a:xfrm>
              <a:off x="1152" y="1440"/>
              <a:ext cx="1213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miter lim="800000"/>
                  <a:headEnd type="none" w="lg" len="lg"/>
                  <a:tailEnd type="none" w="lg" len="lg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‘string’ struct</a:t>
              </a:r>
            </a:p>
          </p:txBody>
        </p:sp>
      </p:grpSp>
      <p:grpSp>
        <p:nvGrpSpPr>
          <p:cNvPr id="645147" name="Group 27"/>
          <p:cNvGrpSpPr>
            <a:grpSpLocks/>
          </p:cNvGrpSpPr>
          <p:nvPr/>
        </p:nvGrpSpPr>
        <p:grpSpPr bwMode="auto">
          <a:xfrm>
            <a:off x="1447800" y="3352800"/>
            <a:ext cx="2057400" cy="457200"/>
            <a:chOff x="1104" y="1440"/>
            <a:chExt cx="1296" cy="288"/>
          </a:xfrm>
        </p:grpSpPr>
        <p:sp>
          <p:nvSpPr>
            <p:cNvPr id="645148" name="Oval 28"/>
            <p:cNvSpPr>
              <a:spLocks noChangeArrowheads="1"/>
            </p:cNvSpPr>
            <p:nvPr/>
          </p:nvSpPr>
          <p:spPr bwMode="auto">
            <a:xfrm>
              <a:off x="1104" y="1440"/>
              <a:ext cx="1296" cy="288"/>
            </a:xfrm>
            <a:prstGeom prst="ellips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45149" name="Text Box 29"/>
            <p:cNvSpPr txBox="1">
              <a:spLocks noChangeArrowheads="1"/>
            </p:cNvSpPr>
            <p:nvPr/>
          </p:nvSpPr>
          <p:spPr bwMode="auto">
            <a:xfrm>
              <a:off x="1152" y="1440"/>
              <a:ext cx="1213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FF0000"/>
                  </a:solidFill>
                  <a:miter lim="800000"/>
                  <a:headEnd type="none" w="lg" len="lg"/>
                  <a:tailEnd type="none" w="lg" len="lg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‘string’ struct</a:t>
              </a:r>
            </a:p>
          </p:txBody>
        </p:sp>
      </p:grpSp>
      <p:sp>
        <p:nvSpPr>
          <p:cNvPr id="645150" name="Line 30"/>
          <p:cNvSpPr>
            <a:spLocks noChangeShapeType="1"/>
          </p:cNvSpPr>
          <p:nvPr/>
        </p:nvSpPr>
        <p:spPr bwMode="auto">
          <a:xfrm>
            <a:off x="990600" y="2133600"/>
            <a:ext cx="0" cy="1676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5151" name="Text Box 31"/>
          <p:cNvSpPr txBox="1">
            <a:spLocks noChangeArrowheads="1"/>
          </p:cNvSpPr>
          <p:nvPr/>
        </p:nvSpPr>
        <p:spPr bwMode="auto">
          <a:xfrm>
            <a:off x="685800" y="1676400"/>
            <a:ext cx="908050" cy="466725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Array</a:t>
            </a:r>
          </a:p>
        </p:txBody>
      </p:sp>
      <p:sp>
        <p:nvSpPr>
          <p:cNvPr id="645152" name="Text Box 32"/>
          <p:cNvSpPr txBox="1">
            <a:spLocks noChangeArrowheads="1"/>
          </p:cNvSpPr>
          <p:nvPr/>
        </p:nvSpPr>
        <p:spPr bwMode="auto">
          <a:xfrm>
            <a:off x="990600" y="2209800"/>
            <a:ext cx="585788" cy="1979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[0]</a:t>
            </a:r>
            <a:endParaRPr lang="en-US" sz="12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endParaRPr lang="en-US" sz="12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[1]</a:t>
            </a:r>
            <a:endParaRPr lang="en-US" sz="32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endParaRPr lang="en-US" sz="16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[2]</a:t>
            </a:r>
          </a:p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... </a:t>
            </a:r>
          </a:p>
        </p:txBody>
      </p:sp>
      <p:sp>
        <p:nvSpPr>
          <p:cNvPr id="30" name="Text Box 21"/>
          <p:cNvSpPr txBox="1">
            <a:spLocks noChangeArrowheads="1"/>
          </p:cNvSpPr>
          <p:nvPr/>
        </p:nvSpPr>
        <p:spPr bwMode="auto">
          <a:xfrm>
            <a:off x="5064125" y="2209800"/>
            <a:ext cx="3441968" cy="1323439"/>
          </a:xfrm>
          <a:prstGeom prst="rect">
            <a:avLst/>
          </a:prstGeom>
          <a:solidFill>
            <a:schemeClr val="bg1"/>
          </a:solidFill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BETTER IDEA!</a:t>
            </a:r>
          </a:p>
          <a:p>
            <a:r>
              <a:rPr lang="en-US" dirty="0" smtClean="0">
                <a:solidFill>
                  <a:schemeClr val="accent4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Simple array of </a:t>
            </a:r>
            <a:r>
              <a:rPr lang="en-US" dirty="0" err="1" smtClean="0">
                <a:solidFill>
                  <a:schemeClr val="accent4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structs</a:t>
            </a:r>
            <a:r>
              <a:rPr lang="en-US" dirty="0" smtClean="0">
                <a:solidFill>
                  <a:schemeClr val="accent4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;</a:t>
            </a:r>
          </a:p>
          <a:p>
            <a:r>
              <a:rPr lang="en-US" dirty="0" smtClean="0">
                <a:solidFill>
                  <a:schemeClr val="accent4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each one holds a string.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181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76200"/>
            <a:ext cx="86106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Data Nesting: Examples</a:t>
            </a:r>
          </a:p>
        </p:txBody>
      </p:sp>
      <p:sp>
        <p:nvSpPr>
          <p:cNvPr id="6318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534400" cy="55626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>
                <a:sym typeface="Wingdings" pitchFamily="2" charset="2"/>
              </a:rPr>
              <a:t>Fixed Array ofstructs with</a:t>
            </a:r>
            <a:br>
              <a:rPr lang="en-US" sz="2800">
                <a:sym typeface="Wingdings" pitchFamily="2" charset="2"/>
              </a:rPr>
            </a:br>
            <a:r>
              <a:rPr lang="en-US" sz="2800">
                <a:sym typeface="Wingdings" pitchFamily="2" charset="2"/>
              </a:rPr>
              <a:t>				</a:t>
            </a:r>
            <a:r>
              <a:rPr lang="en-US" sz="1800">
                <a:sym typeface="Wingdings" pitchFamily="2" charset="2"/>
              </a:rPr>
              <a:t>(dyn. alloc’d)</a:t>
            </a:r>
            <a:r>
              <a:rPr lang="en-US" sz="2800">
                <a:sym typeface="Wingdings" pitchFamily="2" charset="2"/>
              </a:rPr>
              <a:t>pointers tochars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typedef struct stringT  </a:t>
            </a:r>
            <a:r>
              <a:rPr lang="en-US" sz="18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Define a ‘message’ struct 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{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char *pTxt;</a:t>
            </a:r>
            <a:r>
              <a:rPr lang="en-US" sz="18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 	// dyn. alloc’d char buffer </a:t>
            </a:r>
            <a:br>
              <a:rPr lang="en-US" sz="18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int size;    	</a:t>
            </a:r>
            <a:r>
              <a:rPr lang="en-US" sz="18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max# of chars allowed in buffer 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} stringT;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  <a:sym typeface="Wingdings" pitchFamily="2" charset="2"/>
            </a:endParaRP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int main(void)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{ </a:t>
            </a:r>
            <a:b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stringT msgList[10]; </a:t>
            </a:r>
            <a:b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int k;</a:t>
            </a:r>
            <a:b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/>
            </a:r>
            <a:b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for(k=0; k&lt;10; k++)</a:t>
            </a:r>
            <a:b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{</a:t>
            </a:r>
            <a:b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  msgList[k].size = 81;</a:t>
            </a:r>
            <a:b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msgList[k].pTxt = 	// get memory for string k</a:t>
            </a:r>
            <a:b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	(char *)malloc(msgList[k].size*sizeof(char));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}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strncpy(msgList[0].pTxt,”Press zero now”,msgList[0].size);</a:t>
            </a:r>
          </a:p>
        </p:txBody>
      </p:sp>
      <p:sp>
        <p:nvSpPr>
          <p:cNvPr id="631888" name="Text Box 80"/>
          <p:cNvSpPr txBox="1">
            <a:spLocks noChangeArrowheads="1"/>
          </p:cNvSpPr>
          <p:nvPr/>
        </p:nvSpPr>
        <p:spPr bwMode="auto">
          <a:xfrm>
            <a:off x="5546725" y="3081338"/>
            <a:ext cx="3060700" cy="1216025"/>
          </a:xfrm>
          <a:prstGeom prst="rect">
            <a:avLst/>
          </a:prstGeom>
          <a:noFill/>
          <a:ln w="2857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Define a structure</a:t>
            </a:r>
          </a:p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that holds everything</a:t>
            </a:r>
          </a:p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we need for a ‘string’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614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76200"/>
            <a:ext cx="86106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Data Nesting: Examples</a:t>
            </a:r>
          </a:p>
        </p:txBody>
      </p:sp>
      <p:sp>
        <p:nvSpPr>
          <p:cNvPr id="64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534400" cy="54864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>
                <a:sym typeface="Wingdings" pitchFamily="2" charset="2"/>
              </a:rPr>
              <a:t>Fixed Array ofstructs with</a:t>
            </a:r>
            <a:br>
              <a:rPr lang="en-US" sz="2800">
                <a:sym typeface="Wingdings" pitchFamily="2" charset="2"/>
              </a:rPr>
            </a:br>
            <a:r>
              <a:rPr lang="en-US" sz="2800">
                <a:sym typeface="Wingdings" pitchFamily="2" charset="2"/>
              </a:rPr>
              <a:t>				</a:t>
            </a:r>
            <a:r>
              <a:rPr lang="en-US" sz="1800">
                <a:sym typeface="Wingdings" pitchFamily="2" charset="2"/>
              </a:rPr>
              <a:t>(dyn. alloc’d)</a:t>
            </a:r>
            <a:r>
              <a:rPr lang="en-US" sz="2800">
                <a:sym typeface="Wingdings" pitchFamily="2" charset="2"/>
              </a:rPr>
              <a:t>pointers tochars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typedef struct stringT  </a:t>
            </a:r>
            <a:r>
              <a:rPr lang="en-US" sz="18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Define a ‘message’ struct 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{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char *pTxt;</a:t>
            </a:r>
            <a:r>
              <a:rPr lang="en-US" sz="18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 	// dyn. alloc’d char buffer </a:t>
            </a:r>
            <a:br>
              <a:rPr lang="en-US" sz="18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int size;    	</a:t>
            </a:r>
            <a:r>
              <a:rPr lang="en-US" sz="18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max# of chars allowed in buffer 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} stringT;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  <a:sym typeface="Wingdings" pitchFamily="2" charset="2"/>
            </a:endParaRP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int main(void)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{ 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stringT msgList[10]; 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int k;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/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/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for(k=0; k&lt;10; k++)</a:t>
            </a:r>
            <a:b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{</a:t>
            </a:r>
            <a:b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  msgList[k].size = 81;</a:t>
            </a:r>
            <a:b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msgList[k].pTxt = 	// get memory for string k </a:t>
            </a:r>
            <a:b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	(char *)malloc(msgList[k].size*sizeof(char));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}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strncpy(msgList[0].pTxt,”Press zero now”,msgList[0].size);</a:t>
            </a:r>
          </a:p>
        </p:txBody>
      </p:sp>
      <p:sp>
        <p:nvSpPr>
          <p:cNvPr id="646149" name="Text Box 5"/>
          <p:cNvSpPr txBox="1">
            <a:spLocks noChangeArrowheads="1"/>
          </p:cNvSpPr>
          <p:nvPr/>
        </p:nvSpPr>
        <p:spPr bwMode="auto">
          <a:xfrm>
            <a:off x="5546725" y="3081338"/>
            <a:ext cx="2471738" cy="83185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Make an array of</a:t>
            </a:r>
          </a:p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‘string’ objects,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17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3600"/>
              <a:t>Review: Why use Malloc() and Free()?</a:t>
            </a:r>
          </a:p>
        </p:txBody>
      </p:sp>
      <p:sp>
        <p:nvSpPr>
          <p:cNvPr id="6717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  <a:p>
            <a:r>
              <a:rPr lang="en-US" dirty="0"/>
              <a:t>F</a:t>
            </a:r>
            <a:r>
              <a:rPr lang="en-US" dirty="0" smtClean="0"/>
              <a:t>or </a:t>
            </a:r>
            <a:r>
              <a:rPr lang="en-US" dirty="0"/>
              <a:t>'</a:t>
            </a:r>
            <a:r>
              <a:rPr lang="en-US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variable-size </a:t>
            </a:r>
            <a:r>
              <a:rPr lang="en-US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arrays</a:t>
            </a:r>
            <a:r>
              <a:rPr lang="en-US" dirty="0" smtClean="0"/>
              <a:t>' and</a:t>
            </a:r>
            <a:endParaRPr lang="en-US" dirty="0"/>
          </a:p>
          <a:p>
            <a:pPr>
              <a:buFontTx/>
              <a:buNone/>
            </a:pPr>
            <a:endParaRPr lang="en-US" dirty="0"/>
          </a:p>
          <a:p>
            <a:r>
              <a:rPr lang="en-US" dirty="0"/>
              <a:t>To </a:t>
            </a:r>
            <a:r>
              <a:rPr lang="en-US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create/destroy 'objects'</a:t>
            </a:r>
            <a:r>
              <a:rPr lang="en-US" dirty="0"/>
              <a:t>:</a:t>
            </a:r>
          </a:p>
          <a:p>
            <a:pPr lvl="1"/>
            <a:r>
              <a:rPr lang="en-US" dirty="0"/>
              <a:t>words, lines, paragraphs, pages in a word processor</a:t>
            </a:r>
          </a:p>
          <a:p>
            <a:pPr lvl="1"/>
            <a:r>
              <a:rPr lang="en-US" dirty="0"/>
              <a:t>notes, bars, pages in a music program,</a:t>
            </a:r>
          </a:p>
          <a:p>
            <a:pPr lvl="1"/>
            <a:r>
              <a:rPr lang="en-US" dirty="0"/>
              <a:t>Columns, rows in a spreadsheet program,</a:t>
            </a:r>
          </a:p>
          <a:p>
            <a:pPr lvl="1"/>
            <a:r>
              <a:rPr lang="en-US" dirty="0"/>
              <a:t>points, lines, and shapes in a drawing program</a:t>
            </a:r>
          </a:p>
          <a:p>
            <a:pPr lvl="1"/>
            <a:r>
              <a:rPr lang="en-US" dirty="0"/>
              <a:t>customers in a banking system...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717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76200"/>
            <a:ext cx="86106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Data Nesting: Examples</a:t>
            </a:r>
          </a:p>
        </p:txBody>
      </p:sp>
      <p:sp>
        <p:nvSpPr>
          <p:cNvPr id="64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534400" cy="54864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>
                <a:sym typeface="Wingdings" pitchFamily="2" charset="2"/>
              </a:rPr>
              <a:t>Fixed Array </a:t>
            </a:r>
            <a:r>
              <a:rPr lang="en-US" sz="2800" dirty="0" err="1">
                <a:sym typeface="Wingdings" pitchFamily="2" charset="2"/>
              </a:rPr>
              <a:t>ofstructs</a:t>
            </a:r>
            <a:r>
              <a:rPr lang="en-US" sz="2800" dirty="0">
                <a:sym typeface="Wingdings" pitchFamily="2" charset="2"/>
              </a:rPr>
              <a:t> with</a:t>
            </a:r>
            <a:br>
              <a:rPr lang="en-US" sz="2800" dirty="0">
                <a:sym typeface="Wingdings" pitchFamily="2" charset="2"/>
              </a:rPr>
            </a:br>
            <a:r>
              <a:rPr lang="en-US" sz="2800" dirty="0">
                <a:sym typeface="Wingdings" pitchFamily="2" charset="2"/>
              </a:rPr>
              <a:t>				</a:t>
            </a:r>
            <a:r>
              <a:rPr lang="en-US" sz="1800" dirty="0">
                <a:sym typeface="Wingdings" pitchFamily="2" charset="2"/>
              </a:rPr>
              <a:t>(</a:t>
            </a:r>
            <a:r>
              <a:rPr lang="en-US" sz="1800" dirty="0" err="1">
                <a:sym typeface="Wingdings" pitchFamily="2" charset="2"/>
              </a:rPr>
              <a:t>dyn</a:t>
            </a:r>
            <a:r>
              <a:rPr lang="en-US" sz="1800" dirty="0">
                <a:sym typeface="Wingdings" pitchFamily="2" charset="2"/>
              </a:rPr>
              <a:t>. </a:t>
            </a:r>
            <a:r>
              <a:rPr lang="en-US" sz="1800" dirty="0" err="1">
                <a:sym typeface="Wingdings" pitchFamily="2" charset="2"/>
              </a:rPr>
              <a:t>alloc’d</a:t>
            </a:r>
            <a:r>
              <a:rPr lang="en-US" sz="1800" dirty="0">
                <a:sym typeface="Wingdings" pitchFamily="2" charset="2"/>
              </a:rPr>
              <a:t>)</a:t>
            </a:r>
            <a:r>
              <a:rPr lang="en-US" sz="2800" dirty="0">
                <a:sym typeface="Wingdings" pitchFamily="2" charset="2"/>
              </a:rPr>
              <a:t>pointers </a:t>
            </a:r>
            <a:r>
              <a:rPr lang="en-US" sz="2800" dirty="0" err="1">
                <a:sym typeface="Wingdings" pitchFamily="2" charset="2"/>
              </a:rPr>
              <a:t>tochars</a:t>
            </a:r>
            <a:endParaRPr lang="en-US" sz="2800" dirty="0">
              <a:sym typeface="Wingdings" pitchFamily="2" charset="2"/>
            </a:endParaRP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typedef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struct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stringT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</a:t>
            </a:r>
            <a:r>
              <a:rPr lang="en-US" sz="18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Define a ‘message’ </a:t>
            </a:r>
            <a:r>
              <a:rPr lang="en-US" sz="1800" b="1" dirty="0" err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struct</a:t>
            </a:r>
            <a:r>
              <a:rPr lang="en-US" sz="18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{</a:t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char *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pTxt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;</a:t>
            </a:r>
            <a:r>
              <a:rPr lang="en-US" sz="18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 	// </a:t>
            </a:r>
            <a:r>
              <a:rPr lang="en-US" sz="1800" b="1" dirty="0" err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dyn</a:t>
            </a:r>
            <a:r>
              <a:rPr lang="en-US" sz="18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. </a:t>
            </a:r>
            <a:r>
              <a:rPr lang="en-US" sz="1800" b="1" dirty="0" err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alloc’d</a:t>
            </a:r>
            <a:r>
              <a:rPr lang="en-US" sz="18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char buffer </a:t>
            </a:r>
            <a:br>
              <a:rPr lang="en-US" sz="18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int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size;    	</a:t>
            </a:r>
            <a:r>
              <a:rPr lang="en-US" sz="18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max# of chars allowed in buffer 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}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stringT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;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endParaRPr lang="en-US" sz="18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  <a:sym typeface="Wingdings" pitchFamily="2" charset="2"/>
            </a:endParaRP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int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main(void)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{ </a:t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int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k;</a:t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stringT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msgList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[10]; </a:t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/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for(k=0; k&lt;10; k++)</a:t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{</a:t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 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msgList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[k].size = 81;</a:t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msgList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[k].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pTxt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= 	</a:t>
            </a:r>
            <a:r>
              <a:rPr lang="en-US" sz="18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get memory for string k </a:t>
            </a:r>
            <a:br>
              <a:rPr lang="en-US" sz="18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	(char *)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malloc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(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msgList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[k].size*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sizeof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(char));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}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 dirty="0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 </a:t>
            </a:r>
            <a:r>
              <a:rPr lang="en-US" sz="1800" b="1" dirty="0" err="1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strncpy</a:t>
            </a:r>
            <a:r>
              <a:rPr lang="en-US" sz="1800" b="1" dirty="0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(</a:t>
            </a:r>
            <a:r>
              <a:rPr lang="en-US" sz="1800" b="1" dirty="0" err="1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msgList</a:t>
            </a:r>
            <a:r>
              <a:rPr lang="en-US" sz="1800" b="1" dirty="0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[0].</a:t>
            </a:r>
            <a:r>
              <a:rPr lang="en-US" sz="1800" b="1" dirty="0" err="1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pTxt</a:t>
            </a:r>
            <a:r>
              <a:rPr lang="en-US" sz="1800" b="1" dirty="0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,”Press zero now”,</a:t>
            </a:r>
            <a:r>
              <a:rPr lang="en-US" sz="1800" b="1" dirty="0" err="1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msgList</a:t>
            </a:r>
            <a:r>
              <a:rPr lang="en-US" sz="1800" b="1" dirty="0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[0].size);</a:t>
            </a:r>
          </a:p>
        </p:txBody>
      </p:sp>
      <p:sp>
        <p:nvSpPr>
          <p:cNvPr id="647172" name="Text Box 4"/>
          <p:cNvSpPr txBox="1">
            <a:spLocks noChangeArrowheads="1"/>
          </p:cNvSpPr>
          <p:nvPr/>
        </p:nvSpPr>
        <p:spPr bwMode="auto">
          <a:xfrm>
            <a:off x="5546725" y="3081338"/>
            <a:ext cx="3167063" cy="15621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Make an array of</a:t>
            </a:r>
          </a:p>
          <a:p>
            <a:r>
              <a:rPr lang="en-US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‘string’ objects,</a:t>
            </a:r>
          </a:p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set their buffer sizes,</a:t>
            </a:r>
          </a:p>
          <a:p>
            <a:r>
              <a:rPr lang="en-US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and fill with messages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76200"/>
            <a:ext cx="86106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Data Nesting: Examples</a:t>
            </a:r>
          </a:p>
        </p:txBody>
      </p:sp>
      <p:sp>
        <p:nvSpPr>
          <p:cNvPr id="64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534400" cy="54864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 smtClean="0">
                <a:sym typeface="Wingdings" pitchFamily="2" charset="2"/>
              </a:rPr>
              <a:t>Fixed Array </a:t>
            </a:r>
            <a:r>
              <a:rPr lang="en-US" sz="2800" dirty="0" err="1" smtClean="0">
                <a:sym typeface="Wingdings" pitchFamily="2" charset="2"/>
              </a:rPr>
              <a:t>ofstructs</a:t>
            </a:r>
            <a:r>
              <a:rPr lang="en-US" sz="2800" dirty="0" smtClean="0">
                <a:sym typeface="Wingdings" pitchFamily="2" charset="2"/>
              </a:rPr>
              <a:t> with</a:t>
            </a:r>
            <a:br>
              <a:rPr lang="en-US" sz="2800" dirty="0" smtClean="0">
                <a:sym typeface="Wingdings" pitchFamily="2" charset="2"/>
              </a:rPr>
            </a:br>
            <a:r>
              <a:rPr lang="en-US" sz="2800" dirty="0" smtClean="0">
                <a:sym typeface="Wingdings" pitchFamily="2" charset="2"/>
              </a:rPr>
              <a:t>				</a:t>
            </a:r>
            <a:r>
              <a:rPr lang="en-US" sz="1800" dirty="0" smtClean="0">
                <a:sym typeface="Wingdings" pitchFamily="2" charset="2"/>
              </a:rPr>
              <a:t>(</a:t>
            </a:r>
            <a:r>
              <a:rPr lang="en-US" sz="1800" dirty="0" err="1" smtClean="0">
                <a:sym typeface="Wingdings" pitchFamily="2" charset="2"/>
              </a:rPr>
              <a:t>dyn</a:t>
            </a:r>
            <a:r>
              <a:rPr lang="en-US" sz="1800" dirty="0" smtClean="0">
                <a:sym typeface="Wingdings" pitchFamily="2" charset="2"/>
              </a:rPr>
              <a:t>. </a:t>
            </a:r>
            <a:r>
              <a:rPr lang="en-US" sz="1800" dirty="0" err="1" smtClean="0">
                <a:sym typeface="Wingdings" pitchFamily="2" charset="2"/>
              </a:rPr>
              <a:t>alloc’d</a:t>
            </a:r>
            <a:r>
              <a:rPr lang="en-US" sz="1800" dirty="0" smtClean="0">
                <a:sym typeface="Wingdings" pitchFamily="2" charset="2"/>
              </a:rPr>
              <a:t>)</a:t>
            </a:r>
            <a:r>
              <a:rPr lang="en-US" sz="2800" dirty="0" smtClean="0">
                <a:sym typeface="Wingdings" pitchFamily="2" charset="2"/>
              </a:rPr>
              <a:t>pointers </a:t>
            </a:r>
            <a:r>
              <a:rPr lang="en-US" sz="2800" dirty="0" err="1" smtClean="0">
                <a:sym typeface="Wingdings" pitchFamily="2" charset="2"/>
              </a:rPr>
              <a:t>tochars</a:t>
            </a:r>
            <a:endParaRPr lang="en-US" sz="2800" dirty="0" smtClean="0">
              <a:sym typeface="Wingdings" pitchFamily="2" charset="2"/>
            </a:endParaRP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typedef</a:t>
            </a:r>
            <a: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</a:t>
            </a:r>
            <a:r>
              <a:rPr lang="en-US" sz="18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struct</a:t>
            </a:r>
            <a: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</a:t>
            </a:r>
            <a:r>
              <a:rPr lang="en-US" sz="18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stringT</a:t>
            </a:r>
            <a: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</a:t>
            </a:r>
            <a:r>
              <a:rPr lang="en-US" sz="1800" b="1" dirty="0" smtClean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Define a ‘message’ </a:t>
            </a:r>
            <a:r>
              <a:rPr lang="en-US" sz="1800" b="1" dirty="0" err="1" smtClean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struct</a:t>
            </a:r>
            <a:r>
              <a:rPr lang="en-US" sz="1800" b="1" dirty="0" smtClean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{</a:t>
            </a:r>
            <a:b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char *</a:t>
            </a:r>
            <a:r>
              <a:rPr lang="en-US" sz="18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pTxt</a:t>
            </a:r>
            <a: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;</a:t>
            </a:r>
            <a:r>
              <a:rPr lang="en-US" sz="1800" b="1" dirty="0" smtClean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 	// </a:t>
            </a:r>
            <a:r>
              <a:rPr lang="en-US" sz="1800" b="1" dirty="0" err="1" smtClean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dyn</a:t>
            </a:r>
            <a:r>
              <a:rPr lang="en-US" sz="1800" b="1" dirty="0" smtClean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. </a:t>
            </a:r>
            <a:r>
              <a:rPr lang="en-US" sz="1800" b="1" dirty="0" err="1" smtClean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alloc’d</a:t>
            </a:r>
            <a:r>
              <a:rPr lang="en-US" sz="1800" b="1" dirty="0" smtClean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char buffer </a:t>
            </a:r>
            <a:br>
              <a:rPr lang="en-US" sz="1800" b="1" dirty="0" smtClean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int</a:t>
            </a:r>
            <a: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size;    	</a:t>
            </a:r>
            <a:r>
              <a:rPr lang="en-US" sz="1800" b="1" dirty="0" smtClean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max# of chars allowed in buffer 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} </a:t>
            </a:r>
            <a:r>
              <a:rPr lang="en-US" sz="18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stringT</a:t>
            </a:r>
            <a: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;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endParaRPr lang="en-US" sz="1800" b="1" dirty="0" smtClean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  <a:sym typeface="Wingdings" pitchFamily="2" charset="2"/>
            </a:endParaRP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int</a:t>
            </a:r>
            <a: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main(void)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{ </a:t>
            </a:r>
            <a:b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int</a:t>
            </a:r>
            <a: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k;</a:t>
            </a:r>
            <a:b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stringT</a:t>
            </a:r>
            <a: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</a:t>
            </a:r>
            <a:r>
              <a:rPr lang="en-US" sz="18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msgList</a:t>
            </a:r>
            <a: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[10]; </a:t>
            </a:r>
            <a:b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/>
            </a:r>
            <a:b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 smtClean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for(k=0; k&lt;10; k++)</a:t>
            </a:r>
            <a:br>
              <a:rPr lang="en-US" sz="1800" b="1" dirty="0" smtClean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 smtClean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{</a:t>
            </a:r>
            <a:br>
              <a:rPr lang="en-US" sz="1800" b="1" dirty="0" smtClean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 smtClean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  </a:t>
            </a:r>
            <a:r>
              <a:rPr lang="en-US" sz="1800" b="1" dirty="0" err="1" smtClean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msgList</a:t>
            </a:r>
            <a:r>
              <a:rPr lang="en-US" sz="1800" b="1" dirty="0" smtClean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[k].size = 81;</a:t>
            </a:r>
            <a:br>
              <a:rPr lang="en-US" sz="1800" b="1" dirty="0" smtClean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 smtClean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</a:t>
            </a:r>
            <a:r>
              <a:rPr lang="en-US" sz="1800" b="1" dirty="0" err="1" smtClean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msgList</a:t>
            </a:r>
            <a:r>
              <a:rPr lang="en-US" sz="1800" b="1" dirty="0" smtClean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[k].</a:t>
            </a:r>
            <a:r>
              <a:rPr lang="en-US" sz="1800" b="1" dirty="0" err="1" smtClean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pTxt</a:t>
            </a:r>
            <a:r>
              <a:rPr lang="en-US" sz="1800" b="1" dirty="0" smtClean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= 	// get memory for string k </a:t>
            </a:r>
            <a:br>
              <a:rPr lang="en-US" sz="1800" b="1" dirty="0" smtClean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 smtClean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	(char *)</a:t>
            </a:r>
            <a:r>
              <a:rPr lang="en-US" sz="1800" b="1" dirty="0" err="1" smtClean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malloc</a:t>
            </a:r>
            <a:r>
              <a:rPr lang="en-US" sz="1800" b="1" dirty="0" smtClean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(</a:t>
            </a:r>
            <a:r>
              <a:rPr lang="en-US" sz="1800" b="1" dirty="0" err="1" smtClean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msgList</a:t>
            </a:r>
            <a:r>
              <a:rPr lang="en-US" sz="1800" b="1" dirty="0" smtClean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[k].size*</a:t>
            </a:r>
            <a:r>
              <a:rPr lang="en-US" sz="1800" b="1" dirty="0" err="1" smtClean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sizeof</a:t>
            </a:r>
            <a:r>
              <a:rPr lang="en-US" sz="1800" b="1" dirty="0" smtClean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(char));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 dirty="0" smtClean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}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 dirty="0" smtClean="0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 </a:t>
            </a:r>
            <a:r>
              <a:rPr lang="en-US" sz="1800" b="1" dirty="0" err="1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strncpy</a:t>
            </a:r>
            <a:r>
              <a:rPr lang="en-US" sz="1800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(</a:t>
            </a:r>
            <a:r>
              <a:rPr lang="en-US" sz="1800" b="1" dirty="0" err="1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msgList</a:t>
            </a:r>
            <a:r>
              <a:rPr lang="en-US" sz="1800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[0].</a:t>
            </a:r>
            <a:r>
              <a:rPr lang="en-US" sz="1800" b="1" dirty="0" err="1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pTxt</a:t>
            </a:r>
            <a:r>
              <a:rPr lang="en-US" sz="1800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,”Press zero now”,</a:t>
            </a:r>
            <a:r>
              <a:rPr lang="en-US" sz="1800" b="1" dirty="0" err="1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msgList</a:t>
            </a:r>
            <a:r>
              <a:rPr lang="en-US" sz="1800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[0].size);</a:t>
            </a:r>
          </a:p>
          <a:p>
            <a:pPr marL="0" indent="0">
              <a:lnSpc>
                <a:spcPct val="80000"/>
              </a:lnSpc>
              <a:buNone/>
            </a:pPr>
            <a:endParaRPr lang="en-US" sz="18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  <a:sym typeface="Wingdings" pitchFamily="2" charset="2"/>
            </a:endParaRPr>
          </a:p>
        </p:txBody>
      </p:sp>
      <p:sp>
        <p:nvSpPr>
          <p:cNvPr id="648196" name="Text Box 4"/>
          <p:cNvSpPr txBox="1">
            <a:spLocks noChangeArrowheads="1"/>
          </p:cNvSpPr>
          <p:nvPr/>
        </p:nvSpPr>
        <p:spPr bwMode="auto">
          <a:xfrm>
            <a:off x="5546725" y="3081338"/>
            <a:ext cx="3167063" cy="15621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Make an array of</a:t>
            </a:r>
          </a:p>
          <a:p>
            <a:r>
              <a:rPr lang="en-US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‘string’ objects,</a:t>
            </a:r>
          </a:p>
          <a:p>
            <a:r>
              <a:rPr lang="en-US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set their buffer sizes,</a:t>
            </a:r>
          </a:p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and fill with messages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4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76200"/>
            <a:ext cx="86106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Example: You try it!</a:t>
            </a:r>
          </a:p>
        </p:txBody>
      </p:sp>
      <p:sp>
        <p:nvSpPr>
          <p:cNvPr id="6758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534400" cy="57150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>
                <a:sym typeface="Wingdings" pitchFamily="2" charset="2"/>
              </a:rPr>
              <a:t>Dynamic Array </a:t>
            </a:r>
            <a:r>
              <a:rPr lang="en-US" sz="2800" dirty="0" err="1">
                <a:sym typeface="Wingdings" pitchFamily="2" charset="2"/>
              </a:rPr>
              <a:t>ofstructs</a:t>
            </a:r>
            <a:r>
              <a:rPr lang="en-US" sz="2800" dirty="0">
                <a:sym typeface="Wingdings" pitchFamily="2" charset="2"/>
              </a:rPr>
              <a:t> with</a:t>
            </a:r>
            <a:br>
              <a:rPr lang="en-US" sz="2800" dirty="0">
                <a:sym typeface="Wingdings" pitchFamily="2" charset="2"/>
              </a:rPr>
            </a:br>
            <a:r>
              <a:rPr lang="en-US" sz="2800" dirty="0">
                <a:sym typeface="Wingdings" pitchFamily="2" charset="2"/>
              </a:rPr>
              <a:t>				</a:t>
            </a:r>
            <a:r>
              <a:rPr lang="en-US" sz="1800" dirty="0">
                <a:sym typeface="Wingdings" pitchFamily="2" charset="2"/>
              </a:rPr>
              <a:t>(</a:t>
            </a:r>
            <a:r>
              <a:rPr lang="en-US" sz="1800" dirty="0" err="1">
                <a:sym typeface="Wingdings" pitchFamily="2" charset="2"/>
              </a:rPr>
              <a:t>dyn</a:t>
            </a:r>
            <a:r>
              <a:rPr lang="en-US" sz="1800" dirty="0">
                <a:sym typeface="Wingdings" pitchFamily="2" charset="2"/>
              </a:rPr>
              <a:t>. </a:t>
            </a:r>
            <a:r>
              <a:rPr lang="en-US" sz="1800" dirty="0" err="1">
                <a:sym typeface="Wingdings" pitchFamily="2" charset="2"/>
              </a:rPr>
              <a:t>alloc’d</a:t>
            </a:r>
            <a:r>
              <a:rPr lang="en-US" sz="1800" dirty="0">
                <a:sym typeface="Wingdings" pitchFamily="2" charset="2"/>
              </a:rPr>
              <a:t>)</a:t>
            </a:r>
            <a:r>
              <a:rPr lang="en-US" sz="2800" dirty="0">
                <a:sym typeface="Wingdings" pitchFamily="2" charset="2"/>
              </a:rPr>
              <a:t>pointers </a:t>
            </a:r>
            <a:r>
              <a:rPr lang="en-US" sz="2800" dirty="0" err="1">
                <a:sym typeface="Wingdings" pitchFamily="2" charset="2"/>
              </a:rPr>
              <a:t>tochars</a:t>
            </a:r>
            <a:endParaRPr lang="en-US" sz="2800" dirty="0">
              <a:sym typeface="Wingdings" pitchFamily="2" charset="2"/>
            </a:endParaRP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typedef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struct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stringT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</a:t>
            </a:r>
            <a:r>
              <a:rPr lang="en-US" sz="18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Define a ‘message’ </a:t>
            </a:r>
            <a:r>
              <a:rPr lang="en-US" sz="1800" b="1" dirty="0" err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struct</a:t>
            </a:r>
            <a:r>
              <a:rPr lang="en-US" sz="18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{</a:t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char *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pTxt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;</a:t>
            </a:r>
            <a:r>
              <a:rPr lang="en-US" sz="18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 	// </a:t>
            </a:r>
            <a:r>
              <a:rPr lang="en-US" sz="1800" b="1" dirty="0" err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dyn</a:t>
            </a:r>
            <a:r>
              <a:rPr lang="en-US" sz="18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. </a:t>
            </a:r>
            <a:r>
              <a:rPr lang="en-US" sz="1800" b="1" dirty="0" err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alloc’d</a:t>
            </a:r>
            <a:r>
              <a:rPr lang="en-US" sz="18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char buffer */</a:t>
            </a:r>
            <a:br>
              <a:rPr lang="en-US" sz="18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int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size;    	</a:t>
            </a:r>
            <a:r>
              <a:rPr lang="en-US" sz="18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max# of chars allowed in buffer 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}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stringT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;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endParaRPr lang="en-US" sz="18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  <a:sym typeface="Wingdings" pitchFamily="2" charset="2"/>
            </a:endParaRP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int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main(void)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{ </a:t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int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k,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kmax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; ...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stringT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*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pMsgList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;  //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dyn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.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alloc'd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array of strings  </a:t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</a:t>
            </a:r>
            <a:r>
              <a:rPr lang="en-US" sz="1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???? What would you do to </a:t>
            </a:r>
            <a:r>
              <a:rPr lang="en-US" sz="18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/>
            </a:r>
            <a:br>
              <a:rPr lang="en-US" sz="18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</a:t>
            </a:r>
            <a:r>
              <a:rPr lang="en-US" sz="18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		allocate </a:t>
            </a:r>
            <a:r>
              <a:rPr lang="en-US" sz="1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the </a:t>
            </a:r>
            <a:r>
              <a:rPr lang="en-US" sz="1800" b="1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pMsgList</a:t>
            </a:r>
            <a:r>
              <a:rPr lang="en-US" sz="18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array </a:t>
            </a:r>
            <a:r>
              <a:rPr lang="en-US" sz="1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????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/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for(k=0; k&lt;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kmax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; k++)</a:t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{</a:t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 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pMsgList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[k].size = 81;</a:t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pMsgList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[k].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pTxt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= 	</a:t>
            </a:r>
            <a:r>
              <a:rPr lang="en-US" sz="18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get memory for string k </a:t>
            </a:r>
            <a:br>
              <a:rPr lang="en-US" sz="18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	(char *)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malloc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(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pMsgList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[k].size*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sizeof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(char));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}</a:t>
            </a:r>
          </a:p>
          <a:p>
            <a:pPr eaLnBrk="0" hangingPunct="0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 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strncpy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(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pMsgList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[0].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pTxt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,”Press zero now”,80); ...</a:t>
            </a:r>
          </a:p>
        </p:txBody>
      </p:sp>
      <p:sp>
        <p:nvSpPr>
          <p:cNvPr id="675844" name="Text Box 4"/>
          <p:cNvSpPr txBox="1">
            <a:spLocks noChangeArrowheads="1"/>
          </p:cNvSpPr>
          <p:nvPr/>
        </p:nvSpPr>
        <p:spPr bwMode="auto">
          <a:xfrm>
            <a:off x="4800600" y="2286000"/>
            <a:ext cx="3422650" cy="1562100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Make an 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dynamic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array 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of 10  ‘string’ objects,</a:t>
            </a:r>
          </a:p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set their buffer sizes,</a:t>
            </a:r>
          </a:p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and fill with messages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921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76200"/>
            <a:ext cx="86106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Data Nesting</a:t>
            </a:r>
          </a:p>
        </p:txBody>
      </p:sp>
      <p:sp>
        <p:nvSpPr>
          <p:cNvPr id="6492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534400" cy="54102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 sz="2800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ANY combination is possible</a:t>
            </a:r>
            <a:r>
              <a:rPr lang="en-US" sz="2800" dirty="0">
                <a:sym typeface="Wingdings" pitchFamily="2" charset="2"/>
              </a:rPr>
              <a:t>, </a:t>
            </a:r>
            <a:br>
              <a:rPr lang="en-US" sz="2800" dirty="0">
                <a:sym typeface="Wingdings" pitchFamily="2" charset="2"/>
              </a:rPr>
            </a:br>
            <a:r>
              <a:rPr lang="en-US" sz="2800" dirty="0">
                <a:sym typeface="Wingdings" pitchFamily="2" charset="2"/>
              </a:rPr>
              <a:t>but only a few are simple, sensible, and easy to read.</a:t>
            </a:r>
          </a:p>
          <a:p>
            <a:r>
              <a:rPr lang="en-US" b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  <a:sym typeface="Wingdings" pitchFamily="2" charset="2"/>
              </a:rPr>
              <a:t>PLAN your data scheme; </a:t>
            </a:r>
          </a:p>
          <a:p>
            <a:pPr lvl="1"/>
            <a:r>
              <a:rPr lang="en-US" sz="2400" dirty="0">
                <a:sym typeface="Wingdings" pitchFamily="2" charset="2"/>
              </a:rPr>
              <a:t>What is the simplest, easiest-to-read way to </a:t>
            </a:r>
            <a:br>
              <a:rPr lang="en-US" sz="2400" dirty="0">
                <a:sym typeface="Wingdings" pitchFamily="2" charset="2"/>
              </a:rPr>
            </a:br>
            <a:r>
              <a:rPr lang="en-US" sz="2400" dirty="0" smtClean="0">
                <a:sym typeface="Wingdings" pitchFamily="2" charset="2"/>
              </a:rPr>
              <a:t>			arrange </a:t>
            </a:r>
            <a:r>
              <a:rPr lang="en-US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all</a:t>
            </a:r>
            <a:r>
              <a:rPr lang="en-US" sz="2400" dirty="0">
                <a:sym typeface="Wingdings" pitchFamily="2" charset="2"/>
              </a:rPr>
              <a:t> the data in your program?</a:t>
            </a:r>
          </a:p>
          <a:p>
            <a:pPr lvl="1"/>
            <a:r>
              <a:rPr lang="en-US" sz="2400" dirty="0">
                <a:sym typeface="Wingdings" pitchFamily="2" charset="2"/>
              </a:rPr>
              <a:t>Organize, nest, group together related variables to simplify: 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structs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</a:t>
            </a:r>
            <a:r>
              <a:rPr lang="en-US" sz="2400" dirty="0">
                <a:sym typeface="Wingdings" pitchFamily="2" charset="2"/>
              </a:rPr>
              <a:t>are your best, most flexible tool</a:t>
            </a:r>
          </a:p>
          <a:p>
            <a:pPr>
              <a:buFontTx/>
              <a:buNone/>
            </a:pPr>
            <a:endParaRPr lang="en-US" sz="2800" dirty="0">
              <a:sym typeface="Wingdings" pitchFamily="2" charset="2"/>
            </a:endParaRPr>
          </a:p>
          <a:p>
            <a:pPr lvl="1"/>
            <a:endParaRPr lang="en-US" dirty="0">
              <a:sym typeface="Wingdings" pitchFamily="2" charset="2"/>
            </a:endParaRPr>
          </a:p>
        </p:txBody>
      </p:sp>
      <p:sp>
        <p:nvSpPr>
          <p:cNvPr id="649220" name="Text Box 4"/>
          <p:cNvSpPr txBox="1">
            <a:spLocks noChangeArrowheads="1"/>
          </p:cNvSpPr>
          <p:nvPr/>
        </p:nvSpPr>
        <p:spPr bwMode="auto">
          <a:xfrm>
            <a:off x="2473325" y="4546600"/>
            <a:ext cx="2705100" cy="205105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array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of....   </a:t>
            </a:r>
          </a:p>
          <a:p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pointer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to...    </a:t>
            </a:r>
          </a:p>
          <a:p>
            <a:r>
              <a:rPr lang="en-US" sz="1600">
                <a:effectLst>
                  <a:outerShdw blurRad="38100" dist="38100" dir="2700000" algn="tl">
                    <a:srgbClr val="C0C0C0"/>
                  </a:outerShdw>
                </a:effectLst>
              </a:rPr>
              <a:t>            (dyn. alloc’d)</a:t>
            </a:r>
            <a:br>
              <a:rPr lang="en-US" sz="16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16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struct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with...     </a:t>
            </a:r>
          </a:p>
        </p:txBody>
      </p:sp>
      <p:sp>
        <p:nvSpPr>
          <p:cNvPr id="649221" name="Text Box 5"/>
          <p:cNvSpPr txBox="1">
            <a:spLocks noChangeArrowheads="1"/>
          </p:cNvSpPr>
          <p:nvPr/>
        </p:nvSpPr>
        <p:spPr bwMode="auto">
          <a:xfrm>
            <a:off x="6816725" y="4470400"/>
            <a:ext cx="1108075" cy="2235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</a:t>
            </a:r>
          </a:p>
          <a:p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</a:t>
            </a:r>
          </a:p>
        </p:txBody>
      </p:sp>
      <p:sp>
        <p:nvSpPr>
          <p:cNvPr id="649222" name="Line 6"/>
          <p:cNvSpPr>
            <a:spLocks noChangeShapeType="1"/>
          </p:cNvSpPr>
          <p:nvPr/>
        </p:nvSpPr>
        <p:spPr bwMode="auto">
          <a:xfrm flipV="1">
            <a:off x="1752600" y="4876800"/>
            <a:ext cx="762000" cy="6858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9223" name="Line 7"/>
          <p:cNvSpPr>
            <a:spLocks noChangeShapeType="1"/>
          </p:cNvSpPr>
          <p:nvPr/>
        </p:nvSpPr>
        <p:spPr bwMode="auto">
          <a:xfrm>
            <a:off x="1752600" y="5562600"/>
            <a:ext cx="7620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9224" name="Line 8"/>
          <p:cNvSpPr>
            <a:spLocks noChangeShapeType="1"/>
          </p:cNvSpPr>
          <p:nvPr/>
        </p:nvSpPr>
        <p:spPr bwMode="auto">
          <a:xfrm>
            <a:off x="1752600" y="5562600"/>
            <a:ext cx="762000" cy="6858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9225" name="Line 9"/>
          <p:cNvSpPr>
            <a:spLocks noChangeShapeType="1"/>
          </p:cNvSpPr>
          <p:nvPr/>
        </p:nvSpPr>
        <p:spPr bwMode="auto">
          <a:xfrm>
            <a:off x="5521325" y="5562600"/>
            <a:ext cx="12954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9226" name="Line 10"/>
          <p:cNvSpPr>
            <a:spLocks noChangeShapeType="1"/>
          </p:cNvSpPr>
          <p:nvPr/>
        </p:nvSpPr>
        <p:spPr bwMode="auto">
          <a:xfrm flipH="1" flipV="1">
            <a:off x="4530725" y="4876800"/>
            <a:ext cx="677863" cy="6858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9227" name="Line 11"/>
          <p:cNvSpPr>
            <a:spLocks noChangeShapeType="1"/>
          </p:cNvSpPr>
          <p:nvPr/>
        </p:nvSpPr>
        <p:spPr bwMode="auto">
          <a:xfrm flipH="1">
            <a:off x="4530725" y="5562600"/>
            <a:ext cx="10668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9228" name="Line 12"/>
          <p:cNvSpPr>
            <a:spLocks noChangeShapeType="1"/>
          </p:cNvSpPr>
          <p:nvPr/>
        </p:nvSpPr>
        <p:spPr bwMode="auto">
          <a:xfrm flipH="1">
            <a:off x="4530725" y="5562600"/>
            <a:ext cx="677863" cy="6858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9229" name="Text Box 13"/>
          <p:cNvSpPr txBox="1">
            <a:spLocks noChangeArrowheads="1"/>
          </p:cNvSpPr>
          <p:nvPr/>
        </p:nvSpPr>
        <p:spPr bwMode="auto">
          <a:xfrm>
            <a:off x="2971800" y="4191000"/>
            <a:ext cx="143827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derived type</a:t>
            </a:r>
          </a:p>
        </p:txBody>
      </p:sp>
      <p:sp>
        <p:nvSpPr>
          <p:cNvPr id="649230" name="Text Box 14"/>
          <p:cNvSpPr txBox="1">
            <a:spLocks noChangeArrowheads="1"/>
          </p:cNvSpPr>
          <p:nvPr/>
        </p:nvSpPr>
        <p:spPr bwMode="auto">
          <a:xfrm>
            <a:off x="6705600" y="4114800"/>
            <a:ext cx="1200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basic type</a:t>
            </a:r>
          </a:p>
        </p:txBody>
      </p:sp>
      <p:sp>
        <p:nvSpPr>
          <p:cNvPr id="649231" name="Line 15"/>
          <p:cNvSpPr>
            <a:spLocks noChangeShapeType="1"/>
          </p:cNvSpPr>
          <p:nvPr/>
        </p:nvSpPr>
        <p:spPr bwMode="auto">
          <a:xfrm>
            <a:off x="762000" y="5562600"/>
            <a:ext cx="9906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9232" name="Line 16"/>
          <p:cNvSpPr>
            <a:spLocks noChangeShapeType="1"/>
          </p:cNvSpPr>
          <p:nvPr/>
        </p:nvSpPr>
        <p:spPr bwMode="auto">
          <a:xfrm flipH="1">
            <a:off x="5146675" y="5562600"/>
            <a:ext cx="492125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9233" name="Line 17"/>
          <p:cNvSpPr>
            <a:spLocks noChangeShapeType="1"/>
          </p:cNvSpPr>
          <p:nvPr/>
        </p:nvSpPr>
        <p:spPr bwMode="auto">
          <a:xfrm>
            <a:off x="5943600" y="5715000"/>
            <a:ext cx="304800" cy="2286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9234" name="Freeform 18"/>
          <p:cNvSpPr>
            <a:spLocks/>
          </p:cNvSpPr>
          <p:nvPr/>
        </p:nvSpPr>
        <p:spPr bwMode="auto">
          <a:xfrm flipV="1">
            <a:off x="990600" y="5562600"/>
            <a:ext cx="5334000" cy="1165225"/>
          </a:xfrm>
          <a:custGeom>
            <a:avLst/>
            <a:gdLst>
              <a:gd name="T0" fmla="*/ 2889 w 3273"/>
              <a:gd name="T1" fmla="*/ 1006 h 1006"/>
              <a:gd name="T2" fmla="*/ 3233 w 3273"/>
              <a:gd name="T3" fmla="*/ 551 h 1006"/>
              <a:gd name="T4" fmla="*/ 2648 w 3273"/>
              <a:gd name="T5" fmla="*/ 78 h 1006"/>
              <a:gd name="T6" fmla="*/ 576 w 3273"/>
              <a:gd name="T7" fmla="*/ 86 h 1006"/>
              <a:gd name="T8" fmla="*/ 69 w 3273"/>
              <a:gd name="T9" fmla="*/ 490 h 1006"/>
              <a:gd name="T10" fmla="*/ 164 w 3273"/>
              <a:gd name="T11" fmla="*/ 774 h 1006"/>
              <a:gd name="T12" fmla="*/ 361 w 3273"/>
              <a:gd name="T13" fmla="*/ 955 h 10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273" h="1006">
                <a:moveTo>
                  <a:pt x="2889" y="1006"/>
                </a:moveTo>
                <a:cubicBezTo>
                  <a:pt x="2946" y="930"/>
                  <a:pt x="3273" y="706"/>
                  <a:pt x="3233" y="551"/>
                </a:cubicBezTo>
                <a:cubicBezTo>
                  <a:pt x="3193" y="396"/>
                  <a:pt x="3091" y="156"/>
                  <a:pt x="2648" y="78"/>
                </a:cubicBezTo>
                <a:cubicBezTo>
                  <a:pt x="2205" y="0"/>
                  <a:pt x="1006" y="17"/>
                  <a:pt x="576" y="86"/>
                </a:cubicBezTo>
                <a:cubicBezTo>
                  <a:pt x="146" y="155"/>
                  <a:pt x="138" y="375"/>
                  <a:pt x="69" y="490"/>
                </a:cubicBezTo>
                <a:cubicBezTo>
                  <a:pt x="0" y="605"/>
                  <a:pt x="115" y="696"/>
                  <a:pt x="164" y="774"/>
                </a:cubicBezTo>
                <a:cubicBezTo>
                  <a:pt x="213" y="852"/>
                  <a:pt x="320" y="917"/>
                  <a:pt x="361" y="955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9235" name="Line 19"/>
          <p:cNvSpPr>
            <a:spLocks noChangeShapeType="1"/>
          </p:cNvSpPr>
          <p:nvPr/>
        </p:nvSpPr>
        <p:spPr bwMode="auto">
          <a:xfrm flipV="1">
            <a:off x="4495800" y="5562600"/>
            <a:ext cx="457200" cy="304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9236" name="Rectangle 20"/>
          <p:cNvSpPr>
            <a:spLocks noChangeArrowheads="1"/>
          </p:cNvSpPr>
          <p:nvPr/>
        </p:nvSpPr>
        <p:spPr bwMode="auto">
          <a:xfrm>
            <a:off x="1066800" y="3810000"/>
            <a:ext cx="5562600" cy="381000"/>
          </a:xfrm>
          <a:prstGeom prst="rect">
            <a:avLst/>
          </a:prstGeom>
          <a:noFill/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662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212725"/>
            <a:ext cx="8686800" cy="731838"/>
          </a:xfrm>
        </p:spPr>
        <p:txBody>
          <a:bodyPr/>
          <a:lstStyle/>
          <a:p>
            <a:r>
              <a:rPr lang="en-US" sz="3600">
                <a:latin typeface="Tahoma" pitchFamily="34" charset="0"/>
              </a:rPr>
              <a:t>(Recall)Dynamic Alloc. for Structs I</a:t>
            </a:r>
          </a:p>
        </p:txBody>
      </p:sp>
      <p:sp>
        <p:nvSpPr>
          <p:cNvPr id="6666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19200"/>
            <a:ext cx="8229600" cy="5410200"/>
          </a:xfrm>
        </p:spPr>
        <p:txBody>
          <a:bodyPr/>
          <a:lstStyle/>
          <a:p>
            <a:pPr>
              <a:lnSpc>
                <a:spcPct val="80000"/>
              </a:lnSpc>
              <a:buFontTx/>
              <a:buNone/>
            </a:pPr>
            <a:r>
              <a:rPr lang="en-US" sz="2800"/>
              <a:t>Just as we can have fixed arrays of structures</a:t>
            </a:r>
            <a:br>
              <a:rPr lang="en-US" sz="2800"/>
            </a:br>
            <a:r>
              <a:rPr lang="en-US" sz="2800"/>
              <a:t>(e.g.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workerT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staff[30]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r>
              <a:rPr lang="en-US" sz="2800"/>
              <a:t> )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800"/>
              <a:t>We can have </a:t>
            </a:r>
            <a:r>
              <a:rPr lang="en-US" sz="2800" i="1"/>
              <a:t>dynamically allocated</a:t>
            </a:r>
            <a:r>
              <a:rPr lang="en-US" sz="2800"/>
              <a:t> arrays of structs:</a:t>
            </a: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k,kmax;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workerT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*pWho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		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pWho = (workerT *)malloc(30*sizeof(workerT));</a:t>
            </a:r>
            <a:b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// now pWho points to 30 workerT elements...</a:t>
            </a:r>
            <a:b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pWho[0].name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=(char *)malloc(31*sizeof(char));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strncpy(pWho[0].name,“Ebenezer Scrooge”,30);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pWho[0].salary = 250.00;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strncpy(pWho[0].ssn,”001-34-8902”,11);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pWho[0].ded = 1;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pWho[1].name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“Bob Cratchit”;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pWho[1].salary = 10.00;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...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765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212725"/>
            <a:ext cx="8610600" cy="731838"/>
          </a:xfrm>
        </p:spPr>
        <p:txBody>
          <a:bodyPr/>
          <a:lstStyle/>
          <a:p>
            <a:r>
              <a:rPr lang="en-US" sz="3600">
                <a:latin typeface="Tahoma" pitchFamily="34" charset="0"/>
              </a:rPr>
              <a:t>(Recall)Dynamic Alloc. for Structs II</a:t>
            </a:r>
          </a:p>
        </p:txBody>
      </p:sp>
      <p:sp>
        <p:nvSpPr>
          <p:cNvPr id="6676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458200" cy="5334000"/>
          </a:xfrm>
        </p:spPr>
        <p:txBody>
          <a:bodyPr/>
          <a:lstStyle/>
          <a:p>
            <a:pPr>
              <a:buFontTx/>
              <a:buNone/>
            </a:pP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Data structures can have pointer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members</a:t>
            </a: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, too, so...</a:t>
            </a:r>
            <a:endParaRPr lang="en-US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667652" name="Rectangle 4"/>
          <p:cNvSpPr>
            <a:spLocks noChangeArrowheads="1"/>
          </p:cNvSpPr>
          <p:nvPr/>
        </p:nvSpPr>
        <p:spPr bwMode="auto">
          <a:xfrm>
            <a:off x="685800" y="1600200"/>
            <a:ext cx="8153400" cy="1973263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>
              <a:lnSpc>
                <a:spcPct val="90000"/>
              </a:lnSpc>
              <a:spcBef>
                <a:spcPct val="50000"/>
              </a:spcBef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typedef struct workerT 	// ****employee record ******</a:t>
            </a:r>
          </a:p>
          <a:p>
            <a:pPr eaLnBrk="0" hangingPunct="0">
              <a:lnSpc>
                <a:spcPct val="90000"/>
              </a:lnSpc>
              <a:spcBef>
                <a:spcPct val="50000"/>
              </a:spcBef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*name;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// string variable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float salary;		// in dollars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char ssn[11];		// xxx-xx-xxxx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int ded;			// tax deductions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 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workerT;</a:t>
            </a:r>
          </a:p>
        </p:txBody>
      </p:sp>
      <p:sp>
        <p:nvSpPr>
          <p:cNvPr id="667653" name="Rectangle 5"/>
          <p:cNvSpPr>
            <a:spLocks noChangeArrowheads="1"/>
          </p:cNvSpPr>
          <p:nvPr/>
        </p:nvSpPr>
        <p:spPr bwMode="auto">
          <a:xfrm>
            <a:off x="533400" y="3657600"/>
            <a:ext cx="8261350" cy="3140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workerT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emp1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000" b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We can allocate memory for struct MEMBERS!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emp1.name =(char *)malloc(31*sizeof(char));</a:t>
            </a:r>
            <a:b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strncpy(emp1.name,“Ebenezer Scrooge”,30);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emp1.salary = 250.00;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strncpy(emp1.ssn,”001-34-8902”,11);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emp1.ded = 1;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emp1.name = “Bob Cratchit”;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emp1.salary = 10.00;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867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1143000"/>
          </a:xfrm>
        </p:spPr>
        <p:txBody>
          <a:bodyPr/>
          <a:lstStyle/>
          <a:p>
            <a:r>
              <a:rPr lang="en-US" dirty="0">
                <a:latin typeface="Tahoma" pitchFamily="34" charset="0"/>
              </a:rPr>
              <a:t>Grouping Data Together: 1</a:t>
            </a:r>
          </a:p>
        </p:txBody>
      </p:sp>
      <p:sp>
        <p:nvSpPr>
          <p:cNvPr id="6686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534400" cy="54102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Two forms of arrays:</a:t>
            </a:r>
          </a:p>
          <a:p>
            <a:pPr lvl="1"/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Fixed</a:t>
            </a:r>
            <a:r>
              <a:rPr lang="en-US" dirty="0"/>
              <a:t> arrays  </a:t>
            </a: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</a:t>
            </a:r>
            <a:r>
              <a:rPr lang="en-US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[81];</a:t>
            </a:r>
          </a:p>
          <a:p>
            <a:pPr lvl="1"/>
            <a:endParaRPr lang="en-US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lvl="1"/>
            <a:endParaRPr lang="en-US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lvl="1"/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Dynamic</a:t>
            </a:r>
            <a:r>
              <a:rPr lang="en-US" dirty="0"/>
              <a:t>ally </a:t>
            </a:r>
            <a:r>
              <a:rPr lang="en-US" dirty="0" err="1"/>
              <a:t>Alloc’d</a:t>
            </a:r>
            <a:r>
              <a:rPr lang="en-US" dirty="0"/>
              <a:t> arrays </a:t>
            </a:r>
            <a:br>
              <a:rPr lang="en-US" dirty="0"/>
            </a:br>
            <a:r>
              <a:rPr lang="en-US" dirty="0"/>
              <a:t>				(pointer + </a:t>
            </a:r>
            <a:r>
              <a:rPr lang="en-US" dirty="0" err="1"/>
              <a:t>malloc</a:t>
            </a:r>
            <a:r>
              <a:rPr lang="en-US" dirty="0"/>
              <a:t>(), free() ...)</a:t>
            </a:r>
            <a:br>
              <a:rPr lang="en-US" dirty="0"/>
            </a:b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b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b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(char *)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(81*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sizeof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(char));</a:t>
            </a:r>
            <a:b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...</a:t>
            </a:r>
            <a:b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free(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</a:t>
            </a: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b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686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1143000"/>
          </a:xfrm>
        </p:spPr>
        <p:txBody>
          <a:bodyPr/>
          <a:lstStyle/>
          <a:p>
            <a:r>
              <a:rPr lang="en-US" dirty="0">
                <a:latin typeface="Tahoma" pitchFamily="34" charset="0"/>
              </a:rPr>
              <a:t>Grouping Data Together: 2</a:t>
            </a:r>
          </a:p>
        </p:txBody>
      </p:sp>
      <p:sp>
        <p:nvSpPr>
          <p:cNvPr id="6768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534400" cy="54102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Several kinds of nested arrays, too:</a:t>
            </a:r>
          </a:p>
          <a:p>
            <a:pPr lvl="1"/>
            <a:r>
              <a:rPr lang="en-US" dirty="0"/>
              <a:t>Multidimensional array </a:t>
            </a:r>
            <a:br>
              <a:rPr lang="en-US" dirty="0"/>
            </a:br>
            <a:r>
              <a:rPr lang="en-US" dirty="0" smtClean="0"/>
              <a:t>(</a:t>
            </a:r>
            <a:r>
              <a:rPr lang="en-US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fixed size, fixed data type, quirky </a:t>
            </a:r>
            <a:r>
              <a:rPr lang="en-US" dirty="0"/>
              <a:t>function syntax)</a:t>
            </a:r>
            <a:br>
              <a:rPr lang="en-US" dirty="0"/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msgList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[5][81];</a:t>
            </a:r>
          </a:p>
          <a:p>
            <a:pPr lvl="1"/>
            <a:endParaRPr lang="en-US" sz="2000" dirty="0"/>
          </a:p>
          <a:p>
            <a:pPr lvl="1"/>
            <a:r>
              <a:rPr lang="en-US" dirty="0"/>
              <a:t>Pointer-to-pointers: </a:t>
            </a:r>
            <a:r>
              <a:rPr lang="en-US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very treacherous </a:t>
            </a:r>
            <a:r>
              <a:rPr lang="en-US" dirty="0"/>
              <a:t>syntax!</a:t>
            </a:r>
          </a:p>
          <a:p>
            <a:pPr lvl="1"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**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msgList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lvl="1"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msgList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(char **)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(5*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sizeof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(char *));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msgList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[0] = (char *)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(81*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sizeof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(char));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msgList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[1] = (char *)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(81*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sizeof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(char));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...</a:t>
            </a:r>
            <a:endParaRPr lang="en-US" sz="2400" dirty="0"/>
          </a:p>
          <a:p>
            <a:pPr lvl="1"/>
            <a:r>
              <a:rPr lang="en-US" dirty="0"/>
              <a:t>Mix them: could make arrays of pointers...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976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76200"/>
            <a:ext cx="8610600" cy="1143000"/>
          </a:xfrm>
        </p:spPr>
        <p:txBody>
          <a:bodyPr/>
          <a:lstStyle/>
          <a:p>
            <a:r>
              <a:rPr lang="en-US" dirty="0">
                <a:latin typeface="Tahoma" pitchFamily="34" charset="0"/>
              </a:rPr>
              <a:t>Advanced Data </a:t>
            </a:r>
            <a:r>
              <a:rPr lang="en-US" dirty="0" smtClean="0">
                <a:latin typeface="Tahoma" pitchFamily="34" charset="0"/>
              </a:rPr>
              <a:t>Nesting: 3</a:t>
            </a:r>
            <a:endParaRPr lang="en-US" dirty="0">
              <a:latin typeface="Tahoma" pitchFamily="34" charset="0"/>
            </a:endParaRPr>
          </a:p>
        </p:txBody>
      </p:sp>
      <p:sp>
        <p:nvSpPr>
          <p:cNvPr id="6297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534400" cy="54102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 sz="2800">
                <a:solidFill>
                  <a:schemeClr val="accent2"/>
                </a:solidFill>
              </a:rPr>
              <a:t>Instruction</a:t>
            </a:r>
            <a:r>
              <a:rPr lang="en-US" sz="2800"/>
              <a:t> nesting gave us few choices (recall: </a:t>
            </a:r>
            <a:r>
              <a:rPr lang="en-US" sz="2400"/>
              <a:t>operator</a:t>
            </a:r>
            <a:r>
              <a:rPr lang="en-US" sz="2400">
                <a:sym typeface="Wingdings" pitchFamily="2" charset="2"/>
              </a:rPr>
              <a:t>statementblock of statemts.functionsmodules)</a:t>
            </a:r>
            <a:r>
              <a:rPr lang="en-US" sz="2800">
                <a:sym typeface="Wingdings" pitchFamily="2" charset="2"/>
              </a:rPr>
              <a:t> </a:t>
            </a:r>
          </a:p>
          <a:p>
            <a:pPr>
              <a:buFontTx/>
              <a:buNone/>
            </a:pPr>
            <a:endParaRPr lang="en-US" sz="2800">
              <a:sym typeface="Wingdings" pitchFamily="2" charset="2"/>
            </a:endParaRPr>
          </a:p>
          <a:p>
            <a:r>
              <a:rPr lang="en-US" sz="2800" u="sng">
                <a:solidFill>
                  <a:schemeClr val="accent2"/>
                </a:solidFill>
                <a:sym typeface="Wingdings" pitchFamily="2" charset="2"/>
              </a:rPr>
              <a:t>Data</a:t>
            </a:r>
            <a:r>
              <a:rPr lang="en-US" sz="2800" u="sng">
                <a:sym typeface="Wingdings" pitchFamily="2" charset="2"/>
              </a:rPr>
              <a:t> nesting is </a:t>
            </a:r>
            <a:r>
              <a:rPr lang="en-US" sz="2800" b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much richer!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 </a:t>
            </a:r>
            <a:r>
              <a:rPr lang="en-US" sz="2800">
                <a:sym typeface="Wingdings" pitchFamily="2" charset="2"/>
              </a:rPr>
              <a:t>we can mix and match:</a:t>
            </a:r>
          </a:p>
          <a:p>
            <a:pPr lvl="1"/>
            <a:r>
              <a:rPr lang="en-US" sz="2400">
                <a:sym typeface="Wingdings" pitchFamily="2" charset="2"/>
              </a:rPr>
              <a:t>Ordinary variable types: char, int, float, double</a:t>
            </a:r>
          </a:p>
          <a:p>
            <a:pPr lvl="1"/>
            <a:r>
              <a:rPr lang="en-US" sz="2400">
                <a:sym typeface="Wingdings" pitchFamily="2" charset="2"/>
              </a:rPr>
              <a:t>Groups of variables of the </a:t>
            </a:r>
            <a:r>
              <a:rPr lang="en-US" sz="2400" i="1">
                <a:sym typeface="Wingdings" pitchFamily="2" charset="2"/>
              </a:rPr>
              <a:t>same</a:t>
            </a:r>
            <a:r>
              <a:rPr lang="en-US" sz="2400">
                <a:sym typeface="Wingdings" pitchFamily="2" charset="2"/>
              </a:rPr>
              <a:t> type:</a:t>
            </a:r>
          </a:p>
          <a:p>
            <a:pPr lvl="2"/>
            <a:r>
              <a:rPr lang="en-US" sz="2000">
                <a:sym typeface="Wingdings" pitchFamily="2" charset="2"/>
              </a:rPr>
              <a:t>fixed arrays</a:t>
            </a:r>
          </a:p>
          <a:p>
            <a:pPr lvl="2"/>
            <a:r>
              <a:rPr lang="en-US" sz="2000">
                <a:sym typeface="Wingdings" pitchFamily="2" charset="2"/>
              </a:rPr>
              <a:t>dynamic arrays (pointers + malloc(), free())</a:t>
            </a:r>
          </a:p>
          <a:p>
            <a:pPr lvl="1"/>
            <a:r>
              <a:rPr lang="en-US" sz="2400">
                <a:sym typeface="Wingdings" pitchFamily="2" charset="2"/>
              </a:rPr>
              <a:t>Groups of variables of </a:t>
            </a:r>
            <a:r>
              <a:rPr lang="en-US" sz="2400" i="1">
                <a:sym typeface="Wingdings" pitchFamily="2" charset="2"/>
              </a:rPr>
              <a:t>different</a:t>
            </a:r>
            <a:r>
              <a:rPr lang="en-US" sz="2400">
                <a:sym typeface="Wingdings" pitchFamily="2" charset="2"/>
              </a:rPr>
              <a:t> types:  </a:t>
            </a:r>
          </a:p>
          <a:p>
            <a:pPr lvl="2"/>
            <a:r>
              <a:rPr lang="en-US" sz="2000">
                <a:sym typeface="Wingdings" pitchFamily="2" charset="2"/>
              </a:rPr>
              <a:t>Structures</a:t>
            </a:r>
          </a:p>
          <a:p>
            <a:pPr lvl="1"/>
            <a:r>
              <a:rPr lang="en-US" sz="2400">
                <a:sym typeface="Wingdings" pitchFamily="2" charset="2"/>
              </a:rPr>
              <a:t>ANY nested combination of these!  structures that hold arrays of pointers to structures that hold pointers to arrays of...</a:t>
            </a:r>
          </a:p>
          <a:p>
            <a:pPr lvl="1"/>
            <a:endParaRPr lang="en-US" sz="2400">
              <a:sym typeface="Wingdings" pitchFamily="2" charset="2"/>
            </a:endParaRPr>
          </a:p>
        </p:txBody>
      </p:sp>
      <p:sp>
        <p:nvSpPr>
          <p:cNvPr id="629765" name="Freeform 5"/>
          <p:cNvSpPr>
            <a:spLocks/>
          </p:cNvSpPr>
          <p:nvPr/>
        </p:nvSpPr>
        <p:spPr bwMode="auto">
          <a:xfrm>
            <a:off x="762000" y="3733800"/>
            <a:ext cx="228600" cy="457200"/>
          </a:xfrm>
          <a:custGeom>
            <a:avLst/>
            <a:gdLst>
              <a:gd name="T0" fmla="*/ 144 w 144"/>
              <a:gd name="T1" fmla="*/ 0 h 288"/>
              <a:gd name="T2" fmla="*/ 0 w 144"/>
              <a:gd name="T3" fmla="*/ 144 h 288"/>
              <a:gd name="T4" fmla="*/ 144 w 144"/>
              <a:gd name="T5" fmla="*/ 288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44" h="288">
                <a:moveTo>
                  <a:pt x="144" y="0"/>
                </a:moveTo>
                <a:cubicBezTo>
                  <a:pt x="72" y="48"/>
                  <a:pt x="0" y="96"/>
                  <a:pt x="0" y="144"/>
                </a:cubicBezTo>
                <a:cubicBezTo>
                  <a:pt x="0" y="192"/>
                  <a:pt x="72" y="240"/>
                  <a:pt x="144" y="288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9766" name="Freeform 6"/>
          <p:cNvSpPr>
            <a:spLocks/>
          </p:cNvSpPr>
          <p:nvPr/>
        </p:nvSpPr>
        <p:spPr bwMode="auto">
          <a:xfrm>
            <a:off x="685800" y="3733800"/>
            <a:ext cx="228600" cy="914400"/>
          </a:xfrm>
          <a:custGeom>
            <a:avLst/>
            <a:gdLst>
              <a:gd name="T0" fmla="*/ 144 w 144"/>
              <a:gd name="T1" fmla="*/ 0 h 288"/>
              <a:gd name="T2" fmla="*/ 0 w 144"/>
              <a:gd name="T3" fmla="*/ 144 h 288"/>
              <a:gd name="T4" fmla="*/ 144 w 144"/>
              <a:gd name="T5" fmla="*/ 288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44" h="288">
                <a:moveTo>
                  <a:pt x="144" y="0"/>
                </a:moveTo>
                <a:cubicBezTo>
                  <a:pt x="72" y="48"/>
                  <a:pt x="0" y="96"/>
                  <a:pt x="0" y="144"/>
                </a:cubicBezTo>
                <a:cubicBezTo>
                  <a:pt x="0" y="192"/>
                  <a:pt x="72" y="240"/>
                  <a:pt x="144" y="288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9767" name="Freeform 7"/>
          <p:cNvSpPr>
            <a:spLocks/>
          </p:cNvSpPr>
          <p:nvPr/>
        </p:nvSpPr>
        <p:spPr bwMode="auto">
          <a:xfrm>
            <a:off x="609600" y="3810000"/>
            <a:ext cx="304800" cy="1219200"/>
          </a:xfrm>
          <a:custGeom>
            <a:avLst/>
            <a:gdLst>
              <a:gd name="T0" fmla="*/ 144 w 144"/>
              <a:gd name="T1" fmla="*/ 0 h 288"/>
              <a:gd name="T2" fmla="*/ 0 w 144"/>
              <a:gd name="T3" fmla="*/ 144 h 288"/>
              <a:gd name="T4" fmla="*/ 144 w 144"/>
              <a:gd name="T5" fmla="*/ 288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44" h="288">
                <a:moveTo>
                  <a:pt x="144" y="0"/>
                </a:moveTo>
                <a:cubicBezTo>
                  <a:pt x="72" y="48"/>
                  <a:pt x="0" y="96"/>
                  <a:pt x="0" y="144"/>
                </a:cubicBezTo>
                <a:cubicBezTo>
                  <a:pt x="0" y="192"/>
                  <a:pt x="72" y="240"/>
                  <a:pt x="144" y="288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9768" name="Freeform 8"/>
          <p:cNvSpPr>
            <a:spLocks/>
          </p:cNvSpPr>
          <p:nvPr/>
        </p:nvSpPr>
        <p:spPr bwMode="auto">
          <a:xfrm>
            <a:off x="533400" y="3733800"/>
            <a:ext cx="381000" cy="1676400"/>
          </a:xfrm>
          <a:custGeom>
            <a:avLst/>
            <a:gdLst>
              <a:gd name="T0" fmla="*/ 144 w 144"/>
              <a:gd name="T1" fmla="*/ 0 h 288"/>
              <a:gd name="T2" fmla="*/ 0 w 144"/>
              <a:gd name="T3" fmla="*/ 144 h 288"/>
              <a:gd name="T4" fmla="*/ 144 w 144"/>
              <a:gd name="T5" fmla="*/ 288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44" h="288">
                <a:moveTo>
                  <a:pt x="144" y="0"/>
                </a:moveTo>
                <a:cubicBezTo>
                  <a:pt x="72" y="48"/>
                  <a:pt x="0" y="96"/>
                  <a:pt x="0" y="144"/>
                </a:cubicBezTo>
                <a:cubicBezTo>
                  <a:pt x="0" y="192"/>
                  <a:pt x="72" y="240"/>
                  <a:pt x="144" y="288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9769" name="Freeform 9"/>
          <p:cNvSpPr>
            <a:spLocks/>
          </p:cNvSpPr>
          <p:nvPr/>
        </p:nvSpPr>
        <p:spPr bwMode="auto">
          <a:xfrm>
            <a:off x="258763" y="4114800"/>
            <a:ext cx="731837" cy="1230313"/>
          </a:xfrm>
          <a:custGeom>
            <a:avLst/>
            <a:gdLst>
              <a:gd name="T0" fmla="*/ 461 w 461"/>
              <a:gd name="T1" fmla="*/ 0 h 775"/>
              <a:gd name="T2" fmla="*/ 29 w 461"/>
              <a:gd name="T3" fmla="*/ 456 h 775"/>
              <a:gd name="T4" fmla="*/ 289 w 461"/>
              <a:gd name="T5" fmla="*/ 775 h 7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61" h="775">
                <a:moveTo>
                  <a:pt x="461" y="0"/>
                </a:moveTo>
                <a:cubicBezTo>
                  <a:pt x="245" y="152"/>
                  <a:pt x="58" y="327"/>
                  <a:pt x="29" y="456"/>
                </a:cubicBezTo>
                <a:cubicBezTo>
                  <a:pt x="0" y="585"/>
                  <a:pt x="235" y="709"/>
                  <a:pt x="289" y="775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9770" name="Freeform 10"/>
          <p:cNvSpPr>
            <a:spLocks/>
          </p:cNvSpPr>
          <p:nvPr/>
        </p:nvSpPr>
        <p:spPr bwMode="auto">
          <a:xfrm>
            <a:off x="392113" y="4262438"/>
            <a:ext cx="479425" cy="254000"/>
          </a:xfrm>
          <a:custGeom>
            <a:avLst/>
            <a:gdLst>
              <a:gd name="T0" fmla="*/ 302 w 302"/>
              <a:gd name="T1" fmla="*/ 0 h 160"/>
              <a:gd name="T2" fmla="*/ 10 w 302"/>
              <a:gd name="T3" fmla="*/ 133 h 160"/>
              <a:gd name="T4" fmla="*/ 240 w 302"/>
              <a:gd name="T5" fmla="*/ 160 h 1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02" h="160">
                <a:moveTo>
                  <a:pt x="302" y="0"/>
                </a:moveTo>
                <a:cubicBezTo>
                  <a:pt x="253" y="22"/>
                  <a:pt x="20" y="106"/>
                  <a:pt x="10" y="133"/>
                </a:cubicBezTo>
                <a:cubicBezTo>
                  <a:pt x="0" y="160"/>
                  <a:pt x="192" y="155"/>
                  <a:pt x="240" y="160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9771" name="Freeform 11"/>
          <p:cNvSpPr>
            <a:spLocks/>
          </p:cNvSpPr>
          <p:nvPr/>
        </p:nvSpPr>
        <p:spPr bwMode="auto">
          <a:xfrm>
            <a:off x="204788" y="4164013"/>
            <a:ext cx="654050" cy="871537"/>
          </a:xfrm>
          <a:custGeom>
            <a:avLst/>
            <a:gdLst>
              <a:gd name="T0" fmla="*/ 385 w 412"/>
              <a:gd name="T1" fmla="*/ 0 h 549"/>
              <a:gd name="T2" fmla="*/ 4 w 412"/>
              <a:gd name="T3" fmla="*/ 301 h 549"/>
              <a:gd name="T4" fmla="*/ 412 w 412"/>
              <a:gd name="T5" fmla="*/ 549 h 5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12" h="549">
                <a:moveTo>
                  <a:pt x="385" y="0"/>
                </a:moveTo>
                <a:cubicBezTo>
                  <a:pt x="322" y="50"/>
                  <a:pt x="0" y="210"/>
                  <a:pt x="4" y="301"/>
                </a:cubicBezTo>
                <a:cubicBezTo>
                  <a:pt x="8" y="392"/>
                  <a:pt x="327" y="497"/>
                  <a:pt x="412" y="549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9772" name="Freeform 12"/>
          <p:cNvSpPr>
            <a:spLocks/>
          </p:cNvSpPr>
          <p:nvPr/>
        </p:nvSpPr>
        <p:spPr bwMode="auto">
          <a:xfrm>
            <a:off x="276225" y="4627563"/>
            <a:ext cx="735013" cy="795337"/>
          </a:xfrm>
          <a:custGeom>
            <a:avLst/>
            <a:gdLst>
              <a:gd name="T0" fmla="*/ 358 w 463"/>
              <a:gd name="T1" fmla="*/ 0 h 501"/>
              <a:gd name="T2" fmla="*/ 3 w 463"/>
              <a:gd name="T3" fmla="*/ 328 h 501"/>
              <a:gd name="T4" fmla="*/ 375 w 463"/>
              <a:gd name="T5" fmla="*/ 497 h 501"/>
              <a:gd name="T6" fmla="*/ 463 w 463"/>
              <a:gd name="T7" fmla="*/ 353 h 5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63" h="501">
                <a:moveTo>
                  <a:pt x="358" y="0"/>
                </a:moveTo>
                <a:cubicBezTo>
                  <a:pt x="299" y="55"/>
                  <a:pt x="0" y="245"/>
                  <a:pt x="3" y="328"/>
                </a:cubicBezTo>
                <a:cubicBezTo>
                  <a:pt x="6" y="411"/>
                  <a:pt x="298" y="493"/>
                  <a:pt x="375" y="497"/>
                </a:cubicBezTo>
                <a:cubicBezTo>
                  <a:pt x="452" y="501"/>
                  <a:pt x="445" y="383"/>
                  <a:pt x="463" y="353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9773" name="Freeform 13"/>
          <p:cNvSpPr>
            <a:spLocks/>
          </p:cNvSpPr>
          <p:nvPr/>
        </p:nvSpPr>
        <p:spPr bwMode="auto">
          <a:xfrm>
            <a:off x="474663" y="3727450"/>
            <a:ext cx="396875" cy="866775"/>
          </a:xfrm>
          <a:custGeom>
            <a:avLst/>
            <a:gdLst>
              <a:gd name="T0" fmla="*/ 250 w 250"/>
              <a:gd name="T1" fmla="*/ 0 h 546"/>
              <a:gd name="T2" fmla="*/ 2 w 250"/>
              <a:gd name="T3" fmla="*/ 178 h 546"/>
              <a:gd name="T4" fmla="*/ 237 w 250"/>
              <a:gd name="T5" fmla="*/ 546 h 5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50" h="546">
                <a:moveTo>
                  <a:pt x="250" y="0"/>
                </a:moveTo>
                <a:cubicBezTo>
                  <a:pt x="207" y="30"/>
                  <a:pt x="4" y="87"/>
                  <a:pt x="2" y="178"/>
                </a:cubicBezTo>
                <a:cubicBezTo>
                  <a:pt x="0" y="269"/>
                  <a:pt x="188" y="469"/>
                  <a:pt x="237" y="546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9774" name="Freeform 14"/>
          <p:cNvSpPr>
            <a:spLocks/>
          </p:cNvSpPr>
          <p:nvPr/>
        </p:nvSpPr>
        <p:spPr bwMode="auto">
          <a:xfrm>
            <a:off x="511175" y="3727450"/>
            <a:ext cx="485775" cy="1619250"/>
          </a:xfrm>
          <a:custGeom>
            <a:avLst/>
            <a:gdLst>
              <a:gd name="T0" fmla="*/ 227 w 306"/>
              <a:gd name="T1" fmla="*/ 0 h 1020"/>
              <a:gd name="T2" fmla="*/ 13 w 306"/>
              <a:gd name="T3" fmla="*/ 858 h 1020"/>
              <a:gd name="T4" fmla="*/ 306 w 306"/>
              <a:gd name="T5" fmla="*/ 974 h 10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06" h="1020">
                <a:moveTo>
                  <a:pt x="227" y="0"/>
                </a:moveTo>
                <a:cubicBezTo>
                  <a:pt x="193" y="143"/>
                  <a:pt x="0" y="696"/>
                  <a:pt x="13" y="858"/>
                </a:cubicBezTo>
                <a:cubicBezTo>
                  <a:pt x="26" y="1020"/>
                  <a:pt x="245" y="950"/>
                  <a:pt x="306" y="974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102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76200"/>
            <a:ext cx="86106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Data Nesting: Many choices!</a:t>
            </a:r>
          </a:p>
        </p:txBody>
      </p:sp>
      <p:sp>
        <p:nvSpPr>
          <p:cNvPr id="6410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534400" cy="54102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>
                <a:sym typeface="Wingdings" pitchFamily="2" charset="2"/>
              </a:rPr>
              <a:t>Basic data types: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int, char, float, double</a:t>
            </a:r>
          </a:p>
          <a:p>
            <a:r>
              <a:rPr lang="en-US">
                <a:sym typeface="Wingdings" pitchFamily="2" charset="2"/>
              </a:rPr>
              <a:t>Derived data types: </a:t>
            </a:r>
            <a:br>
              <a:rPr lang="en-US">
                <a:sym typeface="Wingdings" pitchFamily="2" charset="2"/>
              </a:rPr>
            </a:br>
            <a:r>
              <a:rPr lang="en-US">
                <a:sym typeface="Wingdings" pitchFamily="2" charset="2"/>
              </a:rPr>
              <a:t>		arrays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[]</a:t>
            </a:r>
            <a:r>
              <a:rPr lang="en-US">
                <a:sym typeface="Wingdings" pitchFamily="2" charset="2"/>
              </a:rPr>
              <a:t>,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*</a:t>
            </a:r>
            <a:r>
              <a:rPr lang="en-US">
                <a:sym typeface="Wingdings" pitchFamily="2" charset="2"/>
              </a:rPr>
              <a:t>pointers,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struct</a:t>
            </a:r>
            <a:r>
              <a:rPr lang="en-US">
                <a:sym typeface="Wingdings" pitchFamily="2" charset="2"/>
              </a:rPr>
              <a:t>ures</a:t>
            </a:r>
          </a:p>
          <a:p>
            <a:r>
              <a:rPr lang="en-US">
                <a:sym typeface="Wingdings" pitchFamily="2" charset="2"/>
              </a:rPr>
              <a:t>Combine to make rich, complex data collections:</a:t>
            </a:r>
          </a:p>
          <a:p>
            <a:r>
              <a:rPr lang="en-US">
                <a:solidFill>
                  <a:schemeClr val="bg2"/>
                </a:solidFill>
                <a:sym typeface="Wingdings" pitchFamily="2" charset="2"/>
              </a:rPr>
              <a:t>Best ways? HINT: nested structs keep it simple!</a:t>
            </a:r>
          </a:p>
          <a:p>
            <a:pPr>
              <a:buFontTx/>
              <a:buNone/>
            </a:pPr>
            <a:endParaRPr lang="en-US">
              <a:solidFill>
                <a:schemeClr val="bg2"/>
              </a:solidFill>
              <a:sym typeface="Wingdings" pitchFamily="2" charset="2"/>
            </a:endParaRPr>
          </a:p>
          <a:p>
            <a:pPr lvl="1"/>
            <a:endParaRPr lang="en-US">
              <a:sym typeface="Wingdings" pitchFamily="2" charset="2"/>
            </a:endParaRPr>
          </a:p>
        </p:txBody>
      </p:sp>
      <p:sp>
        <p:nvSpPr>
          <p:cNvPr id="641028" name="Text Box 4"/>
          <p:cNvSpPr txBox="1">
            <a:spLocks noChangeArrowheads="1"/>
          </p:cNvSpPr>
          <p:nvPr/>
        </p:nvSpPr>
        <p:spPr bwMode="auto">
          <a:xfrm>
            <a:off x="2473325" y="4546600"/>
            <a:ext cx="2705100" cy="205105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array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of....   </a:t>
            </a:r>
          </a:p>
          <a:p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pointer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to...    </a:t>
            </a:r>
          </a:p>
          <a:p>
            <a:r>
              <a:rPr lang="en-US" sz="1600">
                <a:effectLst>
                  <a:outerShdw blurRad="38100" dist="38100" dir="2700000" algn="tl">
                    <a:srgbClr val="C0C0C0"/>
                  </a:outerShdw>
                </a:effectLst>
              </a:rPr>
              <a:t>            (dyn. alloc’d)</a:t>
            </a:r>
            <a:br>
              <a:rPr lang="en-US" sz="16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16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struct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with...     </a:t>
            </a:r>
          </a:p>
        </p:txBody>
      </p:sp>
      <p:sp>
        <p:nvSpPr>
          <p:cNvPr id="641029" name="Text Box 5"/>
          <p:cNvSpPr txBox="1">
            <a:spLocks noChangeArrowheads="1"/>
          </p:cNvSpPr>
          <p:nvPr/>
        </p:nvSpPr>
        <p:spPr bwMode="auto">
          <a:xfrm>
            <a:off x="6816725" y="4470400"/>
            <a:ext cx="1108075" cy="2235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</a:t>
            </a:r>
          </a:p>
          <a:p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</a:t>
            </a:r>
          </a:p>
        </p:txBody>
      </p:sp>
      <p:sp>
        <p:nvSpPr>
          <p:cNvPr id="641030" name="Line 6"/>
          <p:cNvSpPr>
            <a:spLocks noChangeShapeType="1"/>
          </p:cNvSpPr>
          <p:nvPr/>
        </p:nvSpPr>
        <p:spPr bwMode="auto">
          <a:xfrm flipV="1">
            <a:off x="1752600" y="4876800"/>
            <a:ext cx="762000" cy="6858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1031" name="Line 7"/>
          <p:cNvSpPr>
            <a:spLocks noChangeShapeType="1"/>
          </p:cNvSpPr>
          <p:nvPr/>
        </p:nvSpPr>
        <p:spPr bwMode="auto">
          <a:xfrm>
            <a:off x="1752600" y="5562600"/>
            <a:ext cx="7620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1032" name="Line 8"/>
          <p:cNvSpPr>
            <a:spLocks noChangeShapeType="1"/>
          </p:cNvSpPr>
          <p:nvPr/>
        </p:nvSpPr>
        <p:spPr bwMode="auto">
          <a:xfrm>
            <a:off x="1752600" y="5562600"/>
            <a:ext cx="762000" cy="6858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1033" name="Line 9"/>
          <p:cNvSpPr>
            <a:spLocks noChangeShapeType="1"/>
          </p:cNvSpPr>
          <p:nvPr/>
        </p:nvSpPr>
        <p:spPr bwMode="auto">
          <a:xfrm>
            <a:off x="5521325" y="5562600"/>
            <a:ext cx="12954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1034" name="Line 10"/>
          <p:cNvSpPr>
            <a:spLocks noChangeShapeType="1"/>
          </p:cNvSpPr>
          <p:nvPr/>
        </p:nvSpPr>
        <p:spPr bwMode="auto">
          <a:xfrm flipH="1" flipV="1">
            <a:off x="4530725" y="4876800"/>
            <a:ext cx="677863" cy="6858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1035" name="Line 11"/>
          <p:cNvSpPr>
            <a:spLocks noChangeShapeType="1"/>
          </p:cNvSpPr>
          <p:nvPr/>
        </p:nvSpPr>
        <p:spPr bwMode="auto">
          <a:xfrm flipH="1">
            <a:off x="4530725" y="5562600"/>
            <a:ext cx="10668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1036" name="Line 12"/>
          <p:cNvSpPr>
            <a:spLocks noChangeShapeType="1"/>
          </p:cNvSpPr>
          <p:nvPr/>
        </p:nvSpPr>
        <p:spPr bwMode="auto">
          <a:xfrm flipH="1">
            <a:off x="4530725" y="5562600"/>
            <a:ext cx="677863" cy="6858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1037" name="Text Box 13"/>
          <p:cNvSpPr txBox="1">
            <a:spLocks noChangeArrowheads="1"/>
          </p:cNvSpPr>
          <p:nvPr/>
        </p:nvSpPr>
        <p:spPr bwMode="auto">
          <a:xfrm>
            <a:off x="2971800" y="4191000"/>
            <a:ext cx="143827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derived type</a:t>
            </a:r>
          </a:p>
        </p:txBody>
      </p:sp>
      <p:sp>
        <p:nvSpPr>
          <p:cNvPr id="641038" name="Text Box 14"/>
          <p:cNvSpPr txBox="1">
            <a:spLocks noChangeArrowheads="1"/>
          </p:cNvSpPr>
          <p:nvPr/>
        </p:nvSpPr>
        <p:spPr bwMode="auto">
          <a:xfrm>
            <a:off x="6705600" y="4114800"/>
            <a:ext cx="1200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basic type</a:t>
            </a:r>
          </a:p>
        </p:txBody>
      </p:sp>
      <p:sp>
        <p:nvSpPr>
          <p:cNvPr id="641039" name="Line 15"/>
          <p:cNvSpPr>
            <a:spLocks noChangeShapeType="1"/>
          </p:cNvSpPr>
          <p:nvPr/>
        </p:nvSpPr>
        <p:spPr bwMode="auto">
          <a:xfrm>
            <a:off x="762000" y="5562600"/>
            <a:ext cx="9906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1040" name="Line 16"/>
          <p:cNvSpPr>
            <a:spLocks noChangeShapeType="1"/>
          </p:cNvSpPr>
          <p:nvPr/>
        </p:nvSpPr>
        <p:spPr bwMode="auto">
          <a:xfrm flipH="1">
            <a:off x="5146675" y="5562600"/>
            <a:ext cx="492125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1041" name="Line 17"/>
          <p:cNvSpPr>
            <a:spLocks noChangeShapeType="1"/>
          </p:cNvSpPr>
          <p:nvPr/>
        </p:nvSpPr>
        <p:spPr bwMode="auto">
          <a:xfrm>
            <a:off x="5930900" y="5715000"/>
            <a:ext cx="304800" cy="2286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1042" name="Freeform 18"/>
          <p:cNvSpPr>
            <a:spLocks/>
          </p:cNvSpPr>
          <p:nvPr/>
        </p:nvSpPr>
        <p:spPr bwMode="auto">
          <a:xfrm>
            <a:off x="852488" y="5562600"/>
            <a:ext cx="5462587" cy="1166813"/>
          </a:xfrm>
          <a:custGeom>
            <a:avLst/>
            <a:gdLst>
              <a:gd name="T0" fmla="*/ 3053 w 3441"/>
              <a:gd name="T1" fmla="*/ 0 h 735"/>
              <a:gd name="T2" fmla="*/ 3406 w 3441"/>
              <a:gd name="T3" fmla="*/ 332 h 735"/>
              <a:gd name="T4" fmla="*/ 2845 w 3441"/>
              <a:gd name="T5" fmla="*/ 668 h 735"/>
              <a:gd name="T6" fmla="*/ 1780 w 3441"/>
              <a:gd name="T7" fmla="*/ 720 h 735"/>
              <a:gd name="T8" fmla="*/ 436 w 3441"/>
              <a:gd name="T9" fmla="*/ 672 h 735"/>
              <a:gd name="T10" fmla="*/ 8 w 3441"/>
              <a:gd name="T11" fmla="*/ 340 h 735"/>
              <a:gd name="T12" fmla="*/ 484 w 3441"/>
              <a:gd name="T13" fmla="*/ 26 h 7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441" h="735">
                <a:moveTo>
                  <a:pt x="3053" y="0"/>
                </a:moveTo>
                <a:cubicBezTo>
                  <a:pt x="3111" y="55"/>
                  <a:pt x="3441" y="221"/>
                  <a:pt x="3406" y="332"/>
                </a:cubicBezTo>
                <a:cubicBezTo>
                  <a:pt x="3371" y="443"/>
                  <a:pt x="3116" y="603"/>
                  <a:pt x="2845" y="668"/>
                </a:cubicBezTo>
                <a:cubicBezTo>
                  <a:pt x="2574" y="733"/>
                  <a:pt x="2181" y="719"/>
                  <a:pt x="1780" y="720"/>
                </a:cubicBezTo>
                <a:cubicBezTo>
                  <a:pt x="1379" y="721"/>
                  <a:pt x="731" y="735"/>
                  <a:pt x="436" y="672"/>
                </a:cubicBezTo>
                <a:cubicBezTo>
                  <a:pt x="141" y="609"/>
                  <a:pt x="0" y="448"/>
                  <a:pt x="8" y="340"/>
                </a:cubicBezTo>
                <a:cubicBezTo>
                  <a:pt x="16" y="232"/>
                  <a:pt x="385" y="91"/>
                  <a:pt x="484" y="26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1043" name="Line 19"/>
          <p:cNvSpPr>
            <a:spLocks noChangeShapeType="1"/>
          </p:cNvSpPr>
          <p:nvPr/>
        </p:nvSpPr>
        <p:spPr bwMode="auto">
          <a:xfrm flipV="1">
            <a:off x="4495800" y="5638800"/>
            <a:ext cx="457200" cy="228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385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76200"/>
            <a:ext cx="8610600" cy="1143000"/>
          </a:xfrm>
        </p:spPr>
        <p:txBody>
          <a:bodyPr/>
          <a:lstStyle/>
          <a:p>
            <a:r>
              <a:rPr lang="en-US" dirty="0">
                <a:latin typeface="Tahoma" pitchFamily="34" charset="0"/>
              </a:rPr>
              <a:t>Data Nesting: </a:t>
            </a:r>
            <a:r>
              <a:rPr lang="en-US" dirty="0" smtClean="0">
                <a:latin typeface="Tahoma" pitchFamily="34" charset="0"/>
              </a:rPr>
              <a:t>Examples</a:t>
            </a:r>
            <a:endParaRPr lang="en-US" dirty="0">
              <a:latin typeface="Tahoma" pitchFamily="34" charset="0"/>
            </a:endParaRPr>
          </a:p>
        </p:txBody>
      </p:sp>
      <p:sp>
        <p:nvSpPr>
          <p:cNvPr id="6338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534400" cy="5410200"/>
          </a:xfrm>
          <a:ln>
            <a:solidFill>
              <a:schemeClr val="bg1"/>
            </a:solidFill>
            <a:miter lim="800000"/>
            <a:headEnd/>
            <a:tailEnd/>
          </a:ln>
        </p:spPr>
        <p:txBody>
          <a:bodyPr/>
          <a:lstStyle/>
          <a:p>
            <a:pPr eaLnBrk="0" hangingPunct="0">
              <a:spcBef>
                <a:spcPct val="0"/>
              </a:spcBef>
              <a:buFontTx/>
              <a:buNone/>
            </a:pPr>
            <a:r>
              <a:rPr lang="en-US" dirty="0" smtClean="0">
                <a:sym typeface="Wingdings" pitchFamily="2" charset="2"/>
              </a:rPr>
              <a:t>Recall</a:t>
            </a:r>
            <a:r>
              <a:rPr lang="en-US" dirty="0">
                <a:sym typeface="Wingdings" pitchFamily="2" charset="2"/>
              </a:rPr>
              <a:t>: multidimensional arrays</a:t>
            </a:r>
            <a:br>
              <a:rPr lang="en-US" dirty="0">
                <a:sym typeface="Wingdings" pitchFamily="2" charset="2"/>
              </a:rPr>
            </a:br>
            <a:r>
              <a:rPr lang="en-US" dirty="0">
                <a:sym typeface="Wingdings" pitchFamily="2" charset="2"/>
              </a:rPr>
              <a:t>Array of Arrays </a:t>
            </a:r>
            <a:r>
              <a:rPr lang="en-US" dirty="0" err="1">
                <a:sym typeface="Wingdings" pitchFamily="2" charset="2"/>
              </a:rPr>
              <a:t>ofchar</a:t>
            </a:r>
            <a:r>
              <a:rPr lang="en-US" dirty="0">
                <a:sym typeface="Wingdings" pitchFamily="2" charset="2"/>
              </a:rPr>
              <a:t>: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/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char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msgList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[10][81] = {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			    {“Press zero now”},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			    {“Press one now”}, ...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				 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};</a:t>
            </a: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  <a:sym typeface="Wingdings" pitchFamily="2" charset="2"/>
            </a:endParaRPr>
          </a:p>
          <a:p>
            <a:pPr lvl="1"/>
            <a:endParaRPr lang="en-US" dirty="0">
              <a:sym typeface="Wingdings" pitchFamily="2" charset="2"/>
            </a:endParaRPr>
          </a:p>
        </p:txBody>
      </p:sp>
      <p:sp>
        <p:nvSpPr>
          <p:cNvPr id="633917" name="Text Box 61"/>
          <p:cNvSpPr txBox="1">
            <a:spLocks noChangeArrowheads="1"/>
          </p:cNvSpPr>
          <p:nvPr/>
        </p:nvSpPr>
        <p:spPr bwMode="auto">
          <a:xfrm>
            <a:off x="6816725" y="4489450"/>
            <a:ext cx="1108075" cy="2235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b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</a:t>
            </a:r>
          </a:p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</a:t>
            </a:r>
          </a:p>
        </p:txBody>
      </p:sp>
      <p:sp>
        <p:nvSpPr>
          <p:cNvPr id="633918" name="Line 62"/>
          <p:cNvSpPr>
            <a:spLocks noChangeShapeType="1"/>
          </p:cNvSpPr>
          <p:nvPr/>
        </p:nvSpPr>
        <p:spPr bwMode="auto">
          <a:xfrm flipV="1">
            <a:off x="1752600" y="4895850"/>
            <a:ext cx="762000" cy="6858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3919" name="Line 63"/>
          <p:cNvSpPr>
            <a:spLocks noChangeShapeType="1"/>
          </p:cNvSpPr>
          <p:nvPr/>
        </p:nvSpPr>
        <p:spPr bwMode="auto">
          <a:xfrm>
            <a:off x="1752600" y="5581650"/>
            <a:ext cx="762000" cy="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3920" name="Line 64"/>
          <p:cNvSpPr>
            <a:spLocks noChangeShapeType="1"/>
          </p:cNvSpPr>
          <p:nvPr/>
        </p:nvSpPr>
        <p:spPr bwMode="auto">
          <a:xfrm>
            <a:off x="1752600" y="5581650"/>
            <a:ext cx="762000" cy="68580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3921" name="Line 65"/>
          <p:cNvSpPr>
            <a:spLocks noChangeShapeType="1"/>
          </p:cNvSpPr>
          <p:nvPr/>
        </p:nvSpPr>
        <p:spPr bwMode="auto">
          <a:xfrm>
            <a:off x="5521325" y="5581650"/>
            <a:ext cx="12954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3922" name="Line 66"/>
          <p:cNvSpPr>
            <a:spLocks noChangeShapeType="1"/>
          </p:cNvSpPr>
          <p:nvPr/>
        </p:nvSpPr>
        <p:spPr bwMode="auto">
          <a:xfrm flipH="1" flipV="1">
            <a:off x="4343400" y="4800600"/>
            <a:ext cx="609600" cy="3048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3923" name="Line 67"/>
          <p:cNvSpPr>
            <a:spLocks noChangeShapeType="1"/>
          </p:cNvSpPr>
          <p:nvPr/>
        </p:nvSpPr>
        <p:spPr bwMode="auto">
          <a:xfrm flipH="1">
            <a:off x="4530725" y="5581650"/>
            <a:ext cx="1066800" cy="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3924" name="Line 68"/>
          <p:cNvSpPr>
            <a:spLocks noChangeShapeType="1"/>
          </p:cNvSpPr>
          <p:nvPr/>
        </p:nvSpPr>
        <p:spPr bwMode="auto">
          <a:xfrm flipH="1">
            <a:off x="4530725" y="5581650"/>
            <a:ext cx="677863" cy="685800"/>
          </a:xfrm>
          <a:prstGeom prst="line">
            <a:avLst/>
          </a:prstGeom>
          <a:noFill/>
          <a:ln w="38100">
            <a:solidFill>
              <a:schemeClr val="bg2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3925" name="Text Box 69"/>
          <p:cNvSpPr txBox="1">
            <a:spLocks noChangeArrowheads="1"/>
          </p:cNvSpPr>
          <p:nvPr/>
        </p:nvSpPr>
        <p:spPr bwMode="auto">
          <a:xfrm>
            <a:off x="2971800" y="4210050"/>
            <a:ext cx="143827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derived type</a:t>
            </a:r>
          </a:p>
        </p:txBody>
      </p:sp>
      <p:sp>
        <p:nvSpPr>
          <p:cNvPr id="633926" name="Text Box 70"/>
          <p:cNvSpPr txBox="1">
            <a:spLocks noChangeArrowheads="1"/>
          </p:cNvSpPr>
          <p:nvPr/>
        </p:nvSpPr>
        <p:spPr bwMode="auto">
          <a:xfrm>
            <a:off x="6705600" y="4133850"/>
            <a:ext cx="1200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basic type</a:t>
            </a:r>
          </a:p>
        </p:txBody>
      </p:sp>
      <p:sp>
        <p:nvSpPr>
          <p:cNvPr id="633927" name="Line 71"/>
          <p:cNvSpPr>
            <a:spLocks noChangeShapeType="1"/>
          </p:cNvSpPr>
          <p:nvPr/>
        </p:nvSpPr>
        <p:spPr bwMode="auto">
          <a:xfrm>
            <a:off x="4343400" y="4953000"/>
            <a:ext cx="838200" cy="6096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3928" name="Line 72"/>
          <p:cNvSpPr>
            <a:spLocks noChangeShapeType="1"/>
          </p:cNvSpPr>
          <p:nvPr/>
        </p:nvSpPr>
        <p:spPr bwMode="auto">
          <a:xfrm>
            <a:off x="762000" y="5581650"/>
            <a:ext cx="9906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3929" name="Line 73"/>
          <p:cNvSpPr>
            <a:spLocks noChangeShapeType="1"/>
          </p:cNvSpPr>
          <p:nvPr/>
        </p:nvSpPr>
        <p:spPr bwMode="auto">
          <a:xfrm flipH="1">
            <a:off x="5146675" y="5581650"/>
            <a:ext cx="492125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3930" name="Text Box 74"/>
          <p:cNvSpPr txBox="1">
            <a:spLocks noChangeArrowheads="1"/>
          </p:cNvSpPr>
          <p:nvPr/>
        </p:nvSpPr>
        <p:spPr bwMode="auto">
          <a:xfrm>
            <a:off x="2473325" y="4546600"/>
            <a:ext cx="2705100" cy="205105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array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of....   </a:t>
            </a:r>
          </a:p>
          <a:p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pointer</a:t>
            </a:r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to...    </a:t>
            </a:r>
          </a:p>
          <a:p>
            <a:r>
              <a:rPr lang="en-US" sz="160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         (dyn. alloc’d)</a:t>
            </a:r>
            <a:br>
              <a:rPr lang="en-US" sz="160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1600">
              <a:solidFill>
                <a:schemeClr val="bg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struct</a:t>
            </a:r>
            <a:r>
              <a:rPr lang="en-US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with...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   </a:t>
            </a:r>
          </a:p>
        </p:txBody>
      </p:sp>
      <p:sp>
        <p:nvSpPr>
          <p:cNvPr id="633931" name="Freeform 75"/>
          <p:cNvSpPr>
            <a:spLocks/>
          </p:cNvSpPr>
          <p:nvPr/>
        </p:nvSpPr>
        <p:spPr bwMode="auto">
          <a:xfrm>
            <a:off x="1143000" y="5110163"/>
            <a:ext cx="4733925" cy="1720850"/>
          </a:xfrm>
          <a:custGeom>
            <a:avLst/>
            <a:gdLst>
              <a:gd name="T0" fmla="*/ 2405 w 2982"/>
              <a:gd name="T1" fmla="*/ 0 h 1084"/>
              <a:gd name="T2" fmla="*/ 2657 w 2982"/>
              <a:gd name="T3" fmla="*/ 221 h 1084"/>
              <a:gd name="T4" fmla="*/ 2622 w 2982"/>
              <a:gd name="T5" fmla="*/ 962 h 1084"/>
              <a:gd name="T6" fmla="*/ 495 w 2982"/>
              <a:gd name="T7" fmla="*/ 956 h 1084"/>
              <a:gd name="T8" fmla="*/ 45 w 2982"/>
              <a:gd name="T9" fmla="*/ 789 h 1084"/>
              <a:gd name="T10" fmla="*/ 227 w 2982"/>
              <a:gd name="T11" fmla="*/ 521 h 1084"/>
              <a:gd name="T12" fmla="*/ 763 w 2982"/>
              <a:gd name="T13" fmla="*/ 56 h 10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82" h="1084">
                <a:moveTo>
                  <a:pt x="2405" y="0"/>
                </a:moveTo>
                <a:cubicBezTo>
                  <a:pt x="2447" y="36"/>
                  <a:pt x="2621" y="61"/>
                  <a:pt x="2657" y="221"/>
                </a:cubicBezTo>
                <a:cubicBezTo>
                  <a:pt x="2693" y="381"/>
                  <a:pt x="2982" y="840"/>
                  <a:pt x="2622" y="962"/>
                </a:cubicBezTo>
                <a:cubicBezTo>
                  <a:pt x="2262" y="1084"/>
                  <a:pt x="924" y="985"/>
                  <a:pt x="495" y="956"/>
                </a:cubicBezTo>
                <a:cubicBezTo>
                  <a:pt x="66" y="927"/>
                  <a:pt x="90" y="861"/>
                  <a:pt x="45" y="789"/>
                </a:cubicBezTo>
                <a:cubicBezTo>
                  <a:pt x="0" y="717"/>
                  <a:pt x="107" y="643"/>
                  <a:pt x="227" y="521"/>
                </a:cubicBezTo>
                <a:cubicBezTo>
                  <a:pt x="347" y="399"/>
                  <a:pt x="651" y="153"/>
                  <a:pt x="763" y="56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3932" name="Line 76"/>
          <p:cNvSpPr>
            <a:spLocks noChangeShapeType="1"/>
          </p:cNvSpPr>
          <p:nvPr/>
        </p:nvSpPr>
        <p:spPr bwMode="auto">
          <a:xfrm flipV="1">
            <a:off x="4495800" y="5562600"/>
            <a:ext cx="457200" cy="304800"/>
          </a:xfrm>
          <a:prstGeom prst="line">
            <a:avLst/>
          </a:prstGeom>
          <a:noFill/>
          <a:ln w="9525">
            <a:solidFill>
              <a:schemeClr val="bg2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Arial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lg" len="lg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lg" len="lg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Tahoma" pitchFamily="34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3854</TotalTime>
  <Words>905</Words>
  <Application>Microsoft Office PowerPoint</Application>
  <PresentationFormat>On-screen Show (4:3)</PresentationFormat>
  <Paragraphs>306</Paragraphs>
  <Slides>23</Slides>
  <Notes>23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23</vt:i4>
      </vt:variant>
    </vt:vector>
  </HeadingPairs>
  <TitlesOfParts>
    <vt:vector size="24" baseType="lpstr">
      <vt:lpstr>Default Design</vt:lpstr>
      <vt:lpstr>EECS110: 8b  Structured Data Nesting</vt:lpstr>
      <vt:lpstr>Review: Why use Malloc() and Free()?</vt:lpstr>
      <vt:lpstr>(Recall)Dynamic Alloc. for Structs I</vt:lpstr>
      <vt:lpstr>(Recall)Dynamic Alloc. for Structs II</vt:lpstr>
      <vt:lpstr>Grouping Data Together: 1</vt:lpstr>
      <vt:lpstr>Grouping Data Together: 2</vt:lpstr>
      <vt:lpstr>Advanced Data Nesting: 3</vt:lpstr>
      <vt:lpstr>Data Nesting: Many choices!</vt:lpstr>
      <vt:lpstr>Data Nesting: Examples</vt:lpstr>
      <vt:lpstr>Data Nesting: Examples</vt:lpstr>
      <vt:lpstr>Data Nesting: Examples</vt:lpstr>
      <vt:lpstr>Data Nesting: Examples</vt:lpstr>
      <vt:lpstr>Data Nesting: Examples</vt:lpstr>
      <vt:lpstr>Data Nesting: Examples</vt:lpstr>
      <vt:lpstr>Data Nesting: Examples</vt:lpstr>
      <vt:lpstr>Data Nesting: Examples</vt:lpstr>
      <vt:lpstr>Data Nesting: Examples</vt:lpstr>
      <vt:lpstr>Data Nesting: Examples</vt:lpstr>
      <vt:lpstr>Data Nesting: Examples</vt:lpstr>
      <vt:lpstr>Data Nesting: Examples</vt:lpstr>
      <vt:lpstr>Data Nesting: Examples</vt:lpstr>
      <vt:lpstr>Example: You try it!</vt:lpstr>
      <vt:lpstr>Data Nesting</vt:lpstr>
    </vt:vector>
  </TitlesOfParts>
  <Company>Northwestern University -- CompSci Dept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Pointers</dc:title>
  <dc:creator>Jack Tumblin</dc:creator>
  <cp:lastModifiedBy>jetumblin</cp:lastModifiedBy>
  <cp:revision>98</cp:revision>
  <dcterms:created xsi:type="dcterms:W3CDTF">2002-05-08T02:38:11Z</dcterms:created>
  <dcterms:modified xsi:type="dcterms:W3CDTF">2012-02-27T15:08:27Z</dcterms:modified>
</cp:coreProperties>
</file>

<file path=docProps/thumbnail.jpeg>
</file>