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5"/>
  </p:notesMasterIdLst>
  <p:sldIdLst>
    <p:sldId id="590" r:id="rId2"/>
    <p:sldId id="600" r:id="rId3"/>
    <p:sldId id="639" r:id="rId4"/>
    <p:sldId id="645" r:id="rId5"/>
    <p:sldId id="646" r:id="rId6"/>
    <p:sldId id="647" r:id="rId7"/>
    <p:sldId id="648" r:id="rId8"/>
    <p:sldId id="649" r:id="rId9"/>
    <p:sldId id="650" r:id="rId10"/>
    <p:sldId id="652" r:id="rId11"/>
    <p:sldId id="653" r:id="rId12"/>
    <p:sldId id="654" r:id="rId13"/>
    <p:sldId id="655" r:id="rId14"/>
    <p:sldId id="656" r:id="rId15"/>
    <p:sldId id="657" r:id="rId16"/>
    <p:sldId id="658" r:id="rId17"/>
    <p:sldId id="660" r:id="rId18"/>
    <p:sldId id="665" r:id="rId19"/>
    <p:sldId id="663" r:id="rId20"/>
    <p:sldId id="666" r:id="rId21"/>
    <p:sldId id="667" r:id="rId22"/>
    <p:sldId id="668" r:id="rId23"/>
    <p:sldId id="659" r:id="rId2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9057" autoAdjust="0"/>
    <p:restoredTop sz="88862" autoAdjust="0"/>
  </p:normalViewPr>
  <p:slideViewPr>
    <p:cSldViewPr>
      <p:cViewPr varScale="1">
        <p:scale>
          <a:sx n="80" d="100"/>
          <a:sy n="80" d="100"/>
        </p:scale>
        <p:origin x="-57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</a:defRPr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</a:defRPr>
            </a:lvl1pPr>
          </a:lstStyle>
          <a:p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fld id="{CCEE7276-6E9E-45AE-BBE4-CEFEC68477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488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E7EC30-B3A7-4900-8E74-9C54DBCB9F29}" type="slidenum">
              <a:rPr lang="en-US"/>
              <a:pPr/>
              <a:t>1</a:t>
            </a:fld>
            <a:endParaRPr lang="en-US"/>
          </a:p>
        </p:txBody>
      </p:sp>
      <p:sp>
        <p:nvSpPr>
          <p:cNvPr id="5273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7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A9C73D-356A-4DE8-A42D-F436D1B9F077}" type="slidenum">
              <a:rPr lang="en-US"/>
              <a:pPr/>
              <a:t>10</a:t>
            </a:fld>
            <a:endParaRPr lang="en-US"/>
          </a:p>
        </p:txBody>
      </p:sp>
      <p:sp>
        <p:nvSpPr>
          <p:cNvPr id="6430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DD9B77-EA71-4C64-BA64-0FEE3584FDA0}" type="slidenum">
              <a:rPr lang="en-US"/>
              <a:pPr/>
              <a:t>11</a:t>
            </a:fld>
            <a:endParaRPr lang="en-US"/>
          </a:p>
        </p:txBody>
      </p:sp>
      <p:sp>
        <p:nvSpPr>
          <p:cNvPr id="6440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DAFAB5-D0E9-4316-92E3-CAF588F07040}" type="slidenum">
              <a:rPr lang="en-US"/>
              <a:pPr/>
              <a:t>12</a:t>
            </a:fld>
            <a:endParaRPr lang="en-US"/>
          </a:p>
        </p:txBody>
      </p:sp>
      <p:sp>
        <p:nvSpPr>
          <p:cNvPr id="6451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B45A3B-C5CD-45EC-BFC9-C2C1F3B700CE}" type="slidenum">
              <a:rPr lang="en-US"/>
              <a:pPr/>
              <a:t>13</a:t>
            </a:fld>
            <a:endParaRPr lang="en-US"/>
          </a:p>
        </p:txBody>
      </p:sp>
      <p:sp>
        <p:nvSpPr>
          <p:cNvPr id="6461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0F22A4-6CA0-4BBC-B468-1492A48F5BF0}" type="slidenum">
              <a:rPr lang="en-US"/>
              <a:pPr/>
              <a:t>14</a:t>
            </a:fld>
            <a:endParaRPr lang="en-US"/>
          </a:p>
        </p:txBody>
      </p:sp>
      <p:sp>
        <p:nvSpPr>
          <p:cNvPr id="6471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96015F-4F36-429F-987D-44804B485B0E}" type="slidenum">
              <a:rPr lang="en-US"/>
              <a:pPr/>
              <a:t>15</a:t>
            </a:fld>
            <a:endParaRPr lang="en-US"/>
          </a:p>
        </p:txBody>
      </p:sp>
      <p:sp>
        <p:nvSpPr>
          <p:cNvPr id="6481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107501-27B8-4566-95A7-2DC2ABB755AF}" type="slidenum">
              <a:rPr lang="en-US"/>
              <a:pPr/>
              <a:t>16</a:t>
            </a:fld>
            <a:endParaRPr lang="en-US"/>
          </a:p>
        </p:txBody>
      </p:sp>
      <p:sp>
        <p:nvSpPr>
          <p:cNvPr id="6492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47D98E-2C0E-4B25-A136-4F399C3BDD21}" type="slidenum">
              <a:rPr lang="en-US"/>
              <a:pPr/>
              <a:t>17</a:t>
            </a:fld>
            <a:endParaRPr lang="en-US"/>
          </a:p>
        </p:txBody>
      </p:sp>
      <p:sp>
        <p:nvSpPr>
          <p:cNvPr id="6502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E373C9-3421-44CF-A83B-DD9E1A15F199}" type="slidenum">
              <a:rPr lang="en-US"/>
              <a:pPr/>
              <a:t>18</a:t>
            </a:fld>
            <a:endParaRPr lang="en-US"/>
          </a:p>
        </p:txBody>
      </p:sp>
      <p:sp>
        <p:nvSpPr>
          <p:cNvPr id="6512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554E4E-F792-4052-AEB0-68FFBB5BB1A2}" type="slidenum">
              <a:rPr lang="en-US"/>
              <a:pPr/>
              <a:t>19</a:t>
            </a:fld>
            <a:endParaRPr lang="en-US"/>
          </a:p>
        </p:txBody>
      </p:sp>
      <p:sp>
        <p:nvSpPr>
          <p:cNvPr id="6522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E79631-AF31-4F09-BC3A-200982D96DAB}" type="slidenum">
              <a:rPr lang="en-US"/>
              <a:pPr/>
              <a:t>2</a:t>
            </a:fld>
            <a:endParaRPr lang="en-US"/>
          </a:p>
        </p:txBody>
      </p:sp>
      <p:sp>
        <p:nvSpPr>
          <p:cNvPr id="6348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102A20-8730-461D-8A27-CC681A2F6C50}" type="slidenum">
              <a:rPr lang="en-US"/>
              <a:pPr/>
              <a:t>20</a:t>
            </a:fld>
            <a:endParaRPr lang="en-US"/>
          </a:p>
        </p:txBody>
      </p:sp>
      <p:sp>
        <p:nvSpPr>
          <p:cNvPr id="6533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50FC53-7346-4D0F-AF16-BBBBA85732DF}" type="slidenum">
              <a:rPr lang="en-US"/>
              <a:pPr/>
              <a:t>21</a:t>
            </a:fld>
            <a:endParaRPr lang="en-US"/>
          </a:p>
        </p:txBody>
      </p:sp>
      <p:sp>
        <p:nvSpPr>
          <p:cNvPr id="6543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509C01-243B-4E02-ADF5-DA83BBD85DF1}" type="slidenum">
              <a:rPr lang="en-US"/>
              <a:pPr/>
              <a:t>22</a:t>
            </a:fld>
            <a:endParaRPr lang="en-US"/>
          </a:p>
        </p:txBody>
      </p:sp>
      <p:sp>
        <p:nvSpPr>
          <p:cNvPr id="6553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99FCF7-0016-43D6-809B-F1114BF956B0}" type="slidenum">
              <a:rPr lang="en-US"/>
              <a:pPr/>
              <a:t>23</a:t>
            </a:fld>
            <a:endParaRPr lang="en-US"/>
          </a:p>
        </p:txBody>
      </p:sp>
      <p:sp>
        <p:nvSpPr>
          <p:cNvPr id="6563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33A342-6225-4EFB-BF91-6154638C8C14}" type="slidenum">
              <a:rPr lang="en-US"/>
              <a:pPr/>
              <a:t>3</a:t>
            </a:fld>
            <a:endParaRPr lang="en-US"/>
          </a:p>
        </p:txBody>
      </p:sp>
      <p:sp>
        <p:nvSpPr>
          <p:cNvPr id="6359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5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6E8FCE-FCB5-4BA8-9930-F4704979D89E}" type="slidenum">
              <a:rPr lang="en-US"/>
              <a:pPr/>
              <a:t>4</a:t>
            </a:fld>
            <a:endParaRPr lang="en-US"/>
          </a:p>
        </p:txBody>
      </p:sp>
      <p:sp>
        <p:nvSpPr>
          <p:cNvPr id="6369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6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FF05DC-4BBD-46D2-839D-09F21A0BA42C}" type="slidenum">
              <a:rPr lang="en-US"/>
              <a:pPr/>
              <a:t>5</a:t>
            </a:fld>
            <a:endParaRPr lang="en-US"/>
          </a:p>
        </p:txBody>
      </p:sp>
      <p:sp>
        <p:nvSpPr>
          <p:cNvPr id="6379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7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D10EC4-229F-438F-B176-081ABBE5CDED}" type="slidenum">
              <a:rPr lang="en-US"/>
              <a:pPr/>
              <a:t>6</a:t>
            </a:fld>
            <a:endParaRPr lang="en-US"/>
          </a:p>
        </p:txBody>
      </p:sp>
      <p:sp>
        <p:nvSpPr>
          <p:cNvPr id="6389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8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456174-46F9-4A7E-85FF-9BE245A5DC94}" type="slidenum">
              <a:rPr lang="en-US"/>
              <a:pPr/>
              <a:t>7</a:t>
            </a:fld>
            <a:endParaRPr lang="en-US"/>
          </a:p>
        </p:txBody>
      </p:sp>
      <p:sp>
        <p:nvSpPr>
          <p:cNvPr id="6400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0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EBC344-81B4-46D3-99BB-98E6DA5A36C1}" type="slidenum">
              <a:rPr lang="en-US"/>
              <a:pPr/>
              <a:t>8</a:t>
            </a:fld>
            <a:endParaRPr lang="en-US"/>
          </a:p>
        </p:txBody>
      </p:sp>
      <p:sp>
        <p:nvSpPr>
          <p:cNvPr id="6410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E20761-E6B3-42B8-90F8-0B2DBDFF7858}" type="slidenum">
              <a:rPr lang="en-US"/>
              <a:pPr/>
              <a:t>9</a:t>
            </a:fld>
            <a:endParaRPr lang="en-US"/>
          </a:p>
        </p:txBody>
      </p:sp>
      <p:sp>
        <p:nvSpPr>
          <p:cNvPr id="6420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D5E24C7-9BD3-4E31-94FD-41B73313641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829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317AD24-B564-486B-A121-A66A8AFCF3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047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3BE5E53-B396-4474-ADD7-CEB3E20C14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646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D52C408-DE8A-4F5F-A611-FFBB4040B5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3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E51BD81-A6C7-4DA4-9F8D-647BDFC188E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920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478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0D49641-DA11-47EC-8E06-644836B1793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499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F1FD514-D33B-4EAF-845F-D788801C56A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268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6BB5939-8F9F-4A7F-BCA0-2451B0A5F96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146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10F3B3-A802-46B9-BD0E-CE8F2F96086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629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8A727A9-F923-47B5-AAA2-75C80ED90B0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060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85ACAC0-7765-4BCA-90D1-0F96291ECF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772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47800"/>
            <a:ext cx="77724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</a:defRPr>
            </a:lvl1pPr>
          </a:lstStyle>
          <a:p>
            <a:fld id="{A9FAFD4C-EEE4-4029-B017-41915FFC964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672A3-A58C-4085-94BD-90E0B172F07E}" type="slidenum">
              <a:rPr lang="en-US"/>
              <a:pPr/>
              <a:t>1</a:t>
            </a:fld>
            <a:endParaRPr lang="en-US"/>
          </a:p>
        </p:txBody>
      </p:sp>
      <p:sp>
        <p:nvSpPr>
          <p:cNvPr id="526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4038600"/>
            <a:ext cx="7924800" cy="2514600"/>
          </a:xfrm>
        </p:spPr>
        <p:txBody>
          <a:bodyPr/>
          <a:lstStyle/>
          <a:p>
            <a:pPr>
              <a:buFontTx/>
              <a:buNone/>
            </a:pPr>
            <a:r>
              <a:rPr lang="en-US" sz="4000" u="sng">
                <a:solidFill>
                  <a:schemeClr val="bg1"/>
                </a:solidFill>
              </a:rPr>
              <a:t>.</a:t>
            </a:r>
            <a:endParaRPr lang="en-US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26339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8305800" cy="1905000"/>
          </a:xfrm>
          <a:noFill/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4000" b="1">
                <a:effectLst>
                  <a:outerShdw blurRad="38100" dist="38100" dir="2700000" algn="tl">
                    <a:srgbClr val="C0C0C0"/>
                  </a:outerShdw>
                </a:effectLst>
              </a:rPr>
              <a:t>EECS110: 10a</a:t>
            </a:r>
            <a:br>
              <a:rPr lang="en-US" sz="40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b="1">
                <a:effectLst>
                  <a:outerShdw blurRad="38100" dist="38100" dir="2700000" algn="tl">
                    <a:srgbClr val="C0C0C0"/>
                  </a:outerShdw>
                </a:effectLst>
              </a:rPr>
              <a:t>Build Things with Structures:</a:t>
            </a:r>
            <a:br>
              <a:rPr lang="en-US" sz="40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b="1">
                <a:effectLst>
                  <a:outerShdw blurRad="38100" dist="38100" dir="2700000" algn="tl">
                    <a:srgbClr val="C0C0C0"/>
                  </a:outerShdw>
                </a:effectLst>
              </a:rPr>
              <a:t> Linked Lists</a:t>
            </a:r>
          </a:p>
        </p:txBody>
      </p:sp>
      <p:sp>
        <p:nvSpPr>
          <p:cNvPr id="526340" name="Rectangle 4"/>
          <p:cNvSpPr>
            <a:spLocks noChangeArrowheads="1"/>
          </p:cNvSpPr>
          <p:nvPr/>
        </p:nvSpPr>
        <p:spPr bwMode="auto">
          <a:xfrm>
            <a:off x="2719388" y="2667000"/>
            <a:ext cx="3706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>
                <a:solidFill>
                  <a:schemeClr val="tx2"/>
                </a:solidFill>
                <a:effectLst/>
              </a:rPr>
              <a:t>Jack Tumblin</a:t>
            </a:r>
            <a:br>
              <a:rPr lang="en-US" sz="2800">
                <a:solidFill>
                  <a:schemeClr val="tx2"/>
                </a:solidFill>
                <a:effectLst/>
              </a:rPr>
            </a:br>
            <a:r>
              <a:rPr lang="en-US" sz="2800">
                <a:solidFill>
                  <a:schemeClr val="tx2"/>
                </a:solidFill>
                <a:effectLst/>
              </a:rPr>
              <a:t>jet@cs.northwestern.edu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9D569-FA3D-43A9-9E16-FB27B638DAC1}" type="slidenum">
              <a:rPr lang="en-US"/>
              <a:pPr/>
              <a:t>10</a:t>
            </a:fld>
            <a:endParaRPr lang="en-US"/>
          </a:p>
        </p:txBody>
      </p:sp>
      <p:sp>
        <p:nvSpPr>
          <p:cNvPr id="610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Going Backwards? </a:t>
            </a:r>
          </a:p>
        </p:txBody>
      </p:sp>
      <p:sp>
        <p:nvSpPr>
          <p:cNvPr id="610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Easy: use TWO pointers per object; </a:t>
            </a:r>
            <a:br>
              <a:rPr lang="en-US"/>
            </a:b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pNext, pPrev</a:t>
            </a:r>
            <a:r>
              <a:rPr lang="en-US"/>
              <a:t>:</a:t>
            </a:r>
            <a:br>
              <a:rPr lang="en-US"/>
            </a:br>
            <a:endParaRPr lang="en-US"/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typedef struct nameT{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char msg[80];  	  // name of person	   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struct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*pNext;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//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next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person on list 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*pPrev;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//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previous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list entry 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	} namedT;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610308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0309" name="Line 5"/>
          <p:cNvSpPr>
            <a:spLocks noChangeShapeType="1"/>
          </p:cNvSpPr>
          <p:nvPr/>
        </p:nvSpPr>
        <p:spPr bwMode="auto">
          <a:xfrm>
            <a:off x="54102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0311" name="Line 7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9423D-84D9-4EE0-AEDE-D4DB34654D80}" type="slidenum">
              <a:rPr lang="en-US"/>
              <a:pPr/>
              <a:t>11</a:t>
            </a:fld>
            <a:endParaRPr lang="en-US"/>
          </a:p>
        </p:txBody>
      </p:sp>
      <p:sp>
        <p:nvSpPr>
          <p:cNvPr id="611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Result: Doubly-linked List</a:t>
            </a:r>
          </a:p>
        </p:txBody>
      </p:sp>
      <p:sp>
        <p:nvSpPr>
          <p:cNvPr id="611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610600" cy="5029200"/>
          </a:xfrm>
        </p:spPr>
        <p:txBody>
          <a:bodyPr/>
          <a:lstStyle/>
          <a:p>
            <a:r>
              <a:rPr lang="en-US"/>
              <a:t>Link them together into a loop:</a:t>
            </a:r>
            <a:br>
              <a:rPr lang="en-US"/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struct nameT{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char msg[80];  	  // name of person	  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struct nameT *pNext;  // next person on list   	struct nameT *pPrev;	  // previous list entry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	} nameT;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namedT List[3];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for(k=0; k&lt;3; k++)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list[k].pNext = &amp;(list[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(k+1  )%3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list[k].pPrev = &amp;(list[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(k-1+3)%3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]); // wrap backwards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  <a:p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611332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1333" name="Line 5"/>
          <p:cNvSpPr>
            <a:spLocks noChangeShapeType="1"/>
          </p:cNvSpPr>
          <p:nvPr/>
        </p:nvSpPr>
        <p:spPr bwMode="auto">
          <a:xfrm>
            <a:off x="5410200" y="5410200"/>
            <a:ext cx="914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1334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1338" name="Text Box 10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1339" name="Line 11"/>
          <p:cNvSpPr>
            <a:spLocks noChangeShapeType="1"/>
          </p:cNvSpPr>
          <p:nvPr/>
        </p:nvSpPr>
        <p:spPr bwMode="auto">
          <a:xfrm>
            <a:off x="3733800" y="5410200"/>
            <a:ext cx="914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1340" name="Freeform 12"/>
          <p:cNvSpPr>
            <a:spLocks/>
          </p:cNvSpPr>
          <p:nvPr/>
        </p:nvSpPr>
        <p:spPr bwMode="auto">
          <a:xfrm>
            <a:off x="2655888" y="5681663"/>
            <a:ext cx="5253037" cy="476250"/>
          </a:xfrm>
          <a:custGeom>
            <a:avLst/>
            <a:gdLst>
              <a:gd name="T0" fmla="*/ 247 w 3309"/>
              <a:gd name="T1" fmla="*/ 21 h 300"/>
              <a:gd name="T2" fmla="*/ 129 w 3309"/>
              <a:gd name="T3" fmla="*/ 18 h 300"/>
              <a:gd name="T4" fmla="*/ 37 w 3309"/>
              <a:gd name="T5" fmla="*/ 55 h 300"/>
              <a:gd name="T6" fmla="*/ 0 w 3309"/>
              <a:gd name="T7" fmla="*/ 140 h 300"/>
              <a:gd name="T8" fmla="*/ 12 w 3309"/>
              <a:gd name="T9" fmla="*/ 232 h 300"/>
              <a:gd name="T10" fmla="*/ 67 w 3309"/>
              <a:gd name="T11" fmla="*/ 288 h 300"/>
              <a:gd name="T12" fmla="*/ 196 w 3309"/>
              <a:gd name="T13" fmla="*/ 300 h 300"/>
              <a:gd name="T14" fmla="*/ 3217 w 3309"/>
              <a:gd name="T15" fmla="*/ 300 h 300"/>
              <a:gd name="T16" fmla="*/ 3290 w 3309"/>
              <a:gd name="T17" fmla="*/ 245 h 300"/>
              <a:gd name="T18" fmla="*/ 3309 w 3309"/>
              <a:gd name="T19" fmla="*/ 159 h 300"/>
              <a:gd name="T20" fmla="*/ 3297 w 3309"/>
              <a:gd name="T21" fmla="*/ 61 h 300"/>
              <a:gd name="T22" fmla="*/ 3223 w 3309"/>
              <a:gd name="T23" fmla="*/ 0 h 300"/>
              <a:gd name="T24" fmla="*/ 3039 w 3309"/>
              <a:gd name="T25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09" h="300">
                <a:moveTo>
                  <a:pt x="247" y="21"/>
                </a:moveTo>
                <a:lnTo>
                  <a:pt x="129" y="18"/>
                </a:lnTo>
                <a:lnTo>
                  <a:pt x="37" y="55"/>
                </a:lnTo>
                <a:lnTo>
                  <a:pt x="0" y="140"/>
                </a:lnTo>
                <a:lnTo>
                  <a:pt x="12" y="232"/>
                </a:lnTo>
                <a:lnTo>
                  <a:pt x="67" y="288"/>
                </a:lnTo>
                <a:lnTo>
                  <a:pt x="196" y="300"/>
                </a:lnTo>
                <a:lnTo>
                  <a:pt x="3217" y="300"/>
                </a:lnTo>
                <a:lnTo>
                  <a:pt x="3290" y="245"/>
                </a:lnTo>
                <a:lnTo>
                  <a:pt x="3309" y="159"/>
                </a:lnTo>
                <a:lnTo>
                  <a:pt x="3297" y="61"/>
                </a:lnTo>
                <a:lnTo>
                  <a:pt x="3223" y="0"/>
                </a:lnTo>
                <a:lnTo>
                  <a:pt x="3039" y="0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1341" name="Text Box 13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1342" name="Freeform 14"/>
          <p:cNvSpPr>
            <a:spLocks/>
          </p:cNvSpPr>
          <p:nvPr/>
        </p:nvSpPr>
        <p:spPr bwMode="auto">
          <a:xfrm>
            <a:off x="2120900" y="5408613"/>
            <a:ext cx="6283325" cy="855662"/>
          </a:xfrm>
          <a:custGeom>
            <a:avLst/>
            <a:gdLst>
              <a:gd name="T0" fmla="*/ 3128 w 3958"/>
              <a:gd name="T1" fmla="*/ 1 h 539"/>
              <a:gd name="T2" fmla="*/ 3738 w 3958"/>
              <a:gd name="T3" fmla="*/ 0 h 539"/>
              <a:gd name="T4" fmla="*/ 3823 w 3958"/>
              <a:gd name="T5" fmla="*/ 31 h 539"/>
              <a:gd name="T6" fmla="*/ 3903 w 3958"/>
              <a:gd name="T7" fmla="*/ 98 h 539"/>
              <a:gd name="T8" fmla="*/ 3946 w 3958"/>
              <a:gd name="T9" fmla="*/ 165 h 539"/>
              <a:gd name="T10" fmla="*/ 3958 w 3958"/>
              <a:gd name="T11" fmla="*/ 270 h 539"/>
              <a:gd name="T12" fmla="*/ 3946 w 3958"/>
              <a:gd name="T13" fmla="*/ 380 h 539"/>
              <a:gd name="T14" fmla="*/ 3897 w 3958"/>
              <a:gd name="T15" fmla="*/ 453 h 539"/>
              <a:gd name="T16" fmla="*/ 3836 w 3958"/>
              <a:gd name="T17" fmla="*/ 496 h 539"/>
              <a:gd name="T18" fmla="*/ 3756 w 3958"/>
              <a:gd name="T19" fmla="*/ 521 h 539"/>
              <a:gd name="T20" fmla="*/ 276 w 3958"/>
              <a:gd name="T21" fmla="*/ 539 h 539"/>
              <a:gd name="T22" fmla="*/ 147 w 3958"/>
              <a:gd name="T23" fmla="*/ 521 h 539"/>
              <a:gd name="T24" fmla="*/ 61 w 3958"/>
              <a:gd name="T25" fmla="*/ 466 h 539"/>
              <a:gd name="T26" fmla="*/ 6 w 3958"/>
              <a:gd name="T27" fmla="*/ 368 h 539"/>
              <a:gd name="T28" fmla="*/ 0 w 3958"/>
              <a:gd name="T29" fmla="*/ 263 h 539"/>
              <a:gd name="T30" fmla="*/ 24 w 3958"/>
              <a:gd name="T31" fmla="*/ 159 h 539"/>
              <a:gd name="T32" fmla="*/ 86 w 3958"/>
              <a:gd name="T33" fmla="*/ 74 h 539"/>
              <a:gd name="T34" fmla="*/ 147 w 3958"/>
              <a:gd name="T35" fmla="*/ 37 h 539"/>
              <a:gd name="T36" fmla="*/ 245 w 3958"/>
              <a:gd name="T37" fmla="*/ 18 h 539"/>
              <a:gd name="T38" fmla="*/ 521 w 3958"/>
              <a:gd name="T39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958" h="539">
                <a:moveTo>
                  <a:pt x="3128" y="1"/>
                </a:moveTo>
                <a:lnTo>
                  <a:pt x="3738" y="0"/>
                </a:lnTo>
                <a:lnTo>
                  <a:pt x="3823" y="31"/>
                </a:lnTo>
                <a:lnTo>
                  <a:pt x="3903" y="98"/>
                </a:lnTo>
                <a:lnTo>
                  <a:pt x="3946" y="165"/>
                </a:lnTo>
                <a:lnTo>
                  <a:pt x="3958" y="270"/>
                </a:lnTo>
                <a:lnTo>
                  <a:pt x="3946" y="380"/>
                </a:lnTo>
                <a:lnTo>
                  <a:pt x="3897" y="453"/>
                </a:lnTo>
                <a:lnTo>
                  <a:pt x="3836" y="496"/>
                </a:lnTo>
                <a:lnTo>
                  <a:pt x="3756" y="521"/>
                </a:lnTo>
                <a:lnTo>
                  <a:pt x="276" y="539"/>
                </a:lnTo>
                <a:lnTo>
                  <a:pt x="147" y="521"/>
                </a:lnTo>
                <a:lnTo>
                  <a:pt x="61" y="466"/>
                </a:lnTo>
                <a:lnTo>
                  <a:pt x="6" y="368"/>
                </a:lnTo>
                <a:lnTo>
                  <a:pt x="0" y="263"/>
                </a:lnTo>
                <a:lnTo>
                  <a:pt x="24" y="159"/>
                </a:lnTo>
                <a:lnTo>
                  <a:pt x="86" y="74"/>
                </a:lnTo>
                <a:lnTo>
                  <a:pt x="147" y="37"/>
                </a:lnTo>
                <a:lnTo>
                  <a:pt x="245" y="18"/>
                </a:lnTo>
                <a:lnTo>
                  <a:pt x="521" y="18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1343" name="Line 15"/>
          <p:cNvSpPr>
            <a:spLocks noChangeShapeType="1"/>
          </p:cNvSpPr>
          <p:nvPr/>
        </p:nvSpPr>
        <p:spPr bwMode="auto">
          <a:xfrm flipH="1">
            <a:off x="5791200" y="5715000"/>
            <a:ext cx="609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1344" name="Text Box 16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11345" name="Text Box 17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11346" name="Text Box 18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11347" name="Line 19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3E112-202C-47F0-9053-77DD5600D7E6}" type="slidenum">
              <a:rPr lang="en-US"/>
              <a:pPr/>
              <a:t>12</a:t>
            </a:fld>
            <a:endParaRPr lang="en-US"/>
          </a:p>
        </p:txBody>
      </p:sp>
      <p:sp>
        <p:nvSpPr>
          <p:cNvPr id="615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Back-Track? Doubly-linked List</a:t>
            </a:r>
          </a:p>
        </p:txBody>
      </p:sp>
      <p:sp>
        <p:nvSpPr>
          <p:cNvPr id="615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7772400" cy="5029200"/>
          </a:xfrm>
        </p:spPr>
        <p:txBody>
          <a:bodyPr/>
          <a:lstStyle/>
          <a:p>
            <a:r>
              <a:rPr lang="en-US"/>
              <a:t>Again, let pointer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4000"/>
              <a:t>’</a:t>
            </a:r>
            <a:r>
              <a:rPr lang="en-US"/>
              <a:t> set current object,</a:t>
            </a:r>
          </a:p>
          <a:p>
            <a:r>
              <a:rPr lang="en-US">
                <a:solidFill>
                  <a:schemeClr val="bg1"/>
                </a:solidFill>
              </a:rPr>
              <a:t>Copy address ‘</a:t>
            </a:r>
            <a:r>
              <a:rPr lang="en-US" sz="2800" b="1">
                <a:solidFill>
                  <a:schemeClr val="bg1"/>
                </a:solidFill>
                <a:latin typeface="Courier New" pitchFamily="49" charset="0"/>
              </a:rPr>
              <a:t>pPrev</a:t>
            </a:r>
            <a:r>
              <a:rPr lang="en-US">
                <a:solidFill>
                  <a:schemeClr val="bg1"/>
                </a:solidFill>
              </a:rPr>
              <a:t>’ to ‘</a:t>
            </a:r>
            <a:r>
              <a:rPr lang="en-US" sz="2800" b="1">
                <a:solidFill>
                  <a:schemeClr val="bg1"/>
                </a:solidFill>
                <a:latin typeface="Courier New" pitchFamily="49" charset="0"/>
              </a:rPr>
              <a:t>pNow</a:t>
            </a:r>
            <a:r>
              <a:rPr lang="en-US">
                <a:solidFill>
                  <a:schemeClr val="bg1"/>
                </a:solidFill>
              </a:rPr>
              <a:t>’: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namedT list[3];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namedT *pNow;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&amp;(list[0]);</a:t>
            </a:r>
          </a:p>
        </p:txBody>
      </p:sp>
      <p:sp>
        <p:nvSpPr>
          <p:cNvPr id="615428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5429" name="Line 5"/>
          <p:cNvSpPr>
            <a:spLocks noChangeShapeType="1"/>
          </p:cNvSpPr>
          <p:nvPr/>
        </p:nvSpPr>
        <p:spPr bwMode="auto">
          <a:xfrm>
            <a:off x="54102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430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431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5432" name="Line 8"/>
          <p:cNvSpPr>
            <a:spLocks noChangeShapeType="1"/>
          </p:cNvSpPr>
          <p:nvPr/>
        </p:nvSpPr>
        <p:spPr bwMode="auto">
          <a:xfrm>
            <a:off x="37338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434" name="Text Box 10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5435" name="Line 11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436" name="Line 12"/>
          <p:cNvSpPr>
            <a:spLocks noChangeShapeType="1"/>
          </p:cNvSpPr>
          <p:nvPr/>
        </p:nvSpPr>
        <p:spPr bwMode="auto">
          <a:xfrm flipH="1">
            <a:off x="57912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437" name="Text Box 13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15438" name="Text Box 14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15439" name="Text Box 15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15440" name="Freeform 16"/>
          <p:cNvSpPr>
            <a:spLocks/>
          </p:cNvSpPr>
          <p:nvPr/>
        </p:nvSpPr>
        <p:spPr bwMode="auto">
          <a:xfrm>
            <a:off x="2616200" y="5681663"/>
            <a:ext cx="5292725" cy="476250"/>
          </a:xfrm>
          <a:custGeom>
            <a:avLst/>
            <a:gdLst>
              <a:gd name="T0" fmla="*/ 272 w 3334"/>
              <a:gd name="T1" fmla="*/ 21 h 300"/>
              <a:gd name="T2" fmla="*/ 117 w 3334"/>
              <a:gd name="T3" fmla="*/ 18 h 300"/>
              <a:gd name="T4" fmla="*/ 25 w 3334"/>
              <a:gd name="T5" fmla="*/ 73 h 300"/>
              <a:gd name="T6" fmla="*/ 0 w 3334"/>
              <a:gd name="T7" fmla="*/ 147 h 300"/>
              <a:gd name="T8" fmla="*/ 6 w 3334"/>
              <a:gd name="T9" fmla="*/ 239 h 300"/>
              <a:gd name="T10" fmla="*/ 80 w 3334"/>
              <a:gd name="T11" fmla="*/ 300 h 300"/>
              <a:gd name="T12" fmla="*/ 3242 w 3334"/>
              <a:gd name="T13" fmla="*/ 300 h 300"/>
              <a:gd name="T14" fmla="*/ 3315 w 3334"/>
              <a:gd name="T15" fmla="*/ 245 h 300"/>
              <a:gd name="T16" fmla="*/ 3334 w 3334"/>
              <a:gd name="T17" fmla="*/ 159 h 300"/>
              <a:gd name="T18" fmla="*/ 3322 w 3334"/>
              <a:gd name="T19" fmla="*/ 61 h 300"/>
              <a:gd name="T20" fmla="*/ 3248 w 3334"/>
              <a:gd name="T21" fmla="*/ 0 h 300"/>
              <a:gd name="T22" fmla="*/ 3064 w 3334"/>
              <a:gd name="T23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34" h="300">
                <a:moveTo>
                  <a:pt x="272" y="21"/>
                </a:moveTo>
                <a:lnTo>
                  <a:pt x="117" y="18"/>
                </a:lnTo>
                <a:lnTo>
                  <a:pt x="25" y="73"/>
                </a:lnTo>
                <a:lnTo>
                  <a:pt x="0" y="147"/>
                </a:lnTo>
                <a:lnTo>
                  <a:pt x="6" y="239"/>
                </a:lnTo>
                <a:lnTo>
                  <a:pt x="80" y="300"/>
                </a:lnTo>
                <a:lnTo>
                  <a:pt x="3242" y="300"/>
                </a:lnTo>
                <a:lnTo>
                  <a:pt x="3315" y="245"/>
                </a:lnTo>
                <a:lnTo>
                  <a:pt x="3334" y="159"/>
                </a:lnTo>
                <a:lnTo>
                  <a:pt x="3322" y="61"/>
                </a:lnTo>
                <a:lnTo>
                  <a:pt x="3248" y="0"/>
                </a:lnTo>
                <a:lnTo>
                  <a:pt x="3064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441" name="Freeform 17"/>
          <p:cNvSpPr>
            <a:spLocks/>
          </p:cNvSpPr>
          <p:nvPr/>
        </p:nvSpPr>
        <p:spPr bwMode="auto">
          <a:xfrm>
            <a:off x="2149475" y="5408613"/>
            <a:ext cx="6254750" cy="855662"/>
          </a:xfrm>
          <a:custGeom>
            <a:avLst/>
            <a:gdLst>
              <a:gd name="T0" fmla="*/ 3110 w 3940"/>
              <a:gd name="T1" fmla="*/ 1 h 539"/>
              <a:gd name="T2" fmla="*/ 3720 w 3940"/>
              <a:gd name="T3" fmla="*/ 0 h 539"/>
              <a:gd name="T4" fmla="*/ 3805 w 3940"/>
              <a:gd name="T5" fmla="*/ 31 h 539"/>
              <a:gd name="T6" fmla="*/ 3885 w 3940"/>
              <a:gd name="T7" fmla="*/ 98 h 539"/>
              <a:gd name="T8" fmla="*/ 3928 w 3940"/>
              <a:gd name="T9" fmla="*/ 165 h 539"/>
              <a:gd name="T10" fmla="*/ 3940 w 3940"/>
              <a:gd name="T11" fmla="*/ 245 h 539"/>
              <a:gd name="T12" fmla="*/ 3928 w 3940"/>
              <a:gd name="T13" fmla="*/ 343 h 539"/>
              <a:gd name="T14" fmla="*/ 3885 w 3940"/>
              <a:gd name="T15" fmla="*/ 411 h 539"/>
              <a:gd name="T16" fmla="*/ 3836 w 3940"/>
              <a:gd name="T17" fmla="*/ 478 h 539"/>
              <a:gd name="T18" fmla="*/ 3738 w 3940"/>
              <a:gd name="T19" fmla="*/ 521 h 539"/>
              <a:gd name="T20" fmla="*/ 190 w 3940"/>
              <a:gd name="T21" fmla="*/ 539 h 539"/>
              <a:gd name="T22" fmla="*/ 86 w 3940"/>
              <a:gd name="T23" fmla="*/ 502 h 539"/>
              <a:gd name="T24" fmla="*/ 49 w 3940"/>
              <a:gd name="T25" fmla="*/ 441 h 539"/>
              <a:gd name="T26" fmla="*/ 6 w 3940"/>
              <a:gd name="T27" fmla="*/ 380 h 539"/>
              <a:gd name="T28" fmla="*/ 0 w 3940"/>
              <a:gd name="T29" fmla="*/ 288 h 539"/>
              <a:gd name="T30" fmla="*/ 6 w 3940"/>
              <a:gd name="T31" fmla="*/ 159 h 539"/>
              <a:gd name="T32" fmla="*/ 104 w 3940"/>
              <a:gd name="T33" fmla="*/ 74 h 539"/>
              <a:gd name="T34" fmla="*/ 202 w 3940"/>
              <a:gd name="T35" fmla="*/ 24 h 539"/>
              <a:gd name="T36" fmla="*/ 503 w 3940"/>
              <a:gd name="T37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940" h="539">
                <a:moveTo>
                  <a:pt x="3110" y="1"/>
                </a:moveTo>
                <a:lnTo>
                  <a:pt x="3720" y="0"/>
                </a:lnTo>
                <a:lnTo>
                  <a:pt x="3805" y="31"/>
                </a:lnTo>
                <a:lnTo>
                  <a:pt x="3885" y="98"/>
                </a:lnTo>
                <a:lnTo>
                  <a:pt x="3928" y="165"/>
                </a:lnTo>
                <a:lnTo>
                  <a:pt x="3940" y="245"/>
                </a:lnTo>
                <a:lnTo>
                  <a:pt x="3928" y="343"/>
                </a:lnTo>
                <a:lnTo>
                  <a:pt x="3885" y="411"/>
                </a:lnTo>
                <a:lnTo>
                  <a:pt x="3836" y="478"/>
                </a:lnTo>
                <a:lnTo>
                  <a:pt x="3738" y="521"/>
                </a:lnTo>
                <a:lnTo>
                  <a:pt x="190" y="539"/>
                </a:lnTo>
                <a:lnTo>
                  <a:pt x="86" y="502"/>
                </a:lnTo>
                <a:lnTo>
                  <a:pt x="49" y="441"/>
                </a:lnTo>
                <a:lnTo>
                  <a:pt x="6" y="380"/>
                </a:lnTo>
                <a:lnTo>
                  <a:pt x="0" y="288"/>
                </a:lnTo>
                <a:lnTo>
                  <a:pt x="6" y="159"/>
                </a:lnTo>
                <a:lnTo>
                  <a:pt x="104" y="74"/>
                </a:lnTo>
                <a:lnTo>
                  <a:pt x="202" y="24"/>
                </a:lnTo>
                <a:lnTo>
                  <a:pt x="503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442" name="Text Box 18"/>
          <p:cNvSpPr txBox="1">
            <a:spLocks noChangeArrowheads="1"/>
          </p:cNvSpPr>
          <p:nvPr/>
        </p:nvSpPr>
        <p:spPr bwMode="auto">
          <a:xfrm>
            <a:off x="2895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15443" name="Line 19"/>
          <p:cNvSpPr>
            <a:spLocks noChangeShapeType="1"/>
          </p:cNvSpPr>
          <p:nvPr/>
        </p:nvSpPr>
        <p:spPr bwMode="auto">
          <a:xfrm>
            <a:off x="327660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98698-3234-4179-BE08-5A1A256690EC}" type="slidenum">
              <a:rPr lang="en-US"/>
              <a:pPr/>
              <a:t>13</a:t>
            </a:fld>
            <a:endParaRPr lang="en-US"/>
          </a:p>
        </p:txBody>
      </p:sp>
      <p:sp>
        <p:nvSpPr>
          <p:cNvPr id="616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Back-Track? Doubly-linked List</a:t>
            </a:r>
          </a:p>
        </p:txBody>
      </p:sp>
      <p:sp>
        <p:nvSpPr>
          <p:cNvPr id="616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7772400" cy="5029200"/>
          </a:xfrm>
        </p:spPr>
        <p:txBody>
          <a:bodyPr/>
          <a:lstStyle/>
          <a:p>
            <a:r>
              <a:rPr lang="en-US">
                <a:solidFill>
                  <a:schemeClr val="bg2"/>
                </a:solidFill>
              </a:rPr>
              <a:t>Again, let pointer ‘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4000">
                <a:solidFill>
                  <a:schemeClr val="bg2"/>
                </a:solidFill>
              </a:rPr>
              <a:t>’</a:t>
            </a:r>
            <a:r>
              <a:rPr lang="en-US">
                <a:solidFill>
                  <a:schemeClr val="bg2"/>
                </a:solidFill>
              </a:rPr>
              <a:t> set current object,</a:t>
            </a:r>
          </a:p>
          <a:p>
            <a:r>
              <a:rPr lang="en-US"/>
              <a:t>Copy address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  <a:r>
              <a:rPr lang="en-US"/>
              <a:t>’ to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’: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namedT list[3];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namedT *pNow;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&amp;(list[0]);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pNow-&gt;pPrev;</a:t>
            </a:r>
          </a:p>
        </p:txBody>
      </p:sp>
      <p:sp>
        <p:nvSpPr>
          <p:cNvPr id="616452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6453" name="Line 5"/>
          <p:cNvSpPr>
            <a:spLocks noChangeShapeType="1"/>
          </p:cNvSpPr>
          <p:nvPr/>
        </p:nvSpPr>
        <p:spPr bwMode="auto">
          <a:xfrm>
            <a:off x="54102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454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455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6456" name="Line 8"/>
          <p:cNvSpPr>
            <a:spLocks noChangeShapeType="1"/>
          </p:cNvSpPr>
          <p:nvPr/>
        </p:nvSpPr>
        <p:spPr bwMode="auto">
          <a:xfrm>
            <a:off x="37338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457" name="Text Box 9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6458" name="Line 10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459" name="Line 11"/>
          <p:cNvSpPr>
            <a:spLocks noChangeShapeType="1"/>
          </p:cNvSpPr>
          <p:nvPr/>
        </p:nvSpPr>
        <p:spPr bwMode="auto">
          <a:xfrm flipH="1">
            <a:off x="57912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460" name="Text Box 12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16461" name="Text Box 13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16462" name="Text Box 14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16463" name="Freeform 15"/>
          <p:cNvSpPr>
            <a:spLocks/>
          </p:cNvSpPr>
          <p:nvPr/>
        </p:nvSpPr>
        <p:spPr bwMode="auto">
          <a:xfrm>
            <a:off x="2616200" y="5681663"/>
            <a:ext cx="5292725" cy="476250"/>
          </a:xfrm>
          <a:custGeom>
            <a:avLst/>
            <a:gdLst>
              <a:gd name="T0" fmla="*/ 272 w 3334"/>
              <a:gd name="T1" fmla="*/ 21 h 300"/>
              <a:gd name="T2" fmla="*/ 117 w 3334"/>
              <a:gd name="T3" fmla="*/ 18 h 300"/>
              <a:gd name="T4" fmla="*/ 25 w 3334"/>
              <a:gd name="T5" fmla="*/ 73 h 300"/>
              <a:gd name="T6" fmla="*/ 0 w 3334"/>
              <a:gd name="T7" fmla="*/ 147 h 300"/>
              <a:gd name="T8" fmla="*/ 6 w 3334"/>
              <a:gd name="T9" fmla="*/ 239 h 300"/>
              <a:gd name="T10" fmla="*/ 80 w 3334"/>
              <a:gd name="T11" fmla="*/ 300 h 300"/>
              <a:gd name="T12" fmla="*/ 3242 w 3334"/>
              <a:gd name="T13" fmla="*/ 300 h 300"/>
              <a:gd name="T14" fmla="*/ 3315 w 3334"/>
              <a:gd name="T15" fmla="*/ 245 h 300"/>
              <a:gd name="T16" fmla="*/ 3334 w 3334"/>
              <a:gd name="T17" fmla="*/ 159 h 300"/>
              <a:gd name="T18" fmla="*/ 3322 w 3334"/>
              <a:gd name="T19" fmla="*/ 61 h 300"/>
              <a:gd name="T20" fmla="*/ 3248 w 3334"/>
              <a:gd name="T21" fmla="*/ 0 h 300"/>
              <a:gd name="T22" fmla="*/ 3064 w 3334"/>
              <a:gd name="T23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34" h="300">
                <a:moveTo>
                  <a:pt x="272" y="21"/>
                </a:moveTo>
                <a:lnTo>
                  <a:pt x="117" y="18"/>
                </a:lnTo>
                <a:lnTo>
                  <a:pt x="25" y="73"/>
                </a:lnTo>
                <a:lnTo>
                  <a:pt x="0" y="147"/>
                </a:lnTo>
                <a:lnTo>
                  <a:pt x="6" y="239"/>
                </a:lnTo>
                <a:lnTo>
                  <a:pt x="80" y="300"/>
                </a:lnTo>
                <a:lnTo>
                  <a:pt x="3242" y="300"/>
                </a:lnTo>
                <a:lnTo>
                  <a:pt x="3315" y="245"/>
                </a:lnTo>
                <a:lnTo>
                  <a:pt x="3334" y="159"/>
                </a:lnTo>
                <a:lnTo>
                  <a:pt x="3322" y="61"/>
                </a:lnTo>
                <a:lnTo>
                  <a:pt x="3248" y="0"/>
                </a:lnTo>
                <a:lnTo>
                  <a:pt x="3064" y="0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464" name="Freeform 16"/>
          <p:cNvSpPr>
            <a:spLocks/>
          </p:cNvSpPr>
          <p:nvPr/>
        </p:nvSpPr>
        <p:spPr bwMode="auto">
          <a:xfrm>
            <a:off x="2149475" y="5408613"/>
            <a:ext cx="6254750" cy="855662"/>
          </a:xfrm>
          <a:custGeom>
            <a:avLst/>
            <a:gdLst>
              <a:gd name="T0" fmla="*/ 3110 w 3940"/>
              <a:gd name="T1" fmla="*/ 1 h 539"/>
              <a:gd name="T2" fmla="*/ 3720 w 3940"/>
              <a:gd name="T3" fmla="*/ 0 h 539"/>
              <a:gd name="T4" fmla="*/ 3805 w 3940"/>
              <a:gd name="T5" fmla="*/ 31 h 539"/>
              <a:gd name="T6" fmla="*/ 3885 w 3940"/>
              <a:gd name="T7" fmla="*/ 98 h 539"/>
              <a:gd name="T8" fmla="*/ 3928 w 3940"/>
              <a:gd name="T9" fmla="*/ 165 h 539"/>
              <a:gd name="T10" fmla="*/ 3940 w 3940"/>
              <a:gd name="T11" fmla="*/ 245 h 539"/>
              <a:gd name="T12" fmla="*/ 3928 w 3940"/>
              <a:gd name="T13" fmla="*/ 343 h 539"/>
              <a:gd name="T14" fmla="*/ 3885 w 3940"/>
              <a:gd name="T15" fmla="*/ 411 h 539"/>
              <a:gd name="T16" fmla="*/ 3836 w 3940"/>
              <a:gd name="T17" fmla="*/ 478 h 539"/>
              <a:gd name="T18" fmla="*/ 3738 w 3940"/>
              <a:gd name="T19" fmla="*/ 521 h 539"/>
              <a:gd name="T20" fmla="*/ 190 w 3940"/>
              <a:gd name="T21" fmla="*/ 539 h 539"/>
              <a:gd name="T22" fmla="*/ 86 w 3940"/>
              <a:gd name="T23" fmla="*/ 502 h 539"/>
              <a:gd name="T24" fmla="*/ 49 w 3940"/>
              <a:gd name="T25" fmla="*/ 441 h 539"/>
              <a:gd name="T26" fmla="*/ 6 w 3940"/>
              <a:gd name="T27" fmla="*/ 380 h 539"/>
              <a:gd name="T28" fmla="*/ 0 w 3940"/>
              <a:gd name="T29" fmla="*/ 288 h 539"/>
              <a:gd name="T30" fmla="*/ 6 w 3940"/>
              <a:gd name="T31" fmla="*/ 159 h 539"/>
              <a:gd name="T32" fmla="*/ 104 w 3940"/>
              <a:gd name="T33" fmla="*/ 74 h 539"/>
              <a:gd name="T34" fmla="*/ 202 w 3940"/>
              <a:gd name="T35" fmla="*/ 24 h 539"/>
              <a:gd name="T36" fmla="*/ 503 w 3940"/>
              <a:gd name="T37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940" h="539">
                <a:moveTo>
                  <a:pt x="3110" y="1"/>
                </a:moveTo>
                <a:lnTo>
                  <a:pt x="3720" y="0"/>
                </a:lnTo>
                <a:lnTo>
                  <a:pt x="3805" y="31"/>
                </a:lnTo>
                <a:lnTo>
                  <a:pt x="3885" y="98"/>
                </a:lnTo>
                <a:lnTo>
                  <a:pt x="3928" y="165"/>
                </a:lnTo>
                <a:lnTo>
                  <a:pt x="3940" y="245"/>
                </a:lnTo>
                <a:lnTo>
                  <a:pt x="3928" y="343"/>
                </a:lnTo>
                <a:lnTo>
                  <a:pt x="3885" y="411"/>
                </a:lnTo>
                <a:lnTo>
                  <a:pt x="3836" y="478"/>
                </a:lnTo>
                <a:lnTo>
                  <a:pt x="3738" y="521"/>
                </a:lnTo>
                <a:lnTo>
                  <a:pt x="190" y="539"/>
                </a:lnTo>
                <a:lnTo>
                  <a:pt x="86" y="502"/>
                </a:lnTo>
                <a:lnTo>
                  <a:pt x="49" y="441"/>
                </a:lnTo>
                <a:lnTo>
                  <a:pt x="6" y="380"/>
                </a:lnTo>
                <a:lnTo>
                  <a:pt x="0" y="288"/>
                </a:lnTo>
                <a:lnTo>
                  <a:pt x="6" y="159"/>
                </a:lnTo>
                <a:lnTo>
                  <a:pt x="104" y="74"/>
                </a:lnTo>
                <a:lnTo>
                  <a:pt x="202" y="24"/>
                </a:lnTo>
                <a:lnTo>
                  <a:pt x="503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465" name="Text Box 17"/>
          <p:cNvSpPr txBox="1">
            <a:spLocks noChangeArrowheads="1"/>
          </p:cNvSpPr>
          <p:nvPr/>
        </p:nvSpPr>
        <p:spPr bwMode="auto">
          <a:xfrm>
            <a:off x="2895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16466" name="Line 18"/>
          <p:cNvSpPr>
            <a:spLocks noChangeShapeType="1"/>
          </p:cNvSpPr>
          <p:nvPr/>
        </p:nvSpPr>
        <p:spPr bwMode="auto">
          <a:xfrm>
            <a:off x="327660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7DCDF-DE58-46F3-9FE5-8172B17166A6}" type="slidenum">
              <a:rPr lang="en-US"/>
              <a:pPr/>
              <a:t>14</a:t>
            </a:fld>
            <a:endParaRPr lang="en-US"/>
          </a:p>
        </p:txBody>
      </p:sp>
      <p:sp>
        <p:nvSpPr>
          <p:cNvPr id="617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Back-Track? Doubly-linked List</a:t>
            </a:r>
          </a:p>
        </p:txBody>
      </p:sp>
      <p:sp>
        <p:nvSpPr>
          <p:cNvPr id="617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7772400" cy="5029200"/>
          </a:xfrm>
        </p:spPr>
        <p:txBody>
          <a:bodyPr/>
          <a:lstStyle/>
          <a:p>
            <a:r>
              <a:rPr lang="en-US">
                <a:solidFill>
                  <a:schemeClr val="bg2"/>
                </a:solidFill>
              </a:rPr>
              <a:t>Again, let pointer ‘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4000">
                <a:solidFill>
                  <a:schemeClr val="bg2"/>
                </a:solidFill>
              </a:rPr>
              <a:t>’</a:t>
            </a:r>
            <a:r>
              <a:rPr lang="en-US">
                <a:solidFill>
                  <a:schemeClr val="bg2"/>
                </a:solidFill>
              </a:rPr>
              <a:t> set current object,</a:t>
            </a:r>
          </a:p>
          <a:p>
            <a:r>
              <a:rPr lang="en-US"/>
              <a:t>Copy address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  <a:r>
              <a:rPr lang="en-US"/>
              <a:t>’ to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’: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namedT list[3];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namedT *pNow;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&amp;(list[0]);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pNow-&gt;pPrev;</a:t>
            </a:r>
          </a:p>
        </p:txBody>
      </p:sp>
      <p:sp>
        <p:nvSpPr>
          <p:cNvPr id="617476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7477" name="Line 5"/>
          <p:cNvSpPr>
            <a:spLocks noChangeShapeType="1"/>
          </p:cNvSpPr>
          <p:nvPr/>
        </p:nvSpPr>
        <p:spPr bwMode="auto">
          <a:xfrm>
            <a:off x="54102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478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479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7480" name="Line 8"/>
          <p:cNvSpPr>
            <a:spLocks noChangeShapeType="1"/>
          </p:cNvSpPr>
          <p:nvPr/>
        </p:nvSpPr>
        <p:spPr bwMode="auto">
          <a:xfrm>
            <a:off x="37338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481" name="Text Box 9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7482" name="Line 10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483" name="Line 11"/>
          <p:cNvSpPr>
            <a:spLocks noChangeShapeType="1"/>
          </p:cNvSpPr>
          <p:nvPr/>
        </p:nvSpPr>
        <p:spPr bwMode="auto">
          <a:xfrm flipH="1">
            <a:off x="57912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484" name="Text Box 12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17485" name="Text Box 13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17486" name="Text Box 14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17487" name="Freeform 15"/>
          <p:cNvSpPr>
            <a:spLocks/>
          </p:cNvSpPr>
          <p:nvPr/>
        </p:nvSpPr>
        <p:spPr bwMode="auto">
          <a:xfrm>
            <a:off x="2616200" y="5681663"/>
            <a:ext cx="5292725" cy="476250"/>
          </a:xfrm>
          <a:custGeom>
            <a:avLst/>
            <a:gdLst>
              <a:gd name="T0" fmla="*/ 272 w 3334"/>
              <a:gd name="T1" fmla="*/ 21 h 300"/>
              <a:gd name="T2" fmla="*/ 117 w 3334"/>
              <a:gd name="T3" fmla="*/ 18 h 300"/>
              <a:gd name="T4" fmla="*/ 25 w 3334"/>
              <a:gd name="T5" fmla="*/ 73 h 300"/>
              <a:gd name="T6" fmla="*/ 0 w 3334"/>
              <a:gd name="T7" fmla="*/ 147 h 300"/>
              <a:gd name="T8" fmla="*/ 6 w 3334"/>
              <a:gd name="T9" fmla="*/ 239 h 300"/>
              <a:gd name="T10" fmla="*/ 80 w 3334"/>
              <a:gd name="T11" fmla="*/ 300 h 300"/>
              <a:gd name="T12" fmla="*/ 3242 w 3334"/>
              <a:gd name="T13" fmla="*/ 300 h 300"/>
              <a:gd name="T14" fmla="*/ 3315 w 3334"/>
              <a:gd name="T15" fmla="*/ 245 h 300"/>
              <a:gd name="T16" fmla="*/ 3334 w 3334"/>
              <a:gd name="T17" fmla="*/ 159 h 300"/>
              <a:gd name="T18" fmla="*/ 3322 w 3334"/>
              <a:gd name="T19" fmla="*/ 61 h 300"/>
              <a:gd name="T20" fmla="*/ 3248 w 3334"/>
              <a:gd name="T21" fmla="*/ 0 h 300"/>
              <a:gd name="T22" fmla="*/ 3064 w 3334"/>
              <a:gd name="T23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34" h="300">
                <a:moveTo>
                  <a:pt x="272" y="21"/>
                </a:moveTo>
                <a:lnTo>
                  <a:pt x="117" y="18"/>
                </a:lnTo>
                <a:lnTo>
                  <a:pt x="25" y="73"/>
                </a:lnTo>
                <a:lnTo>
                  <a:pt x="0" y="147"/>
                </a:lnTo>
                <a:lnTo>
                  <a:pt x="6" y="239"/>
                </a:lnTo>
                <a:lnTo>
                  <a:pt x="80" y="300"/>
                </a:lnTo>
                <a:lnTo>
                  <a:pt x="3242" y="300"/>
                </a:lnTo>
                <a:lnTo>
                  <a:pt x="3315" y="245"/>
                </a:lnTo>
                <a:lnTo>
                  <a:pt x="3334" y="159"/>
                </a:lnTo>
                <a:lnTo>
                  <a:pt x="3322" y="61"/>
                </a:lnTo>
                <a:lnTo>
                  <a:pt x="3248" y="0"/>
                </a:lnTo>
                <a:lnTo>
                  <a:pt x="3064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488" name="Freeform 16"/>
          <p:cNvSpPr>
            <a:spLocks/>
          </p:cNvSpPr>
          <p:nvPr/>
        </p:nvSpPr>
        <p:spPr bwMode="auto">
          <a:xfrm>
            <a:off x="2149475" y="5408613"/>
            <a:ext cx="6254750" cy="855662"/>
          </a:xfrm>
          <a:custGeom>
            <a:avLst/>
            <a:gdLst>
              <a:gd name="T0" fmla="*/ 3110 w 3940"/>
              <a:gd name="T1" fmla="*/ 1 h 539"/>
              <a:gd name="T2" fmla="*/ 3720 w 3940"/>
              <a:gd name="T3" fmla="*/ 0 h 539"/>
              <a:gd name="T4" fmla="*/ 3805 w 3940"/>
              <a:gd name="T5" fmla="*/ 31 h 539"/>
              <a:gd name="T6" fmla="*/ 3885 w 3940"/>
              <a:gd name="T7" fmla="*/ 98 h 539"/>
              <a:gd name="T8" fmla="*/ 3928 w 3940"/>
              <a:gd name="T9" fmla="*/ 165 h 539"/>
              <a:gd name="T10" fmla="*/ 3940 w 3940"/>
              <a:gd name="T11" fmla="*/ 245 h 539"/>
              <a:gd name="T12" fmla="*/ 3928 w 3940"/>
              <a:gd name="T13" fmla="*/ 343 h 539"/>
              <a:gd name="T14" fmla="*/ 3885 w 3940"/>
              <a:gd name="T15" fmla="*/ 411 h 539"/>
              <a:gd name="T16" fmla="*/ 3836 w 3940"/>
              <a:gd name="T17" fmla="*/ 478 h 539"/>
              <a:gd name="T18" fmla="*/ 3738 w 3940"/>
              <a:gd name="T19" fmla="*/ 521 h 539"/>
              <a:gd name="T20" fmla="*/ 190 w 3940"/>
              <a:gd name="T21" fmla="*/ 539 h 539"/>
              <a:gd name="T22" fmla="*/ 86 w 3940"/>
              <a:gd name="T23" fmla="*/ 502 h 539"/>
              <a:gd name="T24" fmla="*/ 49 w 3940"/>
              <a:gd name="T25" fmla="*/ 441 h 539"/>
              <a:gd name="T26" fmla="*/ 6 w 3940"/>
              <a:gd name="T27" fmla="*/ 380 h 539"/>
              <a:gd name="T28" fmla="*/ 0 w 3940"/>
              <a:gd name="T29" fmla="*/ 288 h 539"/>
              <a:gd name="T30" fmla="*/ 6 w 3940"/>
              <a:gd name="T31" fmla="*/ 159 h 539"/>
              <a:gd name="T32" fmla="*/ 104 w 3940"/>
              <a:gd name="T33" fmla="*/ 74 h 539"/>
              <a:gd name="T34" fmla="*/ 202 w 3940"/>
              <a:gd name="T35" fmla="*/ 24 h 539"/>
              <a:gd name="T36" fmla="*/ 503 w 3940"/>
              <a:gd name="T37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940" h="539">
                <a:moveTo>
                  <a:pt x="3110" y="1"/>
                </a:moveTo>
                <a:lnTo>
                  <a:pt x="3720" y="0"/>
                </a:lnTo>
                <a:lnTo>
                  <a:pt x="3805" y="31"/>
                </a:lnTo>
                <a:lnTo>
                  <a:pt x="3885" y="98"/>
                </a:lnTo>
                <a:lnTo>
                  <a:pt x="3928" y="165"/>
                </a:lnTo>
                <a:lnTo>
                  <a:pt x="3940" y="245"/>
                </a:lnTo>
                <a:lnTo>
                  <a:pt x="3928" y="343"/>
                </a:lnTo>
                <a:lnTo>
                  <a:pt x="3885" y="411"/>
                </a:lnTo>
                <a:lnTo>
                  <a:pt x="3836" y="478"/>
                </a:lnTo>
                <a:lnTo>
                  <a:pt x="3738" y="521"/>
                </a:lnTo>
                <a:lnTo>
                  <a:pt x="190" y="539"/>
                </a:lnTo>
                <a:lnTo>
                  <a:pt x="86" y="502"/>
                </a:lnTo>
                <a:lnTo>
                  <a:pt x="49" y="441"/>
                </a:lnTo>
                <a:lnTo>
                  <a:pt x="6" y="380"/>
                </a:lnTo>
                <a:lnTo>
                  <a:pt x="0" y="288"/>
                </a:lnTo>
                <a:lnTo>
                  <a:pt x="6" y="159"/>
                </a:lnTo>
                <a:lnTo>
                  <a:pt x="104" y="74"/>
                </a:lnTo>
                <a:lnTo>
                  <a:pt x="202" y="24"/>
                </a:lnTo>
                <a:lnTo>
                  <a:pt x="503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489" name="Text Box 17"/>
          <p:cNvSpPr txBox="1">
            <a:spLocks noChangeArrowheads="1"/>
          </p:cNvSpPr>
          <p:nvPr/>
        </p:nvSpPr>
        <p:spPr bwMode="auto">
          <a:xfrm>
            <a:off x="680085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17490" name="Line 18"/>
          <p:cNvSpPr>
            <a:spLocks noChangeShapeType="1"/>
          </p:cNvSpPr>
          <p:nvPr/>
        </p:nvSpPr>
        <p:spPr bwMode="auto">
          <a:xfrm>
            <a:off x="718185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3BF4C-D407-42B2-9CE1-AB0329362403}" type="slidenum">
              <a:rPr lang="en-US"/>
              <a:pPr/>
              <a:t>15</a:t>
            </a:fld>
            <a:endParaRPr lang="en-US"/>
          </a:p>
        </p:txBody>
      </p:sp>
      <p:sp>
        <p:nvSpPr>
          <p:cNvPr id="618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Back-Track? Doubly-linked List</a:t>
            </a:r>
          </a:p>
        </p:txBody>
      </p:sp>
      <p:sp>
        <p:nvSpPr>
          <p:cNvPr id="618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7772400" cy="5029200"/>
          </a:xfrm>
        </p:spPr>
        <p:txBody>
          <a:bodyPr/>
          <a:lstStyle/>
          <a:p>
            <a:r>
              <a:rPr lang="en-US">
                <a:solidFill>
                  <a:schemeClr val="bg2"/>
                </a:solidFill>
              </a:rPr>
              <a:t>Again, let pointer ‘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4000">
                <a:solidFill>
                  <a:schemeClr val="bg2"/>
                </a:solidFill>
              </a:rPr>
              <a:t>’</a:t>
            </a:r>
            <a:r>
              <a:rPr lang="en-US">
                <a:solidFill>
                  <a:schemeClr val="bg2"/>
                </a:solidFill>
              </a:rPr>
              <a:t> set current object,</a:t>
            </a:r>
          </a:p>
          <a:p>
            <a:r>
              <a:rPr lang="en-US"/>
              <a:t>Copy address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  <a:r>
              <a:rPr lang="en-US"/>
              <a:t>’ to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’: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namedT list[3];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namedT *pNow;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&amp;(list[0]);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pNow-&gt;pPrev;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pNow-&gt;pPrev;</a:t>
            </a:r>
          </a:p>
        </p:txBody>
      </p:sp>
      <p:sp>
        <p:nvSpPr>
          <p:cNvPr id="618500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8501" name="Line 5"/>
          <p:cNvSpPr>
            <a:spLocks noChangeShapeType="1"/>
          </p:cNvSpPr>
          <p:nvPr/>
        </p:nvSpPr>
        <p:spPr bwMode="auto">
          <a:xfrm>
            <a:off x="54102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502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503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8504" name="Line 8"/>
          <p:cNvSpPr>
            <a:spLocks noChangeShapeType="1"/>
          </p:cNvSpPr>
          <p:nvPr/>
        </p:nvSpPr>
        <p:spPr bwMode="auto">
          <a:xfrm>
            <a:off x="37338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505" name="Text Box 9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8506" name="Line 10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507" name="Line 11"/>
          <p:cNvSpPr>
            <a:spLocks noChangeShapeType="1"/>
          </p:cNvSpPr>
          <p:nvPr/>
        </p:nvSpPr>
        <p:spPr bwMode="auto">
          <a:xfrm flipH="1">
            <a:off x="57912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508" name="Text Box 12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18509" name="Text Box 13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18510" name="Text Box 14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18511" name="Freeform 15"/>
          <p:cNvSpPr>
            <a:spLocks/>
          </p:cNvSpPr>
          <p:nvPr/>
        </p:nvSpPr>
        <p:spPr bwMode="auto">
          <a:xfrm>
            <a:off x="2616200" y="5681663"/>
            <a:ext cx="5292725" cy="476250"/>
          </a:xfrm>
          <a:custGeom>
            <a:avLst/>
            <a:gdLst>
              <a:gd name="T0" fmla="*/ 272 w 3334"/>
              <a:gd name="T1" fmla="*/ 21 h 300"/>
              <a:gd name="T2" fmla="*/ 117 w 3334"/>
              <a:gd name="T3" fmla="*/ 18 h 300"/>
              <a:gd name="T4" fmla="*/ 25 w 3334"/>
              <a:gd name="T5" fmla="*/ 73 h 300"/>
              <a:gd name="T6" fmla="*/ 0 w 3334"/>
              <a:gd name="T7" fmla="*/ 147 h 300"/>
              <a:gd name="T8" fmla="*/ 6 w 3334"/>
              <a:gd name="T9" fmla="*/ 239 h 300"/>
              <a:gd name="T10" fmla="*/ 80 w 3334"/>
              <a:gd name="T11" fmla="*/ 300 h 300"/>
              <a:gd name="T12" fmla="*/ 3242 w 3334"/>
              <a:gd name="T13" fmla="*/ 300 h 300"/>
              <a:gd name="T14" fmla="*/ 3315 w 3334"/>
              <a:gd name="T15" fmla="*/ 245 h 300"/>
              <a:gd name="T16" fmla="*/ 3334 w 3334"/>
              <a:gd name="T17" fmla="*/ 159 h 300"/>
              <a:gd name="T18" fmla="*/ 3322 w 3334"/>
              <a:gd name="T19" fmla="*/ 61 h 300"/>
              <a:gd name="T20" fmla="*/ 3248 w 3334"/>
              <a:gd name="T21" fmla="*/ 0 h 300"/>
              <a:gd name="T22" fmla="*/ 3064 w 3334"/>
              <a:gd name="T23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34" h="300">
                <a:moveTo>
                  <a:pt x="272" y="21"/>
                </a:moveTo>
                <a:lnTo>
                  <a:pt x="117" y="18"/>
                </a:lnTo>
                <a:lnTo>
                  <a:pt x="25" y="73"/>
                </a:lnTo>
                <a:lnTo>
                  <a:pt x="0" y="147"/>
                </a:lnTo>
                <a:lnTo>
                  <a:pt x="6" y="239"/>
                </a:lnTo>
                <a:lnTo>
                  <a:pt x="80" y="300"/>
                </a:lnTo>
                <a:lnTo>
                  <a:pt x="3242" y="300"/>
                </a:lnTo>
                <a:lnTo>
                  <a:pt x="3315" y="245"/>
                </a:lnTo>
                <a:lnTo>
                  <a:pt x="3334" y="159"/>
                </a:lnTo>
                <a:lnTo>
                  <a:pt x="3322" y="61"/>
                </a:lnTo>
                <a:lnTo>
                  <a:pt x="3248" y="0"/>
                </a:lnTo>
                <a:lnTo>
                  <a:pt x="3064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512" name="Freeform 16"/>
          <p:cNvSpPr>
            <a:spLocks/>
          </p:cNvSpPr>
          <p:nvPr/>
        </p:nvSpPr>
        <p:spPr bwMode="auto">
          <a:xfrm>
            <a:off x="2149475" y="5408613"/>
            <a:ext cx="6254750" cy="855662"/>
          </a:xfrm>
          <a:custGeom>
            <a:avLst/>
            <a:gdLst>
              <a:gd name="T0" fmla="*/ 3110 w 3940"/>
              <a:gd name="T1" fmla="*/ 1 h 539"/>
              <a:gd name="T2" fmla="*/ 3720 w 3940"/>
              <a:gd name="T3" fmla="*/ 0 h 539"/>
              <a:gd name="T4" fmla="*/ 3805 w 3940"/>
              <a:gd name="T5" fmla="*/ 31 h 539"/>
              <a:gd name="T6" fmla="*/ 3885 w 3940"/>
              <a:gd name="T7" fmla="*/ 98 h 539"/>
              <a:gd name="T8" fmla="*/ 3928 w 3940"/>
              <a:gd name="T9" fmla="*/ 165 h 539"/>
              <a:gd name="T10" fmla="*/ 3940 w 3940"/>
              <a:gd name="T11" fmla="*/ 245 h 539"/>
              <a:gd name="T12" fmla="*/ 3928 w 3940"/>
              <a:gd name="T13" fmla="*/ 343 h 539"/>
              <a:gd name="T14" fmla="*/ 3885 w 3940"/>
              <a:gd name="T15" fmla="*/ 411 h 539"/>
              <a:gd name="T16" fmla="*/ 3836 w 3940"/>
              <a:gd name="T17" fmla="*/ 478 h 539"/>
              <a:gd name="T18" fmla="*/ 3738 w 3940"/>
              <a:gd name="T19" fmla="*/ 521 h 539"/>
              <a:gd name="T20" fmla="*/ 190 w 3940"/>
              <a:gd name="T21" fmla="*/ 539 h 539"/>
              <a:gd name="T22" fmla="*/ 86 w 3940"/>
              <a:gd name="T23" fmla="*/ 502 h 539"/>
              <a:gd name="T24" fmla="*/ 49 w 3940"/>
              <a:gd name="T25" fmla="*/ 441 h 539"/>
              <a:gd name="T26" fmla="*/ 6 w 3940"/>
              <a:gd name="T27" fmla="*/ 380 h 539"/>
              <a:gd name="T28" fmla="*/ 0 w 3940"/>
              <a:gd name="T29" fmla="*/ 288 h 539"/>
              <a:gd name="T30" fmla="*/ 6 w 3940"/>
              <a:gd name="T31" fmla="*/ 159 h 539"/>
              <a:gd name="T32" fmla="*/ 104 w 3940"/>
              <a:gd name="T33" fmla="*/ 74 h 539"/>
              <a:gd name="T34" fmla="*/ 202 w 3940"/>
              <a:gd name="T35" fmla="*/ 24 h 539"/>
              <a:gd name="T36" fmla="*/ 503 w 3940"/>
              <a:gd name="T37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940" h="539">
                <a:moveTo>
                  <a:pt x="3110" y="1"/>
                </a:moveTo>
                <a:lnTo>
                  <a:pt x="3720" y="0"/>
                </a:lnTo>
                <a:lnTo>
                  <a:pt x="3805" y="31"/>
                </a:lnTo>
                <a:lnTo>
                  <a:pt x="3885" y="98"/>
                </a:lnTo>
                <a:lnTo>
                  <a:pt x="3928" y="165"/>
                </a:lnTo>
                <a:lnTo>
                  <a:pt x="3940" y="245"/>
                </a:lnTo>
                <a:lnTo>
                  <a:pt x="3928" y="343"/>
                </a:lnTo>
                <a:lnTo>
                  <a:pt x="3885" y="411"/>
                </a:lnTo>
                <a:lnTo>
                  <a:pt x="3836" y="478"/>
                </a:lnTo>
                <a:lnTo>
                  <a:pt x="3738" y="521"/>
                </a:lnTo>
                <a:lnTo>
                  <a:pt x="190" y="539"/>
                </a:lnTo>
                <a:lnTo>
                  <a:pt x="86" y="502"/>
                </a:lnTo>
                <a:lnTo>
                  <a:pt x="49" y="441"/>
                </a:lnTo>
                <a:lnTo>
                  <a:pt x="6" y="380"/>
                </a:lnTo>
                <a:lnTo>
                  <a:pt x="0" y="288"/>
                </a:lnTo>
                <a:lnTo>
                  <a:pt x="6" y="159"/>
                </a:lnTo>
                <a:lnTo>
                  <a:pt x="104" y="74"/>
                </a:lnTo>
                <a:lnTo>
                  <a:pt x="202" y="24"/>
                </a:lnTo>
                <a:lnTo>
                  <a:pt x="503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513" name="Text Box 17"/>
          <p:cNvSpPr txBox="1">
            <a:spLocks noChangeArrowheads="1"/>
          </p:cNvSpPr>
          <p:nvPr/>
        </p:nvSpPr>
        <p:spPr bwMode="auto">
          <a:xfrm>
            <a:off x="51054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18514" name="Line 18"/>
          <p:cNvSpPr>
            <a:spLocks noChangeShapeType="1"/>
          </p:cNvSpPr>
          <p:nvPr/>
        </p:nvSpPr>
        <p:spPr bwMode="auto">
          <a:xfrm>
            <a:off x="548640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0D6CE-90DE-4FA0-86EF-6A8B6162CCE9}" type="slidenum">
              <a:rPr lang="en-US"/>
              <a:pPr/>
              <a:t>16</a:t>
            </a:fld>
            <a:endParaRPr lang="en-US"/>
          </a:p>
        </p:txBody>
      </p:sp>
      <p:sp>
        <p:nvSpPr>
          <p:cNvPr id="619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Back-Track? Doubly-linked List</a:t>
            </a:r>
          </a:p>
        </p:txBody>
      </p:sp>
      <p:sp>
        <p:nvSpPr>
          <p:cNvPr id="619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7772400" cy="5029200"/>
          </a:xfrm>
        </p:spPr>
        <p:txBody>
          <a:bodyPr/>
          <a:lstStyle/>
          <a:p>
            <a:r>
              <a:rPr lang="en-US">
                <a:solidFill>
                  <a:schemeClr val="bg2"/>
                </a:solidFill>
              </a:rPr>
              <a:t>Again, let pointer ‘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4000">
                <a:solidFill>
                  <a:schemeClr val="bg2"/>
                </a:solidFill>
              </a:rPr>
              <a:t>’</a:t>
            </a:r>
            <a:r>
              <a:rPr lang="en-US">
                <a:solidFill>
                  <a:schemeClr val="bg2"/>
                </a:solidFill>
              </a:rPr>
              <a:t> set current object,</a:t>
            </a:r>
          </a:p>
          <a:p>
            <a:r>
              <a:rPr lang="en-US"/>
              <a:t>Copy address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  <a:r>
              <a:rPr lang="en-US"/>
              <a:t>’ to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’:</a:t>
            </a:r>
          </a:p>
          <a:p>
            <a:pPr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namedT list[3];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namedT *pNow;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&amp;(list[0]);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pNow-&gt;pPrev;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pNow-&gt;pPrev;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pNow-&gt;pPrev;</a:t>
            </a:r>
          </a:p>
        </p:txBody>
      </p:sp>
      <p:sp>
        <p:nvSpPr>
          <p:cNvPr id="619524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9525" name="Line 5"/>
          <p:cNvSpPr>
            <a:spLocks noChangeShapeType="1"/>
          </p:cNvSpPr>
          <p:nvPr/>
        </p:nvSpPr>
        <p:spPr bwMode="auto">
          <a:xfrm>
            <a:off x="54102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526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527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9528" name="Line 8"/>
          <p:cNvSpPr>
            <a:spLocks noChangeShapeType="1"/>
          </p:cNvSpPr>
          <p:nvPr/>
        </p:nvSpPr>
        <p:spPr bwMode="auto">
          <a:xfrm>
            <a:off x="37338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529" name="Text Box 9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19530" name="Line 10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531" name="Line 11"/>
          <p:cNvSpPr>
            <a:spLocks noChangeShapeType="1"/>
          </p:cNvSpPr>
          <p:nvPr/>
        </p:nvSpPr>
        <p:spPr bwMode="auto">
          <a:xfrm flipH="1">
            <a:off x="57912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532" name="Text Box 12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19533" name="Text Box 13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19534" name="Text Box 14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19535" name="Freeform 15"/>
          <p:cNvSpPr>
            <a:spLocks/>
          </p:cNvSpPr>
          <p:nvPr/>
        </p:nvSpPr>
        <p:spPr bwMode="auto">
          <a:xfrm>
            <a:off x="2616200" y="5681663"/>
            <a:ext cx="5292725" cy="476250"/>
          </a:xfrm>
          <a:custGeom>
            <a:avLst/>
            <a:gdLst>
              <a:gd name="T0" fmla="*/ 272 w 3334"/>
              <a:gd name="T1" fmla="*/ 21 h 300"/>
              <a:gd name="T2" fmla="*/ 117 w 3334"/>
              <a:gd name="T3" fmla="*/ 18 h 300"/>
              <a:gd name="T4" fmla="*/ 25 w 3334"/>
              <a:gd name="T5" fmla="*/ 73 h 300"/>
              <a:gd name="T6" fmla="*/ 0 w 3334"/>
              <a:gd name="T7" fmla="*/ 147 h 300"/>
              <a:gd name="T8" fmla="*/ 6 w 3334"/>
              <a:gd name="T9" fmla="*/ 239 h 300"/>
              <a:gd name="T10" fmla="*/ 80 w 3334"/>
              <a:gd name="T11" fmla="*/ 300 h 300"/>
              <a:gd name="T12" fmla="*/ 3242 w 3334"/>
              <a:gd name="T13" fmla="*/ 300 h 300"/>
              <a:gd name="T14" fmla="*/ 3315 w 3334"/>
              <a:gd name="T15" fmla="*/ 245 h 300"/>
              <a:gd name="T16" fmla="*/ 3334 w 3334"/>
              <a:gd name="T17" fmla="*/ 159 h 300"/>
              <a:gd name="T18" fmla="*/ 3322 w 3334"/>
              <a:gd name="T19" fmla="*/ 61 h 300"/>
              <a:gd name="T20" fmla="*/ 3248 w 3334"/>
              <a:gd name="T21" fmla="*/ 0 h 300"/>
              <a:gd name="T22" fmla="*/ 3064 w 3334"/>
              <a:gd name="T23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34" h="300">
                <a:moveTo>
                  <a:pt x="272" y="21"/>
                </a:moveTo>
                <a:lnTo>
                  <a:pt x="117" y="18"/>
                </a:lnTo>
                <a:lnTo>
                  <a:pt x="25" y="73"/>
                </a:lnTo>
                <a:lnTo>
                  <a:pt x="0" y="147"/>
                </a:lnTo>
                <a:lnTo>
                  <a:pt x="6" y="239"/>
                </a:lnTo>
                <a:lnTo>
                  <a:pt x="80" y="300"/>
                </a:lnTo>
                <a:lnTo>
                  <a:pt x="3242" y="300"/>
                </a:lnTo>
                <a:lnTo>
                  <a:pt x="3315" y="245"/>
                </a:lnTo>
                <a:lnTo>
                  <a:pt x="3334" y="159"/>
                </a:lnTo>
                <a:lnTo>
                  <a:pt x="3322" y="61"/>
                </a:lnTo>
                <a:lnTo>
                  <a:pt x="3248" y="0"/>
                </a:lnTo>
                <a:lnTo>
                  <a:pt x="3064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536" name="Freeform 16"/>
          <p:cNvSpPr>
            <a:spLocks/>
          </p:cNvSpPr>
          <p:nvPr/>
        </p:nvSpPr>
        <p:spPr bwMode="auto">
          <a:xfrm>
            <a:off x="2149475" y="5408613"/>
            <a:ext cx="6254750" cy="855662"/>
          </a:xfrm>
          <a:custGeom>
            <a:avLst/>
            <a:gdLst>
              <a:gd name="T0" fmla="*/ 3110 w 3940"/>
              <a:gd name="T1" fmla="*/ 1 h 539"/>
              <a:gd name="T2" fmla="*/ 3720 w 3940"/>
              <a:gd name="T3" fmla="*/ 0 h 539"/>
              <a:gd name="T4" fmla="*/ 3805 w 3940"/>
              <a:gd name="T5" fmla="*/ 31 h 539"/>
              <a:gd name="T6" fmla="*/ 3885 w 3940"/>
              <a:gd name="T7" fmla="*/ 98 h 539"/>
              <a:gd name="T8" fmla="*/ 3928 w 3940"/>
              <a:gd name="T9" fmla="*/ 165 h 539"/>
              <a:gd name="T10" fmla="*/ 3940 w 3940"/>
              <a:gd name="T11" fmla="*/ 245 h 539"/>
              <a:gd name="T12" fmla="*/ 3928 w 3940"/>
              <a:gd name="T13" fmla="*/ 343 h 539"/>
              <a:gd name="T14" fmla="*/ 3885 w 3940"/>
              <a:gd name="T15" fmla="*/ 411 h 539"/>
              <a:gd name="T16" fmla="*/ 3836 w 3940"/>
              <a:gd name="T17" fmla="*/ 478 h 539"/>
              <a:gd name="T18" fmla="*/ 3738 w 3940"/>
              <a:gd name="T19" fmla="*/ 521 h 539"/>
              <a:gd name="T20" fmla="*/ 190 w 3940"/>
              <a:gd name="T21" fmla="*/ 539 h 539"/>
              <a:gd name="T22" fmla="*/ 86 w 3940"/>
              <a:gd name="T23" fmla="*/ 502 h 539"/>
              <a:gd name="T24" fmla="*/ 49 w 3940"/>
              <a:gd name="T25" fmla="*/ 441 h 539"/>
              <a:gd name="T26" fmla="*/ 6 w 3940"/>
              <a:gd name="T27" fmla="*/ 380 h 539"/>
              <a:gd name="T28" fmla="*/ 0 w 3940"/>
              <a:gd name="T29" fmla="*/ 288 h 539"/>
              <a:gd name="T30" fmla="*/ 6 w 3940"/>
              <a:gd name="T31" fmla="*/ 159 h 539"/>
              <a:gd name="T32" fmla="*/ 104 w 3940"/>
              <a:gd name="T33" fmla="*/ 74 h 539"/>
              <a:gd name="T34" fmla="*/ 202 w 3940"/>
              <a:gd name="T35" fmla="*/ 24 h 539"/>
              <a:gd name="T36" fmla="*/ 503 w 3940"/>
              <a:gd name="T37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940" h="539">
                <a:moveTo>
                  <a:pt x="3110" y="1"/>
                </a:moveTo>
                <a:lnTo>
                  <a:pt x="3720" y="0"/>
                </a:lnTo>
                <a:lnTo>
                  <a:pt x="3805" y="31"/>
                </a:lnTo>
                <a:lnTo>
                  <a:pt x="3885" y="98"/>
                </a:lnTo>
                <a:lnTo>
                  <a:pt x="3928" y="165"/>
                </a:lnTo>
                <a:lnTo>
                  <a:pt x="3940" y="245"/>
                </a:lnTo>
                <a:lnTo>
                  <a:pt x="3928" y="343"/>
                </a:lnTo>
                <a:lnTo>
                  <a:pt x="3885" y="411"/>
                </a:lnTo>
                <a:lnTo>
                  <a:pt x="3836" y="478"/>
                </a:lnTo>
                <a:lnTo>
                  <a:pt x="3738" y="521"/>
                </a:lnTo>
                <a:lnTo>
                  <a:pt x="190" y="539"/>
                </a:lnTo>
                <a:lnTo>
                  <a:pt x="86" y="502"/>
                </a:lnTo>
                <a:lnTo>
                  <a:pt x="49" y="441"/>
                </a:lnTo>
                <a:lnTo>
                  <a:pt x="6" y="380"/>
                </a:lnTo>
                <a:lnTo>
                  <a:pt x="0" y="288"/>
                </a:lnTo>
                <a:lnTo>
                  <a:pt x="6" y="159"/>
                </a:lnTo>
                <a:lnTo>
                  <a:pt x="104" y="74"/>
                </a:lnTo>
                <a:lnTo>
                  <a:pt x="202" y="24"/>
                </a:lnTo>
                <a:lnTo>
                  <a:pt x="503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537" name="Text Box 17"/>
          <p:cNvSpPr txBox="1">
            <a:spLocks noChangeArrowheads="1"/>
          </p:cNvSpPr>
          <p:nvPr/>
        </p:nvSpPr>
        <p:spPr bwMode="auto">
          <a:xfrm>
            <a:off x="3581400" y="4191000"/>
            <a:ext cx="742950" cy="379413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19538" name="Line 18"/>
          <p:cNvSpPr>
            <a:spLocks noChangeShapeType="1"/>
          </p:cNvSpPr>
          <p:nvPr/>
        </p:nvSpPr>
        <p:spPr bwMode="auto">
          <a:xfrm>
            <a:off x="396240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D0BB6C-BF15-4614-804B-7896B668361C}" type="slidenum">
              <a:rPr lang="en-US"/>
              <a:pPr/>
              <a:t>17</a:t>
            </a:fld>
            <a:endParaRPr lang="en-US"/>
          </a:p>
        </p:txBody>
      </p:sp>
      <p:sp>
        <p:nvSpPr>
          <p:cNvPr id="622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Doubly-Linked List: Delete?</a:t>
            </a:r>
          </a:p>
        </p:txBody>
      </p:sp>
      <p:sp>
        <p:nvSpPr>
          <p:cNvPr id="622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7772400" cy="4800600"/>
          </a:xfrm>
        </p:spPr>
        <p:txBody>
          <a:bodyPr/>
          <a:lstStyle/>
          <a:p>
            <a:r>
              <a:rPr lang="en-US"/>
              <a:t>How would you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delete</a:t>
            </a:r>
            <a:r>
              <a:rPr lang="en-US"/>
              <a:t> the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 item </a:t>
            </a:r>
            <a:br>
              <a:rPr lang="en-US"/>
            </a:br>
            <a:r>
              <a:rPr lang="en-US"/>
              <a:t>from a doubly-linked list?</a:t>
            </a:r>
          </a:p>
          <a:p>
            <a:pPr>
              <a:buFontTx/>
              <a:buNone/>
            </a:pPr>
            <a:endParaRPr lang="en-US"/>
          </a:p>
        </p:txBody>
      </p:sp>
      <p:sp>
        <p:nvSpPr>
          <p:cNvPr id="622596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77925" cy="9540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22597" name="Line 5"/>
          <p:cNvSpPr>
            <a:spLocks noChangeShapeType="1"/>
          </p:cNvSpPr>
          <p:nvPr/>
        </p:nvSpPr>
        <p:spPr bwMode="auto">
          <a:xfrm>
            <a:off x="54102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2598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2599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22600" name="Line 8"/>
          <p:cNvSpPr>
            <a:spLocks noChangeShapeType="1"/>
          </p:cNvSpPr>
          <p:nvPr/>
        </p:nvSpPr>
        <p:spPr bwMode="auto">
          <a:xfrm>
            <a:off x="37338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2601" name="Freeform 9"/>
          <p:cNvSpPr>
            <a:spLocks/>
          </p:cNvSpPr>
          <p:nvPr/>
        </p:nvSpPr>
        <p:spPr bwMode="auto">
          <a:xfrm>
            <a:off x="2655888" y="5681663"/>
            <a:ext cx="5253037" cy="476250"/>
          </a:xfrm>
          <a:custGeom>
            <a:avLst/>
            <a:gdLst>
              <a:gd name="T0" fmla="*/ 247 w 3309"/>
              <a:gd name="T1" fmla="*/ 21 h 300"/>
              <a:gd name="T2" fmla="*/ 129 w 3309"/>
              <a:gd name="T3" fmla="*/ 18 h 300"/>
              <a:gd name="T4" fmla="*/ 37 w 3309"/>
              <a:gd name="T5" fmla="*/ 55 h 300"/>
              <a:gd name="T6" fmla="*/ 0 w 3309"/>
              <a:gd name="T7" fmla="*/ 140 h 300"/>
              <a:gd name="T8" fmla="*/ 12 w 3309"/>
              <a:gd name="T9" fmla="*/ 232 h 300"/>
              <a:gd name="T10" fmla="*/ 67 w 3309"/>
              <a:gd name="T11" fmla="*/ 288 h 300"/>
              <a:gd name="T12" fmla="*/ 196 w 3309"/>
              <a:gd name="T13" fmla="*/ 300 h 300"/>
              <a:gd name="T14" fmla="*/ 3217 w 3309"/>
              <a:gd name="T15" fmla="*/ 300 h 300"/>
              <a:gd name="T16" fmla="*/ 3290 w 3309"/>
              <a:gd name="T17" fmla="*/ 245 h 300"/>
              <a:gd name="T18" fmla="*/ 3309 w 3309"/>
              <a:gd name="T19" fmla="*/ 159 h 300"/>
              <a:gd name="T20" fmla="*/ 3297 w 3309"/>
              <a:gd name="T21" fmla="*/ 61 h 300"/>
              <a:gd name="T22" fmla="*/ 3223 w 3309"/>
              <a:gd name="T23" fmla="*/ 0 h 300"/>
              <a:gd name="T24" fmla="*/ 3039 w 3309"/>
              <a:gd name="T25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09" h="300">
                <a:moveTo>
                  <a:pt x="247" y="21"/>
                </a:moveTo>
                <a:lnTo>
                  <a:pt x="129" y="18"/>
                </a:lnTo>
                <a:lnTo>
                  <a:pt x="37" y="55"/>
                </a:lnTo>
                <a:lnTo>
                  <a:pt x="0" y="140"/>
                </a:lnTo>
                <a:lnTo>
                  <a:pt x="12" y="232"/>
                </a:lnTo>
                <a:lnTo>
                  <a:pt x="67" y="288"/>
                </a:lnTo>
                <a:lnTo>
                  <a:pt x="196" y="300"/>
                </a:lnTo>
                <a:lnTo>
                  <a:pt x="3217" y="300"/>
                </a:lnTo>
                <a:lnTo>
                  <a:pt x="3290" y="245"/>
                </a:lnTo>
                <a:lnTo>
                  <a:pt x="3309" y="159"/>
                </a:lnTo>
                <a:lnTo>
                  <a:pt x="3297" y="61"/>
                </a:lnTo>
                <a:lnTo>
                  <a:pt x="3223" y="0"/>
                </a:lnTo>
                <a:lnTo>
                  <a:pt x="3039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2602" name="Text Box 10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22603" name="Freeform 11"/>
          <p:cNvSpPr>
            <a:spLocks/>
          </p:cNvSpPr>
          <p:nvPr/>
        </p:nvSpPr>
        <p:spPr bwMode="auto">
          <a:xfrm>
            <a:off x="2120900" y="5408613"/>
            <a:ext cx="6283325" cy="855662"/>
          </a:xfrm>
          <a:custGeom>
            <a:avLst/>
            <a:gdLst>
              <a:gd name="T0" fmla="*/ 3128 w 3958"/>
              <a:gd name="T1" fmla="*/ 1 h 539"/>
              <a:gd name="T2" fmla="*/ 3738 w 3958"/>
              <a:gd name="T3" fmla="*/ 0 h 539"/>
              <a:gd name="T4" fmla="*/ 3823 w 3958"/>
              <a:gd name="T5" fmla="*/ 31 h 539"/>
              <a:gd name="T6" fmla="*/ 3903 w 3958"/>
              <a:gd name="T7" fmla="*/ 98 h 539"/>
              <a:gd name="T8" fmla="*/ 3946 w 3958"/>
              <a:gd name="T9" fmla="*/ 165 h 539"/>
              <a:gd name="T10" fmla="*/ 3958 w 3958"/>
              <a:gd name="T11" fmla="*/ 270 h 539"/>
              <a:gd name="T12" fmla="*/ 3946 w 3958"/>
              <a:gd name="T13" fmla="*/ 380 h 539"/>
              <a:gd name="T14" fmla="*/ 3897 w 3958"/>
              <a:gd name="T15" fmla="*/ 453 h 539"/>
              <a:gd name="T16" fmla="*/ 3836 w 3958"/>
              <a:gd name="T17" fmla="*/ 496 h 539"/>
              <a:gd name="T18" fmla="*/ 3756 w 3958"/>
              <a:gd name="T19" fmla="*/ 521 h 539"/>
              <a:gd name="T20" fmla="*/ 276 w 3958"/>
              <a:gd name="T21" fmla="*/ 539 h 539"/>
              <a:gd name="T22" fmla="*/ 147 w 3958"/>
              <a:gd name="T23" fmla="*/ 521 h 539"/>
              <a:gd name="T24" fmla="*/ 61 w 3958"/>
              <a:gd name="T25" fmla="*/ 466 h 539"/>
              <a:gd name="T26" fmla="*/ 6 w 3958"/>
              <a:gd name="T27" fmla="*/ 368 h 539"/>
              <a:gd name="T28" fmla="*/ 0 w 3958"/>
              <a:gd name="T29" fmla="*/ 263 h 539"/>
              <a:gd name="T30" fmla="*/ 24 w 3958"/>
              <a:gd name="T31" fmla="*/ 159 h 539"/>
              <a:gd name="T32" fmla="*/ 86 w 3958"/>
              <a:gd name="T33" fmla="*/ 74 h 539"/>
              <a:gd name="T34" fmla="*/ 147 w 3958"/>
              <a:gd name="T35" fmla="*/ 37 h 539"/>
              <a:gd name="T36" fmla="*/ 245 w 3958"/>
              <a:gd name="T37" fmla="*/ 18 h 539"/>
              <a:gd name="T38" fmla="*/ 521 w 3958"/>
              <a:gd name="T39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958" h="539">
                <a:moveTo>
                  <a:pt x="3128" y="1"/>
                </a:moveTo>
                <a:lnTo>
                  <a:pt x="3738" y="0"/>
                </a:lnTo>
                <a:lnTo>
                  <a:pt x="3823" y="31"/>
                </a:lnTo>
                <a:lnTo>
                  <a:pt x="3903" y="98"/>
                </a:lnTo>
                <a:lnTo>
                  <a:pt x="3946" y="165"/>
                </a:lnTo>
                <a:lnTo>
                  <a:pt x="3958" y="270"/>
                </a:lnTo>
                <a:lnTo>
                  <a:pt x="3946" y="380"/>
                </a:lnTo>
                <a:lnTo>
                  <a:pt x="3897" y="453"/>
                </a:lnTo>
                <a:lnTo>
                  <a:pt x="3836" y="496"/>
                </a:lnTo>
                <a:lnTo>
                  <a:pt x="3756" y="521"/>
                </a:lnTo>
                <a:lnTo>
                  <a:pt x="276" y="539"/>
                </a:lnTo>
                <a:lnTo>
                  <a:pt x="147" y="521"/>
                </a:lnTo>
                <a:lnTo>
                  <a:pt x="61" y="466"/>
                </a:lnTo>
                <a:lnTo>
                  <a:pt x="6" y="368"/>
                </a:lnTo>
                <a:lnTo>
                  <a:pt x="0" y="263"/>
                </a:lnTo>
                <a:lnTo>
                  <a:pt x="24" y="159"/>
                </a:lnTo>
                <a:lnTo>
                  <a:pt x="86" y="74"/>
                </a:lnTo>
                <a:lnTo>
                  <a:pt x="147" y="37"/>
                </a:lnTo>
                <a:lnTo>
                  <a:pt x="245" y="18"/>
                </a:lnTo>
                <a:lnTo>
                  <a:pt x="521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2604" name="Line 12"/>
          <p:cNvSpPr>
            <a:spLocks noChangeShapeType="1"/>
          </p:cNvSpPr>
          <p:nvPr/>
        </p:nvSpPr>
        <p:spPr bwMode="auto">
          <a:xfrm flipH="1">
            <a:off x="57912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2605" name="Text Box 13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22606" name="Text Box 14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22607" name="Text Box 15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22608" name="Line 16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2609" name="Text Box 17"/>
          <p:cNvSpPr txBox="1">
            <a:spLocks noChangeArrowheads="1"/>
          </p:cNvSpPr>
          <p:nvPr/>
        </p:nvSpPr>
        <p:spPr bwMode="auto">
          <a:xfrm>
            <a:off x="4800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22610" name="Line 18"/>
          <p:cNvSpPr>
            <a:spLocks noChangeShapeType="1"/>
          </p:cNvSpPr>
          <p:nvPr/>
        </p:nvSpPr>
        <p:spPr bwMode="auto">
          <a:xfrm>
            <a:off x="518160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B67EE-01A0-4FE0-8C44-633FADC3FBFF}" type="slidenum">
              <a:rPr lang="en-US"/>
              <a:pPr/>
              <a:t>18</a:t>
            </a:fld>
            <a:endParaRPr lang="en-US"/>
          </a:p>
        </p:txBody>
      </p:sp>
      <p:sp>
        <p:nvSpPr>
          <p:cNvPr id="630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Doubly-Linked List: Delete?</a:t>
            </a:r>
          </a:p>
        </p:txBody>
      </p:sp>
      <p:sp>
        <p:nvSpPr>
          <p:cNvPr id="630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7772400" cy="48006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How would you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delete</a:t>
            </a:r>
            <a:r>
              <a:rPr lang="en-US"/>
              <a:t> the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 item </a:t>
            </a:r>
            <a:br>
              <a:rPr lang="en-US"/>
            </a:br>
            <a:r>
              <a:rPr lang="en-US"/>
              <a:t>from a doubly-linked list?</a:t>
            </a:r>
          </a:p>
          <a:p>
            <a:pPr>
              <a:buFontTx/>
              <a:buNone/>
            </a:pPr>
            <a:r>
              <a:rPr lang="en-US" sz="2800"/>
              <a:t>1) Remove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2800"/>
              <a:t> from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  <a:r>
              <a:rPr lang="en-US" sz="2800"/>
              <a:t> loop </a:t>
            </a:r>
            <a:r>
              <a:rPr lang="en-US" sz="2800">
                <a:solidFill>
                  <a:schemeClr val="bg1"/>
                </a:solidFill>
              </a:rPr>
              <a:t>and </a:t>
            </a:r>
            <a:r>
              <a:rPr lang="en-US" sz="2400" b="1">
                <a:solidFill>
                  <a:schemeClr val="bg1"/>
                </a:solidFill>
                <a:latin typeface="Courier New" pitchFamily="49" charset="0"/>
              </a:rPr>
              <a:t>pPrev</a:t>
            </a: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800">
                <a:solidFill>
                  <a:schemeClr val="bg1"/>
                </a:solidFill>
              </a:rPr>
              <a:t>loop</a:t>
            </a: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pNow-&gt;pPrev-&gt;pNext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 pNow-&gt;pNext;</a:t>
            </a:r>
            <a:endParaRPr lang="en-US">
              <a:solidFill>
                <a:schemeClr val="folHlink"/>
              </a:solidFill>
            </a:endParaRPr>
          </a:p>
          <a:p>
            <a:pPr>
              <a:buFontTx/>
              <a:buNone/>
            </a:pPr>
            <a:endParaRPr lang="en-US">
              <a:solidFill>
                <a:schemeClr val="folHlink"/>
              </a:solidFill>
            </a:endParaRPr>
          </a:p>
        </p:txBody>
      </p:sp>
      <p:sp>
        <p:nvSpPr>
          <p:cNvPr id="630788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77925" cy="9540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0789" name="Line 5"/>
          <p:cNvSpPr>
            <a:spLocks noChangeShapeType="1"/>
          </p:cNvSpPr>
          <p:nvPr/>
        </p:nvSpPr>
        <p:spPr bwMode="auto">
          <a:xfrm>
            <a:off x="54102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0790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0791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0792" name="Line 8"/>
          <p:cNvSpPr>
            <a:spLocks noChangeShapeType="1"/>
          </p:cNvSpPr>
          <p:nvPr/>
        </p:nvSpPr>
        <p:spPr bwMode="auto">
          <a:xfrm>
            <a:off x="3810000" y="5410200"/>
            <a:ext cx="838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0793" name="Freeform 9"/>
          <p:cNvSpPr>
            <a:spLocks/>
          </p:cNvSpPr>
          <p:nvPr/>
        </p:nvSpPr>
        <p:spPr bwMode="auto">
          <a:xfrm>
            <a:off x="2655888" y="5681663"/>
            <a:ext cx="5253037" cy="476250"/>
          </a:xfrm>
          <a:custGeom>
            <a:avLst/>
            <a:gdLst>
              <a:gd name="T0" fmla="*/ 247 w 3309"/>
              <a:gd name="T1" fmla="*/ 21 h 300"/>
              <a:gd name="T2" fmla="*/ 129 w 3309"/>
              <a:gd name="T3" fmla="*/ 18 h 300"/>
              <a:gd name="T4" fmla="*/ 37 w 3309"/>
              <a:gd name="T5" fmla="*/ 55 h 300"/>
              <a:gd name="T6" fmla="*/ 0 w 3309"/>
              <a:gd name="T7" fmla="*/ 140 h 300"/>
              <a:gd name="T8" fmla="*/ 12 w 3309"/>
              <a:gd name="T9" fmla="*/ 232 h 300"/>
              <a:gd name="T10" fmla="*/ 67 w 3309"/>
              <a:gd name="T11" fmla="*/ 288 h 300"/>
              <a:gd name="T12" fmla="*/ 196 w 3309"/>
              <a:gd name="T13" fmla="*/ 300 h 300"/>
              <a:gd name="T14" fmla="*/ 3217 w 3309"/>
              <a:gd name="T15" fmla="*/ 300 h 300"/>
              <a:gd name="T16" fmla="*/ 3290 w 3309"/>
              <a:gd name="T17" fmla="*/ 245 h 300"/>
              <a:gd name="T18" fmla="*/ 3309 w 3309"/>
              <a:gd name="T19" fmla="*/ 159 h 300"/>
              <a:gd name="T20" fmla="*/ 3297 w 3309"/>
              <a:gd name="T21" fmla="*/ 61 h 300"/>
              <a:gd name="T22" fmla="*/ 3223 w 3309"/>
              <a:gd name="T23" fmla="*/ 0 h 300"/>
              <a:gd name="T24" fmla="*/ 3039 w 3309"/>
              <a:gd name="T25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09" h="300">
                <a:moveTo>
                  <a:pt x="247" y="21"/>
                </a:moveTo>
                <a:lnTo>
                  <a:pt x="129" y="18"/>
                </a:lnTo>
                <a:lnTo>
                  <a:pt x="37" y="55"/>
                </a:lnTo>
                <a:lnTo>
                  <a:pt x="0" y="140"/>
                </a:lnTo>
                <a:lnTo>
                  <a:pt x="12" y="232"/>
                </a:lnTo>
                <a:lnTo>
                  <a:pt x="67" y="288"/>
                </a:lnTo>
                <a:lnTo>
                  <a:pt x="196" y="300"/>
                </a:lnTo>
                <a:lnTo>
                  <a:pt x="3217" y="300"/>
                </a:lnTo>
                <a:lnTo>
                  <a:pt x="3290" y="245"/>
                </a:lnTo>
                <a:lnTo>
                  <a:pt x="3309" y="159"/>
                </a:lnTo>
                <a:lnTo>
                  <a:pt x="3297" y="61"/>
                </a:lnTo>
                <a:lnTo>
                  <a:pt x="3223" y="0"/>
                </a:lnTo>
                <a:lnTo>
                  <a:pt x="3039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0794" name="Text Box 10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0795" name="Freeform 11"/>
          <p:cNvSpPr>
            <a:spLocks/>
          </p:cNvSpPr>
          <p:nvPr/>
        </p:nvSpPr>
        <p:spPr bwMode="auto">
          <a:xfrm>
            <a:off x="2120900" y="5408613"/>
            <a:ext cx="6283325" cy="855662"/>
          </a:xfrm>
          <a:custGeom>
            <a:avLst/>
            <a:gdLst>
              <a:gd name="T0" fmla="*/ 3128 w 3958"/>
              <a:gd name="T1" fmla="*/ 1 h 539"/>
              <a:gd name="T2" fmla="*/ 3738 w 3958"/>
              <a:gd name="T3" fmla="*/ 0 h 539"/>
              <a:gd name="T4" fmla="*/ 3823 w 3958"/>
              <a:gd name="T5" fmla="*/ 31 h 539"/>
              <a:gd name="T6" fmla="*/ 3903 w 3958"/>
              <a:gd name="T7" fmla="*/ 98 h 539"/>
              <a:gd name="T8" fmla="*/ 3946 w 3958"/>
              <a:gd name="T9" fmla="*/ 165 h 539"/>
              <a:gd name="T10" fmla="*/ 3958 w 3958"/>
              <a:gd name="T11" fmla="*/ 270 h 539"/>
              <a:gd name="T12" fmla="*/ 3946 w 3958"/>
              <a:gd name="T13" fmla="*/ 380 h 539"/>
              <a:gd name="T14" fmla="*/ 3897 w 3958"/>
              <a:gd name="T15" fmla="*/ 453 h 539"/>
              <a:gd name="T16" fmla="*/ 3836 w 3958"/>
              <a:gd name="T17" fmla="*/ 496 h 539"/>
              <a:gd name="T18" fmla="*/ 3756 w 3958"/>
              <a:gd name="T19" fmla="*/ 521 h 539"/>
              <a:gd name="T20" fmla="*/ 276 w 3958"/>
              <a:gd name="T21" fmla="*/ 539 h 539"/>
              <a:gd name="T22" fmla="*/ 147 w 3958"/>
              <a:gd name="T23" fmla="*/ 521 h 539"/>
              <a:gd name="T24" fmla="*/ 61 w 3958"/>
              <a:gd name="T25" fmla="*/ 466 h 539"/>
              <a:gd name="T26" fmla="*/ 6 w 3958"/>
              <a:gd name="T27" fmla="*/ 368 h 539"/>
              <a:gd name="T28" fmla="*/ 0 w 3958"/>
              <a:gd name="T29" fmla="*/ 263 h 539"/>
              <a:gd name="T30" fmla="*/ 24 w 3958"/>
              <a:gd name="T31" fmla="*/ 159 h 539"/>
              <a:gd name="T32" fmla="*/ 86 w 3958"/>
              <a:gd name="T33" fmla="*/ 74 h 539"/>
              <a:gd name="T34" fmla="*/ 147 w 3958"/>
              <a:gd name="T35" fmla="*/ 37 h 539"/>
              <a:gd name="T36" fmla="*/ 245 w 3958"/>
              <a:gd name="T37" fmla="*/ 18 h 539"/>
              <a:gd name="T38" fmla="*/ 521 w 3958"/>
              <a:gd name="T39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958" h="539">
                <a:moveTo>
                  <a:pt x="3128" y="1"/>
                </a:moveTo>
                <a:lnTo>
                  <a:pt x="3738" y="0"/>
                </a:lnTo>
                <a:lnTo>
                  <a:pt x="3823" y="31"/>
                </a:lnTo>
                <a:lnTo>
                  <a:pt x="3903" y="98"/>
                </a:lnTo>
                <a:lnTo>
                  <a:pt x="3946" y="165"/>
                </a:lnTo>
                <a:lnTo>
                  <a:pt x="3958" y="270"/>
                </a:lnTo>
                <a:lnTo>
                  <a:pt x="3946" y="380"/>
                </a:lnTo>
                <a:lnTo>
                  <a:pt x="3897" y="453"/>
                </a:lnTo>
                <a:lnTo>
                  <a:pt x="3836" y="496"/>
                </a:lnTo>
                <a:lnTo>
                  <a:pt x="3756" y="521"/>
                </a:lnTo>
                <a:lnTo>
                  <a:pt x="276" y="539"/>
                </a:lnTo>
                <a:lnTo>
                  <a:pt x="147" y="521"/>
                </a:lnTo>
                <a:lnTo>
                  <a:pt x="61" y="466"/>
                </a:lnTo>
                <a:lnTo>
                  <a:pt x="6" y="368"/>
                </a:lnTo>
                <a:lnTo>
                  <a:pt x="0" y="263"/>
                </a:lnTo>
                <a:lnTo>
                  <a:pt x="24" y="159"/>
                </a:lnTo>
                <a:lnTo>
                  <a:pt x="86" y="74"/>
                </a:lnTo>
                <a:lnTo>
                  <a:pt x="147" y="37"/>
                </a:lnTo>
                <a:lnTo>
                  <a:pt x="245" y="18"/>
                </a:lnTo>
                <a:lnTo>
                  <a:pt x="521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0796" name="Line 12"/>
          <p:cNvSpPr>
            <a:spLocks noChangeShapeType="1"/>
          </p:cNvSpPr>
          <p:nvPr/>
        </p:nvSpPr>
        <p:spPr bwMode="auto">
          <a:xfrm flipH="1">
            <a:off x="57912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0797" name="Text Box 13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30798" name="Text Box 14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30799" name="Text Box 15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30800" name="Line 16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0801" name="Text Box 17"/>
          <p:cNvSpPr txBox="1">
            <a:spLocks noChangeArrowheads="1"/>
          </p:cNvSpPr>
          <p:nvPr/>
        </p:nvSpPr>
        <p:spPr bwMode="auto">
          <a:xfrm>
            <a:off x="4800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30802" name="Line 18"/>
          <p:cNvSpPr>
            <a:spLocks noChangeShapeType="1"/>
          </p:cNvSpPr>
          <p:nvPr/>
        </p:nvSpPr>
        <p:spPr bwMode="auto">
          <a:xfrm>
            <a:off x="518160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0803" name="Oval 19"/>
          <p:cNvSpPr>
            <a:spLocks noChangeArrowheads="1"/>
          </p:cNvSpPr>
          <p:nvPr/>
        </p:nvSpPr>
        <p:spPr bwMode="auto">
          <a:xfrm>
            <a:off x="2971800" y="5257800"/>
            <a:ext cx="8382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0804" name="Line 20"/>
          <p:cNvSpPr>
            <a:spLocks noChangeShapeType="1"/>
          </p:cNvSpPr>
          <p:nvPr/>
        </p:nvSpPr>
        <p:spPr bwMode="auto">
          <a:xfrm>
            <a:off x="2895600" y="3429000"/>
            <a:ext cx="304800" cy="1828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E2FCE-7496-4666-84AD-865D2C8ACDDD}" type="slidenum">
              <a:rPr lang="en-US"/>
              <a:pPr/>
              <a:t>19</a:t>
            </a:fld>
            <a:endParaRPr lang="en-US"/>
          </a:p>
        </p:txBody>
      </p:sp>
      <p:sp>
        <p:nvSpPr>
          <p:cNvPr id="626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Doubly-Linked List: Delete?</a:t>
            </a:r>
          </a:p>
        </p:txBody>
      </p:sp>
      <p:sp>
        <p:nvSpPr>
          <p:cNvPr id="626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7772400" cy="48006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How would you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delete</a:t>
            </a:r>
            <a:r>
              <a:rPr lang="en-US"/>
              <a:t> the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 item </a:t>
            </a:r>
            <a:br>
              <a:rPr lang="en-US"/>
            </a:br>
            <a:r>
              <a:rPr lang="en-US"/>
              <a:t>from a doubly-linked list?</a:t>
            </a:r>
          </a:p>
          <a:p>
            <a:pPr>
              <a:buFontTx/>
              <a:buNone/>
            </a:pPr>
            <a:r>
              <a:rPr lang="en-US" sz="2800"/>
              <a:t>1) Remove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2800"/>
              <a:t> from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  <a:r>
              <a:rPr lang="en-US" sz="2800"/>
              <a:t> loop</a:t>
            </a:r>
            <a:r>
              <a:rPr lang="en-US" sz="2800">
                <a:solidFill>
                  <a:schemeClr val="bg1"/>
                </a:solidFill>
              </a:rPr>
              <a:t> and </a:t>
            </a:r>
            <a:r>
              <a:rPr lang="en-US" sz="2400" b="1">
                <a:solidFill>
                  <a:schemeClr val="bg1"/>
                </a:solidFill>
                <a:latin typeface="Courier New" pitchFamily="49" charset="0"/>
              </a:rPr>
              <a:t>pPrev</a:t>
            </a: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800">
                <a:solidFill>
                  <a:schemeClr val="bg1"/>
                </a:solidFill>
              </a:rPr>
              <a:t>loop</a:t>
            </a: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pNow-&gt;pPrev-&gt;pNext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</a:t>
            </a: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pNow-&gt;pNext;</a:t>
            </a:r>
            <a: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endParaRPr lang="en-US"/>
          </a:p>
        </p:txBody>
      </p:sp>
      <p:sp>
        <p:nvSpPr>
          <p:cNvPr id="626692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77925" cy="9540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26693" name="Line 5"/>
          <p:cNvSpPr>
            <a:spLocks noChangeShapeType="1"/>
          </p:cNvSpPr>
          <p:nvPr/>
        </p:nvSpPr>
        <p:spPr bwMode="auto">
          <a:xfrm>
            <a:off x="5486400" y="5410200"/>
            <a:ext cx="838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6694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6695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26697" name="Freeform 9"/>
          <p:cNvSpPr>
            <a:spLocks/>
          </p:cNvSpPr>
          <p:nvPr/>
        </p:nvSpPr>
        <p:spPr bwMode="auto">
          <a:xfrm>
            <a:off x="2655888" y="5681663"/>
            <a:ext cx="5253037" cy="476250"/>
          </a:xfrm>
          <a:custGeom>
            <a:avLst/>
            <a:gdLst>
              <a:gd name="T0" fmla="*/ 247 w 3309"/>
              <a:gd name="T1" fmla="*/ 21 h 300"/>
              <a:gd name="T2" fmla="*/ 129 w 3309"/>
              <a:gd name="T3" fmla="*/ 18 h 300"/>
              <a:gd name="T4" fmla="*/ 37 w 3309"/>
              <a:gd name="T5" fmla="*/ 55 h 300"/>
              <a:gd name="T6" fmla="*/ 0 w 3309"/>
              <a:gd name="T7" fmla="*/ 140 h 300"/>
              <a:gd name="T8" fmla="*/ 12 w 3309"/>
              <a:gd name="T9" fmla="*/ 232 h 300"/>
              <a:gd name="T10" fmla="*/ 67 w 3309"/>
              <a:gd name="T11" fmla="*/ 288 h 300"/>
              <a:gd name="T12" fmla="*/ 196 w 3309"/>
              <a:gd name="T13" fmla="*/ 300 h 300"/>
              <a:gd name="T14" fmla="*/ 3217 w 3309"/>
              <a:gd name="T15" fmla="*/ 300 h 300"/>
              <a:gd name="T16" fmla="*/ 3290 w 3309"/>
              <a:gd name="T17" fmla="*/ 245 h 300"/>
              <a:gd name="T18" fmla="*/ 3309 w 3309"/>
              <a:gd name="T19" fmla="*/ 159 h 300"/>
              <a:gd name="T20" fmla="*/ 3297 w 3309"/>
              <a:gd name="T21" fmla="*/ 61 h 300"/>
              <a:gd name="T22" fmla="*/ 3223 w 3309"/>
              <a:gd name="T23" fmla="*/ 0 h 300"/>
              <a:gd name="T24" fmla="*/ 3039 w 3309"/>
              <a:gd name="T25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09" h="300">
                <a:moveTo>
                  <a:pt x="247" y="21"/>
                </a:moveTo>
                <a:lnTo>
                  <a:pt x="129" y="18"/>
                </a:lnTo>
                <a:lnTo>
                  <a:pt x="37" y="55"/>
                </a:lnTo>
                <a:lnTo>
                  <a:pt x="0" y="140"/>
                </a:lnTo>
                <a:lnTo>
                  <a:pt x="12" y="232"/>
                </a:lnTo>
                <a:lnTo>
                  <a:pt x="67" y="288"/>
                </a:lnTo>
                <a:lnTo>
                  <a:pt x="196" y="300"/>
                </a:lnTo>
                <a:lnTo>
                  <a:pt x="3217" y="300"/>
                </a:lnTo>
                <a:lnTo>
                  <a:pt x="3290" y="245"/>
                </a:lnTo>
                <a:lnTo>
                  <a:pt x="3309" y="159"/>
                </a:lnTo>
                <a:lnTo>
                  <a:pt x="3297" y="61"/>
                </a:lnTo>
                <a:lnTo>
                  <a:pt x="3223" y="0"/>
                </a:lnTo>
                <a:lnTo>
                  <a:pt x="3039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6698" name="Text Box 10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26699" name="Freeform 11"/>
          <p:cNvSpPr>
            <a:spLocks/>
          </p:cNvSpPr>
          <p:nvPr/>
        </p:nvSpPr>
        <p:spPr bwMode="auto">
          <a:xfrm>
            <a:off x="2120900" y="5408613"/>
            <a:ext cx="6283325" cy="855662"/>
          </a:xfrm>
          <a:custGeom>
            <a:avLst/>
            <a:gdLst>
              <a:gd name="T0" fmla="*/ 3128 w 3958"/>
              <a:gd name="T1" fmla="*/ 1 h 539"/>
              <a:gd name="T2" fmla="*/ 3738 w 3958"/>
              <a:gd name="T3" fmla="*/ 0 h 539"/>
              <a:gd name="T4" fmla="*/ 3823 w 3958"/>
              <a:gd name="T5" fmla="*/ 31 h 539"/>
              <a:gd name="T6" fmla="*/ 3903 w 3958"/>
              <a:gd name="T7" fmla="*/ 98 h 539"/>
              <a:gd name="T8" fmla="*/ 3946 w 3958"/>
              <a:gd name="T9" fmla="*/ 165 h 539"/>
              <a:gd name="T10" fmla="*/ 3958 w 3958"/>
              <a:gd name="T11" fmla="*/ 270 h 539"/>
              <a:gd name="T12" fmla="*/ 3946 w 3958"/>
              <a:gd name="T13" fmla="*/ 380 h 539"/>
              <a:gd name="T14" fmla="*/ 3897 w 3958"/>
              <a:gd name="T15" fmla="*/ 453 h 539"/>
              <a:gd name="T16" fmla="*/ 3836 w 3958"/>
              <a:gd name="T17" fmla="*/ 496 h 539"/>
              <a:gd name="T18" fmla="*/ 3756 w 3958"/>
              <a:gd name="T19" fmla="*/ 521 h 539"/>
              <a:gd name="T20" fmla="*/ 276 w 3958"/>
              <a:gd name="T21" fmla="*/ 539 h 539"/>
              <a:gd name="T22" fmla="*/ 147 w 3958"/>
              <a:gd name="T23" fmla="*/ 521 h 539"/>
              <a:gd name="T24" fmla="*/ 61 w 3958"/>
              <a:gd name="T25" fmla="*/ 466 h 539"/>
              <a:gd name="T26" fmla="*/ 6 w 3958"/>
              <a:gd name="T27" fmla="*/ 368 h 539"/>
              <a:gd name="T28" fmla="*/ 0 w 3958"/>
              <a:gd name="T29" fmla="*/ 263 h 539"/>
              <a:gd name="T30" fmla="*/ 24 w 3958"/>
              <a:gd name="T31" fmla="*/ 159 h 539"/>
              <a:gd name="T32" fmla="*/ 86 w 3958"/>
              <a:gd name="T33" fmla="*/ 74 h 539"/>
              <a:gd name="T34" fmla="*/ 147 w 3958"/>
              <a:gd name="T35" fmla="*/ 37 h 539"/>
              <a:gd name="T36" fmla="*/ 245 w 3958"/>
              <a:gd name="T37" fmla="*/ 18 h 539"/>
              <a:gd name="T38" fmla="*/ 521 w 3958"/>
              <a:gd name="T39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958" h="539">
                <a:moveTo>
                  <a:pt x="3128" y="1"/>
                </a:moveTo>
                <a:lnTo>
                  <a:pt x="3738" y="0"/>
                </a:lnTo>
                <a:lnTo>
                  <a:pt x="3823" y="31"/>
                </a:lnTo>
                <a:lnTo>
                  <a:pt x="3903" y="98"/>
                </a:lnTo>
                <a:lnTo>
                  <a:pt x="3946" y="165"/>
                </a:lnTo>
                <a:lnTo>
                  <a:pt x="3958" y="270"/>
                </a:lnTo>
                <a:lnTo>
                  <a:pt x="3946" y="380"/>
                </a:lnTo>
                <a:lnTo>
                  <a:pt x="3897" y="453"/>
                </a:lnTo>
                <a:lnTo>
                  <a:pt x="3836" y="496"/>
                </a:lnTo>
                <a:lnTo>
                  <a:pt x="3756" y="521"/>
                </a:lnTo>
                <a:lnTo>
                  <a:pt x="276" y="539"/>
                </a:lnTo>
                <a:lnTo>
                  <a:pt x="147" y="521"/>
                </a:lnTo>
                <a:lnTo>
                  <a:pt x="61" y="466"/>
                </a:lnTo>
                <a:lnTo>
                  <a:pt x="6" y="368"/>
                </a:lnTo>
                <a:lnTo>
                  <a:pt x="0" y="263"/>
                </a:lnTo>
                <a:lnTo>
                  <a:pt x="24" y="159"/>
                </a:lnTo>
                <a:lnTo>
                  <a:pt x="86" y="74"/>
                </a:lnTo>
                <a:lnTo>
                  <a:pt x="147" y="37"/>
                </a:lnTo>
                <a:lnTo>
                  <a:pt x="245" y="18"/>
                </a:lnTo>
                <a:lnTo>
                  <a:pt x="521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6700" name="Line 12"/>
          <p:cNvSpPr>
            <a:spLocks noChangeShapeType="1"/>
          </p:cNvSpPr>
          <p:nvPr/>
        </p:nvSpPr>
        <p:spPr bwMode="auto">
          <a:xfrm flipH="1">
            <a:off x="57912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6701" name="Text Box 13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26702" name="Text Box 14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26703" name="Text Box 15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26704" name="Line 16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6705" name="Text Box 17"/>
          <p:cNvSpPr txBox="1">
            <a:spLocks noChangeArrowheads="1"/>
          </p:cNvSpPr>
          <p:nvPr/>
        </p:nvSpPr>
        <p:spPr bwMode="auto">
          <a:xfrm>
            <a:off x="4800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26709" name="Text Box 21"/>
          <p:cNvSpPr txBox="1">
            <a:spLocks noChangeArrowheads="1"/>
          </p:cNvSpPr>
          <p:nvPr/>
        </p:nvSpPr>
        <p:spPr bwMode="auto">
          <a:xfrm>
            <a:off x="4800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26710" name="Line 22"/>
          <p:cNvSpPr>
            <a:spLocks noChangeShapeType="1"/>
          </p:cNvSpPr>
          <p:nvPr/>
        </p:nvSpPr>
        <p:spPr bwMode="auto">
          <a:xfrm>
            <a:off x="518160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6711" name="Oval 23"/>
          <p:cNvSpPr>
            <a:spLocks noChangeArrowheads="1"/>
          </p:cNvSpPr>
          <p:nvPr/>
        </p:nvSpPr>
        <p:spPr bwMode="auto">
          <a:xfrm>
            <a:off x="4648200" y="5257800"/>
            <a:ext cx="8382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6712" name="Freeform 24"/>
          <p:cNvSpPr>
            <a:spLocks/>
          </p:cNvSpPr>
          <p:nvPr/>
        </p:nvSpPr>
        <p:spPr bwMode="auto">
          <a:xfrm>
            <a:off x="3733800" y="3937000"/>
            <a:ext cx="2590800" cy="1562100"/>
          </a:xfrm>
          <a:custGeom>
            <a:avLst/>
            <a:gdLst>
              <a:gd name="T0" fmla="*/ 0 w 1632"/>
              <a:gd name="T1" fmla="*/ 928 h 984"/>
              <a:gd name="T2" fmla="*/ 336 w 1632"/>
              <a:gd name="T3" fmla="*/ 928 h 984"/>
              <a:gd name="T4" fmla="*/ 432 w 1632"/>
              <a:gd name="T5" fmla="*/ 592 h 984"/>
              <a:gd name="T6" fmla="*/ 528 w 1632"/>
              <a:gd name="T7" fmla="*/ 160 h 984"/>
              <a:gd name="T8" fmla="*/ 768 w 1632"/>
              <a:gd name="T9" fmla="*/ 16 h 984"/>
              <a:gd name="T10" fmla="*/ 1152 w 1632"/>
              <a:gd name="T11" fmla="*/ 64 h 984"/>
              <a:gd name="T12" fmla="*/ 1344 w 1632"/>
              <a:gd name="T13" fmla="*/ 256 h 984"/>
              <a:gd name="T14" fmla="*/ 1392 w 1632"/>
              <a:gd name="T15" fmla="*/ 592 h 984"/>
              <a:gd name="T16" fmla="*/ 1440 w 1632"/>
              <a:gd name="T17" fmla="*/ 784 h 984"/>
              <a:gd name="T18" fmla="*/ 1632 w 1632"/>
              <a:gd name="T19" fmla="*/ 784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32" h="984">
                <a:moveTo>
                  <a:pt x="0" y="928"/>
                </a:moveTo>
                <a:cubicBezTo>
                  <a:pt x="132" y="956"/>
                  <a:pt x="264" y="984"/>
                  <a:pt x="336" y="928"/>
                </a:cubicBezTo>
                <a:cubicBezTo>
                  <a:pt x="408" y="872"/>
                  <a:pt x="400" y="720"/>
                  <a:pt x="432" y="592"/>
                </a:cubicBezTo>
                <a:cubicBezTo>
                  <a:pt x="464" y="464"/>
                  <a:pt x="472" y="256"/>
                  <a:pt x="528" y="160"/>
                </a:cubicBezTo>
                <a:cubicBezTo>
                  <a:pt x="584" y="64"/>
                  <a:pt x="664" y="32"/>
                  <a:pt x="768" y="16"/>
                </a:cubicBezTo>
                <a:cubicBezTo>
                  <a:pt x="872" y="0"/>
                  <a:pt x="1056" y="24"/>
                  <a:pt x="1152" y="64"/>
                </a:cubicBezTo>
                <a:cubicBezTo>
                  <a:pt x="1248" y="104"/>
                  <a:pt x="1304" y="168"/>
                  <a:pt x="1344" y="256"/>
                </a:cubicBezTo>
                <a:cubicBezTo>
                  <a:pt x="1384" y="344"/>
                  <a:pt x="1376" y="504"/>
                  <a:pt x="1392" y="592"/>
                </a:cubicBezTo>
                <a:cubicBezTo>
                  <a:pt x="1408" y="680"/>
                  <a:pt x="1400" y="752"/>
                  <a:pt x="1440" y="784"/>
                </a:cubicBezTo>
                <a:cubicBezTo>
                  <a:pt x="1480" y="816"/>
                  <a:pt x="1556" y="800"/>
                  <a:pt x="1632" y="784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A3829-547E-4516-9A48-0375C094CA08}" type="slidenum">
              <a:rPr lang="en-US"/>
              <a:pPr/>
              <a:t>2</a:t>
            </a:fld>
            <a:endParaRPr lang="en-US"/>
          </a:p>
        </p:txBody>
      </p:sp>
      <p:sp>
        <p:nvSpPr>
          <p:cNvPr id="538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z="4000"/>
              <a:t>Pointers can Arrange Structures</a:t>
            </a:r>
          </a:p>
        </p:txBody>
      </p:sp>
      <p:sp>
        <p:nvSpPr>
          <p:cNvPr id="538627" name="Rectangle 3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Pointers can link together structures</a:t>
            </a:r>
          </a:p>
          <a:p>
            <a:pPr>
              <a:lnSpc>
                <a:spcPct val="90000"/>
              </a:lnSpc>
            </a:pPr>
            <a:r>
              <a:rPr lang="en-US" sz="2800"/>
              <a:t>Linked structures can have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any shape: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 ‘chain’  or ‘loop’ (linked list)</a:t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endParaRPr lang="en-US" sz="2400"/>
          </a:p>
          <a:p>
            <a:pPr lvl="1">
              <a:lnSpc>
                <a:spcPct val="90000"/>
              </a:lnSpc>
            </a:pPr>
            <a:r>
              <a:rPr lang="en-US" sz="2400"/>
              <a:t>A ‘tree’ or a ‘graph’</a:t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endParaRPr lang="en-US" sz="2400"/>
          </a:p>
          <a:p>
            <a:pPr lvl="1">
              <a:lnSpc>
                <a:spcPct val="90000"/>
              </a:lnSpc>
            </a:pPr>
            <a:r>
              <a:rPr lang="en-US" sz="2400"/>
              <a:t>A ‘grid’ or ‘matrix’ or ‘table’</a:t>
            </a:r>
            <a:br>
              <a:rPr lang="en-US" sz="2400"/>
            </a:br>
            <a:endParaRPr lang="en-US" sz="2400"/>
          </a:p>
          <a:p>
            <a:pPr>
              <a:lnSpc>
                <a:spcPct val="90000"/>
              </a:lnSpc>
            </a:pPr>
            <a:r>
              <a:rPr lang="en-US" sz="2800"/>
              <a:t>Linked structures are easy, fast to change</a:t>
            </a:r>
          </a:p>
        </p:txBody>
      </p:sp>
      <p:sp>
        <p:nvSpPr>
          <p:cNvPr id="538632" name="Line 8"/>
          <p:cNvSpPr>
            <a:spLocks noChangeShapeType="1"/>
          </p:cNvSpPr>
          <p:nvPr/>
        </p:nvSpPr>
        <p:spPr bwMode="auto">
          <a:xfrm>
            <a:off x="6094413" y="2605088"/>
            <a:ext cx="381000" cy="15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633" name="Oval 9"/>
          <p:cNvSpPr>
            <a:spLocks noChangeArrowheads="1"/>
          </p:cNvSpPr>
          <p:nvPr/>
        </p:nvSpPr>
        <p:spPr bwMode="auto">
          <a:xfrm>
            <a:off x="6475413" y="2452688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8634" name="Line 10"/>
          <p:cNvSpPr>
            <a:spLocks noChangeShapeType="1"/>
          </p:cNvSpPr>
          <p:nvPr/>
        </p:nvSpPr>
        <p:spPr bwMode="auto">
          <a:xfrm>
            <a:off x="6932613" y="2605088"/>
            <a:ext cx="381000" cy="15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635" name="Oval 11"/>
          <p:cNvSpPr>
            <a:spLocks noChangeArrowheads="1"/>
          </p:cNvSpPr>
          <p:nvPr/>
        </p:nvSpPr>
        <p:spPr bwMode="auto">
          <a:xfrm>
            <a:off x="7313613" y="2452688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8636" name="Line 12"/>
          <p:cNvSpPr>
            <a:spLocks noChangeShapeType="1"/>
          </p:cNvSpPr>
          <p:nvPr/>
        </p:nvSpPr>
        <p:spPr bwMode="auto">
          <a:xfrm>
            <a:off x="7770813" y="2605088"/>
            <a:ext cx="381000" cy="15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637" name="Oval 13"/>
          <p:cNvSpPr>
            <a:spLocks noChangeArrowheads="1"/>
          </p:cNvSpPr>
          <p:nvPr/>
        </p:nvSpPr>
        <p:spPr bwMode="auto">
          <a:xfrm>
            <a:off x="4038600" y="3733800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8638" name="Line 14"/>
          <p:cNvSpPr>
            <a:spLocks noChangeShapeType="1"/>
          </p:cNvSpPr>
          <p:nvPr/>
        </p:nvSpPr>
        <p:spPr bwMode="auto">
          <a:xfrm flipV="1">
            <a:off x="4419600" y="3733800"/>
            <a:ext cx="304800" cy="76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642" name="Line 18"/>
          <p:cNvSpPr>
            <a:spLocks noChangeShapeType="1"/>
          </p:cNvSpPr>
          <p:nvPr/>
        </p:nvSpPr>
        <p:spPr bwMode="auto">
          <a:xfrm>
            <a:off x="4419600" y="3962400"/>
            <a:ext cx="5334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643" name="Oval 19"/>
          <p:cNvSpPr>
            <a:spLocks noChangeArrowheads="1"/>
          </p:cNvSpPr>
          <p:nvPr/>
        </p:nvSpPr>
        <p:spPr bwMode="auto">
          <a:xfrm>
            <a:off x="4724400" y="3581400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8644" name="Line 20"/>
          <p:cNvSpPr>
            <a:spLocks noChangeShapeType="1"/>
          </p:cNvSpPr>
          <p:nvPr/>
        </p:nvSpPr>
        <p:spPr bwMode="auto">
          <a:xfrm flipV="1">
            <a:off x="5181600" y="3352800"/>
            <a:ext cx="1524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645" name="Line 21"/>
          <p:cNvSpPr>
            <a:spLocks noChangeShapeType="1"/>
          </p:cNvSpPr>
          <p:nvPr/>
        </p:nvSpPr>
        <p:spPr bwMode="auto">
          <a:xfrm>
            <a:off x="5105400" y="3810000"/>
            <a:ext cx="685800" cy="76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646" name="Oval 22"/>
          <p:cNvSpPr>
            <a:spLocks noChangeArrowheads="1"/>
          </p:cNvSpPr>
          <p:nvPr/>
        </p:nvSpPr>
        <p:spPr bwMode="auto">
          <a:xfrm>
            <a:off x="5791200" y="3733800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8648" name="Line 24"/>
          <p:cNvSpPr>
            <a:spLocks noChangeShapeType="1"/>
          </p:cNvSpPr>
          <p:nvPr/>
        </p:nvSpPr>
        <p:spPr bwMode="auto">
          <a:xfrm flipH="1">
            <a:off x="5334000" y="3352800"/>
            <a:ext cx="152400" cy="762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652" name="Oval 28"/>
          <p:cNvSpPr>
            <a:spLocks noChangeArrowheads="1"/>
          </p:cNvSpPr>
          <p:nvPr/>
        </p:nvSpPr>
        <p:spPr bwMode="auto">
          <a:xfrm>
            <a:off x="4953000" y="4114800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8653" name="Line 29"/>
          <p:cNvSpPr>
            <a:spLocks noChangeShapeType="1"/>
          </p:cNvSpPr>
          <p:nvPr/>
        </p:nvSpPr>
        <p:spPr bwMode="auto">
          <a:xfrm flipV="1">
            <a:off x="5486400" y="3962400"/>
            <a:ext cx="3810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657" name="Oval 33"/>
          <p:cNvSpPr>
            <a:spLocks noChangeArrowheads="1"/>
          </p:cNvSpPr>
          <p:nvPr/>
        </p:nvSpPr>
        <p:spPr bwMode="auto">
          <a:xfrm>
            <a:off x="5181600" y="3048000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8660" name="Oval 36"/>
          <p:cNvSpPr>
            <a:spLocks noChangeArrowheads="1"/>
          </p:cNvSpPr>
          <p:nvPr/>
        </p:nvSpPr>
        <p:spPr bwMode="auto">
          <a:xfrm>
            <a:off x="8151813" y="2452688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8661" name="Freeform 37"/>
          <p:cNvSpPr>
            <a:spLocks/>
          </p:cNvSpPr>
          <p:nvPr/>
        </p:nvSpPr>
        <p:spPr bwMode="auto">
          <a:xfrm>
            <a:off x="8556625" y="2347913"/>
            <a:ext cx="269875" cy="368300"/>
          </a:xfrm>
          <a:custGeom>
            <a:avLst/>
            <a:gdLst>
              <a:gd name="T0" fmla="*/ 30 w 170"/>
              <a:gd name="T1" fmla="*/ 184 h 232"/>
              <a:gd name="T2" fmla="*/ 139 w 170"/>
              <a:gd name="T3" fmla="*/ 184 h 232"/>
              <a:gd name="T4" fmla="*/ 152 w 170"/>
              <a:gd name="T5" fmla="*/ 66 h 232"/>
              <a:gd name="T6" fmla="*/ 65 w 170"/>
              <a:gd name="T7" fmla="*/ 9 h 232"/>
              <a:gd name="T8" fmla="*/ 0 w 170"/>
              <a:gd name="T9" fmla="*/ 12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232">
                <a:moveTo>
                  <a:pt x="30" y="184"/>
                </a:moveTo>
                <a:cubicBezTo>
                  <a:pt x="53" y="219"/>
                  <a:pt x="108" y="232"/>
                  <a:pt x="139" y="184"/>
                </a:cubicBezTo>
                <a:cubicBezTo>
                  <a:pt x="170" y="136"/>
                  <a:pt x="169" y="114"/>
                  <a:pt x="152" y="66"/>
                </a:cubicBezTo>
                <a:cubicBezTo>
                  <a:pt x="135" y="18"/>
                  <a:pt x="95" y="0"/>
                  <a:pt x="65" y="9"/>
                </a:cubicBezTo>
                <a:cubicBezTo>
                  <a:pt x="35" y="18"/>
                  <a:pt x="17" y="31"/>
                  <a:pt x="0" y="125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676" name="Oval 52"/>
          <p:cNvSpPr>
            <a:spLocks noChangeArrowheads="1"/>
          </p:cNvSpPr>
          <p:nvPr/>
        </p:nvSpPr>
        <p:spPr bwMode="auto">
          <a:xfrm>
            <a:off x="5257800" y="5576888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8677" name="Line 53"/>
          <p:cNvSpPr>
            <a:spLocks noChangeShapeType="1"/>
          </p:cNvSpPr>
          <p:nvPr/>
        </p:nvSpPr>
        <p:spPr bwMode="auto">
          <a:xfrm>
            <a:off x="5715000" y="5729288"/>
            <a:ext cx="381000" cy="15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678" name="Oval 54"/>
          <p:cNvSpPr>
            <a:spLocks noChangeArrowheads="1"/>
          </p:cNvSpPr>
          <p:nvPr/>
        </p:nvSpPr>
        <p:spPr bwMode="auto">
          <a:xfrm>
            <a:off x="6096000" y="5576888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8679" name="Line 55"/>
          <p:cNvSpPr>
            <a:spLocks noChangeShapeType="1"/>
          </p:cNvSpPr>
          <p:nvPr/>
        </p:nvSpPr>
        <p:spPr bwMode="auto">
          <a:xfrm>
            <a:off x="6553200" y="5729288"/>
            <a:ext cx="381000" cy="15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680" name="Oval 56"/>
          <p:cNvSpPr>
            <a:spLocks noChangeArrowheads="1"/>
          </p:cNvSpPr>
          <p:nvPr/>
        </p:nvSpPr>
        <p:spPr bwMode="auto">
          <a:xfrm>
            <a:off x="6934200" y="5576888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8681" name="Line 57"/>
          <p:cNvSpPr>
            <a:spLocks noChangeShapeType="1"/>
          </p:cNvSpPr>
          <p:nvPr/>
        </p:nvSpPr>
        <p:spPr bwMode="auto">
          <a:xfrm>
            <a:off x="7391400" y="5729288"/>
            <a:ext cx="381000" cy="15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682" name="Oval 58"/>
          <p:cNvSpPr>
            <a:spLocks noChangeArrowheads="1"/>
          </p:cNvSpPr>
          <p:nvPr/>
        </p:nvSpPr>
        <p:spPr bwMode="auto">
          <a:xfrm>
            <a:off x="7772400" y="5576888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8687" name="Oval 63"/>
          <p:cNvSpPr>
            <a:spLocks noChangeArrowheads="1"/>
          </p:cNvSpPr>
          <p:nvPr/>
        </p:nvSpPr>
        <p:spPr bwMode="auto">
          <a:xfrm>
            <a:off x="5257800" y="5119688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8688" name="Line 64"/>
          <p:cNvSpPr>
            <a:spLocks noChangeShapeType="1"/>
          </p:cNvSpPr>
          <p:nvPr/>
        </p:nvSpPr>
        <p:spPr bwMode="auto">
          <a:xfrm>
            <a:off x="5715000" y="5272088"/>
            <a:ext cx="381000" cy="15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689" name="Oval 65"/>
          <p:cNvSpPr>
            <a:spLocks noChangeArrowheads="1"/>
          </p:cNvSpPr>
          <p:nvPr/>
        </p:nvSpPr>
        <p:spPr bwMode="auto">
          <a:xfrm>
            <a:off x="6096000" y="5119688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8690" name="Line 66"/>
          <p:cNvSpPr>
            <a:spLocks noChangeShapeType="1"/>
          </p:cNvSpPr>
          <p:nvPr/>
        </p:nvSpPr>
        <p:spPr bwMode="auto">
          <a:xfrm>
            <a:off x="6553200" y="5272088"/>
            <a:ext cx="381000" cy="15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691" name="Oval 67"/>
          <p:cNvSpPr>
            <a:spLocks noChangeArrowheads="1"/>
          </p:cNvSpPr>
          <p:nvPr/>
        </p:nvSpPr>
        <p:spPr bwMode="auto">
          <a:xfrm>
            <a:off x="6934200" y="5119688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8692" name="Line 68"/>
          <p:cNvSpPr>
            <a:spLocks noChangeShapeType="1"/>
          </p:cNvSpPr>
          <p:nvPr/>
        </p:nvSpPr>
        <p:spPr bwMode="auto">
          <a:xfrm>
            <a:off x="7391400" y="5272088"/>
            <a:ext cx="381000" cy="15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693" name="Oval 69"/>
          <p:cNvSpPr>
            <a:spLocks noChangeArrowheads="1"/>
          </p:cNvSpPr>
          <p:nvPr/>
        </p:nvSpPr>
        <p:spPr bwMode="auto">
          <a:xfrm>
            <a:off x="7772400" y="5119688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8698" name="Line 74"/>
          <p:cNvSpPr>
            <a:spLocks noChangeShapeType="1"/>
          </p:cNvSpPr>
          <p:nvPr/>
        </p:nvSpPr>
        <p:spPr bwMode="auto">
          <a:xfrm flipV="1">
            <a:off x="5638800" y="5334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699" name="Line 75"/>
          <p:cNvSpPr>
            <a:spLocks noChangeShapeType="1"/>
          </p:cNvSpPr>
          <p:nvPr/>
        </p:nvSpPr>
        <p:spPr bwMode="auto">
          <a:xfrm flipV="1">
            <a:off x="6477000" y="5334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700" name="Line 76"/>
          <p:cNvSpPr>
            <a:spLocks noChangeShapeType="1"/>
          </p:cNvSpPr>
          <p:nvPr/>
        </p:nvSpPr>
        <p:spPr bwMode="auto">
          <a:xfrm flipV="1">
            <a:off x="7315200" y="5334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701" name="Line 77"/>
          <p:cNvSpPr>
            <a:spLocks noChangeShapeType="1"/>
          </p:cNvSpPr>
          <p:nvPr/>
        </p:nvSpPr>
        <p:spPr bwMode="auto">
          <a:xfrm flipV="1">
            <a:off x="8001000" y="5334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702" name="Oval 78"/>
          <p:cNvSpPr>
            <a:spLocks noChangeArrowheads="1"/>
          </p:cNvSpPr>
          <p:nvPr/>
        </p:nvSpPr>
        <p:spPr bwMode="auto">
          <a:xfrm>
            <a:off x="5280025" y="4586288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8703" name="Line 79"/>
          <p:cNvSpPr>
            <a:spLocks noChangeShapeType="1"/>
          </p:cNvSpPr>
          <p:nvPr/>
        </p:nvSpPr>
        <p:spPr bwMode="auto">
          <a:xfrm>
            <a:off x="5737225" y="4738688"/>
            <a:ext cx="381000" cy="15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704" name="Oval 80"/>
          <p:cNvSpPr>
            <a:spLocks noChangeArrowheads="1"/>
          </p:cNvSpPr>
          <p:nvPr/>
        </p:nvSpPr>
        <p:spPr bwMode="auto">
          <a:xfrm>
            <a:off x="6118225" y="4586288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8705" name="Line 81"/>
          <p:cNvSpPr>
            <a:spLocks noChangeShapeType="1"/>
          </p:cNvSpPr>
          <p:nvPr/>
        </p:nvSpPr>
        <p:spPr bwMode="auto">
          <a:xfrm>
            <a:off x="6575425" y="4738688"/>
            <a:ext cx="381000" cy="15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706" name="Oval 82"/>
          <p:cNvSpPr>
            <a:spLocks noChangeArrowheads="1"/>
          </p:cNvSpPr>
          <p:nvPr/>
        </p:nvSpPr>
        <p:spPr bwMode="auto">
          <a:xfrm>
            <a:off x="6956425" y="4586288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8707" name="Line 83"/>
          <p:cNvSpPr>
            <a:spLocks noChangeShapeType="1"/>
          </p:cNvSpPr>
          <p:nvPr/>
        </p:nvSpPr>
        <p:spPr bwMode="auto">
          <a:xfrm>
            <a:off x="7413625" y="4738688"/>
            <a:ext cx="381000" cy="15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708" name="Oval 84"/>
          <p:cNvSpPr>
            <a:spLocks noChangeArrowheads="1"/>
          </p:cNvSpPr>
          <p:nvPr/>
        </p:nvSpPr>
        <p:spPr bwMode="auto">
          <a:xfrm>
            <a:off x="7794625" y="4586288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8710" name="Line 86"/>
          <p:cNvSpPr>
            <a:spLocks noChangeShapeType="1"/>
          </p:cNvSpPr>
          <p:nvPr/>
        </p:nvSpPr>
        <p:spPr bwMode="auto">
          <a:xfrm flipV="1">
            <a:off x="5661025" y="48006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711" name="Line 87"/>
          <p:cNvSpPr>
            <a:spLocks noChangeShapeType="1"/>
          </p:cNvSpPr>
          <p:nvPr/>
        </p:nvSpPr>
        <p:spPr bwMode="auto">
          <a:xfrm flipV="1">
            <a:off x="6499225" y="48006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712" name="Line 88"/>
          <p:cNvSpPr>
            <a:spLocks noChangeShapeType="1"/>
          </p:cNvSpPr>
          <p:nvPr/>
        </p:nvSpPr>
        <p:spPr bwMode="auto">
          <a:xfrm flipV="1">
            <a:off x="7337425" y="48006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713" name="Line 89"/>
          <p:cNvSpPr>
            <a:spLocks noChangeShapeType="1"/>
          </p:cNvSpPr>
          <p:nvPr/>
        </p:nvSpPr>
        <p:spPr bwMode="auto">
          <a:xfrm flipV="1">
            <a:off x="8023225" y="48006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714" name="Line 90"/>
          <p:cNvSpPr>
            <a:spLocks noChangeShapeType="1"/>
          </p:cNvSpPr>
          <p:nvPr/>
        </p:nvSpPr>
        <p:spPr bwMode="auto">
          <a:xfrm flipH="1" flipV="1">
            <a:off x="5638800" y="3352800"/>
            <a:ext cx="3810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715" name="Line 91"/>
          <p:cNvSpPr>
            <a:spLocks noChangeShapeType="1"/>
          </p:cNvSpPr>
          <p:nvPr/>
        </p:nvSpPr>
        <p:spPr bwMode="auto">
          <a:xfrm flipH="1">
            <a:off x="4343400" y="3200400"/>
            <a:ext cx="8382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717" name="Oval 93"/>
          <p:cNvSpPr>
            <a:spLocks noChangeArrowheads="1"/>
          </p:cNvSpPr>
          <p:nvPr/>
        </p:nvSpPr>
        <p:spPr bwMode="auto">
          <a:xfrm>
            <a:off x="5715000" y="2457450"/>
            <a:ext cx="533400" cy="3048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8718" name="Freeform 94"/>
          <p:cNvSpPr>
            <a:spLocks/>
          </p:cNvSpPr>
          <p:nvPr/>
        </p:nvSpPr>
        <p:spPr bwMode="auto">
          <a:xfrm>
            <a:off x="5638800" y="2895600"/>
            <a:ext cx="269875" cy="368300"/>
          </a:xfrm>
          <a:custGeom>
            <a:avLst/>
            <a:gdLst>
              <a:gd name="T0" fmla="*/ 30 w 170"/>
              <a:gd name="T1" fmla="*/ 184 h 232"/>
              <a:gd name="T2" fmla="*/ 139 w 170"/>
              <a:gd name="T3" fmla="*/ 184 h 232"/>
              <a:gd name="T4" fmla="*/ 152 w 170"/>
              <a:gd name="T5" fmla="*/ 66 h 232"/>
              <a:gd name="T6" fmla="*/ 65 w 170"/>
              <a:gd name="T7" fmla="*/ 9 h 232"/>
              <a:gd name="T8" fmla="*/ 0 w 170"/>
              <a:gd name="T9" fmla="*/ 12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232">
                <a:moveTo>
                  <a:pt x="30" y="184"/>
                </a:moveTo>
                <a:cubicBezTo>
                  <a:pt x="53" y="219"/>
                  <a:pt x="108" y="232"/>
                  <a:pt x="139" y="184"/>
                </a:cubicBezTo>
                <a:cubicBezTo>
                  <a:pt x="170" y="136"/>
                  <a:pt x="169" y="114"/>
                  <a:pt x="152" y="66"/>
                </a:cubicBezTo>
                <a:cubicBezTo>
                  <a:pt x="135" y="18"/>
                  <a:pt x="95" y="0"/>
                  <a:pt x="65" y="9"/>
                </a:cubicBezTo>
                <a:cubicBezTo>
                  <a:pt x="35" y="18"/>
                  <a:pt x="17" y="31"/>
                  <a:pt x="0" y="125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719" name="Freeform 95"/>
          <p:cNvSpPr>
            <a:spLocks/>
          </p:cNvSpPr>
          <p:nvPr/>
        </p:nvSpPr>
        <p:spPr bwMode="auto">
          <a:xfrm>
            <a:off x="6248400" y="3581400"/>
            <a:ext cx="269875" cy="368300"/>
          </a:xfrm>
          <a:custGeom>
            <a:avLst/>
            <a:gdLst>
              <a:gd name="T0" fmla="*/ 30 w 170"/>
              <a:gd name="T1" fmla="*/ 184 h 232"/>
              <a:gd name="T2" fmla="*/ 139 w 170"/>
              <a:gd name="T3" fmla="*/ 184 h 232"/>
              <a:gd name="T4" fmla="*/ 152 w 170"/>
              <a:gd name="T5" fmla="*/ 66 h 232"/>
              <a:gd name="T6" fmla="*/ 65 w 170"/>
              <a:gd name="T7" fmla="*/ 9 h 232"/>
              <a:gd name="T8" fmla="*/ 0 w 170"/>
              <a:gd name="T9" fmla="*/ 12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232">
                <a:moveTo>
                  <a:pt x="30" y="184"/>
                </a:moveTo>
                <a:cubicBezTo>
                  <a:pt x="53" y="219"/>
                  <a:pt x="108" y="232"/>
                  <a:pt x="139" y="184"/>
                </a:cubicBezTo>
                <a:cubicBezTo>
                  <a:pt x="170" y="136"/>
                  <a:pt x="169" y="114"/>
                  <a:pt x="152" y="66"/>
                </a:cubicBezTo>
                <a:cubicBezTo>
                  <a:pt x="135" y="18"/>
                  <a:pt x="95" y="0"/>
                  <a:pt x="65" y="9"/>
                </a:cubicBezTo>
                <a:cubicBezTo>
                  <a:pt x="35" y="18"/>
                  <a:pt x="17" y="31"/>
                  <a:pt x="0" y="125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720" name="Freeform 96"/>
          <p:cNvSpPr>
            <a:spLocks/>
          </p:cNvSpPr>
          <p:nvPr/>
        </p:nvSpPr>
        <p:spPr bwMode="auto">
          <a:xfrm>
            <a:off x="8229600" y="4419600"/>
            <a:ext cx="269875" cy="368300"/>
          </a:xfrm>
          <a:custGeom>
            <a:avLst/>
            <a:gdLst>
              <a:gd name="T0" fmla="*/ 30 w 170"/>
              <a:gd name="T1" fmla="*/ 184 h 232"/>
              <a:gd name="T2" fmla="*/ 139 w 170"/>
              <a:gd name="T3" fmla="*/ 184 h 232"/>
              <a:gd name="T4" fmla="*/ 152 w 170"/>
              <a:gd name="T5" fmla="*/ 66 h 232"/>
              <a:gd name="T6" fmla="*/ 65 w 170"/>
              <a:gd name="T7" fmla="*/ 9 h 232"/>
              <a:gd name="T8" fmla="*/ 0 w 170"/>
              <a:gd name="T9" fmla="*/ 12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232">
                <a:moveTo>
                  <a:pt x="30" y="184"/>
                </a:moveTo>
                <a:cubicBezTo>
                  <a:pt x="53" y="219"/>
                  <a:pt x="108" y="232"/>
                  <a:pt x="139" y="184"/>
                </a:cubicBezTo>
                <a:cubicBezTo>
                  <a:pt x="170" y="136"/>
                  <a:pt x="169" y="114"/>
                  <a:pt x="152" y="66"/>
                </a:cubicBezTo>
                <a:cubicBezTo>
                  <a:pt x="135" y="18"/>
                  <a:pt x="95" y="0"/>
                  <a:pt x="65" y="9"/>
                </a:cubicBezTo>
                <a:cubicBezTo>
                  <a:pt x="35" y="18"/>
                  <a:pt x="17" y="31"/>
                  <a:pt x="0" y="125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721" name="Freeform 97"/>
          <p:cNvSpPr>
            <a:spLocks/>
          </p:cNvSpPr>
          <p:nvPr/>
        </p:nvSpPr>
        <p:spPr bwMode="auto">
          <a:xfrm>
            <a:off x="8229600" y="4953000"/>
            <a:ext cx="269875" cy="368300"/>
          </a:xfrm>
          <a:custGeom>
            <a:avLst/>
            <a:gdLst>
              <a:gd name="T0" fmla="*/ 30 w 170"/>
              <a:gd name="T1" fmla="*/ 184 h 232"/>
              <a:gd name="T2" fmla="*/ 139 w 170"/>
              <a:gd name="T3" fmla="*/ 184 h 232"/>
              <a:gd name="T4" fmla="*/ 152 w 170"/>
              <a:gd name="T5" fmla="*/ 66 h 232"/>
              <a:gd name="T6" fmla="*/ 65 w 170"/>
              <a:gd name="T7" fmla="*/ 9 h 232"/>
              <a:gd name="T8" fmla="*/ 0 w 170"/>
              <a:gd name="T9" fmla="*/ 12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232">
                <a:moveTo>
                  <a:pt x="30" y="184"/>
                </a:moveTo>
                <a:cubicBezTo>
                  <a:pt x="53" y="219"/>
                  <a:pt x="108" y="232"/>
                  <a:pt x="139" y="184"/>
                </a:cubicBezTo>
                <a:cubicBezTo>
                  <a:pt x="170" y="136"/>
                  <a:pt x="169" y="114"/>
                  <a:pt x="152" y="66"/>
                </a:cubicBezTo>
                <a:cubicBezTo>
                  <a:pt x="135" y="18"/>
                  <a:pt x="95" y="0"/>
                  <a:pt x="65" y="9"/>
                </a:cubicBezTo>
                <a:cubicBezTo>
                  <a:pt x="35" y="18"/>
                  <a:pt x="17" y="31"/>
                  <a:pt x="0" y="125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722" name="Freeform 98"/>
          <p:cNvSpPr>
            <a:spLocks/>
          </p:cNvSpPr>
          <p:nvPr/>
        </p:nvSpPr>
        <p:spPr bwMode="auto">
          <a:xfrm>
            <a:off x="8229600" y="5410200"/>
            <a:ext cx="269875" cy="368300"/>
          </a:xfrm>
          <a:custGeom>
            <a:avLst/>
            <a:gdLst>
              <a:gd name="T0" fmla="*/ 30 w 170"/>
              <a:gd name="T1" fmla="*/ 184 h 232"/>
              <a:gd name="T2" fmla="*/ 139 w 170"/>
              <a:gd name="T3" fmla="*/ 184 h 232"/>
              <a:gd name="T4" fmla="*/ 152 w 170"/>
              <a:gd name="T5" fmla="*/ 66 h 232"/>
              <a:gd name="T6" fmla="*/ 65 w 170"/>
              <a:gd name="T7" fmla="*/ 9 h 232"/>
              <a:gd name="T8" fmla="*/ 0 w 170"/>
              <a:gd name="T9" fmla="*/ 12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232">
                <a:moveTo>
                  <a:pt x="30" y="184"/>
                </a:moveTo>
                <a:cubicBezTo>
                  <a:pt x="53" y="219"/>
                  <a:pt x="108" y="232"/>
                  <a:pt x="139" y="184"/>
                </a:cubicBezTo>
                <a:cubicBezTo>
                  <a:pt x="170" y="136"/>
                  <a:pt x="169" y="114"/>
                  <a:pt x="152" y="66"/>
                </a:cubicBezTo>
                <a:cubicBezTo>
                  <a:pt x="135" y="18"/>
                  <a:pt x="95" y="0"/>
                  <a:pt x="65" y="9"/>
                </a:cubicBezTo>
                <a:cubicBezTo>
                  <a:pt x="35" y="18"/>
                  <a:pt x="17" y="31"/>
                  <a:pt x="0" y="125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1346E-376C-4525-A456-E5FB6B70D74F}" type="slidenum">
              <a:rPr lang="en-US"/>
              <a:pPr/>
              <a:t>20</a:t>
            </a:fld>
            <a:endParaRPr lang="en-US"/>
          </a:p>
        </p:txBody>
      </p:sp>
      <p:sp>
        <p:nvSpPr>
          <p:cNvPr id="631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Doubly-Linked List: Delete?</a:t>
            </a:r>
          </a:p>
        </p:txBody>
      </p:sp>
      <p:sp>
        <p:nvSpPr>
          <p:cNvPr id="631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7772400" cy="48006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How would you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delete</a:t>
            </a:r>
            <a:r>
              <a:rPr lang="en-US"/>
              <a:t> the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 item </a:t>
            </a:r>
            <a:br>
              <a:rPr lang="en-US"/>
            </a:br>
            <a:r>
              <a:rPr lang="en-US"/>
              <a:t>from a doubly-linked list?</a:t>
            </a:r>
          </a:p>
          <a:p>
            <a:pPr>
              <a:buFontTx/>
              <a:buNone/>
            </a:pPr>
            <a:r>
              <a:rPr lang="en-US" sz="2800"/>
              <a:t>1) Remove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2800"/>
              <a:t> from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  <a:r>
              <a:rPr lang="en-US" sz="2800"/>
              <a:t> loop</a:t>
            </a:r>
            <a:r>
              <a:rPr lang="en-US" sz="2800">
                <a:solidFill>
                  <a:schemeClr val="bg1"/>
                </a:solidFill>
              </a:rPr>
              <a:t>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and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loop:</a:t>
            </a:r>
            <a:b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pNow-&gt;pPrev-&gt;pNext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 pNow-&gt;pNext;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pNow-&gt;pNext-&gt;pPrev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 pNow-&gt;pPrev;</a:t>
            </a:r>
            <a:b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endParaRPr lang="en-US"/>
          </a:p>
        </p:txBody>
      </p:sp>
      <p:sp>
        <p:nvSpPr>
          <p:cNvPr id="631812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77925" cy="9540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1813" name="Line 5"/>
          <p:cNvSpPr>
            <a:spLocks noChangeShapeType="1"/>
          </p:cNvSpPr>
          <p:nvPr/>
        </p:nvSpPr>
        <p:spPr bwMode="auto">
          <a:xfrm>
            <a:off x="5486400" y="5410200"/>
            <a:ext cx="838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1814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1815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1817" name="Freeform 9"/>
          <p:cNvSpPr>
            <a:spLocks/>
          </p:cNvSpPr>
          <p:nvPr/>
        </p:nvSpPr>
        <p:spPr bwMode="auto">
          <a:xfrm>
            <a:off x="2655888" y="5681663"/>
            <a:ext cx="5253037" cy="476250"/>
          </a:xfrm>
          <a:custGeom>
            <a:avLst/>
            <a:gdLst>
              <a:gd name="T0" fmla="*/ 247 w 3309"/>
              <a:gd name="T1" fmla="*/ 21 h 300"/>
              <a:gd name="T2" fmla="*/ 129 w 3309"/>
              <a:gd name="T3" fmla="*/ 18 h 300"/>
              <a:gd name="T4" fmla="*/ 37 w 3309"/>
              <a:gd name="T5" fmla="*/ 55 h 300"/>
              <a:gd name="T6" fmla="*/ 0 w 3309"/>
              <a:gd name="T7" fmla="*/ 140 h 300"/>
              <a:gd name="T8" fmla="*/ 12 w 3309"/>
              <a:gd name="T9" fmla="*/ 232 h 300"/>
              <a:gd name="T10" fmla="*/ 67 w 3309"/>
              <a:gd name="T11" fmla="*/ 288 h 300"/>
              <a:gd name="T12" fmla="*/ 196 w 3309"/>
              <a:gd name="T13" fmla="*/ 300 h 300"/>
              <a:gd name="T14" fmla="*/ 3217 w 3309"/>
              <a:gd name="T15" fmla="*/ 300 h 300"/>
              <a:gd name="T16" fmla="*/ 3290 w 3309"/>
              <a:gd name="T17" fmla="*/ 245 h 300"/>
              <a:gd name="T18" fmla="*/ 3309 w 3309"/>
              <a:gd name="T19" fmla="*/ 159 h 300"/>
              <a:gd name="T20" fmla="*/ 3297 w 3309"/>
              <a:gd name="T21" fmla="*/ 61 h 300"/>
              <a:gd name="T22" fmla="*/ 3223 w 3309"/>
              <a:gd name="T23" fmla="*/ 0 h 300"/>
              <a:gd name="T24" fmla="*/ 3039 w 3309"/>
              <a:gd name="T25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09" h="300">
                <a:moveTo>
                  <a:pt x="247" y="21"/>
                </a:moveTo>
                <a:lnTo>
                  <a:pt x="129" y="18"/>
                </a:lnTo>
                <a:lnTo>
                  <a:pt x="37" y="55"/>
                </a:lnTo>
                <a:lnTo>
                  <a:pt x="0" y="140"/>
                </a:lnTo>
                <a:lnTo>
                  <a:pt x="12" y="232"/>
                </a:lnTo>
                <a:lnTo>
                  <a:pt x="67" y="288"/>
                </a:lnTo>
                <a:lnTo>
                  <a:pt x="196" y="300"/>
                </a:lnTo>
                <a:lnTo>
                  <a:pt x="3217" y="300"/>
                </a:lnTo>
                <a:lnTo>
                  <a:pt x="3290" y="245"/>
                </a:lnTo>
                <a:lnTo>
                  <a:pt x="3309" y="159"/>
                </a:lnTo>
                <a:lnTo>
                  <a:pt x="3297" y="61"/>
                </a:lnTo>
                <a:lnTo>
                  <a:pt x="3223" y="0"/>
                </a:lnTo>
                <a:lnTo>
                  <a:pt x="3039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1818" name="Text Box 10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1819" name="Freeform 11"/>
          <p:cNvSpPr>
            <a:spLocks/>
          </p:cNvSpPr>
          <p:nvPr/>
        </p:nvSpPr>
        <p:spPr bwMode="auto">
          <a:xfrm>
            <a:off x="2120900" y="5408613"/>
            <a:ext cx="6283325" cy="855662"/>
          </a:xfrm>
          <a:custGeom>
            <a:avLst/>
            <a:gdLst>
              <a:gd name="T0" fmla="*/ 3128 w 3958"/>
              <a:gd name="T1" fmla="*/ 1 h 539"/>
              <a:gd name="T2" fmla="*/ 3738 w 3958"/>
              <a:gd name="T3" fmla="*/ 0 h 539"/>
              <a:gd name="T4" fmla="*/ 3823 w 3958"/>
              <a:gd name="T5" fmla="*/ 31 h 539"/>
              <a:gd name="T6" fmla="*/ 3903 w 3958"/>
              <a:gd name="T7" fmla="*/ 98 h 539"/>
              <a:gd name="T8" fmla="*/ 3946 w 3958"/>
              <a:gd name="T9" fmla="*/ 165 h 539"/>
              <a:gd name="T10" fmla="*/ 3958 w 3958"/>
              <a:gd name="T11" fmla="*/ 270 h 539"/>
              <a:gd name="T12" fmla="*/ 3946 w 3958"/>
              <a:gd name="T13" fmla="*/ 380 h 539"/>
              <a:gd name="T14" fmla="*/ 3897 w 3958"/>
              <a:gd name="T15" fmla="*/ 453 h 539"/>
              <a:gd name="T16" fmla="*/ 3836 w 3958"/>
              <a:gd name="T17" fmla="*/ 496 h 539"/>
              <a:gd name="T18" fmla="*/ 3756 w 3958"/>
              <a:gd name="T19" fmla="*/ 521 h 539"/>
              <a:gd name="T20" fmla="*/ 276 w 3958"/>
              <a:gd name="T21" fmla="*/ 539 h 539"/>
              <a:gd name="T22" fmla="*/ 147 w 3958"/>
              <a:gd name="T23" fmla="*/ 521 h 539"/>
              <a:gd name="T24" fmla="*/ 61 w 3958"/>
              <a:gd name="T25" fmla="*/ 466 h 539"/>
              <a:gd name="T26" fmla="*/ 6 w 3958"/>
              <a:gd name="T27" fmla="*/ 368 h 539"/>
              <a:gd name="T28" fmla="*/ 0 w 3958"/>
              <a:gd name="T29" fmla="*/ 263 h 539"/>
              <a:gd name="T30" fmla="*/ 24 w 3958"/>
              <a:gd name="T31" fmla="*/ 159 h 539"/>
              <a:gd name="T32" fmla="*/ 86 w 3958"/>
              <a:gd name="T33" fmla="*/ 74 h 539"/>
              <a:gd name="T34" fmla="*/ 147 w 3958"/>
              <a:gd name="T35" fmla="*/ 37 h 539"/>
              <a:gd name="T36" fmla="*/ 245 w 3958"/>
              <a:gd name="T37" fmla="*/ 18 h 539"/>
              <a:gd name="T38" fmla="*/ 521 w 3958"/>
              <a:gd name="T39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958" h="539">
                <a:moveTo>
                  <a:pt x="3128" y="1"/>
                </a:moveTo>
                <a:lnTo>
                  <a:pt x="3738" y="0"/>
                </a:lnTo>
                <a:lnTo>
                  <a:pt x="3823" y="31"/>
                </a:lnTo>
                <a:lnTo>
                  <a:pt x="3903" y="98"/>
                </a:lnTo>
                <a:lnTo>
                  <a:pt x="3946" y="165"/>
                </a:lnTo>
                <a:lnTo>
                  <a:pt x="3958" y="270"/>
                </a:lnTo>
                <a:lnTo>
                  <a:pt x="3946" y="380"/>
                </a:lnTo>
                <a:lnTo>
                  <a:pt x="3897" y="453"/>
                </a:lnTo>
                <a:lnTo>
                  <a:pt x="3836" y="496"/>
                </a:lnTo>
                <a:lnTo>
                  <a:pt x="3756" y="521"/>
                </a:lnTo>
                <a:lnTo>
                  <a:pt x="276" y="539"/>
                </a:lnTo>
                <a:lnTo>
                  <a:pt x="147" y="521"/>
                </a:lnTo>
                <a:lnTo>
                  <a:pt x="61" y="466"/>
                </a:lnTo>
                <a:lnTo>
                  <a:pt x="6" y="368"/>
                </a:lnTo>
                <a:lnTo>
                  <a:pt x="0" y="263"/>
                </a:lnTo>
                <a:lnTo>
                  <a:pt x="24" y="159"/>
                </a:lnTo>
                <a:lnTo>
                  <a:pt x="86" y="74"/>
                </a:lnTo>
                <a:lnTo>
                  <a:pt x="147" y="37"/>
                </a:lnTo>
                <a:lnTo>
                  <a:pt x="245" y="18"/>
                </a:lnTo>
                <a:lnTo>
                  <a:pt x="521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1820" name="Line 12"/>
          <p:cNvSpPr>
            <a:spLocks noChangeShapeType="1"/>
          </p:cNvSpPr>
          <p:nvPr/>
        </p:nvSpPr>
        <p:spPr bwMode="auto">
          <a:xfrm flipH="1">
            <a:off x="5791200" y="5715000"/>
            <a:ext cx="609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1821" name="Text Box 13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31822" name="Text Box 14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31823" name="Text Box 15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31824" name="Line 16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1825" name="Text Box 17"/>
          <p:cNvSpPr txBox="1">
            <a:spLocks noChangeArrowheads="1"/>
          </p:cNvSpPr>
          <p:nvPr/>
        </p:nvSpPr>
        <p:spPr bwMode="auto">
          <a:xfrm>
            <a:off x="4800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31826" name="Text Box 18"/>
          <p:cNvSpPr txBox="1">
            <a:spLocks noChangeArrowheads="1"/>
          </p:cNvSpPr>
          <p:nvPr/>
        </p:nvSpPr>
        <p:spPr bwMode="auto">
          <a:xfrm>
            <a:off x="4800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31827" name="Line 19"/>
          <p:cNvSpPr>
            <a:spLocks noChangeShapeType="1"/>
          </p:cNvSpPr>
          <p:nvPr/>
        </p:nvSpPr>
        <p:spPr bwMode="auto">
          <a:xfrm>
            <a:off x="518160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1828" name="Oval 20"/>
          <p:cNvSpPr>
            <a:spLocks noChangeArrowheads="1"/>
          </p:cNvSpPr>
          <p:nvPr/>
        </p:nvSpPr>
        <p:spPr bwMode="auto">
          <a:xfrm>
            <a:off x="6248400" y="5562600"/>
            <a:ext cx="9906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1829" name="Freeform 21"/>
          <p:cNvSpPr>
            <a:spLocks/>
          </p:cNvSpPr>
          <p:nvPr/>
        </p:nvSpPr>
        <p:spPr bwMode="auto">
          <a:xfrm>
            <a:off x="3733800" y="3937000"/>
            <a:ext cx="2590800" cy="1562100"/>
          </a:xfrm>
          <a:custGeom>
            <a:avLst/>
            <a:gdLst>
              <a:gd name="T0" fmla="*/ 0 w 1632"/>
              <a:gd name="T1" fmla="*/ 928 h 984"/>
              <a:gd name="T2" fmla="*/ 336 w 1632"/>
              <a:gd name="T3" fmla="*/ 928 h 984"/>
              <a:gd name="T4" fmla="*/ 432 w 1632"/>
              <a:gd name="T5" fmla="*/ 592 h 984"/>
              <a:gd name="T6" fmla="*/ 528 w 1632"/>
              <a:gd name="T7" fmla="*/ 160 h 984"/>
              <a:gd name="T8" fmla="*/ 768 w 1632"/>
              <a:gd name="T9" fmla="*/ 16 h 984"/>
              <a:gd name="T10" fmla="*/ 1152 w 1632"/>
              <a:gd name="T11" fmla="*/ 64 h 984"/>
              <a:gd name="T12" fmla="*/ 1344 w 1632"/>
              <a:gd name="T13" fmla="*/ 256 h 984"/>
              <a:gd name="T14" fmla="*/ 1392 w 1632"/>
              <a:gd name="T15" fmla="*/ 592 h 984"/>
              <a:gd name="T16" fmla="*/ 1440 w 1632"/>
              <a:gd name="T17" fmla="*/ 784 h 984"/>
              <a:gd name="T18" fmla="*/ 1632 w 1632"/>
              <a:gd name="T19" fmla="*/ 784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32" h="984">
                <a:moveTo>
                  <a:pt x="0" y="928"/>
                </a:moveTo>
                <a:cubicBezTo>
                  <a:pt x="132" y="956"/>
                  <a:pt x="264" y="984"/>
                  <a:pt x="336" y="928"/>
                </a:cubicBezTo>
                <a:cubicBezTo>
                  <a:pt x="408" y="872"/>
                  <a:pt x="400" y="720"/>
                  <a:pt x="432" y="592"/>
                </a:cubicBezTo>
                <a:cubicBezTo>
                  <a:pt x="464" y="464"/>
                  <a:pt x="472" y="256"/>
                  <a:pt x="528" y="160"/>
                </a:cubicBezTo>
                <a:cubicBezTo>
                  <a:pt x="584" y="64"/>
                  <a:pt x="664" y="32"/>
                  <a:pt x="768" y="16"/>
                </a:cubicBezTo>
                <a:cubicBezTo>
                  <a:pt x="872" y="0"/>
                  <a:pt x="1056" y="24"/>
                  <a:pt x="1152" y="64"/>
                </a:cubicBezTo>
                <a:cubicBezTo>
                  <a:pt x="1248" y="104"/>
                  <a:pt x="1304" y="168"/>
                  <a:pt x="1344" y="256"/>
                </a:cubicBezTo>
                <a:cubicBezTo>
                  <a:pt x="1384" y="344"/>
                  <a:pt x="1376" y="504"/>
                  <a:pt x="1392" y="592"/>
                </a:cubicBezTo>
                <a:cubicBezTo>
                  <a:pt x="1408" y="680"/>
                  <a:pt x="1400" y="752"/>
                  <a:pt x="1440" y="784"/>
                </a:cubicBezTo>
                <a:cubicBezTo>
                  <a:pt x="1480" y="816"/>
                  <a:pt x="1556" y="800"/>
                  <a:pt x="1632" y="784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DEE868-A9B2-4E4B-BF58-B054B1A341FD}" type="slidenum">
              <a:rPr lang="en-US"/>
              <a:pPr/>
              <a:t>21</a:t>
            </a:fld>
            <a:endParaRPr lang="en-US"/>
          </a:p>
        </p:txBody>
      </p:sp>
      <p:sp>
        <p:nvSpPr>
          <p:cNvPr id="632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Doubly-Linked List: Delete?</a:t>
            </a:r>
          </a:p>
        </p:txBody>
      </p:sp>
      <p:sp>
        <p:nvSpPr>
          <p:cNvPr id="632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7772400" cy="48006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How would you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delete</a:t>
            </a:r>
            <a:r>
              <a:rPr lang="en-US"/>
              <a:t> the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 item </a:t>
            </a:r>
            <a:br>
              <a:rPr lang="en-US"/>
            </a:br>
            <a:r>
              <a:rPr lang="en-US"/>
              <a:t>from a doubly-linked list?</a:t>
            </a:r>
          </a:p>
          <a:p>
            <a:pPr>
              <a:buFontTx/>
              <a:buNone/>
            </a:pPr>
            <a:r>
              <a:rPr lang="en-US" sz="2800"/>
              <a:t>1) Delete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2800"/>
              <a:t> from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  <a:r>
              <a:rPr lang="en-US" sz="2800"/>
              <a:t> loop</a:t>
            </a:r>
            <a:r>
              <a:rPr lang="en-US" sz="2800">
                <a:solidFill>
                  <a:schemeClr val="bg1"/>
                </a:solidFill>
              </a:rPr>
              <a:t>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and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loop:</a:t>
            </a:r>
            <a:b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pNow-&gt;pPrev-&gt;pNext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 pNow-&gt;pNext;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pNow-&gt;pNext-&gt;pPrev =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pNow-&gt;pPrev;</a:t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2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buFontTx/>
              <a:buNone/>
            </a:pPr>
            <a:endParaRPr lang="en-US"/>
          </a:p>
        </p:txBody>
      </p:sp>
      <p:sp>
        <p:nvSpPr>
          <p:cNvPr id="632836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77925" cy="9540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2837" name="Line 5"/>
          <p:cNvSpPr>
            <a:spLocks noChangeShapeType="1"/>
          </p:cNvSpPr>
          <p:nvPr/>
        </p:nvSpPr>
        <p:spPr bwMode="auto">
          <a:xfrm>
            <a:off x="5486400" y="5410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2838" name="Line 6"/>
          <p:cNvSpPr>
            <a:spLocks noChangeShapeType="1"/>
          </p:cNvSpPr>
          <p:nvPr/>
        </p:nvSpPr>
        <p:spPr bwMode="auto">
          <a:xfrm flipH="1">
            <a:off x="4114800" y="5715000"/>
            <a:ext cx="609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2839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2841" name="Freeform 9"/>
          <p:cNvSpPr>
            <a:spLocks/>
          </p:cNvSpPr>
          <p:nvPr/>
        </p:nvSpPr>
        <p:spPr bwMode="auto">
          <a:xfrm>
            <a:off x="2655888" y="5681663"/>
            <a:ext cx="5253037" cy="476250"/>
          </a:xfrm>
          <a:custGeom>
            <a:avLst/>
            <a:gdLst>
              <a:gd name="T0" fmla="*/ 247 w 3309"/>
              <a:gd name="T1" fmla="*/ 21 h 300"/>
              <a:gd name="T2" fmla="*/ 129 w 3309"/>
              <a:gd name="T3" fmla="*/ 18 h 300"/>
              <a:gd name="T4" fmla="*/ 37 w 3309"/>
              <a:gd name="T5" fmla="*/ 55 h 300"/>
              <a:gd name="T6" fmla="*/ 0 w 3309"/>
              <a:gd name="T7" fmla="*/ 140 h 300"/>
              <a:gd name="T8" fmla="*/ 12 w 3309"/>
              <a:gd name="T9" fmla="*/ 232 h 300"/>
              <a:gd name="T10" fmla="*/ 67 w 3309"/>
              <a:gd name="T11" fmla="*/ 288 h 300"/>
              <a:gd name="T12" fmla="*/ 196 w 3309"/>
              <a:gd name="T13" fmla="*/ 300 h 300"/>
              <a:gd name="T14" fmla="*/ 3217 w 3309"/>
              <a:gd name="T15" fmla="*/ 300 h 300"/>
              <a:gd name="T16" fmla="*/ 3290 w 3309"/>
              <a:gd name="T17" fmla="*/ 245 h 300"/>
              <a:gd name="T18" fmla="*/ 3309 w 3309"/>
              <a:gd name="T19" fmla="*/ 159 h 300"/>
              <a:gd name="T20" fmla="*/ 3297 w 3309"/>
              <a:gd name="T21" fmla="*/ 61 h 300"/>
              <a:gd name="T22" fmla="*/ 3223 w 3309"/>
              <a:gd name="T23" fmla="*/ 0 h 300"/>
              <a:gd name="T24" fmla="*/ 3039 w 3309"/>
              <a:gd name="T25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09" h="300">
                <a:moveTo>
                  <a:pt x="247" y="21"/>
                </a:moveTo>
                <a:lnTo>
                  <a:pt x="129" y="18"/>
                </a:lnTo>
                <a:lnTo>
                  <a:pt x="37" y="55"/>
                </a:lnTo>
                <a:lnTo>
                  <a:pt x="0" y="140"/>
                </a:lnTo>
                <a:lnTo>
                  <a:pt x="12" y="232"/>
                </a:lnTo>
                <a:lnTo>
                  <a:pt x="67" y="288"/>
                </a:lnTo>
                <a:lnTo>
                  <a:pt x="196" y="300"/>
                </a:lnTo>
                <a:lnTo>
                  <a:pt x="3217" y="300"/>
                </a:lnTo>
                <a:lnTo>
                  <a:pt x="3290" y="245"/>
                </a:lnTo>
                <a:lnTo>
                  <a:pt x="3309" y="159"/>
                </a:lnTo>
                <a:lnTo>
                  <a:pt x="3297" y="61"/>
                </a:lnTo>
                <a:lnTo>
                  <a:pt x="3223" y="0"/>
                </a:lnTo>
                <a:lnTo>
                  <a:pt x="3039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2842" name="Text Box 10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2843" name="Freeform 11"/>
          <p:cNvSpPr>
            <a:spLocks/>
          </p:cNvSpPr>
          <p:nvPr/>
        </p:nvSpPr>
        <p:spPr bwMode="auto">
          <a:xfrm>
            <a:off x="2120900" y="5408613"/>
            <a:ext cx="6283325" cy="855662"/>
          </a:xfrm>
          <a:custGeom>
            <a:avLst/>
            <a:gdLst>
              <a:gd name="T0" fmla="*/ 3128 w 3958"/>
              <a:gd name="T1" fmla="*/ 1 h 539"/>
              <a:gd name="T2" fmla="*/ 3738 w 3958"/>
              <a:gd name="T3" fmla="*/ 0 h 539"/>
              <a:gd name="T4" fmla="*/ 3823 w 3958"/>
              <a:gd name="T5" fmla="*/ 31 h 539"/>
              <a:gd name="T6" fmla="*/ 3903 w 3958"/>
              <a:gd name="T7" fmla="*/ 98 h 539"/>
              <a:gd name="T8" fmla="*/ 3946 w 3958"/>
              <a:gd name="T9" fmla="*/ 165 h 539"/>
              <a:gd name="T10" fmla="*/ 3958 w 3958"/>
              <a:gd name="T11" fmla="*/ 270 h 539"/>
              <a:gd name="T12" fmla="*/ 3946 w 3958"/>
              <a:gd name="T13" fmla="*/ 380 h 539"/>
              <a:gd name="T14" fmla="*/ 3897 w 3958"/>
              <a:gd name="T15" fmla="*/ 453 h 539"/>
              <a:gd name="T16" fmla="*/ 3836 w 3958"/>
              <a:gd name="T17" fmla="*/ 496 h 539"/>
              <a:gd name="T18" fmla="*/ 3756 w 3958"/>
              <a:gd name="T19" fmla="*/ 521 h 539"/>
              <a:gd name="T20" fmla="*/ 276 w 3958"/>
              <a:gd name="T21" fmla="*/ 539 h 539"/>
              <a:gd name="T22" fmla="*/ 147 w 3958"/>
              <a:gd name="T23" fmla="*/ 521 h 539"/>
              <a:gd name="T24" fmla="*/ 61 w 3958"/>
              <a:gd name="T25" fmla="*/ 466 h 539"/>
              <a:gd name="T26" fmla="*/ 6 w 3958"/>
              <a:gd name="T27" fmla="*/ 368 h 539"/>
              <a:gd name="T28" fmla="*/ 0 w 3958"/>
              <a:gd name="T29" fmla="*/ 263 h 539"/>
              <a:gd name="T30" fmla="*/ 24 w 3958"/>
              <a:gd name="T31" fmla="*/ 159 h 539"/>
              <a:gd name="T32" fmla="*/ 86 w 3958"/>
              <a:gd name="T33" fmla="*/ 74 h 539"/>
              <a:gd name="T34" fmla="*/ 147 w 3958"/>
              <a:gd name="T35" fmla="*/ 37 h 539"/>
              <a:gd name="T36" fmla="*/ 245 w 3958"/>
              <a:gd name="T37" fmla="*/ 18 h 539"/>
              <a:gd name="T38" fmla="*/ 521 w 3958"/>
              <a:gd name="T39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958" h="539">
                <a:moveTo>
                  <a:pt x="3128" y="1"/>
                </a:moveTo>
                <a:lnTo>
                  <a:pt x="3738" y="0"/>
                </a:lnTo>
                <a:lnTo>
                  <a:pt x="3823" y="31"/>
                </a:lnTo>
                <a:lnTo>
                  <a:pt x="3903" y="98"/>
                </a:lnTo>
                <a:lnTo>
                  <a:pt x="3946" y="165"/>
                </a:lnTo>
                <a:lnTo>
                  <a:pt x="3958" y="270"/>
                </a:lnTo>
                <a:lnTo>
                  <a:pt x="3946" y="380"/>
                </a:lnTo>
                <a:lnTo>
                  <a:pt x="3897" y="453"/>
                </a:lnTo>
                <a:lnTo>
                  <a:pt x="3836" y="496"/>
                </a:lnTo>
                <a:lnTo>
                  <a:pt x="3756" y="521"/>
                </a:lnTo>
                <a:lnTo>
                  <a:pt x="276" y="539"/>
                </a:lnTo>
                <a:lnTo>
                  <a:pt x="147" y="521"/>
                </a:lnTo>
                <a:lnTo>
                  <a:pt x="61" y="466"/>
                </a:lnTo>
                <a:lnTo>
                  <a:pt x="6" y="368"/>
                </a:lnTo>
                <a:lnTo>
                  <a:pt x="0" y="263"/>
                </a:lnTo>
                <a:lnTo>
                  <a:pt x="24" y="159"/>
                </a:lnTo>
                <a:lnTo>
                  <a:pt x="86" y="74"/>
                </a:lnTo>
                <a:lnTo>
                  <a:pt x="147" y="37"/>
                </a:lnTo>
                <a:lnTo>
                  <a:pt x="245" y="18"/>
                </a:lnTo>
                <a:lnTo>
                  <a:pt x="521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2845" name="Text Box 13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32846" name="Text Box 14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32847" name="Text Box 15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32848" name="Line 16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2849" name="Text Box 17"/>
          <p:cNvSpPr txBox="1">
            <a:spLocks noChangeArrowheads="1"/>
          </p:cNvSpPr>
          <p:nvPr/>
        </p:nvSpPr>
        <p:spPr bwMode="auto">
          <a:xfrm>
            <a:off x="4800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32850" name="Text Box 18"/>
          <p:cNvSpPr txBox="1">
            <a:spLocks noChangeArrowheads="1"/>
          </p:cNvSpPr>
          <p:nvPr/>
        </p:nvSpPr>
        <p:spPr bwMode="auto">
          <a:xfrm>
            <a:off x="4800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32851" name="Line 19"/>
          <p:cNvSpPr>
            <a:spLocks noChangeShapeType="1"/>
          </p:cNvSpPr>
          <p:nvPr/>
        </p:nvSpPr>
        <p:spPr bwMode="auto">
          <a:xfrm>
            <a:off x="518160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2852" name="Oval 20"/>
          <p:cNvSpPr>
            <a:spLocks noChangeArrowheads="1"/>
          </p:cNvSpPr>
          <p:nvPr/>
        </p:nvSpPr>
        <p:spPr bwMode="auto">
          <a:xfrm>
            <a:off x="4648200" y="5562600"/>
            <a:ext cx="9906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2855" name="Freeform 23"/>
          <p:cNvSpPr>
            <a:spLocks/>
          </p:cNvSpPr>
          <p:nvPr/>
        </p:nvSpPr>
        <p:spPr bwMode="auto">
          <a:xfrm>
            <a:off x="4114800" y="5715000"/>
            <a:ext cx="2209800" cy="749300"/>
          </a:xfrm>
          <a:custGeom>
            <a:avLst/>
            <a:gdLst>
              <a:gd name="T0" fmla="*/ 1392 w 1392"/>
              <a:gd name="T1" fmla="*/ 0 h 472"/>
              <a:gd name="T2" fmla="*/ 1200 w 1392"/>
              <a:gd name="T3" fmla="*/ 96 h 472"/>
              <a:gd name="T4" fmla="*/ 1056 w 1392"/>
              <a:gd name="T5" fmla="*/ 384 h 472"/>
              <a:gd name="T6" fmla="*/ 384 w 1392"/>
              <a:gd name="T7" fmla="*/ 432 h 472"/>
              <a:gd name="T8" fmla="*/ 192 w 1392"/>
              <a:gd name="T9" fmla="*/ 144 h 472"/>
              <a:gd name="T10" fmla="*/ 0 w 1392"/>
              <a:gd name="T11" fmla="*/ 96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92" h="472">
                <a:moveTo>
                  <a:pt x="1392" y="0"/>
                </a:moveTo>
                <a:cubicBezTo>
                  <a:pt x="1324" y="16"/>
                  <a:pt x="1256" y="32"/>
                  <a:pt x="1200" y="96"/>
                </a:cubicBezTo>
                <a:cubicBezTo>
                  <a:pt x="1144" y="160"/>
                  <a:pt x="1192" y="328"/>
                  <a:pt x="1056" y="384"/>
                </a:cubicBezTo>
                <a:cubicBezTo>
                  <a:pt x="920" y="440"/>
                  <a:pt x="528" y="472"/>
                  <a:pt x="384" y="432"/>
                </a:cubicBezTo>
                <a:cubicBezTo>
                  <a:pt x="240" y="392"/>
                  <a:pt x="256" y="200"/>
                  <a:pt x="192" y="144"/>
                </a:cubicBezTo>
                <a:cubicBezTo>
                  <a:pt x="128" y="88"/>
                  <a:pt x="64" y="92"/>
                  <a:pt x="0" y="96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2856" name="Freeform 24"/>
          <p:cNvSpPr>
            <a:spLocks/>
          </p:cNvSpPr>
          <p:nvPr/>
        </p:nvSpPr>
        <p:spPr bwMode="auto">
          <a:xfrm>
            <a:off x="3733800" y="3937000"/>
            <a:ext cx="2590800" cy="1562100"/>
          </a:xfrm>
          <a:custGeom>
            <a:avLst/>
            <a:gdLst>
              <a:gd name="T0" fmla="*/ 0 w 1632"/>
              <a:gd name="T1" fmla="*/ 928 h 984"/>
              <a:gd name="T2" fmla="*/ 336 w 1632"/>
              <a:gd name="T3" fmla="*/ 928 h 984"/>
              <a:gd name="T4" fmla="*/ 432 w 1632"/>
              <a:gd name="T5" fmla="*/ 592 h 984"/>
              <a:gd name="T6" fmla="*/ 528 w 1632"/>
              <a:gd name="T7" fmla="*/ 160 h 984"/>
              <a:gd name="T8" fmla="*/ 768 w 1632"/>
              <a:gd name="T9" fmla="*/ 16 h 984"/>
              <a:gd name="T10" fmla="*/ 1152 w 1632"/>
              <a:gd name="T11" fmla="*/ 64 h 984"/>
              <a:gd name="T12" fmla="*/ 1344 w 1632"/>
              <a:gd name="T13" fmla="*/ 256 h 984"/>
              <a:gd name="T14" fmla="*/ 1392 w 1632"/>
              <a:gd name="T15" fmla="*/ 592 h 984"/>
              <a:gd name="T16" fmla="*/ 1440 w 1632"/>
              <a:gd name="T17" fmla="*/ 784 h 984"/>
              <a:gd name="T18" fmla="*/ 1632 w 1632"/>
              <a:gd name="T19" fmla="*/ 784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32" h="984">
                <a:moveTo>
                  <a:pt x="0" y="928"/>
                </a:moveTo>
                <a:cubicBezTo>
                  <a:pt x="132" y="956"/>
                  <a:pt x="264" y="984"/>
                  <a:pt x="336" y="928"/>
                </a:cubicBezTo>
                <a:cubicBezTo>
                  <a:pt x="408" y="872"/>
                  <a:pt x="400" y="720"/>
                  <a:pt x="432" y="592"/>
                </a:cubicBezTo>
                <a:cubicBezTo>
                  <a:pt x="464" y="464"/>
                  <a:pt x="472" y="256"/>
                  <a:pt x="528" y="160"/>
                </a:cubicBezTo>
                <a:cubicBezTo>
                  <a:pt x="584" y="64"/>
                  <a:pt x="664" y="32"/>
                  <a:pt x="768" y="16"/>
                </a:cubicBezTo>
                <a:cubicBezTo>
                  <a:pt x="872" y="0"/>
                  <a:pt x="1056" y="24"/>
                  <a:pt x="1152" y="64"/>
                </a:cubicBezTo>
                <a:cubicBezTo>
                  <a:pt x="1248" y="104"/>
                  <a:pt x="1304" y="168"/>
                  <a:pt x="1344" y="256"/>
                </a:cubicBezTo>
                <a:cubicBezTo>
                  <a:pt x="1384" y="344"/>
                  <a:pt x="1376" y="504"/>
                  <a:pt x="1392" y="592"/>
                </a:cubicBezTo>
                <a:cubicBezTo>
                  <a:pt x="1408" y="680"/>
                  <a:pt x="1400" y="752"/>
                  <a:pt x="1440" y="784"/>
                </a:cubicBezTo>
                <a:cubicBezTo>
                  <a:pt x="1480" y="816"/>
                  <a:pt x="1556" y="800"/>
                  <a:pt x="1632" y="784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55622A-02B3-43F3-9F87-85CA7D076A4B}" type="slidenum">
              <a:rPr lang="en-US"/>
              <a:pPr/>
              <a:t>22</a:t>
            </a:fld>
            <a:endParaRPr lang="en-US"/>
          </a:p>
        </p:txBody>
      </p:sp>
      <p:sp>
        <p:nvSpPr>
          <p:cNvPr id="633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Doubly-Linked List: Delete?</a:t>
            </a:r>
          </a:p>
        </p:txBody>
      </p:sp>
      <p:sp>
        <p:nvSpPr>
          <p:cNvPr id="633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7772400" cy="48006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How would you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delete</a:t>
            </a:r>
            <a:r>
              <a:rPr lang="en-US"/>
              <a:t> the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 item </a:t>
            </a:r>
            <a:br>
              <a:rPr lang="en-US"/>
            </a:br>
            <a:r>
              <a:rPr lang="en-US"/>
              <a:t>from a doubly-linked list?</a:t>
            </a:r>
          </a:p>
          <a:p>
            <a:pPr>
              <a:buFontTx/>
              <a:buNone/>
            </a:pPr>
            <a:r>
              <a:rPr lang="en-US" sz="2800"/>
              <a:t>1) Delete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2800"/>
              <a:t> from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  <a:r>
              <a:rPr lang="en-US" sz="2800"/>
              <a:t> loop</a:t>
            </a:r>
            <a:r>
              <a:rPr lang="en-US" sz="2800">
                <a:solidFill>
                  <a:schemeClr val="bg1"/>
                </a:solidFill>
              </a:rPr>
              <a:t>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and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loop:</a:t>
            </a:r>
            <a:b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pNow-&gt;pPrev-&gt;pNext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= pNow-&gt;pNext;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pNow-&gt;pNext-&gt;pPrev =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pNow-&gt;pPrev;</a:t>
            </a:r>
          </a:p>
          <a:p>
            <a:pPr>
              <a:buFontTx/>
              <a:buNone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2) And kill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pointers:</a:t>
            </a:r>
            <a:b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pNow-&gt;pNext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NULL;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pNow-&gt;pPrev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= NULL;</a:t>
            </a:r>
          </a:p>
        </p:txBody>
      </p:sp>
      <p:sp>
        <p:nvSpPr>
          <p:cNvPr id="633860" name="Text Box 4"/>
          <p:cNvSpPr txBox="1">
            <a:spLocks noChangeArrowheads="1"/>
          </p:cNvSpPr>
          <p:nvPr/>
        </p:nvSpPr>
        <p:spPr bwMode="auto">
          <a:xfrm>
            <a:off x="4648200" y="4953000"/>
            <a:ext cx="1149350" cy="9255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3861" name="Line 5"/>
          <p:cNvSpPr>
            <a:spLocks noChangeShapeType="1"/>
          </p:cNvSpPr>
          <p:nvPr/>
        </p:nvSpPr>
        <p:spPr bwMode="auto">
          <a:xfrm>
            <a:off x="5486400" y="54102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oval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862" name="Line 6"/>
          <p:cNvSpPr>
            <a:spLocks noChangeShapeType="1"/>
          </p:cNvSpPr>
          <p:nvPr/>
        </p:nvSpPr>
        <p:spPr bwMode="auto">
          <a:xfrm flipH="1">
            <a:off x="4572000" y="5715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oval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863" name="Text Box 7"/>
          <p:cNvSpPr txBox="1">
            <a:spLocks noChangeArrowheads="1"/>
          </p:cNvSpPr>
          <p:nvPr/>
        </p:nvSpPr>
        <p:spPr bwMode="auto">
          <a:xfrm>
            <a:off x="29718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3865" name="Freeform 9"/>
          <p:cNvSpPr>
            <a:spLocks/>
          </p:cNvSpPr>
          <p:nvPr/>
        </p:nvSpPr>
        <p:spPr bwMode="auto">
          <a:xfrm>
            <a:off x="2655888" y="5681663"/>
            <a:ext cx="5253037" cy="476250"/>
          </a:xfrm>
          <a:custGeom>
            <a:avLst/>
            <a:gdLst>
              <a:gd name="T0" fmla="*/ 247 w 3309"/>
              <a:gd name="T1" fmla="*/ 21 h 300"/>
              <a:gd name="T2" fmla="*/ 129 w 3309"/>
              <a:gd name="T3" fmla="*/ 18 h 300"/>
              <a:gd name="T4" fmla="*/ 37 w 3309"/>
              <a:gd name="T5" fmla="*/ 55 h 300"/>
              <a:gd name="T6" fmla="*/ 0 w 3309"/>
              <a:gd name="T7" fmla="*/ 140 h 300"/>
              <a:gd name="T8" fmla="*/ 12 w 3309"/>
              <a:gd name="T9" fmla="*/ 232 h 300"/>
              <a:gd name="T10" fmla="*/ 67 w 3309"/>
              <a:gd name="T11" fmla="*/ 288 h 300"/>
              <a:gd name="T12" fmla="*/ 196 w 3309"/>
              <a:gd name="T13" fmla="*/ 300 h 300"/>
              <a:gd name="T14" fmla="*/ 3217 w 3309"/>
              <a:gd name="T15" fmla="*/ 300 h 300"/>
              <a:gd name="T16" fmla="*/ 3290 w 3309"/>
              <a:gd name="T17" fmla="*/ 245 h 300"/>
              <a:gd name="T18" fmla="*/ 3309 w 3309"/>
              <a:gd name="T19" fmla="*/ 159 h 300"/>
              <a:gd name="T20" fmla="*/ 3297 w 3309"/>
              <a:gd name="T21" fmla="*/ 61 h 300"/>
              <a:gd name="T22" fmla="*/ 3223 w 3309"/>
              <a:gd name="T23" fmla="*/ 0 h 300"/>
              <a:gd name="T24" fmla="*/ 3039 w 3309"/>
              <a:gd name="T25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09" h="300">
                <a:moveTo>
                  <a:pt x="247" y="21"/>
                </a:moveTo>
                <a:lnTo>
                  <a:pt x="129" y="18"/>
                </a:lnTo>
                <a:lnTo>
                  <a:pt x="37" y="55"/>
                </a:lnTo>
                <a:lnTo>
                  <a:pt x="0" y="140"/>
                </a:lnTo>
                <a:lnTo>
                  <a:pt x="12" y="232"/>
                </a:lnTo>
                <a:lnTo>
                  <a:pt x="67" y="288"/>
                </a:lnTo>
                <a:lnTo>
                  <a:pt x="196" y="300"/>
                </a:lnTo>
                <a:lnTo>
                  <a:pt x="3217" y="300"/>
                </a:lnTo>
                <a:lnTo>
                  <a:pt x="3290" y="245"/>
                </a:lnTo>
                <a:lnTo>
                  <a:pt x="3309" y="159"/>
                </a:lnTo>
                <a:lnTo>
                  <a:pt x="3297" y="61"/>
                </a:lnTo>
                <a:lnTo>
                  <a:pt x="3223" y="0"/>
                </a:lnTo>
                <a:lnTo>
                  <a:pt x="3039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866" name="Text Box 10"/>
          <p:cNvSpPr txBox="1">
            <a:spLocks noChangeArrowheads="1"/>
          </p:cNvSpPr>
          <p:nvPr/>
        </p:nvSpPr>
        <p:spPr bwMode="auto">
          <a:xfrm>
            <a:off x="6324600" y="4953000"/>
            <a:ext cx="114935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pPrev</a:t>
            </a:r>
          </a:p>
        </p:txBody>
      </p:sp>
      <p:sp>
        <p:nvSpPr>
          <p:cNvPr id="633867" name="Freeform 11"/>
          <p:cNvSpPr>
            <a:spLocks/>
          </p:cNvSpPr>
          <p:nvPr/>
        </p:nvSpPr>
        <p:spPr bwMode="auto">
          <a:xfrm>
            <a:off x="2120900" y="5408613"/>
            <a:ext cx="6283325" cy="855662"/>
          </a:xfrm>
          <a:custGeom>
            <a:avLst/>
            <a:gdLst>
              <a:gd name="T0" fmla="*/ 3128 w 3958"/>
              <a:gd name="T1" fmla="*/ 1 h 539"/>
              <a:gd name="T2" fmla="*/ 3738 w 3958"/>
              <a:gd name="T3" fmla="*/ 0 h 539"/>
              <a:gd name="T4" fmla="*/ 3823 w 3958"/>
              <a:gd name="T5" fmla="*/ 31 h 539"/>
              <a:gd name="T6" fmla="*/ 3903 w 3958"/>
              <a:gd name="T7" fmla="*/ 98 h 539"/>
              <a:gd name="T8" fmla="*/ 3946 w 3958"/>
              <a:gd name="T9" fmla="*/ 165 h 539"/>
              <a:gd name="T10" fmla="*/ 3958 w 3958"/>
              <a:gd name="T11" fmla="*/ 270 h 539"/>
              <a:gd name="T12" fmla="*/ 3946 w 3958"/>
              <a:gd name="T13" fmla="*/ 380 h 539"/>
              <a:gd name="T14" fmla="*/ 3897 w 3958"/>
              <a:gd name="T15" fmla="*/ 453 h 539"/>
              <a:gd name="T16" fmla="*/ 3836 w 3958"/>
              <a:gd name="T17" fmla="*/ 496 h 539"/>
              <a:gd name="T18" fmla="*/ 3756 w 3958"/>
              <a:gd name="T19" fmla="*/ 521 h 539"/>
              <a:gd name="T20" fmla="*/ 276 w 3958"/>
              <a:gd name="T21" fmla="*/ 539 h 539"/>
              <a:gd name="T22" fmla="*/ 147 w 3958"/>
              <a:gd name="T23" fmla="*/ 521 h 539"/>
              <a:gd name="T24" fmla="*/ 61 w 3958"/>
              <a:gd name="T25" fmla="*/ 466 h 539"/>
              <a:gd name="T26" fmla="*/ 6 w 3958"/>
              <a:gd name="T27" fmla="*/ 368 h 539"/>
              <a:gd name="T28" fmla="*/ 0 w 3958"/>
              <a:gd name="T29" fmla="*/ 263 h 539"/>
              <a:gd name="T30" fmla="*/ 24 w 3958"/>
              <a:gd name="T31" fmla="*/ 159 h 539"/>
              <a:gd name="T32" fmla="*/ 86 w 3958"/>
              <a:gd name="T33" fmla="*/ 74 h 539"/>
              <a:gd name="T34" fmla="*/ 147 w 3958"/>
              <a:gd name="T35" fmla="*/ 37 h 539"/>
              <a:gd name="T36" fmla="*/ 245 w 3958"/>
              <a:gd name="T37" fmla="*/ 18 h 539"/>
              <a:gd name="T38" fmla="*/ 521 w 3958"/>
              <a:gd name="T39" fmla="*/ 18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958" h="539">
                <a:moveTo>
                  <a:pt x="3128" y="1"/>
                </a:moveTo>
                <a:lnTo>
                  <a:pt x="3738" y="0"/>
                </a:lnTo>
                <a:lnTo>
                  <a:pt x="3823" y="31"/>
                </a:lnTo>
                <a:lnTo>
                  <a:pt x="3903" y="98"/>
                </a:lnTo>
                <a:lnTo>
                  <a:pt x="3946" y="165"/>
                </a:lnTo>
                <a:lnTo>
                  <a:pt x="3958" y="270"/>
                </a:lnTo>
                <a:lnTo>
                  <a:pt x="3946" y="380"/>
                </a:lnTo>
                <a:lnTo>
                  <a:pt x="3897" y="453"/>
                </a:lnTo>
                <a:lnTo>
                  <a:pt x="3836" y="496"/>
                </a:lnTo>
                <a:lnTo>
                  <a:pt x="3756" y="521"/>
                </a:lnTo>
                <a:lnTo>
                  <a:pt x="276" y="539"/>
                </a:lnTo>
                <a:lnTo>
                  <a:pt x="147" y="521"/>
                </a:lnTo>
                <a:lnTo>
                  <a:pt x="61" y="466"/>
                </a:lnTo>
                <a:lnTo>
                  <a:pt x="6" y="368"/>
                </a:lnTo>
                <a:lnTo>
                  <a:pt x="0" y="263"/>
                </a:lnTo>
                <a:lnTo>
                  <a:pt x="24" y="159"/>
                </a:lnTo>
                <a:lnTo>
                  <a:pt x="86" y="74"/>
                </a:lnTo>
                <a:lnTo>
                  <a:pt x="147" y="37"/>
                </a:lnTo>
                <a:lnTo>
                  <a:pt x="245" y="18"/>
                </a:lnTo>
                <a:lnTo>
                  <a:pt x="521" y="18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868" name="Text Box 12"/>
          <p:cNvSpPr txBox="1">
            <a:spLocks noChangeArrowheads="1"/>
          </p:cNvSpPr>
          <p:nvPr/>
        </p:nvSpPr>
        <p:spPr bwMode="auto">
          <a:xfrm>
            <a:off x="29718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33869" name="Text Box 13"/>
          <p:cNvSpPr txBox="1">
            <a:spLocks noChangeArrowheads="1"/>
          </p:cNvSpPr>
          <p:nvPr/>
        </p:nvSpPr>
        <p:spPr bwMode="auto">
          <a:xfrm>
            <a:off x="4651375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33870" name="Text Box 14"/>
          <p:cNvSpPr txBox="1">
            <a:spLocks noChangeArrowheads="1"/>
          </p:cNvSpPr>
          <p:nvPr/>
        </p:nvSpPr>
        <p:spPr bwMode="auto">
          <a:xfrm>
            <a:off x="6248400" y="58054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33871" name="Line 15"/>
          <p:cNvSpPr>
            <a:spLocks noChangeShapeType="1"/>
          </p:cNvSpPr>
          <p:nvPr/>
        </p:nvSpPr>
        <p:spPr bwMode="auto">
          <a:xfrm>
            <a:off x="7086600" y="541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872" name="Text Box 16"/>
          <p:cNvSpPr txBox="1">
            <a:spLocks noChangeArrowheads="1"/>
          </p:cNvSpPr>
          <p:nvPr/>
        </p:nvSpPr>
        <p:spPr bwMode="auto">
          <a:xfrm>
            <a:off x="4800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33873" name="Text Box 17"/>
          <p:cNvSpPr txBox="1">
            <a:spLocks noChangeArrowheads="1"/>
          </p:cNvSpPr>
          <p:nvPr/>
        </p:nvSpPr>
        <p:spPr bwMode="auto">
          <a:xfrm>
            <a:off x="4800600" y="41910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33874" name="Line 18"/>
          <p:cNvSpPr>
            <a:spLocks noChangeShapeType="1"/>
          </p:cNvSpPr>
          <p:nvPr/>
        </p:nvSpPr>
        <p:spPr bwMode="auto">
          <a:xfrm>
            <a:off x="5181600" y="45720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877" name="Freeform 21"/>
          <p:cNvSpPr>
            <a:spLocks/>
          </p:cNvSpPr>
          <p:nvPr/>
        </p:nvSpPr>
        <p:spPr bwMode="auto">
          <a:xfrm>
            <a:off x="4114800" y="5715000"/>
            <a:ext cx="2209800" cy="749300"/>
          </a:xfrm>
          <a:custGeom>
            <a:avLst/>
            <a:gdLst>
              <a:gd name="T0" fmla="*/ 1392 w 1392"/>
              <a:gd name="T1" fmla="*/ 0 h 472"/>
              <a:gd name="T2" fmla="*/ 1200 w 1392"/>
              <a:gd name="T3" fmla="*/ 96 h 472"/>
              <a:gd name="T4" fmla="*/ 1056 w 1392"/>
              <a:gd name="T5" fmla="*/ 384 h 472"/>
              <a:gd name="T6" fmla="*/ 384 w 1392"/>
              <a:gd name="T7" fmla="*/ 432 h 472"/>
              <a:gd name="T8" fmla="*/ 192 w 1392"/>
              <a:gd name="T9" fmla="*/ 144 h 472"/>
              <a:gd name="T10" fmla="*/ 0 w 1392"/>
              <a:gd name="T11" fmla="*/ 96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92" h="472">
                <a:moveTo>
                  <a:pt x="1392" y="0"/>
                </a:moveTo>
                <a:cubicBezTo>
                  <a:pt x="1324" y="16"/>
                  <a:pt x="1256" y="32"/>
                  <a:pt x="1200" y="96"/>
                </a:cubicBezTo>
                <a:cubicBezTo>
                  <a:pt x="1144" y="160"/>
                  <a:pt x="1192" y="328"/>
                  <a:pt x="1056" y="384"/>
                </a:cubicBezTo>
                <a:cubicBezTo>
                  <a:pt x="920" y="440"/>
                  <a:pt x="528" y="472"/>
                  <a:pt x="384" y="432"/>
                </a:cubicBezTo>
                <a:cubicBezTo>
                  <a:pt x="240" y="392"/>
                  <a:pt x="256" y="200"/>
                  <a:pt x="192" y="144"/>
                </a:cubicBezTo>
                <a:cubicBezTo>
                  <a:pt x="128" y="88"/>
                  <a:pt x="64" y="92"/>
                  <a:pt x="0" y="96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878" name="Freeform 22"/>
          <p:cNvSpPr>
            <a:spLocks/>
          </p:cNvSpPr>
          <p:nvPr/>
        </p:nvSpPr>
        <p:spPr bwMode="auto">
          <a:xfrm>
            <a:off x="3733800" y="3937000"/>
            <a:ext cx="2590800" cy="1562100"/>
          </a:xfrm>
          <a:custGeom>
            <a:avLst/>
            <a:gdLst>
              <a:gd name="T0" fmla="*/ 0 w 1632"/>
              <a:gd name="T1" fmla="*/ 928 h 984"/>
              <a:gd name="T2" fmla="*/ 336 w 1632"/>
              <a:gd name="T3" fmla="*/ 928 h 984"/>
              <a:gd name="T4" fmla="*/ 432 w 1632"/>
              <a:gd name="T5" fmla="*/ 592 h 984"/>
              <a:gd name="T6" fmla="*/ 528 w 1632"/>
              <a:gd name="T7" fmla="*/ 160 h 984"/>
              <a:gd name="T8" fmla="*/ 768 w 1632"/>
              <a:gd name="T9" fmla="*/ 16 h 984"/>
              <a:gd name="T10" fmla="*/ 1152 w 1632"/>
              <a:gd name="T11" fmla="*/ 64 h 984"/>
              <a:gd name="T12" fmla="*/ 1344 w 1632"/>
              <a:gd name="T13" fmla="*/ 256 h 984"/>
              <a:gd name="T14" fmla="*/ 1392 w 1632"/>
              <a:gd name="T15" fmla="*/ 592 h 984"/>
              <a:gd name="T16" fmla="*/ 1440 w 1632"/>
              <a:gd name="T17" fmla="*/ 784 h 984"/>
              <a:gd name="T18" fmla="*/ 1632 w 1632"/>
              <a:gd name="T19" fmla="*/ 784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32" h="984">
                <a:moveTo>
                  <a:pt x="0" y="928"/>
                </a:moveTo>
                <a:cubicBezTo>
                  <a:pt x="132" y="956"/>
                  <a:pt x="264" y="984"/>
                  <a:pt x="336" y="928"/>
                </a:cubicBezTo>
                <a:cubicBezTo>
                  <a:pt x="408" y="872"/>
                  <a:pt x="400" y="720"/>
                  <a:pt x="432" y="592"/>
                </a:cubicBezTo>
                <a:cubicBezTo>
                  <a:pt x="464" y="464"/>
                  <a:pt x="472" y="256"/>
                  <a:pt x="528" y="160"/>
                </a:cubicBezTo>
                <a:cubicBezTo>
                  <a:pt x="584" y="64"/>
                  <a:pt x="664" y="32"/>
                  <a:pt x="768" y="16"/>
                </a:cubicBezTo>
                <a:cubicBezTo>
                  <a:pt x="872" y="0"/>
                  <a:pt x="1056" y="24"/>
                  <a:pt x="1152" y="64"/>
                </a:cubicBezTo>
                <a:cubicBezTo>
                  <a:pt x="1248" y="104"/>
                  <a:pt x="1304" y="168"/>
                  <a:pt x="1344" y="256"/>
                </a:cubicBezTo>
                <a:cubicBezTo>
                  <a:pt x="1384" y="344"/>
                  <a:pt x="1376" y="504"/>
                  <a:pt x="1392" y="592"/>
                </a:cubicBezTo>
                <a:cubicBezTo>
                  <a:pt x="1408" y="680"/>
                  <a:pt x="1400" y="752"/>
                  <a:pt x="1440" y="784"/>
                </a:cubicBezTo>
                <a:cubicBezTo>
                  <a:pt x="1480" y="816"/>
                  <a:pt x="1556" y="800"/>
                  <a:pt x="1632" y="784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8130E-6E09-4E66-9C38-BC036B429F47}" type="slidenum">
              <a:rPr lang="en-US"/>
              <a:pPr/>
              <a:t>23</a:t>
            </a:fld>
            <a:endParaRPr lang="en-US"/>
          </a:p>
        </p:txBody>
      </p:sp>
      <p:sp>
        <p:nvSpPr>
          <p:cNvPr id="621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Things You Can Build </a:t>
            </a:r>
          </a:p>
        </p:txBody>
      </p:sp>
      <p:sp>
        <p:nvSpPr>
          <p:cNvPr id="621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Stack</a:t>
            </a:r>
          </a:p>
          <a:p>
            <a:r>
              <a:rPr lang="en-US"/>
              <a:t>Binary Trees</a:t>
            </a:r>
          </a:p>
          <a:p>
            <a:r>
              <a:rPr lang="en-US"/>
              <a:t>K-ary Trees</a:t>
            </a:r>
          </a:p>
          <a:p>
            <a:r>
              <a:rPr lang="en-US"/>
              <a:t>Arbitrary Trees</a:t>
            </a:r>
          </a:p>
          <a:p>
            <a:r>
              <a:rPr lang="en-US"/>
              <a:t>Graphs</a:t>
            </a:r>
          </a:p>
          <a:p>
            <a:r>
              <a:rPr lang="en-US"/>
              <a:t>Queues …</a:t>
            </a: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2DC59-78E4-4598-BA97-18D8D29877B0}" type="slidenum">
              <a:rPr lang="en-US"/>
              <a:pPr/>
              <a:t>3</a:t>
            </a:fld>
            <a:endParaRPr lang="en-US"/>
          </a:p>
        </p:txBody>
      </p:sp>
      <p:sp>
        <p:nvSpPr>
          <p:cNvPr id="595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Example: chain or ‘Linked List’</a:t>
            </a:r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51054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/>
              <a:t>Define a data structure called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</a:t>
            </a:r>
            <a:r>
              <a:rPr lang="en-US"/>
              <a:t> that has an element that points to its own kind:</a:t>
            </a: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struct nameT{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char msg[80];  	  // name of person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*pNext;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// next person on list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	} nameT;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  <a:b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list[3];		</a:t>
            </a:r>
            <a:b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k;</a:t>
            </a:r>
            <a:b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for(k=0; k&lt;20; k++)  </a:t>
            </a:r>
            <a:b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 list[k].pNext = &amp;(list[(k+1)%20]);</a:t>
            </a:r>
            <a:b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595973" name="Oval 5"/>
          <p:cNvSpPr>
            <a:spLocks noChangeArrowheads="1"/>
          </p:cNvSpPr>
          <p:nvPr/>
        </p:nvSpPr>
        <p:spPr bwMode="auto">
          <a:xfrm>
            <a:off x="1295400" y="2895600"/>
            <a:ext cx="22860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5979" name="Text Box 11"/>
          <p:cNvSpPr txBox="1">
            <a:spLocks noChangeArrowheads="1"/>
          </p:cNvSpPr>
          <p:nvPr/>
        </p:nvSpPr>
        <p:spPr bwMode="auto">
          <a:xfrm>
            <a:off x="3387725" y="373380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595980" name="Line 12"/>
          <p:cNvSpPr>
            <a:spLocks noChangeShapeType="1"/>
          </p:cNvSpPr>
          <p:nvPr/>
        </p:nvSpPr>
        <p:spPr bwMode="auto">
          <a:xfrm>
            <a:off x="4149725" y="41910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C8BB1-3C7C-446E-B074-F81539084AF2}" type="slidenum">
              <a:rPr lang="en-US"/>
              <a:pPr/>
              <a:t>4</a:t>
            </a:fld>
            <a:endParaRPr lang="en-US"/>
          </a:p>
        </p:txBody>
      </p:sp>
      <p:sp>
        <p:nvSpPr>
          <p:cNvPr id="603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Example: chain or ‘Linked List’</a:t>
            </a:r>
          </a:p>
        </p:txBody>
      </p:sp>
      <p:sp>
        <p:nvSpPr>
          <p:cNvPr id="603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5105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 to other objects</a:t>
            </a:r>
            <a:r>
              <a:rPr lang="en-US"/>
              <a:t> of same type (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</a:t>
            </a:r>
            <a:r>
              <a:rPr lang="en-US"/>
              <a:t>) </a:t>
            </a:r>
            <a:br>
              <a:rPr lang="en-US"/>
            </a:br>
            <a:r>
              <a:rPr lang="en-US"/>
              <a:t>to to make a chain or a loop:</a:t>
            </a:r>
            <a:endParaRPr lang="en-US" sz="1800" b="1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struct nameT{</a:t>
            </a:r>
            <a:b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char msg[80];  	  // name of person</a:t>
            </a:r>
            <a:b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struct nameT *pNext;  // next person on list</a:t>
            </a:r>
            <a:b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	} nameT;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list[3];	// several ‘nameT’ objects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k;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for(k=0; k&lt;3; k++) 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  list[k].pNext =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&amp;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(list[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(k+1)%3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603143" name="Text Box 7"/>
          <p:cNvSpPr txBox="1">
            <a:spLocks noChangeArrowheads="1"/>
          </p:cNvSpPr>
          <p:nvPr/>
        </p:nvSpPr>
        <p:spPr bwMode="auto">
          <a:xfrm>
            <a:off x="3387725" y="373380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3144" name="Line 8"/>
          <p:cNvSpPr>
            <a:spLocks noChangeShapeType="1"/>
          </p:cNvSpPr>
          <p:nvPr/>
        </p:nvSpPr>
        <p:spPr bwMode="auto">
          <a:xfrm>
            <a:off x="4140200" y="4191000"/>
            <a:ext cx="914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3145" name="Text Box 9"/>
          <p:cNvSpPr txBox="1">
            <a:spLocks noChangeArrowheads="1"/>
          </p:cNvSpPr>
          <p:nvPr/>
        </p:nvSpPr>
        <p:spPr bwMode="auto">
          <a:xfrm>
            <a:off x="3352800" y="346233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03146" name="Text Box 10"/>
          <p:cNvSpPr txBox="1">
            <a:spLocks noChangeArrowheads="1"/>
          </p:cNvSpPr>
          <p:nvPr/>
        </p:nvSpPr>
        <p:spPr bwMode="auto">
          <a:xfrm>
            <a:off x="5099050" y="374015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3147" name="Line 11"/>
          <p:cNvSpPr>
            <a:spLocks noChangeShapeType="1"/>
          </p:cNvSpPr>
          <p:nvPr/>
        </p:nvSpPr>
        <p:spPr bwMode="auto">
          <a:xfrm>
            <a:off x="5851525" y="4197350"/>
            <a:ext cx="914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3148" name="Text Box 12"/>
          <p:cNvSpPr txBox="1">
            <a:spLocks noChangeArrowheads="1"/>
          </p:cNvSpPr>
          <p:nvPr/>
        </p:nvSpPr>
        <p:spPr bwMode="auto">
          <a:xfrm>
            <a:off x="5064125" y="34686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03154" name="Text Box 18"/>
          <p:cNvSpPr txBox="1">
            <a:spLocks noChangeArrowheads="1"/>
          </p:cNvSpPr>
          <p:nvPr/>
        </p:nvSpPr>
        <p:spPr bwMode="auto">
          <a:xfrm>
            <a:off x="6816725" y="3748088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3155" name="Freeform 19"/>
          <p:cNvSpPr>
            <a:spLocks/>
          </p:cNvSpPr>
          <p:nvPr/>
        </p:nvSpPr>
        <p:spPr bwMode="auto">
          <a:xfrm>
            <a:off x="4114800" y="4191000"/>
            <a:ext cx="4065588" cy="565150"/>
          </a:xfrm>
          <a:custGeom>
            <a:avLst/>
            <a:gdLst>
              <a:gd name="T0" fmla="*/ 2154 w 2561"/>
              <a:gd name="T1" fmla="*/ 0 h 356"/>
              <a:gd name="T2" fmla="*/ 2470 w 2561"/>
              <a:gd name="T3" fmla="*/ 1 h 356"/>
              <a:gd name="T4" fmla="*/ 2525 w 2561"/>
              <a:gd name="T5" fmla="*/ 13 h 356"/>
              <a:gd name="T6" fmla="*/ 2561 w 2561"/>
              <a:gd name="T7" fmla="*/ 68 h 356"/>
              <a:gd name="T8" fmla="*/ 2537 w 2561"/>
              <a:gd name="T9" fmla="*/ 136 h 356"/>
              <a:gd name="T10" fmla="*/ 2482 w 2561"/>
              <a:gd name="T11" fmla="*/ 179 h 356"/>
              <a:gd name="T12" fmla="*/ 2231 w 2561"/>
              <a:gd name="T13" fmla="*/ 295 h 356"/>
              <a:gd name="T14" fmla="*/ 1906 w 2561"/>
              <a:gd name="T15" fmla="*/ 332 h 356"/>
              <a:gd name="T16" fmla="*/ 1207 w 2561"/>
              <a:gd name="T17" fmla="*/ 350 h 356"/>
              <a:gd name="T18" fmla="*/ 276 w 2561"/>
              <a:gd name="T19" fmla="*/ 356 h 356"/>
              <a:gd name="T20" fmla="*/ 104 w 2561"/>
              <a:gd name="T21" fmla="*/ 338 h 356"/>
              <a:gd name="T22" fmla="*/ 19 w 2561"/>
              <a:gd name="T23" fmla="*/ 307 h 356"/>
              <a:gd name="T24" fmla="*/ 0 w 2561"/>
              <a:gd name="T25" fmla="*/ 252 h 356"/>
              <a:gd name="T26" fmla="*/ 0 w 2561"/>
              <a:gd name="T27" fmla="*/ 124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61" h="356">
                <a:moveTo>
                  <a:pt x="2154" y="0"/>
                </a:moveTo>
                <a:lnTo>
                  <a:pt x="2470" y="1"/>
                </a:lnTo>
                <a:lnTo>
                  <a:pt x="2525" y="13"/>
                </a:lnTo>
                <a:lnTo>
                  <a:pt x="2561" y="68"/>
                </a:lnTo>
                <a:lnTo>
                  <a:pt x="2537" y="136"/>
                </a:lnTo>
                <a:lnTo>
                  <a:pt x="2482" y="179"/>
                </a:lnTo>
                <a:lnTo>
                  <a:pt x="2231" y="295"/>
                </a:lnTo>
                <a:lnTo>
                  <a:pt x="1906" y="332"/>
                </a:lnTo>
                <a:lnTo>
                  <a:pt x="1207" y="350"/>
                </a:lnTo>
                <a:lnTo>
                  <a:pt x="276" y="356"/>
                </a:lnTo>
                <a:lnTo>
                  <a:pt x="104" y="338"/>
                </a:lnTo>
                <a:lnTo>
                  <a:pt x="19" y="307"/>
                </a:lnTo>
                <a:lnTo>
                  <a:pt x="0" y="252"/>
                </a:lnTo>
                <a:lnTo>
                  <a:pt x="0" y="124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3156" name="Text Box 20"/>
          <p:cNvSpPr txBox="1">
            <a:spLocks noChangeArrowheads="1"/>
          </p:cNvSpPr>
          <p:nvPr/>
        </p:nvSpPr>
        <p:spPr bwMode="auto">
          <a:xfrm>
            <a:off x="6781800" y="3476625"/>
            <a:ext cx="113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AD949-D88F-4D3F-B690-48B89EF35E64}" type="slidenum">
              <a:rPr lang="en-US"/>
              <a:pPr/>
              <a:t>5</a:t>
            </a:fld>
            <a:endParaRPr lang="en-US"/>
          </a:p>
        </p:txBody>
      </p:sp>
      <p:sp>
        <p:nvSpPr>
          <p:cNvPr id="604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Traverse a Chain of Pointers</a:t>
            </a:r>
          </a:p>
        </p:txBody>
      </p:sp>
      <p:sp>
        <p:nvSpPr>
          <p:cNvPr id="604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Let pointer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4000"/>
              <a:t>’</a:t>
            </a:r>
            <a:r>
              <a:rPr lang="en-US"/>
              <a:t> set current object,</a:t>
            </a:r>
          </a:p>
          <a:p>
            <a:pPr>
              <a:lnSpc>
                <a:spcPct val="90000"/>
              </a:lnSpc>
            </a:pPr>
            <a:r>
              <a:rPr lang="en-US">
                <a:solidFill>
                  <a:schemeClr val="bg1"/>
                </a:solidFill>
              </a:rPr>
              <a:t>Copy address ‘</a:t>
            </a:r>
            <a:r>
              <a:rPr lang="en-US" sz="2800" b="1">
                <a:solidFill>
                  <a:schemeClr val="bg1"/>
                </a:solidFill>
                <a:latin typeface="Courier New" pitchFamily="49" charset="0"/>
              </a:rPr>
              <a:t>pNext</a:t>
            </a:r>
            <a:r>
              <a:rPr lang="en-US">
                <a:solidFill>
                  <a:schemeClr val="bg1"/>
                </a:solidFill>
              </a:rPr>
              <a:t>’ to ‘</a:t>
            </a:r>
            <a:r>
              <a:rPr lang="en-US" sz="2800" b="1">
                <a:solidFill>
                  <a:schemeClr val="bg1"/>
                </a:solidFill>
                <a:latin typeface="Courier New" pitchFamily="49" charset="0"/>
              </a:rPr>
              <a:t>pNow</a:t>
            </a:r>
            <a:r>
              <a:rPr lang="en-US">
                <a:solidFill>
                  <a:schemeClr val="bg1"/>
                </a:solidFill>
              </a:rPr>
              <a:t>’:</a:t>
            </a: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list[3];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*pNow;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k;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for(k=0; k&lt;3; k++) 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list[k].pNext = &amp;(list[(k+1)%3]);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&amp;(list[0]);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// start here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 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</a:p>
        </p:txBody>
      </p:sp>
      <p:sp>
        <p:nvSpPr>
          <p:cNvPr id="604164" name="Text Box 4"/>
          <p:cNvSpPr txBox="1">
            <a:spLocks noChangeArrowheads="1"/>
          </p:cNvSpPr>
          <p:nvPr/>
        </p:nvSpPr>
        <p:spPr bwMode="auto">
          <a:xfrm>
            <a:off x="4037013" y="370205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4165" name="Line 5"/>
          <p:cNvSpPr>
            <a:spLocks noChangeShapeType="1"/>
          </p:cNvSpPr>
          <p:nvPr/>
        </p:nvSpPr>
        <p:spPr bwMode="auto">
          <a:xfrm>
            <a:off x="4799013" y="415925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4166" name="Text Box 6"/>
          <p:cNvSpPr txBox="1">
            <a:spLocks noChangeArrowheads="1"/>
          </p:cNvSpPr>
          <p:nvPr/>
        </p:nvSpPr>
        <p:spPr bwMode="auto">
          <a:xfrm>
            <a:off x="4002088" y="34305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04167" name="Text Box 7"/>
          <p:cNvSpPr txBox="1">
            <a:spLocks noChangeArrowheads="1"/>
          </p:cNvSpPr>
          <p:nvPr/>
        </p:nvSpPr>
        <p:spPr bwMode="auto">
          <a:xfrm>
            <a:off x="5748338" y="370840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4168" name="Line 8"/>
          <p:cNvSpPr>
            <a:spLocks noChangeShapeType="1"/>
          </p:cNvSpPr>
          <p:nvPr/>
        </p:nvSpPr>
        <p:spPr bwMode="auto">
          <a:xfrm>
            <a:off x="6510338" y="41656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4169" name="Text Box 9"/>
          <p:cNvSpPr txBox="1">
            <a:spLocks noChangeArrowheads="1"/>
          </p:cNvSpPr>
          <p:nvPr/>
        </p:nvSpPr>
        <p:spPr bwMode="auto">
          <a:xfrm>
            <a:off x="5713413" y="343693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04170" name="Text Box 10"/>
          <p:cNvSpPr txBox="1">
            <a:spLocks noChangeArrowheads="1"/>
          </p:cNvSpPr>
          <p:nvPr/>
        </p:nvSpPr>
        <p:spPr bwMode="auto">
          <a:xfrm>
            <a:off x="7466013" y="3716338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4171" name="Freeform 11"/>
          <p:cNvSpPr>
            <a:spLocks/>
          </p:cNvSpPr>
          <p:nvPr/>
        </p:nvSpPr>
        <p:spPr bwMode="auto">
          <a:xfrm>
            <a:off x="4773613" y="4159250"/>
            <a:ext cx="4065587" cy="565150"/>
          </a:xfrm>
          <a:custGeom>
            <a:avLst/>
            <a:gdLst>
              <a:gd name="T0" fmla="*/ 2154 w 2561"/>
              <a:gd name="T1" fmla="*/ 0 h 356"/>
              <a:gd name="T2" fmla="*/ 2470 w 2561"/>
              <a:gd name="T3" fmla="*/ 1 h 356"/>
              <a:gd name="T4" fmla="*/ 2525 w 2561"/>
              <a:gd name="T5" fmla="*/ 13 h 356"/>
              <a:gd name="T6" fmla="*/ 2561 w 2561"/>
              <a:gd name="T7" fmla="*/ 68 h 356"/>
              <a:gd name="T8" fmla="*/ 2537 w 2561"/>
              <a:gd name="T9" fmla="*/ 136 h 356"/>
              <a:gd name="T10" fmla="*/ 2482 w 2561"/>
              <a:gd name="T11" fmla="*/ 179 h 356"/>
              <a:gd name="T12" fmla="*/ 2231 w 2561"/>
              <a:gd name="T13" fmla="*/ 295 h 356"/>
              <a:gd name="T14" fmla="*/ 1906 w 2561"/>
              <a:gd name="T15" fmla="*/ 332 h 356"/>
              <a:gd name="T16" fmla="*/ 1207 w 2561"/>
              <a:gd name="T17" fmla="*/ 350 h 356"/>
              <a:gd name="T18" fmla="*/ 276 w 2561"/>
              <a:gd name="T19" fmla="*/ 356 h 356"/>
              <a:gd name="T20" fmla="*/ 104 w 2561"/>
              <a:gd name="T21" fmla="*/ 338 h 356"/>
              <a:gd name="T22" fmla="*/ 19 w 2561"/>
              <a:gd name="T23" fmla="*/ 307 h 356"/>
              <a:gd name="T24" fmla="*/ 0 w 2561"/>
              <a:gd name="T25" fmla="*/ 252 h 356"/>
              <a:gd name="T26" fmla="*/ 0 w 2561"/>
              <a:gd name="T27" fmla="*/ 124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61" h="356">
                <a:moveTo>
                  <a:pt x="2154" y="0"/>
                </a:moveTo>
                <a:lnTo>
                  <a:pt x="2470" y="1"/>
                </a:lnTo>
                <a:lnTo>
                  <a:pt x="2525" y="13"/>
                </a:lnTo>
                <a:lnTo>
                  <a:pt x="2561" y="68"/>
                </a:lnTo>
                <a:lnTo>
                  <a:pt x="2537" y="136"/>
                </a:lnTo>
                <a:lnTo>
                  <a:pt x="2482" y="179"/>
                </a:lnTo>
                <a:lnTo>
                  <a:pt x="2231" y="295"/>
                </a:lnTo>
                <a:lnTo>
                  <a:pt x="1906" y="332"/>
                </a:lnTo>
                <a:lnTo>
                  <a:pt x="1207" y="350"/>
                </a:lnTo>
                <a:lnTo>
                  <a:pt x="276" y="356"/>
                </a:lnTo>
                <a:lnTo>
                  <a:pt x="104" y="338"/>
                </a:lnTo>
                <a:lnTo>
                  <a:pt x="19" y="307"/>
                </a:lnTo>
                <a:lnTo>
                  <a:pt x="0" y="252"/>
                </a:lnTo>
                <a:lnTo>
                  <a:pt x="0" y="124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4172" name="Text Box 12"/>
          <p:cNvSpPr txBox="1">
            <a:spLocks noChangeArrowheads="1"/>
          </p:cNvSpPr>
          <p:nvPr/>
        </p:nvSpPr>
        <p:spPr bwMode="auto">
          <a:xfrm>
            <a:off x="7431088" y="3444875"/>
            <a:ext cx="113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04173" name="Text Box 13"/>
          <p:cNvSpPr txBox="1">
            <a:spLocks noChangeArrowheads="1"/>
          </p:cNvSpPr>
          <p:nvPr/>
        </p:nvSpPr>
        <p:spPr bwMode="auto">
          <a:xfrm>
            <a:off x="4191000" y="27432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04174" name="Line 14"/>
          <p:cNvSpPr>
            <a:spLocks noChangeShapeType="1"/>
          </p:cNvSpPr>
          <p:nvPr/>
        </p:nvSpPr>
        <p:spPr bwMode="auto">
          <a:xfrm>
            <a:off x="4572000" y="31242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69A5C-39B1-47BE-9983-16FF5755B74D}" type="slidenum">
              <a:rPr lang="en-US"/>
              <a:pPr/>
              <a:t>6</a:t>
            </a:fld>
            <a:endParaRPr lang="en-US"/>
          </a:p>
        </p:txBody>
      </p:sp>
      <p:sp>
        <p:nvSpPr>
          <p:cNvPr id="605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Traverse a Chain of Pointers</a:t>
            </a:r>
          </a:p>
        </p:txBody>
      </p:sp>
      <p:sp>
        <p:nvSpPr>
          <p:cNvPr id="605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solidFill>
                  <a:schemeClr val="bg2"/>
                </a:solidFill>
              </a:rPr>
              <a:t>Let pointer ‘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4000">
                <a:solidFill>
                  <a:schemeClr val="bg2"/>
                </a:solidFill>
              </a:rPr>
              <a:t>’</a:t>
            </a:r>
            <a:r>
              <a:rPr lang="en-US">
                <a:solidFill>
                  <a:schemeClr val="bg2"/>
                </a:solidFill>
              </a:rPr>
              <a:t> set current object,</a:t>
            </a:r>
          </a:p>
          <a:p>
            <a:pPr>
              <a:lnSpc>
                <a:spcPct val="90000"/>
              </a:lnSpc>
            </a:pPr>
            <a:r>
              <a:rPr lang="en-US"/>
              <a:t>Copy address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  <a:r>
              <a:rPr lang="en-US"/>
              <a:t>’ to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’: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list[3];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*pNow;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k;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for(k=0; k&lt;3; k++) 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list[k].pNext = &amp;(list[(k+1)%3]);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&amp;(list[0]);		// start here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605188" name="Text Box 4"/>
          <p:cNvSpPr txBox="1">
            <a:spLocks noChangeArrowheads="1"/>
          </p:cNvSpPr>
          <p:nvPr/>
        </p:nvSpPr>
        <p:spPr bwMode="auto">
          <a:xfrm>
            <a:off x="4037013" y="370205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5189" name="Line 5"/>
          <p:cNvSpPr>
            <a:spLocks noChangeShapeType="1"/>
          </p:cNvSpPr>
          <p:nvPr/>
        </p:nvSpPr>
        <p:spPr bwMode="auto">
          <a:xfrm>
            <a:off x="4799013" y="4159250"/>
            <a:ext cx="914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5190" name="Text Box 6"/>
          <p:cNvSpPr txBox="1">
            <a:spLocks noChangeArrowheads="1"/>
          </p:cNvSpPr>
          <p:nvPr/>
        </p:nvSpPr>
        <p:spPr bwMode="auto">
          <a:xfrm>
            <a:off x="4002088" y="34305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05191" name="Text Box 7"/>
          <p:cNvSpPr txBox="1">
            <a:spLocks noChangeArrowheads="1"/>
          </p:cNvSpPr>
          <p:nvPr/>
        </p:nvSpPr>
        <p:spPr bwMode="auto">
          <a:xfrm>
            <a:off x="5748338" y="370840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5192" name="Line 8"/>
          <p:cNvSpPr>
            <a:spLocks noChangeShapeType="1"/>
          </p:cNvSpPr>
          <p:nvPr/>
        </p:nvSpPr>
        <p:spPr bwMode="auto">
          <a:xfrm>
            <a:off x="6510338" y="41656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5193" name="Text Box 9"/>
          <p:cNvSpPr txBox="1">
            <a:spLocks noChangeArrowheads="1"/>
          </p:cNvSpPr>
          <p:nvPr/>
        </p:nvSpPr>
        <p:spPr bwMode="auto">
          <a:xfrm>
            <a:off x="5713413" y="343693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05194" name="Text Box 10"/>
          <p:cNvSpPr txBox="1">
            <a:spLocks noChangeArrowheads="1"/>
          </p:cNvSpPr>
          <p:nvPr/>
        </p:nvSpPr>
        <p:spPr bwMode="auto">
          <a:xfrm>
            <a:off x="7466013" y="3716338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5195" name="Freeform 11"/>
          <p:cNvSpPr>
            <a:spLocks/>
          </p:cNvSpPr>
          <p:nvPr/>
        </p:nvSpPr>
        <p:spPr bwMode="auto">
          <a:xfrm>
            <a:off x="4773613" y="4159250"/>
            <a:ext cx="4065587" cy="565150"/>
          </a:xfrm>
          <a:custGeom>
            <a:avLst/>
            <a:gdLst>
              <a:gd name="T0" fmla="*/ 2154 w 2561"/>
              <a:gd name="T1" fmla="*/ 0 h 356"/>
              <a:gd name="T2" fmla="*/ 2470 w 2561"/>
              <a:gd name="T3" fmla="*/ 1 h 356"/>
              <a:gd name="T4" fmla="*/ 2525 w 2561"/>
              <a:gd name="T5" fmla="*/ 13 h 356"/>
              <a:gd name="T6" fmla="*/ 2561 w 2561"/>
              <a:gd name="T7" fmla="*/ 68 h 356"/>
              <a:gd name="T8" fmla="*/ 2537 w 2561"/>
              <a:gd name="T9" fmla="*/ 136 h 356"/>
              <a:gd name="T10" fmla="*/ 2482 w 2561"/>
              <a:gd name="T11" fmla="*/ 179 h 356"/>
              <a:gd name="T12" fmla="*/ 2231 w 2561"/>
              <a:gd name="T13" fmla="*/ 295 h 356"/>
              <a:gd name="T14" fmla="*/ 1906 w 2561"/>
              <a:gd name="T15" fmla="*/ 332 h 356"/>
              <a:gd name="T16" fmla="*/ 1207 w 2561"/>
              <a:gd name="T17" fmla="*/ 350 h 356"/>
              <a:gd name="T18" fmla="*/ 276 w 2561"/>
              <a:gd name="T19" fmla="*/ 356 h 356"/>
              <a:gd name="T20" fmla="*/ 104 w 2561"/>
              <a:gd name="T21" fmla="*/ 338 h 356"/>
              <a:gd name="T22" fmla="*/ 19 w 2561"/>
              <a:gd name="T23" fmla="*/ 307 h 356"/>
              <a:gd name="T24" fmla="*/ 0 w 2561"/>
              <a:gd name="T25" fmla="*/ 252 h 356"/>
              <a:gd name="T26" fmla="*/ 0 w 2561"/>
              <a:gd name="T27" fmla="*/ 124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61" h="356">
                <a:moveTo>
                  <a:pt x="2154" y="0"/>
                </a:moveTo>
                <a:lnTo>
                  <a:pt x="2470" y="1"/>
                </a:lnTo>
                <a:lnTo>
                  <a:pt x="2525" y="13"/>
                </a:lnTo>
                <a:lnTo>
                  <a:pt x="2561" y="68"/>
                </a:lnTo>
                <a:lnTo>
                  <a:pt x="2537" y="136"/>
                </a:lnTo>
                <a:lnTo>
                  <a:pt x="2482" y="179"/>
                </a:lnTo>
                <a:lnTo>
                  <a:pt x="2231" y="295"/>
                </a:lnTo>
                <a:lnTo>
                  <a:pt x="1906" y="332"/>
                </a:lnTo>
                <a:lnTo>
                  <a:pt x="1207" y="350"/>
                </a:lnTo>
                <a:lnTo>
                  <a:pt x="276" y="356"/>
                </a:lnTo>
                <a:lnTo>
                  <a:pt x="104" y="338"/>
                </a:lnTo>
                <a:lnTo>
                  <a:pt x="19" y="307"/>
                </a:lnTo>
                <a:lnTo>
                  <a:pt x="0" y="252"/>
                </a:lnTo>
                <a:lnTo>
                  <a:pt x="0" y="124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5196" name="Text Box 12"/>
          <p:cNvSpPr txBox="1">
            <a:spLocks noChangeArrowheads="1"/>
          </p:cNvSpPr>
          <p:nvPr/>
        </p:nvSpPr>
        <p:spPr bwMode="auto">
          <a:xfrm>
            <a:off x="7431088" y="3444875"/>
            <a:ext cx="113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05197" name="Text Box 13"/>
          <p:cNvSpPr txBox="1">
            <a:spLocks noChangeArrowheads="1"/>
          </p:cNvSpPr>
          <p:nvPr/>
        </p:nvSpPr>
        <p:spPr bwMode="auto">
          <a:xfrm>
            <a:off x="4191000" y="27432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05198" name="Line 14"/>
          <p:cNvSpPr>
            <a:spLocks noChangeShapeType="1"/>
          </p:cNvSpPr>
          <p:nvPr/>
        </p:nvSpPr>
        <p:spPr bwMode="auto">
          <a:xfrm>
            <a:off x="4572000" y="31242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9E70B-F630-4DFC-8816-A3E4FEA4321B}" type="slidenum">
              <a:rPr lang="en-US"/>
              <a:pPr/>
              <a:t>7</a:t>
            </a:fld>
            <a:endParaRPr lang="en-US"/>
          </a:p>
        </p:txBody>
      </p:sp>
      <p:sp>
        <p:nvSpPr>
          <p:cNvPr id="606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Traverse a Chain of Pointers</a:t>
            </a:r>
          </a:p>
        </p:txBody>
      </p:sp>
      <p:sp>
        <p:nvSpPr>
          <p:cNvPr id="606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solidFill>
                  <a:schemeClr val="bg2"/>
                </a:solidFill>
              </a:rPr>
              <a:t>Let pointer ‘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4000">
                <a:solidFill>
                  <a:schemeClr val="bg2"/>
                </a:solidFill>
              </a:rPr>
              <a:t>’</a:t>
            </a:r>
            <a:r>
              <a:rPr lang="en-US">
                <a:solidFill>
                  <a:schemeClr val="bg2"/>
                </a:solidFill>
              </a:rPr>
              <a:t> set current object,</a:t>
            </a:r>
          </a:p>
          <a:p>
            <a:pPr>
              <a:lnSpc>
                <a:spcPct val="90000"/>
              </a:lnSpc>
            </a:pPr>
            <a:r>
              <a:rPr lang="en-US"/>
              <a:t>Copy address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  <a:r>
              <a:rPr lang="en-US"/>
              <a:t>’ to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’: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list[3];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*pNow;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k;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for(k=0; k&lt;3; k++) 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list[k].pNext = &amp;(list[(k+1)%3]);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&amp;(list[0]);		// start here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</a:p>
        </p:txBody>
      </p:sp>
      <p:sp>
        <p:nvSpPr>
          <p:cNvPr id="606212" name="Text Box 4"/>
          <p:cNvSpPr txBox="1">
            <a:spLocks noChangeArrowheads="1"/>
          </p:cNvSpPr>
          <p:nvPr/>
        </p:nvSpPr>
        <p:spPr bwMode="auto">
          <a:xfrm>
            <a:off x="4037013" y="370205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6213" name="Line 5"/>
          <p:cNvSpPr>
            <a:spLocks noChangeShapeType="1"/>
          </p:cNvSpPr>
          <p:nvPr/>
        </p:nvSpPr>
        <p:spPr bwMode="auto">
          <a:xfrm>
            <a:off x="4799013" y="415925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6214" name="Text Box 6"/>
          <p:cNvSpPr txBox="1">
            <a:spLocks noChangeArrowheads="1"/>
          </p:cNvSpPr>
          <p:nvPr/>
        </p:nvSpPr>
        <p:spPr bwMode="auto">
          <a:xfrm>
            <a:off x="4002088" y="34305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06215" name="Text Box 7"/>
          <p:cNvSpPr txBox="1">
            <a:spLocks noChangeArrowheads="1"/>
          </p:cNvSpPr>
          <p:nvPr/>
        </p:nvSpPr>
        <p:spPr bwMode="auto">
          <a:xfrm>
            <a:off x="5748338" y="370840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6216" name="Line 8"/>
          <p:cNvSpPr>
            <a:spLocks noChangeShapeType="1"/>
          </p:cNvSpPr>
          <p:nvPr/>
        </p:nvSpPr>
        <p:spPr bwMode="auto">
          <a:xfrm>
            <a:off x="6510338" y="41656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6217" name="Text Box 9"/>
          <p:cNvSpPr txBox="1">
            <a:spLocks noChangeArrowheads="1"/>
          </p:cNvSpPr>
          <p:nvPr/>
        </p:nvSpPr>
        <p:spPr bwMode="auto">
          <a:xfrm>
            <a:off x="5713413" y="343693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06218" name="Text Box 10"/>
          <p:cNvSpPr txBox="1">
            <a:spLocks noChangeArrowheads="1"/>
          </p:cNvSpPr>
          <p:nvPr/>
        </p:nvSpPr>
        <p:spPr bwMode="auto">
          <a:xfrm>
            <a:off x="7466013" y="3716338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6219" name="Freeform 11"/>
          <p:cNvSpPr>
            <a:spLocks/>
          </p:cNvSpPr>
          <p:nvPr/>
        </p:nvSpPr>
        <p:spPr bwMode="auto">
          <a:xfrm>
            <a:off x="4773613" y="4159250"/>
            <a:ext cx="4065587" cy="565150"/>
          </a:xfrm>
          <a:custGeom>
            <a:avLst/>
            <a:gdLst>
              <a:gd name="T0" fmla="*/ 2154 w 2561"/>
              <a:gd name="T1" fmla="*/ 0 h 356"/>
              <a:gd name="T2" fmla="*/ 2470 w 2561"/>
              <a:gd name="T3" fmla="*/ 1 h 356"/>
              <a:gd name="T4" fmla="*/ 2525 w 2561"/>
              <a:gd name="T5" fmla="*/ 13 h 356"/>
              <a:gd name="T6" fmla="*/ 2561 w 2561"/>
              <a:gd name="T7" fmla="*/ 68 h 356"/>
              <a:gd name="T8" fmla="*/ 2537 w 2561"/>
              <a:gd name="T9" fmla="*/ 136 h 356"/>
              <a:gd name="T10" fmla="*/ 2482 w 2561"/>
              <a:gd name="T11" fmla="*/ 179 h 356"/>
              <a:gd name="T12" fmla="*/ 2231 w 2561"/>
              <a:gd name="T13" fmla="*/ 295 h 356"/>
              <a:gd name="T14" fmla="*/ 1906 w 2561"/>
              <a:gd name="T15" fmla="*/ 332 h 356"/>
              <a:gd name="T16" fmla="*/ 1207 w 2561"/>
              <a:gd name="T17" fmla="*/ 350 h 356"/>
              <a:gd name="T18" fmla="*/ 276 w 2561"/>
              <a:gd name="T19" fmla="*/ 356 h 356"/>
              <a:gd name="T20" fmla="*/ 104 w 2561"/>
              <a:gd name="T21" fmla="*/ 338 h 356"/>
              <a:gd name="T22" fmla="*/ 19 w 2561"/>
              <a:gd name="T23" fmla="*/ 307 h 356"/>
              <a:gd name="T24" fmla="*/ 0 w 2561"/>
              <a:gd name="T25" fmla="*/ 252 h 356"/>
              <a:gd name="T26" fmla="*/ 0 w 2561"/>
              <a:gd name="T27" fmla="*/ 124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61" h="356">
                <a:moveTo>
                  <a:pt x="2154" y="0"/>
                </a:moveTo>
                <a:lnTo>
                  <a:pt x="2470" y="1"/>
                </a:lnTo>
                <a:lnTo>
                  <a:pt x="2525" y="13"/>
                </a:lnTo>
                <a:lnTo>
                  <a:pt x="2561" y="68"/>
                </a:lnTo>
                <a:lnTo>
                  <a:pt x="2537" y="136"/>
                </a:lnTo>
                <a:lnTo>
                  <a:pt x="2482" y="179"/>
                </a:lnTo>
                <a:lnTo>
                  <a:pt x="2231" y="295"/>
                </a:lnTo>
                <a:lnTo>
                  <a:pt x="1906" y="332"/>
                </a:lnTo>
                <a:lnTo>
                  <a:pt x="1207" y="350"/>
                </a:lnTo>
                <a:lnTo>
                  <a:pt x="276" y="356"/>
                </a:lnTo>
                <a:lnTo>
                  <a:pt x="104" y="338"/>
                </a:lnTo>
                <a:lnTo>
                  <a:pt x="19" y="307"/>
                </a:lnTo>
                <a:lnTo>
                  <a:pt x="0" y="252"/>
                </a:lnTo>
                <a:lnTo>
                  <a:pt x="0" y="124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6220" name="Text Box 12"/>
          <p:cNvSpPr txBox="1">
            <a:spLocks noChangeArrowheads="1"/>
          </p:cNvSpPr>
          <p:nvPr/>
        </p:nvSpPr>
        <p:spPr bwMode="auto">
          <a:xfrm>
            <a:off x="7431088" y="3444875"/>
            <a:ext cx="113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06221" name="Text Box 13"/>
          <p:cNvSpPr txBox="1">
            <a:spLocks noChangeArrowheads="1"/>
          </p:cNvSpPr>
          <p:nvPr/>
        </p:nvSpPr>
        <p:spPr bwMode="auto">
          <a:xfrm>
            <a:off x="5810250" y="27432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06222" name="Line 14"/>
          <p:cNvSpPr>
            <a:spLocks noChangeShapeType="1"/>
          </p:cNvSpPr>
          <p:nvPr/>
        </p:nvSpPr>
        <p:spPr bwMode="auto">
          <a:xfrm>
            <a:off x="6191250" y="31242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20B14-3E41-4933-90ED-9E71510A478E}" type="slidenum">
              <a:rPr lang="en-US"/>
              <a:pPr/>
              <a:t>8</a:t>
            </a:fld>
            <a:endParaRPr lang="en-US"/>
          </a:p>
        </p:txBody>
      </p:sp>
      <p:sp>
        <p:nvSpPr>
          <p:cNvPr id="607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Traverse a Chain of Pointers</a:t>
            </a:r>
          </a:p>
        </p:txBody>
      </p:sp>
      <p:sp>
        <p:nvSpPr>
          <p:cNvPr id="607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solidFill>
                  <a:schemeClr val="bg2"/>
                </a:solidFill>
              </a:rPr>
              <a:t>Let pointer ‘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4000">
                <a:solidFill>
                  <a:schemeClr val="bg2"/>
                </a:solidFill>
              </a:rPr>
              <a:t>’</a:t>
            </a:r>
            <a:r>
              <a:rPr lang="en-US">
                <a:solidFill>
                  <a:schemeClr val="bg2"/>
                </a:solidFill>
              </a:rPr>
              <a:t> set current object,</a:t>
            </a:r>
          </a:p>
          <a:p>
            <a:pPr>
              <a:lnSpc>
                <a:spcPct val="90000"/>
              </a:lnSpc>
            </a:pPr>
            <a:r>
              <a:rPr lang="en-US"/>
              <a:t>Copy address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  <a:r>
              <a:rPr lang="en-US"/>
              <a:t>’ to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’: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list[3];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*pNow;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k;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for(k=0; k&lt;3; k++) 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list[k].pNext = &amp;(list[(k+1)%3]);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&amp;(list[0]);		// start here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  <a:b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</a:p>
        </p:txBody>
      </p:sp>
      <p:sp>
        <p:nvSpPr>
          <p:cNvPr id="607236" name="Text Box 4"/>
          <p:cNvSpPr txBox="1">
            <a:spLocks noChangeArrowheads="1"/>
          </p:cNvSpPr>
          <p:nvPr/>
        </p:nvSpPr>
        <p:spPr bwMode="auto">
          <a:xfrm>
            <a:off x="4037013" y="370205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7237" name="Line 5"/>
          <p:cNvSpPr>
            <a:spLocks noChangeShapeType="1"/>
          </p:cNvSpPr>
          <p:nvPr/>
        </p:nvSpPr>
        <p:spPr bwMode="auto">
          <a:xfrm>
            <a:off x="4799013" y="415925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7238" name="Text Box 6"/>
          <p:cNvSpPr txBox="1">
            <a:spLocks noChangeArrowheads="1"/>
          </p:cNvSpPr>
          <p:nvPr/>
        </p:nvSpPr>
        <p:spPr bwMode="auto">
          <a:xfrm>
            <a:off x="4002088" y="34305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07239" name="Text Box 7"/>
          <p:cNvSpPr txBox="1">
            <a:spLocks noChangeArrowheads="1"/>
          </p:cNvSpPr>
          <p:nvPr/>
        </p:nvSpPr>
        <p:spPr bwMode="auto">
          <a:xfrm>
            <a:off x="5748338" y="370840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7240" name="Line 8"/>
          <p:cNvSpPr>
            <a:spLocks noChangeShapeType="1"/>
          </p:cNvSpPr>
          <p:nvPr/>
        </p:nvSpPr>
        <p:spPr bwMode="auto">
          <a:xfrm>
            <a:off x="6510338" y="41656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7241" name="Text Box 9"/>
          <p:cNvSpPr txBox="1">
            <a:spLocks noChangeArrowheads="1"/>
          </p:cNvSpPr>
          <p:nvPr/>
        </p:nvSpPr>
        <p:spPr bwMode="auto">
          <a:xfrm>
            <a:off x="5713413" y="343693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07242" name="Text Box 10"/>
          <p:cNvSpPr txBox="1">
            <a:spLocks noChangeArrowheads="1"/>
          </p:cNvSpPr>
          <p:nvPr/>
        </p:nvSpPr>
        <p:spPr bwMode="auto">
          <a:xfrm>
            <a:off x="7466013" y="3716338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7243" name="Freeform 11"/>
          <p:cNvSpPr>
            <a:spLocks/>
          </p:cNvSpPr>
          <p:nvPr/>
        </p:nvSpPr>
        <p:spPr bwMode="auto">
          <a:xfrm>
            <a:off x="4773613" y="4159250"/>
            <a:ext cx="4065587" cy="565150"/>
          </a:xfrm>
          <a:custGeom>
            <a:avLst/>
            <a:gdLst>
              <a:gd name="T0" fmla="*/ 2154 w 2561"/>
              <a:gd name="T1" fmla="*/ 0 h 356"/>
              <a:gd name="T2" fmla="*/ 2470 w 2561"/>
              <a:gd name="T3" fmla="*/ 1 h 356"/>
              <a:gd name="T4" fmla="*/ 2525 w 2561"/>
              <a:gd name="T5" fmla="*/ 13 h 356"/>
              <a:gd name="T6" fmla="*/ 2561 w 2561"/>
              <a:gd name="T7" fmla="*/ 68 h 356"/>
              <a:gd name="T8" fmla="*/ 2537 w 2561"/>
              <a:gd name="T9" fmla="*/ 136 h 356"/>
              <a:gd name="T10" fmla="*/ 2482 w 2561"/>
              <a:gd name="T11" fmla="*/ 179 h 356"/>
              <a:gd name="T12" fmla="*/ 2231 w 2561"/>
              <a:gd name="T13" fmla="*/ 295 h 356"/>
              <a:gd name="T14" fmla="*/ 1906 w 2561"/>
              <a:gd name="T15" fmla="*/ 332 h 356"/>
              <a:gd name="T16" fmla="*/ 1207 w 2561"/>
              <a:gd name="T17" fmla="*/ 350 h 356"/>
              <a:gd name="T18" fmla="*/ 276 w 2561"/>
              <a:gd name="T19" fmla="*/ 356 h 356"/>
              <a:gd name="T20" fmla="*/ 104 w 2561"/>
              <a:gd name="T21" fmla="*/ 338 h 356"/>
              <a:gd name="T22" fmla="*/ 19 w 2561"/>
              <a:gd name="T23" fmla="*/ 307 h 356"/>
              <a:gd name="T24" fmla="*/ 0 w 2561"/>
              <a:gd name="T25" fmla="*/ 252 h 356"/>
              <a:gd name="T26" fmla="*/ 0 w 2561"/>
              <a:gd name="T27" fmla="*/ 124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61" h="356">
                <a:moveTo>
                  <a:pt x="2154" y="0"/>
                </a:moveTo>
                <a:lnTo>
                  <a:pt x="2470" y="1"/>
                </a:lnTo>
                <a:lnTo>
                  <a:pt x="2525" y="13"/>
                </a:lnTo>
                <a:lnTo>
                  <a:pt x="2561" y="68"/>
                </a:lnTo>
                <a:lnTo>
                  <a:pt x="2537" y="136"/>
                </a:lnTo>
                <a:lnTo>
                  <a:pt x="2482" y="179"/>
                </a:lnTo>
                <a:lnTo>
                  <a:pt x="2231" y="295"/>
                </a:lnTo>
                <a:lnTo>
                  <a:pt x="1906" y="332"/>
                </a:lnTo>
                <a:lnTo>
                  <a:pt x="1207" y="350"/>
                </a:lnTo>
                <a:lnTo>
                  <a:pt x="276" y="356"/>
                </a:lnTo>
                <a:lnTo>
                  <a:pt x="104" y="338"/>
                </a:lnTo>
                <a:lnTo>
                  <a:pt x="19" y="307"/>
                </a:lnTo>
                <a:lnTo>
                  <a:pt x="0" y="252"/>
                </a:lnTo>
                <a:lnTo>
                  <a:pt x="0" y="124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7244" name="Text Box 12"/>
          <p:cNvSpPr txBox="1">
            <a:spLocks noChangeArrowheads="1"/>
          </p:cNvSpPr>
          <p:nvPr/>
        </p:nvSpPr>
        <p:spPr bwMode="auto">
          <a:xfrm>
            <a:off x="7431088" y="3444875"/>
            <a:ext cx="113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07245" name="Text Box 13"/>
          <p:cNvSpPr txBox="1">
            <a:spLocks noChangeArrowheads="1"/>
          </p:cNvSpPr>
          <p:nvPr/>
        </p:nvSpPr>
        <p:spPr bwMode="auto">
          <a:xfrm>
            <a:off x="7486650" y="27432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07246" name="Line 14"/>
          <p:cNvSpPr>
            <a:spLocks noChangeShapeType="1"/>
          </p:cNvSpPr>
          <p:nvPr/>
        </p:nvSpPr>
        <p:spPr bwMode="auto">
          <a:xfrm>
            <a:off x="7867650" y="31242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37A48C-0125-46D2-BFD6-EF065CF3BD3C}" type="slidenum">
              <a:rPr lang="en-US"/>
              <a:pPr/>
              <a:t>9</a:t>
            </a:fld>
            <a:endParaRPr lang="en-US"/>
          </a:p>
        </p:txBody>
      </p:sp>
      <p:sp>
        <p:nvSpPr>
          <p:cNvPr id="608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Traverse a Chain of Pointers</a:t>
            </a:r>
          </a:p>
        </p:txBody>
      </p:sp>
      <p:sp>
        <p:nvSpPr>
          <p:cNvPr id="608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solidFill>
                  <a:schemeClr val="bg2"/>
                </a:solidFill>
              </a:rPr>
              <a:t>Let pointer ‘</a:t>
            </a:r>
            <a:r>
              <a:rPr lang="en-US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 sz="4000">
                <a:solidFill>
                  <a:schemeClr val="bg2"/>
                </a:solidFill>
              </a:rPr>
              <a:t>’</a:t>
            </a:r>
            <a:r>
              <a:rPr lang="en-US">
                <a:solidFill>
                  <a:schemeClr val="bg2"/>
                </a:solidFill>
              </a:rPr>
              <a:t> set current object,</a:t>
            </a:r>
          </a:p>
          <a:p>
            <a:pPr>
              <a:lnSpc>
                <a:spcPct val="90000"/>
              </a:lnSpc>
            </a:pPr>
            <a:r>
              <a:rPr lang="en-US"/>
              <a:t>Copy address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  <a:r>
              <a:rPr lang="en-US"/>
              <a:t>’ to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  <a:r>
              <a:rPr lang="en-US"/>
              <a:t>’: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list[3];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nameT *pNow;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k;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for(k=0; k&lt;3; k++) 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list[k].pNext = &amp;(list[(k+1)%3]);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&amp;(list[0]);		// start here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 = pNow-&gt;pNext;		// move on.</a:t>
            </a:r>
          </a:p>
        </p:txBody>
      </p:sp>
      <p:sp>
        <p:nvSpPr>
          <p:cNvPr id="608260" name="Text Box 4"/>
          <p:cNvSpPr txBox="1">
            <a:spLocks noChangeArrowheads="1"/>
          </p:cNvSpPr>
          <p:nvPr/>
        </p:nvSpPr>
        <p:spPr bwMode="auto">
          <a:xfrm>
            <a:off x="4037013" y="370205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8261" name="Line 5"/>
          <p:cNvSpPr>
            <a:spLocks noChangeShapeType="1"/>
          </p:cNvSpPr>
          <p:nvPr/>
        </p:nvSpPr>
        <p:spPr bwMode="auto">
          <a:xfrm>
            <a:off x="4799013" y="415925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8262" name="Text Box 6"/>
          <p:cNvSpPr txBox="1">
            <a:spLocks noChangeArrowheads="1"/>
          </p:cNvSpPr>
          <p:nvPr/>
        </p:nvSpPr>
        <p:spPr bwMode="auto">
          <a:xfrm>
            <a:off x="4002088" y="343058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list[0]</a:t>
            </a:r>
          </a:p>
        </p:txBody>
      </p:sp>
      <p:sp>
        <p:nvSpPr>
          <p:cNvPr id="608263" name="Text Box 7"/>
          <p:cNvSpPr txBox="1">
            <a:spLocks noChangeArrowheads="1"/>
          </p:cNvSpPr>
          <p:nvPr/>
        </p:nvSpPr>
        <p:spPr bwMode="auto">
          <a:xfrm>
            <a:off x="5748338" y="3708400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8264" name="Line 8"/>
          <p:cNvSpPr>
            <a:spLocks noChangeShapeType="1"/>
          </p:cNvSpPr>
          <p:nvPr/>
        </p:nvSpPr>
        <p:spPr bwMode="auto">
          <a:xfrm>
            <a:off x="6510338" y="41656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8265" name="Text Box 9"/>
          <p:cNvSpPr txBox="1">
            <a:spLocks noChangeArrowheads="1"/>
          </p:cNvSpPr>
          <p:nvPr/>
        </p:nvSpPr>
        <p:spPr bwMode="auto">
          <a:xfrm>
            <a:off x="5713413" y="3436938"/>
            <a:ext cx="1139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list[1]</a:t>
            </a:r>
          </a:p>
        </p:txBody>
      </p:sp>
      <p:sp>
        <p:nvSpPr>
          <p:cNvPr id="608266" name="Text Box 10"/>
          <p:cNvSpPr txBox="1">
            <a:spLocks noChangeArrowheads="1"/>
          </p:cNvSpPr>
          <p:nvPr/>
        </p:nvSpPr>
        <p:spPr bwMode="auto">
          <a:xfrm>
            <a:off x="7466013" y="3716338"/>
            <a:ext cx="1149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msg[80]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</a:p>
        </p:txBody>
      </p:sp>
      <p:sp>
        <p:nvSpPr>
          <p:cNvPr id="608267" name="Freeform 11"/>
          <p:cNvSpPr>
            <a:spLocks/>
          </p:cNvSpPr>
          <p:nvPr/>
        </p:nvSpPr>
        <p:spPr bwMode="auto">
          <a:xfrm>
            <a:off x="4773613" y="4159250"/>
            <a:ext cx="4065587" cy="565150"/>
          </a:xfrm>
          <a:custGeom>
            <a:avLst/>
            <a:gdLst>
              <a:gd name="T0" fmla="*/ 2154 w 2561"/>
              <a:gd name="T1" fmla="*/ 0 h 356"/>
              <a:gd name="T2" fmla="*/ 2470 w 2561"/>
              <a:gd name="T3" fmla="*/ 1 h 356"/>
              <a:gd name="T4" fmla="*/ 2525 w 2561"/>
              <a:gd name="T5" fmla="*/ 13 h 356"/>
              <a:gd name="T6" fmla="*/ 2561 w 2561"/>
              <a:gd name="T7" fmla="*/ 68 h 356"/>
              <a:gd name="T8" fmla="*/ 2537 w 2561"/>
              <a:gd name="T9" fmla="*/ 136 h 356"/>
              <a:gd name="T10" fmla="*/ 2482 w 2561"/>
              <a:gd name="T11" fmla="*/ 179 h 356"/>
              <a:gd name="T12" fmla="*/ 2231 w 2561"/>
              <a:gd name="T13" fmla="*/ 295 h 356"/>
              <a:gd name="T14" fmla="*/ 1906 w 2561"/>
              <a:gd name="T15" fmla="*/ 332 h 356"/>
              <a:gd name="T16" fmla="*/ 1207 w 2561"/>
              <a:gd name="T17" fmla="*/ 350 h 356"/>
              <a:gd name="T18" fmla="*/ 276 w 2561"/>
              <a:gd name="T19" fmla="*/ 356 h 356"/>
              <a:gd name="T20" fmla="*/ 104 w 2561"/>
              <a:gd name="T21" fmla="*/ 338 h 356"/>
              <a:gd name="T22" fmla="*/ 19 w 2561"/>
              <a:gd name="T23" fmla="*/ 307 h 356"/>
              <a:gd name="T24" fmla="*/ 0 w 2561"/>
              <a:gd name="T25" fmla="*/ 252 h 356"/>
              <a:gd name="T26" fmla="*/ 0 w 2561"/>
              <a:gd name="T27" fmla="*/ 124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61" h="356">
                <a:moveTo>
                  <a:pt x="2154" y="0"/>
                </a:moveTo>
                <a:lnTo>
                  <a:pt x="2470" y="1"/>
                </a:lnTo>
                <a:lnTo>
                  <a:pt x="2525" y="13"/>
                </a:lnTo>
                <a:lnTo>
                  <a:pt x="2561" y="68"/>
                </a:lnTo>
                <a:lnTo>
                  <a:pt x="2537" y="136"/>
                </a:lnTo>
                <a:lnTo>
                  <a:pt x="2482" y="179"/>
                </a:lnTo>
                <a:lnTo>
                  <a:pt x="2231" y="295"/>
                </a:lnTo>
                <a:lnTo>
                  <a:pt x="1906" y="332"/>
                </a:lnTo>
                <a:lnTo>
                  <a:pt x="1207" y="350"/>
                </a:lnTo>
                <a:lnTo>
                  <a:pt x="276" y="356"/>
                </a:lnTo>
                <a:lnTo>
                  <a:pt x="104" y="338"/>
                </a:lnTo>
                <a:lnTo>
                  <a:pt x="19" y="307"/>
                </a:lnTo>
                <a:lnTo>
                  <a:pt x="0" y="252"/>
                </a:lnTo>
                <a:lnTo>
                  <a:pt x="0" y="124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8268" name="Text Box 12"/>
          <p:cNvSpPr txBox="1">
            <a:spLocks noChangeArrowheads="1"/>
          </p:cNvSpPr>
          <p:nvPr/>
        </p:nvSpPr>
        <p:spPr bwMode="auto">
          <a:xfrm>
            <a:off x="7431088" y="3444875"/>
            <a:ext cx="113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list[2]</a:t>
            </a:r>
          </a:p>
        </p:txBody>
      </p:sp>
      <p:sp>
        <p:nvSpPr>
          <p:cNvPr id="608269" name="Text Box 13"/>
          <p:cNvSpPr txBox="1">
            <a:spLocks noChangeArrowheads="1"/>
          </p:cNvSpPr>
          <p:nvPr/>
        </p:nvSpPr>
        <p:spPr bwMode="auto">
          <a:xfrm>
            <a:off x="4191000" y="2743200"/>
            <a:ext cx="742950" cy="3794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608270" name="Line 14"/>
          <p:cNvSpPr>
            <a:spLocks noChangeShapeType="1"/>
          </p:cNvSpPr>
          <p:nvPr/>
        </p:nvSpPr>
        <p:spPr bwMode="auto">
          <a:xfrm>
            <a:off x="4572000" y="3124200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ana">
  <a:themeElements>
    <a:clrScheme name="van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vana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lg" len="lg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lg" len="lg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van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n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D:\Program Files\Microsoft Office\Templates\vana.pot</Template>
  <TotalTime>10896</TotalTime>
  <Words>804</Words>
  <Application>Microsoft Office PowerPoint</Application>
  <PresentationFormat>On-screen Show (4:3)</PresentationFormat>
  <Paragraphs>350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Times New Roman</vt:lpstr>
      <vt:lpstr>Tahoma</vt:lpstr>
      <vt:lpstr>Courier New</vt:lpstr>
      <vt:lpstr>vana</vt:lpstr>
      <vt:lpstr>EECS110: 10a Build Things with Structures:  Linked Lists</vt:lpstr>
      <vt:lpstr>Pointers can Arrange Structures</vt:lpstr>
      <vt:lpstr>Example: chain or ‘Linked List’</vt:lpstr>
      <vt:lpstr>Example: chain or ‘Linked List’</vt:lpstr>
      <vt:lpstr>Traverse a Chain of Pointers</vt:lpstr>
      <vt:lpstr>Traverse a Chain of Pointers</vt:lpstr>
      <vt:lpstr>Traverse a Chain of Pointers</vt:lpstr>
      <vt:lpstr>Traverse a Chain of Pointers</vt:lpstr>
      <vt:lpstr>Traverse a Chain of Pointers</vt:lpstr>
      <vt:lpstr>Going Backwards? </vt:lpstr>
      <vt:lpstr>Result: Doubly-linked List</vt:lpstr>
      <vt:lpstr>Back-Track? Doubly-linked List</vt:lpstr>
      <vt:lpstr>Back-Track? Doubly-linked List</vt:lpstr>
      <vt:lpstr>Back-Track? Doubly-linked List</vt:lpstr>
      <vt:lpstr>Back-Track? Doubly-linked List</vt:lpstr>
      <vt:lpstr>Back-Track? Doubly-linked List</vt:lpstr>
      <vt:lpstr>Doubly-Linked List: Delete?</vt:lpstr>
      <vt:lpstr>Doubly-Linked List: Delete?</vt:lpstr>
      <vt:lpstr>Doubly-Linked List: Delete?</vt:lpstr>
      <vt:lpstr>Doubly-Linked List: Delete?</vt:lpstr>
      <vt:lpstr>Doubly-Linked List: Delete?</vt:lpstr>
      <vt:lpstr>Doubly-Linked List: Delete?</vt:lpstr>
      <vt:lpstr>Other Things You Can Build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Addresses</dc:title>
  <dc:creator>Jack Tumblin</dc:creator>
  <cp:lastModifiedBy>jetumblin</cp:lastModifiedBy>
  <cp:revision>183</cp:revision>
  <dcterms:created xsi:type="dcterms:W3CDTF">2001-04-16T00:28:07Z</dcterms:created>
  <dcterms:modified xsi:type="dcterms:W3CDTF">2012-03-02T15:20:10Z</dcterms:modified>
</cp:coreProperties>
</file>