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2" r:id="rId2"/>
    <p:sldId id="263" r:id="rId3"/>
    <p:sldId id="308" r:id="rId4"/>
    <p:sldId id="309" r:id="rId5"/>
    <p:sldId id="291" r:id="rId6"/>
    <p:sldId id="293" r:id="rId7"/>
    <p:sldId id="292" r:id="rId8"/>
    <p:sldId id="294" r:id="rId9"/>
    <p:sldId id="275" r:id="rId10"/>
    <p:sldId id="276" r:id="rId11"/>
    <p:sldId id="295" r:id="rId12"/>
    <p:sldId id="296" r:id="rId13"/>
    <p:sldId id="297" r:id="rId14"/>
    <p:sldId id="303" r:id="rId15"/>
    <p:sldId id="304" r:id="rId16"/>
    <p:sldId id="305" r:id="rId17"/>
    <p:sldId id="310" r:id="rId18"/>
    <p:sldId id="311" r:id="rId19"/>
    <p:sldId id="299" r:id="rId20"/>
    <p:sldId id="302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490" autoAdjust="0"/>
  </p:normalViewPr>
  <p:slideViewPr>
    <p:cSldViewPr>
      <p:cViewPr varScale="1">
        <p:scale>
          <a:sx n="68" d="100"/>
          <a:sy n="68" d="100"/>
        </p:scale>
        <p:origin x="-5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1598-75A4-40BE-B6E6-1F42878B91D5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9A106-0E14-43BC-9017-9291A76AF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63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5791"/>
            <a:ext cx="502920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7180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580"/>
            <a:ext cx="297180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0E97F5F-2759-40C4-B8D4-8FA0F89447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54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6BB78D-1501-43F0-83CE-EDA3E2209AE4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656D1-362C-493F-A1DC-3A8859103F79}" type="slidenum">
              <a:rPr lang="en-US"/>
              <a:pPr/>
              <a:t>15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DCD99-2A88-4ADE-B0B4-0EAEE440661D}" type="slidenum">
              <a:rPr lang="en-US"/>
              <a:pPr/>
              <a:t>16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5C755-7FF5-4C93-967D-8B3927068D69}" type="slidenum">
              <a:rPr lang="en-US"/>
              <a:pPr/>
              <a:t>17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635D0-714D-4DB3-935D-DFEED4A95DC3}" type="slidenum">
              <a:rPr lang="en-US"/>
              <a:pPr/>
              <a:t>18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CADE8-BE80-41D9-8C2E-F9FFC3626B62}" type="slidenum">
              <a:rPr lang="en-US"/>
              <a:pPr/>
              <a:t>19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D9B2F9-9654-4236-AB85-E579C4994579}" type="slidenum">
              <a:rPr lang="en-US"/>
              <a:pPr/>
              <a:t>20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01554-44F2-4E90-B3E3-ED4A6BBB13D8}" type="slidenum">
              <a:rPr lang="en-US"/>
              <a:pPr/>
              <a:t>21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BDF59C-6527-485E-86B3-383961558108}" type="slidenum">
              <a:rPr lang="en-US"/>
              <a:pPr/>
              <a:t>22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A5260E-7D78-4DB5-B926-A70E9592C864}" type="slidenum">
              <a:rPr lang="en-US"/>
              <a:pPr/>
              <a:t>23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9744D7-50BC-430E-86B1-0F9A068E59F0}" type="slidenum">
              <a:rPr lang="en-US"/>
              <a:pPr/>
              <a:t>24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E47BB4-22FC-4335-AEDD-1C1ED2A8CCB8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5CAFDA-681C-4763-94C3-84FABBA6CD7A}" type="slidenum">
              <a:rPr lang="en-US"/>
              <a:pPr/>
              <a:t>25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0A0DE4-6209-4C32-AB0A-1D48EA909889}" type="slidenum">
              <a:rPr lang="en-US"/>
              <a:pPr/>
              <a:t>8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0AE962-E729-4C4A-81C1-71E516ABCB05}" type="slidenum">
              <a:rPr lang="en-US"/>
              <a:pPr/>
              <a:t>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5A25D-54B3-4E78-8835-7DC648F6178E}" type="slidenum">
              <a:rPr lang="en-US"/>
              <a:pPr/>
              <a:t>10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F85CCB-5F40-413D-BBBB-269BCEC4CD8B}" type="slidenum">
              <a:rPr lang="en-US"/>
              <a:pPr/>
              <a:t>11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E38E8-FDF2-488B-A8CE-CDB3F7501791}" type="slidenum">
              <a:rPr lang="en-US"/>
              <a:pPr/>
              <a:t>12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669CA-24FB-4C56-9F74-9C2918AEC791}" type="slidenum">
              <a:rPr lang="en-US"/>
              <a:pPr/>
              <a:t>13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6C0A7-1D9B-4547-93FF-0AAB1C830C18}" type="slidenum">
              <a:rPr lang="en-US"/>
              <a:pPr/>
              <a:t>14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DF8917-1EBA-4CFB-8456-97D382A9A6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AE55D4-569A-4112-A66B-15EA3759E7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D72FBA-7FCC-4A42-BC48-67051F0CB1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2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C454F7-7CB9-471B-99A9-64F0740A63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9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72FAB1-7130-4F79-B90F-917B05D4F9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9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43F2BF-D4C1-4EB7-89C0-E6CEAECF03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8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2BE6E6-BA80-46A2-9698-ABCB77562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96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BEB942-6F68-4BB5-94C2-779715E71E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076F2F-D010-46D2-AEFB-9D62DFCBDC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52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862126-B853-469D-9908-091D2641FC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1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957656-3007-46A2-A362-5D3738FAC7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9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76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794BDC93-6C67-4BA3-9F06-BBF5D40219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114800"/>
            <a:ext cx="7772400" cy="2074863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20574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EECS110: 6a </a:t>
            </a:r>
            <a:br>
              <a:rPr lang="en-US"/>
            </a:br>
            <a:r>
              <a:rPr lang="en-US"/>
              <a:t>Pointers: </a:t>
            </a:r>
            <a:br>
              <a:rPr lang="en-US"/>
            </a:br>
            <a:r>
              <a:rPr lang="en-US"/>
              <a:t>‘Movable Array Names’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743200" y="2819400"/>
            <a:ext cx="3706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33400" y="4343400"/>
            <a:ext cx="342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Declaring pointers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1219200"/>
          </a:xfrm>
        </p:spPr>
        <p:txBody>
          <a:bodyPr/>
          <a:lstStyle/>
          <a:p>
            <a:r>
              <a:rPr lang="en-US"/>
              <a:t>The asterisk goes with the name, not the type:</a:t>
            </a:r>
          </a:p>
          <a:p>
            <a:pPr>
              <a:buFontTx/>
              <a:buNone/>
            </a:pPr>
            <a:endParaRPr lang="en-US">
              <a:solidFill>
                <a:srgbClr val="0000CC"/>
              </a:solidFill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28600" y="2362200"/>
            <a:ext cx="87630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// a pointer to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named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*</a:t>
            </a:r>
            <a:r>
              <a:rPr lang="en-U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two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pointers to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named 				//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and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pnum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number;	//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pointer-to-</a:t>
            </a:r>
            <a:r>
              <a:rPr lang="en-US" sz="2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named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pcount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// and an </a:t>
            </a:r>
            <a:r>
              <a:rPr lang="en-US" sz="20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named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Must</a:t>
            </a:r>
            <a:r>
              <a:rPr lang="en-US" sz="2800">
                <a:solidFill>
                  <a:schemeClr val="folHlink"/>
                </a:solidFill>
              </a:rPr>
              <a:t> </a:t>
            </a:r>
            <a:r>
              <a:rPr lang="en-US" sz="2800">
                <a:solidFill>
                  <a:srgbClr val="FF0000"/>
                </a:solidFill>
              </a:rPr>
              <a:t>declare </a:t>
            </a:r>
            <a:r>
              <a:rPr lang="en-US" sz="2800"/>
              <a:t>a pointer and then</a:t>
            </a:r>
            <a:r>
              <a:rPr lang="en-US" sz="2800">
                <a:solidFill>
                  <a:schemeClr val="folHlink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initialize</a:t>
            </a:r>
            <a:r>
              <a:rPr lang="en-US" sz="2800"/>
              <a:t> it before use.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C hides memory addresses from us!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??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How can we get an address value to put in a pointer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1) From array names (they hold address of 0</a:t>
            </a:r>
            <a:r>
              <a:rPr lang="en-US" sz="2400" baseline="30000"/>
              <a:t>th</a:t>
            </a:r>
            <a:r>
              <a:rPr lang="en-US" sz="2400"/>
              <a:t> byte in array)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33400" y="53848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83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14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1447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1752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2057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2362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2667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2971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3276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3581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3886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4191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>
            <a:off x="4495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>
            <a:off x="4800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>
            <a:off x="5105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>
            <a:off x="5410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>
            <a:off x="5715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6019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>
            <a:off x="6324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>
            <a:off x="6629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6934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>
            <a:off x="7239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>
            <a:off x="7543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>
            <a:off x="784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815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8" name="Line 30"/>
          <p:cNvSpPr>
            <a:spLocks noChangeShapeType="1"/>
          </p:cNvSpPr>
          <p:nvPr/>
        </p:nvSpPr>
        <p:spPr bwMode="auto">
          <a:xfrm>
            <a:off x="845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9" name="Line 31"/>
          <p:cNvSpPr>
            <a:spLocks noChangeShapeType="1"/>
          </p:cNvSpPr>
          <p:nvPr/>
        </p:nvSpPr>
        <p:spPr bwMode="auto">
          <a:xfrm>
            <a:off x="53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80" name="Line 32"/>
          <p:cNvSpPr>
            <a:spLocks noChangeShapeType="1"/>
          </p:cNvSpPr>
          <p:nvPr/>
        </p:nvSpPr>
        <p:spPr bwMode="auto">
          <a:xfrm>
            <a:off x="876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81" name="Line 33"/>
          <p:cNvSpPr>
            <a:spLocks noChangeShapeType="1"/>
          </p:cNvSpPr>
          <p:nvPr/>
        </p:nvSpPr>
        <p:spPr bwMode="auto">
          <a:xfrm>
            <a:off x="22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82" name="Line 34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83" name="Rectangle 35"/>
          <p:cNvSpPr>
            <a:spLocks noChangeArrowheads="1"/>
          </p:cNvSpPr>
          <p:nvPr/>
        </p:nvSpPr>
        <p:spPr bwMode="auto">
          <a:xfrm>
            <a:off x="533400" y="53848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4" name="Rectangle 36"/>
          <p:cNvSpPr>
            <a:spLocks noChangeArrowheads="1"/>
          </p:cNvSpPr>
          <p:nvPr/>
        </p:nvSpPr>
        <p:spPr bwMode="auto">
          <a:xfrm>
            <a:off x="2667000" y="53848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5" name="Rectangle 37"/>
          <p:cNvSpPr>
            <a:spLocks noChangeArrowheads="1"/>
          </p:cNvSpPr>
          <p:nvPr/>
        </p:nvSpPr>
        <p:spPr bwMode="auto">
          <a:xfrm>
            <a:off x="5410200" y="53848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6" name="Rectangle 38"/>
          <p:cNvSpPr>
            <a:spLocks noChangeArrowheads="1"/>
          </p:cNvSpPr>
          <p:nvPr/>
        </p:nvSpPr>
        <p:spPr bwMode="auto">
          <a:xfrm>
            <a:off x="6629400" y="53848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7" name="Text Box 39"/>
          <p:cNvSpPr txBox="1">
            <a:spLocks noChangeArrowheads="1"/>
          </p:cNvSpPr>
          <p:nvPr/>
        </p:nvSpPr>
        <p:spPr bwMode="auto">
          <a:xfrm>
            <a:off x="196850" y="6169025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</a:t>
            </a:r>
          </a:p>
        </p:txBody>
      </p:sp>
      <p:sp>
        <p:nvSpPr>
          <p:cNvPr id="53288" name="Line 40"/>
          <p:cNvSpPr>
            <a:spLocks noChangeShapeType="1"/>
          </p:cNvSpPr>
          <p:nvPr/>
        </p:nvSpPr>
        <p:spPr bwMode="auto">
          <a:xfrm flipV="1">
            <a:off x="685800" y="5918200"/>
            <a:ext cx="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89" name="Text Box 41"/>
          <p:cNvSpPr txBox="1">
            <a:spLocks noChangeArrowheads="1"/>
          </p:cNvSpPr>
          <p:nvPr/>
        </p:nvSpPr>
        <p:spPr bwMode="auto">
          <a:xfrm>
            <a:off x="1025525" y="60198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</a:t>
            </a:r>
          </a:p>
        </p:txBody>
      </p:sp>
      <p:sp>
        <p:nvSpPr>
          <p:cNvPr id="53290" name="Text Box 42"/>
          <p:cNvSpPr txBox="1">
            <a:spLocks noChangeArrowheads="1"/>
          </p:cNvSpPr>
          <p:nvPr/>
        </p:nvSpPr>
        <p:spPr bwMode="auto">
          <a:xfrm>
            <a:off x="2057400" y="64008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pW2</a:t>
            </a:r>
          </a:p>
        </p:txBody>
      </p:sp>
      <p:sp>
        <p:nvSpPr>
          <p:cNvPr id="53291" name="Text Box 43"/>
          <p:cNvSpPr txBox="1">
            <a:spLocks noChangeArrowheads="1"/>
          </p:cNvSpPr>
          <p:nvPr/>
        </p:nvSpPr>
        <p:spPr bwMode="auto">
          <a:xfrm>
            <a:off x="533400" y="5461000"/>
            <a:ext cx="8004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53292" name="Line 44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93" name="Text Box 45"/>
          <p:cNvSpPr txBox="1">
            <a:spLocks noChangeArrowheads="1"/>
          </p:cNvSpPr>
          <p:nvPr/>
        </p:nvSpPr>
        <p:spPr bwMode="auto">
          <a:xfrm>
            <a:off x="2667000" y="46990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3294" name="Text Box 46"/>
          <p:cNvSpPr txBox="1">
            <a:spLocks noChangeArrowheads="1"/>
          </p:cNvSpPr>
          <p:nvPr/>
        </p:nvSpPr>
        <p:spPr bwMode="auto">
          <a:xfrm rot="-5400000">
            <a:off x="4433888" y="750887"/>
            <a:ext cx="488950" cy="893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67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68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69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70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71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72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73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74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75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76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77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78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79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80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81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82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83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84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85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86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87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88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89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90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91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92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93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94</a:t>
            </a:r>
          </a:p>
          <a:p>
            <a:pPr eaLnBrk="0" hangingPunct="0"/>
            <a:r>
              <a:rPr lang="en-US" sz="2000">
                <a:solidFill>
                  <a:schemeClr val="bg2"/>
                </a:solidFill>
                <a:effectLst/>
                <a:latin typeface="Courier New" pitchFamily="49" charset="0"/>
              </a:rPr>
              <a:t>95</a:t>
            </a:r>
          </a:p>
        </p:txBody>
      </p:sp>
      <p:sp>
        <p:nvSpPr>
          <p:cNvPr id="53295" name="Text Box 47"/>
          <p:cNvSpPr txBox="1">
            <a:spLocks noChangeArrowheads="1"/>
          </p:cNvSpPr>
          <p:nvPr/>
        </p:nvSpPr>
        <p:spPr bwMode="auto">
          <a:xfrm>
            <a:off x="1066800" y="3505200"/>
            <a:ext cx="6254750" cy="12001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 *pW1, *pW2, *pW3;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=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points to array ‘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3296" name="Text Box 48"/>
          <p:cNvSpPr txBox="1">
            <a:spLocks noChangeArrowheads="1"/>
          </p:cNvSpPr>
          <p:nvPr/>
        </p:nvSpPr>
        <p:spPr bwMode="auto">
          <a:xfrm>
            <a:off x="1600200" y="60960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pW3</a:t>
            </a:r>
          </a:p>
        </p:txBody>
      </p:sp>
      <p:grpSp>
        <p:nvGrpSpPr>
          <p:cNvPr id="53297" name="Group 49"/>
          <p:cNvGrpSpPr>
            <a:grpSpLocks/>
          </p:cNvGrpSpPr>
          <p:nvPr/>
        </p:nvGrpSpPr>
        <p:grpSpPr bwMode="auto">
          <a:xfrm>
            <a:off x="228600" y="4419600"/>
            <a:ext cx="679450" cy="649288"/>
            <a:chOff x="144" y="2784"/>
            <a:chExt cx="428" cy="409"/>
          </a:xfrm>
        </p:grpSpPr>
        <p:sp>
          <p:nvSpPr>
            <p:cNvPr id="53298" name="Text Box 50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53299" name="Line 51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300" name="Rectangle 52"/>
          <p:cNvSpPr>
            <a:spLocks noChangeArrowheads="1"/>
          </p:cNvSpPr>
          <p:nvPr/>
        </p:nvSpPr>
        <p:spPr bwMode="auto">
          <a:xfrm>
            <a:off x="762000" y="2209800"/>
            <a:ext cx="461963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02" name="Rectangle 54"/>
          <p:cNvSpPr>
            <a:spLocks noChangeArrowheads="1"/>
          </p:cNvSpPr>
          <p:nvPr/>
        </p:nvSpPr>
        <p:spPr bwMode="auto">
          <a:xfrm>
            <a:off x="5257800" y="1371600"/>
            <a:ext cx="3352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C hides memory addresses from us!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?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How can we get an address value to put in a pointer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1) From array names (they hold address of 1st byte in array)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2) From other pointers of the same type, or…</a:t>
            </a:r>
            <a:br>
              <a:rPr lang="en-US" sz="2400"/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33400" y="53848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83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114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>
            <a:off x="1447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1752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>
            <a:off x="2057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2362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2667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2971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3276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>
            <a:off x="3581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3886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>
            <a:off x="4191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>
            <a:off x="4495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4" name="Line 18"/>
          <p:cNvSpPr>
            <a:spLocks noChangeShapeType="1"/>
          </p:cNvSpPr>
          <p:nvPr/>
        </p:nvSpPr>
        <p:spPr bwMode="auto">
          <a:xfrm>
            <a:off x="4800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5" name="Line 19"/>
          <p:cNvSpPr>
            <a:spLocks noChangeShapeType="1"/>
          </p:cNvSpPr>
          <p:nvPr/>
        </p:nvSpPr>
        <p:spPr bwMode="auto">
          <a:xfrm>
            <a:off x="5105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6" name="Line 20"/>
          <p:cNvSpPr>
            <a:spLocks noChangeShapeType="1"/>
          </p:cNvSpPr>
          <p:nvPr/>
        </p:nvSpPr>
        <p:spPr bwMode="auto">
          <a:xfrm>
            <a:off x="5410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7" name="Line 21"/>
          <p:cNvSpPr>
            <a:spLocks noChangeShapeType="1"/>
          </p:cNvSpPr>
          <p:nvPr/>
        </p:nvSpPr>
        <p:spPr bwMode="auto">
          <a:xfrm>
            <a:off x="5715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>
            <a:off x="6019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6324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0" name="Line 24"/>
          <p:cNvSpPr>
            <a:spLocks noChangeShapeType="1"/>
          </p:cNvSpPr>
          <p:nvPr/>
        </p:nvSpPr>
        <p:spPr bwMode="auto">
          <a:xfrm>
            <a:off x="6629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1" name="Line 25"/>
          <p:cNvSpPr>
            <a:spLocks noChangeShapeType="1"/>
          </p:cNvSpPr>
          <p:nvPr/>
        </p:nvSpPr>
        <p:spPr bwMode="auto">
          <a:xfrm>
            <a:off x="6934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2" name="Line 26"/>
          <p:cNvSpPr>
            <a:spLocks noChangeShapeType="1"/>
          </p:cNvSpPr>
          <p:nvPr/>
        </p:nvSpPr>
        <p:spPr bwMode="auto">
          <a:xfrm>
            <a:off x="7239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3" name="Line 27"/>
          <p:cNvSpPr>
            <a:spLocks noChangeShapeType="1"/>
          </p:cNvSpPr>
          <p:nvPr/>
        </p:nvSpPr>
        <p:spPr bwMode="auto">
          <a:xfrm>
            <a:off x="7543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4" name="Line 28"/>
          <p:cNvSpPr>
            <a:spLocks noChangeShapeType="1"/>
          </p:cNvSpPr>
          <p:nvPr/>
        </p:nvSpPr>
        <p:spPr bwMode="auto">
          <a:xfrm>
            <a:off x="784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5" name="Line 29"/>
          <p:cNvSpPr>
            <a:spLocks noChangeShapeType="1"/>
          </p:cNvSpPr>
          <p:nvPr/>
        </p:nvSpPr>
        <p:spPr bwMode="auto">
          <a:xfrm>
            <a:off x="815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6" name="Line 30"/>
          <p:cNvSpPr>
            <a:spLocks noChangeShapeType="1"/>
          </p:cNvSpPr>
          <p:nvPr/>
        </p:nvSpPr>
        <p:spPr bwMode="auto">
          <a:xfrm>
            <a:off x="845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7" name="Line 31"/>
          <p:cNvSpPr>
            <a:spLocks noChangeShapeType="1"/>
          </p:cNvSpPr>
          <p:nvPr/>
        </p:nvSpPr>
        <p:spPr bwMode="auto">
          <a:xfrm>
            <a:off x="53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8" name="Line 32"/>
          <p:cNvSpPr>
            <a:spLocks noChangeShapeType="1"/>
          </p:cNvSpPr>
          <p:nvPr/>
        </p:nvSpPr>
        <p:spPr bwMode="auto">
          <a:xfrm>
            <a:off x="876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29" name="Line 33"/>
          <p:cNvSpPr>
            <a:spLocks noChangeShapeType="1"/>
          </p:cNvSpPr>
          <p:nvPr/>
        </p:nvSpPr>
        <p:spPr bwMode="auto">
          <a:xfrm>
            <a:off x="22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30" name="Line 34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31" name="Rectangle 35"/>
          <p:cNvSpPr>
            <a:spLocks noChangeArrowheads="1"/>
          </p:cNvSpPr>
          <p:nvPr/>
        </p:nvSpPr>
        <p:spPr bwMode="auto">
          <a:xfrm>
            <a:off x="533400" y="53848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2" name="Rectangle 36"/>
          <p:cNvSpPr>
            <a:spLocks noChangeArrowheads="1"/>
          </p:cNvSpPr>
          <p:nvPr/>
        </p:nvSpPr>
        <p:spPr bwMode="auto">
          <a:xfrm>
            <a:off x="2667000" y="53848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3" name="Rectangle 37"/>
          <p:cNvSpPr>
            <a:spLocks noChangeArrowheads="1"/>
          </p:cNvSpPr>
          <p:nvPr/>
        </p:nvSpPr>
        <p:spPr bwMode="auto">
          <a:xfrm>
            <a:off x="5410200" y="53848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4" name="Rectangle 38"/>
          <p:cNvSpPr>
            <a:spLocks noChangeArrowheads="1"/>
          </p:cNvSpPr>
          <p:nvPr/>
        </p:nvSpPr>
        <p:spPr bwMode="auto">
          <a:xfrm>
            <a:off x="6629400" y="53848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5" name="Text Box 39"/>
          <p:cNvSpPr txBox="1">
            <a:spLocks noChangeArrowheads="1"/>
          </p:cNvSpPr>
          <p:nvPr/>
        </p:nvSpPr>
        <p:spPr bwMode="auto">
          <a:xfrm>
            <a:off x="76200" y="6169025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</a:t>
            </a:r>
          </a:p>
        </p:txBody>
      </p:sp>
      <p:sp>
        <p:nvSpPr>
          <p:cNvPr id="55336" name="Line 40"/>
          <p:cNvSpPr>
            <a:spLocks noChangeShapeType="1"/>
          </p:cNvSpPr>
          <p:nvPr/>
        </p:nvSpPr>
        <p:spPr bwMode="auto">
          <a:xfrm flipV="1">
            <a:off x="457200" y="5918200"/>
            <a:ext cx="152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37" name="Text Box 41"/>
          <p:cNvSpPr txBox="1">
            <a:spLocks noChangeArrowheads="1"/>
          </p:cNvSpPr>
          <p:nvPr/>
        </p:nvSpPr>
        <p:spPr bwMode="auto">
          <a:xfrm>
            <a:off x="533400" y="5461000"/>
            <a:ext cx="8004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55338" name="Line 42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5339" name="Group 43"/>
          <p:cNvGrpSpPr>
            <a:grpSpLocks/>
          </p:cNvGrpSpPr>
          <p:nvPr/>
        </p:nvGrpSpPr>
        <p:grpSpPr bwMode="auto">
          <a:xfrm>
            <a:off x="228600" y="4419600"/>
            <a:ext cx="679450" cy="649288"/>
            <a:chOff x="144" y="2784"/>
            <a:chExt cx="428" cy="409"/>
          </a:xfrm>
        </p:grpSpPr>
        <p:sp>
          <p:nvSpPr>
            <p:cNvPr id="55340" name="Text Box 44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55341" name="Line 45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42" name="Text Box 46"/>
          <p:cNvSpPr txBox="1">
            <a:spLocks noChangeArrowheads="1"/>
          </p:cNvSpPr>
          <p:nvPr/>
        </p:nvSpPr>
        <p:spPr bwMode="auto">
          <a:xfrm>
            <a:off x="2667000" y="46990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5343" name="Text Box 47"/>
          <p:cNvSpPr txBox="1">
            <a:spLocks noChangeArrowheads="1"/>
          </p:cNvSpPr>
          <p:nvPr/>
        </p:nvSpPr>
        <p:spPr bwMode="auto">
          <a:xfrm rot="-5400000">
            <a:off x="4433888" y="750887"/>
            <a:ext cx="488950" cy="893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75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76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85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86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95</a:t>
            </a:r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1066800" y="3505200"/>
            <a:ext cx="6167073" cy="120032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 *pW1, *pW2, *pW3;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=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points to array ‘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 = pW2 = pW0;</a:t>
            </a:r>
          </a:p>
        </p:txBody>
      </p:sp>
      <p:sp>
        <p:nvSpPr>
          <p:cNvPr id="55345" name="Line 49"/>
          <p:cNvSpPr>
            <a:spLocks noChangeShapeType="1"/>
          </p:cNvSpPr>
          <p:nvPr/>
        </p:nvSpPr>
        <p:spPr bwMode="auto">
          <a:xfrm flipV="1">
            <a:off x="457200" y="5918200"/>
            <a:ext cx="152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46" name="Text Box 50"/>
          <p:cNvSpPr txBox="1">
            <a:spLocks noChangeArrowheads="1"/>
          </p:cNvSpPr>
          <p:nvPr/>
        </p:nvSpPr>
        <p:spPr bwMode="auto">
          <a:xfrm>
            <a:off x="762000" y="63754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</a:t>
            </a:r>
          </a:p>
        </p:txBody>
      </p:sp>
      <p:sp>
        <p:nvSpPr>
          <p:cNvPr id="55347" name="Text Box 51"/>
          <p:cNvSpPr txBox="1">
            <a:spLocks noChangeArrowheads="1"/>
          </p:cNvSpPr>
          <p:nvPr/>
        </p:nvSpPr>
        <p:spPr bwMode="auto">
          <a:xfrm>
            <a:off x="1828800" y="6019800"/>
            <a:ext cx="685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pW2</a:t>
            </a:r>
          </a:p>
        </p:txBody>
      </p:sp>
      <p:sp>
        <p:nvSpPr>
          <p:cNvPr id="55348" name="Text Box 52"/>
          <p:cNvSpPr txBox="1">
            <a:spLocks noChangeArrowheads="1"/>
          </p:cNvSpPr>
          <p:nvPr/>
        </p:nvSpPr>
        <p:spPr bwMode="auto">
          <a:xfrm>
            <a:off x="1254125" y="62230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pW3</a:t>
            </a:r>
          </a:p>
        </p:txBody>
      </p:sp>
      <p:sp>
        <p:nvSpPr>
          <p:cNvPr id="55349" name="Line 53"/>
          <p:cNvSpPr>
            <a:spLocks noChangeShapeType="1"/>
          </p:cNvSpPr>
          <p:nvPr/>
        </p:nvSpPr>
        <p:spPr bwMode="auto">
          <a:xfrm flipH="1" flipV="1">
            <a:off x="609600" y="5943600"/>
            <a:ext cx="3810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50" name="Line 54"/>
          <p:cNvSpPr>
            <a:spLocks noChangeShapeType="1"/>
          </p:cNvSpPr>
          <p:nvPr/>
        </p:nvSpPr>
        <p:spPr bwMode="auto">
          <a:xfrm flipH="1" flipV="1">
            <a:off x="762000" y="5943600"/>
            <a:ext cx="1066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51" name="Line 55"/>
          <p:cNvSpPr>
            <a:spLocks noChangeShapeType="1"/>
          </p:cNvSpPr>
          <p:nvPr/>
        </p:nvSpPr>
        <p:spPr bwMode="auto">
          <a:xfrm flipH="1" flipV="1">
            <a:off x="685800" y="5943600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C hides memory addresses from us!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?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How can we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assign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 address value to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pointer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1) From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array names</a:t>
            </a:r>
            <a:r>
              <a:rPr lang="en-US" sz="2400" dirty="0"/>
              <a:t> (they hold address of 0</a:t>
            </a:r>
            <a:r>
              <a:rPr lang="en-US" sz="2400" baseline="30000" dirty="0"/>
              <a:t>th</a:t>
            </a:r>
            <a:r>
              <a:rPr lang="en-US" sz="2400" dirty="0"/>
              <a:t> byte in array)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2) From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other pointers</a:t>
            </a:r>
            <a:r>
              <a:rPr lang="en-US" sz="2400" dirty="0"/>
              <a:t> of the same type,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3) From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Address math on pointer values; addresses are</a:t>
            </a:r>
            <a:r>
              <a:rPr lang="en-US" sz="2400" dirty="0"/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 dirty="0" err="1"/>
              <a:t>s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996950" y="3505200"/>
            <a:ext cx="7875588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 *pW1, *pW2, *pW3;    char *pW0, *pW1, *pW2, *pW3;</a:t>
            </a:r>
          </a:p>
          <a:p>
            <a:pPr lvl="1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= msg;			      pW0 = msg;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 = msg +  7;		      pW1 = pW0 + strlen(pW0) +1;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pW2 = pW1 +  9;    	      pW2 = pW1 + strlen(pW1) +1;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pW3 = pW2 +  4;		      pW3 = pW2 + strlen(pW2) +1;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533400" y="5613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83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114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1447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1752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2057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2362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2667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2971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276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>
            <a:off x="3581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>
            <a:off x="3886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>
            <a:off x="4191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>
            <a:off x="4495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4800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4" name="Line 20"/>
          <p:cNvSpPr>
            <a:spLocks noChangeShapeType="1"/>
          </p:cNvSpPr>
          <p:nvPr/>
        </p:nvSpPr>
        <p:spPr bwMode="auto">
          <a:xfrm>
            <a:off x="5105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5" name="Line 21"/>
          <p:cNvSpPr>
            <a:spLocks noChangeShapeType="1"/>
          </p:cNvSpPr>
          <p:nvPr/>
        </p:nvSpPr>
        <p:spPr bwMode="auto">
          <a:xfrm>
            <a:off x="5410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5715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7" name="Line 23"/>
          <p:cNvSpPr>
            <a:spLocks noChangeShapeType="1"/>
          </p:cNvSpPr>
          <p:nvPr/>
        </p:nvSpPr>
        <p:spPr bwMode="auto">
          <a:xfrm>
            <a:off x="6019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8" name="Line 24"/>
          <p:cNvSpPr>
            <a:spLocks noChangeShapeType="1"/>
          </p:cNvSpPr>
          <p:nvPr/>
        </p:nvSpPr>
        <p:spPr bwMode="auto">
          <a:xfrm>
            <a:off x="6324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>
            <a:off x="6629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0" name="Line 26"/>
          <p:cNvSpPr>
            <a:spLocks noChangeShapeType="1"/>
          </p:cNvSpPr>
          <p:nvPr/>
        </p:nvSpPr>
        <p:spPr bwMode="auto">
          <a:xfrm>
            <a:off x="6934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1" name="Line 27"/>
          <p:cNvSpPr>
            <a:spLocks noChangeShapeType="1"/>
          </p:cNvSpPr>
          <p:nvPr/>
        </p:nvSpPr>
        <p:spPr bwMode="auto">
          <a:xfrm>
            <a:off x="7239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>
            <a:off x="7543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3" name="Line 29"/>
          <p:cNvSpPr>
            <a:spLocks noChangeShapeType="1"/>
          </p:cNvSpPr>
          <p:nvPr/>
        </p:nvSpPr>
        <p:spPr bwMode="auto">
          <a:xfrm>
            <a:off x="784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4" name="Line 30"/>
          <p:cNvSpPr>
            <a:spLocks noChangeShapeType="1"/>
          </p:cNvSpPr>
          <p:nvPr/>
        </p:nvSpPr>
        <p:spPr bwMode="auto">
          <a:xfrm>
            <a:off x="815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5" name="Line 31"/>
          <p:cNvSpPr>
            <a:spLocks noChangeShapeType="1"/>
          </p:cNvSpPr>
          <p:nvPr/>
        </p:nvSpPr>
        <p:spPr bwMode="auto">
          <a:xfrm>
            <a:off x="845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53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876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>
            <a:off x="22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79" name="Line 35"/>
          <p:cNvSpPr>
            <a:spLocks noChangeShapeType="1"/>
          </p:cNvSpPr>
          <p:nvPr/>
        </p:nvSpPr>
        <p:spPr bwMode="auto">
          <a:xfrm>
            <a:off x="152400" y="5613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80" name="Rectangle 36"/>
          <p:cNvSpPr>
            <a:spLocks noChangeArrowheads="1"/>
          </p:cNvSpPr>
          <p:nvPr/>
        </p:nvSpPr>
        <p:spPr bwMode="auto">
          <a:xfrm>
            <a:off x="533400" y="5613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1" name="Rectangle 37"/>
          <p:cNvSpPr>
            <a:spLocks noChangeArrowheads="1"/>
          </p:cNvSpPr>
          <p:nvPr/>
        </p:nvSpPr>
        <p:spPr bwMode="auto">
          <a:xfrm>
            <a:off x="2667000" y="5613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2" name="Rectangle 38"/>
          <p:cNvSpPr>
            <a:spLocks noChangeArrowheads="1"/>
          </p:cNvSpPr>
          <p:nvPr/>
        </p:nvSpPr>
        <p:spPr bwMode="auto">
          <a:xfrm>
            <a:off x="5410200" y="5613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83" name="Rectangle 39"/>
          <p:cNvSpPr>
            <a:spLocks noChangeArrowheads="1"/>
          </p:cNvSpPr>
          <p:nvPr/>
        </p:nvSpPr>
        <p:spPr bwMode="auto">
          <a:xfrm>
            <a:off x="6629400" y="5613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7384" name="Group 40"/>
          <p:cNvGrpSpPr>
            <a:grpSpLocks/>
          </p:cNvGrpSpPr>
          <p:nvPr/>
        </p:nvGrpSpPr>
        <p:grpSpPr bwMode="auto">
          <a:xfrm>
            <a:off x="381000" y="6146800"/>
            <a:ext cx="650875" cy="635000"/>
            <a:chOff x="240" y="3552"/>
            <a:chExt cx="410" cy="400"/>
          </a:xfrm>
        </p:grpSpPr>
        <p:sp>
          <p:nvSpPr>
            <p:cNvPr id="57385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57386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387" name="Text Box 43"/>
          <p:cNvSpPr txBox="1">
            <a:spLocks noChangeArrowheads="1"/>
          </p:cNvSpPr>
          <p:nvPr/>
        </p:nvSpPr>
        <p:spPr bwMode="auto">
          <a:xfrm>
            <a:off x="2743200" y="5156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57388" name="Group 44"/>
          <p:cNvGrpSpPr>
            <a:grpSpLocks/>
          </p:cNvGrpSpPr>
          <p:nvPr/>
        </p:nvGrpSpPr>
        <p:grpSpPr bwMode="auto">
          <a:xfrm>
            <a:off x="2549525" y="6146800"/>
            <a:ext cx="650875" cy="635000"/>
            <a:chOff x="240" y="3552"/>
            <a:chExt cx="410" cy="400"/>
          </a:xfrm>
        </p:grpSpPr>
        <p:sp>
          <p:nvSpPr>
            <p:cNvPr id="57389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57390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391" name="Group 47"/>
          <p:cNvGrpSpPr>
            <a:grpSpLocks/>
          </p:cNvGrpSpPr>
          <p:nvPr/>
        </p:nvGrpSpPr>
        <p:grpSpPr bwMode="auto">
          <a:xfrm>
            <a:off x="5292725" y="6146800"/>
            <a:ext cx="650875" cy="635000"/>
            <a:chOff x="240" y="3552"/>
            <a:chExt cx="410" cy="400"/>
          </a:xfrm>
        </p:grpSpPr>
        <p:sp>
          <p:nvSpPr>
            <p:cNvPr id="57392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57393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394" name="Group 50"/>
          <p:cNvGrpSpPr>
            <a:grpSpLocks/>
          </p:cNvGrpSpPr>
          <p:nvPr/>
        </p:nvGrpSpPr>
        <p:grpSpPr bwMode="auto">
          <a:xfrm>
            <a:off x="6511925" y="6146800"/>
            <a:ext cx="650875" cy="635000"/>
            <a:chOff x="240" y="3552"/>
            <a:chExt cx="410" cy="400"/>
          </a:xfrm>
        </p:grpSpPr>
        <p:sp>
          <p:nvSpPr>
            <p:cNvPr id="57395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57396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397" name="Text Box 53"/>
          <p:cNvSpPr txBox="1">
            <a:spLocks noChangeArrowheads="1"/>
          </p:cNvSpPr>
          <p:nvPr/>
        </p:nvSpPr>
        <p:spPr bwMode="auto">
          <a:xfrm>
            <a:off x="533400" y="5689600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57398" name="Rectangle 54"/>
          <p:cNvSpPr>
            <a:spLocks noChangeArrowheads="1"/>
          </p:cNvSpPr>
          <p:nvPr/>
        </p:nvSpPr>
        <p:spPr bwMode="auto">
          <a:xfrm>
            <a:off x="990600" y="3505200"/>
            <a:ext cx="3581400" cy="1524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99" name="Rectangle 55"/>
          <p:cNvSpPr>
            <a:spLocks noChangeArrowheads="1"/>
          </p:cNvSpPr>
          <p:nvPr/>
        </p:nvSpPr>
        <p:spPr bwMode="auto">
          <a:xfrm>
            <a:off x="4953000" y="3505200"/>
            <a:ext cx="3886200" cy="1524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7400" name="Group 56"/>
          <p:cNvGrpSpPr>
            <a:grpSpLocks/>
          </p:cNvGrpSpPr>
          <p:nvPr/>
        </p:nvGrpSpPr>
        <p:grpSpPr bwMode="auto">
          <a:xfrm>
            <a:off x="228600" y="4967288"/>
            <a:ext cx="679450" cy="649287"/>
            <a:chOff x="144" y="2784"/>
            <a:chExt cx="428" cy="409"/>
          </a:xfrm>
        </p:grpSpPr>
        <p:sp>
          <p:nvSpPr>
            <p:cNvPr id="57401" name="Text Box 57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57402" name="Line 58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2286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How to get an address value to put in a pointer: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1) From array names (they hold address of 1st byte in array)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2) From other pointers of the same type,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3) From address math with pointer values; addresses are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/>
              <a:t>s</a:t>
            </a:r>
            <a:endParaRPr lang="en-US" sz="16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to use pointers: as 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(movable)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04800" y="3200400"/>
            <a:ext cx="3429000" cy="1671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*pW0,*pW1,*pW2, *pW3;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pW0 = msg;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pW1 = msg + 7;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pW2 = pW1 +  9;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pW3 = pW2 +  4;	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533400" y="5613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83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14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1447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1752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2057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>
            <a:off x="2362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2667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2971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3276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3581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3886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Line 17"/>
          <p:cNvSpPr>
            <a:spLocks noChangeShapeType="1"/>
          </p:cNvSpPr>
          <p:nvPr/>
        </p:nvSpPr>
        <p:spPr bwMode="auto">
          <a:xfrm>
            <a:off x="4191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4" name="Line 18"/>
          <p:cNvSpPr>
            <a:spLocks noChangeShapeType="1"/>
          </p:cNvSpPr>
          <p:nvPr/>
        </p:nvSpPr>
        <p:spPr bwMode="auto">
          <a:xfrm>
            <a:off x="4495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5" name="Line 19"/>
          <p:cNvSpPr>
            <a:spLocks noChangeShapeType="1"/>
          </p:cNvSpPr>
          <p:nvPr/>
        </p:nvSpPr>
        <p:spPr bwMode="auto">
          <a:xfrm>
            <a:off x="4800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6" name="Line 20"/>
          <p:cNvSpPr>
            <a:spLocks noChangeShapeType="1"/>
          </p:cNvSpPr>
          <p:nvPr/>
        </p:nvSpPr>
        <p:spPr bwMode="auto">
          <a:xfrm>
            <a:off x="5105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7" name="Line 21"/>
          <p:cNvSpPr>
            <a:spLocks noChangeShapeType="1"/>
          </p:cNvSpPr>
          <p:nvPr/>
        </p:nvSpPr>
        <p:spPr bwMode="auto">
          <a:xfrm>
            <a:off x="5410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8" name="Line 22"/>
          <p:cNvSpPr>
            <a:spLocks noChangeShapeType="1"/>
          </p:cNvSpPr>
          <p:nvPr/>
        </p:nvSpPr>
        <p:spPr bwMode="auto">
          <a:xfrm>
            <a:off x="5715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9" name="Line 23"/>
          <p:cNvSpPr>
            <a:spLocks noChangeShapeType="1"/>
          </p:cNvSpPr>
          <p:nvPr/>
        </p:nvSpPr>
        <p:spPr bwMode="auto">
          <a:xfrm>
            <a:off x="6019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0" name="Line 24"/>
          <p:cNvSpPr>
            <a:spLocks noChangeShapeType="1"/>
          </p:cNvSpPr>
          <p:nvPr/>
        </p:nvSpPr>
        <p:spPr bwMode="auto">
          <a:xfrm>
            <a:off x="6324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1" name="Line 25"/>
          <p:cNvSpPr>
            <a:spLocks noChangeShapeType="1"/>
          </p:cNvSpPr>
          <p:nvPr/>
        </p:nvSpPr>
        <p:spPr bwMode="auto">
          <a:xfrm>
            <a:off x="6629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2" name="Line 26"/>
          <p:cNvSpPr>
            <a:spLocks noChangeShapeType="1"/>
          </p:cNvSpPr>
          <p:nvPr/>
        </p:nvSpPr>
        <p:spPr bwMode="auto">
          <a:xfrm>
            <a:off x="6934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3" name="Line 27"/>
          <p:cNvSpPr>
            <a:spLocks noChangeShapeType="1"/>
          </p:cNvSpPr>
          <p:nvPr/>
        </p:nvSpPr>
        <p:spPr bwMode="auto">
          <a:xfrm>
            <a:off x="7239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4" name="Line 28"/>
          <p:cNvSpPr>
            <a:spLocks noChangeShapeType="1"/>
          </p:cNvSpPr>
          <p:nvPr/>
        </p:nvSpPr>
        <p:spPr bwMode="auto">
          <a:xfrm>
            <a:off x="7543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5" name="Line 29"/>
          <p:cNvSpPr>
            <a:spLocks noChangeShapeType="1"/>
          </p:cNvSpPr>
          <p:nvPr/>
        </p:nvSpPr>
        <p:spPr bwMode="auto">
          <a:xfrm>
            <a:off x="784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6" name="Line 30"/>
          <p:cNvSpPr>
            <a:spLocks noChangeShapeType="1"/>
          </p:cNvSpPr>
          <p:nvPr/>
        </p:nvSpPr>
        <p:spPr bwMode="auto">
          <a:xfrm>
            <a:off x="815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7" name="Line 31"/>
          <p:cNvSpPr>
            <a:spLocks noChangeShapeType="1"/>
          </p:cNvSpPr>
          <p:nvPr/>
        </p:nvSpPr>
        <p:spPr bwMode="auto">
          <a:xfrm>
            <a:off x="845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>
            <a:off x="53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>
            <a:off x="876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0" name="Line 34"/>
          <p:cNvSpPr>
            <a:spLocks noChangeShapeType="1"/>
          </p:cNvSpPr>
          <p:nvPr/>
        </p:nvSpPr>
        <p:spPr bwMode="auto">
          <a:xfrm>
            <a:off x="22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>
            <a:off x="152400" y="5613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2" name="Rectangle 36"/>
          <p:cNvSpPr>
            <a:spLocks noChangeArrowheads="1"/>
          </p:cNvSpPr>
          <p:nvPr/>
        </p:nvSpPr>
        <p:spPr bwMode="auto">
          <a:xfrm>
            <a:off x="533400" y="5613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93" name="Rectangle 37"/>
          <p:cNvSpPr>
            <a:spLocks noChangeArrowheads="1"/>
          </p:cNvSpPr>
          <p:nvPr/>
        </p:nvSpPr>
        <p:spPr bwMode="auto">
          <a:xfrm>
            <a:off x="2667000" y="5613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94" name="Rectangle 38"/>
          <p:cNvSpPr>
            <a:spLocks noChangeArrowheads="1"/>
          </p:cNvSpPr>
          <p:nvPr/>
        </p:nvSpPr>
        <p:spPr bwMode="auto">
          <a:xfrm>
            <a:off x="5410200" y="5613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95" name="Rectangle 39"/>
          <p:cNvSpPr>
            <a:spLocks noChangeArrowheads="1"/>
          </p:cNvSpPr>
          <p:nvPr/>
        </p:nvSpPr>
        <p:spPr bwMode="auto">
          <a:xfrm>
            <a:off x="6629400" y="5613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696" name="Group 40"/>
          <p:cNvGrpSpPr>
            <a:grpSpLocks/>
          </p:cNvGrpSpPr>
          <p:nvPr/>
        </p:nvGrpSpPr>
        <p:grpSpPr bwMode="auto">
          <a:xfrm>
            <a:off x="381000" y="6146800"/>
            <a:ext cx="650875" cy="635000"/>
            <a:chOff x="240" y="3552"/>
            <a:chExt cx="410" cy="400"/>
          </a:xfrm>
        </p:grpSpPr>
        <p:sp>
          <p:nvSpPr>
            <p:cNvPr id="70697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0698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2743200" y="5156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0700" name="Group 44"/>
          <p:cNvGrpSpPr>
            <a:grpSpLocks/>
          </p:cNvGrpSpPr>
          <p:nvPr/>
        </p:nvGrpSpPr>
        <p:grpSpPr bwMode="auto">
          <a:xfrm>
            <a:off x="2549525" y="6146800"/>
            <a:ext cx="650875" cy="635000"/>
            <a:chOff x="240" y="3552"/>
            <a:chExt cx="410" cy="400"/>
          </a:xfrm>
        </p:grpSpPr>
        <p:sp>
          <p:nvSpPr>
            <p:cNvPr id="70701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0702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703" name="Group 47"/>
          <p:cNvGrpSpPr>
            <a:grpSpLocks/>
          </p:cNvGrpSpPr>
          <p:nvPr/>
        </p:nvGrpSpPr>
        <p:grpSpPr bwMode="auto">
          <a:xfrm>
            <a:off x="5292725" y="6146800"/>
            <a:ext cx="650875" cy="635000"/>
            <a:chOff x="240" y="3552"/>
            <a:chExt cx="410" cy="400"/>
          </a:xfrm>
        </p:grpSpPr>
        <p:sp>
          <p:nvSpPr>
            <p:cNvPr id="70704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0705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706" name="Group 50"/>
          <p:cNvGrpSpPr>
            <a:grpSpLocks/>
          </p:cNvGrpSpPr>
          <p:nvPr/>
        </p:nvGrpSpPr>
        <p:grpSpPr bwMode="auto">
          <a:xfrm>
            <a:off x="6511925" y="6146800"/>
            <a:ext cx="650875" cy="635000"/>
            <a:chOff x="240" y="3552"/>
            <a:chExt cx="410" cy="400"/>
          </a:xfrm>
        </p:grpSpPr>
        <p:sp>
          <p:nvSpPr>
            <p:cNvPr id="70707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0708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709" name="Text Box 53"/>
          <p:cNvSpPr txBox="1">
            <a:spLocks noChangeArrowheads="1"/>
          </p:cNvSpPr>
          <p:nvPr/>
        </p:nvSpPr>
        <p:spPr bwMode="auto">
          <a:xfrm>
            <a:off x="533400" y="5689600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grpSp>
        <p:nvGrpSpPr>
          <p:cNvPr id="70712" name="Group 56"/>
          <p:cNvGrpSpPr>
            <a:grpSpLocks/>
          </p:cNvGrpSpPr>
          <p:nvPr/>
        </p:nvGrpSpPr>
        <p:grpSpPr bwMode="auto">
          <a:xfrm>
            <a:off x="228600" y="4967288"/>
            <a:ext cx="679450" cy="649287"/>
            <a:chOff x="144" y="2784"/>
            <a:chExt cx="428" cy="409"/>
          </a:xfrm>
        </p:grpSpPr>
        <p:sp>
          <p:nvSpPr>
            <p:cNvPr id="70713" name="Text Box 57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70714" name="Line 58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715" name="Text Box 59"/>
          <p:cNvSpPr txBox="1">
            <a:spLocks noChangeArrowheads="1"/>
          </p:cNvSpPr>
          <p:nvPr/>
        </p:nvSpPr>
        <p:spPr bwMode="auto">
          <a:xfrm>
            <a:off x="3962400" y="3200400"/>
            <a:ext cx="4876800" cy="15017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 %s %s %s”,pW3,pW2,pW1,pW0);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short and brutish, nasty,  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to use pointers: as </a:t>
            </a:r>
            <a:r>
              <a:rPr lang="en-US" sz="2800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(movable)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</a:p>
          <a:p>
            <a:r>
              <a:rPr lang="en-US" sz="2800"/>
              <a:t>Array index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800"/>
              <a:t>works for pointers!</a:t>
            </a:r>
            <a:br>
              <a:rPr lang="en-US" sz="2800"/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3429000" cy="1671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*pW0,*pW1,*pW2, *pW3;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pW0 = msg;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pW1 = msg +  7;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pW2 = pW1 +  9;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pW3 = pW2 +  4;	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533400" y="5613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Line 6"/>
          <p:cNvSpPr>
            <a:spLocks noChangeShapeType="1"/>
          </p:cNvSpPr>
          <p:nvPr/>
        </p:nvSpPr>
        <p:spPr bwMode="auto">
          <a:xfrm>
            <a:off x="83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114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1447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1752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4" name="Line 10"/>
          <p:cNvSpPr>
            <a:spLocks noChangeShapeType="1"/>
          </p:cNvSpPr>
          <p:nvPr/>
        </p:nvSpPr>
        <p:spPr bwMode="auto">
          <a:xfrm>
            <a:off x="2057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>
            <a:off x="2362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>
            <a:off x="2667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2971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3276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3581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3886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>
            <a:off x="4191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>
            <a:off x="4495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3" name="Line 19"/>
          <p:cNvSpPr>
            <a:spLocks noChangeShapeType="1"/>
          </p:cNvSpPr>
          <p:nvPr/>
        </p:nvSpPr>
        <p:spPr bwMode="auto">
          <a:xfrm>
            <a:off x="4800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>
            <a:off x="5105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5" name="Line 21"/>
          <p:cNvSpPr>
            <a:spLocks noChangeShapeType="1"/>
          </p:cNvSpPr>
          <p:nvPr/>
        </p:nvSpPr>
        <p:spPr bwMode="auto">
          <a:xfrm>
            <a:off x="5410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6" name="Line 22"/>
          <p:cNvSpPr>
            <a:spLocks noChangeShapeType="1"/>
          </p:cNvSpPr>
          <p:nvPr/>
        </p:nvSpPr>
        <p:spPr bwMode="auto">
          <a:xfrm>
            <a:off x="5715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7" name="Line 23"/>
          <p:cNvSpPr>
            <a:spLocks noChangeShapeType="1"/>
          </p:cNvSpPr>
          <p:nvPr/>
        </p:nvSpPr>
        <p:spPr bwMode="auto">
          <a:xfrm>
            <a:off x="6019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Line 24"/>
          <p:cNvSpPr>
            <a:spLocks noChangeShapeType="1"/>
          </p:cNvSpPr>
          <p:nvPr/>
        </p:nvSpPr>
        <p:spPr bwMode="auto">
          <a:xfrm>
            <a:off x="6324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9" name="Line 25"/>
          <p:cNvSpPr>
            <a:spLocks noChangeShapeType="1"/>
          </p:cNvSpPr>
          <p:nvPr/>
        </p:nvSpPr>
        <p:spPr bwMode="auto">
          <a:xfrm>
            <a:off x="6629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>
            <a:off x="6934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1" name="Line 27"/>
          <p:cNvSpPr>
            <a:spLocks noChangeShapeType="1"/>
          </p:cNvSpPr>
          <p:nvPr/>
        </p:nvSpPr>
        <p:spPr bwMode="auto">
          <a:xfrm>
            <a:off x="7239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2" name="Line 28"/>
          <p:cNvSpPr>
            <a:spLocks noChangeShapeType="1"/>
          </p:cNvSpPr>
          <p:nvPr/>
        </p:nvSpPr>
        <p:spPr bwMode="auto">
          <a:xfrm>
            <a:off x="7543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3" name="Line 29"/>
          <p:cNvSpPr>
            <a:spLocks noChangeShapeType="1"/>
          </p:cNvSpPr>
          <p:nvPr/>
        </p:nvSpPr>
        <p:spPr bwMode="auto">
          <a:xfrm>
            <a:off x="784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>
            <a:off x="815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5" name="Line 31"/>
          <p:cNvSpPr>
            <a:spLocks noChangeShapeType="1"/>
          </p:cNvSpPr>
          <p:nvPr/>
        </p:nvSpPr>
        <p:spPr bwMode="auto">
          <a:xfrm>
            <a:off x="845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6" name="Line 32"/>
          <p:cNvSpPr>
            <a:spLocks noChangeShapeType="1"/>
          </p:cNvSpPr>
          <p:nvPr/>
        </p:nvSpPr>
        <p:spPr bwMode="auto">
          <a:xfrm>
            <a:off x="53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7" name="Line 33"/>
          <p:cNvSpPr>
            <a:spLocks noChangeShapeType="1"/>
          </p:cNvSpPr>
          <p:nvPr/>
        </p:nvSpPr>
        <p:spPr bwMode="auto">
          <a:xfrm>
            <a:off x="876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8" name="Line 34"/>
          <p:cNvSpPr>
            <a:spLocks noChangeShapeType="1"/>
          </p:cNvSpPr>
          <p:nvPr/>
        </p:nvSpPr>
        <p:spPr bwMode="auto">
          <a:xfrm>
            <a:off x="22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9" name="Line 35"/>
          <p:cNvSpPr>
            <a:spLocks noChangeShapeType="1"/>
          </p:cNvSpPr>
          <p:nvPr/>
        </p:nvSpPr>
        <p:spPr bwMode="auto">
          <a:xfrm>
            <a:off x="152400" y="5613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40" name="Rectangle 36"/>
          <p:cNvSpPr>
            <a:spLocks noChangeArrowheads="1"/>
          </p:cNvSpPr>
          <p:nvPr/>
        </p:nvSpPr>
        <p:spPr bwMode="auto">
          <a:xfrm>
            <a:off x="533400" y="5613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41" name="Rectangle 37"/>
          <p:cNvSpPr>
            <a:spLocks noChangeArrowheads="1"/>
          </p:cNvSpPr>
          <p:nvPr/>
        </p:nvSpPr>
        <p:spPr bwMode="auto">
          <a:xfrm>
            <a:off x="2667000" y="5613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5410200" y="5613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6629400" y="5613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2744" name="Group 40"/>
          <p:cNvGrpSpPr>
            <a:grpSpLocks/>
          </p:cNvGrpSpPr>
          <p:nvPr/>
        </p:nvGrpSpPr>
        <p:grpSpPr bwMode="auto">
          <a:xfrm>
            <a:off x="381000" y="6146800"/>
            <a:ext cx="650875" cy="635000"/>
            <a:chOff x="240" y="3552"/>
            <a:chExt cx="410" cy="400"/>
          </a:xfrm>
        </p:grpSpPr>
        <p:sp>
          <p:nvSpPr>
            <p:cNvPr id="72745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2746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47" name="Text Box 43"/>
          <p:cNvSpPr txBox="1">
            <a:spLocks noChangeArrowheads="1"/>
          </p:cNvSpPr>
          <p:nvPr/>
        </p:nvSpPr>
        <p:spPr bwMode="auto">
          <a:xfrm>
            <a:off x="2743200" y="5156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2748" name="Group 44"/>
          <p:cNvGrpSpPr>
            <a:grpSpLocks/>
          </p:cNvGrpSpPr>
          <p:nvPr/>
        </p:nvGrpSpPr>
        <p:grpSpPr bwMode="auto">
          <a:xfrm>
            <a:off x="2549525" y="6146800"/>
            <a:ext cx="650875" cy="635000"/>
            <a:chOff x="240" y="3552"/>
            <a:chExt cx="410" cy="400"/>
          </a:xfrm>
        </p:grpSpPr>
        <p:sp>
          <p:nvSpPr>
            <p:cNvPr id="72749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2750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751" name="Group 47"/>
          <p:cNvGrpSpPr>
            <a:grpSpLocks/>
          </p:cNvGrpSpPr>
          <p:nvPr/>
        </p:nvGrpSpPr>
        <p:grpSpPr bwMode="auto">
          <a:xfrm>
            <a:off x="5292725" y="6146800"/>
            <a:ext cx="650875" cy="635000"/>
            <a:chOff x="240" y="3552"/>
            <a:chExt cx="410" cy="400"/>
          </a:xfrm>
        </p:grpSpPr>
        <p:sp>
          <p:nvSpPr>
            <p:cNvPr id="72752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2753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754" name="Group 50"/>
          <p:cNvGrpSpPr>
            <a:grpSpLocks/>
          </p:cNvGrpSpPr>
          <p:nvPr/>
        </p:nvGrpSpPr>
        <p:grpSpPr bwMode="auto">
          <a:xfrm>
            <a:off x="6511925" y="6146800"/>
            <a:ext cx="650875" cy="635000"/>
            <a:chOff x="240" y="3552"/>
            <a:chExt cx="410" cy="400"/>
          </a:xfrm>
        </p:grpSpPr>
        <p:sp>
          <p:nvSpPr>
            <p:cNvPr id="72755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2756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57" name="Text Box 53"/>
          <p:cNvSpPr txBox="1">
            <a:spLocks noChangeArrowheads="1"/>
          </p:cNvSpPr>
          <p:nvPr/>
        </p:nvSpPr>
        <p:spPr bwMode="auto">
          <a:xfrm>
            <a:off x="533400" y="5689600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 a s t y ,</a:t>
            </a:r>
            <a:r>
              <a:rPr lang="en-US" sz="1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t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 h ,</a:t>
            </a:r>
            <a:r>
              <a:rPr lang="en-US" sz="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 n d</a:t>
            </a:r>
            <a:r>
              <a:rPr lang="en-US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 r t</a:t>
            </a:r>
            <a:r>
              <a:rPr lang="en-US" sz="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grpSp>
        <p:nvGrpSpPr>
          <p:cNvPr id="72758" name="Group 54"/>
          <p:cNvGrpSpPr>
            <a:grpSpLocks/>
          </p:cNvGrpSpPr>
          <p:nvPr/>
        </p:nvGrpSpPr>
        <p:grpSpPr bwMode="auto">
          <a:xfrm>
            <a:off x="228600" y="4967288"/>
            <a:ext cx="679450" cy="649287"/>
            <a:chOff x="144" y="2784"/>
            <a:chExt cx="428" cy="409"/>
          </a:xfrm>
        </p:grpSpPr>
        <p:sp>
          <p:nvSpPr>
            <p:cNvPr id="72759" name="Text Box 55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72760" name="Line 56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61" name="Text Box 57"/>
          <p:cNvSpPr txBox="1">
            <a:spLocks noChangeArrowheads="1"/>
          </p:cNvSpPr>
          <p:nvPr/>
        </p:nvSpPr>
        <p:spPr bwMode="auto">
          <a:xfrm>
            <a:off x="3886200" y="2447925"/>
            <a:ext cx="4953000" cy="2581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(“%s %s %s %s”,pW0,pW1,pW2,pW3);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pW0[0] = ‘T’;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pW1[2] = ‘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pW2[0] = ‘e’;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pW3[1] = 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‘p’;</a:t>
            </a: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(“%s %s %s %s”,pW0,pW1,pW2,pW3);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nasty, brutish, and short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Tasty,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british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end </a:t>
            </a: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sport</a:t>
            </a: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2762" name="Oval 58"/>
          <p:cNvSpPr>
            <a:spLocks noChangeArrowheads="1"/>
          </p:cNvSpPr>
          <p:nvPr/>
        </p:nvSpPr>
        <p:spPr bwMode="auto">
          <a:xfrm>
            <a:off x="4191000" y="4419600"/>
            <a:ext cx="2286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4" name="Oval 60"/>
          <p:cNvSpPr>
            <a:spLocks noChangeArrowheads="1"/>
          </p:cNvSpPr>
          <p:nvPr/>
        </p:nvSpPr>
        <p:spPr bwMode="auto">
          <a:xfrm>
            <a:off x="5441950" y="4419600"/>
            <a:ext cx="2286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5" name="Oval 61"/>
          <p:cNvSpPr>
            <a:spLocks noChangeArrowheads="1"/>
          </p:cNvSpPr>
          <p:nvPr/>
        </p:nvSpPr>
        <p:spPr bwMode="auto">
          <a:xfrm>
            <a:off x="6400800" y="4419600"/>
            <a:ext cx="2286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6" name="Oval 62"/>
          <p:cNvSpPr>
            <a:spLocks noChangeArrowheads="1"/>
          </p:cNvSpPr>
          <p:nvPr/>
        </p:nvSpPr>
        <p:spPr bwMode="auto">
          <a:xfrm>
            <a:off x="7086600" y="4403725"/>
            <a:ext cx="2286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Setting Pointer Values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to use pointers: as </a:t>
            </a:r>
            <a:r>
              <a:rPr lang="en-US" sz="2800" u="sng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(movable)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</a:p>
          <a:p>
            <a:r>
              <a:rPr lang="en-US" sz="2800"/>
              <a:t>Array index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800"/>
              <a:t>works for pointers!</a:t>
            </a:r>
          </a:p>
          <a:p>
            <a:r>
              <a:rPr lang="en-US" sz="2800"/>
              <a:t>Move ‘array names’ by ordinary integer math! Example: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81000" y="2743200"/>
            <a:ext cx="3352800" cy="1671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*pW0,*pW1,*pW2,*pW3;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pW0 = msg;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pW1 = msg + 7;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pW2 = pW1 + 9;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pW3 = pW2 + 4;	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533400" y="5613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83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114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1447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1752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>
            <a:off x="2057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2362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>
            <a:off x="2667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71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3276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>
            <a:off x="3581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8" name="Line 16"/>
          <p:cNvSpPr>
            <a:spLocks noChangeShapeType="1"/>
          </p:cNvSpPr>
          <p:nvPr/>
        </p:nvSpPr>
        <p:spPr bwMode="auto">
          <a:xfrm>
            <a:off x="3886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9" name="Line 17"/>
          <p:cNvSpPr>
            <a:spLocks noChangeShapeType="1"/>
          </p:cNvSpPr>
          <p:nvPr/>
        </p:nvSpPr>
        <p:spPr bwMode="auto">
          <a:xfrm>
            <a:off x="4191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0" name="Line 18"/>
          <p:cNvSpPr>
            <a:spLocks noChangeShapeType="1"/>
          </p:cNvSpPr>
          <p:nvPr/>
        </p:nvSpPr>
        <p:spPr bwMode="auto">
          <a:xfrm>
            <a:off x="4495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1" name="Line 19"/>
          <p:cNvSpPr>
            <a:spLocks noChangeShapeType="1"/>
          </p:cNvSpPr>
          <p:nvPr/>
        </p:nvSpPr>
        <p:spPr bwMode="auto">
          <a:xfrm>
            <a:off x="4800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5105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3" name="Line 21"/>
          <p:cNvSpPr>
            <a:spLocks noChangeShapeType="1"/>
          </p:cNvSpPr>
          <p:nvPr/>
        </p:nvSpPr>
        <p:spPr bwMode="auto">
          <a:xfrm>
            <a:off x="5410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4" name="Line 22"/>
          <p:cNvSpPr>
            <a:spLocks noChangeShapeType="1"/>
          </p:cNvSpPr>
          <p:nvPr/>
        </p:nvSpPr>
        <p:spPr bwMode="auto">
          <a:xfrm>
            <a:off x="5715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5" name="Line 23"/>
          <p:cNvSpPr>
            <a:spLocks noChangeShapeType="1"/>
          </p:cNvSpPr>
          <p:nvPr/>
        </p:nvSpPr>
        <p:spPr bwMode="auto">
          <a:xfrm>
            <a:off x="6019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6" name="Line 24"/>
          <p:cNvSpPr>
            <a:spLocks noChangeShapeType="1"/>
          </p:cNvSpPr>
          <p:nvPr/>
        </p:nvSpPr>
        <p:spPr bwMode="auto">
          <a:xfrm>
            <a:off x="6324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7" name="Line 25"/>
          <p:cNvSpPr>
            <a:spLocks noChangeShapeType="1"/>
          </p:cNvSpPr>
          <p:nvPr/>
        </p:nvSpPr>
        <p:spPr bwMode="auto">
          <a:xfrm>
            <a:off x="6629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8" name="Line 26"/>
          <p:cNvSpPr>
            <a:spLocks noChangeShapeType="1"/>
          </p:cNvSpPr>
          <p:nvPr/>
        </p:nvSpPr>
        <p:spPr bwMode="auto">
          <a:xfrm>
            <a:off x="6934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9" name="Line 27"/>
          <p:cNvSpPr>
            <a:spLocks noChangeShapeType="1"/>
          </p:cNvSpPr>
          <p:nvPr/>
        </p:nvSpPr>
        <p:spPr bwMode="auto">
          <a:xfrm>
            <a:off x="7239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>
            <a:off x="75438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1" name="Line 29"/>
          <p:cNvSpPr>
            <a:spLocks noChangeShapeType="1"/>
          </p:cNvSpPr>
          <p:nvPr/>
        </p:nvSpPr>
        <p:spPr bwMode="auto">
          <a:xfrm>
            <a:off x="784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2" name="Line 30"/>
          <p:cNvSpPr>
            <a:spLocks noChangeShapeType="1"/>
          </p:cNvSpPr>
          <p:nvPr/>
        </p:nvSpPr>
        <p:spPr bwMode="auto">
          <a:xfrm>
            <a:off x="815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3" name="Line 31"/>
          <p:cNvSpPr>
            <a:spLocks noChangeShapeType="1"/>
          </p:cNvSpPr>
          <p:nvPr/>
        </p:nvSpPr>
        <p:spPr bwMode="auto">
          <a:xfrm>
            <a:off x="84582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4" name="Line 32"/>
          <p:cNvSpPr>
            <a:spLocks noChangeShapeType="1"/>
          </p:cNvSpPr>
          <p:nvPr/>
        </p:nvSpPr>
        <p:spPr bwMode="auto">
          <a:xfrm>
            <a:off x="5334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5" name="Line 33"/>
          <p:cNvSpPr>
            <a:spLocks noChangeShapeType="1"/>
          </p:cNvSpPr>
          <p:nvPr/>
        </p:nvSpPr>
        <p:spPr bwMode="auto">
          <a:xfrm>
            <a:off x="87630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6" name="Line 34"/>
          <p:cNvSpPr>
            <a:spLocks noChangeShapeType="1"/>
          </p:cNvSpPr>
          <p:nvPr/>
        </p:nvSpPr>
        <p:spPr bwMode="auto">
          <a:xfrm>
            <a:off x="228600" y="5613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7" name="Line 35"/>
          <p:cNvSpPr>
            <a:spLocks noChangeShapeType="1"/>
          </p:cNvSpPr>
          <p:nvPr/>
        </p:nvSpPr>
        <p:spPr bwMode="auto">
          <a:xfrm>
            <a:off x="152400" y="5613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8" name="Rectangle 36"/>
          <p:cNvSpPr>
            <a:spLocks noChangeArrowheads="1"/>
          </p:cNvSpPr>
          <p:nvPr/>
        </p:nvSpPr>
        <p:spPr bwMode="auto">
          <a:xfrm>
            <a:off x="533400" y="5613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89" name="Rectangle 37"/>
          <p:cNvSpPr>
            <a:spLocks noChangeArrowheads="1"/>
          </p:cNvSpPr>
          <p:nvPr/>
        </p:nvSpPr>
        <p:spPr bwMode="auto">
          <a:xfrm>
            <a:off x="2667000" y="5613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5410200" y="5613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91" name="Rectangle 39"/>
          <p:cNvSpPr>
            <a:spLocks noChangeArrowheads="1"/>
          </p:cNvSpPr>
          <p:nvPr/>
        </p:nvSpPr>
        <p:spPr bwMode="auto">
          <a:xfrm>
            <a:off x="6629400" y="5613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4792" name="Group 40"/>
          <p:cNvGrpSpPr>
            <a:grpSpLocks/>
          </p:cNvGrpSpPr>
          <p:nvPr/>
        </p:nvGrpSpPr>
        <p:grpSpPr bwMode="auto">
          <a:xfrm>
            <a:off x="381000" y="6146800"/>
            <a:ext cx="650875" cy="635000"/>
            <a:chOff x="240" y="3552"/>
            <a:chExt cx="410" cy="400"/>
          </a:xfrm>
        </p:grpSpPr>
        <p:sp>
          <p:nvSpPr>
            <p:cNvPr id="74793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4794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795" name="Text Box 43"/>
          <p:cNvSpPr txBox="1">
            <a:spLocks noChangeArrowheads="1"/>
          </p:cNvSpPr>
          <p:nvPr/>
        </p:nvSpPr>
        <p:spPr bwMode="auto">
          <a:xfrm>
            <a:off x="1981200" y="5156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4796" name="Group 44"/>
          <p:cNvGrpSpPr>
            <a:grpSpLocks/>
          </p:cNvGrpSpPr>
          <p:nvPr/>
        </p:nvGrpSpPr>
        <p:grpSpPr bwMode="auto">
          <a:xfrm>
            <a:off x="2549525" y="6146800"/>
            <a:ext cx="650875" cy="635000"/>
            <a:chOff x="240" y="3552"/>
            <a:chExt cx="410" cy="400"/>
          </a:xfrm>
        </p:grpSpPr>
        <p:sp>
          <p:nvSpPr>
            <p:cNvPr id="74797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4798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799" name="Group 47"/>
          <p:cNvGrpSpPr>
            <a:grpSpLocks/>
          </p:cNvGrpSpPr>
          <p:nvPr/>
        </p:nvGrpSpPr>
        <p:grpSpPr bwMode="auto">
          <a:xfrm>
            <a:off x="5292725" y="6146800"/>
            <a:ext cx="650875" cy="635000"/>
            <a:chOff x="240" y="3552"/>
            <a:chExt cx="410" cy="400"/>
          </a:xfrm>
        </p:grpSpPr>
        <p:sp>
          <p:nvSpPr>
            <p:cNvPr id="74800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4801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02" name="Group 50"/>
          <p:cNvGrpSpPr>
            <a:grpSpLocks/>
          </p:cNvGrpSpPr>
          <p:nvPr/>
        </p:nvGrpSpPr>
        <p:grpSpPr bwMode="auto">
          <a:xfrm>
            <a:off x="6511925" y="6146800"/>
            <a:ext cx="650875" cy="635000"/>
            <a:chOff x="240" y="3552"/>
            <a:chExt cx="410" cy="400"/>
          </a:xfrm>
        </p:grpSpPr>
        <p:sp>
          <p:nvSpPr>
            <p:cNvPr id="74803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4804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805" name="Text Box 53"/>
          <p:cNvSpPr txBox="1">
            <a:spLocks noChangeArrowheads="1"/>
          </p:cNvSpPr>
          <p:nvPr/>
        </p:nvSpPr>
        <p:spPr bwMode="auto">
          <a:xfrm>
            <a:off x="533400" y="5689600"/>
            <a:ext cx="799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grpSp>
        <p:nvGrpSpPr>
          <p:cNvPr id="74806" name="Group 54"/>
          <p:cNvGrpSpPr>
            <a:grpSpLocks/>
          </p:cNvGrpSpPr>
          <p:nvPr/>
        </p:nvGrpSpPr>
        <p:grpSpPr bwMode="auto">
          <a:xfrm>
            <a:off x="228600" y="4967288"/>
            <a:ext cx="679450" cy="649287"/>
            <a:chOff x="144" y="2784"/>
            <a:chExt cx="428" cy="409"/>
          </a:xfrm>
        </p:grpSpPr>
        <p:sp>
          <p:nvSpPr>
            <p:cNvPr id="74807" name="Text Box 55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74808" name="Line 56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4809" name="Text Box 57"/>
          <p:cNvSpPr txBox="1">
            <a:spLocks noChangeArrowheads="1"/>
          </p:cNvSpPr>
          <p:nvPr/>
        </p:nvSpPr>
        <p:spPr bwMode="auto">
          <a:xfrm>
            <a:off x="3962400" y="2590800"/>
            <a:ext cx="5029200" cy="2581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printf(“%s %s %s %s”,pW3,pW2,pW1,pW0);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 += 2;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pW1 = pW1 +4;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pW2 = pW3 +3;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pW3 = pW3 -2; 	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printf(“%s %s %s %s”,pW3,pW2,pW1,pW0);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nasty, brutish, and short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sty, ish, rt d</a:t>
            </a:r>
          </a:p>
        </p:txBody>
      </p:sp>
      <p:grpSp>
        <p:nvGrpSpPr>
          <p:cNvPr id="74810" name="Group 58"/>
          <p:cNvGrpSpPr>
            <a:grpSpLocks/>
          </p:cNvGrpSpPr>
          <p:nvPr/>
        </p:nvGrpSpPr>
        <p:grpSpPr bwMode="auto">
          <a:xfrm>
            <a:off x="3733800" y="6146800"/>
            <a:ext cx="650875" cy="635000"/>
            <a:chOff x="240" y="3552"/>
            <a:chExt cx="410" cy="400"/>
          </a:xfrm>
        </p:grpSpPr>
        <p:sp>
          <p:nvSpPr>
            <p:cNvPr id="74811" name="Text Box 5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74812" name="Line 6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3" name="Group 61"/>
          <p:cNvGrpSpPr>
            <a:grpSpLocks/>
          </p:cNvGrpSpPr>
          <p:nvPr/>
        </p:nvGrpSpPr>
        <p:grpSpPr bwMode="auto">
          <a:xfrm>
            <a:off x="7426325" y="6146800"/>
            <a:ext cx="650875" cy="635000"/>
            <a:chOff x="240" y="3552"/>
            <a:chExt cx="410" cy="400"/>
          </a:xfrm>
        </p:grpSpPr>
        <p:sp>
          <p:nvSpPr>
            <p:cNvPr id="74814" name="Text Box 62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74815" name="Line 63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6" name="Group 64"/>
          <p:cNvGrpSpPr>
            <a:grpSpLocks/>
          </p:cNvGrpSpPr>
          <p:nvPr/>
        </p:nvGrpSpPr>
        <p:grpSpPr bwMode="auto">
          <a:xfrm>
            <a:off x="5867400" y="6146800"/>
            <a:ext cx="650875" cy="635000"/>
            <a:chOff x="240" y="3552"/>
            <a:chExt cx="410" cy="400"/>
          </a:xfrm>
        </p:grpSpPr>
        <p:sp>
          <p:nvSpPr>
            <p:cNvPr id="74817" name="Text Box 6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74818" name="Line 6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4819" name="Group 67"/>
          <p:cNvGrpSpPr>
            <a:grpSpLocks/>
          </p:cNvGrpSpPr>
          <p:nvPr/>
        </p:nvGrpSpPr>
        <p:grpSpPr bwMode="auto">
          <a:xfrm>
            <a:off x="1025525" y="6146800"/>
            <a:ext cx="650875" cy="635000"/>
            <a:chOff x="240" y="3552"/>
            <a:chExt cx="410" cy="400"/>
          </a:xfrm>
        </p:grpSpPr>
        <p:sp>
          <p:nvSpPr>
            <p:cNvPr id="74820" name="Text Box 6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74821" name="Line 6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" name="Straight Arrow Connector 2"/>
          <p:cNvCxnSpPr>
            <a:stCxn id="74797" idx="3"/>
            <a:endCxn id="74811" idx="1"/>
          </p:cNvCxnSpPr>
          <p:nvPr/>
        </p:nvCxnSpPr>
        <p:spPr bwMode="auto">
          <a:xfrm>
            <a:off x="3200400" y="6578600"/>
            <a:ext cx="5334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Freeform 3"/>
          <p:cNvSpPr/>
          <p:nvPr/>
        </p:nvSpPr>
        <p:spPr bwMode="auto">
          <a:xfrm>
            <a:off x="6338668" y="6397822"/>
            <a:ext cx="379827" cy="141310"/>
          </a:xfrm>
          <a:custGeom>
            <a:avLst/>
            <a:gdLst>
              <a:gd name="connsiteX0" fmla="*/ 379827 w 379827"/>
              <a:gd name="connsiteY0" fmla="*/ 141310 h 141310"/>
              <a:gd name="connsiteX1" fmla="*/ 253218 w 379827"/>
              <a:gd name="connsiteY1" fmla="*/ 633 h 141310"/>
              <a:gd name="connsiteX2" fmla="*/ 0 w 379827"/>
              <a:gd name="connsiteY2" fmla="*/ 99107 h 14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827" h="141310">
                <a:moveTo>
                  <a:pt x="379827" y="141310"/>
                </a:moveTo>
                <a:cubicBezTo>
                  <a:pt x="348174" y="74488"/>
                  <a:pt x="316522" y="7667"/>
                  <a:pt x="253218" y="633"/>
                </a:cubicBezTo>
                <a:cubicBezTo>
                  <a:pt x="189913" y="-6401"/>
                  <a:pt x="94956" y="46353"/>
                  <a:pt x="0" y="99107"/>
                </a:cubicBez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4" name="Freeform 73"/>
          <p:cNvSpPr/>
          <p:nvPr/>
        </p:nvSpPr>
        <p:spPr bwMode="auto">
          <a:xfrm flipH="1" flipV="1">
            <a:off x="5714999" y="6629400"/>
            <a:ext cx="1711324" cy="101600"/>
          </a:xfrm>
          <a:custGeom>
            <a:avLst/>
            <a:gdLst>
              <a:gd name="connsiteX0" fmla="*/ 379827 w 379827"/>
              <a:gd name="connsiteY0" fmla="*/ 141310 h 141310"/>
              <a:gd name="connsiteX1" fmla="*/ 253218 w 379827"/>
              <a:gd name="connsiteY1" fmla="*/ 633 h 141310"/>
              <a:gd name="connsiteX2" fmla="*/ 0 w 379827"/>
              <a:gd name="connsiteY2" fmla="*/ 99107 h 14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827" h="141310">
                <a:moveTo>
                  <a:pt x="379827" y="141310"/>
                </a:moveTo>
                <a:cubicBezTo>
                  <a:pt x="348174" y="74488"/>
                  <a:pt x="316522" y="7667"/>
                  <a:pt x="253218" y="633"/>
                </a:cubicBezTo>
                <a:cubicBezTo>
                  <a:pt x="189913" y="-6401"/>
                  <a:pt x="94956" y="46353"/>
                  <a:pt x="0" y="99107"/>
                </a:cubicBez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6" name="Freeform 75"/>
          <p:cNvSpPr/>
          <p:nvPr/>
        </p:nvSpPr>
        <p:spPr bwMode="auto">
          <a:xfrm flipH="1" flipV="1">
            <a:off x="914400" y="6705600"/>
            <a:ext cx="351057" cy="115938"/>
          </a:xfrm>
          <a:custGeom>
            <a:avLst/>
            <a:gdLst>
              <a:gd name="connsiteX0" fmla="*/ 379827 w 379827"/>
              <a:gd name="connsiteY0" fmla="*/ 141310 h 141310"/>
              <a:gd name="connsiteX1" fmla="*/ 253218 w 379827"/>
              <a:gd name="connsiteY1" fmla="*/ 633 h 141310"/>
              <a:gd name="connsiteX2" fmla="*/ 0 w 379827"/>
              <a:gd name="connsiteY2" fmla="*/ 99107 h 141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827" h="141310">
                <a:moveTo>
                  <a:pt x="379827" y="141310"/>
                </a:moveTo>
                <a:cubicBezTo>
                  <a:pt x="348174" y="74488"/>
                  <a:pt x="316522" y="7667"/>
                  <a:pt x="253218" y="633"/>
                </a:cubicBezTo>
                <a:cubicBezTo>
                  <a:pt x="189913" y="-6401"/>
                  <a:pt x="94956" y="46353"/>
                  <a:pt x="0" y="99107"/>
                </a:cubicBezTo>
              </a:path>
            </a:pathLst>
          </a:cu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Using Pointers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066800"/>
          </a:xfrm>
        </p:spPr>
        <p:txBody>
          <a:bodyPr/>
          <a:lstStyle/>
          <a:p>
            <a:r>
              <a:rPr lang="en-US" sz="2400"/>
              <a:t>As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movable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names’</a:t>
            </a:r>
            <a:r>
              <a:rPr lang="en-US" sz="2400"/>
              <a:t>: array index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/>
              <a:t>works!</a:t>
            </a:r>
          </a:p>
          <a:p>
            <a:r>
              <a:rPr lang="en-US" sz="2400"/>
              <a:t>As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800"/>
              <a:t>:</a:t>
            </a:r>
            <a:r>
              <a:rPr lang="en-US" sz="2800">
                <a:solidFill>
                  <a:schemeClr val="bg2"/>
                </a:solidFill>
              </a:rPr>
              <a:t>do address math using </a:t>
            </a:r>
            <a:r>
              <a:rPr lang="en-US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6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9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0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1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2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5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6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7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8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89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0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1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2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3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4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5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6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7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8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99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0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1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2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03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604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605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606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9607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109608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109609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9610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109611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109612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9613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109614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109615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9616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109617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109618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9620" name="Line 52"/>
          <p:cNvSpPr>
            <a:spLocks noChangeShapeType="1"/>
          </p:cNvSpPr>
          <p:nvPr/>
        </p:nvSpPr>
        <p:spPr bwMode="auto">
          <a:xfrm flipH="1">
            <a:off x="26670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1" name="Line 53"/>
          <p:cNvSpPr>
            <a:spLocks noChangeShapeType="1"/>
          </p:cNvSpPr>
          <p:nvPr/>
        </p:nvSpPr>
        <p:spPr bwMode="auto">
          <a:xfrm flipH="1">
            <a:off x="5334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2" name="Line 54"/>
          <p:cNvSpPr>
            <a:spLocks noChangeShapeType="1"/>
          </p:cNvSpPr>
          <p:nvPr/>
        </p:nvSpPr>
        <p:spPr bwMode="auto">
          <a:xfrm flipH="1">
            <a:off x="5334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23" name="Line 55"/>
          <p:cNvSpPr>
            <a:spLocks noChangeShapeType="1"/>
          </p:cNvSpPr>
          <p:nvPr/>
        </p:nvSpPr>
        <p:spPr bwMode="auto">
          <a:xfrm flipH="1">
            <a:off x="26670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9625" name="Group 57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109626" name="Text Box 58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109627" name="Line 59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9628" name="Text Box 60"/>
          <p:cNvSpPr txBox="1">
            <a:spLocks noChangeArrowheads="1"/>
          </p:cNvSpPr>
          <p:nvPr/>
        </p:nvSpPr>
        <p:spPr bwMode="auto">
          <a:xfrm>
            <a:off x="995363" y="2133600"/>
            <a:ext cx="5938837" cy="2725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helps us swap chars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while((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 &amp;&amp; 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pW1[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 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while both chars are not NULL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pW0[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]; 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characters 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pW0[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= pW1[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pW1[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++;          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go on to next char 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(“%s %s\n”,pW0,pW1);  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629" name="Text Box 61"/>
          <p:cNvSpPr txBox="1">
            <a:spLocks noChangeArrowheads="1"/>
          </p:cNvSpPr>
          <p:nvPr/>
        </p:nvSpPr>
        <p:spPr bwMode="auto">
          <a:xfrm>
            <a:off x="6629400" y="4267200"/>
            <a:ext cx="2389188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 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brutis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nasty,h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109630" name="Text Box 62"/>
          <p:cNvSpPr txBox="1">
            <a:spLocks noChangeArrowheads="1"/>
          </p:cNvSpPr>
          <p:nvPr/>
        </p:nvSpPr>
        <p:spPr bwMode="auto">
          <a:xfrm>
            <a:off x="533400" y="5470525"/>
            <a:ext cx="795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109631" name="Freeform 63"/>
          <p:cNvSpPr>
            <a:spLocks/>
          </p:cNvSpPr>
          <p:nvPr/>
        </p:nvSpPr>
        <p:spPr bwMode="auto">
          <a:xfrm>
            <a:off x="1519238" y="5943600"/>
            <a:ext cx="1954212" cy="749300"/>
          </a:xfrm>
          <a:custGeom>
            <a:avLst/>
            <a:gdLst>
              <a:gd name="T0" fmla="*/ 1220 w 1231"/>
              <a:gd name="T1" fmla="*/ 0 h 472"/>
              <a:gd name="T2" fmla="*/ 1103 w 1231"/>
              <a:gd name="T3" fmla="*/ 410 h 472"/>
              <a:gd name="T4" fmla="*/ 449 w 1231"/>
              <a:gd name="T5" fmla="*/ 371 h 472"/>
              <a:gd name="T6" fmla="*/ 0 w 1231"/>
              <a:gd name="T7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1" h="472">
                <a:moveTo>
                  <a:pt x="1220" y="0"/>
                </a:moveTo>
                <a:cubicBezTo>
                  <a:pt x="1199" y="68"/>
                  <a:pt x="1231" y="348"/>
                  <a:pt x="1103" y="410"/>
                </a:cubicBezTo>
                <a:cubicBezTo>
                  <a:pt x="975" y="472"/>
                  <a:pt x="633" y="439"/>
                  <a:pt x="449" y="371"/>
                </a:cubicBezTo>
                <a:cubicBezTo>
                  <a:pt x="265" y="303"/>
                  <a:pt x="94" y="77"/>
                  <a:pt x="0" y="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32" name="Freeform 64"/>
          <p:cNvSpPr>
            <a:spLocks/>
          </p:cNvSpPr>
          <p:nvPr/>
        </p:nvSpPr>
        <p:spPr bwMode="auto">
          <a:xfrm>
            <a:off x="1487488" y="4992687"/>
            <a:ext cx="1952625" cy="417513"/>
          </a:xfrm>
          <a:custGeom>
            <a:avLst/>
            <a:gdLst>
              <a:gd name="T0" fmla="*/ 0 w 1230"/>
              <a:gd name="T1" fmla="*/ 263 h 263"/>
              <a:gd name="T2" fmla="*/ 430 w 1230"/>
              <a:gd name="T3" fmla="*/ 38 h 263"/>
              <a:gd name="T4" fmla="*/ 1016 w 1230"/>
              <a:gd name="T5" fmla="*/ 38 h 263"/>
              <a:gd name="T6" fmla="*/ 1230 w 1230"/>
              <a:gd name="T7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0" h="263">
                <a:moveTo>
                  <a:pt x="0" y="263"/>
                </a:moveTo>
                <a:cubicBezTo>
                  <a:pt x="72" y="225"/>
                  <a:pt x="261" y="76"/>
                  <a:pt x="430" y="38"/>
                </a:cubicBezTo>
                <a:cubicBezTo>
                  <a:pt x="599" y="0"/>
                  <a:pt x="883" y="1"/>
                  <a:pt x="1016" y="38"/>
                </a:cubicBezTo>
                <a:cubicBezTo>
                  <a:pt x="1149" y="75"/>
                  <a:pt x="1186" y="216"/>
                  <a:pt x="1230" y="263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Using Pointers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066800"/>
          </a:xfrm>
        </p:spPr>
        <p:txBody>
          <a:bodyPr/>
          <a:lstStyle/>
          <a:p>
            <a:r>
              <a:rPr lang="en-US" sz="2400">
                <a:solidFill>
                  <a:schemeClr val="bg2"/>
                </a:solidFill>
              </a:rPr>
              <a:t>As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400">
                <a:solidFill>
                  <a:schemeClr val="bg2"/>
                </a:solidFill>
              </a:rPr>
              <a:t>: array index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>
                <a:solidFill>
                  <a:schemeClr val="bg2"/>
                </a:solidFill>
              </a:rPr>
              <a:t>works!</a:t>
            </a:r>
          </a:p>
          <a:p>
            <a:r>
              <a:rPr lang="en-US" sz="2400"/>
              <a:t>As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names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800"/>
              <a:t>:do address math using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/>
              <a:t>s</a:t>
            </a: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3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7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8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9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0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1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2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3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4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5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6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7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8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39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0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1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2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3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4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5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6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7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8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49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50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51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52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53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54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1655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111656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111657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658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111659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111660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661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111662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111663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664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111665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111666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1668" name="Line 52"/>
          <p:cNvSpPr>
            <a:spLocks noChangeShapeType="1"/>
          </p:cNvSpPr>
          <p:nvPr/>
        </p:nvSpPr>
        <p:spPr bwMode="auto">
          <a:xfrm flipH="1">
            <a:off x="26670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69" name="Line 53"/>
          <p:cNvSpPr>
            <a:spLocks noChangeShapeType="1"/>
          </p:cNvSpPr>
          <p:nvPr/>
        </p:nvSpPr>
        <p:spPr bwMode="auto">
          <a:xfrm flipH="1">
            <a:off x="533400" y="59436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70" name="Line 54"/>
          <p:cNvSpPr>
            <a:spLocks noChangeShapeType="1"/>
          </p:cNvSpPr>
          <p:nvPr/>
        </p:nvSpPr>
        <p:spPr bwMode="auto">
          <a:xfrm flipH="1">
            <a:off x="5334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71" name="Line 55"/>
          <p:cNvSpPr>
            <a:spLocks noChangeShapeType="1"/>
          </p:cNvSpPr>
          <p:nvPr/>
        </p:nvSpPr>
        <p:spPr bwMode="auto">
          <a:xfrm flipH="1">
            <a:off x="2667000" y="5410200"/>
            <a:ext cx="18288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11673" name="Group 57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111674" name="Text Box 58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111675" name="Line 59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1676" name="Text Box 60"/>
          <p:cNvSpPr txBox="1">
            <a:spLocks noChangeArrowheads="1"/>
          </p:cNvSpPr>
          <p:nvPr/>
        </p:nvSpPr>
        <p:spPr bwMode="auto">
          <a:xfrm>
            <a:off x="533400" y="5470525"/>
            <a:ext cx="795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7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111677" name="Text Box 61"/>
          <p:cNvSpPr txBox="1">
            <a:spLocks noChangeArrowheads="1"/>
          </p:cNvSpPr>
          <p:nvPr/>
        </p:nvSpPr>
        <p:spPr bwMode="auto">
          <a:xfrm>
            <a:off x="914400" y="2209800"/>
            <a:ext cx="6019800" cy="27749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while((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pW0[0]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 &amp;&amp; (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pW1[0]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!= ’\0’))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 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while both chars are not NULL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pW0[0];   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characters 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pW0[0] = pW1[0];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pW1[0]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pW0++;       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16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go on to next char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pW1++;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(“%s %s\n”,pW0,pW1);  </a:t>
            </a:r>
          </a:p>
        </p:txBody>
      </p:sp>
      <p:sp>
        <p:nvSpPr>
          <p:cNvPr id="111678" name="Text Box 62"/>
          <p:cNvSpPr txBox="1">
            <a:spLocks noChangeArrowheads="1"/>
          </p:cNvSpPr>
          <p:nvPr/>
        </p:nvSpPr>
        <p:spPr bwMode="auto">
          <a:xfrm>
            <a:off x="6678613" y="3886200"/>
            <a:ext cx="2389187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 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brutis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nasty,h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</a:p>
        </p:txBody>
      </p:sp>
      <p:sp>
        <p:nvSpPr>
          <p:cNvPr id="111679" name="Freeform 63"/>
          <p:cNvSpPr>
            <a:spLocks/>
          </p:cNvSpPr>
          <p:nvPr/>
        </p:nvSpPr>
        <p:spPr bwMode="auto">
          <a:xfrm>
            <a:off x="1519238" y="5956300"/>
            <a:ext cx="1954212" cy="749300"/>
          </a:xfrm>
          <a:custGeom>
            <a:avLst/>
            <a:gdLst>
              <a:gd name="T0" fmla="*/ 1220 w 1231"/>
              <a:gd name="T1" fmla="*/ 0 h 472"/>
              <a:gd name="T2" fmla="*/ 1103 w 1231"/>
              <a:gd name="T3" fmla="*/ 410 h 472"/>
              <a:gd name="T4" fmla="*/ 449 w 1231"/>
              <a:gd name="T5" fmla="*/ 371 h 472"/>
              <a:gd name="T6" fmla="*/ 0 w 1231"/>
              <a:gd name="T7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1" h="472">
                <a:moveTo>
                  <a:pt x="1220" y="0"/>
                </a:moveTo>
                <a:cubicBezTo>
                  <a:pt x="1199" y="68"/>
                  <a:pt x="1231" y="348"/>
                  <a:pt x="1103" y="410"/>
                </a:cubicBezTo>
                <a:cubicBezTo>
                  <a:pt x="975" y="472"/>
                  <a:pt x="633" y="439"/>
                  <a:pt x="449" y="371"/>
                </a:cubicBezTo>
                <a:cubicBezTo>
                  <a:pt x="265" y="303"/>
                  <a:pt x="94" y="77"/>
                  <a:pt x="0" y="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80" name="Freeform 64"/>
          <p:cNvSpPr>
            <a:spLocks/>
          </p:cNvSpPr>
          <p:nvPr/>
        </p:nvSpPr>
        <p:spPr bwMode="auto">
          <a:xfrm>
            <a:off x="1487488" y="4992687"/>
            <a:ext cx="1952625" cy="417513"/>
          </a:xfrm>
          <a:custGeom>
            <a:avLst/>
            <a:gdLst>
              <a:gd name="T0" fmla="*/ 0 w 1230"/>
              <a:gd name="T1" fmla="*/ 263 h 263"/>
              <a:gd name="T2" fmla="*/ 430 w 1230"/>
              <a:gd name="T3" fmla="*/ 38 h 263"/>
              <a:gd name="T4" fmla="*/ 1016 w 1230"/>
              <a:gd name="T5" fmla="*/ 38 h 263"/>
              <a:gd name="T6" fmla="*/ 1230 w 1230"/>
              <a:gd name="T7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0" h="263">
                <a:moveTo>
                  <a:pt x="0" y="263"/>
                </a:moveTo>
                <a:cubicBezTo>
                  <a:pt x="72" y="225"/>
                  <a:pt x="261" y="76"/>
                  <a:pt x="430" y="38"/>
                </a:cubicBezTo>
                <a:cubicBezTo>
                  <a:pt x="599" y="0"/>
                  <a:pt x="883" y="1"/>
                  <a:pt x="1016" y="38"/>
                </a:cubicBezTo>
                <a:cubicBezTo>
                  <a:pt x="1149" y="75"/>
                  <a:pt x="1186" y="216"/>
                  <a:pt x="1230" y="263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Using Pointers for Strings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chemeClr val="bg2"/>
                </a:solidFill>
              </a:rPr>
              <a:t>move them around—do address math using 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>
                <a:solidFill>
                  <a:schemeClr val="bg2"/>
                </a:solidFill>
              </a:rPr>
              <a:t>s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bg2"/>
                </a:solidFill>
              </a:rPr>
              <a:t>Use them as</a:t>
            </a:r>
            <a:r>
              <a:rPr lang="en-US" sz="2400">
                <a:solidFill>
                  <a:schemeClr val="tx2"/>
                </a:solidFill>
              </a:rPr>
              <a:t>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r>
              <a:rPr lang="en-US" sz="2400">
                <a:solidFill>
                  <a:schemeClr val="bg2"/>
                </a:solidFill>
              </a:rPr>
              <a:t>: array index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</a:t>
            </a:r>
            <a:r>
              <a:rPr lang="en-US" sz="2400">
                <a:solidFill>
                  <a:schemeClr val="bg2"/>
                </a:solidFill>
              </a:rPr>
              <a:t>works!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 can define a string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just as an array does:</a:t>
            </a:r>
            <a:b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/>
              <a:t/>
            </a:r>
            <a:br>
              <a:rPr lang="en-US" sz="24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i=0;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printf(“array msg holds  string----:%s \n”,msg);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printf(“string at pointer pW0 is---:%s \n”,pW0);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printf(“string at pointer pW1 +3 is:%s \n”,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pW1+3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533400" y="54102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83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114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1447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1752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2057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362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2667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2971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3276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3581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3886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>
            <a:off x="4191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7" name="Line 17"/>
          <p:cNvSpPr>
            <a:spLocks noChangeShapeType="1"/>
          </p:cNvSpPr>
          <p:nvPr/>
        </p:nvSpPr>
        <p:spPr bwMode="auto">
          <a:xfrm>
            <a:off x="4495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8" name="Line 18"/>
          <p:cNvSpPr>
            <a:spLocks noChangeShapeType="1"/>
          </p:cNvSpPr>
          <p:nvPr/>
        </p:nvSpPr>
        <p:spPr bwMode="auto">
          <a:xfrm>
            <a:off x="4800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59" name="Line 19"/>
          <p:cNvSpPr>
            <a:spLocks noChangeShapeType="1"/>
          </p:cNvSpPr>
          <p:nvPr/>
        </p:nvSpPr>
        <p:spPr bwMode="auto">
          <a:xfrm>
            <a:off x="5105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>
            <a:off x="5410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>
            <a:off x="5715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>
            <a:off x="6019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>
            <a:off x="6324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4" name="Line 24"/>
          <p:cNvSpPr>
            <a:spLocks noChangeShapeType="1"/>
          </p:cNvSpPr>
          <p:nvPr/>
        </p:nvSpPr>
        <p:spPr bwMode="auto">
          <a:xfrm>
            <a:off x="6629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5" name="Line 25"/>
          <p:cNvSpPr>
            <a:spLocks noChangeShapeType="1"/>
          </p:cNvSpPr>
          <p:nvPr/>
        </p:nvSpPr>
        <p:spPr bwMode="auto">
          <a:xfrm>
            <a:off x="6934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6" name="Line 26"/>
          <p:cNvSpPr>
            <a:spLocks noChangeShapeType="1"/>
          </p:cNvSpPr>
          <p:nvPr/>
        </p:nvSpPr>
        <p:spPr bwMode="auto">
          <a:xfrm>
            <a:off x="7239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7" name="Line 27"/>
          <p:cNvSpPr>
            <a:spLocks noChangeShapeType="1"/>
          </p:cNvSpPr>
          <p:nvPr/>
        </p:nvSpPr>
        <p:spPr bwMode="auto">
          <a:xfrm>
            <a:off x="75438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8" name="Line 28"/>
          <p:cNvSpPr>
            <a:spLocks noChangeShapeType="1"/>
          </p:cNvSpPr>
          <p:nvPr/>
        </p:nvSpPr>
        <p:spPr bwMode="auto">
          <a:xfrm>
            <a:off x="784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9" name="Line 29"/>
          <p:cNvSpPr>
            <a:spLocks noChangeShapeType="1"/>
          </p:cNvSpPr>
          <p:nvPr/>
        </p:nvSpPr>
        <p:spPr bwMode="auto">
          <a:xfrm>
            <a:off x="815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0" name="Line 30"/>
          <p:cNvSpPr>
            <a:spLocks noChangeShapeType="1"/>
          </p:cNvSpPr>
          <p:nvPr/>
        </p:nvSpPr>
        <p:spPr bwMode="auto">
          <a:xfrm>
            <a:off x="84582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1" name="Line 31"/>
          <p:cNvSpPr>
            <a:spLocks noChangeShapeType="1"/>
          </p:cNvSpPr>
          <p:nvPr/>
        </p:nvSpPr>
        <p:spPr bwMode="auto">
          <a:xfrm>
            <a:off x="5334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2" name="Line 32"/>
          <p:cNvSpPr>
            <a:spLocks noChangeShapeType="1"/>
          </p:cNvSpPr>
          <p:nvPr/>
        </p:nvSpPr>
        <p:spPr bwMode="auto">
          <a:xfrm>
            <a:off x="87630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3" name="Line 33"/>
          <p:cNvSpPr>
            <a:spLocks noChangeShapeType="1"/>
          </p:cNvSpPr>
          <p:nvPr/>
        </p:nvSpPr>
        <p:spPr bwMode="auto">
          <a:xfrm>
            <a:off x="228600" y="5410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4" name="Line 34"/>
          <p:cNvSpPr>
            <a:spLocks noChangeShapeType="1"/>
          </p:cNvSpPr>
          <p:nvPr/>
        </p:nvSpPr>
        <p:spPr bwMode="auto">
          <a:xfrm>
            <a:off x="152400" y="54102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5" name="Rectangle 35"/>
          <p:cNvSpPr>
            <a:spLocks noChangeArrowheads="1"/>
          </p:cNvSpPr>
          <p:nvPr/>
        </p:nvSpPr>
        <p:spPr bwMode="auto">
          <a:xfrm>
            <a:off x="533400" y="54102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6" name="Rectangle 36"/>
          <p:cNvSpPr>
            <a:spLocks noChangeArrowheads="1"/>
          </p:cNvSpPr>
          <p:nvPr/>
        </p:nvSpPr>
        <p:spPr bwMode="auto">
          <a:xfrm>
            <a:off x="2667000" y="54102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7" name="Rectangle 37"/>
          <p:cNvSpPr>
            <a:spLocks noChangeArrowheads="1"/>
          </p:cNvSpPr>
          <p:nvPr/>
        </p:nvSpPr>
        <p:spPr bwMode="auto">
          <a:xfrm>
            <a:off x="5410200" y="54102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8" name="Rectangle 38"/>
          <p:cNvSpPr>
            <a:spLocks noChangeArrowheads="1"/>
          </p:cNvSpPr>
          <p:nvPr/>
        </p:nvSpPr>
        <p:spPr bwMode="auto">
          <a:xfrm>
            <a:off x="6629400" y="54102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381000" y="5943600"/>
            <a:ext cx="650875" cy="635000"/>
            <a:chOff x="240" y="3552"/>
            <a:chExt cx="410" cy="400"/>
          </a:xfrm>
        </p:grpSpPr>
        <p:sp>
          <p:nvSpPr>
            <p:cNvPr id="61480" name="Text Box 4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61481" name="Line 4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2" name="Group 42"/>
          <p:cNvGrpSpPr>
            <a:grpSpLocks/>
          </p:cNvGrpSpPr>
          <p:nvPr/>
        </p:nvGrpSpPr>
        <p:grpSpPr bwMode="auto">
          <a:xfrm>
            <a:off x="2549525" y="5943600"/>
            <a:ext cx="650875" cy="635000"/>
            <a:chOff x="240" y="3552"/>
            <a:chExt cx="410" cy="400"/>
          </a:xfrm>
        </p:grpSpPr>
        <p:sp>
          <p:nvSpPr>
            <p:cNvPr id="61483" name="Text Box 4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61484" name="Line 4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5" name="Group 45"/>
          <p:cNvGrpSpPr>
            <a:grpSpLocks/>
          </p:cNvGrpSpPr>
          <p:nvPr/>
        </p:nvGrpSpPr>
        <p:grpSpPr bwMode="auto">
          <a:xfrm>
            <a:off x="5292725" y="5943600"/>
            <a:ext cx="650875" cy="635000"/>
            <a:chOff x="240" y="3552"/>
            <a:chExt cx="410" cy="400"/>
          </a:xfrm>
        </p:grpSpPr>
        <p:sp>
          <p:nvSpPr>
            <p:cNvPr id="61486" name="Text Box 46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61487" name="Line 47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88" name="Group 48"/>
          <p:cNvGrpSpPr>
            <a:grpSpLocks/>
          </p:cNvGrpSpPr>
          <p:nvPr/>
        </p:nvGrpSpPr>
        <p:grpSpPr bwMode="auto">
          <a:xfrm>
            <a:off x="6511925" y="5943600"/>
            <a:ext cx="650875" cy="635000"/>
            <a:chOff x="240" y="3552"/>
            <a:chExt cx="410" cy="400"/>
          </a:xfrm>
        </p:grpSpPr>
        <p:sp>
          <p:nvSpPr>
            <p:cNvPr id="61489" name="Text Box 49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61490" name="Line 50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91" name="Text Box 51"/>
          <p:cNvSpPr txBox="1">
            <a:spLocks noChangeArrowheads="1"/>
          </p:cNvSpPr>
          <p:nvPr/>
        </p:nvSpPr>
        <p:spPr bwMode="auto">
          <a:xfrm>
            <a:off x="533400" y="54864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 r u t i s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 a s t y ,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/0</a:t>
            </a:r>
          </a:p>
        </p:txBody>
      </p:sp>
      <p:sp>
        <p:nvSpPr>
          <p:cNvPr id="61492" name="Rectangle 52"/>
          <p:cNvSpPr>
            <a:spLocks noChangeArrowheads="1"/>
          </p:cNvSpPr>
          <p:nvPr/>
        </p:nvSpPr>
        <p:spPr bwMode="auto">
          <a:xfrm>
            <a:off x="609600" y="2667000"/>
            <a:ext cx="7848600" cy="1219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93" name="Group 53"/>
          <p:cNvGrpSpPr>
            <a:grpSpLocks/>
          </p:cNvGrpSpPr>
          <p:nvPr/>
        </p:nvGrpSpPr>
        <p:grpSpPr bwMode="auto">
          <a:xfrm>
            <a:off x="195263" y="4727575"/>
            <a:ext cx="679450" cy="649288"/>
            <a:chOff x="144" y="2784"/>
            <a:chExt cx="428" cy="409"/>
          </a:xfrm>
        </p:grpSpPr>
        <p:sp>
          <p:nvSpPr>
            <p:cNvPr id="61494" name="Text Box 54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61495" name="Line 55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96" name="Text Box 56"/>
          <p:cNvSpPr txBox="1">
            <a:spLocks noChangeArrowheads="1"/>
          </p:cNvSpPr>
          <p:nvPr/>
        </p:nvSpPr>
        <p:spPr bwMode="auto">
          <a:xfrm>
            <a:off x="1524000" y="3810000"/>
            <a:ext cx="59436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>
                <a:effectLst/>
                <a:latin typeface="Times New Roman" pitchFamily="18" charset="0"/>
              </a:rPr>
              <a:t>Result: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array msg holds  string----:brutis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string at pointer pW0 is---:brutis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string at pointer pW1 +3 is:ty,h,</a:t>
            </a:r>
            <a:endParaRPr lang="en-US">
              <a:effectLst/>
              <a:latin typeface="Times New Roman" pitchFamily="18" charset="0"/>
            </a:endParaRPr>
          </a:p>
        </p:txBody>
      </p:sp>
      <p:grpSp>
        <p:nvGrpSpPr>
          <p:cNvPr id="61497" name="Group 57"/>
          <p:cNvGrpSpPr>
            <a:grpSpLocks/>
          </p:cNvGrpSpPr>
          <p:nvPr/>
        </p:nvGrpSpPr>
        <p:grpSpPr bwMode="auto">
          <a:xfrm>
            <a:off x="3463925" y="5943600"/>
            <a:ext cx="955675" cy="635000"/>
            <a:chOff x="240" y="3552"/>
            <a:chExt cx="602" cy="400"/>
          </a:xfrm>
        </p:grpSpPr>
        <p:sp>
          <p:nvSpPr>
            <p:cNvPr id="61498" name="Text Box 58"/>
            <p:cNvSpPr txBox="1">
              <a:spLocks noChangeArrowheads="1"/>
            </p:cNvSpPr>
            <p:nvPr/>
          </p:nvSpPr>
          <p:spPr bwMode="auto">
            <a:xfrm>
              <a:off x="240" y="3696"/>
              <a:ext cx="602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pW1+3</a:t>
              </a:r>
            </a:p>
          </p:txBody>
        </p:sp>
        <p:sp>
          <p:nvSpPr>
            <p:cNvPr id="61499" name="Line 5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33400" y="5105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2286000"/>
          </a:xfrm>
        </p:spPr>
        <p:txBody>
          <a:bodyPr/>
          <a:lstStyle/>
          <a:p>
            <a:r>
              <a:rPr lang="en-US" sz="2800" dirty="0"/>
              <a:t>Jargon: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‘parse’</a:t>
            </a:r>
            <a:r>
              <a:rPr lang="en-US" sz="2800" dirty="0"/>
              <a:t> == extract/decode meaning</a:t>
            </a:r>
          </a:p>
          <a:p>
            <a:pPr lvl="1"/>
            <a:r>
              <a:rPr lang="en-US" sz="2400" dirty="0"/>
              <a:t>split a string into words (Jargon: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tokens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look up each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token</a:t>
            </a:r>
            <a:r>
              <a:rPr lang="en-US" sz="2400" dirty="0"/>
              <a:t> in a computerized ‘dictionary’, etc....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83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114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447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752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2057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2362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2667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2971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3276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3581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3886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4191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495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4800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5105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5410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>
            <a:off x="5715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6019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6629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6934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7239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7543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784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815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845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53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876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22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0" y="5638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152400" y="5105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228600" y="44196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11301" name="Line 37"/>
          <p:cNvSpPr>
            <a:spLocks noChangeShapeType="1"/>
          </p:cNvSpPr>
          <p:nvPr/>
        </p:nvSpPr>
        <p:spPr bwMode="auto">
          <a:xfrm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2743200" y="4648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1143000" y="3732213"/>
            <a:ext cx="704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msg[81] = {“nasty, brutish, and short”};</a:t>
            </a:r>
            <a:endParaRPr lang="en-US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533400" y="5181600"/>
            <a:ext cx="812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457200" y="3225800"/>
            <a:ext cx="5148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How can we parse this phrase?</a:t>
            </a:r>
            <a:r>
              <a:rPr lang="en-US" sz="28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*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152400" y="152400"/>
            <a:ext cx="876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Parsing (not in book)</a:t>
            </a:r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228600" y="5715000"/>
            <a:ext cx="86550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effectLst/>
                <a:latin typeface="Times New Roman" pitchFamily="18" charset="0"/>
              </a:rPr>
              <a:t>* (from </a:t>
            </a:r>
            <a:r>
              <a:rPr lang="en-US" sz="1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Leviathan</a:t>
            </a:r>
            <a:r>
              <a:rPr lang="en-US" sz="1600" dirty="0">
                <a:effectLst/>
                <a:latin typeface="Times New Roman" pitchFamily="18" charset="0"/>
              </a:rPr>
              <a:t>,--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Thomas Hobbes, 1651: “No arts;  no letters; no society, and which is worst of all, </a:t>
            </a:r>
          </a:p>
          <a:p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continual fear and danger of violent death; and 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life of man, solitary, poor,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nasty, brutish, and short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.” 150 years later, it was a 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British joke 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told about Napoleon.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  </a:t>
            </a:r>
            <a:r>
              <a:rPr 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(It’s also a vivid description of why universities keep a crucial </a:t>
            </a:r>
            <a:r>
              <a:rPr lang="en-US" sz="1400" i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balance</a:t>
            </a:r>
            <a:r>
              <a:rPr lang="en-US" sz="1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of arts and sciences)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Pointers So Far: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Pointer: a new kind of variable that holds an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 dirty="0"/>
              <a:t> 					instead of a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</a:t>
            </a:r>
            <a:r>
              <a:rPr lang="en-US" sz="2800" dirty="0"/>
              <a:t> or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/>
              <a:t>Must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declare and initialize</a:t>
            </a:r>
            <a:r>
              <a:rPr lang="en-US" sz="2800"/>
              <a:t> before use: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                             pW0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Pointers behave like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‘movable array names’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Index them (like an array) to access data: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pW0[4]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Use them (like an array) as string variables 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/>
              <a:t>BUT you can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move</a:t>
            </a:r>
            <a:r>
              <a:rPr lang="en-US" sz="2400" dirty="0"/>
              <a:t> them using integer math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BUT they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 not reserve</a:t>
            </a:r>
            <a:r>
              <a:rPr lang="en-US" sz="2400" dirty="0"/>
              <a:t> (jargon: </a:t>
            </a:r>
            <a:r>
              <a:rPr lang="en-US" sz="2400" dirty="0">
                <a:solidFill>
                  <a:srgbClr val="FF0000"/>
                </a:solidFill>
              </a:rPr>
              <a:t>allocate</a:t>
            </a:r>
            <a:r>
              <a:rPr lang="en-US" sz="2400" dirty="0"/>
              <a:t>) any elements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Pointers are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POWERFUL &amp; DANGEROUS!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 C pointers let you read/write ANYWHERE in memory !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685800" y="5410200"/>
            <a:ext cx="80010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685800" y="2667000"/>
            <a:ext cx="487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(HINT: use ‘p’ prefix for all pointer names)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533400" y="5105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533400" y="51816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83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>
            <a:off x="114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>
            <a:off x="1447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1752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5" name="Line 9"/>
          <p:cNvSpPr>
            <a:spLocks noChangeShapeType="1"/>
          </p:cNvSpPr>
          <p:nvPr/>
        </p:nvSpPr>
        <p:spPr bwMode="auto">
          <a:xfrm>
            <a:off x="2057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>
            <a:off x="2362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7" name="Line 11"/>
          <p:cNvSpPr>
            <a:spLocks noChangeShapeType="1"/>
          </p:cNvSpPr>
          <p:nvPr/>
        </p:nvSpPr>
        <p:spPr bwMode="auto">
          <a:xfrm>
            <a:off x="2667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>
            <a:off x="2971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9" name="Line 13"/>
          <p:cNvSpPr>
            <a:spLocks noChangeShapeType="1"/>
          </p:cNvSpPr>
          <p:nvPr/>
        </p:nvSpPr>
        <p:spPr bwMode="auto">
          <a:xfrm>
            <a:off x="3276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0" name="Line 14"/>
          <p:cNvSpPr>
            <a:spLocks noChangeShapeType="1"/>
          </p:cNvSpPr>
          <p:nvPr/>
        </p:nvSpPr>
        <p:spPr bwMode="auto">
          <a:xfrm>
            <a:off x="3581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>
            <a:off x="3886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4191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4495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>
            <a:off x="4800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>
            <a:off x="5105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>
            <a:off x="5410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7" name="Line 21"/>
          <p:cNvSpPr>
            <a:spLocks noChangeShapeType="1"/>
          </p:cNvSpPr>
          <p:nvPr/>
        </p:nvSpPr>
        <p:spPr bwMode="auto">
          <a:xfrm>
            <a:off x="5715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8" name="Line 22"/>
          <p:cNvSpPr>
            <a:spLocks noChangeShapeType="1"/>
          </p:cNvSpPr>
          <p:nvPr/>
        </p:nvSpPr>
        <p:spPr bwMode="auto">
          <a:xfrm>
            <a:off x="6019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9" name="Line 23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0" name="Line 24"/>
          <p:cNvSpPr>
            <a:spLocks noChangeShapeType="1"/>
          </p:cNvSpPr>
          <p:nvPr/>
        </p:nvSpPr>
        <p:spPr bwMode="auto">
          <a:xfrm>
            <a:off x="6629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1" name="Line 25"/>
          <p:cNvSpPr>
            <a:spLocks noChangeShapeType="1"/>
          </p:cNvSpPr>
          <p:nvPr/>
        </p:nvSpPr>
        <p:spPr bwMode="auto">
          <a:xfrm>
            <a:off x="6934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2" name="Line 26"/>
          <p:cNvSpPr>
            <a:spLocks noChangeShapeType="1"/>
          </p:cNvSpPr>
          <p:nvPr/>
        </p:nvSpPr>
        <p:spPr bwMode="auto">
          <a:xfrm>
            <a:off x="7239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3" name="Line 27"/>
          <p:cNvSpPr>
            <a:spLocks noChangeShapeType="1"/>
          </p:cNvSpPr>
          <p:nvPr/>
        </p:nvSpPr>
        <p:spPr bwMode="auto">
          <a:xfrm>
            <a:off x="7543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4" name="Line 28"/>
          <p:cNvSpPr>
            <a:spLocks noChangeShapeType="1"/>
          </p:cNvSpPr>
          <p:nvPr/>
        </p:nvSpPr>
        <p:spPr bwMode="auto">
          <a:xfrm>
            <a:off x="784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5" name="Line 29"/>
          <p:cNvSpPr>
            <a:spLocks noChangeShapeType="1"/>
          </p:cNvSpPr>
          <p:nvPr/>
        </p:nvSpPr>
        <p:spPr bwMode="auto">
          <a:xfrm>
            <a:off x="815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6" name="Line 30"/>
          <p:cNvSpPr>
            <a:spLocks noChangeShapeType="1"/>
          </p:cNvSpPr>
          <p:nvPr/>
        </p:nvSpPr>
        <p:spPr bwMode="auto">
          <a:xfrm>
            <a:off x="845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7" name="Line 31"/>
          <p:cNvSpPr>
            <a:spLocks noChangeShapeType="1"/>
          </p:cNvSpPr>
          <p:nvPr/>
        </p:nvSpPr>
        <p:spPr bwMode="auto">
          <a:xfrm>
            <a:off x="53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8" name="Line 32"/>
          <p:cNvSpPr>
            <a:spLocks noChangeShapeType="1"/>
          </p:cNvSpPr>
          <p:nvPr/>
        </p:nvSpPr>
        <p:spPr bwMode="auto">
          <a:xfrm>
            <a:off x="876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9" name="Line 33"/>
          <p:cNvSpPr>
            <a:spLocks noChangeShapeType="1"/>
          </p:cNvSpPr>
          <p:nvPr/>
        </p:nvSpPr>
        <p:spPr bwMode="auto">
          <a:xfrm>
            <a:off x="22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30" name="Line 34"/>
          <p:cNvSpPr>
            <a:spLocks noChangeShapeType="1"/>
          </p:cNvSpPr>
          <p:nvPr/>
        </p:nvSpPr>
        <p:spPr bwMode="auto">
          <a:xfrm>
            <a:off x="0" y="5638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31" name="Line 35"/>
          <p:cNvSpPr>
            <a:spLocks noChangeShapeType="1"/>
          </p:cNvSpPr>
          <p:nvPr/>
        </p:nvSpPr>
        <p:spPr bwMode="auto">
          <a:xfrm>
            <a:off x="152400" y="5105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228600" y="43942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80933" name="Line 37"/>
          <p:cNvSpPr>
            <a:spLocks noChangeShapeType="1"/>
          </p:cNvSpPr>
          <p:nvPr/>
        </p:nvSpPr>
        <p:spPr bwMode="auto">
          <a:xfrm>
            <a:off x="685800" y="48006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34" name="Rectangle 38"/>
          <p:cNvSpPr>
            <a:spLocks noChangeArrowheads="1"/>
          </p:cNvSpPr>
          <p:nvPr/>
        </p:nvSpPr>
        <p:spPr bwMode="auto">
          <a:xfrm>
            <a:off x="533400" y="5105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35" name="Rectangle 39"/>
          <p:cNvSpPr>
            <a:spLocks noChangeArrowheads="1"/>
          </p:cNvSpPr>
          <p:nvPr/>
        </p:nvSpPr>
        <p:spPr bwMode="auto">
          <a:xfrm>
            <a:off x="2667000" y="5105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36" name="Rectangle 40"/>
          <p:cNvSpPr>
            <a:spLocks noChangeArrowheads="1"/>
          </p:cNvSpPr>
          <p:nvPr/>
        </p:nvSpPr>
        <p:spPr bwMode="auto">
          <a:xfrm>
            <a:off x="5410200" y="5105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37" name="Rectangle 41"/>
          <p:cNvSpPr>
            <a:spLocks noChangeArrowheads="1"/>
          </p:cNvSpPr>
          <p:nvPr/>
        </p:nvSpPr>
        <p:spPr bwMode="auto">
          <a:xfrm>
            <a:off x="6629400" y="5105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38" name="Rectangle 42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2813" cy="28194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chemeClr val="bg2"/>
                </a:solidFill>
              </a:rPr>
              <a:t>Jargon: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‘parse’</a:t>
            </a:r>
            <a:r>
              <a:rPr lang="en-US" sz="2800">
                <a:solidFill>
                  <a:schemeClr val="bg2"/>
                </a:solidFill>
              </a:rPr>
              <a:t> == extract/decode meaning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split a string into words (Jargon: </a:t>
            </a:r>
            <a:r>
              <a:rPr 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tokens</a:t>
            </a:r>
            <a:r>
              <a:rPr 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sz="2400">
                <a:solidFill>
                  <a:schemeClr val="bg2"/>
                </a:solidFill>
              </a:rPr>
              <a:t>)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look up each </a:t>
            </a:r>
            <a:r>
              <a:rPr lang="en-US" sz="2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token</a:t>
            </a:r>
            <a:r>
              <a:rPr lang="en-US" sz="2400">
                <a:solidFill>
                  <a:schemeClr val="bg2"/>
                </a:solidFill>
              </a:rPr>
              <a:t> in a computerized ‘dictionary’, etc. ...</a:t>
            </a:r>
          </a:p>
          <a:p>
            <a:pPr lvl="1">
              <a:buFontTx/>
              <a:buNone/>
            </a:pPr>
            <a:endParaRPr lang="en-US" sz="2400">
              <a:solidFill>
                <a:schemeClr val="bg2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IDEA!</a:t>
            </a:r>
            <a:r>
              <a:rPr lang="en-US" sz="2800"/>
              <a:t> write </a:t>
            </a:r>
            <a:r>
              <a:rPr lang="en-US" sz="2800" b="1"/>
              <a:t>\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2800"/>
              <a:t> at spaces to </a:t>
            </a:r>
            <a:r>
              <a:rPr lang="en-US" sz="2800">
                <a:sym typeface="Wingdings" pitchFamily="2" charset="2"/>
              </a:rPr>
              <a:t>make one-token strings:</a:t>
            </a:r>
          </a:p>
        </p:txBody>
      </p:sp>
      <p:sp>
        <p:nvSpPr>
          <p:cNvPr id="80939" name="Text Box 43"/>
          <p:cNvSpPr txBox="1">
            <a:spLocks noChangeArrowheads="1"/>
          </p:cNvSpPr>
          <p:nvPr/>
        </p:nvSpPr>
        <p:spPr bwMode="auto">
          <a:xfrm>
            <a:off x="2743200" y="4648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0940" name="Text Box 44"/>
          <p:cNvSpPr txBox="1">
            <a:spLocks noChangeArrowheads="1"/>
          </p:cNvSpPr>
          <p:nvPr/>
        </p:nvSpPr>
        <p:spPr bwMode="auto">
          <a:xfrm>
            <a:off x="1143000" y="3748088"/>
            <a:ext cx="688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msg[81]= {“nasty, brutish, and short”};</a:t>
            </a:r>
            <a:endParaRPr lang="en-US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sp>
        <p:nvSpPr>
          <p:cNvPr id="80942" name="Rectangle 4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Parsing (not in book)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533400" y="5105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Parsing (not in book)</a:t>
            </a:r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83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114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0" name="Line 6"/>
          <p:cNvSpPr>
            <a:spLocks noChangeShapeType="1"/>
          </p:cNvSpPr>
          <p:nvPr/>
        </p:nvSpPr>
        <p:spPr bwMode="auto">
          <a:xfrm>
            <a:off x="1447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1" name="Line 7"/>
          <p:cNvSpPr>
            <a:spLocks noChangeShapeType="1"/>
          </p:cNvSpPr>
          <p:nvPr/>
        </p:nvSpPr>
        <p:spPr bwMode="auto">
          <a:xfrm>
            <a:off x="1752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2" name="Line 8"/>
          <p:cNvSpPr>
            <a:spLocks noChangeShapeType="1"/>
          </p:cNvSpPr>
          <p:nvPr/>
        </p:nvSpPr>
        <p:spPr bwMode="auto">
          <a:xfrm>
            <a:off x="2057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3" name="Line 9"/>
          <p:cNvSpPr>
            <a:spLocks noChangeShapeType="1"/>
          </p:cNvSpPr>
          <p:nvPr/>
        </p:nvSpPr>
        <p:spPr bwMode="auto">
          <a:xfrm>
            <a:off x="2362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4" name="Line 10"/>
          <p:cNvSpPr>
            <a:spLocks noChangeShapeType="1"/>
          </p:cNvSpPr>
          <p:nvPr/>
        </p:nvSpPr>
        <p:spPr bwMode="auto">
          <a:xfrm>
            <a:off x="2667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5" name="Line 11"/>
          <p:cNvSpPr>
            <a:spLocks noChangeShapeType="1"/>
          </p:cNvSpPr>
          <p:nvPr/>
        </p:nvSpPr>
        <p:spPr bwMode="auto">
          <a:xfrm>
            <a:off x="2971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>
            <a:off x="3276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>
            <a:off x="3581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8" name="Line 14"/>
          <p:cNvSpPr>
            <a:spLocks noChangeShapeType="1"/>
          </p:cNvSpPr>
          <p:nvPr/>
        </p:nvSpPr>
        <p:spPr bwMode="auto">
          <a:xfrm>
            <a:off x="3886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4191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0" name="Line 16"/>
          <p:cNvSpPr>
            <a:spLocks noChangeShapeType="1"/>
          </p:cNvSpPr>
          <p:nvPr/>
        </p:nvSpPr>
        <p:spPr bwMode="auto">
          <a:xfrm>
            <a:off x="4495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4800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2" name="Line 18"/>
          <p:cNvSpPr>
            <a:spLocks noChangeShapeType="1"/>
          </p:cNvSpPr>
          <p:nvPr/>
        </p:nvSpPr>
        <p:spPr bwMode="auto">
          <a:xfrm>
            <a:off x="5105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3" name="Line 19"/>
          <p:cNvSpPr>
            <a:spLocks noChangeShapeType="1"/>
          </p:cNvSpPr>
          <p:nvPr/>
        </p:nvSpPr>
        <p:spPr bwMode="auto">
          <a:xfrm>
            <a:off x="5410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4" name="Line 20"/>
          <p:cNvSpPr>
            <a:spLocks noChangeShapeType="1"/>
          </p:cNvSpPr>
          <p:nvPr/>
        </p:nvSpPr>
        <p:spPr bwMode="auto">
          <a:xfrm>
            <a:off x="5715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>
            <a:off x="6019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6" name="Line 22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7" name="Line 23"/>
          <p:cNvSpPr>
            <a:spLocks noChangeShapeType="1"/>
          </p:cNvSpPr>
          <p:nvPr/>
        </p:nvSpPr>
        <p:spPr bwMode="auto">
          <a:xfrm>
            <a:off x="6629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8" name="Line 24"/>
          <p:cNvSpPr>
            <a:spLocks noChangeShapeType="1"/>
          </p:cNvSpPr>
          <p:nvPr/>
        </p:nvSpPr>
        <p:spPr bwMode="auto">
          <a:xfrm>
            <a:off x="6934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9" name="Line 25"/>
          <p:cNvSpPr>
            <a:spLocks noChangeShapeType="1"/>
          </p:cNvSpPr>
          <p:nvPr/>
        </p:nvSpPr>
        <p:spPr bwMode="auto">
          <a:xfrm>
            <a:off x="7239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0" name="Line 26"/>
          <p:cNvSpPr>
            <a:spLocks noChangeShapeType="1"/>
          </p:cNvSpPr>
          <p:nvPr/>
        </p:nvSpPr>
        <p:spPr bwMode="auto">
          <a:xfrm>
            <a:off x="7543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784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>
            <a:off x="815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3" name="Line 29"/>
          <p:cNvSpPr>
            <a:spLocks noChangeShapeType="1"/>
          </p:cNvSpPr>
          <p:nvPr/>
        </p:nvSpPr>
        <p:spPr bwMode="auto">
          <a:xfrm>
            <a:off x="845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4" name="Line 30"/>
          <p:cNvSpPr>
            <a:spLocks noChangeShapeType="1"/>
          </p:cNvSpPr>
          <p:nvPr/>
        </p:nvSpPr>
        <p:spPr bwMode="auto">
          <a:xfrm>
            <a:off x="53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5" name="Line 31"/>
          <p:cNvSpPr>
            <a:spLocks noChangeShapeType="1"/>
          </p:cNvSpPr>
          <p:nvPr/>
        </p:nvSpPr>
        <p:spPr bwMode="auto">
          <a:xfrm>
            <a:off x="876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6" name="Line 32"/>
          <p:cNvSpPr>
            <a:spLocks noChangeShapeType="1"/>
          </p:cNvSpPr>
          <p:nvPr/>
        </p:nvSpPr>
        <p:spPr bwMode="auto">
          <a:xfrm>
            <a:off x="22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7" name="Line 33"/>
          <p:cNvSpPr>
            <a:spLocks noChangeShapeType="1"/>
          </p:cNvSpPr>
          <p:nvPr/>
        </p:nvSpPr>
        <p:spPr bwMode="auto">
          <a:xfrm>
            <a:off x="0" y="5638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8" name="Line 34"/>
          <p:cNvSpPr>
            <a:spLocks noChangeShapeType="1"/>
          </p:cNvSpPr>
          <p:nvPr/>
        </p:nvSpPr>
        <p:spPr bwMode="auto">
          <a:xfrm>
            <a:off x="152400" y="5105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9" name="Text Box 35"/>
          <p:cNvSpPr txBox="1">
            <a:spLocks noChangeArrowheads="1"/>
          </p:cNvSpPr>
          <p:nvPr/>
        </p:nvSpPr>
        <p:spPr bwMode="auto">
          <a:xfrm>
            <a:off x="228600" y="43942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82980" name="Line 36"/>
          <p:cNvSpPr>
            <a:spLocks noChangeShapeType="1"/>
          </p:cNvSpPr>
          <p:nvPr/>
        </p:nvSpPr>
        <p:spPr bwMode="auto">
          <a:xfrm>
            <a:off x="685800" y="48006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81" name="Rectangle 37"/>
          <p:cNvSpPr>
            <a:spLocks noChangeArrowheads="1"/>
          </p:cNvSpPr>
          <p:nvPr/>
        </p:nvSpPr>
        <p:spPr bwMode="auto">
          <a:xfrm>
            <a:off x="533400" y="5105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82" name="Rectangle 38"/>
          <p:cNvSpPr>
            <a:spLocks noChangeArrowheads="1"/>
          </p:cNvSpPr>
          <p:nvPr/>
        </p:nvSpPr>
        <p:spPr bwMode="auto">
          <a:xfrm>
            <a:off x="2667000" y="5105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83" name="Rectangle 39"/>
          <p:cNvSpPr>
            <a:spLocks noChangeArrowheads="1"/>
          </p:cNvSpPr>
          <p:nvPr/>
        </p:nvSpPr>
        <p:spPr bwMode="auto">
          <a:xfrm>
            <a:off x="5410200" y="5105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84" name="Rectangle 40"/>
          <p:cNvSpPr>
            <a:spLocks noChangeArrowheads="1"/>
          </p:cNvSpPr>
          <p:nvPr/>
        </p:nvSpPr>
        <p:spPr bwMode="auto">
          <a:xfrm>
            <a:off x="6629400" y="5105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985" name="Group 41"/>
          <p:cNvGrpSpPr>
            <a:grpSpLocks/>
          </p:cNvGrpSpPr>
          <p:nvPr/>
        </p:nvGrpSpPr>
        <p:grpSpPr bwMode="auto">
          <a:xfrm>
            <a:off x="381000" y="5638800"/>
            <a:ext cx="650875" cy="635000"/>
            <a:chOff x="240" y="3552"/>
            <a:chExt cx="410" cy="400"/>
          </a:xfrm>
        </p:grpSpPr>
        <p:sp>
          <p:nvSpPr>
            <p:cNvPr id="82986" name="Text Box 42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82987" name="Line 43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88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228600" y="1306513"/>
            <a:ext cx="8532813" cy="23844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ym typeface="Wingdings" pitchFamily="2" charset="2"/>
              </a:rPr>
              <a:t>But now, how do we read/print/use those words? </a:t>
            </a:r>
            <a:br>
              <a:rPr lang="en-US" sz="2800">
                <a:sym typeface="Wingdings" pitchFamily="2" charset="2"/>
              </a:rPr>
            </a:br>
            <a:endParaRPr lang="en-US" sz="280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2800">
                <a:sym typeface="Wingdings" pitchFamily="2" charset="2"/>
              </a:rPr>
              <a:t>BEST: split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</a:t>
            </a:r>
            <a:r>
              <a:rPr lang="en-US" sz="2800">
                <a:sym typeface="Wingdings" pitchFamily="2" charset="2"/>
              </a:rPr>
              <a:t> array into several smaller arrays.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BUT WE CAN’T</a:t>
            </a:r>
            <a:r>
              <a:rPr lang="en-US" sz="2400">
                <a:sym typeface="Wingdings" pitchFamily="2" charset="2"/>
              </a:rPr>
              <a:t>: arrays are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fixed</a:t>
            </a:r>
            <a:r>
              <a:rPr lang="en-US" sz="2400">
                <a:sym typeface="Wingdings" pitchFamily="2" charset="2"/>
              </a:rPr>
              <a:t> size,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fixed</a:t>
            </a:r>
            <a:r>
              <a:rPr lang="en-US" sz="240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>
                <a:sym typeface="Wingdings" pitchFamily="2" charset="2"/>
              </a:rPr>
              <a:t>location.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pitchFamily="2" charset="2"/>
              </a:rPr>
              <a:t>?must we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copy</a:t>
            </a:r>
            <a:r>
              <a:rPr lang="en-US" sz="2400">
                <a:sym typeface="Wingdings" pitchFamily="2" charset="2"/>
              </a:rPr>
              <a:t> perfectly good strings to other arrays?!?!</a:t>
            </a:r>
            <a:br>
              <a:rPr lang="en-US" sz="2400">
                <a:sym typeface="Wingdings" pitchFamily="2" charset="2"/>
              </a:rPr>
            </a:br>
            <a:r>
              <a:rPr lang="en-US" sz="2400">
                <a:sym typeface="Wingdings" pitchFamily="2" charset="2"/>
              </a:rPr>
              <a:t>wasteful! slow! inflexible! complicated! “</a:t>
            </a:r>
            <a:r>
              <a:rPr lang="en-US" sz="2400" i="1">
                <a:sym typeface="Wingdings" pitchFamily="2" charset="2"/>
              </a:rPr>
              <a:t>Surely</a:t>
            </a:r>
            <a:r>
              <a:rPr lang="en-US" sz="2400">
                <a:sym typeface="Wingdings" pitchFamily="2" charset="2"/>
              </a:rPr>
              <a:t> you jest!”</a:t>
            </a:r>
          </a:p>
        </p:txBody>
      </p:sp>
      <p:sp>
        <p:nvSpPr>
          <p:cNvPr id="82989" name="Text Box 45"/>
          <p:cNvSpPr txBox="1">
            <a:spLocks noChangeArrowheads="1"/>
          </p:cNvSpPr>
          <p:nvPr/>
        </p:nvSpPr>
        <p:spPr bwMode="auto">
          <a:xfrm>
            <a:off x="2743200" y="4648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82990" name="Group 46"/>
          <p:cNvGrpSpPr>
            <a:grpSpLocks/>
          </p:cNvGrpSpPr>
          <p:nvPr/>
        </p:nvGrpSpPr>
        <p:grpSpPr bwMode="auto">
          <a:xfrm>
            <a:off x="2549525" y="5638800"/>
            <a:ext cx="650875" cy="635000"/>
            <a:chOff x="240" y="3552"/>
            <a:chExt cx="410" cy="400"/>
          </a:xfrm>
        </p:grpSpPr>
        <p:sp>
          <p:nvSpPr>
            <p:cNvPr id="82991" name="Text Box 47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82992" name="Line 48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993" name="Group 49"/>
          <p:cNvGrpSpPr>
            <a:grpSpLocks/>
          </p:cNvGrpSpPr>
          <p:nvPr/>
        </p:nvGrpSpPr>
        <p:grpSpPr bwMode="auto">
          <a:xfrm>
            <a:off x="5292725" y="5638800"/>
            <a:ext cx="650875" cy="635000"/>
            <a:chOff x="240" y="3552"/>
            <a:chExt cx="410" cy="400"/>
          </a:xfrm>
        </p:grpSpPr>
        <p:sp>
          <p:nvSpPr>
            <p:cNvPr id="82994" name="Text Box 50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82995" name="Line 51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996" name="Group 52"/>
          <p:cNvGrpSpPr>
            <a:grpSpLocks/>
          </p:cNvGrpSpPr>
          <p:nvPr/>
        </p:nvGrpSpPr>
        <p:grpSpPr bwMode="auto">
          <a:xfrm>
            <a:off x="6511925" y="5638800"/>
            <a:ext cx="650875" cy="635000"/>
            <a:chOff x="240" y="3552"/>
            <a:chExt cx="410" cy="400"/>
          </a:xfrm>
        </p:grpSpPr>
        <p:sp>
          <p:nvSpPr>
            <p:cNvPr id="82997" name="Text Box 53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82998" name="Line 54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99" name="Text Box 55"/>
          <p:cNvSpPr txBox="1">
            <a:spLocks noChangeArrowheads="1"/>
          </p:cNvSpPr>
          <p:nvPr/>
        </p:nvSpPr>
        <p:spPr bwMode="auto">
          <a:xfrm>
            <a:off x="533400" y="51816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83000" name="Text Box 56"/>
          <p:cNvSpPr txBox="1">
            <a:spLocks noChangeArrowheads="1"/>
          </p:cNvSpPr>
          <p:nvPr/>
        </p:nvSpPr>
        <p:spPr bwMode="auto">
          <a:xfrm>
            <a:off x="1143000" y="4052888"/>
            <a:ext cx="688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msg[81]= {“nasty, brutish, and short”};</a:t>
            </a:r>
            <a:endParaRPr lang="en-US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/>
              <a:t>The Answer: </a:t>
            </a:r>
            <a:r>
              <a:rPr lang="en-US" dirty="0">
                <a:solidFill>
                  <a:schemeClr val="accent6"/>
                </a:solidFill>
              </a:rPr>
              <a:t>Pointers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(Recall)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</a:t>
            </a:r>
            <a:r>
              <a:rPr lang="en-US" sz="2800" dirty="0"/>
              <a:t> (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800" dirty="0"/>
              <a:t>) holds the </a:t>
            </a:r>
            <a:br>
              <a:rPr lang="en-US" sz="2800" dirty="0"/>
            </a:br>
            <a:r>
              <a:rPr lang="en-US" sz="2800" dirty="0"/>
              <a:t>		memory address of the 0</a:t>
            </a:r>
            <a:r>
              <a:rPr lang="en-US" sz="2800" baseline="30000" dirty="0"/>
              <a:t>th</a:t>
            </a:r>
            <a:r>
              <a:rPr lang="en-US" sz="2800" dirty="0"/>
              <a:t> byte of array.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But the address of an array is fixed, a constant; </a:t>
            </a:r>
            <a:br>
              <a:rPr lang="en-US" sz="2800" dirty="0"/>
            </a:b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want a ‘movable array name’ 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(p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W0,pW1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,…)</a:t>
            </a:r>
            <a:r>
              <a:rPr lang="en-US" sz="2800" dirty="0"/>
              <a:t> that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has an adjustable/variable address,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does not make any new array elements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533400" y="5105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83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14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1447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1752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2057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>
            <a:off x="2362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7" name="Line 11"/>
          <p:cNvSpPr>
            <a:spLocks noChangeShapeType="1"/>
          </p:cNvSpPr>
          <p:nvPr/>
        </p:nvSpPr>
        <p:spPr bwMode="auto">
          <a:xfrm>
            <a:off x="2667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>
            <a:off x="2971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>
            <a:off x="3276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0" name="Line 14"/>
          <p:cNvSpPr>
            <a:spLocks noChangeShapeType="1"/>
          </p:cNvSpPr>
          <p:nvPr/>
        </p:nvSpPr>
        <p:spPr bwMode="auto">
          <a:xfrm>
            <a:off x="3581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3886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4191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3" name="Line 17"/>
          <p:cNvSpPr>
            <a:spLocks noChangeShapeType="1"/>
          </p:cNvSpPr>
          <p:nvPr/>
        </p:nvSpPr>
        <p:spPr bwMode="auto">
          <a:xfrm>
            <a:off x="4495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4" name="Line 18"/>
          <p:cNvSpPr>
            <a:spLocks noChangeShapeType="1"/>
          </p:cNvSpPr>
          <p:nvPr/>
        </p:nvSpPr>
        <p:spPr bwMode="auto">
          <a:xfrm>
            <a:off x="4800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5" name="Line 19"/>
          <p:cNvSpPr>
            <a:spLocks noChangeShapeType="1"/>
          </p:cNvSpPr>
          <p:nvPr/>
        </p:nvSpPr>
        <p:spPr bwMode="auto">
          <a:xfrm>
            <a:off x="5105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>
            <a:off x="5410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7" name="Line 21"/>
          <p:cNvSpPr>
            <a:spLocks noChangeShapeType="1"/>
          </p:cNvSpPr>
          <p:nvPr/>
        </p:nvSpPr>
        <p:spPr bwMode="auto">
          <a:xfrm>
            <a:off x="5715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8" name="Line 22"/>
          <p:cNvSpPr>
            <a:spLocks noChangeShapeType="1"/>
          </p:cNvSpPr>
          <p:nvPr/>
        </p:nvSpPr>
        <p:spPr bwMode="auto">
          <a:xfrm>
            <a:off x="6019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0" name="Line 24"/>
          <p:cNvSpPr>
            <a:spLocks noChangeShapeType="1"/>
          </p:cNvSpPr>
          <p:nvPr/>
        </p:nvSpPr>
        <p:spPr bwMode="auto">
          <a:xfrm>
            <a:off x="6629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>
            <a:off x="6934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2" name="Line 26"/>
          <p:cNvSpPr>
            <a:spLocks noChangeShapeType="1"/>
          </p:cNvSpPr>
          <p:nvPr/>
        </p:nvSpPr>
        <p:spPr bwMode="auto">
          <a:xfrm>
            <a:off x="7239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3" name="Line 27"/>
          <p:cNvSpPr>
            <a:spLocks noChangeShapeType="1"/>
          </p:cNvSpPr>
          <p:nvPr/>
        </p:nvSpPr>
        <p:spPr bwMode="auto">
          <a:xfrm>
            <a:off x="7543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4" name="Line 28"/>
          <p:cNvSpPr>
            <a:spLocks noChangeShapeType="1"/>
          </p:cNvSpPr>
          <p:nvPr/>
        </p:nvSpPr>
        <p:spPr bwMode="auto">
          <a:xfrm>
            <a:off x="784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5" name="Line 29"/>
          <p:cNvSpPr>
            <a:spLocks noChangeShapeType="1"/>
          </p:cNvSpPr>
          <p:nvPr/>
        </p:nvSpPr>
        <p:spPr bwMode="auto">
          <a:xfrm>
            <a:off x="815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6" name="Line 30"/>
          <p:cNvSpPr>
            <a:spLocks noChangeShapeType="1"/>
          </p:cNvSpPr>
          <p:nvPr/>
        </p:nvSpPr>
        <p:spPr bwMode="auto">
          <a:xfrm>
            <a:off x="845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7" name="Line 31"/>
          <p:cNvSpPr>
            <a:spLocks noChangeShapeType="1"/>
          </p:cNvSpPr>
          <p:nvPr/>
        </p:nvSpPr>
        <p:spPr bwMode="auto">
          <a:xfrm>
            <a:off x="53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8" name="Line 32"/>
          <p:cNvSpPr>
            <a:spLocks noChangeShapeType="1"/>
          </p:cNvSpPr>
          <p:nvPr/>
        </p:nvSpPr>
        <p:spPr bwMode="auto">
          <a:xfrm>
            <a:off x="876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9" name="Line 33"/>
          <p:cNvSpPr>
            <a:spLocks noChangeShapeType="1"/>
          </p:cNvSpPr>
          <p:nvPr/>
        </p:nvSpPr>
        <p:spPr bwMode="auto">
          <a:xfrm>
            <a:off x="22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90" name="Line 34"/>
          <p:cNvSpPr>
            <a:spLocks noChangeShapeType="1"/>
          </p:cNvSpPr>
          <p:nvPr/>
        </p:nvSpPr>
        <p:spPr bwMode="auto">
          <a:xfrm>
            <a:off x="0" y="5638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91" name="Line 35"/>
          <p:cNvSpPr>
            <a:spLocks noChangeShapeType="1"/>
          </p:cNvSpPr>
          <p:nvPr/>
        </p:nvSpPr>
        <p:spPr bwMode="auto">
          <a:xfrm>
            <a:off x="152400" y="5105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92" name="Rectangle 36"/>
          <p:cNvSpPr>
            <a:spLocks noChangeArrowheads="1"/>
          </p:cNvSpPr>
          <p:nvPr/>
        </p:nvSpPr>
        <p:spPr bwMode="auto">
          <a:xfrm>
            <a:off x="533400" y="5105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3" name="Rectangle 37"/>
          <p:cNvSpPr>
            <a:spLocks noChangeArrowheads="1"/>
          </p:cNvSpPr>
          <p:nvPr/>
        </p:nvSpPr>
        <p:spPr bwMode="auto">
          <a:xfrm>
            <a:off x="2667000" y="5105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4" name="Rectangle 38"/>
          <p:cNvSpPr>
            <a:spLocks noChangeArrowheads="1"/>
          </p:cNvSpPr>
          <p:nvPr/>
        </p:nvSpPr>
        <p:spPr bwMode="auto">
          <a:xfrm>
            <a:off x="5410200" y="5105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5" name="Rectangle 39"/>
          <p:cNvSpPr>
            <a:spLocks noChangeArrowheads="1"/>
          </p:cNvSpPr>
          <p:nvPr/>
        </p:nvSpPr>
        <p:spPr bwMode="auto">
          <a:xfrm>
            <a:off x="6629400" y="5105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5096" name="Group 40"/>
          <p:cNvGrpSpPr>
            <a:grpSpLocks/>
          </p:cNvGrpSpPr>
          <p:nvPr/>
        </p:nvGrpSpPr>
        <p:grpSpPr bwMode="auto">
          <a:xfrm>
            <a:off x="381000" y="5638800"/>
            <a:ext cx="650875" cy="635000"/>
            <a:chOff x="240" y="3552"/>
            <a:chExt cx="410" cy="400"/>
          </a:xfrm>
        </p:grpSpPr>
        <p:sp>
          <p:nvSpPr>
            <p:cNvPr id="45097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</a:t>
              </a:r>
            </a:p>
          </p:txBody>
        </p:sp>
        <p:sp>
          <p:nvSpPr>
            <p:cNvPr id="45098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99" name="Text Box 43"/>
          <p:cNvSpPr txBox="1">
            <a:spLocks noChangeArrowheads="1"/>
          </p:cNvSpPr>
          <p:nvPr/>
        </p:nvSpPr>
        <p:spPr bwMode="auto">
          <a:xfrm>
            <a:off x="2743200" y="46482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5100" name="Group 44"/>
          <p:cNvGrpSpPr>
            <a:grpSpLocks/>
          </p:cNvGrpSpPr>
          <p:nvPr/>
        </p:nvGrpSpPr>
        <p:grpSpPr bwMode="auto">
          <a:xfrm>
            <a:off x="2549525" y="5638800"/>
            <a:ext cx="650875" cy="635000"/>
            <a:chOff x="240" y="3552"/>
            <a:chExt cx="410" cy="400"/>
          </a:xfrm>
        </p:grpSpPr>
        <p:sp>
          <p:nvSpPr>
            <p:cNvPr id="45101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</a:t>
              </a:r>
            </a:p>
          </p:txBody>
        </p:sp>
        <p:sp>
          <p:nvSpPr>
            <p:cNvPr id="45102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103" name="Group 47"/>
          <p:cNvGrpSpPr>
            <a:grpSpLocks/>
          </p:cNvGrpSpPr>
          <p:nvPr/>
        </p:nvGrpSpPr>
        <p:grpSpPr bwMode="auto">
          <a:xfrm>
            <a:off x="5292725" y="5638800"/>
            <a:ext cx="650875" cy="635000"/>
            <a:chOff x="240" y="3552"/>
            <a:chExt cx="410" cy="400"/>
          </a:xfrm>
        </p:grpSpPr>
        <p:sp>
          <p:nvSpPr>
            <p:cNvPr id="45104" name="Text Box 48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</a:t>
              </a:r>
            </a:p>
          </p:txBody>
        </p:sp>
        <p:sp>
          <p:nvSpPr>
            <p:cNvPr id="45105" name="Line 49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106" name="Group 50"/>
          <p:cNvGrpSpPr>
            <a:grpSpLocks/>
          </p:cNvGrpSpPr>
          <p:nvPr/>
        </p:nvGrpSpPr>
        <p:grpSpPr bwMode="auto">
          <a:xfrm>
            <a:off x="6511925" y="5638800"/>
            <a:ext cx="650875" cy="635000"/>
            <a:chOff x="240" y="3552"/>
            <a:chExt cx="410" cy="400"/>
          </a:xfrm>
        </p:grpSpPr>
        <p:sp>
          <p:nvSpPr>
            <p:cNvPr id="45107" name="Text Box 51"/>
            <p:cNvSpPr txBox="1">
              <a:spLocks noChangeArrowheads="1"/>
            </p:cNvSpPr>
            <p:nvPr/>
          </p:nvSpPr>
          <p:spPr bwMode="auto">
            <a:xfrm>
              <a:off x="240" y="3696"/>
              <a:ext cx="410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</a:t>
              </a:r>
            </a:p>
          </p:txBody>
        </p:sp>
        <p:sp>
          <p:nvSpPr>
            <p:cNvPr id="45108" name="Line 5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110" name="Group 54"/>
          <p:cNvGrpSpPr>
            <a:grpSpLocks/>
          </p:cNvGrpSpPr>
          <p:nvPr/>
        </p:nvGrpSpPr>
        <p:grpSpPr bwMode="auto">
          <a:xfrm>
            <a:off x="228600" y="4441825"/>
            <a:ext cx="679450" cy="649288"/>
            <a:chOff x="144" y="2784"/>
            <a:chExt cx="428" cy="409"/>
          </a:xfrm>
        </p:grpSpPr>
        <p:sp>
          <p:nvSpPr>
            <p:cNvPr id="45111" name="Text Box 55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45112" name="Line 56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113" name="Text Box 57"/>
          <p:cNvSpPr txBox="1">
            <a:spLocks noChangeArrowheads="1"/>
          </p:cNvSpPr>
          <p:nvPr/>
        </p:nvSpPr>
        <p:spPr bwMode="auto">
          <a:xfrm>
            <a:off x="533400" y="51816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45114" name="Text Box 58"/>
          <p:cNvSpPr txBox="1">
            <a:spLocks noChangeArrowheads="1"/>
          </p:cNvSpPr>
          <p:nvPr/>
        </p:nvSpPr>
        <p:spPr bwMode="auto">
          <a:xfrm>
            <a:off x="1143000" y="4281488"/>
            <a:ext cx="688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msg[81]= {“nasty, brutish, and short”};</a:t>
            </a:r>
            <a:endParaRPr lang="en-US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A new kind of Variable: </a:t>
            </a:r>
            <a:r>
              <a:rPr lang="en-US">
                <a:solidFill>
                  <a:srgbClr val="FF0000"/>
                </a:solidFill>
              </a:rPr>
              <a:t>Pointers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800600"/>
          </a:xfrm>
        </p:spPr>
        <p:txBody>
          <a:bodyPr/>
          <a:lstStyle/>
          <a:p>
            <a:r>
              <a:rPr lang="en-US" sz="2800" dirty="0">
                <a:latin typeface="Tahoma" pitchFamily="34" charset="0"/>
              </a:rPr>
              <a:t>(Recall)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Variable: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a named chunk of memory, a </a:t>
            </a:r>
            <a:br>
              <a:rPr lang="en-US" sz="2800" dirty="0"/>
            </a:br>
            <a:r>
              <a:rPr lang="en-US" sz="2800" dirty="0"/>
              <a:t> placeholder for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</a:t>
            </a:r>
            <a:r>
              <a:rPr lang="en-US" sz="2800" dirty="0"/>
              <a:t> stored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 dirty="0"/>
              <a:t> that can change.</a:t>
            </a:r>
            <a:br>
              <a:rPr lang="en-US" sz="2800" dirty="0"/>
            </a:b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>
                <a:latin typeface="Tahoma" pitchFamily="34" charset="0"/>
              </a:rPr>
              <a:t>(Recall)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Array: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a named chunk of memory,  a placeholder for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sz="2800" dirty="0"/>
              <a:t> stored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values</a:t>
            </a:r>
            <a:r>
              <a:rPr lang="en-US" sz="2800" dirty="0"/>
              <a:t> that can change.</a:t>
            </a:r>
          </a:p>
          <a:p>
            <a:pPr lvl="1"/>
            <a:r>
              <a:rPr lang="en-US" sz="2000" dirty="0"/>
              <a:t>Array name (e.g.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000" dirty="0"/>
              <a:t>) gives fixed address; tells byte 0 of the array</a:t>
            </a:r>
          </a:p>
          <a:p>
            <a:pPr lvl="1"/>
            <a:r>
              <a:rPr lang="en-US" sz="2000" dirty="0"/>
              <a:t>Array elements (e.g.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[3]</a:t>
            </a:r>
            <a:r>
              <a:rPr lang="en-US" sz="2000" dirty="0"/>
              <a:t>) are </a:t>
            </a:r>
            <a:r>
              <a:rPr lang="en-US" sz="2000" dirty="0" smtClean="0"/>
              <a:t>found from array-name location 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(NEW!)</a:t>
            </a:r>
            <a:b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Pointer:</a:t>
            </a:r>
            <a:r>
              <a:rPr lang="en-US" sz="2800" dirty="0"/>
              <a:t> a named chunk of memory, </a:t>
            </a:r>
            <a:br>
              <a:rPr lang="en-US" sz="2800" dirty="0"/>
            </a:br>
            <a:r>
              <a:rPr lang="en-US" sz="2800" dirty="0"/>
              <a:t>a placeholder for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</a:t>
            </a:r>
            <a:r>
              <a:rPr lang="en-US" sz="2800" dirty="0"/>
              <a:t>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  <a:r>
              <a:rPr lang="en-US" sz="2800" dirty="0"/>
              <a:t> in memory. 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81000" y="4953000"/>
            <a:ext cx="82296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04800" y="2895600"/>
            <a:ext cx="82296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04800" y="1524000"/>
            <a:ext cx="82296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The Answer: Pointers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582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Tahoma" pitchFamily="34" charset="0"/>
              </a:rPr>
              <a:t>(Recall)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(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800" dirty="0"/>
              <a:t>) holds the </a:t>
            </a:r>
            <a:br>
              <a:rPr lang="en-US" sz="2800" dirty="0"/>
            </a:br>
            <a:r>
              <a:rPr lang="en-US" sz="2800" dirty="0"/>
              <a:t>		memory address of the 0</a:t>
            </a:r>
            <a:r>
              <a:rPr lang="en-US" sz="2800" baseline="30000" dirty="0"/>
              <a:t>th</a:t>
            </a:r>
            <a:r>
              <a:rPr lang="en-US" sz="2800" dirty="0"/>
              <a:t> byte of array.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But the address of an array is fixed, </a:t>
            </a:r>
            <a:r>
              <a:rPr lang="en-US" sz="2800" dirty="0" smtClean="0"/>
              <a:t>a locked </a:t>
            </a:r>
            <a:r>
              <a:rPr lang="en-US" sz="2800" dirty="0"/>
              <a:t>constant; </a:t>
            </a:r>
            <a:br>
              <a:rPr lang="en-US" sz="2800" dirty="0"/>
            </a:b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we want a ‘movable array name’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pW0,pW1</a:t>
            </a: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,…)</a:t>
            </a:r>
            <a:r>
              <a:rPr lang="en-US" sz="2800" dirty="0"/>
              <a:t> that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has an adjustable/variable address,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does not make any new array elements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" y="51054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83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14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1447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752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2057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>
            <a:off x="2362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2667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2971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3276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3581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3886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>
            <a:off x="4191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>
            <a:off x="4495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>
            <a:off x="4800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>
            <a:off x="5105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>
            <a:off x="5410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5" name="Line 21"/>
          <p:cNvSpPr>
            <a:spLocks noChangeShapeType="1"/>
          </p:cNvSpPr>
          <p:nvPr/>
        </p:nvSpPr>
        <p:spPr bwMode="auto">
          <a:xfrm>
            <a:off x="5715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6" name="Line 22"/>
          <p:cNvSpPr>
            <a:spLocks noChangeShapeType="1"/>
          </p:cNvSpPr>
          <p:nvPr/>
        </p:nvSpPr>
        <p:spPr bwMode="auto">
          <a:xfrm>
            <a:off x="6019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7" name="Line 23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8" name="Line 24"/>
          <p:cNvSpPr>
            <a:spLocks noChangeShapeType="1"/>
          </p:cNvSpPr>
          <p:nvPr/>
        </p:nvSpPr>
        <p:spPr bwMode="auto">
          <a:xfrm>
            <a:off x="6629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9" name="Line 25"/>
          <p:cNvSpPr>
            <a:spLocks noChangeShapeType="1"/>
          </p:cNvSpPr>
          <p:nvPr/>
        </p:nvSpPr>
        <p:spPr bwMode="auto">
          <a:xfrm>
            <a:off x="6934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0" name="Line 26"/>
          <p:cNvSpPr>
            <a:spLocks noChangeShapeType="1"/>
          </p:cNvSpPr>
          <p:nvPr/>
        </p:nvSpPr>
        <p:spPr bwMode="auto">
          <a:xfrm>
            <a:off x="7239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1" name="Line 27"/>
          <p:cNvSpPr>
            <a:spLocks noChangeShapeType="1"/>
          </p:cNvSpPr>
          <p:nvPr/>
        </p:nvSpPr>
        <p:spPr bwMode="auto">
          <a:xfrm>
            <a:off x="75438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2" name="Line 28"/>
          <p:cNvSpPr>
            <a:spLocks noChangeShapeType="1"/>
          </p:cNvSpPr>
          <p:nvPr/>
        </p:nvSpPr>
        <p:spPr bwMode="auto">
          <a:xfrm>
            <a:off x="784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3" name="Line 29"/>
          <p:cNvSpPr>
            <a:spLocks noChangeShapeType="1"/>
          </p:cNvSpPr>
          <p:nvPr/>
        </p:nvSpPr>
        <p:spPr bwMode="auto">
          <a:xfrm>
            <a:off x="815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4" name="Line 30"/>
          <p:cNvSpPr>
            <a:spLocks noChangeShapeType="1"/>
          </p:cNvSpPr>
          <p:nvPr/>
        </p:nvSpPr>
        <p:spPr bwMode="auto">
          <a:xfrm>
            <a:off x="84582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5" name="Line 31"/>
          <p:cNvSpPr>
            <a:spLocks noChangeShapeType="1"/>
          </p:cNvSpPr>
          <p:nvPr/>
        </p:nvSpPr>
        <p:spPr bwMode="auto">
          <a:xfrm>
            <a:off x="5334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>
            <a:off x="87630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7" name="Line 33"/>
          <p:cNvSpPr>
            <a:spLocks noChangeShapeType="1"/>
          </p:cNvSpPr>
          <p:nvPr/>
        </p:nvSpPr>
        <p:spPr bwMode="auto">
          <a:xfrm>
            <a:off x="228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8" name="Line 34"/>
          <p:cNvSpPr>
            <a:spLocks noChangeShapeType="1"/>
          </p:cNvSpPr>
          <p:nvPr/>
        </p:nvSpPr>
        <p:spPr bwMode="auto">
          <a:xfrm>
            <a:off x="0" y="5638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9" name="Line 35"/>
          <p:cNvSpPr>
            <a:spLocks noChangeShapeType="1"/>
          </p:cNvSpPr>
          <p:nvPr/>
        </p:nvSpPr>
        <p:spPr bwMode="auto">
          <a:xfrm>
            <a:off x="152400" y="51054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533400" y="51054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1" name="Rectangle 37"/>
          <p:cNvSpPr>
            <a:spLocks noChangeArrowheads="1"/>
          </p:cNvSpPr>
          <p:nvPr/>
        </p:nvSpPr>
        <p:spPr bwMode="auto">
          <a:xfrm>
            <a:off x="2667000" y="51054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2" name="Rectangle 38"/>
          <p:cNvSpPr>
            <a:spLocks noChangeArrowheads="1"/>
          </p:cNvSpPr>
          <p:nvPr/>
        </p:nvSpPr>
        <p:spPr bwMode="auto">
          <a:xfrm>
            <a:off x="5410200" y="51054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3" name="Rectangle 39"/>
          <p:cNvSpPr>
            <a:spLocks noChangeArrowheads="1"/>
          </p:cNvSpPr>
          <p:nvPr/>
        </p:nvSpPr>
        <p:spPr bwMode="auto">
          <a:xfrm>
            <a:off x="6629400" y="51054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144" name="Group 40"/>
          <p:cNvGrpSpPr>
            <a:grpSpLocks/>
          </p:cNvGrpSpPr>
          <p:nvPr/>
        </p:nvGrpSpPr>
        <p:grpSpPr bwMode="auto">
          <a:xfrm>
            <a:off x="381000" y="5638800"/>
            <a:ext cx="1260475" cy="635000"/>
            <a:chOff x="240" y="3552"/>
            <a:chExt cx="794" cy="400"/>
          </a:xfrm>
        </p:grpSpPr>
        <p:sp>
          <p:nvSpPr>
            <p:cNvPr id="47145" name="Text Box 41"/>
            <p:cNvSpPr txBox="1">
              <a:spLocks noChangeArrowheads="1"/>
            </p:cNvSpPr>
            <p:nvPr/>
          </p:nvSpPr>
          <p:spPr bwMode="auto">
            <a:xfrm>
              <a:off x="240" y="3696"/>
              <a:ext cx="794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pW0=68;</a:t>
              </a:r>
            </a:p>
          </p:txBody>
        </p:sp>
        <p:sp>
          <p:nvSpPr>
            <p:cNvPr id="47146" name="Line 42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47" name="Text Box 43"/>
          <p:cNvSpPr txBox="1">
            <a:spLocks noChangeArrowheads="1"/>
          </p:cNvSpPr>
          <p:nvPr/>
        </p:nvSpPr>
        <p:spPr bwMode="auto">
          <a:xfrm>
            <a:off x="2667000" y="44196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7148" name="Group 44"/>
          <p:cNvGrpSpPr>
            <a:grpSpLocks/>
          </p:cNvGrpSpPr>
          <p:nvPr/>
        </p:nvGrpSpPr>
        <p:grpSpPr bwMode="auto">
          <a:xfrm>
            <a:off x="2549525" y="5638800"/>
            <a:ext cx="1260475" cy="635000"/>
            <a:chOff x="240" y="3552"/>
            <a:chExt cx="794" cy="400"/>
          </a:xfrm>
        </p:grpSpPr>
        <p:sp>
          <p:nvSpPr>
            <p:cNvPr id="47149" name="Text Box 45"/>
            <p:cNvSpPr txBox="1">
              <a:spLocks noChangeArrowheads="1"/>
            </p:cNvSpPr>
            <p:nvPr/>
          </p:nvSpPr>
          <p:spPr bwMode="auto">
            <a:xfrm>
              <a:off x="240" y="3696"/>
              <a:ext cx="794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pW1=75;</a:t>
              </a:r>
            </a:p>
          </p:txBody>
        </p:sp>
        <p:sp>
          <p:nvSpPr>
            <p:cNvPr id="47150" name="Line 46"/>
            <p:cNvSpPr>
              <a:spLocks noChangeShapeType="1"/>
            </p:cNvSpPr>
            <p:nvPr/>
          </p:nvSpPr>
          <p:spPr bwMode="auto">
            <a:xfrm flipV="1">
              <a:off x="43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167" name="Group 63"/>
          <p:cNvGrpSpPr>
            <a:grpSpLocks/>
          </p:cNvGrpSpPr>
          <p:nvPr/>
        </p:nvGrpSpPr>
        <p:grpSpPr bwMode="auto">
          <a:xfrm>
            <a:off x="5292725" y="5638800"/>
            <a:ext cx="1260475" cy="635000"/>
            <a:chOff x="3334" y="3552"/>
            <a:chExt cx="794" cy="400"/>
          </a:xfrm>
        </p:grpSpPr>
        <p:sp>
          <p:nvSpPr>
            <p:cNvPr id="47152" name="Text Box 48"/>
            <p:cNvSpPr txBox="1">
              <a:spLocks noChangeArrowheads="1"/>
            </p:cNvSpPr>
            <p:nvPr/>
          </p:nvSpPr>
          <p:spPr bwMode="auto">
            <a:xfrm>
              <a:off x="3334" y="3696"/>
              <a:ext cx="794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pW2=84;</a:t>
              </a:r>
            </a:p>
          </p:txBody>
        </p:sp>
        <p:sp>
          <p:nvSpPr>
            <p:cNvPr id="47153" name="Line 49"/>
            <p:cNvSpPr>
              <a:spLocks noChangeShapeType="1"/>
            </p:cNvSpPr>
            <p:nvPr/>
          </p:nvSpPr>
          <p:spPr bwMode="auto">
            <a:xfrm flipV="1">
              <a:off x="3526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166" name="Group 62"/>
          <p:cNvGrpSpPr>
            <a:grpSpLocks/>
          </p:cNvGrpSpPr>
          <p:nvPr/>
        </p:nvGrpSpPr>
        <p:grpSpPr bwMode="auto">
          <a:xfrm>
            <a:off x="6705600" y="5638800"/>
            <a:ext cx="1260475" cy="635000"/>
            <a:chOff x="4224" y="3552"/>
            <a:chExt cx="794" cy="400"/>
          </a:xfrm>
        </p:grpSpPr>
        <p:sp>
          <p:nvSpPr>
            <p:cNvPr id="47155" name="Text Box 51"/>
            <p:cNvSpPr txBox="1">
              <a:spLocks noChangeArrowheads="1"/>
            </p:cNvSpPr>
            <p:nvPr/>
          </p:nvSpPr>
          <p:spPr bwMode="auto">
            <a:xfrm>
              <a:off x="4224" y="3696"/>
              <a:ext cx="794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pW3=88;</a:t>
              </a:r>
            </a:p>
          </p:txBody>
        </p:sp>
        <p:sp>
          <p:nvSpPr>
            <p:cNvPr id="47156" name="Line 52"/>
            <p:cNvSpPr>
              <a:spLocks noChangeShapeType="1"/>
            </p:cNvSpPr>
            <p:nvPr/>
          </p:nvSpPr>
          <p:spPr bwMode="auto">
            <a:xfrm flipV="1">
              <a:off x="4272" y="3552"/>
              <a:ext cx="0" cy="1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58" name="Oval 54"/>
          <p:cNvSpPr>
            <a:spLocks noChangeArrowheads="1"/>
          </p:cNvSpPr>
          <p:nvPr/>
        </p:nvSpPr>
        <p:spPr bwMode="auto">
          <a:xfrm>
            <a:off x="3335595" y="3048000"/>
            <a:ext cx="2286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59" name="Text Box 55"/>
          <p:cNvSpPr txBox="1">
            <a:spLocks noChangeArrowheads="1"/>
          </p:cNvSpPr>
          <p:nvPr/>
        </p:nvSpPr>
        <p:spPr bwMode="auto">
          <a:xfrm>
            <a:off x="6096000" y="3352800"/>
            <a:ext cx="2590800" cy="8413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 variable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that stores an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address!</a:t>
            </a:r>
          </a:p>
        </p:txBody>
      </p:sp>
      <p:sp>
        <p:nvSpPr>
          <p:cNvPr id="47160" name="Line 56"/>
          <p:cNvSpPr>
            <a:spLocks noChangeShapeType="1"/>
          </p:cNvSpPr>
          <p:nvPr/>
        </p:nvSpPr>
        <p:spPr bwMode="auto">
          <a:xfrm flipH="1" flipV="1">
            <a:off x="5638800" y="3352800"/>
            <a:ext cx="457200" cy="228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1" name="Text Box 57"/>
          <p:cNvSpPr txBox="1">
            <a:spLocks noChangeArrowheads="1"/>
          </p:cNvSpPr>
          <p:nvPr/>
        </p:nvSpPr>
        <p:spPr bwMode="auto">
          <a:xfrm rot="-5400000">
            <a:off x="4433888" y="471487"/>
            <a:ext cx="488950" cy="893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75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76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85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86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95</a:t>
            </a:r>
          </a:p>
        </p:txBody>
      </p:sp>
      <p:grpSp>
        <p:nvGrpSpPr>
          <p:cNvPr id="47162" name="Group 58"/>
          <p:cNvGrpSpPr>
            <a:grpSpLocks/>
          </p:cNvGrpSpPr>
          <p:nvPr/>
        </p:nvGrpSpPr>
        <p:grpSpPr bwMode="auto">
          <a:xfrm>
            <a:off x="228600" y="4137025"/>
            <a:ext cx="679450" cy="649288"/>
            <a:chOff x="144" y="2784"/>
            <a:chExt cx="428" cy="409"/>
          </a:xfrm>
        </p:grpSpPr>
        <p:sp>
          <p:nvSpPr>
            <p:cNvPr id="47163" name="Text Box 59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47164" name="Line 60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65" name="Text Box 61"/>
          <p:cNvSpPr txBox="1">
            <a:spLocks noChangeArrowheads="1"/>
          </p:cNvSpPr>
          <p:nvPr/>
        </p:nvSpPr>
        <p:spPr bwMode="auto">
          <a:xfrm>
            <a:off x="533400" y="51816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/>
              <a:t>Declaring </a:t>
            </a:r>
            <a:r>
              <a:rPr lang="en-US">
                <a:solidFill>
                  <a:schemeClr val="tx1"/>
                </a:solidFill>
              </a:rPr>
              <a:t>Pointers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4114800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2800" dirty="0"/>
              <a:t>: a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800" dirty="0"/>
              <a:t> that holds an address</a:t>
            </a:r>
          </a:p>
          <a:p>
            <a:r>
              <a:rPr lang="en-US" sz="2800" dirty="0"/>
              <a:t>Must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</a:t>
            </a:r>
            <a:r>
              <a:rPr lang="en-US" sz="2800" dirty="0"/>
              <a:t> a pointer</a:t>
            </a:r>
            <a:r>
              <a:rPr lang="en-US" sz="2800" dirty="0">
                <a:solidFill>
                  <a:schemeClr val="folHlink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dirty="0">
                <a:solidFill>
                  <a:srgbClr val="FF0000"/>
                </a:solidFill>
              </a:rPr>
              <a:t>initialize</a:t>
            </a:r>
            <a:r>
              <a:rPr lang="en-US" sz="2800" dirty="0"/>
              <a:t> it before use.</a:t>
            </a:r>
            <a:br>
              <a:rPr lang="en-US" sz="2800" dirty="0"/>
            </a:br>
            <a:r>
              <a:rPr lang="en-US" sz="2800" dirty="0">
                <a:solidFill>
                  <a:schemeClr val="folHlink"/>
                </a:solidFill>
              </a:rPr>
              <a:t>     </a:t>
            </a:r>
            <a:r>
              <a:rPr lang="en-US" sz="2800" i="1" dirty="0">
                <a:solidFill>
                  <a:schemeClr val="accent2"/>
                </a:solidFill>
              </a:rPr>
              <a:t>base-type * </a:t>
            </a:r>
            <a:r>
              <a:rPr lang="en-US" sz="2800" i="1" dirty="0" err="1">
                <a:solidFill>
                  <a:schemeClr val="accent2"/>
                </a:solidFill>
              </a:rPr>
              <a:t>var_name</a:t>
            </a:r>
            <a:r>
              <a:rPr lang="en-US" sz="2800" i="1" dirty="0">
                <a:solidFill>
                  <a:schemeClr val="accent2"/>
                </a:solidFill>
              </a:rPr>
              <a:t>;</a:t>
            </a:r>
            <a:r>
              <a:rPr lang="en-US" sz="2800" dirty="0">
                <a:solidFill>
                  <a:schemeClr val="accent2"/>
                </a:solidFill>
              </a:rPr>
              <a:t>    </a:t>
            </a:r>
            <a:r>
              <a:rPr lang="en-US" sz="2800" dirty="0" smtClean="0"/>
              <a:t>(the </a:t>
            </a:r>
            <a:r>
              <a:rPr lang="en-US" sz="2800" dirty="0" smtClean="0">
                <a:solidFill>
                  <a:srgbClr val="FF0000"/>
                </a:solidFill>
              </a:rPr>
              <a:t>*</a:t>
            </a:r>
            <a:r>
              <a:rPr lang="en-US" sz="2800" dirty="0" smtClean="0"/>
              <a:t> </a:t>
            </a:r>
            <a:r>
              <a:rPr lang="en-US" sz="2800" dirty="0"/>
              <a:t>is crucial!)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Examples: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*pW0, *pW1, *pW2, *pW3;    // pointers to words </a:t>
            </a:r>
          </a:p>
          <a:p>
            <a:pPr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33400" y="538480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83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114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1447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1752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2057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2362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2667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2971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3276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3581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3886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4191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4495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4800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>
            <a:off x="5105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5410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>
            <a:off x="5715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6019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6324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>
            <a:off x="6629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6934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6" name="Line 26"/>
          <p:cNvSpPr>
            <a:spLocks noChangeShapeType="1"/>
          </p:cNvSpPr>
          <p:nvPr/>
        </p:nvSpPr>
        <p:spPr bwMode="auto">
          <a:xfrm>
            <a:off x="7239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7" name="Line 27"/>
          <p:cNvSpPr>
            <a:spLocks noChangeShapeType="1"/>
          </p:cNvSpPr>
          <p:nvPr/>
        </p:nvSpPr>
        <p:spPr bwMode="auto">
          <a:xfrm>
            <a:off x="75438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8" name="Line 28"/>
          <p:cNvSpPr>
            <a:spLocks noChangeShapeType="1"/>
          </p:cNvSpPr>
          <p:nvPr/>
        </p:nvSpPr>
        <p:spPr bwMode="auto">
          <a:xfrm>
            <a:off x="784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9" name="Line 29"/>
          <p:cNvSpPr>
            <a:spLocks noChangeShapeType="1"/>
          </p:cNvSpPr>
          <p:nvPr/>
        </p:nvSpPr>
        <p:spPr bwMode="auto">
          <a:xfrm>
            <a:off x="815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0" name="Line 30"/>
          <p:cNvSpPr>
            <a:spLocks noChangeShapeType="1"/>
          </p:cNvSpPr>
          <p:nvPr/>
        </p:nvSpPr>
        <p:spPr bwMode="auto">
          <a:xfrm>
            <a:off x="84582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1" name="Line 31"/>
          <p:cNvSpPr>
            <a:spLocks noChangeShapeType="1"/>
          </p:cNvSpPr>
          <p:nvPr/>
        </p:nvSpPr>
        <p:spPr bwMode="auto">
          <a:xfrm>
            <a:off x="5334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2" name="Line 32"/>
          <p:cNvSpPr>
            <a:spLocks noChangeShapeType="1"/>
          </p:cNvSpPr>
          <p:nvPr/>
        </p:nvSpPr>
        <p:spPr bwMode="auto">
          <a:xfrm>
            <a:off x="87630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3" name="Line 33"/>
          <p:cNvSpPr>
            <a:spLocks noChangeShapeType="1"/>
          </p:cNvSpPr>
          <p:nvPr/>
        </p:nvSpPr>
        <p:spPr bwMode="auto">
          <a:xfrm>
            <a:off x="228600" y="5384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4" name="Line 34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5" name="Rectangle 35"/>
          <p:cNvSpPr>
            <a:spLocks noChangeArrowheads="1"/>
          </p:cNvSpPr>
          <p:nvPr/>
        </p:nvSpPr>
        <p:spPr bwMode="auto">
          <a:xfrm>
            <a:off x="533400" y="5384800"/>
            <a:ext cx="21336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6" name="Rectangle 36"/>
          <p:cNvSpPr>
            <a:spLocks noChangeArrowheads="1"/>
          </p:cNvSpPr>
          <p:nvPr/>
        </p:nvSpPr>
        <p:spPr bwMode="auto">
          <a:xfrm>
            <a:off x="2667000" y="5384800"/>
            <a:ext cx="2743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7" name="Rectangle 37"/>
          <p:cNvSpPr>
            <a:spLocks noChangeArrowheads="1"/>
          </p:cNvSpPr>
          <p:nvPr/>
        </p:nvSpPr>
        <p:spPr bwMode="auto">
          <a:xfrm>
            <a:off x="5410200" y="5384800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8" name="Rectangle 38"/>
          <p:cNvSpPr>
            <a:spLocks noChangeArrowheads="1"/>
          </p:cNvSpPr>
          <p:nvPr/>
        </p:nvSpPr>
        <p:spPr bwMode="auto">
          <a:xfrm>
            <a:off x="6629400" y="5384800"/>
            <a:ext cx="18288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9" name="Text Box 39"/>
          <p:cNvSpPr txBox="1">
            <a:spLocks noChangeArrowheads="1"/>
          </p:cNvSpPr>
          <p:nvPr/>
        </p:nvSpPr>
        <p:spPr bwMode="auto">
          <a:xfrm>
            <a:off x="339725" y="62484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pW0</a:t>
            </a:r>
          </a:p>
        </p:txBody>
      </p:sp>
      <p:sp>
        <p:nvSpPr>
          <p:cNvPr id="51240" name="Text Box 40"/>
          <p:cNvSpPr txBox="1">
            <a:spLocks noChangeArrowheads="1"/>
          </p:cNvSpPr>
          <p:nvPr/>
        </p:nvSpPr>
        <p:spPr bwMode="auto">
          <a:xfrm>
            <a:off x="1066800" y="61468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pW1</a:t>
            </a: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1787525" y="62992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pW2</a:t>
            </a: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2473325" y="6096000"/>
            <a:ext cx="6508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pW3</a:t>
            </a:r>
          </a:p>
        </p:txBody>
      </p:sp>
      <p:sp>
        <p:nvSpPr>
          <p:cNvPr id="51243" name="Rectangle 43"/>
          <p:cNvSpPr>
            <a:spLocks noChangeArrowheads="1"/>
          </p:cNvSpPr>
          <p:nvPr/>
        </p:nvSpPr>
        <p:spPr bwMode="auto">
          <a:xfrm>
            <a:off x="1447800" y="1752600"/>
            <a:ext cx="3352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8" name="Line 48"/>
          <p:cNvSpPr>
            <a:spLocks noChangeShapeType="1"/>
          </p:cNvSpPr>
          <p:nvPr/>
        </p:nvSpPr>
        <p:spPr bwMode="auto">
          <a:xfrm>
            <a:off x="152400" y="53848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9" name="Text Box 49"/>
          <p:cNvSpPr txBox="1">
            <a:spLocks noChangeArrowheads="1"/>
          </p:cNvSpPr>
          <p:nvPr/>
        </p:nvSpPr>
        <p:spPr bwMode="auto">
          <a:xfrm>
            <a:off x="2667000" y="46990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250" name="Text Box 50"/>
          <p:cNvSpPr txBox="1">
            <a:spLocks noChangeArrowheads="1"/>
          </p:cNvSpPr>
          <p:nvPr/>
        </p:nvSpPr>
        <p:spPr bwMode="auto">
          <a:xfrm rot="-5400000">
            <a:off x="4433888" y="750887"/>
            <a:ext cx="488950" cy="893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69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75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76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79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85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86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87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88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89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90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91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92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93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94</a:t>
            </a:r>
          </a:p>
          <a:p>
            <a:pPr eaLnBrk="0" hangingPunct="0"/>
            <a:r>
              <a:rPr lang="en-US" sz="2000" b="1">
                <a:solidFill>
                  <a:schemeClr val="bg2"/>
                </a:solidFill>
                <a:effectLst/>
                <a:latin typeface="Courier New" pitchFamily="49" charset="0"/>
              </a:rPr>
              <a:t>95</a:t>
            </a:r>
          </a:p>
        </p:txBody>
      </p:sp>
      <p:grpSp>
        <p:nvGrpSpPr>
          <p:cNvPr id="51251" name="Group 51"/>
          <p:cNvGrpSpPr>
            <a:grpSpLocks/>
          </p:cNvGrpSpPr>
          <p:nvPr/>
        </p:nvGrpSpPr>
        <p:grpSpPr bwMode="auto">
          <a:xfrm>
            <a:off x="228600" y="4419600"/>
            <a:ext cx="679450" cy="649288"/>
            <a:chOff x="144" y="2784"/>
            <a:chExt cx="428" cy="409"/>
          </a:xfrm>
        </p:grpSpPr>
        <p:sp>
          <p:nvSpPr>
            <p:cNvPr id="51252" name="Text Box 52"/>
            <p:cNvSpPr txBox="1">
              <a:spLocks noChangeArrowheads="1"/>
            </p:cNvSpPr>
            <p:nvPr/>
          </p:nvSpPr>
          <p:spPr bwMode="auto">
            <a:xfrm>
              <a:off x="144" y="2784"/>
              <a:ext cx="428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msg</a:t>
              </a:r>
            </a:p>
          </p:txBody>
        </p:sp>
        <p:sp>
          <p:nvSpPr>
            <p:cNvPr id="51253" name="Line 53"/>
            <p:cNvSpPr>
              <a:spLocks noChangeShapeType="1"/>
            </p:cNvSpPr>
            <p:nvPr/>
          </p:nvSpPr>
          <p:spPr bwMode="auto">
            <a:xfrm>
              <a:off x="446" y="3072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5" name="Text Box 55"/>
          <p:cNvSpPr txBox="1">
            <a:spLocks noChangeArrowheads="1"/>
          </p:cNvSpPr>
          <p:nvPr/>
        </p:nvSpPr>
        <p:spPr bwMode="auto">
          <a:xfrm>
            <a:off x="533400" y="5486400"/>
            <a:ext cx="8002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 a s t y ,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 r u t i s h ,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n d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 h o r t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51256" name="Freeform 56"/>
          <p:cNvSpPr>
            <a:spLocks/>
          </p:cNvSpPr>
          <p:nvPr/>
        </p:nvSpPr>
        <p:spPr bwMode="auto">
          <a:xfrm>
            <a:off x="539750" y="2117725"/>
            <a:ext cx="908050" cy="1082675"/>
          </a:xfrm>
          <a:custGeom>
            <a:avLst/>
            <a:gdLst>
              <a:gd name="T0" fmla="*/ 572 w 572"/>
              <a:gd name="T1" fmla="*/ 10 h 682"/>
              <a:gd name="T2" fmla="*/ 261 w 572"/>
              <a:gd name="T3" fmla="*/ 32 h 682"/>
              <a:gd name="T4" fmla="*/ 47 w 572"/>
              <a:gd name="T5" fmla="*/ 205 h 682"/>
              <a:gd name="T6" fmla="*/ 47 w 572"/>
              <a:gd name="T7" fmla="*/ 493 h 682"/>
              <a:gd name="T8" fmla="*/ 332 w 572"/>
              <a:gd name="T9" fmla="*/ 682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2" h="682">
                <a:moveTo>
                  <a:pt x="572" y="10"/>
                </a:moveTo>
                <a:cubicBezTo>
                  <a:pt x="520" y="14"/>
                  <a:pt x="348" y="0"/>
                  <a:pt x="261" y="32"/>
                </a:cubicBezTo>
                <a:cubicBezTo>
                  <a:pt x="174" y="64"/>
                  <a:pt x="83" y="128"/>
                  <a:pt x="47" y="205"/>
                </a:cubicBezTo>
                <a:cubicBezTo>
                  <a:pt x="11" y="282"/>
                  <a:pt x="0" y="414"/>
                  <a:pt x="47" y="493"/>
                </a:cubicBezTo>
                <a:cubicBezTo>
                  <a:pt x="94" y="572"/>
                  <a:pt x="273" y="643"/>
                  <a:pt x="332" y="68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Declaring pointers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r>
              <a:rPr lang="en-US"/>
              <a:t>Why do we need the asterisk?</a:t>
            </a:r>
          </a:p>
          <a:p>
            <a:pPr>
              <a:buFontTx/>
              <a:buNone/>
            </a:pPr>
            <a:endParaRPr lang="en-US"/>
          </a:p>
          <a:p>
            <a:pPr lvl="1"/>
            <a:r>
              <a:rPr lang="en-US"/>
              <a:t>Because ‘</a:t>
            </a: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*</a:t>
            </a:r>
            <a:r>
              <a:rPr lang="en-US"/>
              <a:t>’ tells compiler: </a:t>
            </a:r>
            <a:br>
              <a:rPr lang="en-US"/>
            </a:b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‘this variable holds an ADDRESS, not a value’</a:t>
            </a:r>
          </a:p>
          <a:p>
            <a:pPr lvl="1"/>
            <a:r>
              <a:rPr lang="en-US"/>
              <a:t>Pointer-to-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/>
              <a:t> is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different</a:t>
            </a:r>
            <a:r>
              <a:rPr lang="en-US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1611</Words>
  <Application>Microsoft Office PowerPoint</Application>
  <PresentationFormat>On-screen Show (4:3)</PresentationFormat>
  <Paragraphs>408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EECS110: 6a  Pointers:  ‘Movable Array Names’</vt:lpstr>
      <vt:lpstr> </vt:lpstr>
      <vt:lpstr>Parsing (not in book)</vt:lpstr>
      <vt:lpstr>Parsing (not in book)</vt:lpstr>
      <vt:lpstr>The Answer: Pointers</vt:lpstr>
      <vt:lpstr>A new kind of Variable: Pointers</vt:lpstr>
      <vt:lpstr>The Answer: Pointers</vt:lpstr>
      <vt:lpstr>Declaring Pointers</vt:lpstr>
      <vt:lpstr>Declaring pointers</vt:lpstr>
      <vt:lpstr>Declaring pointers</vt:lpstr>
      <vt:lpstr>Setting Pointer Values</vt:lpstr>
      <vt:lpstr>Setting Pointer Values</vt:lpstr>
      <vt:lpstr>Setting Pointer Values</vt:lpstr>
      <vt:lpstr>Setting Pointer Values</vt:lpstr>
      <vt:lpstr>Setting Pointer Values</vt:lpstr>
      <vt:lpstr>Setting Pointer Values</vt:lpstr>
      <vt:lpstr>Using Pointers</vt:lpstr>
      <vt:lpstr>Using Pointers</vt:lpstr>
      <vt:lpstr>Using Pointers for Strings</vt:lpstr>
      <vt:lpstr>Pointers So Far: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36</cp:revision>
  <cp:lastPrinted>2012-02-03T12:56:34Z</cp:lastPrinted>
  <dcterms:created xsi:type="dcterms:W3CDTF">2002-05-08T02:38:11Z</dcterms:created>
  <dcterms:modified xsi:type="dcterms:W3CDTF">2012-02-03T13:55:42Z</dcterms:modified>
</cp:coreProperties>
</file>