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5"/>
  </p:notesMasterIdLst>
  <p:sldIdLst>
    <p:sldId id="590" r:id="rId2"/>
    <p:sldId id="600" r:id="rId3"/>
    <p:sldId id="639" r:id="rId4"/>
    <p:sldId id="645" r:id="rId5"/>
    <p:sldId id="646" r:id="rId6"/>
    <p:sldId id="647" r:id="rId7"/>
    <p:sldId id="648" r:id="rId8"/>
    <p:sldId id="649" r:id="rId9"/>
    <p:sldId id="650" r:id="rId10"/>
    <p:sldId id="652" r:id="rId11"/>
    <p:sldId id="653" r:id="rId12"/>
    <p:sldId id="654" r:id="rId13"/>
    <p:sldId id="655" r:id="rId14"/>
    <p:sldId id="656" r:id="rId15"/>
    <p:sldId id="657" r:id="rId16"/>
    <p:sldId id="658" r:id="rId17"/>
    <p:sldId id="660" r:id="rId18"/>
    <p:sldId id="665" r:id="rId19"/>
    <p:sldId id="663" r:id="rId20"/>
    <p:sldId id="666" r:id="rId21"/>
    <p:sldId id="667" r:id="rId22"/>
    <p:sldId id="668" r:id="rId23"/>
    <p:sldId id="659" r:id="rId2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9057" autoAdjust="0"/>
    <p:restoredTop sz="88862" autoAdjust="0"/>
  </p:normalViewPr>
  <p:slideViewPr>
    <p:cSldViewPr>
      <p:cViewPr varScale="1">
        <p:scale>
          <a:sx n="118" d="100"/>
          <a:sy n="118" d="100"/>
        </p:scale>
        <p:origin x="-158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ffectLst/>
              </a:defRPr>
            </a:lvl1pPr>
          </a:lstStyle>
          <a:p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ffectLst/>
              </a:defRPr>
            </a:lvl1pPr>
          </a:lstStyle>
          <a:p>
            <a:endParaRPr lang="en-US"/>
          </a:p>
        </p:txBody>
      </p:sp>
      <p:sp>
        <p:nvSpPr>
          <p:cNvPr id="18436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/>
              </a:defRPr>
            </a:lvl1pPr>
          </a:lstStyle>
          <a:p>
            <a:endParaRPr lang="en-US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/>
              </a:defRPr>
            </a:lvl1pPr>
          </a:lstStyle>
          <a:p>
            <a:fld id="{E1C23A9B-F470-463B-B55D-35C21FEC1C8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6576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6FB4AD-2575-43A7-AB3B-FAB9ED5B2AA8}" type="slidenum">
              <a:rPr lang="en-US"/>
              <a:pPr/>
              <a:t>1</a:t>
            </a:fld>
            <a:endParaRPr lang="en-US"/>
          </a:p>
        </p:txBody>
      </p:sp>
      <p:sp>
        <p:nvSpPr>
          <p:cNvPr id="52736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7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9C7283-06F9-43C1-AA0E-2E2F89B33F57}" type="slidenum">
              <a:rPr lang="en-US"/>
              <a:pPr/>
              <a:t>10</a:t>
            </a:fld>
            <a:endParaRPr lang="en-US"/>
          </a:p>
        </p:txBody>
      </p:sp>
      <p:sp>
        <p:nvSpPr>
          <p:cNvPr id="64307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677A45B-4FD2-4E45-91FD-FC5DA3BCEF45}" type="slidenum">
              <a:rPr lang="en-US"/>
              <a:pPr/>
              <a:t>11</a:t>
            </a:fld>
            <a:endParaRPr lang="en-US"/>
          </a:p>
        </p:txBody>
      </p:sp>
      <p:sp>
        <p:nvSpPr>
          <p:cNvPr id="64409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BFEF7D-28B3-4000-AE15-0F7465957B2D}" type="slidenum">
              <a:rPr lang="en-US"/>
              <a:pPr/>
              <a:t>12</a:t>
            </a:fld>
            <a:endParaRPr lang="en-US"/>
          </a:p>
        </p:txBody>
      </p:sp>
      <p:sp>
        <p:nvSpPr>
          <p:cNvPr id="64512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0BFB774-46AD-46DA-9665-5F23E7A18005}" type="slidenum">
              <a:rPr lang="en-US"/>
              <a:pPr/>
              <a:t>13</a:t>
            </a:fld>
            <a:endParaRPr lang="en-US"/>
          </a:p>
        </p:txBody>
      </p:sp>
      <p:sp>
        <p:nvSpPr>
          <p:cNvPr id="6461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E5BEC0E-5C36-4E01-8197-DF82D5C6BD5E}" type="slidenum">
              <a:rPr lang="en-US"/>
              <a:pPr/>
              <a:t>14</a:t>
            </a:fld>
            <a:endParaRPr lang="en-US"/>
          </a:p>
        </p:txBody>
      </p:sp>
      <p:sp>
        <p:nvSpPr>
          <p:cNvPr id="64717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01F4FB0-2625-44F5-9578-4CE835232F1B}" type="slidenum">
              <a:rPr lang="en-US"/>
              <a:pPr/>
              <a:t>15</a:t>
            </a:fld>
            <a:endParaRPr lang="en-US"/>
          </a:p>
        </p:txBody>
      </p:sp>
      <p:sp>
        <p:nvSpPr>
          <p:cNvPr id="64819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78E733F-3A7D-4BA9-891B-CAA9B55A930A}" type="slidenum">
              <a:rPr lang="en-US"/>
              <a:pPr/>
              <a:t>16</a:t>
            </a:fld>
            <a:endParaRPr lang="en-US"/>
          </a:p>
        </p:txBody>
      </p:sp>
      <p:sp>
        <p:nvSpPr>
          <p:cNvPr id="64921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202B673-1B33-4B0E-A9E4-EE60E78CB9A5}" type="slidenum">
              <a:rPr lang="en-US"/>
              <a:pPr/>
              <a:t>17</a:t>
            </a:fld>
            <a:endParaRPr lang="en-US"/>
          </a:p>
        </p:txBody>
      </p:sp>
      <p:sp>
        <p:nvSpPr>
          <p:cNvPr id="65024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33FD81F-8748-4C3F-B374-E886DFB19D3E}" type="slidenum">
              <a:rPr lang="en-US"/>
              <a:pPr/>
              <a:t>18</a:t>
            </a:fld>
            <a:endParaRPr lang="en-US"/>
          </a:p>
        </p:txBody>
      </p:sp>
      <p:sp>
        <p:nvSpPr>
          <p:cNvPr id="65126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D4038D8-9995-4865-9C4B-2DBFB7F771A3}" type="slidenum">
              <a:rPr lang="en-US"/>
              <a:pPr/>
              <a:t>19</a:t>
            </a:fld>
            <a:endParaRPr lang="en-US"/>
          </a:p>
        </p:txBody>
      </p:sp>
      <p:sp>
        <p:nvSpPr>
          <p:cNvPr id="65229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B84F2EF-B290-4F8B-93A7-4BE0D2B0425D}" type="slidenum">
              <a:rPr lang="en-US"/>
              <a:pPr/>
              <a:t>2</a:t>
            </a:fld>
            <a:endParaRPr lang="en-US"/>
          </a:p>
        </p:txBody>
      </p:sp>
      <p:sp>
        <p:nvSpPr>
          <p:cNvPr id="63488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3DB5320-8D6E-46C2-B8C3-F8AA7D5EB86A}" type="slidenum">
              <a:rPr lang="en-US"/>
              <a:pPr/>
              <a:t>20</a:t>
            </a:fld>
            <a:endParaRPr lang="en-US"/>
          </a:p>
        </p:txBody>
      </p:sp>
      <p:sp>
        <p:nvSpPr>
          <p:cNvPr id="65331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F4B425E-41E9-4CE4-9382-3518A8CE787D}" type="slidenum">
              <a:rPr lang="en-US"/>
              <a:pPr/>
              <a:t>21</a:t>
            </a:fld>
            <a:endParaRPr lang="en-US"/>
          </a:p>
        </p:txBody>
      </p:sp>
      <p:sp>
        <p:nvSpPr>
          <p:cNvPr id="65433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F065046-4B17-48F7-994A-BAE1428A304B}" type="slidenum">
              <a:rPr lang="en-US"/>
              <a:pPr/>
              <a:t>22</a:t>
            </a:fld>
            <a:endParaRPr lang="en-US"/>
          </a:p>
        </p:txBody>
      </p:sp>
      <p:sp>
        <p:nvSpPr>
          <p:cNvPr id="65536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DAE8A6E-CFC2-4F4A-8B30-971A437B70C2}" type="slidenum">
              <a:rPr lang="en-US"/>
              <a:pPr/>
              <a:t>23</a:t>
            </a:fld>
            <a:endParaRPr lang="en-US"/>
          </a:p>
        </p:txBody>
      </p:sp>
      <p:sp>
        <p:nvSpPr>
          <p:cNvPr id="65638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1722B06-02D1-425B-AEBA-BEE32FB1BEE6}" type="slidenum">
              <a:rPr lang="en-US"/>
              <a:pPr/>
              <a:t>3</a:t>
            </a:fld>
            <a:endParaRPr lang="en-US"/>
          </a:p>
        </p:txBody>
      </p:sp>
      <p:sp>
        <p:nvSpPr>
          <p:cNvPr id="63590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5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473DE61-DE1E-48B7-A105-CEA17BF0A3C4}" type="slidenum">
              <a:rPr lang="en-US"/>
              <a:pPr/>
              <a:t>4</a:t>
            </a:fld>
            <a:endParaRPr lang="en-US"/>
          </a:p>
        </p:txBody>
      </p:sp>
      <p:sp>
        <p:nvSpPr>
          <p:cNvPr id="63693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6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A5DD5C-258E-4EC1-9A55-F15A92AA3406}" type="slidenum">
              <a:rPr lang="en-US"/>
              <a:pPr/>
              <a:t>5</a:t>
            </a:fld>
            <a:endParaRPr lang="en-US"/>
          </a:p>
        </p:txBody>
      </p:sp>
      <p:sp>
        <p:nvSpPr>
          <p:cNvPr id="63795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7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129C360-4F5A-44D3-B620-872CCF1D1DA8}" type="slidenum">
              <a:rPr lang="en-US"/>
              <a:pPr/>
              <a:t>6</a:t>
            </a:fld>
            <a:endParaRPr lang="en-US"/>
          </a:p>
        </p:txBody>
      </p:sp>
      <p:sp>
        <p:nvSpPr>
          <p:cNvPr id="63897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8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959C919-A3A0-47C7-B4B7-9171BDADF1DD}" type="slidenum">
              <a:rPr lang="en-US"/>
              <a:pPr/>
              <a:t>7</a:t>
            </a:fld>
            <a:endParaRPr lang="en-US"/>
          </a:p>
        </p:txBody>
      </p:sp>
      <p:sp>
        <p:nvSpPr>
          <p:cNvPr id="64000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0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2D5643-2D8F-4B2B-B0AE-4D0889B980E9}" type="slidenum">
              <a:rPr lang="en-US"/>
              <a:pPr/>
              <a:t>8</a:t>
            </a:fld>
            <a:endParaRPr lang="en-US"/>
          </a:p>
        </p:txBody>
      </p:sp>
      <p:sp>
        <p:nvSpPr>
          <p:cNvPr id="64102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1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3A2216D-D1A9-4EDD-A8DF-3301714B48B3}" type="slidenum">
              <a:rPr lang="en-US"/>
              <a:pPr/>
              <a:t>9</a:t>
            </a:fld>
            <a:endParaRPr lang="en-US"/>
          </a:p>
        </p:txBody>
      </p:sp>
      <p:sp>
        <p:nvSpPr>
          <p:cNvPr id="64205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2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E49C32E-1F3E-4B68-A697-29D827E603D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095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2C1E852-516F-435E-95B2-BE35E5C8566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709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601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601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616984C-30FB-46F7-BBF4-52584ABD743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9738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BAB0B94-5265-46B9-9DFE-96381256995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430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F6D4433-CDE4-404F-9B15-CCFD599C32D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212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478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36BE150-63FF-4EB1-8DFE-3EC704FDF53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214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805E723-A098-41A0-92C5-F2871BCA6F6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0813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5BBB2C-600C-4A32-B48D-8FB8DE2F5A3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842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82D3890-0222-4C78-91AB-90C92208CD5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1183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266408F-F80A-4B23-945A-2D57F15F143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7957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FE2A66B-2094-44DE-A59B-0006C6CCA45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220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47800"/>
            <a:ext cx="777240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/>
              </a:defRPr>
            </a:lvl1pPr>
          </a:lstStyle>
          <a:p>
            <a:fld id="{E7D21D53-8FD7-4AD7-BA14-AFB04EA20E7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78BBD6-4B0E-4057-AA1D-485FB78DE6FD}" type="slidenum">
              <a:rPr lang="en-US"/>
              <a:pPr/>
              <a:t>1</a:t>
            </a:fld>
            <a:endParaRPr lang="en-US"/>
          </a:p>
        </p:txBody>
      </p:sp>
      <p:sp>
        <p:nvSpPr>
          <p:cNvPr id="5263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09600" y="4038600"/>
            <a:ext cx="7924800" cy="2514600"/>
          </a:xfrm>
        </p:spPr>
        <p:txBody>
          <a:bodyPr/>
          <a:lstStyle/>
          <a:p>
            <a:pPr>
              <a:buFontTx/>
              <a:buNone/>
            </a:pPr>
            <a:r>
              <a:rPr lang="en-US" sz="4000" u="sng">
                <a:solidFill>
                  <a:schemeClr val="bg1"/>
                </a:solidFill>
              </a:rPr>
              <a:t>.</a:t>
            </a:r>
            <a:endParaRPr lang="en-US" b="1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26339" name="Rectangle 3"/>
          <p:cNvSpPr>
            <a:spLocks noGrp="1" noChangeArrowheads="1"/>
          </p:cNvSpPr>
          <p:nvPr>
            <p:ph type="title"/>
          </p:nvPr>
        </p:nvSpPr>
        <p:spPr>
          <a:xfrm>
            <a:off x="381000" y="685800"/>
            <a:ext cx="8305800" cy="1905000"/>
          </a:xfrm>
          <a:noFill/>
          <a:ln w="76200">
            <a:solidFill>
              <a:schemeClr val="accent2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4000" b="1">
                <a:effectLst>
                  <a:outerShdw blurRad="38100" dist="38100" dir="2700000" algn="tl">
                    <a:srgbClr val="C0C0C0"/>
                  </a:outerShdw>
                </a:effectLst>
              </a:rPr>
              <a:t>EECS110: 5AA</a:t>
            </a:r>
            <a:br>
              <a:rPr lang="en-US" sz="4000" b="1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4000" b="1">
                <a:effectLst>
                  <a:outerShdw blurRad="38100" dist="38100" dir="2700000" algn="tl">
                    <a:srgbClr val="C0C0C0"/>
                  </a:outerShdw>
                </a:effectLst>
              </a:rPr>
              <a:t>Debuggers: GDB / CodeBlocks</a:t>
            </a:r>
          </a:p>
        </p:txBody>
      </p:sp>
      <p:sp>
        <p:nvSpPr>
          <p:cNvPr id="526340" name="Rectangle 4"/>
          <p:cNvSpPr>
            <a:spLocks noChangeArrowheads="1"/>
          </p:cNvSpPr>
          <p:nvPr/>
        </p:nvSpPr>
        <p:spPr bwMode="auto">
          <a:xfrm>
            <a:off x="2719388" y="2667000"/>
            <a:ext cx="3706812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800">
                <a:solidFill>
                  <a:schemeClr val="tx2"/>
                </a:solidFill>
                <a:effectLst/>
              </a:rPr>
              <a:t>Jack Tumblin</a:t>
            </a:r>
            <a:br>
              <a:rPr lang="en-US" sz="2800">
                <a:solidFill>
                  <a:schemeClr val="tx2"/>
                </a:solidFill>
                <a:effectLst/>
              </a:rPr>
            </a:br>
            <a:r>
              <a:rPr lang="en-US" sz="2800">
                <a:solidFill>
                  <a:schemeClr val="tx2"/>
                </a:solidFill>
                <a:effectLst/>
              </a:rPr>
              <a:t>jet@cs.northwestern.edu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4BBC6-4E5E-43EE-905F-FE54BDF7D37D}" type="slidenum">
              <a:rPr lang="en-US"/>
              <a:pPr/>
              <a:t>10</a:t>
            </a:fld>
            <a:endParaRPr lang="en-US"/>
          </a:p>
        </p:txBody>
      </p:sp>
      <p:sp>
        <p:nvSpPr>
          <p:cNvPr id="610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Going Backwards? </a:t>
            </a:r>
          </a:p>
        </p:txBody>
      </p:sp>
      <p:sp>
        <p:nvSpPr>
          <p:cNvPr id="610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Easy: use TWO pointers per object; </a:t>
            </a:r>
            <a:br>
              <a:rPr lang="en-US"/>
            </a:b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pNext, pPrev</a:t>
            </a:r>
            <a:r>
              <a:rPr lang="en-US"/>
              <a:t>:</a:t>
            </a:r>
            <a:br>
              <a:rPr lang="en-US"/>
            </a:br>
            <a:endParaRPr lang="en-US"/>
          </a:p>
          <a:p>
            <a:pPr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typedef struct nameT{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char msg[80];  	  // name of person	    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struct 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nameT *pNext;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// 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next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person on list  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struct 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nameT *pPrev;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  // 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previous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list entry  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	} namedT;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 . .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18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</p:txBody>
      </p:sp>
      <p:sp>
        <p:nvSpPr>
          <p:cNvPr id="610308" name="Text Box 4"/>
          <p:cNvSpPr txBox="1">
            <a:spLocks noChangeArrowheads="1"/>
          </p:cNvSpPr>
          <p:nvPr/>
        </p:nvSpPr>
        <p:spPr bwMode="auto">
          <a:xfrm>
            <a:off x="4648200" y="4953000"/>
            <a:ext cx="114935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10309" name="Line 5"/>
          <p:cNvSpPr>
            <a:spLocks noChangeShapeType="1"/>
          </p:cNvSpPr>
          <p:nvPr/>
        </p:nvSpPr>
        <p:spPr bwMode="auto">
          <a:xfrm>
            <a:off x="5410200" y="54102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0311" name="Line 7"/>
          <p:cNvSpPr>
            <a:spLocks noChangeShapeType="1"/>
          </p:cNvSpPr>
          <p:nvPr/>
        </p:nvSpPr>
        <p:spPr bwMode="auto">
          <a:xfrm flipH="1">
            <a:off x="4114800" y="57150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5C83DB-BAFD-44AB-B983-F7FA46507B59}" type="slidenum">
              <a:rPr lang="en-US"/>
              <a:pPr/>
              <a:t>11</a:t>
            </a:fld>
            <a:endParaRPr lang="en-US"/>
          </a:p>
        </p:txBody>
      </p:sp>
      <p:sp>
        <p:nvSpPr>
          <p:cNvPr id="611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Result: Doubly-linked List</a:t>
            </a:r>
          </a:p>
        </p:txBody>
      </p:sp>
      <p:sp>
        <p:nvSpPr>
          <p:cNvPr id="611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19200"/>
            <a:ext cx="8610600" cy="5029200"/>
          </a:xfrm>
        </p:spPr>
        <p:txBody>
          <a:bodyPr/>
          <a:lstStyle/>
          <a:p>
            <a:r>
              <a:rPr lang="en-US"/>
              <a:t>Link them together into a loop:</a:t>
            </a:r>
            <a:br>
              <a:rPr lang="en-US"/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typedef struct nameT{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char msg[80];  	  // name of person	   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struct nameT *pNext;  // next person on list   	struct nameT *pPrev;	  // previous list entry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	} nameT;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 . .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namedT List[3];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for(k=0; k&lt;3; k++)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list[k].pNext = &amp;(list[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(k+1  )%3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]);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list[k].pPrev = &amp;(list[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(k-1+3)%3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]); // wrap backwards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  <a:p>
            <a:endParaRPr lang="en-US" sz="18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</p:txBody>
      </p:sp>
      <p:sp>
        <p:nvSpPr>
          <p:cNvPr id="611332" name="Text Box 4"/>
          <p:cNvSpPr txBox="1">
            <a:spLocks noChangeArrowheads="1"/>
          </p:cNvSpPr>
          <p:nvPr/>
        </p:nvSpPr>
        <p:spPr bwMode="auto">
          <a:xfrm>
            <a:off x="4648200" y="4953000"/>
            <a:ext cx="114935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11333" name="Line 5"/>
          <p:cNvSpPr>
            <a:spLocks noChangeShapeType="1"/>
          </p:cNvSpPr>
          <p:nvPr/>
        </p:nvSpPr>
        <p:spPr bwMode="auto">
          <a:xfrm>
            <a:off x="5410200" y="5410200"/>
            <a:ext cx="9144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1334" name="Line 6"/>
          <p:cNvSpPr>
            <a:spLocks noChangeShapeType="1"/>
          </p:cNvSpPr>
          <p:nvPr/>
        </p:nvSpPr>
        <p:spPr bwMode="auto">
          <a:xfrm flipH="1">
            <a:off x="4114800" y="5715000"/>
            <a:ext cx="6096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1338" name="Text Box 10"/>
          <p:cNvSpPr txBox="1">
            <a:spLocks noChangeArrowheads="1"/>
          </p:cNvSpPr>
          <p:nvPr/>
        </p:nvSpPr>
        <p:spPr bwMode="auto">
          <a:xfrm>
            <a:off x="2971800" y="4953000"/>
            <a:ext cx="114935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11339" name="Line 11"/>
          <p:cNvSpPr>
            <a:spLocks noChangeShapeType="1"/>
          </p:cNvSpPr>
          <p:nvPr/>
        </p:nvSpPr>
        <p:spPr bwMode="auto">
          <a:xfrm>
            <a:off x="3733800" y="5410200"/>
            <a:ext cx="9144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1340" name="Freeform 12"/>
          <p:cNvSpPr>
            <a:spLocks/>
          </p:cNvSpPr>
          <p:nvPr/>
        </p:nvSpPr>
        <p:spPr bwMode="auto">
          <a:xfrm>
            <a:off x="2655888" y="5681663"/>
            <a:ext cx="5253037" cy="476250"/>
          </a:xfrm>
          <a:custGeom>
            <a:avLst/>
            <a:gdLst>
              <a:gd name="T0" fmla="*/ 247 w 3309"/>
              <a:gd name="T1" fmla="*/ 21 h 300"/>
              <a:gd name="T2" fmla="*/ 129 w 3309"/>
              <a:gd name="T3" fmla="*/ 18 h 300"/>
              <a:gd name="T4" fmla="*/ 37 w 3309"/>
              <a:gd name="T5" fmla="*/ 55 h 300"/>
              <a:gd name="T6" fmla="*/ 0 w 3309"/>
              <a:gd name="T7" fmla="*/ 140 h 300"/>
              <a:gd name="T8" fmla="*/ 12 w 3309"/>
              <a:gd name="T9" fmla="*/ 232 h 300"/>
              <a:gd name="T10" fmla="*/ 67 w 3309"/>
              <a:gd name="T11" fmla="*/ 288 h 300"/>
              <a:gd name="T12" fmla="*/ 196 w 3309"/>
              <a:gd name="T13" fmla="*/ 300 h 300"/>
              <a:gd name="T14" fmla="*/ 3217 w 3309"/>
              <a:gd name="T15" fmla="*/ 300 h 300"/>
              <a:gd name="T16" fmla="*/ 3290 w 3309"/>
              <a:gd name="T17" fmla="*/ 245 h 300"/>
              <a:gd name="T18" fmla="*/ 3309 w 3309"/>
              <a:gd name="T19" fmla="*/ 159 h 300"/>
              <a:gd name="T20" fmla="*/ 3297 w 3309"/>
              <a:gd name="T21" fmla="*/ 61 h 300"/>
              <a:gd name="T22" fmla="*/ 3223 w 3309"/>
              <a:gd name="T23" fmla="*/ 0 h 300"/>
              <a:gd name="T24" fmla="*/ 3039 w 3309"/>
              <a:gd name="T25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309" h="300">
                <a:moveTo>
                  <a:pt x="247" y="21"/>
                </a:moveTo>
                <a:lnTo>
                  <a:pt x="129" y="18"/>
                </a:lnTo>
                <a:lnTo>
                  <a:pt x="37" y="55"/>
                </a:lnTo>
                <a:lnTo>
                  <a:pt x="0" y="140"/>
                </a:lnTo>
                <a:lnTo>
                  <a:pt x="12" y="232"/>
                </a:lnTo>
                <a:lnTo>
                  <a:pt x="67" y="288"/>
                </a:lnTo>
                <a:lnTo>
                  <a:pt x="196" y="300"/>
                </a:lnTo>
                <a:lnTo>
                  <a:pt x="3217" y="300"/>
                </a:lnTo>
                <a:lnTo>
                  <a:pt x="3290" y="245"/>
                </a:lnTo>
                <a:lnTo>
                  <a:pt x="3309" y="159"/>
                </a:lnTo>
                <a:lnTo>
                  <a:pt x="3297" y="61"/>
                </a:lnTo>
                <a:lnTo>
                  <a:pt x="3223" y="0"/>
                </a:lnTo>
                <a:lnTo>
                  <a:pt x="3039" y="0"/>
                </a:lnTo>
              </a:path>
            </a:pathLst>
          </a:custGeom>
          <a:noFill/>
          <a:ln w="25400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1341" name="Text Box 13"/>
          <p:cNvSpPr txBox="1">
            <a:spLocks noChangeArrowheads="1"/>
          </p:cNvSpPr>
          <p:nvPr/>
        </p:nvSpPr>
        <p:spPr bwMode="auto">
          <a:xfrm>
            <a:off x="6324600" y="4953000"/>
            <a:ext cx="114935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11342" name="Freeform 14"/>
          <p:cNvSpPr>
            <a:spLocks/>
          </p:cNvSpPr>
          <p:nvPr/>
        </p:nvSpPr>
        <p:spPr bwMode="auto">
          <a:xfrm>
            <a:off x="2120900" y="5408613"/>
            <a:ext cx="6283325" cy="855662"/>
          </a:xfrm>
          <a:custGeom>
            <a:avLst/>
            <a:gdLst>
              <a:gd name="T0" fmla="*/ 3128 w 3958"/>
              <a:gd name="T1" fmla="*/ 1 h 539"/>
              <a:gd name="T2" fmla="*/ 3738 w 3958"/>
              <a:gd name="T3" fmla="*/ 0 h 539"/>
              <a:gd name="T4" fmla="*/ 3823 w 3958"/>
              <a:gd name="T5" fmla="*/ 31 h 539"/>
              <a:gd name="T6" fmla="*/ 3903 w 3958"/>
              <a:gd name="T7" fmla="*/ 98 h 539"/>
              <a:gd name="T8" fmla="*/ 3946 w 3958"/>
              <a:gd name="T9" fmla="*/ 165 h 539"/>
              <a:gd name="T10" fmla="*/ 3958 w 3958"/>
              <a:gd name="T11" fmla="*/ 270 h 539"/>
              <a:gd name="T12" fmla="*/ 3946 w 3958"/>
              <a:gd name="T13" fmla="*/ 380 h 539"/>
              <a:gd name="T14" fmla="*/ 3897 w 3958"/>
              <a:gd name="T15" fmla="*/ 453 h 539"/>
              <a:gd name="T16" fmla="*/ 3836 w 3958"/>
              <a:gd name="T17" fmla="*/ 496 h 539"/>
              <a:gd name="T18" fmla="*/ 3756 w 3958"/>
              <a:gd name="T19" fmla="*/ 521 h 539"/>
              <a:gd name="T20" fmla="*/ 276 w 3958"/>
              <a:gd name="T21" fmla="*/ 539 h 539"/>
              <a:gd name="T22" fmla="*/ 147 w 3958"/>
              <a:gd name="T23" fmla="*/ 521 h 539"/>
              <a:gd name="T24" fmla="*/ 61 w 3958"/>
              <a:gd name="T25" fmla="*/ 466 h 539"/>
              <a:gd name="T26" fmla="*/ 6 w 3958"/>
              <a:gd name="T27" fmla="*/ 368 h 539"/>
              <a:gd name="T28" fmla="*/ 0 w 3958"/>
              <a:gd name="T29" fmla="*/ 263 h 539"/>
              <a:gd name="T30" fmla="*/ 24 w 3958"/>
              <a:gd name="T31" fmla="*/ 159 h 539"/>
              <a:gd name="T32" fmla="*/ 86 w 3958"/>
              <a:gd name="T33" fmla="*/ 74 h 539"/>
              <a:gd name="T34" fmla="*/ 147 w 3958"/>
              <a:gd name="T35" fmla="*/ 37 h 539"/>
              <a:gd name="T36" fmla="*/ 245 w 3958"/>
              <a:gd name="T37" fmla="*/ 18 h 539"/>
              <a:gd name="T38" fmla="*/ 521 w 3958"/>
              <a:gd name="T39" fmla="*/ 18 h 5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958" h="539">
                <a:moveTo>
                  <a:pt x="3128" y="1"/>
                </a:moveTo>
                <a:lnTo>
                  <a:pt x="3738" y="0"/>
                </a:lnTo>
                <a:lnTo>
                  <a:pt x="3823" y="31"/>
                </a:lnTo>
                <a:lnTo>
                  <a:pt x="3903" y="98"/>
                </a:lnTo>
                <a:lnTo>
                  <a:pt x="3946" y="165"/>
                </a:lnTo>
                <a:lnTo>
                  <a:pt x="3958" y="270"/>
                </a:lnTo>
                <a:lnTo>
                  <a:pt x="3946" y="380"/>
                </a:lnTo>
                <a:lnTo>
                  <a:pt x="3897" y="453"/>
                </a:lnTo>
                <a:lnTo>
                  <a:pt x="3836" y="496"/>
                </a:lnTo>
                <a:lnTo>
                  <a:pt x="3756" y="521"/>
                </a:lnTo>
                <a:lnTo>
                  <a:pt x="276" y="539"/>
                </a:lnTo>
                <a:lnTo>
                  <a:pt x="147" y="521"/>
                </a:lnTo>
                <a:lnTo>
                  <a:pt x="61" y="466"/>
                </a:lnTo>
                <a:lnTo>
                  <a:pt x="6" y="368"/>
                </a:lnTo>
                <a:lnTo>
                  <a:pt x="0" y="263"/>
                </a:lnTo>
                <a:lnTo>
                  <a:pt x="24" y="159"/>
                </a:lnTo>
                <a:lnTo>
                  <a:pt x="86" y="74"/>
                </a:lnTo>
                <a:lnTo>
                  <a:pt x="147" y="37"/>
                </a:lnTo>
                <a:lnTo>
                  <a:pt x="245" y="18"/>
                </a:lnTo>
                <a:lnTo>
                  <a:pt x="521" y="18"/>
                </a:lnTo>
              </a:path>
            </a:pathLst>
          </a:custGeom>
          <a:noFill/>
          <a:ln w="25400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1343" name="Line 15"/>
          <p:cNvSpPr>
            <a:spLocks noChangeShapeType="1"/>
          </p:cNvSpPr>
          <p:nvPr/>
        </p:nvSpPr>
        <p:spPr bwMode="auto">
          <a:xfrm flipH="1">
            <a:off x="5791200" y="5715000"/>
            <a:ext cx="6096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1344" name="Text Box 16"/>
          <p:cNvSpPr txBox="1">
            <a:spLocks noChangeArrowheads="1"/>
          </p:cNvSpPr>
          <p:nvPr/>
        </p:nvSpPr>
        <p:spPr bwMode="auto">
          <a:xfrm>
            <a:off x="2971800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list[0]</a:t>
            </a:r>
          </a:p>
        </p:txBody>
      </p:sp>
      <p:sp>
        <p:nvSpPr>
          <p:cNvPr id="611345" name="Text Box 17"/>
          <p:cNvSpPr txBox="1">
            <a:spLocks noChangeArrowheads="1"/>
          </p:cNvSpPr>
          <p:nvPr/>
        </p:nvSpPr>
        <p:spPr bwMode="auto">
          <a:xfrm>
            <a:off x="4651375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list[1]</a:t>
            </a:r>
          </a:p>
        </p:txBody>
      </p:sp>
      <p:sp>
        <p:nvSpPr>
          <p:cNvPr id="611346" name="Text Box 18"/>
          <p:cNvSpPr txBox="1">
            <a:spLocks noChangeArrowheads="1"/>
          </p:cNvSpPr>
          <p:nvPr/>
        </p:nvSpPr>
        <p:spPr bwMode="auto">
          <a:xfrm>
            <a:off x="6248400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list[2]</a:t>
            </a:r>
          </a:p>
        </p:txBody>
      </p:sp>
      <p:sp>
        <p:nvSpPr>
          <p:cNvPr id="611347" name="Line 19"/>
          <p:cNvSpPr>
            <a:spLocks noChangeShapeType="1"/>
          </p:cNvSpPr>
          <p:nvPr/>
        </p:nvSpPr>
        <p:spPr bwMode="auto">
          <a:xfrm>
            <a:off x="7086600" y="5410200"/>
            <a:ext cx="9144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6F9207-60BF-423D-B295-5DFE6E295CC8}" type="slidenum">
              <a:rPr lang="en-US"/>
              <a:pPr/>
              <a:t>12</a:t>
            </a:fld>
            <a:endParaRPr lang="en-US"/>
          </a:p>
        </p:txBody>
      </p:sp>
      <p:sp>
        <p:nvSpPr>
          <p:cNvPr id="615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Back-Track? Doubly-linked List</a:t>
            </a:r>
          </a:p>
        </p:txBody>
      </p:sp>
      <p:sp>
        <p:nvSpPr>
          <p:cNvPr id="6154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19200"/>
            <a:ext cx="7772400" cy="5029200"/>
          </a:xfrm>
        </p:spPr>
        <p:txBody>
          <a:bodyPr/>
          <a:lstStyle/>
          <a:p>
            <a:r>
              <a:rPr lang="en-US"/>
              <a:t>Again, let pointer ‘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  <a:r>
              <a:rPr lang="en-US" sz="4000"/>
              <a:t>’</a:t>
            </a:r>
            <a:r>
              <a:rPr lang="en-US"/>
              <a:t> set current object,</a:t>
            </a:r>
          </a:p>
          <a:p>
            <a:r>
              <a:rPr lang="en-US">
                <a:solidFill>
                  <a:schemeClr val="bg1"/>
                </a:solidFill>
              </a:rPr>
              <a:t>Copy address ‘</a:t>
            </a:r>
            <a:r>
              <a:rPr lang="en-US" sz="2800" b="1">
                <a:solidFill>
                  <a:schemeClr val="bg1"/>
                </a:solidFill>
                <a:latin typeface="Courier New" pitchFamily="49" charset="0"/>
              </a:rPr>
              <a:t>pPrev</a:t>
            </a:r>
            <a:r>
              <a:rPr lang="en-US">
                <a:solidFill>
                  <a:schemeClr val="bg1"/>
                </a:solidFill>
              </a:rPr>
              <a:t>’ to ‘</a:t>
            </a:r>
            <a:r>
              <a:rPr lang="en-US" sz="2800" b="1">
                <a:solidFill>
                  <a:schemeClr val="bg1"/>
                </a:solidFill>
                <a:latin typeface="Courier New" pitchFamily="49" charset="0"/>
              </a:rPr>
              <a:t>pNow</a:t>
            </a:r>
            <a:r>
              <a:rPr lang="en-US">
                <a:solidFill>
                  <a:schemeClr val="bg1"/>
                </a:solidFill>
              </a:rPr>
              <a:t>’:</a:t>
            </a:r>
          </a:p>
          <a:p>
            <a:pPr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namedT list[3];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namedT *pNow;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 . .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 = &amp;(list[0]);</a:t>
            </a:r>
          </a:p>
        </p:txBody>
      </p:sp>
      <p:sp>
        <p:nvSpPr>
          <p:cNvPr id="615428" name="Text Box 4"/>
          <p:cNvSpPr txBox="1">
            <a:spLocks noChangeArrowheads="1"/>
          </p:cNvSpPr>
          <p:nvPr/>
        </p:nvSpPr>
        <p:spPr bwMode="auto">
          <a:xfrm>
            <a:off x="4648200" y="4953000"/>
            <a:ext cx="114935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15429" name="Line 5"/>
          <p:cNvSpPr>
            <a:spLocks noChangeShapeType="1"/>
          </p:cNvSpPr>
          <p:nvPr/>
        </p:nvSpPr>
        <p:spPr bwMode="auto">
          <a:xfrm>
            <a:off x="5410200" y="54102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430" name="Line 6"/>
          <p:cNvSpPr>
            <a:spLocks noChangeShapeType="1"/>
          </p:cNvSpPr>
          <p:nvPr/>
        </p:nvSpPr>
        <p:spPr bwMode="auto">
          <a:xfrm flipH="1">
            <a:off x="4114800" y="57150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431" name="Text Box 7"/>
          <p:cNvSpPr txBox="1">
            <a:spLocks noChangeArrowheads="1"/>
          </p:cNvSpPr>
          <p:nvPr/>
        </p:nvSpPr>
        <p:spPr bwMode="auto">
          <a:xfrm>
            <a:off x="2971800" y="4953000"/>
            <a:ext cx="114935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15432" name="Line 8"/>
          <p:cNvSpPr>
            <a:spLocks noChangeShapeType="1"/>
          </p:cNvSpPr>
          <p:nvPr/>
        </p:nvSpPr>
        <p:spPr bwMode="auto">
          <a:xfrm>
            <a:off x="3733800" y="54102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434" name="Text Box 10"/>
          <p:cNvSpPr txBox="1">
            <a:spLocks noChangeArrowheads="1"/>
          </p:cNvSpPr>
          <p:nvPr/>
        </p:nvSpPr>
        <p:spPr bwMode="auto">
          <a:xfrm>
            <a:off x="6324600" y="4953000"/>
            <a:ext cx="114935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15435" name="Line 11"/>
          <p:cNvSpPr>
            <a:spLocks noChangeShapeType="1"/>
          </p:cNvSpPr>
          <p:nvPr/>
        </p:nvSpPr>
        <p:spPr bwMode="auto">
          <a:xfrm>
            <a:off x="7086600" y="54102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436" name="Line 12"/>
          <p:cNvSpPr>
            <a:spLocks noChangeShapeType="1"/>
          </p:cNvSpPr>
          <p:nvPr/>
        </p:nvSpPr>
        <p:spPr bwMode="auto">
          <a:xfrm flipH="1">
            <a:off x="5791200" y="57150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437" name="Text Box 13"/>
          <p:cNvSpPr txBox="1">
            <a:spLocks noChangeArrowheads="1"/>
          </p:cNvSpPr>
          <p:nvPr/>
        </p:nvSpPr>
        <p:spPr bwMode="auto">
          <a:xfrm>
            <a:off x="2971800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list[0]</a:t>
            </a:r>
          </a:p>
        </p:txBody>
      </p:sp>
      <p:sp>
        <p:nvSpPr>
          <p:cNvPr id="615438" name="Text Box 14"/>
          <p:cNvSpPr txBox="1">
            <a:spLocks noChangeArrowheads="1"/>
          </p:cNvSpPr>
          <p:nvPr/>
        </p:nvSpPr>
        <p:spPr bwMode="auto">
          <a:xfrm>
            <a:off x="4651375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list[1]</a:t>
            </a:r>
          </a:p>
        </p:txBody>
      </p:sp>
      <p:sp>
        <p:nvSpPr>
          <p:cNvPr id="615439" name="Text Box 15"/>
          <p:cNvSpPr txBox="1">
            <a:spLocks noChangeArrowheads="1"/>
          </p:cNvSpPr>
          <p:nvPr/>
        </p:nvSpPr>
        <p:spPr bwMode="auto">
          <a:xfrm>
            <a:off x="6248400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list[2]</a:t>
            </a:r>
          </a:p>
        </p:txBody>
      </p:sp>
      <p:sp>
        <p:nvSpPr>
          <p:cNvPr id="615440" name="Freeform 16"/>
          <p:cNvSpPr>
            <a:spLocks/>
          </p:cNvSpPr>
          <p:nvPr/>
        </p:nvSpPr>
        <p:spPr bwMode="auto">
          <a:xfrm>
            <a:off x="2616200" y="5681663"/>
            <a:ext cx="5292725" cy="476250"/>
          </a:xfrm>
          <a:custGeom>
            <a:avLst/>
            <a:gdLst>
              <a:gd name="T0" fmla="*/ 272 w 3334"/>
              <a:gd name="T1" fmla="*/ 21 h 300"/>
              <a:gd name="T2" fmla="*/ 117 w 3334"/>
              <a:gd name="T3" fmla="*/ 18 h 300"/>
              <a:gd name="T4" fmla="*/ 25 w 3334"/>
              <a:gd name="T5" fmla="*/ 73 h 300"/>
              <a:gd name="T6" fmla="*/ 0 w 3334"/>
              <a:gd name="T7" fmla="*/ 147 h 300"/>
              <a:gd name="T8" fmla="*/ 6 w 3334"/>
              <a:gd name="T9" fmla="*/ 239 h 300"/>
              <a:gd name="T10" fmla="*/ 80 w 3334"/>
              <a:gd name="T11" fmla="*/ 300 h 300"/>
              <a:gd name="T12" fmla="*/ 3242 w 3334"/>
              <a:gd name="T13" fmla="*/ 300 h 300"/>
              <a:gd name="T14" fmla="*/ 3315 w 3334"/>
              <a:gd name="T15" fmla="*/ 245 h 300"/>
              <a:gd name="T16" fmla="*/ 3334 w 3334"/>
              <a:gd name="T17" fmla="*/ 159 h 300"/>
              <a:gd name="T18" fmla="*/ 3322 w 3334"/>
              <a:gd name="T19" fmla="*/ 61 h 300"/>
              <a:gd name="T20" fmla="*/ 3248 w 3334"/>
              <a:gd name="T21" fmla="*/ 0 h 300"/>
              <a:gd name="T22" fmla="*/ 3064 w 3334"/>
              <a:gd name="T23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334" h="300">
                <a:moveTo>
                  <a:pt x="272" y="21"/>
                </a:moveTo>
                <a:lnTo>
                  <a:pt x="117" y="18"/>
                </a:lnTo>
                <a:lnTo>
                  <a:pt x="25" y="73"/>
                </a:lnTo>
                <a:lnTo>
                  <a:pt x="0" y="147"/>
                </a:lnTo>
                <a:lnTo>
                  <a:pt x="6" y="239"/>
                </a:lnTo>
                <a:lnTo>
                  <a:pt x="80" y="300"/>
                </a:lnTo>
                <a:lnTo>
                  <a:pt x="3242" y="300"/>
                </a:lnTo>
                <a:lnTo>
                  <a:pt x="3315" y="245"/>
                </a:lnTo>
                <a:lnTo>
                  <a:pt x="3334" y="159"/>
                </a:lnTo>
                <a:lnTo>
                  <a:pt x="3322" y="61"/>
                </a:lnTo>
                <a:lnTo>
                  <a:pt x="3248" y="0"/>
                </a:lnTo>
                <a:lnTo>
                  <a:pt x="3064" y="0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441" name="Freeform 17"/>
          <p:cNvSpPr>
            <a:spLocks/>
          </p:cNvSpPr>
          <p:nvPr/>
        </p:nvSpPr>
        <p:spPr bwMode="auto">
          <a:xfrm>
            <a:off x="2149475" y="5408613"/>
            <a:ext cx="6254750" cy="855662"/>
          </a:xfrm>
          <a:custGeom>
            <a:avLst/>
            <a:gdLst>
              <a:gd name="T0" fmla="*/ 3110 w 3940"/>
              <a:gd name="T1" fmla="*/ 1 h 539"/>
              <a:gd name="T2" fmla="*/ 3720 w 3940"/>
              <a:gd name="T3" fmla="*/ 0 h 539"/>
              <a:gd name="T4" fmla="*/ 3805 w 3940"/>
              <a:gd name="T5" fmla="*/ 31 h 539"/>
              <a:gd name="T6" fmla="*/ 3885 w 3940"/>
              <a:gd name="T7" fmla="*/ 98 h 539"/>
              <a:gd name="T8" fmla="*/ 3928 w 3940"/>
              <a:gd name="T9" fmla="*/ 165 h 539"/>
              <a:gd name="T10" fmla="*/ 3940 w 3940"/>
              <a:gd name="T11" fmla="*/ 245 h 539"/>
              <a:gd name="T12" fmla="*/ 3928 w 3940"/>
              <a:gd name="T13" fmla="*/ 343 h 539"/>
              <a:gd name="T14" fmla="*/ 3885 w 3940"/>
              <a:gd name="T15" fmla="*/ 411 h 539"/>
              <a:gd name="T16" fmla="*/ 3836 w 3940"/>
              <a:gd name="T17" fmla="*/ 478 h 539"/>
              <a:gd name="T18" fmla="*/ 3738 w 3940"/>
              <a:gd name="T19" fmla="*/ 521 h 539"/>
              <a:gd name="T20" fmla="*/ 190 w 3940"/>
              <a:gd name="T21" fmla="*/ 539 h 539"/>
              <a:gd name="T22" fmla="*/ 86 w 3940"/>
              <a:gd name="T23" fmla="*/ 502 h 539"/>
              <a:gd name="T24" fmla="*/ 49 w 3940"/>
              <a:gd name="T25" fmla="*/ 441 h 539"/>
              <a:gd name="T26" fmla="*/ 6 w 3940"/>
              <a:gd name="T27" fmla="*/ 380 h 539"/>
              <a:gd name="T28" fmla="*/ 0 w 3940"/>
              <a:gd name="T29" fmla="*/ 288 h 539"/>
              <a:gd name="T30" fmla="*/ 6 w 3940"/>
              <a:gd name="T31" fmla="*/ 159 h 539"/>
              <a:gd name="T32" fmla="*/ 104 w 3940"/>
              <a:gd name="T33" fmla="*/ 74 h 539"/>
              <a:gd name="T34" fmla="*/ 202 w 3940"/>
              <a:gd name="T35" fmla="*/ 24 h 539"/>
              <a:gd name="T36" fmla="*/ 503 w 3940"/>
              <a:gd name="T37" fmla="*/ 18 h 5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940" h="539">
                <a:moveTo>
                  <a:pt x="3110" y="1"/>
                </a:moveTo>
                <a:lnTo>
                  <a:pt x="3720" y="0"/>
                </a:lnTo>
                <a:lnTo>
                  <a:pt x="3805" y="31"/>
                </a:lnTo>
                <a:lnTo>
                  <a:pt x="3885" y="98"/>
                </a:lnTo>
                <a:lnTo>
                  <a:pt x="3928" y="165"/>
                </a:lnTo>
                <a:lnTo>
                  <a:pt x="3940" y="245"/>
                </a:lnTo>
                <a:lnTo>
                  <a:pt x="3928" y="343"/>
                </a:lnTo>
                <a:lnTo>
                  <a:pt x="3885" y="411"/>
                </a:lnTo>
                <a:lnTo>
                  <a:pt x="3836" y="478"/>
                </a:lnTo>
                <a:lnTo>
                  <a:pt x="3738" y="521"/>
                </a:lnTo>
                <a:lnTo>
                  <a:pt x="190" y="539"/>
                </a:lnTo>
                <a:lnTo>
                  <a:pt x="86" y="502"/>
                </a:lnTo>
                <a:lnTo>
                  <a:pt x="49" y="441"/>
                </a:lnTo>
                <a:lnTo>
                  <a:pt x="6" y="380"/>
                </a:lnTo>
                <a:lnTo>
                  <a:pt x="0" y="288"/>
                </a:lnTo>
                <a:lnTo>
                  <a:pt x="6" y="159"/>
                </a:lnTo>
                <a:lnTo>
                  <a:pt x="104" y="74"/>
                </a:lnTo>
                <a:lnTo>
                  <a:pt x="202" y="24"/>
                </a:lnTo>
                <a:lnTo>
                  <a:pt x="503" y="18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442" name="Text Box 18"/>
          <p:cNvSpPr txBox="1">
            <a:spLocks noChangeArrowheads="1"/>
          </p:cNvSpPr>
          <p:nvPr/>
        </p:nvSpPr>
        <p:spPr bwMode="auto">
          <a:xfrm>
            <a:off x="2895600" y="4191000"/>
            <a:ext cx="742950" cy="379413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</a:p>
        </p:txBody>
      </p:sp>
      <p:sp>
        <p:nvSpPr>
          <p:cNvPr id="615443" name="Line 19"/>
          <p:cNvSpPr>
            <a:spLocks noChangeShapeType="1"/>
          </p:cNvSpPr>
          <p:nvPr/>
        </p:nvSpPr>
        <p:spPr bwMode="auto">
          <a:xfrm>
            <a:off x="3276600" y="4572000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736601-48A2-4238-A039-A2A7238802DB}" type="slidenum">
              <a:rPr lang="en-US"/>
              <a:pPr/>
              <a:t>13</a:t>
            </a:fld>
            <a:endParaRPr lang="en-US"/>
          </a:p>
        </p:txBody>
      </p:sp>
      <p:sp>
        <p:nvSpPr>
          <p:cNvPr id="616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Back-Track? Doubly-linked List</a:t>
            </a:r>
          </a:p>
        </p:txBody>
      </p:sp>
      <p:sp>
        <p:nvSpPr>
          <p:cNvPr id="6164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19200"/>
            <a:ext cx="7772400" cy="5029200"/>
          </a:xfrm>
        </p:spPr>
        <p:txBody>
          <a:bodyPr/>
          <a:lstStyle/>
          <a:p>
            <a:r>
              <a:rPr lang="en-US">
                <a:solidFill>
                  <a:schemeClr val="bg2"/>
                </a:solidFill>
              </a:rPr>
              <a:t>Again, let pointer ‘</a:t>
            </a:r>
            <a:r>
              <a:rPr lang="en-US"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  <a:r>
              <a:rPr lang="en-US" sz="4000">
                <a:solidFill>
                  <a:schemeClr val="bg2"/>
                </a:solidFill>
              </a:rPr>
              <a:t>’</a:t>
            </a:r>
            <a:r>
              <a:rPr lang="en-US">
                <a:solidFill>
                  <a:schemeClr val="bg2"/>
                </a:solidFill>
              </a:rPr>
              <a:t> set current object,</a:t>
            </a:r>
          </a:p>
          <a:p>
            <a:r>
              <a:rPr lang="en-US"/>
              <a:t>Copy address ‘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  <a:r>
              <a:rPr lang="en-US"/>
              <a:t>’ to ‘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  <a:r>
              <a:rPr lang="en-US"/>
              <a:t>’:</a:t>
            </a:r>
          </a:p>
          <a:p>
            <a:pPr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namedT list[3];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namedT *pNow;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 . .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 = &amp;(list[0]);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 = pNow-&gt;pPrev;</a:t>
            </a:r>
          </a:p>
        </p:txBody>
      </p:sp>
      <p:sp>
        <p:nvSpPr>
          <p:cNvPr id="616452" name="Text Box 4"/>
          <p:cNvSpPr txBox="1">
            <a:spLocks noChangeArrowheads="1"/>
          </p:cNvSpPr>
          <p:nvPr/>
        </p:nvSpPr>
        <p:spPr bwMode="auto">
          <a:xfrm>
            <a:off x="4648200" y="4953000"/>
            <a:ext cx="114935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16453" name="Line 5"/>
          <p:cNvSpPr>
            <a:spLocks noChangeShapeType="1"/>
          </p:cNvSpPr>
          <p:nvPr/>
        </p:nvSpPr>
        <p:spPr bwMode="auto">
          <a:xfrm>
            <a:off x="5410200" y="54102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6454" name="Line 6"/>
          <p:cNvSpPr>
            <a:spLocks noChangeShapeType="1"/>
          </p:cNvSpPr>
          <p:nvPr/>
        </p:nvSpPr>
        <p:spPr bwMode="auto">
          <a:xfrm flipH="1">
            <a:off x="4114800" y="57150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6455" name="Text Box 7"/>
          <p:cNvSpPr txBox="1">
            <a:spLocks noChangeArrowheads="1"/>
          </p:cNvSpPr>
          <p:nvPr/>
        </p:nvSpPr>
        <p:spPr bwMode="auto">
          <a:xfrm>
            <a:off x="2971800" y="4953000"/>
            <a:ext cx="114935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16456" name="Line 8"/>
          <p:cNvSpPr>
            <a:spLocks noChangeShapeType="1"/>
          </p:cNvSpPr>
          <p:nvPr/>
        </p:nvSpPr>
        <p:spPr bwMode="auto">
          <a:xfrm>
            <a:off x="3733800" y="54102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6457" name="Text Box 9"/>
          <p:cNvSpPr txBox="1">
            <a:spLocks noChangeArrowheads="1"/>
          </p:cNvSpPr>
          <p:nvPr/>
        </p:nvSpPr>
        <p:spPr bwMode="auto">
          <a:xfrm>
            <a:off x="6324600" y="4953000"/>
            <a:ext cx="114935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16458" name="Line 10"/>
          <p:cNvSpPr>
            <a:spLocks noChangeShapeType="1"/>
          </p:cNvSpPr>
          <p:nvPr/>
        </p:nvSpPr>
        <p:spPr bwMode="auto">
          <a:xfrm>
            <a:off x="7086600" y="54102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6459" name="Line 11"/>
          <p:cNvSpPr>
            <a:spLocks noChangeShapeType="1"/>
          </p:cNvSpPr>
          <p:nvPr/>
        </p:nvSpPr>
        <p:spPr bwMode="auto">
          <a:xfrm flipH="1">
            <a:off x="5791200" y="57150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6460" name="Text Box 12"/>
          <p:cNvSpPr txBox="1">
            <a:spLocks noChangeArrowheads="1"/>
          </p:cNvSpPr>
          <p:nvPr/>
        </p:nvSpPr>
        <p:spPr bwMode="auto">
          <a:xfrm>
            <a:off x="2971800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list[0]</a:t>
            </a:r>
          </a:p>
        </p:txBody>
      </p:sp>
      <p:sp>
        <p:nvSpPr>
          <p:cNvPr id="616461" name="Text Box 13"/>
          <p:cNvSpPr txBox="1">
            <a:spLocks noChangeArrowheads="1"/>
          </p:cNvSpPr>
          <p:nvPr/>
        </p:nvSpPr>
        <p:spPr bwMode="auto">
          <a:xfrm>
            <a:off x="4651375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list[1]</a:t>
            </a:r>
          </a:p>
        </p:txBody>
      </p:sp>
      <p:sp>
        <p:nvSpPr>
          <p:cNvPr id="616462" name="Text Box 14"/>
          <p:cNvSpPr txBox="1">
            <a:spLocks noChangeArrowheads="1"/>
          </p:cNvSpPr>
          <p:nvPr/>
        </p:nvSpPr>
        <p:spPr bwMode="auto">
          <a:xfrm>
            <a:off x="6248400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list[2]</a:t>
            </a:r>
          </a:p>
        </p:txBody>
      </p:sp>
      <p:sp>
        <p:nvSpPr>
          <p:cNvPr id="616463" name="Freeform 15"/>
          <p:cNvSpPr>
            <a:spLocks/>
          </p:cNvSpPr>
          <p:nvPr/>
        </p:nvSpPr>
        <p:spPr bwMode="auto">
          <a:xfrm>
            <a:off x="2616200" y="5681663"/>
            <a:ext cx="5292725" cy="476250"/>
          </a:xfrm>
          <a:custGeom>
            <a:avLst/>
            <a:gdLst>
              <a:gd name="T0" fmla="*/ 272 w 3334"/>
              <a:gd name="T1" fmla="*/ 21 h 300"/>
              <a:gd name="T2" fmla="*/ 117 w 3334"/>
              <a:gd name="T3" fmla="*/ 18 h 300"/>
              <a:gd name="T4" fmla="*/ 25 w 3334"/>
              <a:gd name="T5" fmla="*/ 73 h 300"/>
              <a:gd name="T6" fmla="*/ 0 w 3334"/>
              <a:gd name="T7" fmla="*/ 147 h 300"/>
              <a:gd name="T8" fmla="*/ 6 w 3334"/>
              <a:gd name="T9" fmla="*/ 239 h 300"/>
              <a:gd name="T10" fmla="*/ 80 w 3334"/>
              <a:gd name="T11" fmla="*/ 300 h 300"/>
              <a:gd name="T12" fmla="*/ 3242 w 3334"/>
              <a:gd name="T13" fmla="*/ 300 h 300"/>
              <a:gd name="T14" fmla="*/ 3315 w 3334"/>
              <a:gd name="T15" fmla="*/ 245 h 300"/>
              <a:gd name="T16" fmla="*/ 3334 w 3334"/>
              <a:gd name="T17" fmla="*/ 159 h 300"/>
              <a:gd name="T18" fmla="*/ 3322 w 3334"/>
              <a:gd name="T19" fmla="*/ 61 h 300"/>
              <a:gd name="T20" fmla="*/ 3248 w 3334"/>
              <a:gd name="T21" fmla="*/ 0 h 300"/>
              <a:gd name="T22" fmla="*/ 3064 w 3334"/>
              <a:gd name="T23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334" h="300">
                <a:moveTo>
                  <a:pt x="272" y="21"/>
                </a:moveTo>
                <a:lnTo>
                  <a:pt x="117" y="18"/>
                </a:lnTo>
                <a:lnTo>
                  <a:pt x="25" y="73"/>
                </a:lnTo>
                <a:lnTo>
                  <a:pt x="0" y="147"/>
                </a:lnTo>
                <a:lnTo>
                  <a:pt x="6" y="239"/>
                </a:lnTo>
                <a:lnTo>
                  <a:pt x="80" y="300"/>
                </a:lnTo>
                <a:lnTo>
                  <a:pt x="3242" y="300"/>
                </a:lnTo>
                <a:lnTo>
                  <a:pt x="3315" y="245"/>
                </a:lnTo>
                <a:lnTo>
                  <a:pt x="3334" y="159"/>
                </a:lnTo>
                <a:lnTo>
                  <a:pt x="3322" y="61"/>
                </a:lnTo>
                <a:lnTo>
                  <a:pt x="3248" y="0"/>
                </a:lnTo>
                <a:lnTo>
                  <a:pt x="3064" y="0"/>
                </a:ln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6464" name="Freeform 16"/>
          <p:cNvSpPr>
            <a:spLocks/>
          </p:cNvSpPr>
          <p:nvPr/>
        </p:nvSpPr>
        <p:spPr bwMode="auto">
          <a:xfrm>
            <a:off x="2149475" y="5408613"/>
            <a:ext cx="6254750" cy="855662"/>
          </a:xfrm>
          <a:custGeom>
            <a:avLst/>
            <a:gdLst>
              <a:gd name="T0" fmla="*/ 3110 w 3940"/>
              <a:gd name="T1" fmla="*/ 1 h 539"/>
              <a:gd name="T2" fmla="*/ 3720 w 3940"/>
              <a:gd name="T3" fmla="*/ 0 h 539"/>
              <a:gd name="T4" fmla="*/ 3805 w 3940"/>
              <a:gd name="T5" fmla="*/ 31 h 539"/>
              <a:gd name="T6" fmla="*/ 3885 w 3940"/>
              <a:gd name="T7" fmla="*/ 98 h 539"/>
              <a:gd name="T8" fmla="*/ 3928 w 3940"/>
              <a:gd name="T9" fmla="*/ 165 h 539"/>
              <a:gd name="T10" fmla="*/ 3940 w 3940"/>
              <a:gd name="T11" fmla="*/ 245 h 539"/>
              <a:gd name="T12" fmla="*/ 3928 w 3940"/>
              <a:gd name="T13" fmla="*/ 343 h 539"/>
              <a:gd name="T14" fmla="*/ 3885 w 3940"/>
              <a:gd name="T15" fmla="*/ 411 h 539"/>
              <a:gd name="T16" fmla="*/ 3836 w 3940"/>
              <a:gd name="T17" fmla="*/ 478 h 539"/>
              <a:gd name="T18" fmla="*/ 3738 w 3940"/>
              <a:gd name="T19" fmla="*/ 521 h 539"/>
              <a:gd name="T20" fmla="*/ 190 w 3940"/>
              <a:gd name="T21" fmla="*/ 539 h 539"/>
              <a:gd name="T22" fmla="*/ 86 w 3940"/>
              <a:gd name="T23" fmla="*/ 502 h 539"/>
              <a:gd name="T24" fmla="*/ 49 w 3940"/>
              <a:gd name="T25" fmla="*/ 441 h 539"/>
              <a:gd name="T26" fmla="*/ 6 w 3940"/>
              <a:gd name="T27" fmla="*/ 380 h 539"/>
              <a:gd name="T28" fmla="*/ 0 w 3940"/>
              <a:gd name="T29" fmla="*/ 288 h 539"/>
              <a:gd name="T30" fmla="*/ 6 w 3940"/>
              <a:gd name="T31" fmla="*/ 159 h 539"/>
              <a:gd name="T32" fmla="*/ 104 w 3940"/>
              <a:gd name="T33" fmla="*/ 74 h 539"/>
              <a:gd name="T34" fmla="*/ 202 w 3940"/>
              <a:gd name="T35" fmla="*/ 24 h 539"/>
              <a:gd name="T36" fmla="*/ 503 w 3940"/>
              <a:gd name="T37" fmla="*/ 18 h 5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940" h="539">
                <a:moveTo>
                  <a:pt x="3110" y="1"/>
                </a:moveTo>
                <a:lnTo>
                  <a:pt x="3720" y="0"/>
                </a:lnTo>
                <a:lnTo>
                  <a:pt x="3805" y="31"/>
                </a:lnTo>
                <a:lnTo>
                  <a:pt x="3885" y="98"/>
                </a:lnTo>
                <a:lnTo>
                  <a:pt x="3928" y="165"/>
                </a:lnTo>
                <a:lnTo>
                  <a:pt x="3940" y="245"/>
                </a:lnTo>
                <a:lnTo>
                  <a:pt x="3928" y="343"/>
                </a:lnTo>
                <a:lnTo>
                  <a:pt x="3885" y="411"/>
                </a:lnTo>
                <a:lnTo>
                  <a:pt x="3836" y="478"/>
                </a:lnTo>
                <a:lnTo>
                  <a:pt x="3738" y="521"/>
                </a:lnTo>
                <a:lnTo>
                  <a:pt x="190" y="539"/>
                </a:lnTo>
                <a:lnTo>
                  <a:pt x="86" y="502"/>
                </a:lnTo>
                <a:lnTo>
                  <a:pt x="49" y="441"/>
                </a:lnTo>
                <a:lnTo>
                  <a:pt x="6" y="380"/>
                </a:lnTo>
                <a:lnTo>
                  <a:pt x="0" y="288"/>
                </a:lnTo>
                <a:lnTo>
                  <a:pt x="6" y="159"/>
                </a:lnTo>
                <a:lnTo>
                  <a:pt x="104" y="74"/>
                </a:lnTo>
                <a:lnTo>
                  <a:pt x="202" y="24"/>
                </a:lnTo>
                <a:lnTo>
                  <a:pt x="503" y="18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6465" name="Text Box 17"/>
          <p:cNvSpPr txBox="1">
            <a:spLocks noChangeArrowheads="1"/>
          </p:cNvSpPr>
          <p:nvPr/>
        </p:nvSpPr>
        <p:spPr bwMode="auto">
          <a:xfrm>
            <a:off x="2895600" y="4191000"/>
            <a:ext cx="742950" cy="379413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</a:p>
        </p:txBody>
      </p:sp>
      <p:sp>
        <p:nvSpPr>
          <p:cNvPr id="616466" name="Line 18"/>
          <p:cNvSpPr>
            <a:spLocks noChangeShapeType="1"/>
          </p:cNvSpPr>
          <p:nvPr/>
        </p:nvSpPr>
        <p:spPr bwMode="auto">
          <a:xfrm>
            <a:off x="3276600" y="4572000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D208F-FED4-455B-8D0C-366CB11D8E67}" type="slidenum">
              <a:rPr lang="en-US"/>
              <a:pPr/>
              <a:t>14</a:t>
            </a:fld>
            <a:endParaRPr lang="en-US"/>
          </a:p>
        </p:txBody>
      </p:sp>
      <p:sp>
        <p:nvSpPr>
          <p:cNvPr id="617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Back-Track? Doubly-linked List</a:t>
            </a:r>
          </a:p>
        </p:txBody>
      </p:sp>
      <p:sp>
        <p:nvSpPr>
          <p:cNvPr id="617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19200"/>
            <a:ext cx="7772400" cy="5029200"/>
          </a:xfrm>
        </p:spPr>
        <p:txBody>
          <a:bodyPr/>
          <a:lstStyle/>
          <a:p>
            <a:r>
              <a:rPr lang="en-US">
                <a:solidFill>
                  <a:schemeClr val="bg2"/>
                </a:solidFill>
              </a:rPr>
              <a:t>Again, let pointer ‘</a:t>
            </a:r>
            <a:r>
              <a:rPr lang="en-US"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  <a:r>
              <a:rPr lang="en-US" sz="4000">
                <a:solidFill>
                  <a:schemeClr val="bg2"/>
                </a:solidFill>
              </a:rPr>
              <a:t>’</a:t>
            </a:r>
            <a:r>
              <a:rPr lang="en-US">
                <a:solidFill>
                  <a:schemeClr val="bg2"/>
                </a:solidFill>
              </a:rPr>
              <a:t> set current object,</a:t>
            </a:r>
          </a:p>
          <a:p>
            <a:r>
              <a:rPr lang="en-US"/>
              <a:t>Copy address ‘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  <a:r>
              <a:rPr lang="en-US"/>
              <a:t>’ to ‘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  <a:r>
              <a:rPr lang="en-US"/>
              <a:t>’:</a:t>
            </a:r>
          </a:p>
          <a:p>
            <a:pPr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namedT list[3];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namedT *pNow;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 . .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 = &amp;(list[0]);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 = pNow-&gt;pPrev;</a:t>
            </a:r>
          </a:p>
        </p:txBody>
      </p:sp>
      <p:sp>
        <p:nvSpPr>
          <p:cNvPr id="617476" name="Text Box 4"/>
          <p:cNvSpPr txBox="1">
            <a:spLocks noChangeArrowheads="1"/>
          </p:cNvSpPr>
          <p:nvPr/>
        </p:nvSpPr>
        <p:spPr bwMode="auto">
          <a:xfrm>
            <a:off x="4648200" y="4953000"/>
            <a:ext cx="114935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17477" name="Line 5"/>
          <p:cNvSpPr>
            <a:spLocks noChangeShapeType="1"/>
          </p:cNvSpPr>
          <p:nvPr/>
        </p:nvSpPr>
        <p:spPr bwMode="auto">
          <a:xfrm>
            <a:off x="5410200" y="54102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7478" name="Line 6"/>
          <p:cNvSpPr>
            <a:spLocks noChangeShapeType="1"/>
          </p:cNvSpPr>
          <p:nvPr/>
        </p:nvSpPr>
        <p:spPr bwMode="auto">
          <a:xfrm flipH="1">
            <a:off x="4114800" y="57150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7479" name="Text Box 7"/>
          <p:cNvSpPr txBox="1">
            <a:spLocks noChangeArrowheads="1"/>
          </p:cNvSpPr>
          <p:nvPr/>
        </p:nvSpPr>
        <p:spPr bwMode="auto">
          <a:xfrm>
            <a:off x="2971800" y="4953000"/>
            <a:ext cx="114935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17480" name="Line 8"/>
          <p:cNvSpPr>
            <a:spLocks noChangeShapeType="1"/>
          </p:cNvSpPr>
          <p:nvPr/>
        </p:nvSpPr>
        <p:spPr bwMode="auto">
          <a:xfrm>
            <a:off x="3733800" y="54102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7481" name="Text Box 9"/>
          <p:cNvSpPr txBox="1">
            <a:spLocks noChangeArrowheads="1"/>
          </p:cNvSpPr>
          <p:nvPr/>
        </p:nvSpPr>
        <p:spPr bwMode="auto">
          <a:xfrm>
            <a:off x="6324600" y="4953000"/>
            <a:ext cx="114935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17482" name="Line 10"/>
          <p:cNvSpPr>
            <a:spLocks noChangeShapeType="1"/>
          </p:cNvSpPr>
          <p:nvPr/>
        </p:nvSpPr>
        <p:spPr bwMode="auto">
          <a:xfrm>
            <a:off x="7086600" y="54102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7483" name="Line 11"/>
          <p:cNvSpPr>
            <a:spLocks noChangeShapeType="1"/>
          </p:cNvSpPr>
          <p:nvPr/>
        </p:nvSpPr>
        <p:spPr bwMode="auto">
          <a:xfrm flipH="1">
            <a:off x="5791200" y="57150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7484" name="Text Box 12"/>
          <p:cNvSpPr txBox="1">
            <a:spLocks noChangeArrowheads="1"/>
          </p:cNvSpPr>
          <p:nvPr/>
        </p:nvSpPr>
        <p:spPr bwMode="auto">
          <a:xfrm>
            <a:off x="2971800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list[0]</a:t>
            </a:r>
          </a:p>
        </p:txBody>
      </p:sp>
      <p:sp>
        <p:nvSpPr>
          <p:cNvPr id="617485" name="Text Box 13"/>
          <p:cNvSpPr txBox="1">
            <a:spLocks noChangeArrowheads="1"/>
          </p:cNvSpPr>
          <p:nvPr/>
        </p:nvSpPr>
        <p:spPr bwMode="auto">
          <a:xfrm>
            <a:off x="4651375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list[1]</a:t>
            </a:r>
          </a:p>
        </p:txBody>
      </p:sp>
      <p:sp>
        <p:nvSpPr>
          <p:cNvPr id="617486" name="Text Box 14"/>
          <p:cNvSpPr txBox="1">
            <a:spLocks noChangeArrowheads="1"/>
          </p:cNvSpPr>
          <p:nvPr/>
        </p:nvSpPr>
        <p:spPr bwMode="auto">
          <a:xfrm>
            <a:off x="6248400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list[2]</a:t>
            </a:r>
          </a:p>
        </p:txBody>
      </p:sp>
      <p:sp>
        <p:nvSpPr>
          <p:cNvPr id="617487" name="Freeform 15"/>
          <p:cNvSpPr>
            <a:spLocks/>
          </p:cNvSpPr>
          <p:nvPr/>
        </p:nvSpPr>
        <p:spPr bwMode="auto">
          <a:xfrm>
            <a:off x="2616200" y="5681663"/>
            <a:ext cx="5292725" cy="476250"/>
          </a:xfrm>
          <a:custGeom>
            <a:avLst/>
            <a:gdLst>
              <a:gd name="T0" fmla="*/ 272 w 3334"/>
              <a:gd name="T1" fmla="*/ 21 h 300"/>
              <a:gd name="T2" fmla="*/ 117 w 3334"/>
              <a:gd name="T3" fmla="*/ 18 h 300"/>
              <a:gd name="T4" fmla="*/ 25 w 3334"/>
              <a:gd name="T5" fmla="*/ 73 h 300"/>
              <a:gd name="T6" fmla="*/ 0 w 3334"/>
              <a:gd name="T7" fmla="*/ 147 h 300"/>
              <a:gd name="T8" fmla="*/ 6 w 3334"/>
              <a:gd name="T9" fmla="*/ 239 h 300"/>
              <a:gd name="T10" fmla="*/ 80 w 3334"/>
              <a:gd name="T11" fmla="*/ 300 h 300"/>
              <a:gd name="T12" fmla="*/ 3242 w 3334"/>
              <a:gd name="T13" fmla="*/ 300 h 300"/>
              <a:gd name="T14" fmla="*/ 3315 w 3334"/>
              <a:gd name="T15" fmla="*/ 245 h 300"/>
              <a:gd name="T16" fmla="*/ 3334 w 3334"/>
              <a:gd name="T17" fmla="*/ 159 h 300"/>
              <a:gd name="T18" fmla="*/ 3322 w 3334"/>
              <a:gd name="T19" fmla="*/ 61 h 300"/>
              <a:gd name="T20" fmla="*/ 3248 w 3334"/>
              <a:gd name="T21" fmla="*/ 0 h 300"/>
              <a:gd name="T22" fmla="*/ 3064 w 3334"/>
              <a:gd name="T23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334" h="300">
                <a:moveTo>
                  <a:pt x="272" y="21"/>
                </a:moveTo>
                <a:lnTo>
                  <a:pt x="117" y="18"/>
                </a:lnTo>
                <a:lnTo>
                  <a:pt x="25" y="73"/>
                </a:lnTo>
                <a:lnTo>
                  <a:pt x="0" y="147"/>
                </a:lnTo>
                <a:lnTo>
                  <a:pt x="6" y="239"/>
                </a:lnTo>
                <a:lnTo>
                  <a:pt x="80" y="300"/>
                </a:lnTo>
                <a:lnTo>
                  <a:pt x="3242" y="300"/>
                </a:lnTo>
                <a:lnTo>
                  <a:pt x="3315" y="245"/>
                </a:lnTo>
                <a:lnTo>
                  <a:pt x="3334" y="159"/>
                </a:lnTo>
                <a:lnTo>
                  <a:pt x="3322" y="61"/>
                </a:lnTo>
                <a:lnTo>
                  <a:pt x="3248" y="0"/>
                </a:lnTo>
                <a:lnTo>
                  <a:pt x="3064" y="0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7488" name="Freeform 16"/>
          <p:cNvSpPr>
            <a:spLocks/>
          </p:cNvSpPr>
          <p:nvPr/>
        </p:nvSpPr>
        <p:spPr bwMode="auto">
          <a:xfrm>
            <a:off x="2149475" y="5408613"/>
            <a:ext cx="6254750" cy="855662"/>
          </a:xfrm>
          <a:custGeom>
            <a:avLst/>
            <a:gdLst>
              <a:gd name="T0" fmla="*/ 3110 w 3940"/>
              <a:gd name="T1" fmla="*/ 1 h 539"/>
              <a:gd name="T2" fmla="*/ 3720 w 3940"/>
              <a:gd name="T3" fmla="*/ 0 h 539"/>
              <a:gd name="T4" fmla="*/ 3805 w 3940"/>
              <a:gd name="T5" fmla="*/ 31 h 539"/>
              <a:gd name="T6" fmla="*/ 3885 w 3940"/>
              <a:gd name="T7" fmla="*/ 98 h 539"/>
              <a:gd name="T8" fmla="*/ 3928 w 3940"/>
              <a:gd name="T9" fmla="*/ 165 h 539"/>
              <a:gd name="T10" fmla="*/ 3940 w 3940"/>
              <a:gd name="T11" fmla="*/ 245 h 539"/>
              <a:gd name="T12" fmla="*/ 3928 w 3940"/>
              <a:gd name="T13" fmla="*/ 343 h 539"/>
              <a:gd name="T14" fmla="*/ 3885 w 3940"/>
              <a:gd name="T15" fmla="*/ 411 h 539"/>
              <a:gd name="T16" fmla="*/ 3836 w 3940"/>
              <a:gd name="T17" fmla="*/ 478 h 539"/>
              <a:gd name="T18" fmla="*/ 3738 w 3940"/>
              <a:gd name="T19" fmla="*/ 521 h 539"/>
              <a:gd name="T20" fmla="*/ 190 w 3940"/>
              <a:gd name="T21" fmla="*/ 539 h 539"/>
              <a:gd name="T22" fmla="*/ 86 w 3940"/>
              <a:gd name="T23" fmla="*/ 502 h 539"/>
              <a:gd name="T24" fmla="*/ 49 w 3940"/>
              <a:gd name="T25" fmla="*/ 441 h 539"/>
              <a:gd name="T26" fmla="*/ 6 w 3940"/>
              <a:gd name="T27" fmla="*/ 380 h 539"/>
              <a:gd name="T28" fmla="*/ 0 w 3940"/>
              <a:gd name="T29" fmla="*/ 288 h 539"/>
              <a:gd name="T30" fmla="*/ 6 w 3940"/>
              <a:gd name="T31" fmla="*/ 159 h 539"/>
              <a:gd name="T32" fmla="*/ 104 w 3940"/>
              <a:gd name="T33" fmla="*/ 74 h 539"/>
              <a:gd name="T34" fmla="*/ 202 w 3940"/>
              <a:gd name="T35" fmla="*/ 24 h 539"/>
              <a:gd name="T36" fmla="*/ 503 w 3940"/>
              <a:gd name="T37" fmla="*/ 18 h 5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940" h="539">
                <a:moveTo>
                  <a:pt x="3110" y="1"/>
                </a:moveTo>
                <a:lnTo>
                  <a:pt x="3720" y="0"/>
                </a:lnTo>
                <a:lnTo>
                  <a:pt x="3805" y="31"/>
                </a:lnTo>
                <a:lnTo>
                  <a:pt x="3885" y="98"/>
                </a:lnTo>
                <a:lnTo>
                  <a:pt x="3928" y="165"/>
                </a:lnTo>
                <a:lnTo>
                  <a:pt x="3940" y="245"/>
                </a:lnTo>
                <a:lnTo>
                  <a:pt x="3928" y="343"/>
                </a:lnTo>
                <a:lnTo>
                  <a:pt x="3885" y="411"/>
                </a:lnTo>
                <a:lnTo>
                  <a:pt x="3836" y="478"/>
                </a:lnTo>
                <a:lnTo>
                  <a:pt x="3738" y="521"/>
                </a:lnTo>
                <a:lnTo>
                  <a:pt x="190" y="539"/>
                </a:lnTo>
                <a:lnTo>
                  <a:pt x="86" y="502"/>
                </a:lnTo>
                <a:lnTo>
                  <a:pt x="49" y="441"/>
                </a:lnTo>
                <a:lnTo>
                  <a:pt x="6" y="380"/>
                </a:lnTo>
                <a:lnTo>
                  <a:pt x="0" y="288"/>
                </a:lnTo>
                <a:lnTo>
                  <a:pt x="6" y="159"/>
                </a:lnTo>
                <a:lnTo>
                  <a:pt x="104" y="74"/>
                </a:lnTo>
                <a:lnTo>
                  <a:pt x="202" y="24"/>
                </a:lnTo>
                <a:lnTo>
                  <a:pt x="503" y="18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7489" name="Text Box 17"/>
          <p:cNvSpPr txBox="1">
            <a:spLocks noChangeArrowheads="1"/>
          </p:cNvSpPr>
          <p:nvPr/>
        </p:nvSpPr>
        <p:spPr bwMode="auto">
          <a:xfrm>
            <a:off x="6800850" y="4191000"/>
            <a:ext cx="742950" cy="379413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</a:p>
        </p:txBody>
      </p:sp>
      <p:sp>
        <p:nvSpPr>
          <p:cNvPr id="617490" name="Line 18"/>
          <p:cNvSpPr>
            <a:spLocks noChangeShapeType="1"/>
          </p:cNvSpPr>
          <p:nvPr/>
        </p:nvSpPr>
        <p:spPr bwMode="auto">
          <a:xfrm>
            <a:off x="7181850" y="4572000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E385FF-6F82-4656-AC3C-D2FEB58D8C25}" type="slidenum">
              <a:rPr lang="en-US"/>
              <a:pPr/>
              <a:t>15</a:t>
            </a:fld>
            <a:endParaRPr lang="en-US"/>
          </a:p>
        </p:txBody>
      </p:sp>
      <p:sp>
        <p:nvSpPr>
          <p:cNvPr id="618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Back-Track? Doubly-linked List</a:t>
            </a:r>
          </a:p>
        </p:txBody>
      </p:sp>
      <p:sp>
        <p:nvSpPr>
          <p:cNvPr id="618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19200"/>
            <a:ext cx="7772400" cy="5029200"/>
          </a:xfrm>
        </p:spPr>
        <p:txBody>
          <a:bodyPr/>
          <a:lstStyle/>
          <a:p>
            <a:r>
              <a:rPr lang="en-US">
                <a:solidFill>
                  <a:schemeClr val="bg2"/>
                </a:solidFill>
              </a:rPr>
              <a:t>Again, let pointer ‘</a:t>
            </a:r>
            <a:r>
              <a:rPr lang="en-US"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  <a:r>
              <a:rPr lang="en-US" sz="4000">
                <a:solidFill>
                  <a:schemeClr val="bg2"/>
                </a:solidFill>
              </a:rPr>
              <a:t>’</a:t>
            </a:r>
            <a:r>
              <a:rPr lang="en-US">
                <a:solidFill>
                  <a:schemeClr val="bg2"/>
                </a:solidFill>
              </a:rPr>
              <a:t> set current object,</a:t>
            </a:r>
          </a:p>
          <a:p>
            <a:r>
              <a:rPr lang="en-US"/>
              <a:t>Copy address ‘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  <a:r>
              <a:rPr lang="en-US"/>
              <a:t>’ to ‘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  <a:r>
              <a:rPr lang="en-US"/>
              <a:t>’:</a:t>
            </a:r>
          </a:p>
          <a:p>
            <a:pPr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namedT list[3];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namedT *pNow;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 . .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 = &amp;(list[0]);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 = pNow-&gt;pPrev;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 = pNow-&gt;pPrev;</a:t>
            </a:r>
          </a:p>
        </p:txBody>
      </p:sp>
      <p:sp>
        <p:nvSpPr>
          <p:cNvPr id="618500" name="Text Box 4"/>
          <p:cNvSpPr txBox="1">
            <a:spLocks noChangeArrowheads="1"/>
          </p:cNvSpPr>
          <p:nvPr/>
        </p:nvSpPr>
        <p:spPr bwMode="auto">
          <a:xfrm>
            <a:off x="4648200" y="4953000"/>
            <a:ext cx="114935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18501" name="Line 5"/>
          <p:cNvSpPr>
            <a:spLocks noChangeShapeType="1"/>
          </p:cNvSpPr>
          <p:nvPr/>
        </p:nvSpPr>
        <p:spPr bwMode="auto">
          <a:xfrm>
            <a:off x="5410200" y="54102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8502" name="Line 6"/>
          <p:cNvSpPr>
            <a:spLocks noChangeShapeType="1"/>
          </p:cNvSpPr>
          <p:nvPr/>
        </p:nvSpPr>
        <p:spPr bwMode="auto">
          <a:xfrm flipH="1">
            <a:off x="4114800" y="57150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8503" name="Text Box 7"/>
          <p:cNvSpPr txBox="1">
            <a:spLocks noChangeArrowheads="1"/>
          </p:cNvSpPr>
          <p:nvPr/>
        </p:nvSpPr>
        <p:spPr bwMode="auto">
          <a:xfrm>
            <a:off x="2971800" y="4953000"/>
            <a:ext cx="114935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18504" name="Line 8"/>
          <p:cNvSpPr>
            <a:spLocks noChangeShapeType="1"/>
          </p:cNvSpPr>
          <p:nvPr/>
        </p:nvSpPr>
        <p:spPr bwMode="auto">
          <a:xfrm>
            <a:off x="3733800" y="54102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8505" name="Text Box 9"/>
          <p:cNvSpPr txBox="1">
            <a:spLocks noChangeArrowheads="1"/>
          </p:cNvSpPr>
          <p:nvPr/>
        </p:nvSpPr>
        <p:spPr bwMode="auto">
          <a:xfrm>
            <a:off x="6324600" y="4953000"/>
            <a:ext cx="114935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18506" name="Line 10"/>
          <p:cNvSpPr>
            <a:spLocks noChangeShapeType="1"/>
          </p:cNvSpPr>
          <p:nvPr/>
        </p:nvSpPr>
        <p:spPr bwMode="auto">
          <a:xfrm>
            <a:off x="7086600" y="54102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8507" name="Line 11"/>
          <p:cNvSpPr>
            <a:spLocks noChangeShapeType="1"/>
          </p:cNvSpPr>
          <p:nvPr/>
        </p:nvSpPr>
        <p:spPr bwMode="auto">
          <a:xfrm flipH="1">
            <a:off x="5791200" y="57150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8508" name="Text Box 12"/>
          <p:cNvSpPr txBox="1">
            <a:spLocks noChangeArrowheads="1"/>
          </p:cNvSpPr>
          <p:nvPr/>
        </p:nvSpPr>
        <p:spPr bwMode="auto">
          <a:xfrm>
            <a:off x="2971800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list[0]</a:t>
            </a:r>
          </a:p>
        </p:txBody>
      </p:sp>
      <p:sp>
        <p:nvSpPr>
          <p:cNvPr id="618509" name="Text Box 13"/>
          <p:cNvSpPr txBox="1">
            <a:spLocks noChangeArrowheads="1"/>
          </p:cNvSpPr>
          <p:nvPr/>
        </p:nvSpPr>
        <p:spPr bwMode="auto">
          <a:xfrm>
            <a:off x="4651375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list[1]</a:t>
            </a:r>
          </a:p>
        </p:txBody>
      </p:sp>
      <p:sp>
        <p:nvSpPr>
          <p:cNvPr id="618510" name="Text Box 14"/>
          <p:cNvSpPr txBox="1">
            <a:spLocks noChangeArrowheads="1"/>
          </p:cNvSpPr>
          <p:nvPr/>
        </p:nvSpPr>
        <p:spPr bwMode="auto">
          <a:xfrm>
            <a:off x="6248400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list[2]</a:t>
            </a:r>
          </a:p>
        </p:txBody>
      </p:sp>
      <p:sp>
        <p:nvSpPr>
          <p:cNvPr id="618511" name="Freeform 15"/>
          <p:cNvSpPr>
            <a:spLocks/>
          </p:cNvSpPr>
          <p:nvPr/>
        </p:nvSpPr>
        <p:spPr bwMode="auto">
          <a:xfrm>
            <a:off x="2616200" y="5681663"/>
            <a:ext cx="5292725" cy="476250"/>
          </a:xfrm>
          <a:custGeom>
            <a:avLst/>
            <a:gdLst>
              <a:gd name="T0" fmla="*/ 272 w 3334"/>
              <a:gd name="T1" fmla="*/ 21 h 300"/>
              <a:gd name="T2" fmla="*/ 117 w 3334"/>
              <a:gd name="T3" fmla="*/ 18 h 300"/>
              <a:gd name="T4" fmla="*/ 25 w 3334"/>
              <a:gd name="T5" fmla="*/ 73 h 300"/>
              <a:gd name="T6" fmla="*/ 0 w 3334"/>
              <a:gd name="T7" fmla="*/ 147 h 300"/>
              <a:gd name="T8" fmla="*/ 6 w 3334"/>
              <a:gd name="T9" fmla="*/ 239 h 300"/>
              <a:gd name="T10" fmla="*/ 80 w 3334"/>
              <a:gd name="T11" fmla="*/ 300 h 300"/>
              <a:gd name="T12" fmla="*/ 3242 w 3334"/>
              <a:gd name="T13" fmla="*/ 300 h 300"/>
              <a:gd name="T14" fmla="*/ 3315 w 3334"/>
              <a:gd name="T15" fmla="*/ 245 h 300"/>
              <a:gd name="T16" fmla="*/ 3334 w 3334"/>
              <a:gd name="T17" fmla="*/ 159 h 300"/>
              <a:gd name="T18" fmla="*/ 3322 w 3334"/>
              <a:gd name="T19" fmla="*/ 61 h 300"/>
              <a:gd name="T20" fmla="*/ 3248 w 3334"/>
              <a:gd name="T21" fmla="*/ 0 h 300"/>
              <a:gd name="T22" fmla="*/ 3064 w 3334"/>
              <a:gd name="T23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334" h="300">
                <a:moveTo>
                  <a:pt x="272" y="21"/>
                </a:moveTo>
                <a:lnTo>
                  <a:pt x="117" y="18"/>
                </a:lnTo>
                <a:lnTo>
                  <a:pt x="25" y="73"/>
                </a:lnTo>
                <a:lnTo>
                  <a:pt x="0" y="147"/>
                </a:lnTo>
                <a:lnTo>
                  <a:pt x="6" y="239"/>
                </a:lnTo>
                <a:lnTo>
                  <a:pt x="80" y="300"/>
                </a:lnTo>
                <a:lnTo>
                  <a:pt x="3242" y="300"/>
                </a:lnTo>
                <a:lnTo>
                  <a:pt x="3315" y="245"/>
                </a:lnTo>
                <a:lnTo>
                  <a:pt x="3334" y="159"/>
                </a:lnTo>
                <a:lnTo>
                  <a:pt x="3322" y="61"/>
                </a:lnTo>
                <a:lnTo>
                  <a:pt x="3248" y="0"/>
                </a:lnTo>
                <a:lnTo>
                  <a:pt x="3064" y="0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8512" name="Freeform 16"/>
          <p:cNvSpPr>
            <a:spLocks/>
          </p:cNvSpPr>
          <p:nvPr/>
        </p:nvSpPr>
        <p:spPr bwMode="auto">
          <a:xfrm>
            <a:off x="2149475" y="5408613"/>
            <a:ext cx="6254750" cy="855662"/>
          </a:xfrm>
          <a:custGeom>
            <a:avLst/>
            <a:gdLst>
              <a:gd name="T0" fmla="*/ 3110 w 3940"/>
              <a:gd name="T1" fmla="*/ 1 h 539"/>
              <a:gd name="T2" fmla="*/ 3720 w 3940"/>
              <a:gd name="T3" fmla="*/ 0 h 539"/>
              <a:gd name="T4" fmla="*/ 3805 w 3940"/>
              <a:gd name="T5" fmla="*/ 31 h 539"/>
              <a:gd name="T6" fmla="*/ 3885 w 3940"/>
              <a:gd name="T7" fmla="*/ 98 h 539"/>
              <a:gd name="T8" fmla="*/ 3928 w 3940"/>
              <a:gd name="T9" fmla="*/ 165 h 539"/>
              <a:gd name="T10" fmla="*/ 3940 w 3940"/>
              <a:gd name="T11" fmla="*/ 245 h 539"/>
              <a:gd name="T12" fmla="*/ 3928 w 3940"/>
              <a:gd name="T13" fmla="*/ 343 h 539"/>
              <a:gd name="T14" fmla="*/ 3885 w 3940"/>
              <a:gd name="T15" fmla="*/ 411 h 539"/>
              <a:gd name="T16" fmla="*/ 3836 w 3940"/>
              <a:gd name="T17" fmla="*/ 478 h 539"/>
              <a:gd name="T18" fmla="*/ 3738 w 3940"/>
              <a:gd name="T19" fmla="*/ 521 h 539"/>
              <a:gd name="T20" fmla="*/ 190 w 3940"/>
              <a:gd name="T21" fmla="*/ 539 h 539"/>
              <a:gd name="T22" fmla="*/ 86 w 3940"/>
              <a:gd name="T23" fmla="*/ 502 h 539"/>
              <a:gd name="T24" fmla="*/ 49 w 3940"/>
              <a:gd name="T25" fmla="*/ 441 h 539"/>
              <a:gd name="T26" fmla="*/ 6 w 3940"/>
              <a:gd name="T27" fmla="*/ 380 h 539"/>
              <a:gd name="T28" fmla="*/ 0 w 3940"/>
              <a:gd name="T29" fmla="*/ 288 h 539"/>
              <a:gd name="T30" fmla="*/ 6 w 3940"/>
              <a:gd name="T31" fmla="*/ 159 h 539"/>
              <a:gd name="T32" fmla="*/ 104 w 3940"/>
              <a:gd name="T33" fmla="*/ 74 h 539"/>
              <a:gd name="T34" fmla="*/ 202 w 3940"/>
              <a:gd name="T35" fmla="*/ 24 h 539"/>
              <a:gd name="T36" fmla="*/ 503 w 3940"/>
              <a:gd name="T37" fmla="*/ 18 h 5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940" h="539">
                <a:moveTo>
                  <a:pt x="3110" y="1"/>
                </a:moveTo>
                <a:lnTo>
                  <a:pt x="3720" y="0"/>
                </a:lnTo>
                <a:lnTo>
                  <a:pt x="3805" y="31"/>
                </a:lnTo>
                <a:lnTo>
                  <a:pt x="3885" y="98"/>
                </a:lnTo>
                <a:lnTo>
                  <a:pt x="3928" y="165"/>
                </a:lnTo>
                <a:lnTo>
                  <a:pt x="3940" y="245"/>
                </a:lnTo>
                <a:lnTo>
                  <a:pt x="3928" y="343"/>
                </a:lnTo>
                <a:lnTo>
                  <a:pt x="3885" y="411"/>
                </a:lnTo>
                <a:lnTo>
                  <a:pt x="3836" y="478"/>
                </a:lnTo>
                <a:lnTo>
                  <a:pt x="3738" y="521"/>
                </a:lnTo>
                <a:lnTo>
                  <a:pt x="190" y="539"/>
                </a:lnTo>
                <a:lnTo>
                  <a:pt x="86" y="502"/>
                </a:lnTo>
                <a:lnTo>
                  <a:pt x="49" y="441"/>
                </a:lnTo>
                <a:lnTo>
                  <a:pt x="6" y="380"/>
                </a:lnTo>
                <a:lnTo>
                  <a:pt x="0" y="288"/>
                </a:lnTo>
                <a:lnTo>
                  <a:pt x="6" y="159"/>
                </a:lnTo>
                <a:lnTo>
                  <a:pt x="104" y="74"/>
                </a:lnTo>
                <a:lnTo>
                  <a:pt x="202" y="24"/>
                </a:lnTo>
                <a:lnTo>
                  <a:pt x="503" y="18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8513" name="Text Box 17"/>
          <p:cNvSpPr txBox="1">
            <a:spLocks noChangeArrowheads="1"/>
          </p:cNvSpPr>
          <p:nvPr/>
        </p:nvSpPr>
        <p:spPr bwMode="auto">
          <a:xfrm>
            <a:off x="5105400" y="4191000"/>
            <a:ext cx="742950" cy="379413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</a:p>
        </p:txBody>
      </p:sp>
      <p:sp>
        <p:nvSpPr>
          <p:cNvPr id="618514" name="Line 18"/>
          <p:cNvSpPr>
            <a:spLocks noChangeShapeType="1"/>
          </p:cNvSpPr>
          <p:nvPr/>
        </p:nvSpPr>
        <p:spPr bwMode="auto">
          <a:xfrm>
            <a:off x="5486400" y="4572000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44B1F6-9E5A-4192-880D-00BE94F57365}" type="slidenum">
              <a:rPr lang="en-US"/>
              <a:pPr/>
              <a:t>16</a:t>
            </a:fld>
            <a:endParaRPr lang="en-US"/>
          </a:p>
        </p:txBody>
      </p:sp>
      <p:sp>
        <p:nvSpPr>
          <p:cNvPr id="619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Back-Track? Doubly-linked List</a:t>
            </a:r>
          </a:p>
        </p:txBody>
      </p:sp>
      <p:sp>
        <p:nvSpPr>
          <p:cNvPr id="619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19200"/>
            <a:ext cx="7772400" cy="5029200"/>
          </a:xfrm>
        </p:spPr>
        <p:txBody>
          <a:bodyPr/>
          <a:lstStyle/>
          <a:p>
            <a:r>
              <a:rPr lang="en-US">
                <a:solidFill>
                  <a:schemeClr val="bg2"/>
                </a:solidFill>
              </a:rPr>
              <a:t>Again, let pointer ‘</a:t>
            </a:r>
            <a:r>
              <a:rPr lang="en-US"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  <a:r>
              <a:rPr lang="en-US" sz="4000">
                <a:solidFill>
                  <a:schemeClr val="bg2"/>
                </a:solidFill>
              </a:rPr>
              <a:t>’</a:t>
            </a:r>
            <a:r>
              <a:rPr lang="en-US">
                <a:solidFill>
                  <a:schemeClr val="bg2"/>
                </a:solidFill>
              </a:rPr>
              <a:t> set current object,</a:t>
            </a:r>
          </a:p>
          <a:p>
            <a:r>
              <a:rPr lang="en-US"/>
              <a:t>Copy address ‘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  <a:r>
              <a:rPr lang="en-US"/>
              <a:t>’ to ‘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  <a:r>
              <a:rPr lang="en-US"/>
              <a:t>’:</a:t>
            </a:r>
          </a:p>
          <a:p>
            <a:pPr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namedT list[3];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namedT *pNow;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 . .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 = &amp;(list[0]);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 = pNow-&gt;pPrev;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 = pNow-&gt;pPrev;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 = pNow-&gt;pPrev;</a:t>
            </a:r>
          </a:p>
        </p:txBody>
      </p:sp>
      <p:sp>
        <p:nvSpPr>
          <p:cNvPr id="619524" name="Text Box 4"/>
          <p:cNvSpPr txBox="1">
            <a:spLocks noChangeArrowheads="1"/>
          </p:cNvSpPr>
          <p:nvPr/>
        </p:nvSpPr>
        <p:spPr bwMode="auto">
          <a:xfrm>
            <a:off x="4648200" y="4953000"/>
            <a:ext cx="114935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19525" name="Line 5"/>
          <p:cNvSpPr>
            <a:spLocks noChangeShapeType="1"/>
          </p:cNvSpPr>
          <p:nvPr/>
        </p:nvSpPr>
        <p:spPr bwMode="auto">
          <a:xfrm>
            <a:off x="5410200" y="54102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9526" name="Line 6"/>
          <p:cNvSpPr>
            <a:spLocks noChangeShapeType="1"/>
          </p:cNvSpPr>
          <p:nvPr/>
        </p:nvSpPr>
        <p:spPr bwMode="auto">
          <a:xfrm flipH="1">
            <a:off x="4114800" y="57150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9527" name="Text Box 7"/>
          <p:cNvSpPr txBox="1">
            <a:spLocks noChangeArrowheads="1"/>
          </p:cNvSpPr>
          <p:nvPr/>
        </p:nvSpPr>
        <p:spPr bwMode="auto">
          <a:xfrm>
            <a:off x="2971800" y="4953000"/>
            <a:ext cx="114935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19528" name="Line 8"/>
          <p:cNvSpPr>
            <a:spLocks noChangeShapeType="1"/>
          </p:cNvSpPr>
          <p:nvPr/>
        </p:nvSpPr>
        <p:spPr bwMode="auto">
          <a:xfrm>
            <a:off x="3733800" y="54102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9529" name="Text Box 9"/>
          <p:cNvSpPr txBox="1">
            <a:spLocks noChangeArrowheads="1"/>
          </p:cNvSpPr>
          <p:nvPr/>
        </p:nvSpPr>
        <p:spPr bwMode="auto">
          <a:xfrm>
            <a:off x="6324600" y="4953000"/>
            <a:ext cx="114935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19530" name="Line 10"/>
          <p:cNvSpPr>
            <a:spLocks noChangeShapeType="1"/>
          </p:cNvSpPr>
          <p:nvPr/>
        </p:nvSpPr>
        <p:spPr bwMode="auto">
          <a:xfrm>
            <a:off x="7086600" y="54102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9531" name="Line 11"/>
          <p:cNvSpPr>
            <a:spLocks noChangeShapeType="1"/>
          </p:cNvSpPr>
          <p:nvPr/>
        </p:nvSpPr>
        <p:spPr bwMode="auto">
          <a:xfrm flipH="1">
            <a:off x="5791200" y="57150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9532" name="Text Box 12"/>
          <p:cNvSpPr txBox="1">
            <a:spLocks noChangeArrowheads="1"/>
          </p:cNvSpPr>
          <p:nvPr/>
        </p:nvSpPr>
        <p:spPr bwMode="auto">
          <a:xfrm>
            <a:off x="2971800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list[0]</a:t>
            </a:r>
          </a:p>
        </p:txBody>
      </p:sp>
      <p:sp>
        <p:nvSpPr>
          <p:cNvPr id="619533" name="Text Box 13"/>
          <p:cNvSpPr txBox="1">
            <a:spLocks noChangeArrowheads="1"/>
          </p:cNvSpPr>
          <p:nvPr/>
        </p:nvSpPr>
        <p:spPr bwMode="auto">
          <a:xfrm>
            <a:off x="4651375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list[1]</a:t>
            </a:r>
          </a:p>
        </p:txBody>
      </p:sp>
      <p:sp>
        <p:nvSpPr>
          <p:cNvPr id="619534" name="Text Box 14"/>
          <p:cNvSpPr txBox="1">
            <a:spLocks noChangeArrowheads="1"/>
          </p:cNvSpPr>
          <p:nvPr/>
        </p:nvSpPr>
        <p:spPr bwMode="auto">
          <a:xfrm>
            <a:off x="6248400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list[2]</a:t>
            </a:r>
          </a:p>
        </p:txBody>
      </p:sp>
      <p:sp>
        <p:nvSpPr>
          <p:cNvPr id="619535" name="Freeform 15"/>
          <p:cNvSpPr>
            <a:spLocks/>
          </p:cNvSpPr>
          <p:nvPr/>
        </p:nvSpPr>
        <p:spPr bwMode="auto">
          <a:xfrm>
            <a:off x="2616200" y="5681663"/>
            <a:ext cx="5292725" cy="476250"/>
          </a:xfrm>
          <a:custGeom>
            <a:avLst/>
            <a:gdLst>
              <a:gd name="T0" fmla="*/ 272 w 3334"/>
              <a:gd name="T1" fmla="*/ 21 h 300"/>
              <a:gd name="T2" fmla="*/ 117 w 3334"/>
              <a:gd name="T3" fmla="*/ 18 h 300"/>
              <a:gd name="T4" fmla="*/ 25 w 3334"/>
              <a:gd name="T5" fmla="*/ 73 h 300"/>
              <a:gd name="T6" fmla="*/ 0 w 3334"/>
              <a:gd name="T7" fmla="*/ 147 h 300"/>
              <a:gd name="T8" fmla="*/ 6 w 3334"/>
              <a:gd name="T9" fmla="*/ 239 h 300"/>
              <a:gd name="T10" fmla="*/ 80 w 3334"/>
              <a:gd name="T11" fmla="*/ 300 h 300"/>
              <a:gd name="T12" fmla="*/ 3242 w 3334"/>
              <a:gd name="T13" fmla="*/ 300 h 300"/>
              <a:gd name="T14" fmla="*/ 3315 w 3334"/>
              <a:gd name="T15" fmla="*/ 245 h 300"/>
              <a:gd name="T16" fmla="*/ 3334 w 3334"/>
              <a:gd name="T17" fmla="*/ 159 h 300"/>
              <a:gd name="T18" fmla="*/ 3322 w 3334"/>
              <a:gd name="T19" fmla="*/ 61 h 300"/>
              <a:gd name="T20" fmla="*/ 3248 w 3334"/>
              <a:gd name="T21" fmla="*/ 0 h 300"/>
              <a:gd name="T22" fmla="*/ 3064 w 3334"/>
              <a:gd name="T23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334" h="300">
                <a:moveTo>
                  <a:pt x="272" y="21"/>
                </a:moveTo>
                <a:lnTo>
                  <a:pt x="117" y="18"/>
                </a:lnTo>
                <a:lnTo>
                  <a:pt x="25" y="73"/>
                </a:lnTo>
                <a:lnTo>
                  <a:pt x="0" y="147"/>
                </a:lnTo>
                <a:lnTo>
                  <a:pt x="6" y="239"/>
                </a:lnTo>
                <a:lnTo>
                  <a:pt x="80" y="300"/>
                </a:lnTo>
                <a:lnTo>
                  <a:pt x="3242" y="300"/>
                </a:lnTo>
                <a:lnTo>
                  <a:pt x="3315" y="245"/>
                </a:lnTo>
                <a:lnTo>
                  <a:pt x="3334" y="159"/>
                </a:lnTo>
                <a:lnTo>
                  <a:pt x="3322" y="61"/>
                </a:lnTo>
                <a:lnTo>
                  <a:pt x="3248" y="0"/>
                </a:lnTo>
                <a:lnTo>
                  <a:pt x="3064" y="0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9536" name="Freeform 16"/>
          <p:cNvSpPr>
            <a:spLocks/>
          </p:cNvSpPr>
          <p:nvPr/>
        </p:nvSpPr>
        <p:spPr bwMode="auto">
          <a:xfrm>
            <a:off x="2149475" y="5408613"/>
            <a:ext cx="6254750" cy="855662"/>
          </a:xfrm>
          <a:custGeom>
            <a:avLst/>
            <a:gdLst>
              <a:gd name="T0" fmla="*/ 3110 w 3940"/>
              <a:gd name="T1" fmla="*/ 1 h 539"/>
              <a:gd name="T2" fmla="*/ 3720 w 3940"/>
              <a:gd name="T3" fmla="*/ 0 h 539"/>
              <a:gd name="T4" fmla="*/ 3805 w 3940"/>
              <a:gd name="T5" fmla="*/ 31 h 539"/>
              <a:gd name="T6" fmla="*/ 3885 w 3940"/>
              <a:gd name="T7" fmla="*/ 98 h 539"/>
              <a:gd name="T8" fmla="*/ 3928 w 3940"/>
              <a:gd name="T9" fmla="*/ 165 h 539"/>
              <a:gd name="T10" fmla="*/ 3940 w 3940"/>
              <a:gd name="T11" fmla="*/ 245 h 539"/>
              <a:gd name="T12" fmla="*/ 3928 w 3940"/>
              <a:gd name="T13" fmla="*/ 343 h 539"/>
              <a:gd name="T14" fmla="*/ 3885 w 3940"/>
              <a:gd name="T15" fmla="*/ 411 h 539"/>
              <a:gd name="T16" fmla="*/ 3836 w 3940"/>
              <a:gd name="T17" fmla="*/ 478 h 539"/>
              <a:gd name="T18" fmla="*/ 3738 w 3940"/>
              <a:gd name="T19" fmla="*/ 521 h 539"/>
              <a:gd name="T20" fmla="*/ 190 w 3940"/>
              <a:gd name="T21" fmla="*/ 539 h 539"/>
              <a:gd name="T22" fmla="*/ 86 w 3940"/>
              <a:gd name="T23" fmla="*/ 502 h 539"/>
              <a:gd name="T24" fmla="*/ 49 w 3940"/>
              <a:gd name="T25" fmla="*/ 441 h 539"/>
              <a:gd name="T26" fmla="*/ 6 w 3940"/>
              <a:gd name="T27" fmla="*/ 380 h 539"/>
              <a:gd name="T28" fmla="*/ 0 w 3940"/>
              <a:gd name="T29" fmla="*/ 288 h 539"/>
              <a:gd name="T30" fmla="*/ 6 w 3940"/>
              <a:gd name="T31" fmla="*/ 159 h 539"/>
              <a:gd name="T32" fmla="*/ 104 w 3940"/>
              <a:gd name="T33" fmla="*/ 74 h 539"/>
              <a:gd name="T34" fmla="*/ 202 w 3940"/>
              <a:gd name="T35" fmla="*/ 24 h 539"/>
              <a:gd name="T36" fmla="*/ 503 w 3940"/>
              <a:gd name="T37" fmla="*/ 18 h 5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940" h="539">
                <a:moveTo>
                  <a:pt x="3110" y="1"/>
                </a:moveTo>
                <a:lnTo>
                  <a:pt x="3720" y="0"/>
                </a:lnTo>
                <a:lnTo>
                  <a:pt x="3805" y="31"/>
                </a:lnTo>
                <a:lnTo>
                  <a:pt x="3885" y="98"/>
                </a:lnTo>
                <a:lnTo>
                  <a:pt x="3928" y="165"/>
                </a:lnTo>
                <a:lnTo>
                  <a:pt x="3940" y="245"/>
                </a:lnTo>
                <a:lnTo>
                  <a:pt x="3928" y="343"/>
                </a:lnTo>
                <a:lnTo>
                  <a:pt x="3885" y="411"/>
                </a:lnTo>
                <a:lnTo>
                  <a:pt x="3836" y="478"/>
                </a:lnTo>
                <a:lnTo>
                  <a:pt x="3738" y="521"/>
                </a:lnTo>
                <a:lnTo>
                  <a:pt x="190" y="539"/>
                </a:lnTo>
                <a:lnTo>
                  <a:pt x="86" y="502"/>
                </a:lnTo>
                <a:lnTo>
                  <a:pt x="49" y="441"/>
                </a:lnTo>
                <a:lnTo>
                  <a:pt x="6" y="380"/>
                </a:lnTo>
                <a:lnTo>
                  <a:pt x="0" y="288"/>
                </a:lnTo>
                <a:lnTo>
                  <a:pt x="6" y="159"/>
                </a:lnTo>
                <a:lnTo>
                  <a:pt x="104" y="74"/>
                </a:lnTo>
                <a:lnTo>
                  <a:pt x="202" y="24"/>
                </a:lnTo>
                <a:lnTo>
                  <a:pt x="503" y="18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9537" name="Text Box 17"/>
          <p:cNvSpPr txBox="1">
            <a:spLocks noChangeArrowheads="1"/>
          </p:cNvSpPr>
          <p:nvPr/>
        </p:nvSpPr>
        <p:spPr bwMode="auto">
          <a:xfrm>
            <a:off x="3581400" y="4191000"/>
            <a:ext cx="742950" cy="379413"/>
          </a:xfrm>
          <a:prstGeom prst="rect">
            <a:avLst/>
          </a:prstGeom>
          <a:solidFill>
            <a:schemeClr val="bg1"/>
          </a:solidFill>
          <a:ln w="127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</a:p>
        </p:txBody>
      </p:sp>
      <p:sp>
        <p:nvSpPr>
          <p:cNvPr id="619538" name="Line 18"/>
          <p:cNvSpPr>
            <a:spLocks noChangeShapeType="1"/>
          </p:cNvSpPr>
          <p:nvPr/>
        </p:nvSpPr>
        <p:spPr bwMode="auto">
          <a:xfrm>
            <a:off x="3962400" y="4572000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9E95B3-9E92-4D85-9209-74F1003482E5}" type="slidenum">
              <a:rPr lang="en-US"/>
              <a:pPr/>
              <a:t>17</a:t>
            </a:fld>
            <a:endParaRPr lang="en-US"/>
          </a:p>
        </p:txBody>
      </p:sp>
      <p:sp>
        <p:nvSpPr>
          <p:cNvPr id="622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Doubly-Linked List: Delete?</a:t>
            </a:r>
          </a:p>
        </p:txBody>
      </p:sp>
      <p:sp>
        <p:nvSpPr>
          <p:cNvPr id="622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447800"/>
            <a:ext cx="7772400" cy="4800600"/>
          </a:xfrm>
        </p:spPr>
        <p:txBody>
          <a:bodyPr/>
          <a:lstStyle/>
          <a:p>
            <a:r>
              <a:rPr lang="en-US"/>
              <a:t>How would you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delete</a:t>
            </a:r>
            <a:r>
              <a:rPr lang="en-US"/>
              <a:t> the 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  <a:r>
              <a:rPr lang="en-US"/>
              <a:t> item </a:t>
            </a:r>
            <a:br>
              <a:rPr lang="en-US"/>
            </a:br>
            <a:r>
              <a:rPr lang="en-US"/>
              <a:t>from a doubly-linked list?</a:t>
            </a:r>
          </a:p>
          <a:p>
            <a:pPr>
              <a:buFontTx/>
              <a:buNone/>
            </a:pPr>
            <a:endParaRPr lang="en-US"/>
          </a:p>
        </p:txBody>
      </p:sp>
      <p:sp>
        <p:nvSpPr>
          <p:cNvPr id="622596" name="Text Box 4"/>
          <p:cNvSpPr txBox="1">
            <a:spLocks noChangeArrowheads="1"/>
          </p:cNvSpPr>
          <p:nvPr/>
        </p:nvSpPr>
        <p:spPr bwMode="auto">
          <a:xfrm>
            <a:off x="4648200" y="4953000"/>
            <a:ext cx="1177925" cy="954088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22597" name="Line 5"/>
          <p:cNvSpPr>
            <a:spLocks noChangeShapeType="1"/>
          </p:cNvSpPr>
          <p:nvPr/>
        </p:nvSpPr>
        <p:spPr bwMode="auto">
          <a:xfrm>
            <a:off x="5410200" y="54102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2598" name="Line 6"/>
          <p:cNvSpPr>
            <a:spLocks noChangeShapeType="1"/>
          </p:cNvSpPr>
          <p:nvPr/>
        </p:nvSpPr>
        <p:spPr bwMode="auto">
          <a:xfrm flipH="1">
            <a:off x="4114800" y="57150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2599" name="Text Box 7"/>
          <p:cNvSpPr txBox="1">
            <a:spLocks noChangeArrowheads="1"/>
          </p:cNvSpPr>
          <p:nvPr/>
        </p:nvSpPr>
        <p:spPr bwMode="auto">
          <a:xfrm>
            <a:off x="2971800" y="4953000"/>
            <a:ext cx="114935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22600" name="Line 8"/>
          <p:cNvSpPr>
            <a:spLocks noChangeShapeType="1"/>
          </p:cNvSpPr>
          <p:nvPr/>
        </p:nvSpPr>
        <p:spPr bwMode="auto">
          <a:xfrm>
            <a:off x="3733800" y="54102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2601" name="Freeform 9"/>
          <p:cNvSpPr>
            <a:spLocks/>
          </p:cNvSpPr>
          <p:nvPr/>
        </p:nvSpPr>
        <p:spPr bwMode="auto">
          <a:xfrm>
            <a:off x="2655888" y="5681663"/>
            <a:ext cx="5253037" cy="476250"/>
          </a:xfrm>
          <a:custGeom>
            <a:avLst/>
            <a:gdLst>
              <a:gd name="T0" fmla="*/ 247 w 3309"/>
              <a:gd name="T1" fmla="*/ 21 h 300"/>
              <a:gd name="T2" fmla="*/ 129 w 3309"/>
              <a:gd name="T3" fmla="*/ 18 h 300"/>
              <a:gd name="T4" fmla="*/ 37 w 3309"/>
              <a:gd name="T5" fmla="*/ 55 h 300"/>
              <a:gd name="T6" fmla="*/ 0 w 3309"/>
              <a:gd name="T7" fmla="*/ 140 h 300"/>
              <a:gd name="T8" fmla="*/ 12 w 3309"/>
              <a:gd name="T9" fmla="*/ 232 h 300"/>
              <a:gd name="T10" fmla="*/ 67 w 3309"/>
              <a:gd name="T11" fmla="*/ 288 h 300"/>
              <a:gd name="T12" fmla="*/ 196 w 3309"/>
              <a:gd name="T13" fmla="*/ 300 h 300"/>
              <a:gd name="T14" fmla="*/ 3217 w 3309"/>
              <a:gd name="T15" fmla="*/ 300 h 300"/>
              <a:gd name="T16" fmla="*/ 3290 w 3309"/>
              <a:gd name="T17" fmla="*/ 245 h 300"/>
              <a:gd name="T18" fmla="*/ 3309 w 3309"/>
              <a:gd name="T19" fmla="*/ 159 h 300"/>
              <a:gd name="T20" fmla="*/ 3297 w 3309"/>
              <a:gd name="T21" fmla="*/ 61 h 300"/>
              <a:gd name="T22" fmla="*/ 3223 w 3309"/>
              <a:gd name="T23" fmla="*/ 0 h 300"/>
              <a:gd name="T24" fmla="*/ 3039 w 3309"/>
              <a:gd name="T25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309" h="300">
                <a:moveTo>
                  <a:pt x="247" y="21"/>
                </a:moveTo>
                <a:lnTo>
                  <a:pt x="129" y="18"/>
                </a:lnTo>
                <a:lnTo>
                  <a:pt x="37" y="55"/>
                </a:lnTo>
                <a:lnTo>
                  <a:pt x="0" y="140"/>
                </a:lnTo>
                <a:lnTo>
                  <a:pt x="12" y="232"/>
                </a:lnTo>
                <a:lnTo>
                  <a:pt x="67" y="288"/>
                </a:lnTo>
                <a:lnTo>
                  <a:pt x="196" y="300"/>
                </a:lnTo>
                <a:lnTo>
                  <a:pt x="3217" y="300"/>
                </a:lnTo>
                <a:lnTo>
                  <a:pt x="3290" y="245"/>
                </a:lnTo>
                <a:lnTo>
                  <a:pt x="3309" y="159"/>
                </a:lnTo>
                <a:lnTo>
                  <a:pt x="3297" y="61"/>
                </a:lnTo>
                <a:lnTo>
                  <a:pt x="3223" y="0"/>
                </a:lnTo>
                <a:lnTo>
                  <a:pt x="3039" y="0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2602" name="Text Box 10"/>
          <p:cNvSpPr txBox="1">
            <a:spLocks noChangeArrowheads="1"/>
          </p:cNvSpPr>
          <p:nvPr/>
        </p:nvSpPr>
        <p:spPr bwMode="auto">
          <a:xfrm>
            <a:off x="6324600" y="4953000"/>
            <a:ext cx="114935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22603" name="Freeform 11"/>
          <p:cNvSpPr>
            <a:spLocks/>
          </p:cNvSpPr>
          <p:nvPr/>
        </p:nvSpPr>
        <p:spPr bwMode="auto">
          <a:xfrm>
            <a:off x="2120900" y="5408613"/>
            <a:ext cx="6283325" cy="855662"/>
          </a:xfrm>
          <a:custGeom>
            <a:avLst/>
            <a:gdLst>
              <a:gd name="T0" fmla="*/ 3128 w 3958"/>
              <a:gd name="T1" fmla="*/ 1 h 539"/>
              <a:gd name="T2" fmla="*/ 3738 w 3958"/>
              <a:gd name="T3" fmla="*/ 0 h 539"/>
              <a:gd name="T4" fmla="*/ 3823 w 3958"/>
              <a:gd name="T5" fmla="*/ 31 h 539"/>
              <a:gd name="T6" fmla="*/ 3903 w 3958"/>
              <a:gd name="T7" fmla="*/ 98 h 539"/>
              <a:gd name="T8" fmla="*/ 3946 w 3958"/>
              <a:gd name="T9" fmla="*/ 165 h 539"/>
              <a:gd name="T10" fmla="*/ 3958 w 3958"/>
              <a:gd name="T11" fmla="*/ 270 h 539"/>
              <a:gd name="T12" fmla="*/ 3946 w 3958"/>
              <a:gd name="T13" fmla="*/ 380 h 539"/>
              <a:gd name="T14" fmla="*/ 3897 w 3958"/>
              <a:gd name="T15" fmla="*/ 453 h 539"/>
              <a:gd name="T16" fmla="*/ 3836 w 3958"/>
              <a:gd name="T17" fmla="*/ 496 h 539"/>
              <a:gd name="T18" fmla="*/ 3756 w 3958"/>
              <a:gd name="T19" fmla="*/ 521 h 539"/>
              <a:gd name="T20" fmla="*/ 276 w 3958"/>
              <a:gd name="T21" fmla="*/ 539 h 539"/>
              <a:gd name="T22" fmla="*/ 147 w 3958"/>
              <a:gd name="T23" fmla="*/ 521 h 539"/>
              <a:gd name="T24" fmla="*/ 61 w 3958"/>
              <a:gd name="T25" fmla="*/ 466 h 539"/>
              <a:gd name="T26" fmla="*/ 6 w 3958"/>
              <a:gd name="T27" fmla="*/ 368 h 539"/>
              <a:gd name="T28" fmla="*/ 0 w 3958"/>
              <a:gd name="T29" fmla="*/ 263 h 539"/>
              <a:gd name="T30" fmla="*/ 24 w 3958"/>
              <a:gd name="T31" fmla="*/ 159 h 539"/>
              <a:gd name="T32" fmla="*/ 86 w 3958"/>
              <a:gd name="T33" fmla="*/ 74 h 539"/>
              <a:gd name="T34" fmla="*/ 147 w 3958"/>
              <a:gd name="T35" fmla="*/ 37 h 539"/>
              <a:gd name="T36" fmla="*/ 245 w 3958"/>
              <a:gd name="T37" fmla="*/ 18 h 539"/>
              <a:gd name="T38" fmla="*/ 521 w 3958"/>
              <a:gd name="T39" fmla="*/ 18 h 5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958" h="539">
                <a:moveTo>
                  <a:pt x="3128" y="1"/>
                </a:moveTo>
                <a:lnTo>
                  <a:pt x="3738" y="0"/>
                </a:lnTo>
                <a:lnTo>
                  <a:pt x="3823" y="31"/>
                </a:lnTo>
                <a:lnTo>
                  <a:pt x="3903" y="98"/>
                </a:lnTo>
                <a:lnTo>
                  <a:pt x="3946" y="165"/>
                </a:lnTo>
                <a:lnTo>
                  <a:pt x="3958" y="270"/>
                </a:lnTo>
                <a:lnTo>
                  <a:pt x="3946" y="380"/>
                </a:lnTo>
                <a:lnTo>
                  <a:pt x="3897" y="453"/>
                </a:lnTo>
                <a:lnTo>
                  <a:pt x="3836" y="496"/>
                </a:lnTo>
                <a:lnTo>
                  <a:pt x="3756" y="521"/>
                </a:lnTo>
                <a:lnTo>
                  <a:pt x="276" y="539"/>
                </a:lnTo>
                <a:lnTo>
                  <a:pt x="147" y="521"/>
                </a:lnTo>
                <a:lnTo>
                  <a:pt x="61" y="466"/>
                </a:lnTo>
                <a:lnTo>
                  <a:pt x="6" y="368"/>
                </a:lnTo>
                <a:lnTo>
                  <a:pt x="0" y="263"/>
                </a:lnTo>
                <a:lnTo>
                  <a:pt x="24" y="159"/>
                </a:lnTo>
                <a:lnTo>
                  <a:pt x="86" y="74"/>
                </a:lnTo>
                <a:lnTo>
                  <a:pt x="147" y="37"/>
                </a:lnTo>
                <a:lnTo>
                  <a:pt x="245" y="18"/>
                </a:lnTo>
                <a:lnTo>
                  <a:pt x="521" y="18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2604" name="Line 12"/>
          <p:cNvSpPr>
            <a:spLocks noChangeShapeType="1"/>
          </p:cNvSpPr>
          <p:nvPr/>
        </p:nvSpPr>
        <p:spPr bwMode="auto">
          <a:xfrm flipH="1">
            <a:off x="5791200" y="57150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2605" name="Text Box 13"/>
          <p:cNvSpPr txBox="1">
            <a:spLocks noChangeArrowheads="1"/>
          </p:cNvSpPr>
          <p:nvPr/>
        </p:nvSpPr>
        <p:spPr bwMode="auto">
          <a:xfrm>
            <a:off x="2971800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list[0]</a:t>
            </a:r>
          </a:p>
        </p:txBody>
      </p:sp>
      <p:sp>
        <p:nvSpPr>
          <p:cNvPr id="622606" name="Text Box 14"/>
          <p:cNvSpPr txBox="1">
            <a:spLocks noChangeArrowheads="1"/>
          </p:cNvSpPr>
          <p:nvPr/>
        </p:nvSpPr>
        <p:spPr bwMode="auto">
          <a:xfrm>
            <a:off x="4651375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list[1]</a:t>
            </a:r>
          </a:p>
        </p:txBody>
      </p:sp>
      <p:sp>
        <p:nvSpPr>
          <p:cNvPr id="622607" name="Text Box 15"/>
          <p:cNvSpPr txBox="1">
            <a:spLocks noChangeArrowheads="1"/>
          </p:cNvSpPr>
          <p:nvPr/>
        </p:nvSpPr>
        <p:spPr bwMode="auto">
          <a:xfrm>
            <a:off x="6248400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list[2]</a:t>
            </a:r>
          </a:p>
        </p:txBody>
      </p:sp>
      <p:sp>
        <p:nvSpPr>
          <p:cNvPr id="622608" name="Line 16"/>
          <p:cNvSpPr>
            <a:spLocks noChangeShapeType="1"/>
          </p:cNvSpPr>
          <p:nvPr/>
        </p:nvSpPr>
        <p:spPr bwMode="auto">
          <a:xfrm>
            <a:off x="7086600" y="54102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2609" name="Text Box 17"/>
          <p:cNvSpPr txBox="1">
            <a:spLocks noChangeArrowheads="1"/>
          </p:cNvSpPr>
          <p:nvPr/>
        </p:nvSpPr>
        <p:spPr bwMode="auto">
          <a:xfrm>
            <a:off x="4800600" y="4191000"/>
            <a:ext cx="742950" cy="379413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</a:p>
        </p:txBody>
      </p:sp>
      <p:sp>
        <p:nvSpPr>
          <p:cNvPr id="622610" name="Line 18"/>
          <p:cNvSpPr>
            <a:spLocks noChangeShapeType="1"/>
          </p:cNvSpPr>
          <p:nvPr/>
        </p:nvSpPr>
        <p:spPr bwMode="auto">
          <a:xfrm>
            <a:off x="5181600" y="4572000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7A952D-E109-4EF7-993E-4D649795A0DC}" type="slidenum">
              <a:rPr lang="en-US"/>
              <a:pPr/>
              <a:t>18</a:t>
            </a:fld>
            <a:endParaRPr lang="en-US"/>
          </a:p>
        </p:txBody>
      </p:sp>
      <p:sp>
        <p:nvSpPr>
          <p:cNvPr id="630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Doubly-Linked List: Delete?</a:t>
            </a:r>
          </a:p>
        </p:txBody>
      </p:sp>
      <p:sp>
        <p:nvSpPr>
          <p:cNvPr id="630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447800"/>
            <a:ext cx="7772400" cy="4800600"/>
          </a:xfrm>
          <a:ln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/>
              <a:t>How would you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delete</a:t>
            </a:r>
            <a:r>
              <a:rPr lang="en-US"/>
              <a:t> the 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  <a:r>
              <a:rPr lang="en-US"/>
              <a:t> item </a:t>
            </a:r>
            <a:br>
              <a:rPr lang="en-US"/>
            </a:br>
            <a:r>
              <a:rPr lang="en-US"/>
              <a:t>from a doubly-linked list?</a:t>
            </a:r>
          </a:p>
          <a:p>
            <a:pPr>
              <a:buFontTx/>
              <a:buNone/>
            </a:pPr>
            <a:r>
              <a:rPr lang="en-US" sz="2800"/>
              <a:t>1) Delete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  <a:r>
              <a:rPr lang="en-US" sz="2800"/>
              <a:t> from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  <a:r>
              <a:rPr lang="en-US" sz="2800"/>
              <a:t> loop </a:t>
            </a:r>
            <a:r>
              <a:rPr lang="en-US" sz="2800">
                <a:solidFill>
                  <a:schemeClr val="bg1"/>
                </a:solidFill>
              </a:rPr>
              <a:t>and </a:t>
            </a:r>
            <a:r>
              <a:rPr lang="en-US" sz="2400" b="1">
                <a:solidFill>
                  <a:schemeClr val="bg1"/>
                </a:solidFill>
                <a:latin typeface="Courier New" pitchFamily="49" charset="0"/>
              </a:rPr>
              <a:t>pPrev</a:t>
            </a:r>
            <a:r>
              <a:rPr 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800">
                <a:solidFill>
                  <a:schemeClr val="bg1"/>
                </a:solidFill>
              </a:rPr>
              <a:t>loop</a:t>
            </a:r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pNow-&gt;pPrev-&gt;pNext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= pNow-&gt;pNext;</a:t>
            </a:r>
            <a:endParaRPr lang="en-US">
              <a:solidFill>
                <a:schemeClr val="folHlink"/>
              </a:solidFill>
            </a:endParaRPr>
          </a:p>
          <a:p>
            <a:pPr>
              <a:buFontTx/>
              <a:buNone/>
            </a:pPr>
            <a:endParaRPr lang="en-US">
              <a:solidFill>
                <a:schemeClr val="folHlink"/>
              </a:solidFill>
            </a:endParaRPr>
          </a:p>
        </p:txBody>
      </p:sp>
      <p:sp>
        <p:nvSpPr>
          <p:cNvPr id="630788" name="Text Box 4"/>
          <p:cNvSpPr txBox="1">
            <a:spLocks noChangeArrowheads="1"/>
          </p:cNvSpPr>
          <p:nvPr/>
        </p:nvSpPr>
        <p:spPr bwMode="auto">
          <a:xfrm>
            <a:off x="4648200" y="4953000"/>
            <a:ext cx="1177925" cy="954088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30789" name="Line 5"/>
          <p:cNvSpPr>
            <a:spLocks noChangeShapeType="1"/>
          </p:cNvSpPr>
          <p:nvPr/>
        </p:nvSpPr>
        <p:spPr bwMode="auto">
          <a:xfrm>
            <a:off x="5410200" y="54102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0790" name="Line 6"/>
          <p:cNvSpPr>
            <a:spLocks noChangeShapeType="1"/>
          </p:cNvSpPr>
          <p:nvPr/>
        </p:nvSpPr>
        <p:spPr bwMode="auto">
          <a:xfrm flipH="1">
            <a:off x="4114800" y="5715000"/>
            <a:ext cx="6096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0791" name="Text Box 7"/>
          <p:cNvSpPr txBox="1">
            <a:spLocks noChangeArrowheads="1"/>
          </p:cNvSpPr>
          <p:nvPr/>
        </p:nvSpPr>
        <p:spPr bwMode="auto">
          <a:xfrm>
            <a:off x="2971800" y="4953000"/>
            <a:ext cx="114935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30792" name="Line 8"/>
          <p:cNvSpPr>
            <a:spLocks noChangeShapeType="1"/>
          </p:cNvSpPr>
          <p:nvPr/>
        </p:nvSpPr>
        <p:spPr bwMode="auto">
          <a:xfrm>
            <a:off x="3810000" y="5410200"/>
            <a:ext cx="8382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0793" name="Freeform 9"/>
          <p:cNvSpPr>
            <a:spLocks/>
          </p:cNvSpPr>
          <p:nvPr/>
        </p:nvSpPr>
        <p:spPr bwMode="auto">
          <a:xfrm>
            <a:off x="2655888" y="5681663"/>
            <a:ext cx="5253037" cy="476250"/>
          </a:xfrm>
          <a:custGeom>
            <a:avLst/>
            <a:gdLst>
              <a:gd name="T0" fmla="*/ 247 w 3309"/>
              <a:gd name="T1" fmla="*/ 21 h 300"/>
              <a:gd name="T2" fmla="*/ 129 w 3309"/>
              <a:gd name="T3" fmla="*/ 18 h 300"/>
              <a:gd name="T4" fmla="*/ 37 w 3309"/>
              <a:gd name="T5" fmla="*/ 55 h 300"/>
              <a:gd name="T6" fmla="*/ 0 w 3309"/>
              <a:gd name="T7" fmla="*/ 140 h 300"/>
              <a:gd name="T8" fmla="*/ 12 w 3309"/>
              <a:gd name="T9" fmla="*/ 232 h 300"/>
              <a:gd name="T10" fmla="*/ 67 w 3309"/>
              <a:gd name="T11" fmla="*/ 288 h 300"/>
              <a:gd name="T12" fmla="*/ 196 w 3309"/>
              <a:gd name="T13" fmla="*/ 300 h 300"/>
              <a:gd name="T14" fmla="*/ 3217 w 3309"/>
              <a:gd name="T15" fmla="*/ 300 h 300"/>
              <a:gd name="T16" fmla="*/ 3290 w 3309"/>
              <a:gd name="T17" fmla="*/ 245 h 300"/>
              <a:gd name="T18" fmla="*/ 3309 w 3309"/>
              <a:gd name="T19" fmla="*/ 159 h 300"/>
              <a:gd name="T20" fmla="*/ 3297 w 3309"/>
              <a:gd name="T21" fmla="*/ 61 h 300"/>
              <a:gd name="T22" fmla="*/ 3223 w 3309"/>
              <a:gd name="T23" fmla="*/ 0 h 300"/>
              <a:gd name="T24" fmla="*/ 3039 w 3309"/>
              <a:gd name="T25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309" h="300">
                <a:moveTo>
                  <a:pt x="247" y="21"/>
                </a:moveTo>
                <a:lnTo>
                  <a:pt x="129" y="18"/>
                </a:lnTo>
                <a:lnTo>
                  <a:pt x="37" y="55"/>
                </a:lnTo>
                <a:lnTo>
                  <a:pt x="0" y="140"/>
                </a:lnTo>
                <a:lnTo>
                  <a:pt x="12" y="232"/>
                </a:lnTo>
                <a:lnTo>
                  <a:pt x="67" y="288"/>
                </a:lnTo>
                <a:lnTo>
                  <a:pt x="196" y="300"/>
                </a:lnTo>
                <a:lnTo>
                  <a:pt x="3217" y="300"/>
                </a:lnTo>
                <a:lnTo>
                  <a:pt x="3290" y="245"/>
                </a:lnTo>
                <a:lnTo>
                  <a:pt x="3309" y="159"/>
                </a:lnTo>
                <a:lnTo>
                  <a:pt x="3297" y="61"/>
                </a:lnTo>
                <a:lnTo>
                  <a:pt x="3223" y="0"/>
                </a:lnTo>
                <a:lnTo>
                  <a:pt x="3039" y="0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0794" name="Text Box 10"/>
          <p:cNvSpPr txBox="1">
            <a:spLocks noChangeArrowheads="1"/>
          </p:cNvSpPr>
          <p:nvPr/>
        </p:nvSpPr>
        <p:spPr bwMode="auto">
          <a:xfrm>
            <a:off x="6324600" y="4953000"/>
            <a:ext cx="114935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30795" name="Freeform 11"/>
          <p:cNvSpPr>
            <a:spLocks/>
          </p:cNvSpPr>
          <p:nvPr/>
        </p:nvSpPr>
        <p:spPr bwMode="auto">
          <a:xfrm>
            <a:off x="2120900" y="5408613"/>
            <a:ext cx="6283325" cy="855662"/>
          </a:xfrm>
          <a:custGeom>
            <a:avLst/>
            <a:gdLst>
              <a:gd name="T0" fmla="*/ 3128 w 3958"/>
              <a:gd name="T1" fmla="*/ 1 h 539"/>
              <a:gd name="T2" fmla="*/ 3738 w 3958"/>
              <a:gd name="T3" fmla="*/ 0 h 539"/>
              <a:gd name="T4" fmla="*/ 3823 w 3958"/>
              <a:gd name="T5" fmla="*/ 31 h 539"/>
              <a:gd name="T6" fmla="*/ 3903 w 3958"/>
              <a:gd name="T7" fmla="*/ 98 h 539"/>
              <a:gd name="T8" fmla="*/ 3946 w 3958"/>
              <a:gd name="T9" fmla="*/ 165 h 539"/>
              <a:gd name="T10" fmla="*/ 3958 w 3958"/>
              <a:gd name="T11" fmla="*/ 270 h 539"/>
              <a:gd name="T12" fmla="*/ 3946 w 3958"/>
              <a:gd name="T13" fmla="*/ 380 h 539"/>
              <a:gd name="T14" fmla="*/ 3897 w 3958"/>
              <a:gd name="T15" fmla="*/ 453 h 539"/>
              <a:gd name="T16" fmla="*/ 3836 w 3958"/>
              <a:gd name="T17" fmla="*/ 496 h 539"/>
              <a:gd name="T18" fmla="*/ 3756 w 3958"/>
              <a:gd name="T19" fmla="*/ 521 h 539"/>
              <a:gd name="T20" fmla="*/ 276 w 3958"/>
              <a:gd name="T21" fmla="*/ 539 h 539"/>
              <a:gd name="T22" fmla="*/ 147 w 3958"/>
              <a:gd name="T23" fmla="*/ 521 h 539"/>
              <a:gd name="T24" fmla="*/ 61 w 3958"/>
              <a:gd name="T25" fmla="*/ 466 h 539"/>
              <a:gd name="T26" fmla="*/ 6 w 3958"/>
              <a:gd name="T27" fmla="*/ 368 h 539"/>
              <a:gd name="T28" fmla="*/ 0 w 3958"/>
              <a:gd name="T29" fmla="*/ 263 h 539"/>
              <a:gd name="T30" fmla="*/ 24 w 3958"/>
              <a:gd name="T31" fmla="*/ 159 h 539"/>
              <a:gd name="T32" fmla="*/ 86 w 3958"/>
              <a:gd name="T33" fmla="*/ 74 h 539"/>
              <a:gd name="T34" fmla="*/ 147 w 3958"/>
              <a:gd name="T35" fmla="*/ 37 h 539"/>
              <a:gd name="T36" fmla="*/ 245 w 3958"/>
              <a:gd name="T37" fmla="*/ 18 h 539"/>
              <a:gd name="T38" fmla="*/ 521 w 3958"/>
              <a:gd name="T39" fmla="*/ 18 h 5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958" h="539">
                <a:moveTo>
                  <a:pt x="3128" y="1"/>
                </a:moveTo>
                <a:lnTo>
                  <a:pt x="3738" y="0"/>
                </a:lnTo>
                <a:lnTo>
                  <a:pt x="3823" y="31"/>
                </a:lnTo>
                <a:lnTo>
                  <a:pt x="3903" y="98"/>
                </a:lnTo>
                <a:lnTo>
                  <a:pt x="3946" y="165"/>
                </a:lnTo>
                <a:lnTo>
                  <a:pt x="3958" y="270"/>
                </a:lnTo>
                <a:lnTo>
                  <a:pt x="3946" y="380"/>
                </a:lnTo>
                <a:lnTo>
                  <a:pt x="3897" y="453"/>
                </a:lnTo>
                <a:lnTo>
                  <a:pt x="3836" y="496"/>
                </a:lnTo>
                <a:lnTo>
                  <a:pt x="3756" y="521"/>
                </a:lnTo>
                <a:lnTo>
                  <a:pt x="276" y="539"/>
                </a:lnTo>
                <a:lnTo>
                  <a:pt x="147" y="521"/>
                </a:lnTo>
                <a:lnTo>
                  <a:pt x="61" y="466"/>
                </a:lnTo>
                <a:lnTo>
                  <a:pt x="6" y="368"/>
                </a:lnTo>
                <a:lnTo>
                  <a:pt x="0" y="263"/>
                </a:lnTo>
                <a:lnTo>
                  <a:pt x="24" y="159"/>
                </a:lnTo>
                <a:lnTo>
                  <a:pt x="86" y="74"/>
                </a:lnTo>
                <a:lnTo>
                  <a:pt x="147" y="37"/>
                </a:lnTo>
                <a:lnTo>
                  <a:pt x="245" y="18"/>
                </a:lnTo>
                <a:lnTo>
                  <a:pt x="521" y="18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0796" name="Line 12"/>
          <p:cNvSpPr>
            <a:spLocks noChangeShapeType="1"/>
          </p:cNvSpPr>
          <p:nvPr/>
        </p:nvSpPr>
        <p:spPr bwMode="auto">
          <a:xfrm flipH="1">
            <a:off x="5791200" y="57150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0797" name="Text Box 13"/>
          <p:cNvSpPr txBox="1">
            <a:spLocks noChangeArrowheads="1"/>
          </p:cNvSpPr>
          <p:nvPr/>
        </p:nvSpPr>
        <p:spPr bwMode="auto">
          <a:xfrm>
            <a:off x="2971800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list[0]</a:t>
            </a:r>
          </a:p>
        </p:txBody>
      </p:sp>
      <p:sp>
        <p:nvSpPr>
          <p:cNvPr id="630798" name="Text Box 14"/>
          <p:cNvSpPr txBox="1">
            <a:spLocks noChangeArrowheads="1"/>
          </p:cNvSpPr>
          <p:nvPr/>
        </p:nvSpPr>
        <p:spPr bwMode="auto">
          <a:xfrm>
            <a:off x="4651375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list[1]</a:t>
            </a:r>
          </a:p>
        </p:txBody>
      </p:sp>
      <p:sp>
        <p:nvSpPr>
          <p:cNvPr id="630799" name="Text Box 15"/>
          <p:cNvSpPr txBox="1">
            <a:spLocks noChangeArrowheads="1"/>
          </p:cNvSpPr>
          <p:nvPr/>
        </p:nvSpPr>
        <p:spPr bwMode="auto">
          <a:xfrm>
            <a:off x="6248400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list[2]</a:t>
            </a:r>
          </a:p>
        </p:txBody>
      </p:sp>
      <p:sp>
        <p:nvSpPr>
          <p:cNvPr id="630800" name="Line 16"/>
          <p:cNvSpPr>
            <a:spLocks noChangeShapeType="1"/>
          </p:cNvSpPr>
          <p:nvPr/>
        </p:nvSpPr>
        <p:spPr bwMode="auto">
          <a:xfrm>
            <a:off x="7086600" y="54102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0801" name="Text Box 17"/>
          <p:cNvSpPr txBox="1">
            <a:spLocks noChangeArrowheads="1"/>
          </p:cNvSpPr>
          <p:nvPr/>
        </p:nvSpPr>
        <p:spPr bwMode="auto">
          <a:xfrm>
            <a:off x="4800600" y="4191000"/>
            <a:ext cx="742950" cy="379413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</a:p>
        </p:txBody>
      </p:sp>
      <p:sp>
        <p:nvSpPr>
          <p:cNvPr id="630802" name="Line 18"/>
          <p:cNvSpPr>
            <a:spLocks noChangeShapeType="1"/>
          </p:cNvSpPr>
          <p:nvPr/>
        </p:nvSpPr>
        <p:spPr bwMode="auto">
          <a:xfrm>
            <a:off x="5181600" y="4572000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0803" name="Oval 19"/>
          <p:cNvSpPr>
            <a:spLocks noChangeArrowheads="1"/>
          </p:cNvSpPr>
          <p:nvPr/>
        </p:nvSpPr>
        <p:spPr bwMode="auto">
          <a:xfrm>
            <a:off x="2971800" y="5257800"/>
            <a:ext cx="838200" cy="3048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0804" name="Line 20"/>
          <p:cNvSpPr>
            <a:spLocks noChangeShapeType="1"/>
          </p:cNvSpPr>
          <p:nvPr/>
        </p:nvSpPr>
        <p:spPr bwMode="auto">
          <a:xfrm>
            <a:off x="2895600" y="3429000"/>
            <a:ext cx="304800" cy="1828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123A08-1899-4D3B-80D5-900232B1AF9F}" type="slidenum">
              <a:rPr lang="en-US"/>
              <a:pPr/>
              <a:t>19</a:t>
            </a:fld>
            <a:endParaRPr lang="en-US"/>
          </a:p>
        </p:txBody>
      </p:sp>
      <p:sp>
        <p:nvSpPr>
          <p:cNvPr id="626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Doubly-Linked List: Delete?</a:t>
            </a:r>
          </a:p>
        </p:txBody>
      </p:sp>
      <p:sp>
        <p:nvSpPr>
          <p:cNvPr id="626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447800"/>
            <a:ext cx="7772400" cy="4800600"/>
          </a:xfrm>
          <a:ln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/>
              <a:t>How would you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delete</a:t>
            </a:r>
            <a:r>
              <a:rPr lang="en-US"/>
              <a:t> the 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  <a:r>
              <a:rPr lang="en-US"/>
              <a:t> item </a:t>
            </a:r>
            <a:br>
              <a:rPr lang="en-US"/>
            </a:br>
            <a:r>
              <a:rPr lang="en-US"/>
              <a:t>from a doubly-linked list?</a:t>
            </a:r>
          </a:p>
          <a:p>
            <a:pPr>
              <a:buFontTx/>
              <a:buNone/>
            </a:pPr>
            <a:r>
              <a:rPr lang="en-US" sz="2800"/>
              <a:t>1) Delete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  <a:r>
              <a:rPr lang="en-US" sz="2800"/>
              <a:t> from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  <a:r>
              <a:rPr lang="en-US" sz="2800"/>
              <a:t> loop</a:t>
            </a:r>
            <a:r>
              <a:rPr lang="en-US" sz="2800">
                <a:solidFill>
                  <a:schemeClr val="bg1"/>
                </a:solidFill>
              </a:rPr>
              <a:t> and </a:t>
            </a:r>
            <a:r>
              <a:rPr lang="en-US" sz="2400" b="1">
                <a:solidFill>
                  <a:schemeClr val="bg1"/>
                </a:solidFill>
                <a:latin typeface="Courier New" pitchFamily="49" charset="0"/>
              </a:rPr>
              <a:t>pPrev</a:t>
            </a:r>
            <a:r>
              <a:rPr 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800">
                <a:solidFill>
                  <a:schemeClr val="bg1"/>
                </a:solidFill>
              </a:rPr>
              <a:t>loop</a:t>
            </a:r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pNow-&gt;pPrev-&gt;pNext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=</a:t>
            </a:r>
            <a:r>
              <a:rPr lang="en-US" sz="20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pNow-&gt;pNext;</a:t>
            </a:r>
            <a:r>
              <a:rPr lang="en-US" sz="20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2000" b="1"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buFontTx/>
              <a:buNone/>
            </a:pPr>
            <a:endParaRPr lang="en-US"/>
          </a:p>
        </p:txBody>
      </p:sp>
      <p:sp>
        <p:nvSpPr>
          <p:cNvPr id="626692" name="Text Box 4"/>
          <p:cNvSpPr txBox="1">
            <a:spLocks noChangeArrowheads="1"/>
          </p:cNvSpPr>
          <p:nvPr/>
        </p:nvSpPr>
        <p:spPr bwMode="auto">
          <a:xfrm>
            <a:off x="4648200" y="4953000"/>
            <a:ext cx="1177925" cy="954088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26693" name="Line 5"/>
          <p:cNvSpPr>
            <a:spLocks noChangeShapeType="1"/>
          </p:cNvSpPr>
          <p:nvPr/>
        </p:nvSpPr>
        <p:spPr bwMode="auto">
          <a:xfrm>
            <a:off x="5486400" y="5410200"/>
            <a:ext cx="8382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6694" name="Line 6"/>
          <p:cNvSpPr>
            <a:spLocks noChangeShapeType="1"/>
          </p:cNvSpPr>
          <p:nvPr/>
        </p:nvSpPr>
        <p:spPr bwMode="auto">
          <a:xfrm flipH="1">
            <a:off x="4114800" y="57150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6695" name="Text Box 7"/>
          <p:cNvSpPr txBox="1">
            <a:spLocks noChangeArrowheads="1"/>
          </p:cNvSpPr>
          <p:nvPr/>
        </p:nvSpPr>
        <p:spPr bwMode="auto">
          <a:xfrm>
            <a:off x="2971800" y="4953000"/>
            <a:ext cx="114935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26697" name="Freeform 9"/>
          <p:cNvSpPr>
            <a:spLocks/>
          </p:cNvSpPr>
          <p:nvPr/>
        </p:nvSpPr>
        <p:spPr bwMode="auto">
          <a:xfrm>
            <a:off x="2655888" y="5681663"/>
            <a:ext cx="5253037" cy="476250"/>
          </a:xfrm>
          <a:custGeom>
            <a:avLst/>
            <a:gdLst>
              <a:gd name="T0" fmla="*/ 247 w 3309"/>
              <a:gd name="T1" fmla="*/ 21 h 300"/>
              <a:gd name="T2" fmla="*/ 129 w 3309"/>
              <a:gd name="T3" fmla="*/ 18 h 300"/>
              <a:gd name="T4" fmla="*/ 37 w 3309"/>
              <a:gd name="T5" fmla="*/ 55 h 300"/>
              <a:gd name="T6" fmla="*/ 0 w 3309"/>
              <a:gd name="T7" fmla="*/ 140 h 300"/>
              <a:gd name="T8" fmla="*/ 12 w 3309"/>
              <a:gd name="T9" fmla="*/ 232 h 300"/>
              <a:gd name="T10" fmla="*/ 67 w 3309"/>
              <a:gd name="T11" fmla="*/ 288 h 300"/>
              <a:gd name="T12" fmla="*/ 196 w 3309"/>
              <a:gd name="T13" fmla="*/ 300 h 300"/>
              <a:gd name="T14" fmla="*/ 3217 w 3309"/>
              <a:gd name="T15" fmla="*/ 300 h 300"/>
              <a:gd name="T16" fmla="*/ 3290 w 3309"/>
              <a:gd name="T17" fmla="*/ 245 h 300"/>
              <a:gd name="T18" fmla="*/ 3309 w 3309"/>
              <a:gd name="T19" fmla="*/ 159 h 300"/>
              <a:gd name="T20" fmla="*/ 3297 w 3309"/>
              <a:gd name="T21" fmla="*/ 61 h 300"/>
              <a:gd name="T22" fmla="*/ 3223 w 3309"/>
              <a:gd name="T23" fmla="*/ 0 h 300"/>
              <a:gd name="T24" fmla="*/ 3039 w 3309"/>
              <a:gd name="T25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309" h="300">
                <a:moveTo>
                  <a:pt x="247" y="21"/>
                </a:moveTo>
                <a:lnTo>
                  <a:pt x="129" y="18"/>
                </a:lnTo>
                <a:lnTo>
                  <a:pt x="37" y="55"/>
                </a:lnTo>
                <a:lnTo>
                  <a:pt x="0" y="140"/>
                </a:lnTo>
                <a:lnTo>
                  <a:pt x="12" y="232"/>
                </a:lnTo>
                <a:lnTo>
                  <a:pt x="67" y="288"/>
                </a:lnTo>
                <a:lnTo>
                  <a:pt x="196" y="300"/>
                </a:lnTo>
                <a:lnTo>
                  <a:pt x="3217" y="300"/>
                </a:lnTo>
                <a:lnTo>
                  <a:pt x="3290" y="245"/>
                </a:lnTo>
                <a:lnTo>
                  <a:pt x="3309" y="159"/>
                </a:lnTo>
                <a:lnTo>
                  <a:pt x="3297" y="61"/>
                </a:lnTo>
                <a:lnTo>
                  <a:pt x="3223" y="0"/>
                </a:lnTo>
                <a:lnTo>
                  <a:pt x="3039" y="0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6698" name="Text Box 10"/>
          <p:cNvSpPr txBox="1">
            <a:spLocks noChangeArrowheads="1"/>
          </p:cNvSpPr>
          <p:nvPr/>
        </p:nvSpPr>
        <p:spPr bwMode="auto">
          <a:xfrm>
            <a:off x="6324600" y="4953000"/>
            <a:ext cx="114935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26699" name="Freeform 11"/>
          <p:cNvSpPr>
            <a:spLocks/>
          </p:cNvSpPr>
          <p:nvPr/>
        </p:nvSpPr>
        <p:spPr bwMode="auto">
          <a:xfrm>
            <a:off x="2120900" y="5408613"/>
            <a:ext cx="6283325" cy="855662"/>
          </a:xfrm>
          <a:custGeom>
            <a:avLst/>
            <a:gdLst>
              <a:gd name="T0" fmla="*/ 3128 w 3958"/>
              <a:gd name="T1" fmla="*/ 1 h 539"/>
              <a:gd name="T2" fmla="*/ 3738 w 3958"/>
              <a:gd name="T3" fmla="*/ 0 h 539"/>
              <a:gd name="T4" fmla="*/ 3823 w 3958"/>
              <a:gd name="T5" fmla="*/ 31 h 539"/>
              <a:gd name="T6" fmla="*/ 3903 w 3958"/>
              <a:gd name="T7" fmla="*/ 98 h 539"/>
              <a:gd name="T8" fmla="*/ 3946 w 3958"/>
              <a:gd name="T9" fmla="*/ 165 h 539"/>
              <a:gd name="T10" fmla="*/ 3958 w 3958"/>
              <a:gd name="T11" fmla="*/ 270 h 539"/>
              <a:gd name="T12" fmla="*/ 3946 w 3958"/>
              <a:gd name="T13" fmla="*/ 380 h 539"/>
              <a:gd name="T14" fmla="*/ 3897 w 3958"/>
              <a:gd name="T15" fmla="*/ 453 h 539"/>
              <a:gd name="T16" fmla="*/ 3836 w 3958"/>
              <a:gd name="T17" fmla="*/ 496 h 539"/>
              <a:gd name="T18" fmla="*/ 3756 w 3958"/>
              <a:gd name="T19" fmla="*/ 521 h 539"/>
              <a:gd name="T20" fmla="*/ 276 w 3958"/>
              <a:gd name="T21" fmla="*/ 539 h 539"/>
              <a:gd name="T22" fmla="*/ 147 w 3958"/>
              <a:gd name="T23" fmla="*/ 521 h 539"/>
              <a:gd name="T24" fmla="*/ 61 w 3958"/>
              <a:gd name="T25" fmla="*/ 466 h 539"/>
              <a:gd name="T26" fmla="*/ 6 w 3958"/>
              <a:gd name="T27" fmla="*/ 368 h 539"/>
              <a:gd name="T28" fmla="*/ 0 w 3958"/>
              <a:gd name="T29" fmla="*/ 263 h 539"/>
              <a:gd name="T30" fmla="*/ 24 w 3958"/>
              <a:gd name="T31" fmla="*/ 159 h 539"/>
              <a:gd name="T32" fmla="*/ 86 w 3958"/>
              <a:gd name="T33" fmla="*/ 74 h 539"/>
              <a:gd name="T34" fmla="*/ 147 w 3958"/>
              <a:gd name="T35" fmla="*/ 37 h 539"/>
              <a:gd name="T36" fmla="*/ 245 w 3958"/>
              <a:gd name="T37" fmla="*/ 18 h 539"/>
              <a:gd name="T38" fmla="*/ 521 w 3958"/>
              <a:gd name="T39" fmla="*/ 18 h 5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958" h="539">
                <a:moveTo>
                  <a:pt x="3128" y="1"/>
                </a:moveTo>
                <a:lnTo>
                  <a:pt x="3738" y="0"/>
                </a:lnTo>
                <a:lnTo>
                  <a:pt x="3823" y="31"/>
                </a:lnTo>
                <a:lnTo>
                  <a:pt x="3903" y="98"/>
                </a:lnTo>
                <a:lnTo>
                  <a:pt x="3946" y="165"/>
                </a:lnTo>
                <a:lnTo>
                  <a:pt x="3958" y="270"/>
                </a:lnTo>
                <a:lnTo>
                  <a:pt x="3946" y="380"/>
                </a:lnTo>
                <a:lnTo>
                  <a:pt x="3897" y="453"/>
                </a:lnTo>
                <a:lnTo>
                  <a:pt x="3836" y="496"/>
                </a:lnTo>
                <a:lnTo>
                  <a:pt x="3756" y="521"/>
                </a:lnTo>
                <a:lnTo>
                  <a:pt x="276" y="539"/>
                </a:lnTo>
                <a:lnTo>
                  <a:pt x="147" y="521"/>
                </a:lnTo>
                <a:lnTo>
                  <a:pt x="61" y="466"/>
                </a:lnTo>
                <a:lnTo>
                  <a:pt x="6" y="368"/>
                </a:lnTo>
                <a:lnTo>
                  <a:pt x="0" y="263"/>
                </a:lnTo>
                <a:lnTo>
                  <a:pt x="24" y="159"/>
                </a:lnTo>
                <a:lnTo>
                  <a:pt x="86" y="74"/>
                </a:lnTo>
                <a:lnTo>
                  <a:pt x="147" y="37"/>
                </a:lnTo>
                <a:lnTo>
                  <a:pt x="245" y="18"/>
                </a:lnTo>
                <a:lnTo>
                  <a:pt x="521" y="18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6700" name="Line 12"/>
          <p:cNvSpPr>
            <a:spLocks noChangeShapeType="1"/>
          </p:cNvSpPr>
          <p:nvPr/>
        </p:nvSpPr>
        <p:spPr bwMode="auto">
          <a:xfrm flipH="1">
            <a:off x="5791200" y="57150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6701" name="Text Box 13"/>
          <p:cNvSpPr txBox="1">
            <a:spLocks noChangeArrowheads="1"/>
          </p:cNvSpPr>
          <p:nvPr/>
        </p:nvSpPr>
        <p:spPr bwMode="auto">
          <a:xfrm>
            <a:off x="2971800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list[0]</a:t>
            </a:r>
          </a:p>
        </p:txBody>
      </p:sp>
      <p:sp>
        <p:nvSpPr>
          <p:cNvPr id="626702" name="Text Box 14"/>
          <p:cNvSpPr txBox="1">
            <a:spLocks noChangeArrowheads="1"/>
          </p:cNvSpPr>
          <p:nvPr/>
        </p:nvSpPr>
        <p:spPr bwMode="auto">
          <a:xfrm>
            <a:off x="4651375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list[1]</a:t>
            </a:r>
          </a:p>
        </p:txBody>
      </p:sp>
      <p:sp>
        <p:nvSpPr>
          <p:cNvPr id="626703" name="Text Box 15"/>
          <p:cNvSpPr txBox="1">
            <a:spLocks noChangeArrowheads="1"/>
          </p:cNvSpPr>
          <p:nvPr/>
        </p:nvSpPr>
        <p:spPr bwMode="auto">
          <a:xfrm>
            <a:off x="6248400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list[2]</a:t>
            </a:r>
          </a:p>
        </p:txBody>
      </p:sp>
      <p:sp>
        <p:nvSpPr>
          <p:cNvPr id="626704" name="Line 16"/>
          <p:cNvSpPr>
            <a:spLocks noChangeShapeType="1"/>
          </p:cNvSpPr>
          <p:nvPr/>
        </p:nvSpPr>
        <p:spPr bwMode="auto">
          <a:xfrm>
            <a:off x="7086600" y="54102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6705" name="Text Box 17"/>
          <p:cNvSpPr txBox="1">
            <a:spLocks noChangeArrowheads="1"/>
          </p:cNvSpPr>
          <p:nvPr/>
        </p:nvSpPr>
        <p:spPr bwMode="auto">
          <a:xfrm>
            <a:off x="4800600" y="4191000"/>
            <a:ext cx="742950" cy="379413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</a:p>
        </p:txBody>
      </p:sp>
      <p:sp>
        <p:nvSpPr>
          <p:cNvPr id="626709" name="Text Box 21"/>
          <p:cNvSpPr txBox="1">
            <a:spLocks noChangeArrowheads="1"/>
          </p:cNvSpPr>
          <p:nvPr/>
        </p:nvSpPr>
        <p:spPr bwMode="auto">
          <a:xfrm>
            <a:off x="4800600" y="4191000"/>
            <a:ext cx="742950" cy="379413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</a:p>
        </p:txBody>
      </p:sp>
      <p:sp>
        <p:nvSpPr>
          <p:cNvPr id="626710" name="Line 22"/>
          <p:cNvSpPr>
            <a:spLocks noChangeShapeType="1"/>
          </p:cNvSpPr>
          <p:nvPr/>
        </p:nvSpPr>
        <p:spPr bwMode="auto">
          <a:xfrm>
            <a:off x="5181600" y="4572000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6711" name="Oval 23"/>
          <p:cNvSpPr>
            <a:spLocks noChangeArrowheads="1"/>
          </p:cNvSpPr>
          <p:nvPr/>
        </p:nvSpPr>
        <p:spPr bwMode="auto">
          <a:xfrm>
            <a:off x="4648200" y="5257800"/>
            <a:ext cx="838200" cy="3048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26712" name="Freeform 24"/>
          <p:cNvSpPr>
            <a:spLocks/>
          </p:cNvSpPr>
          <p:nvPr/>
        </p:nvSpPr>
        <p:spPr bwMode="auto">
          <a:xfrm>
            <a:off x="3733800" y="3937000"/>
            <a:ext cx="2590800" cy="1562100"/>
          </a:xfrm>
          <a:custGeom>
            <a:avLst/>
            <a:gdLst>
              <a:gd name="T0" fmla="*/ 0 w 1632"/>
              <a:gd name="T1" fmla="*/ 928 h 984"/>
              <a:gd name="T2" fmla="*/ 336 w 1632"/>
              <a:gd name="T3" fmla="*/ 928 h 984"/>
              <a:gd name="T4" fmla="*/ 432 w 1632"/>
              <a:gd name="T5" fmla="*/ 592 h 984"/>
              <a:gd name="T6" fmla="*/ 528 w 1632"/>
              <a:gd name="T7" fmla="*/ 160 h 984"/>
              <a:gd name="T8" fmla="*/ 768 w 1632"/>
              <a:gd name="T9" fmla="*/ 16 h 984"/>
              <a:gd name="T10" fmla="*/ 1152 w 1632"/>
              <a:gd name="T11" fmla="*/ 64 h 984"/>
              <a:gd name="T12" fmla="*/ 1344 w 1632"/>
              <a:gd name="T13" fmla="*/ 256 h 984"/>
              <a:gd name="T14" fmla="*/ 1392 w 1632"/>
              <a:gd name="T15" fmla="*/ 592 h 984"/>
              <a:gd name="T16" fmla="*/ 1440 w 1632"/>
              <a:gd name="T17" fmla="*/ 784 h 984"/>
              <a:gd name="T18" fmla="*/ 1632 w 1632"/>
              <a:gd name="T19" fmla="*/ 784 h 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32" h="984">
                <a:moveTo>
                  <a:pt x="0" y="928"/>
                </a:moveTo>
                <a:cubicBezTo>
                  <a:pt x="132" y="956"/>
                  <a:pt x="264" y="984"/>
                  <a:pt x="336" y="928"/>
                </a:cubicBezTo>
                <a:cubicBezTo>
                  <a:pt x="408" y="872"/>
                  <a:pt x="400" y="720"/>
                  <a:pt x="432" y="592"/>
                </a:cubicBezTo>
                <a:cubicBezTo>
                  <a:pt x="464" y="464"/>
                  <a:pt x="472" y="256"/>
                  <a:pt x="528" y="160"/>
                </a:cubicBezTo>
                <a:cubicBezTo>
                  <a:pt x="584" y="64"/>
                  <a:pt x="664" y="32"/>
                  <a:pt x="768" y="16"/>
                </a:cubicBezTo>
                <a:cubicBezTo>
                  <a:pt x="872" y="0"/>
                  <a:pt x="1056" y="24"/>
                  <a:pt x="1152" y="64"/>
                </a:cubicBezTo>
                <a:cubicBezTo>
                  <a:pt x="1248" y="104"/>
                  <a:pt x="1304" y="168"/>
                  <a:pt x="1344" y="256"/>
                </a:cubicBezTo>
                <a:cubicBezTo>
                  <a:pt x="1384" y="344"/>
                  <a:pt x="1376" y="504"/>
                  <a:pt x="1392" y="592"/>
                </a:cubicBezTo>
                <a:cubicBezTo>
                  <a:pt x="1408" y="680"/>
                  <a:pt x="1400" y="752"/>
                  <a:pt x="1440" y="784"/>
                </a:cubicBezTo>
                <a:cubicBezTo>
                  <a:pt x="1480" y="816"/>
                  <a:pt x="1556" y="800"/>
                  <a:pt x="1632" y="784"/>
                </a:cubicBezTo>
              </a:path>
            </a:pathLst>
          </a:custGeom>
          <a:noFill/>
          <a:ln w="38100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711FBE-AC7A-490C-AEFC-080AF9C1CC10}" type="slidenum">
              <a:rPr lang="en-US"/>
              <a:pPr/>
              <a:t>2</a:t>
            </a:fld>
            <a:endParaRPr lang="en-US"/>
          </a:p>
        </p:txBody>
      </p:sp>
      <p:sp>
        <p:nvSpPr>
          <p:cNvPr id="538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sz="4000"/>
              <a:t>Machine-Assisted Debugging</a:t>
            </a:r>
          </a:p>
        </p:txBody>
      </p:sp>
      <p:sp>
        <p:nvSpPr>
          <p:cNvPr id="538627" name="Rectangle 3"/>
          <p:cNvSpPr>
            <a:spLocks noGrp="1" noChangeArrowheads="1"/>
          </p:cNvSpPr>
          <p:nvPr>
            <p:ph type="body" idx="1"/>
          </p:nvPr>
        </p:nvSpPr>
        <p:spPr>
          <a:ln/>
          <a:extLs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Best debugging tools: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Your knowledge of C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Your clearly-defined goals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Simple strategies: </a:t>
            </a:r>
            <a:br>
              <a:rPr lang="en-US" sz="2400"/>
            </a:br>
            <a:r>
              <a:rPr lang="en-US" sz="2400"/>
              <a:t>		always easier to improve a working program 		than to fix a broken one.   </a:t>
            </a:r>
          </a:p>
          <a:p>
            <a:pPr>
              <a:lnSpc>
                <a:spcPct val="90000"/>
              </a:lnSpc>
            </a:pPr>
            <a:r>
              <a:rPr lang="en-US" sz="2800"/>
              <a:t>SOMETIMES (but not always) you get help from compiler, linker, IDE (and debugger if available).</a:t>
            </a:r>
          </a:p>
          <a:p>
            <a:pPr>
              <a:lnSpc>
                <a:spcPct val="90000"/>
              </a:lnSpc>
            </a:pPr>
            <a:endParaRPr lang="en-US" sz="2800"/>
          </a:p>
          <a:p>
            <a:pPr>
              <a:lnSpc>
                <a:spcPct val="90000"/>
              </a:lnSpc>
            </a:pPr>
            <a:r>
              <a:rPr lang="en-US" sz="2800"/>
              <a:t>Key aids: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Breakpoints, watched variables, single step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Call stack, exceptions…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CFD339-7FCD-4E0F-90A3-5A690BEF857E}" type="slidenum">
              <a:rPr lang="en-US"/>
              <a:pPr/>
              <a:t>20</a:t>
            </a:fld>
            <a:endParaRPr lang="en-US"/>
          </a:p>
        </p:txBody>
      </p:sp>
      <p:sp>
        <p:nvSpPr>
          <p:cNvPr id="631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Doubly-Linked List: Delete?</a:t>
            </a:r>
          </a:p>
        </p:txBody>
      </p:sp>
      <p:sp>
        <p:nvSpPr>
          <p:cNvPr id="631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447800"/>
            <a:ext cx="7772400" cy="4800600"/>
          </a:xfrm>
          <a:ln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/>
              <a:t>How would you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delete</a:t>
            </a:r>
            <a:r>
              <a:rPr lang="en-US"/>
              <a:t> the 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  <a:r>
              <a:rPr lang="en-US"/>
              <a:t> item </a:t>
            </a:r>
            <a:br>
              <a:rPr lang="en-US"/>
            </a:br>
            <a:r>
              <a:rPr lang="en-US"/>
              <a:t>from a doubly-linked list?</a:t>
            </a:r>
          </a:p>
          <a:p>
            <a:pPr>
              <a:buFontTx/>
              <a:buNone/>
            </a:pPr>
            <a:r>
              <a:rPr lang="en-US" sz="2800"/>
              <a:t>1) Delete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  <a:r>
              <a:rPr lang="en-US" sz="2800"/>
              <a:t> from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  <a:r>
              <a:rPr lang="en-US" sz="2800"/>
              <a:t> loop</a:t>
            </a:r>
            <a:r>
              <a:rPr lang="en-US" sz="2800">
                <a:solidFill>
                  <a:schemeClr val="bg1"/>
                </a:solidFill>
              </a:rPr>
              <a:t> </a:t>
            </a: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and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  <a:r>
              <a:rPr lang="en-US" sz="24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loop:</a:t>
            </a:r>
            <a:b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pNow-&gt;pPrev-&gt;pNext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= pNow-&gt;pNext;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pNow-&gt;pNext-&gt;pPrev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= pNow-&gt;pPrev;</a:t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buFontTx/>
              <a:buNone/>
            </a:pPr>
            <a:endParaRPr lang="en-US"/>
          </a:p>
        </p:txBody>
      </p:sp>
      <p:sp>
        <p:nvSpPr>
          <p:cNvPr id="631812" name="Text Box 4"/>
          <p:cNvSpPr txBox="1">
            <a:spLocks noChangeArrowheads="1"/>
          </p:cNvSpPr>
          <p:nvPr/>
        </p:nvSpPr>
        <p:spPr bwMode="auto">
          <a:xfrm>
            <a:off x="4648200" y="4953000"/>
            <a:ext cx="1177925" cy="954088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31813" name="Line 5"/>
          <p:cNvSpPr>
            <a:spLocks noChangeShapeType="1"/>
          </p:cNvSpPr>
          <p:nvPr/>
        </p:nvSpPr>
        <p:spPr bwMode="auto">
          <a:xfrm>
            <a:off x="5486400" y="5410200"/>
            <a:ext cx="838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1814" name="Line 6"/>
          <p:cNvSpPr>
            <a:spLocks noChangeShapeType="1"/>
          </p:cNvSpPr>
          <p:nvPr/>
        </p:nvSpPr>
        <p:spPr bwMode="auto">
          <a:xfrm flipH="1">
            <a:off x="4114800" y="57150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1815" name="Text Box 7"/>
          <p:cNvSpPr txBox="1">
            <a:spLocks noChangeArrowheads="1"/>
          </p:cNvSpPr>
          <p:nvPr/>
        </p:nvSpPr>
        <p:spPr bwMode="auto">
          <a:xfrm>
            <a:off x="2971800" y="4953000"/>
            <a:ext cx="114935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31817" name="Freeform 9"/>
          <p:cNvSpPr>
            <a:spLocks/>
          </p:cNvSpPr>
          <p:nvPr/>
        </p:nvSpPr>
        <p:spPr bwMode="auto">
          <a:xfrm>
            <a:off x="2655888" y="5681663"/>
            <a:ext cx="5253037" cy="476250"/>
          </a:xfrm>
          <a:custGeom>
            <a:avLst/>
            <a:gdLst>
              <a:gd name="T0" fmla="*/ 247 w 3309"/>
              <a:gd name="T1" fmla="*/ 21 h 300"/>
              <a:gd name="T2" fmla="*/ 129 w 3309"/>
              <a:gd name="T3" fmla="*/ 18 h 300"/>
              <a:gd name="T4" fmla="*/ 37 w 3309"/>
              <a:gd name="T5" fmla="*/ 55 h 300"/>
              <a:gd name="T6" fmla="*/ 0 w 3309"/>
              <a:gd name="T7" fmla="*/ 140 h 300"/>
              <a:gd name="T8" fmla="*/ 12 w 3309"/>
              <a:gd name="T9" fmla="*/ 232 h 300"/>
              <a:gd name="T10" fmla="*/ 67 w 3309"/>
              <a:gd name="T11" fmla="*/ 288 h 300"/>
              <a:gd name="T12" fmla="*/ 196 w 3309"/>
              <a:gd name="T13" fmla="*/ 300 h 300"/>
              <a:gd name="T14" fmla="*/ 3217 w 3309"/>
              <a:gd name="T15" fmla="*/ 300 h 300"/>
              <a:gd name="T16" fmla="*/ 3290 w 3309"/>
              <a:gd name="T17" fmla="*/ 245 h 300"/>
              <a:gd name="T18" fmla="*/ 3309 w 3309"/>
              <a:gd name="T19" fmla="*/ 159 h 300"/>
              <a:gd name="T20" fmla="*/ 3297 w 3309"/>
              <a:gd name="T21" fmla="*/ 61 h 300"/>
              <a:gd name="T22" fmla="*/ 3223 w 3309"/>
              <a:gd name="T23" fmla="*/ 0 h 300"/>
              <a:gd name="T24" fmla="*/ 3039 w 3309"/>
              <a:gd name="T25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309" h="300">
                <a:moveTo>
                  <a:pt x="247" y="21"/>
                </a:moveTo>
                <a:lnTo>
                  <a:pt x="129" y="18"/>
                </a:lnTo>
                <a:lnTo>
                  <a:pt x="37" y="55"/>
                </a:lnTo>
                <a:lnTo>
                  <a:pt x="0" y="140"/>
                </a:lnTo>
                <a:lnTo>
                  <a:pt x="12" y="232"/>
                </a:lnTo>
                <a:lnTo>
                  <a:pt x="67" y="288"/>
                </a:lnTo>
                <a:lnTo>
                  <a:pt x="196" y="300"/>
                </a:lnTo>
                <a:lnTo>
                  <a:pt x="3217" y="300"/>
                </a:lnTo>
                <a:lnTo>
                  <a:pt x="3290" y="245"/>
                </a:lnTo>
                <a:lnTo>
                  <a:pt x="3309" y="159"/>
                </a:lnTo>
                <a:lnTo>
                  <a:pt x="3297" y="61"/>
                </a:lnTo>
                <a:lnTo>
                  <a:pt x="3223" y="0"/>
                </a:lnTo>
                <a:lnTo>
                  <a:pt x="3039" y="0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1818" name="Text Box 10"/>
          <p:cNvSpPr txBox="1">
            <a:spLocks noChangeArrowheads="1"/>
          </p:cNvSpPr>
          <p:nvPr/>
        </p:nvSpPr>
        <p:spPr bwMode="auto">
          <a:xfrm>
            <a:off x="6324600" y="4953000"/>
            <a:ext cx="114935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31819" name="Freeform 11"/>
          <p:cNvSpPr>
            <a:spLocks/>
          </p:cNvSpPr>
          <p:nvPr/>
        </p:nvSpPr>
        <p:spPr bwMode="auto">
          <a:xfrm>
            <a:off x="2120900" y="5408613"/>
            <a:ext cx="6283325" cy="855662"/>
          </a:xfrm>
          <a:custGeom>
            <a:avLst/>
            <a:gdLst>
              <a:gd name="T0" fmla="*/ 3128 w 3958"/>
              <a:gd name="T1" fmla="*/ 1 h 539"/>
              <a:gd name="T2" fmla="*/ 3738 w 3958"/>
              <a:gd name="T3" fmla="*/ 0 h 539"/>
              <a:gd name="T4" fmla="*/ 3823 w 3958"/>
              <a:gd name="T5" fmla="*/ 31 h 539"/>
              <a:gd name="T6" fmla="*/ 3903 w 3958"/>
              <a:gd name="T7" fmla="*/ 98 h 539"/>
              <a:gd name="T8" fmla="*/ 3946 w 3958"/>
              <a:gd name="T9" fmla="*/ 165 h 539"/>
              <a:gd name="T10" fmla="*/ 3958 w 3958"/>
              <a:gd name="T11" fmla="*/ 270 h 539"/>
              <a:gd name="T12" fmla="*/ 3946 w 3958"/>
              <a:gd name="T13" fmla="*/ 380 h 539"/>
              <a:gd name="T14" fmla="*/ 3897 w 3958"/>
              <a:gd name="T15" fmla="*/ 453 h 539"/>
              <a:gd name="T16" fmla="*/ 3836 w 3958"/>
              <a:gd name="T17" fmla="*/ 496 h 539"/>
              <a:gd name="T18" fmla="*/ 3756 w 3958"/>
              <a:gd name="T19" fmla="*/ 521 h 539"/>
              <a:gd name="T20" fmla="*/ 276 w 3958"/>
              <a:gd name="T21" fmla="*/ 539 h 539"/>
              <a:gd name="T22" fmla="*/ 147 w 3958"/>
              <a:gd name="T23" fmla="*/ 521 h 539"/>
              <a:gd name="T24" fmla="*/ 61 w 3958"/>
              <a:gd name="T25" fmla="*/ 466 h 539"/>
              <a:gd name="T26" fmla="*/ 6 w 3958"/>
              <a:gd name="T27" fmla="*/ 368 h 539"/>
              <a:gd name="T28" fmla="*/ 0 w 3958"/>
              <a:gd name="T29" fmla="*/ 263 h 539"/>
              <a:gd name="T30" fmla="*/ 24 w 3958"/>
              <a:gd name="T31" fmla="*/ 159 h 539"/>
              <a:gd name="T32" fmla="*/ 86 w 3958"/>
              <a:gd name="T33" fmla="*/ 74 h 539"/>
              <a:gd name="T34" fmla="*/ 147 w 3958"/>
              <a:gd name="T35" fmla="*/ 37 h 539"/>
              <a:gd name="T36" fmla="*/ 245 w 3958"/>
              <a:gd name="T37" fmla="*/ 18 h 539"/>
              <a:gd name="T38" fmla="*/ 521 w 3958"/>
              <a:gd name="T39" fmla="*/ 18 h 5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958" h="539">
                <a:moveTo>
                  <a:pt x="3128" y="1"/>
                </a:moveTo>
                <a:lnTo>
                  <a:pt x="3738" y="0"/>
                </a:lnTo>
                <a:lnTo>
                  <a:pt x="3823" y="31"/>
                </a:lnTo>
                <a:lnTo>
                  <a:pt x="3903" y="98"/>
                </a:lnTo>
                <a:lnTo>
                  <a:pt x="3946" y="165"/>
                </a:lnTo>
                <a:lnTo>
                  <a:pt x="3958" y="270"/>
                </a:lnTo>
                <a:lnTo>
                  <a:pt x="3946" y="380"/>
                </a:lnTo>
                <a:lnTo>
                  <a:pt x="3897" y="453"/>
                </a:lnTo>
                <a:lnTo>
                  <a:pt x="3836" y="496"/>
                </a:lnTo>
                <a:lnTo>
                  <a:pt x="3756" y="521"/>
                </a:lnTo>
                <a:lnTo>
                  <a:pt x="276" y="539"/>
                </a:lnTo>
                <a:lnTo>
                  <a:pt x="147" y="521"/>
                </a:lnTo>
                <a:lnTo>
                  <a:pt x="61" y="466"/>
                </a:lnTo>
                <a:lnTo>
                  <a:pt x="6" y="368"/>
                </a:lnTo>
                <a:lnTo>
                  <a:pt x="0" y="263"/>
                </a:lnTo>
                <a:lnTo>
                  <a:pt x="24" y="159"/>
                </a:lnTo>
                <a:lnTo>
                  <a:pt x="86" y="74"/>
                </a:lnTo>
                <a:lnTo>
                  <a:pt x="147" y="37"/>
                </a:lnTo>
                <a:lnTo>
                  <a:pt x="245" y="18"/>
                </a:lnTo>
                <a:lnTo>
                  <a:pt x="521" y="18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1820" name="Line 12"/>
          <p:cNvSpPr>
            <a:spLocks noChangeShapeType="1"/>
          </p:cNvSpPr>
          <p:nvPr/>
        </p:nvSpPr>
        <p:spPr bwMode="auto">
          <a:xfrm flipH="1">
            <a:off x="5791200" y="5715000"/>
            <a:ext cx="609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1821" name="Text Box 13"/>
          <p:cNvSpPr txBox="1">
            <a:spLocks noChangeArrowheads="1"/>
          </p:cNvSpPr>
          <p:nvPr/>
        </p:nvSpPr>
        <p:spPr bwMode="auto">
          <a:xfrm>
            <a:off x="2971800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list[0]</a:t>
            </a:r>
          </a:p>
        </p:txBody>
      </p:sp>
      <p:sp>
        <p:nvSpPr>
          <p:cNvPr id="631822" name="Text Box 14"/>
          <p:cNvSpPr txBox="1">
            <a:spLocks noChangeArrowheads="1"/>
          </p:cNvSpPr>
          <p:nvPr/>
        </p:nvSpPr>
        <p:spPr bwMode="auto">
          <a:xfrm>
            <a:off x="4651375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list[1]</a:t>
            </a:r>
          </a:p>
        </p:txBody>
      </p:sp>
      <p:sp>
        <p:nvSpPr>
          <p:cNvPr id="631823" name="Text Box 15"/>
          <p:cNvSpPr txBox="1">
            <a:spLocks noChangeArrowheads="1"/>
          </p:cNvSpPr>
          <p:nvPr/>
        </p:nvSpPr>
        <p:spPr bwMode="auto">
          <a:xfrm>
            <a:off x="6248400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list[2]</a:t>
            </a:r>
          </a:p>
        </p:txBody>
      </p:sp>
      <p:sp>
        <p:nvSpPr>
          <p:cNvPr id="631824" name="Line 16"/>
          <p:cNvSpPr>
            <a:spLocks noChangeShapeType="1"/>
          </p:cNvSpPr>
          <p:nvPr/>
        </p:nvSpPr>
        <p:spPr bwMode="auto">
          <a:xfrm>
            <a:off x="7086600" y="54102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1825" name="Text Box 17"/>
          <p:cNvSpPr txBox="1">
            <a:spLocks noChangeArrowheads="1"/>
          </p:cNvSpPr>
          <p:nvPr/>
        </p:nvSpPr>
        <p:spPr bwMode="auto">
          <a:xfrm>
            <a:off x="4800600" y="4191000"/>
            <a:ext cx="742950" cy="379413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</a:p>
        </p:txBody>
      </p:sp>
      <p:sp>
        <p:nvSpPr>
          <p:cNvPr id="631826" name="Text Box 18"/>
          <p:cNvSpPr txBox="1">
            <a:spLocks noChangeArrowheads="1"/>
          </p:cNvSpPr>
          <p:nvPr/>
        </p:nvSpPr>
        <p:spPr bwMode="auto">
          <a:xfrm>
            <a:off x="4800600" y="4191000"/>
            <a:ext cx="742950" cy="379413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</a:p>
        </p:txBody>
      </p:sp>
      <p:sp>
        <p:nvSpPr>
          <p:cNvPr id="631827" name="Line 19"/>
          <p:cNvSpPr>
            <a:spLocks noChangeShapeType="1"/>
          </p:cNvSpPr>
          <p:nvPr/>
        </p:nvSpPr>
        <p:spPr bwMode="auto">
          <a:xfrm>
            <a:off x="5181600" y="4572000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1828" name="Oval 20"/>
          <p:cNvSpPr>
            <a:spLocks noChangeArrowheads="1"/>
          </p:cNvSpPr>
          <p:nvPr/>
        </p:nvSpPr>
        <p:spPr bwMode="auto">
          <a:xfrm>
            <a:off x="6248400" y="5562600"/>
            <a:ext cx="990600" cy="3048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1829" name="Freeform 21"/>
          <p:cNvSpPr>
            <a:spLocks/>
          </p:cNvSpPr>
          <p:nvPr/>
        </p:nvSpPr>
        <p:spPr bwMode="auto">
          <a:xfrm>
            <a:off x="3733800" y="3937000"/>
            <a:ext cx="2590800" cy="1562100"/>
          </a:xfrm>
          <a:custGeom>
            <a:avLst/>
            <a:gdLst>
              <a:gd name="T0" fmla="*/ 0 w 1632"/>
              <a:gd name="T1" fmla="*/ 928 h 984"/>
              <a:gd name="T2" fmla="*/ 336 w 1632"/>
              <a:gd name="T3" fmla="*/ 928 h 984"/>
              <a:gd name="T4" fmla="*/ 432 w 1632"/>
              <a:gd name="T5" fmla="*/ 592 h 984"/>
              <a:gd name="T6" fmla="*/ 528 w 1632"/>
              <a:gd name="T7" fmla="*/ 160 h 984"/>
              <a:gd name="T8" fmla="*/ 768 w 1632"/>
              <a:gd name="T9" fmla="*/ 16 h 984"/>
              <a:gd name="T10" fmla="*/ 1152 w 1632"/>
              <a:gd name="T11" fmla="*/ 64 h 984"/>
              <a:gd name="T12" fmla="*/ 1344 w 1632"/>
              <a:gd name="T13" fmla="*/ 256 h 984"/>
              <a:gd name="T14" fmla="*/ 1392 w 1632"/>
              <a:gd name="T15" fmla="*/ 592 h 984"/>
              <a:gd name="T16" fmla="*/ 1440 w 1632"/>
              <a:gd name="T17" fmla="*/ 784 h 984"/>
              <a:gd name="T18" fmla="*/ 1632 w 1632"/>
              <a:gd name="T19" fmla="*/ 784 h 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32" h="984">
                <a:moveTo>
                  <a:pt x="0" y="928"/>
                </a:moveTo>
                <a:cubicBezTo>
                  <a:pt x="132" y="956"/>
                  <a:pt x="264" y="984"/>
                  <a:pt x="336" y="928"/>
                </a:cubicBezTo>
                <a:cubicBezTo>
                  <a:pt x="408" y="872"/>
                  <a:pt x="400" y="720"/>
                  <a:pt x="432" y="592"/>
                </a:cubicBezTo>
                <a:cubicBezTo>
                  <a:pt x="464" y="464"/>
                  <a:pt x="472" y="256"/>
                  <a:pt x="528" y="160"/>
                </a:cubicBezTo>
                <a:cubicBezTo>
                  <a:pt x="584" y="64"/>
                  <a:pt x="664" y="32"/>
                  <a:pt x="768" y="16"/>
                </a:cubicBezTo>
                <a:cubicBezTo>
                  <a:pt x="872" y="0"/>
                  <a:pt x="1056" y="24"/>
                  <a:pt x="1152" y="64"/>
                </a:cubicBezTo>
                <a:cubicBezTo>
                  <a:pt x="1248" y="104"/>
                  <a:pt x="1304" y="168"/>
                  <a:pt x="1344" y="256"/>
                </a:cubicBezTo>
                <a:cubicBezTo>
                  <a:pt x="1384" y="344"/>
                  <a:pt x="1376" y="504"/>
                  <a:pt x="1392" y="592"/>
                </a:cubicBezTo>
                <a:cubicBezTo>
                  <a:pt x="1408" y="680"/>
                  <a:pt x="1400" y="752"/>
                  <a:pt x="1440" y="784"/>
                </a:cubicBezTo>
                <a:cubicBezTo>
                  <a:pt x="1480" y="816"/>
                  <a:pt x="1556" y="800"/>
                  <a:pt x="1632" y="784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7AC419-C0D8-41D7-9935-89316565EC68}" type="slidenum">
              <a:rPr lang="en-US"/>
              <a:pPr/>
              <a:t>21</a:t>
            </a:fld>
            <a:endParaRPr lang="en-US"/>
          </a:p>
        </p:txBody>
      </p:sp>
      <p:sp>
        <p:nvSpPr>
          <p:cNvPr id="632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Doubly-Linked List: Delete?</a:t>
            </a:r>
          </a:p>
        </p:txBody>
      </p:sp>
      <p:sp>
        <p:nvSpPr>
          <p:cNvPr id="6328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447800"/>
            <a:ext cx="7772400" cy="4800600"/>
          </a:xfrm>
          <a:ln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/>
              <a:t>How would you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delete</a:t>
            </a:r>
            <a:r>
              <a:rPr lang="en-US"/>
              <a:t> the 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  <a:r>
              <a:rPr lang="en-US"/>
              <a:t> item </a:t>
            </a:r>
            <a:br>
              <a:rPr lang="en-US"/>
            </a:br>
            <a:r>
              <a:rPr lang="en-US"/>
              <a:t>from a doubly-linked list?</a:t>
            </a:r>
          </a:p>
          <a:p>
            <a:pPr>
              <a:buFontTx/>
              <a:buNone/>
            </a:pPr>
            <a:r>
              <a:rPr lang="en-US" sz="2800"/>
              <a:t>1) Delete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  <a:r>
              <a:rPr lang="en-US" sz="2800"/>
              <a:t> from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  <a:r>
              <a:rPr lang="en-US" sz="2800"/>
              <a:t> loop</a:t>
            </a:r>
            <a:r>
              <a:rPr lang="en-US" sz="2800">
                <a:solidFill>
                  <a:schemeClr val="bg1"/>
                </a:solidFill>
              </a:rPr>
              <a:t> </a:t>
            </a: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and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  <a:r>
              <a:rPr lang="en-US" sz="24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loop:</a:t>
            </a:r>
            <a:b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pNow-&gt;pPrev-&gt;pNext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= pNow-&gt;pNext;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pNow-&gt;pNext-&gt;pPrev =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pNow-&gt;pPrev;</a:t>
            </a:r>
            <a:b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20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buFontTx/>
              <a:buNone/>
            </a:pPr>
            <a:endParaRPr lang="en-US"/>
          </a:p>
        </p:txBody>
      </p:sp>
      <p:sp>
        <p:nvSpPr>
          <p:cNvPr id="632836" name="Text Box 4"/>
          <p:cNvSpPr txBox="1">
            <a:spLocks noChangeArrowheads="1"/>
          </p:cNvSpPr>
          <p:nvPr/>
        </p:nvSpPr>
        <p:spPr bwMode="auto">
          <a:xfrm>
            <a:off x="4648200" y="4953000"/>
            <a:ext cx="1177925" cy="954088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32837" name="Line 5"/>
          <p:cNvSpPr>
            <a:spLocks noChangeShapeType="1"/>
          </p:cNvSpPr>
          <p:nvPr/>
        </p:nvSpPr>
        <p:spPr bwMode="auto">
          <a:xfrm>
            <a:off x="5486400" y="54102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2838" name="Line 6"/>
          <p:cNvSpPr>
            <a:spLocks noChangeShapeType="1"/>
          </p:cNvSpPr>
          <p:nvPr/>
        </p:nvSpPr>
        <p:spPr bwMode="auto">
          <a:xfrm flipH="1">
            <a:off x="4114800" y="5715000"/>
            <a:ext cx="609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2839" name="Text Box 7"/>
          <p:cNvSpPr txBox="1">
            <a:spLocks noChangeArrowheads="1"/>
          </p:cNvSpPr>
          <p:nvPr/>
        </p:nvSpPr>
        <p:spPr bwMode="auto">
          <a:xfrm>
            <a:off x="2971800" y="4953000"/>
            <a:ext cx="114935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32841" name="Freeform 9"/>
          <p:cNvSpPr>
            <a:spLocks/>
          </p:cNvSpPr>
          <p:nvPr/>
        </p:nvSpPr>
        <p:spPr bwMode="auto">
          <a:xfrm>
            <a:off x="2655888" y="5681663"/>
            <a:ext cx="5253037" cy="476250"/>
          </a:xfrm>
          <a:custGeom>
            <a:avLst/>
            <a:gdLst>
              <a:gd name="T0" fmla="*/ 247 w 3309"/>
              <a:gd name="T1" fmla="*/ 21 h 300"/>
              <a:gd name="T2" fmla="*/ 129 w 3309"/>
              <a:gd name="T3" fmla="*/ 18 h 300"/>
              <a:gd name="T4" fmla="*/ 37 w 3309"/>
              <a:gd name="T5" fmla="*/ 55 h 300"/>
              <a:gd name="T6" fmla="*/ 0 w 3309"/>
              <a:gd name="T7" fmla="*/ 140 h 300"/>
              <a:gd name="T8" fmla="*/ 12 w 3309"/>
              <a:gd name="T9" fmla="*/ 232 h 300"/>
              <a:gd name="T10" fmla="*/ 67 w 3309"/>
              <a:gd name="T11" fmla="*/ 288 h 300"/>
              <a:gd name="T12" fmla="*/ 196 w 3309"/>
              <a:gd name="T13" fmla="*/ 300 h 300"/>
              <a:gd name="T14" fmla="*/ 3217 w 3309"/>
              <a:gd name="T15" fmla="*/ 300 h 300"/>
              <a:gd name="T16" fmla="*/ 3290 w 3309"/>
              <a:gd name="T17" fmla="*/ 245 h 300"/>
              <a:gd name="T18" fmla="*/ 3309 w 3309"/>
              <a:gd name="T19" fmla="*/ 159 h 300"/>
              <a:gd name="T20" fmla="*/ 3297 w 3309"/>
              <a:gd name="T21" fmla="*/ 61 h 300"/>
              <a:gd name="T22" fmla="*/ 3223 w 3309"/>
              <a:gd name="T23" fmla="*/ 0 h 300"/>
              <a:gd name="T24" fmla="*/ 3039 w 3309"/>
              <a:gd name="T25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309" h="300">
                <a:moveTo>
                  <a:pt x="247" y="21"/>
                </a:moveTo>
                <a:lnTo>
                  <a:pt x="129" y="18"/>
                </a:lnTo>
                <a:lnTo>
                  <a:pt x="37" y="55"/>
                </a:lnTo>
                <a:lnTo>
                  <a:pt x="0" y="140"/>
                </a:lnTo>
                <a:lnTo>
                  <a:pt x="12" y="232"/>
                </a:lnTo>
                <a:lnTo>
                  <a:pt x="67" y="288"/>
                </a:lnTo>
                <a:lnTo>
                  <a:pt x="196" y="300"/>
                </a:lnTo>
                <a:lnTo>
                  <a:pt x="3217" y="300"/>
                </a:lnTo>
                <a:lnTo>
                  <a:pt x="3290" y="245"/>
                </a:lnTo>
                <a:lnTo>
                  <a:pt x="3309" y="159"/>
                </a:lnTo>
                <a:lnTo>
                  <a:pt x="3297" y="61"/>
                </a:lnTo>
                <a:lnTo>
                  <a:pt x="3223" y="0"/>
                </a:lnTo>
                <a:lnTo>
                  <a:pt x="3039" y="0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2842" name="Text Box 10"/>
          <p:cNvSpPr txBox="1">
            <a:spLocks noChangeArrowheads="1"/>
          </p:cNvSpPr>
          <p:nvPr/>
        </p:nvSpPr>
        <p:spPr bwMode="auto">
          <a:xfrm>
            <a:off x="6324600" y="4953000"/>
            <a:ext cx="114935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32843" name="Freeform 11"/>
          <p:cNvSpPr>
            <a:spLocks/>
          </p:cNvSpPr>
          <p:nvPr/>
        </p:nvSpPr>
        <p:spPr bwMode="auto">
          <a:xfrm>
            <a:off x="2120900" y="5408613"/>
            <a:ext cx="6283325" cy="855662"/>
          </a:xfrm>
          <a:custGeom>
            <a:avLst/>
            <a:gdLst>
              <a:gd name="T0" fmla="*/ 3128 w 3958"/>
              <a:gd name="T1" fmla="*/ 1 h 539"/>
              <a:gd name="T2" fmla="*/ 3738 w 3958"/>
              <a:gd name="T3" fmla="*/ 0 h 539"/>
              <a:gd name="T4" fmla="*/ 3823 w 3958"/>
              <a:gd name="T5" fmla="*/ 31 h 539"/>
              <a:gd name="T6" fmla="*/ 3903 w 3958"/>
              <a:gd name="T7" fmla="*/ 98 h 539"/>
              <a:gd name="T8" fmla="*/ 3946 w 3958"/>
              <a:gd name="T9" fmla="*/ 165 h 539"/>
              <a:gd name="T10" fmla="*/ 3958 w 3958"/>
              <a:gd name="T11" fmla="*/ 270 h 539"/>
              <a:gd name="T12" fmla="*/ 3946 w 3958"/>
              <a:gd name="T13" fmla="*/ 380 h 539"/>
              <a:gd name="T14" fmla="*/ 3897 w 3958"/>
              <a:gd name="T15" fmla="*/ 453 h 539"/>
              <a:gd name="T16" fmla="*/ 3836 w 3958"/>
              <a:gd name="T17" fmla="*/ 496 h 539"/>
              <a:gd name="T18" fmla="*/ 3756 w 3958"/>
              <a:gd name="T19" fmla="*/ 521 h 539"/>
              <a:gd name="T20" fmla="*/ 276 w 3958"/>
              <a:gd name="T21" fmla="*/ 539 h 539"/>
              <a:gd name="T22" fmla="*/ 147 w 3958"/>
              <a:gd name="T23" fmla="*/ 521 h 539"/>
              <a:gd name="T24" fmla="*/ 61 w 3958"/>
              <a:gd name="T25" fmla="*/ 466 h 539"/>
              <a:gd name="T26" fmla="*/ 6 w 3958"/>
              <a:gd name="T27" fmla="*/ 368 h 539"/>
              <a:gd name="T28" fmla="*/ 0 w 3958"/>
              <a:gd name="T29" fmla="*/ 263 h 539"/>
              <a:gd name="T30" fmla="*/ 24 w 3958"/>
              <a:gd name="T31" fmla="*/ 159 h 539"/>
              <a:gd name="T32" fmla="*/ 86 w 3958"/>
              <a:gd name="T33" fmla="*/ 74 h 539"/>
              <a:gd name="T34" fmla="*/ 147 w 3958"/>
              <a:gd name="T35" fmla="*/ 37 h 539"/>
              <a:gd name="T36" fmla="*/ 245 w 3958"/>
              <a:gd name="T37" fmla="*/ 18 h 539"/>
              <a:gd name="T38" fmla="*/ 521 w 3958"/>
              <a:gd name="T39" fmla="*/ 18 h 5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958" h="539">
                <a:moveTo>
                  <a:pt x="3128" y="1"/>
                </a:moveTo>
                <a:lnTo>
                  <a:pt x="3738" y="0"/>
                </a:lnTo>
                <a:lnTo>
                  <a:pt x="3823" y="31"/>
                </a:lnTo>
                <a:lnTo>
                  <a:pt x="3903" y="98"/>
                </a:lnTo>
                <a:lnTo>
                  <a:pt x="3946" y="165"/>
                </a:lnTo>
                <a:lnTo>
                  <a:pt x="3958" y="270"/>
                </a:lnTo>
                <a:lnTo>
                  <a:pt x="3946" y="380"/>
                </a:lnTo>
                <a:lnTo>
                  <a:pt x="3897" y="453"/>
                </a:lnTo>
                <a:lnTo>
                  <a:pt x="3836" y="496"/>
                </a:lnTo>
                <a:lnTo>
                  <a:pt x="3756" y="521"/>
                </a:lnTo>
                <a:lnTo>
                  <a:pt x="276" y="539"/>
                </a:lnTo>
                <a:lnTo>
                  <a:pt x="147" y="521"/>
                </a:lnTo>
                <a:lnTo>
                  <a:pt x="61" y="466"/>
                </a:lnTo>
                <a:lnTo>
                  <a:pt x="6" y="368"/>
                </a:lnTo>
                <a:lnTo>
                  <a:pt x="0" y="263"/>
                </a:lnTo>
                <a:lnTo>
                  <a:pt x="24" y="159"/>
                </a:lnTo>
                <a:lnTo>
                  <a:pt x="86" y="74"/>
                </a:lnTo>
                <a:lnTo>
                  <a:pt x="147" y="37"/>
                </a:lnTo>
                <a:lnTo>
                  <a:pt x="245" y="18"/>
                </a:lnTo>
                <a:lnTo>
                  <a:pt x="521" y="18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2845" name="Text Box 13"/>
          <p:cNvSpPr txBox="1">
            <a:spLocks noChangeArrowheads="1"/>
          </p:cNvSpPr>
          <p:nvPr/>
        </p:nvSpPr>
        <p:spPr bwMode="auto">
          <a:xfrm>
            <a:off x="2971800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list[0]</a:t>
            </a:r>
          </a:p>
        </p:txBody>
      </p:sp>
      <p:sp>
        <p:nvSpPr>
          <p:cNvPr id="632846" name="Text Box 14"/>
          <p:cNvSpPr txBox="1">
            <a:spLocks noChangeArrowheads="1"/>
          </p:cNvSpPr>
          <p:nvPr/>
        </p:nvSpPr>
        <p:spPr bwMode="auto">
          <a:xfrm>
            <a:off x="4651375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list[1]</a:t>
            </a:r>
          </a:p>
        </p:txBody>
      </p:sp>
      <p:sp>
        <p:nvSpPr>
          <p:cNvPr id="632847" name="Text Box 15"/>
          <p:cNvSpPr txBox="1">
            <a:spLocks noChangeArrowheads="1"/>
          </p:cNvSpPr>
          <p:nvPr/>
        </p:nvSpPr>
        <p:spPr bwMode="auto">
          <a:xfrm>
            <a:off x="6248400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list[2]</a:t>
            </a:r>
          </a:p>
        </p:txBody>
      </p:sp>
      <p:sp>
        <p:nvSpPr>
          <p:cNvPr id="632848" name="Line 16"/>
          <p:cNvSpPr>
            <a:spLocks noChangeShapeType="1"/>
          </p:cNvSpPr>
          <p:nvPr/>
        </p:nvSpPr>
        <p:spPr bwMode="auto">
          <a:xfrm>
            <a:off x="7086600" y="54102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2849" name="Text Box 17"/>
          <p:cNvSpPr txBox="1">
            <a:spLocks noChangeArrowheads="1"/>
          </p:cNvSpPr>
          <p:nvPr/>
        </p:nvSpPr>
        <p:spPr bwMode="auto">
          <a:xfrm>
            <a:off x="4800600" y="4191000"/>
            <a:ext cx="742950" cy="379413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</a:p>
        </p:txBody>
      </p:sp>
      <p:sp>
        <p:nvSpPr>
          <p:cNvPr id="632850" name="Text Box 18"/>
          <p:cNvSpPr txBox="1">
            <a:spLocks noChangeArrowheads="1"/>
          </p:cNvSpPr>
          <p:nvPr/>
        </p:nvSpPr>
        <p:spPr bwMode="auto">
          <a:xfrm>
            <a:off x="4800600" y="4191000"/>
            <a:ext cx="742950" cy="379413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</a:p>
        </p:txBody>
      </p:sp>
      <p:sp>
        <p:nvSpPr>
          <p:cNvPr id="632851" name="Line 19"/>
          <p:cNvSpPr>
            <a:spLocks noChangeShapeType="1"/>
          </p:cNvSpPr>
          <p:nvPr/>
        </p:nvSpPr>
        <p:spPr bwMode="auto">
          <a:xfrm>
            <a:off x="5181600" y="4572000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2852" name="Oval 20"/>
          <p:cNvSpPr>
            <a:spLocks noChangeArrowheads="1"/>
          </p:cNvSpPr>
          <p:nvPr/>
        </p:nvSpPr>
        <p:spPr bwMode="auto">
          <a:xfrm>
            <a:off x="4648200" y="5562600"/>
            <a:ext cx="990600" cy="3048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2855" name="Freeform 23"/>
          <p:cNvSpPr>
            <a:spLocks/>
          </p:cNvSpPr>
          <p:nvPr/>
        </p:nvSpPr>
        <p:spPr bwMode="auto">
          <a:xfrm>
            <a:off x="4114800" y="5715000"/>
            <a:ext cx="2209800" cy="749300"/>
          </a:xfrm>
          <a:custGeom>
            <a:avLst/>
            <a:gdLst>
              <a:gd name="T0" fmla="*/ 1392 w 1392"/>
              <a:gd name="T1" fmla="*/ 0 h 472"/>
              <a:gd name="T2" fmla="*/ 1200 w 1392"/>
              <a:gd name="T3" fmla="*/ 96 h 472"/>
              <a:gd name="T4" fmla="*/ 1056 w 1392"/>
              <a:gd name="T5" fmla="*/ 384 h 472"/>
              <a:gd name="T6" fmla="*/ 384 w 1392"/>
              <a:gd name="T7" fmla="*/ 432 h 472"/>
              <a:gd name="T8" fmla="*/ 192 w 1392"/>
              <a:gd name="T9" fmla="*/ 144 h 472"/>
              <a:gd name="T10" fmla="*/ 0 w 1392"/>
              <a:gd name="T11" fmla="*/ 96 h 4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92" h="472">
                <a:moveTo>
                  <a:pt x="1392" y="0"/>
                </a:moveTo>
                <a:cubicBezTo>
                  <a:pt x="1324" y="16"/>
                  <a:pt x="1256" y="32"/>
                  <a:pt x="1200" y="96"/>
                </a:cubicBezTo>
                <a:cubicBezTo>
                  <a:pt x="1144" y="160"/>
                  <a:pt x="1192" y="328"/>
                  <a:pt x="1056" y="384"/>
                </a:cubicBezTo>
                <a:cubicBezTo>
                  <a:pt x="920" y="440"/>
                  <a:pt x="528" y="472"/>
                  <a:pt x="384" y="432"/>
                </a:cubicBezTo>
                <a:cubicBezTo>
                  <a:pt x="240" y="392"/>
                  <a:pt x="256" y="200"/>
                  <a:pt x="192" y="144"/>
                </a:cubicBezTo>
                <a:cubicBezTo>
                  <a:pt x="128" y="88"/>
                  <a:pt x="64" y="92"/>
                  <a:pt x="0" y="96"/>
                </a:cubicBezTo>
              </a:path>
            </a:pathLst>
          </a:custGeom>
          <a:noFill/>
          <a:ln w="38100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2856" name="Freeform 24"/>
          <p:cNvSpPr>
            <a:spLocks/>
          </p:cNvSpPr>
          <p:nvPr/>
        </p:nvSpPr>
        <p:spPr bwMode="auto">
          <a:xfrm>
            <a:off x="3733800" y="3937000"/>
            <a:ext cx="2590800" cy="1562100"/>
          </a:xfrm>
          <a:custGeom>
            <a:avLst/>
            <a:gdLst>
              <a:gd name="T0" fmla="*/ 0 w 1632"/>
              <a:gd name="T1" fmla="*/ 928 h 984"/>
              <a:gd name="T2" fmla="*/ 336 w 1632"/>
              <a:gd name="T3" fmla="*/ 928 h 984"/>
              <a:gd name="T4" fmla="*/ 432 w 1632"/>
              <a:gd name="T5" fmla="*/ 592 h 984"/>
              <a:gd name="T6" fmla="*/ 528 w 1632"/>
              <a:gd name="T7" fmla="*/ 160 h 984"/>
              <a:gd name="T8" fmla="*/ 768 w 1632"/>
              <a:gd name="T9" fmla="*/ 16 h 984"/>
              <a:gd name="T10" fmla="*/ 1152 w 1632"/>
              <a:gd name="T11" fmla="*/ 64 h 984"/>
              <a:gd name="T12" fmla="*/ 1344 w 1632"/>
              <a:gd name="T13" fmla="*/ 256 h 984"/>
              <a:gd name="T14" fmla="*/ 1392 w 1632"/>
              <a:gd name="T15" fmla="*/ 592 h 984"/>
              <a:gd name="T16" fmla="*/ 1440 w 1632"/>
              <a:gd name="T17" fmla="*/ 784 h 984"/>
              <a:gd name="T18" fmla="*/ 1632 w 1632"/>
              <a:gd name="T19" fmla="*/ 784 h 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32" h="984">
                <a:moveTo>
                  <a:pt x="0" y="928"/>
                </a:moveTo>
                <a:cubicBezTo>
                  <a:pt x="132" y="956"/>
                  <a:pt x="264" y="984"/>
                  <a:pt x="336" y="928"/>
                </a:cubicBezTo>
                <a:cubicBezTo>
                  <a:pt x="408" y="872"/>
                  <a:pt x="400" y="720"/>
                  <a:pt x="432" y="592"/>
                </a:cubicBezTo>
                <a:cubicBezTo>
                  <a:pt x="464" y="464"/>
                  <a:pt x="472" y="256"/>
                  <a:pt x="528" y="160"/>
                </a:cubicBezTo>
                <a:cubicBezTo>
                  <a:pt x="584" y="64"/>
                  <a:pt x="664" y="32"/>
                  <a:pt x="768" y="16"/>
                </a:cubicBezTo>
                <a:cubicBezTo>
                  <a:pt x="872" y="0"/>
                  <a:pt x="1056" y="24"/>
                  <a:pt x="1152" y="64"/>
                </a:cubicBezTo>
                <a:cubicBezTo>
                  <a:pt x="1248" y="104"/>
                  <a:pt x="1304" y="168"/>
                  <a:pt x="1344" y="256"/>
                </a:cubicBezTo>
                <a:cubicBezTo>
                  <a:pt x="1384" y="344"/>
                  <a:pt x="1376" y="504"/>
                  <a:pt x="1392" y="592"/>
                </a:cubicBezTo>
                <a:cubicBezTo>
                  <a:pt x="1408" y="680"/>
                  <a:pt x="1400" y="752"/>
                  <a:pt x="1440" y="784"/>
                </a:cubicBezTo>
                <a:cubicBezTo>
                  <a:pt x="1480" y="816"/>
                  <a:pt x="1556" y="800"/>
                  <a:pt x="1632" y="784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D54B04-0FA9-45F6-AE46-609A0780F76B}" type="slidenum">
              <a:rPr lang="en-US"/>
              <a:pPr/>
              <a:t>22</a:t>
            </a:fld>
            <a:endParaRPr lang="en-US"/>
          </a:p>
        </p:txBody>
      </p:sp>
      <p:sp>
        <p:nvSpPr>
          <p:cNvPr id="633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Doubly-Linked List: Delete?</a:t>
            </a:r>
          </a:p>
        </p:txBody>
      </p:sp>
      <p:sp>
        <p:nvSpPr>
          <p:cNvPr id="6338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447800"/>
            <a:ext cx="7772400" cy="4800600"/>
          </a:xfrm>
          <a:ln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/>
              <a:t>How would you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delete</a:t>
            </a:r>
            <a:r>
              <a:rPr lang="en-US"/>
              <a:t> the 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  <a:r>
              <a:rPr lang="en-US"/>
              <a:t> item </a:t>
            </a:r>
            <a:br>
              <a:rPr lang="en-US"/>
            </a:br>
            <a:r>
              <a:rPr lang="en-US"/>
              <a:t>from a doubly-linked list?</a:t>
            </a:r>
          </a:p>
          <a:p>
            <a:pPr>
              <a:buFontTx/>
              <a:buNone/>
            </a:pPr>
            <a:r>
              <a:rPr lang="en-US" sz="2800"/>
              <a:t>1) Delete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  <a:r>
              <a:rPr lang="en-US" sz="2800"/>
              <a:t> from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  <a:r>
              <a:rPr lang="en-US" sz="2800"/>
              <a:t> loop</a:t>
            </a:r>
            <a:r>
              <a:rPr lang="en-US" sz="2800">
                <a:solidFill>
                  <a:schemeClr val="bg1"/>
                </a:solidFill>
              </a:rPr>
              <a:t> </a:t>
            </a: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and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  <a:r>
              <a:rPr lang="en-US" sz="24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loop:</a:t>
            </a:r>
            <a:b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pNow-&gt;pPrev-&gt;pNext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= pNow-&gt;pNext;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pNow-&gt;pNext-&gt;pPrev =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pNow-&gt;pPrev;</a:t>
            </a:r>
          </a:p>
          <a:p>
            <a:pPr>
              <a:buFontTx/>
              <a:buNone/>
            </a:pP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2) And kill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 pointers:</a:t>
            </a:r>
            <a:b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pNow-&gt;pNext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= NULL;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pNow-&gt;pPrev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= NULL;</a:t>
            </a:r>
          </a:p>
        </p:txBody>
      </p:sp>
      <p:sp>
        <p:nvSpPr>
          <p:cNvPr id="633860" name="Text Box 4"/>
          <p:cNvSpPr txBox="1">
            <a:spLocks noChangeArrowheads="1"/>
          </p:cNvSpPr>
          <p:nvPr/>
        </p:nvSpPr>
        <p:spPr bwMode="auto">
          <a:xfrm>
            <a:off x="4648200" y="4953000"/>
            <a:ext cx="1149350" cy="925513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33861" name="Line 5"/>
          <p:cNvSpPr>
            <a:spLocks noChangeShapeType="1"/>
          </p:cNvSpPr>
          <p:nvPr/>
        </p:nvSpPr>
        <p:spPr bwMode="auto">
          <a:xfrm>
            <a:off x="5486400" y="54102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oval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3862" name="Line 6"/>
          <p:cNvSpPr>
            <a:spLocks noChangeShapeType="1"/>
          </p:cNvSpPr>
          <p:nvPr/>
        </p:nvSpPr>
        <p:spPr bwMode="auto">
          <a:xfrm flipH="1">
            <a:off x="4572000" y="57150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oval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3863" name="Text Box 7"/>
          <p:cNvSpPr txBox="1">
            <a:spLocks noChangeArrowheads="1"/>
          </p:cNvSpPr>
          <p:nvPr/>
        </p:nvSpPr>
        <p:spPr bwMode="auto">
          <a:xfrm>
            <a:off x="2971800" y="4953000"/>
            <a:ext cx="114935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33865" name="Freeform 9"/>
          <p:cNvSpPr>
            <a:spLocks/>
          </p:cNvSpPr>
          <p:nvPr/>
        </p:nvSpPr>
        <p:spPr bwMode="auto">
          <a:xfrm>
            <a:off x="2655888" y="5681663"/>
            <a:ext cx="5253037" cy="476250"/>
          </a:xfrm>
          <a:custGeom>
            <a:avLst/>
            <a:gdLst>
              <a:gd name="T0" fmla="*/ 247 w 3309"/>
              <a:gd name="T1" fmla="*/ 21 h 300"/>
              <a:gd name="T2" fmla="*/ 129 w 3309"/>
              <a:gd name="T3" fmla="*/ 18 h 300"/>
              <a:gd name="T4" fmla="*/ 37 w 3309"/>
              <a:gd name="T5" fmla="*/ 55 h 300"/>
              <a:gd name="T6" fmla="*/ 0 w 3309"/>
              <a:gd name="T7" fmla="*/ 140 h 300"/>
              <a:gd name="T8" fmla="*/ 12 w 3309"/>
              <a:gd name="T9" fmla="*/ 232 h 300"/>
              <a:gd name="T10" fmla="*/ 67 w 3309"/>
              <a:gd name="T11" fmla="*/ 288 h 300"/>
              <a:gd name="T12" fmla="*/ 196 w 3309"/>
              <a:gd name="T13" fmla="*/ 300 h 300"/>
              <a:gd name="T14" fmla="*/ 3217 w 3309"/>
              <a:gd name="T15" fmla="*/ 300 h 300"/>
              <a:gd name="T16" fmla="*/ 3290 w 3309"/>
              <a:gd name="T17" fmla="*/ 245 h 300"/>
              <a:gd name="T18" fmla="*/ 3309 w 3309"/>
              <a:gd name="T19" fmla="*/ 159 h 300"/>
              <a:gd name="T20" fmla="*/ 3297 w 3309"/>
              <a:gd name="T21" fmla="*/ 61 h 300"/>
              <a:gd name="T22" fmla="*/ 3223 w 3309"/>
              <a:gd name="T23" fmla="*/ 0 h 300"/>
              <a:gd name="T24" fmla="*/ 3039 w 3309"/>
              <a:gd name="T25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309" h="300">
                <a:moveTo>
                  <a:pt x="247" y="21"/>
                </a:moveTo>
                <a:lnTo>
                  <a:pt x="129" y="18"/>
                </a:lnTo>
                <a:lnTo>
                  <a:pt x="37" y="55"/>
                </a:lnTo>
                <a:lnTo>
                  <a:pt x="0" y="140"/>
                </a:lnTo>
                <a:lnTo>
                  <a:pt x="12" y="232"/>
                </a:lnTo>
                <a:lnTo>
                  <a:pt x="67" y="288"/>
                </a:lnTo>
                <a:lnTo>
                  <a:pt x="196" y="300"/>
                </a:lnTo>
                <a:lnTo>
                  <a:pt x="3217" y="300"/>
                </a:lnTo>
                <a:lnTo>
                  <a:pt x="3290" y="245"/>
                </a:lnTo>
                <a:lnTo>
                  <a:pt x="3309" y="159"/>
                </a:lnTo>
                <a:lnTo>
                  <a:pt x="3297" y="61"/>
                </a:lnTo>
                <a:lnTo>
                  <a:pt x="3223" y="0"/>
                </a:lnTo>
                <a:lnTo>
                  <a:pt x="3039" y="0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3866" name="Text Box 10"/>
          <p:cNvSpPr txBox="1">
            <a:spLocks noChangeArrowheads="1"/>
          </p:cNvSpPr>
          <p:nvPr/>
        </p:nvSpPr>
        <p:spPr bwMode="auto">
          <a:xfrm>
            <a:off x="6324600" y="4953000"/>
            <a:ext cx="114935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33867" name="Freeform 11"/>
          <p:cNvSpPr>
            <a:spLocks/>
          </p:cNvSpPr>
          <p:nvPr/>
        </p:nvSpPr>
        <p:spPr bwMode="auto">
          <a:xfrm>
            <a:off x="2120900" y="5408613"/>
            <a:ext cx="6283325" cy="855662"/>
          </a:xfrm>
          <a:custGeom>
            <a:avLst/>
            <a:gdLst>
              <a:gd name="T0" fmla="*/ 3128 w 3958"/>
              <a:gd name="T1" fmla="*/ 1 h 539"/>
              <a:gd name="T2" fmla="*/ 3738 w 3958"/>
              <a:gd name="T3" fmla="*/ 0 h 539"/>
              <a:gd name="T4" fmla="*/ 3823 w 3958"/>
              <a:gd name="T5" fmla="*/ 31 h 539"/>
              <a:gd name="T6" fmla="*/ 3903 w 3958"/>
              <a:gd name="T7" fmla="*/ 98 h 539"/>
              <a:gd name="T8" fmla="*/ 3946 w 3958"/>
              <a:gd name="T9" fmla="*/ 165 h 539"/>
              <a:gd name="T10" fmla="*/ 3958 w 3958"/>
              <a:gd name="T11" fmla="*/ 270 h 539"/>
              <a:gd name="T12" fmla="*/ 3946 w 3958"/>
              <a:gd name="T13" fmla="*/ 380 h 539"/>
              <a:gd name="T14" fmla="*/ 3897 w 3958"/>
              <a:gd name="T15" fmla="*/ 453 h 539"/>
              <a:gd name="T16" fmla="*/ 3836 w 3958"/>
              <a:gd name="T17" fmla="*/ 496 h 539"/>
              <a:gd name="T18" fmla="*/ 3756 w 3958"/>
              <a:gd name="T19" fmla="*/ 521 h 539"/>
              <a:gd name="T20" fmla="*/ 276 w 3958"/>
              <a:gd name="T21" fmla="*/ 539 h 539"/>
              <a:gd name="T22" fmla="*/ 147 w 3958"/>
              <a:gd name="T23" fmla="*/ 521 h 539"/>
              <a:gd name="T24" fmla="*/ 61 w 3958"/>
              <a:gd name="T25" fmla="*/ 466 h 539"/>
              <a:gd name="T26" fmla="*/ 6 w 3958"/>
              <a:gd name="T27" fmla="*/ 368 h 539"/>
              <a:gd name="T28" fmla="*/ 0 w 3958"/>
              <a:gd name="T29" fmla="*/ 263 h 539"/>
              <a:gd name="T30" fmla="*/ 24 w 3958"/>
              <a:gd name="T31" fmla="*/ 159 h 539"/>
              <a:gd name="T32" fmla="*/ 86 w 3958"/>
              <a:gd name="T33" fmla="*/ 74 h 539"/>
              <a:gd name="T34" fmla="*/ 147 w 3958"/>
              <a:gd name="T35" fmla="*/ 37 h 539"/>
              <a:gd name="T36" fmla="*/ 245 w 3958"/>
              <a:gd name="T37" fmla="*/ 18 h 539"/>
              <a:gd name="T38" fmla="*/ 521 w 3958"/>
              <a:gd name="T39" fmla="*/ 18 h 5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958" h="539">
                <a:moveTo>
                  <a:pt x="3128" y="1"/>
                </a:moveTo>
                <a:lnTo>
                  <a:pt x="3738" y="0"/>
                </a:lnTo>
                <a:lnTo>
                  <a:pt x="3823" y="31"/>
                </a:lnTo>
                <a:lnTo>
                  <a:pt x="3903" y="98"/>
                </a:lnTo>
                <a:lnTo>
                  <a:pt x="3946" y="165"/>
                </a:lnTo>
                <a:lnTo>
                  <a:pt x="3958" y="270"/>
                </a:lnTo>
                <a:lnTo>
                  <a:pt x="3946" y="380"/>
                </a:lnTo>
                <a:lnTo>
                  <a:pt x="3897" y="453"/>
                </a:lnTo>
                <a:lnTo>
                  <a:pt x="3836" y="496"/>
                </a:lnTo>
                <a:lnTo>
                  <a:pt x="3756" y="521"/>
                </a:lnTo>
                <a:lnTo>
                  <a:pt x="276" y="539"/>
                </a:lnTo>
                <a:lnTo>
                  <a:pt x="147" y="521"/>
                </a:lnTo>
                <a:lnTo>
                  <a:pt x="61" y="466"/>
                </a:lnTo>
                <a:lnTo>
                  <a:pt x="6" y="368"/>
                </a:lnTo>
                <a:lnTo>
                  <a:pt x="0" y="263"/>
                </a:lnTo>
                <a:lnTo>
                  <a:pt x="24" y="159"/>
                </a:lnTo>
                <a:lnTo>
                  <a:pt x="86" y="74"/>
                </a:lnTo>
                <a:lnTo>
                  <a:pt x="147" y="37"/>
                </a:lnTo>
                <a:lnTo>
                  <a:pt x="245" y="18"/>
                </a:lnTo>
                <a:lnTo>
                  <a:pt x="521" y="18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3868" name="Text Box 12"/>
          <p:cNvSpPr txBox="1">
            <a:spLocks noChangeArrowheads="1"/>
          </p:cNvSpPr>
          <p:nvPr/>
        </p:nvSpPr>
        <p:spPr bwMode="auto">
          <a:xfrm>
            <a:off x="2971800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list[0]</a:t>
            </a:r>
          </a:p>
        </p:txBody>
      </p:sp>
      <p:sp>
        <p:nvSpPr>
          <p:cNvPr id="633869" name="Text Box 13"/>
          <p:cNvSpPr txBox="1">
            <a:spLocks noChangeArrowheads="1"/>
          </p:cNvSpPr>
          <p:nvPr/>
        </p:nvSpPr>
        <p:spPr bwMode="auto">
          <a:xfrm>
            <a:off x="4651375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list[1]</a:t>
            </a:r>
          </a:p>
        </p:txBody>
      </p:sp>
      <p:sp>
        <p:nvSpPr>
          <p:cNvPr id="633870" name="Text Box 14"/>
          <p:cNvSpPr txBox="1">
            <a:spLocks noChangeArrowheads="1"/>
          </p:cNvSpPr>
          <p:nvPr/>
        </p:nvSpPr>
        <p:spPr bwMode="auto">
          <a:xfrm>
            <a:off x="6248400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list[2]</a:t>
            </a:r>
          </a:p>
        </p:txBody>
      </p:sp>
      <p:sp>
        <p:nvSpPr>
          <p:cNvPr id="633871" name="Line 15"/>
          <p:cNvSpPr>
            <a:spLocks noChangeShapeType="1"/>
          </p:cNvSpPr>
          <p:nvPr/>
        </p:nvSpPr>
        <p:spPr bwMode="auto">
          <a:xfrm>
            <a:off x="7086600" y="54102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3872" name="Text Box 16"/>
          <p:cNvSpPr txBox="1">
            <a:spLocks noChangeArrowheads="1"/>
          </p:cNvSpPr>
          <p:nvPr/>
        </p:nvSpPr>
        <p:spPr bwMode="auto">
          <a:xfrm>
            <a:off x="4800600" y="4191000"/>
            <a:ext cx="742950" cy="379413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</a:p>
        </p:txBody>
      </p:sp>
      <p:sp>
        <p:nvSpPr>
          <p:cNvPr id="633873" name="Text Box 17"/>
          <p:cNvSpPr txBox="1">
            <a:spLocks noChangeArrowheads="1"/>
          </p:cNvSpPr>
          <p:nvPr/>
        </p:nvSpPr>
        <p:spPr bwMode="auto">
          <a:xfrm>
            <a:off x="4800600" y="4191000"/>
            <a:ext cx="742950" cy="379413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</a:p>
        </p:txBody>
      </p:sp>
      <p:sp>
        <p:nvSpPr>
          <p:cNvPr id="633874" name="Line 18"/>
          <p:cNvSpPr>
            <a:spLocks noChangeShapeType="1"/>
          </p:cNvSpPr>
          <p:nvPr/>
        </p:nvSpPr>
        <p:spPr bwMode="auto">
          <a:xfrm>
            <a:off x="5181600" y="4572000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3877" name="Freeform 21"/>
          <p:cNvSpPr>
            <a:spLocks/>
          </p:cNvSpPr>
          <p:nvPr/>
        </p:nvSpPr>
        <p:spPr bwMode="auto">
          <a:xfrm>
            <a:off x="4114800" y="5715000"/>
            <a:ext cx="2209800" cy="749300"/>
          </a:xfrm>
          <a:custGeom>
            <a:avLst/>
            <a:gdLst>
              <a:gd name="T0" fmla="*/ 1392 w 1392"/>
              <a:gd name="T1" fmla="*/ 0 h 472"/>
              <a:gd name="T2" fmla="*/ 1200 w 1392"/>
              <a:gd name="T3" fmla="*/ 96 h 472"/>
              <a:gd name="T4" fmla="*/ 1056 w 1392"/>
              <a:gd name="T5" fmla="*/ 384 h 472"/>
              <a:gd name="T6" fmla="*/ 384 w 1392"/>
              <a:gd name="T7" fmla="*/ 432 h 472"/>
              <a:gd name="T8" fmla="*/ 192 w 1392"/>
              <a:gd name="T9" fmla="*/ 144 h 472"/>
              <a:gd name="T10" fmla="*/ 0 w 1392"/>
              <a:gd name="T11" fmla="*/ 96 h 4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92" h="472">
                <a:moveTo>
                  <a:pt x="1392" y="0"/>
                </a:moveTo>
                <a:cubicBezTo>
                  <a:pt x="1324" y="16"/>
                  <a:pt x="1256" y="32"/>
                  <a:pt x="1200" y="96"/>
                </a:cubicBezTo>
                <a:cubicBezTo>
                  <a:pt x="1144" y="160"/>
                  <a:pt x="1192" y="328"/>
                  <a:pt x="1056" y="384"/>
                </a:cubicBezTo>
                <a:cubicBezTo>
                  <a:pt x="920" y="440"/>
                  <a:pt x="528" y="472"/>
                  <a:pt x="384" y="432"/>
                </a:cubicBezTo>
                <a:cubicBezTo>
                  <a:pt x="240" y="392"/>
                  <a:pt x="256" y="200"/>
                  <a:pt x="192" y="144"/>
                </a:cubicBezTo>
                <a:cubicBezTo>
                  <a:pt x="128" y="88"/>
                  <a:pt x="64" y="92"/>
                  <a:pt x="0" y="96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3878" name="Freeform 22"/>
          <p:cNvSpPr>
            <a:spLocks/>
          </p:cNvSpPr>
          <p:nvPr/>
        </p:nvSpPr>
        <p:spPr bwMode="auto">
          <a:xfrm>
            <a:off x="3733800" y="3937000"/>
            <a:ext cx="2590800" cy="1562100"/>
          </a:xfrm>
          <a:custGeom>
            <a:avLst/>
            <a:gdLst>
              <a:gd name="T0" fmla="*/ 0 w 1632"/>
              <a:gd name="T1" fmla="*/ 928 h 984"/>
              <a:gd name="T2" fmla="*/ 336 w 1632"/>
              <a:gd name="T3" fmla="*/ 928 h 984"/>
              <a:gd name="T4" fmla="*/ 432 w 1632"/>
              <a:gd name="T5" fmla="*/ 592 h 984"/>
              <a:gd name="T6" fmla="*/ 528 w 1632"/>
              <a:gd name="T7" fmla="*/ 160 h 984"/>
              <a:gd name="T8" fmla="*/ 768 w 1632"/>
              <a:gd name="T9" fmla="*/ 16 h 984"/>
              <a:gd name="T10" fmla="*/ 1152 w 1632"/>
              <a:gd name="T11" fmla="*/ 64 h 984"/>
              <a:gd name="T12" fmla="*/ 1344 w 1632"/>
              <a:gd name="T13" fmla="*/ 256 h 984"/>
              <a:gd name="T14" fmla="*/ 1392 w 1632"/>
              <a:gd name="T15" fmla="*/ 592 h 984"/>
              <a:gd name="T16" fmla="*/ 1440 w 1632"/>
              <a:gd name="T17" fmla="*/ 784 h 984"/>
              <a:gd name="T18" fmla="*/ 1632 w 1632"/>
              <a:gd name="T19" fmla="*/ 784 h 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32" h="984">
                <a:moveTo>
                  <a:pt x="0" y="928"/>
                </a:moveTo>
                <a:cubicBezTo>
                  <a:pt x="132" y="956"/>
                  <a:pt x="264" y="984"/>
                  <a:pt x="336" y="928"/>
                </a:cubicBezTo>
                <a:cubicBezTo>
                  <a:pt x="408" y="872"/>
                  <a:pt x="400" y="720"/>
                  <a:pt x="432" y="592"/>
                </a:cubicBezTo>
                <a:cubicBezTo>
                  <a:pt x="464" y="464"/>
                  <a:pt x="472" y="256"/>
                  <a:pt x="528" y="160"/>
                </a:cubicBezTo>
                <a:cubicBezTo>
                  <a:pt x="584" y="64"/>
                  <a:pt x="664" y="32"/>
                  <a:pt x="768" y="16"/>
                </a:cubicBezTo>
                <a:cubicBezTo>
                  <a:pt x="872" y="0"/>
                  <a:pt x="1056" y="24"/>
                  <a:pt x="1152" y="64"/>
                </a:cubicBezTo>
                <a:cubicBezTo>
                  <a:pt x="1248" y="104"/>
                  <a:pt x="1304" y="168"/>
                  <a:pt x="1344" y="256"/>
                </a:cubicBezTo>
                <a:cubicBezTo>
                  <a:pt x="1384" y="344"/>
                  <a:pt x="1376" y="504"/>
                  <a:pt x="1392" y="592"/>
                </a:cubicBezTo>
                <a:cubicBezTo>
                  <a:pt x="1408" y="680"/>
                  <a:pt x="1400" y="752"/>
                  <a:pt x="1440" y="784"/>
                </a:cubicBezTo>
                <a:cubicBezTo>
                  <a:pt x="1480" y="816"/>
                  <a:pt x="1556" y="800"/>
                  <a:pt x="1632" y="784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0E1429-E83A-41ED-BD7E-01B716A9F1F6}" type="slidenum">
              <a:rPr lang="en-US"/>
              <a:pPr/>
              <a:t>23</a:t>
            </a:fld>
            <a:endParaRPr lang="en-US"/>
          </a:p>
        </p:txBody>
      </p:sp>
      <p:sp>
        <p:nvSpPr>
          <p:cNvPr id="621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Other Things You Can Build </a:t>
            </a:r>
          </a:p>
        </p:txBody>
      </p:sp>
      <p:sp>
        <p:nvSpPr>
          <p:cNvPr id="621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Stack</a:t>
            </a:r>
          </a:p>
          <a:p>
            <a:r>
              <a:rPr lang="en-US"/>
              <a:t>Binary Trees</a:t>
            </a:r>
          </a:p>
          <a:p>
            <a:r>
              <a:rPr lang="en-US"/>
              <a:t>K-ary Trees</a:t>
            </a:r>
          </a:p>
          <a:p>
            <a:r>
              <a:rPr lang="en-US"/>
              <a:t>Arbitrary Trees</a:t>
            </a:r>
          </a:p>
          <a:p>
            <a:r>
              <a:rPr lang="en-US"/>
              <a:t>Graphs</a:t>
            </a:r>
          </a:p>
          <a:p>
            <a:r>
              <a:rPr lang="en-US"/>
              <a:t>Queues …</a:t>
            </a:r>
            <a:endParaRPr lang="en-US" sz="18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434793-C49F-4EE7-9B98-DE5F4E56A97A}" type="slidenum">
              <a:rPr lang="en-US"/>
              <a:pPr/>
              <a:t>3</a:t>
            </a:fld>
            <a:endParaRPr lang="en-US"/>
          </a:p>
        </p:txBody>
      </p:sp>
      <p:sp>
        <p:nvSpPr>
          <p:cNvPr id="595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Example: chain or ‘Linked List’</a:t>
            </a:r>
          </a:p>
        </p:txBody>
      </p:sp>
      <p:sp>
        <p:nvSpPr>
          <p:cNvPr id="595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772400" cy="5105400"/>
          </a:xfrm>
          <a:ln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/>
              <a:t>Define a data structure called 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nameT</a:t>
            </a:r>
            <a:r>
              <a:rPr lang="en-US"/>
              <a:t> that has an element that points to its own kind:</a:t>
            </a:r>
            <a:endParaRPr lang="en-US" sz="18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typedef struct nameT{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char msg[80];  	  // name of person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struct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nameT *pNext;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// next person on list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	} nameT;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main()</a:t>
            </a:r>
            <a:br>
              <a:rPr lang="en-US" sz="1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1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nameT list[3];		</a:t>
            </a:r>
            <a:br>
              <a:rPr lang="en-US" sz="1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k;</a:t>
            </a:r>
            <a:br>
              <a:rPr lang="en-US" sz="1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for(k=0; k&lt;20; k++)  </a:t>
            </a:r>
            <a:br>
              <a:rPr lang="en-US" sz="1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    list[k].pNext = &amp;(list[(k+1)%20]);</a:t>
            </a:r>
            <a:br>
              <a:rPr lang="en-US" sz="1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595973" name="Oval 5"/>
          <p:cNvSpPr>
            <a:spLocks noChangeArrowheads="1"/>
          </p:cNvSpPr>
          <p:nvPr/>
        </p:nvSpPr>
        <p:spPr bwMode="auto">
          <a:xfrm>
            <a:off x="1295400" y="2895600"/>
            <a:ext cx="2286000" cy="3048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5979" name="Text Box 11"/>
          <p:cNvSpPr txBox="1">
            <a:spLocks noChangeArrowheads="1"/>
          </p:cNvSpPr>
          <p:nvPr/>
        </p:nvSpPr>
        <p:spPr bwMode="auto">
          <a:xfrm>
            <a:off x="3387725" y="3733800"/>
            <a:ext cx="1149350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</p:txBody>
      </p:sp>
      <p:sp>
        <p:nvSpPr>
          <p:cNvPr id="595980" name="Line 12"/>
          <p:cNvSpPr>
            <a:spLocks noChangeShapeType="1"/>
          </p:cNvSpPr>
          <p:nvPr/>
        </p:nvSpPr>
        <p:spPr bwMode="auto">
          <a:xfrm>
            <a:off x="4149725" y="41910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712502-C0AC-443D-B6EF-1AE9B414966D}" type="slidenum">
              <a:rPr lang="en-US"/>
              <a:pPr/>
              <a:t>4</a:t>
            </a:fld>
            <a:endParaRPr lang="en-US"/>
          </a:p>
        </p:txBody>
      </p:sp>
      <p:sp>
        <p:nvSpPr>
          <p:cNvPr id="603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Example: chain or ‘Linked List’</a:t>
            </a:r>
          </a:p>
        </p:txBody>
      </p:sp>
      <p:sp>
        <p:nvSpPr>
          <p:cNvPr id="603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772400" cy="51054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Point to other objects</a:t>
            </a:r>
            <a:r>
              <a:rPr lang="en-US"/>
              <a:t> of same type (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nameT</a:t>
            </a:r>
            <a:r>
              <a:rPr lang="en-US"/>
              <a:t>) </a:t>
            </a:r>
            <a:br>
              <a:rPr lang="en-US"/>
            </a:br>
            <a:r>
              <a:rPr lang="en-US"/>
              <a:t>to to make a chain or a loop:</a:t>
            </a:r>
            <a:endParaRPr lang="en-US" sz="1800" b="1"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typedef struct nameT{</a:t>
            </a:r>
            <a:br>
              <a:rPr lang="en-US" sz="1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char msg[80];  	  // name of person</a:t>
            </a:r>
            <a:br>
              <a:rPr lang="en-US" sz="1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struct nameT *pNext;  // next person on list</a:t>
            </a:r>
            <a:br>
              <a:rPr lang="en-US" sz="1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	} nameT;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main()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nameT list[3];	// several ‘nameT’ objects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k;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for(k=0; k&lt;3; k++)  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    list[k].pNext = 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&amp;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(list[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(k+1)%3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]);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603143" name="Text Box 7"/>
          <p:cNvSpPr txBox="1">
            <a:spLocks noChangeArrowheads="1"/>
          </p:cNvSpPr>
          <p:nvPr/>
        </p:nvSpPr>
        <p:spPr bwMode="auto">
          <a:xfrm>
            <a:off x="3387725" y="3733800"/>
            <a:ext cx="1149350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</p:txBody>
      </p:sp>
      <p:sp>
        <p:nvSpPr>
          <p:cNvPr id="603144" name="Line 8"/>
          <p:cNvSpPr>
            <a:spLocks noChangeShapeType="1"/>
          </p:cNvSpPr>
          <p:nvPr/>
        </p:nvSpPr>
        <p:spPr bwMode="auto">
          <a:xfrm>
            <a:off x="4140200" y="4191000"/>
            <a:ext cx="9144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3145" name="Text Box 9"/>
          <p:cNvSpPr txBox="1">
            <a:spLocks noChangeArrowheads="1"/>
          </p:cNvSpPr>
          <p:nvPr/>
        </p:nvSpPr>
        <p:spPr bwMode="auto">
          <a:xfrm>
            <a:off x="3352800" y="346233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list[0]</a:t>
            </a:r>
          </a:p>
        </p:txBody>
      </p:sp>
      <p:sp>
        <p:nvSpPr>
          <p:cNvPr id="603146" name="Text Box 10"/>
          <p:cNvSpPr txBox="1">
            <a:spLocks noChangeArrowheads="1"/>
          </p:cNvSpPr>
          <p:nvPr/>
        </p:nvSpPr>
        <p:spPr bwMode="auto">
          <a:xfrm>
            <a:off x="5099050" y="3740150"/>
            <a:ext cx="1149350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</p:txBody>
      </p:sp>
      <p:sp>
        <p:nvSpPr>
          <p:cNvPr id="603147" name="Line 11"/>
          <p:cNvSpPr>
            <a:spLocks noChangeShapeType="1"/>
          </p:cNvSpPr>
          <p:nvPr/>
        </p:nvSpPr>
        <p:spPr bwMode="auto">
          <a:xfrm>
            <a:off x="5851525" y="4197350"/>
            <a:ext cx="9144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3148" name="Text Box 12"/>
          <p:cNvSpPr txBox="1">
            <a:spLocks noChangeArrowheads="1"/>
          </p:cNvSpPr>
          <p:nvPr/>
        </p:nvSpPr>
        <p:spPr bwMode="auto">
          <a:xfrm>
            <a:off x="5064125" y="34686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list[1]</a:t>
            </a:r>
          </a:p>
        </p:txBody>
      </p:sp>
      <p:sp>
        <p:nvSpPr>
          <p:cNvPr id="603154" name="Text Box 18"/>
          <p:cNvSpPr txBox="1">
            <a:spLocks noChangeArrowheads="1"/>
          </p:cNvSpPr>
          <p:nvPr/>
        </p:nvSpPr>
        <p:spPr bwMode="auto">
          <a:xfrm>
            <a:off x="6816725" y="3748088"/>
            <a:ext cx="1149350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</p:txBody>
      </p:sp>
      <p:sp>
        <p:nvSpPr>
          <p:cNvPr id="603155" name="Freeform 19"/>
          <p:cNvSpPr>
            <a:spLocks/>
          </p:cNvSpPr>
          <p:nvPr/>
        </p:nvSpPr>
        <p:spPr bwMode="auto">
          <a:xfrm>
            <a:off x="4114800" y="4191000"/>
            <a:ext cx="4065588" cy="565150"/>
          </a:xfrm>
          <a:custGeom>
            <a:avLst/>
            <a:gdLst>
              <a:gd name="T0" fmla="*/ 2154 w 2561"/>
              <a:gd name="T1" fmla="*/ 0 h 356"/>
              <a:gd name="T2" fmla="*/ 2470 w 2561"/>
              <a:gd name="T3" fmla="*/ 1 h 356"/>
              <a:gd name="T4" fmla="*/ 2525 w 2561"/>
              <a:gd name="T5" fmla="*/ 13 h 356"/>
              <a:gd name="T6" fmla="*/ 2561 w 2561"/>
              <a:gd name="T7" fmla="*/ 68 h 356"/>
              <a:gd name="T8" fmla="*/ 2537 w 2561"/>
              <a:gd name="T9" fmla="*/ 136 h 356"/>
              <a:gd name="T10" fmla="*/ 2482 w 2561"/>
              <a:gd name="T11" fmla="*/ 179 h 356"/>
              <a:gd name="T12" fmla="*/ 2231 w 2561"/>
              <a:gd name="T13" fmla="*/ 295 h 356"/>
              <a:gd name="T14" fmla="*/ 1906 w 2561"/>
              <a:gd name="T15" fmla="*/ 332 h 356"/>
              <a:gd name="T16" fmla="*/ 1207 w 2561"/>
              <a:gd name="T17" fmla="*/ 350 h 356"/>
              <a:gd name="T18" fmla="*/ 276 w 2561"/>
              <a:gd name="T19" fmla="*/ 356 h 356"/>
              <a:gd name="T20" fmla="*/ 104 w 2561"/>
              <a:gd name="T21" fmla="*/ 338 h 356"/>
              <a:gd name="T22" fmla="*/ 19 w 2561"/>
              <a:gd name="T23" fmla="*/ 307 h 356"/>
              <a:gd name="T24" fmla="*/ 0 w 2561"/>
              <a:gd name="T25" fmla="*/ 252 h 356"/>
              <a:gd name="T26" fmla="*/ 0 w 2561"/>
              <a:gd name="T27" fmla="*/ 124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561" h="356">
                <a:moveTo>
                  <a:pt x="2154" y="0"/>
                </a:moveTo>
                <a:lnTo>
                  <a:pt x="2470" y="1"/>
                </a:lnTo>
                <a:lnTo>
                  <a:pt x="2525" y="13"/>
                </a:lnTo>
                <a:lnTo>
                  <a:pt x="2561" y="68"/>
                </a:lnTo>
                <a:lnTo>
                  <a:pt x="2537" y="136"/>
                </a:lnTo>
                <a:lnTo>
                  <a:pt x="2482" y="179"/>
                </a:lnTo>
                <a:lnTo>
                  <a:pt x="2231" y="295"/>
                </a:lnTo>
                <a:lnTo>
                  <a:pt x="1906" y="332"/>
                </a:lnTo>
                <a:lnTo>
                  <a:pt x="1207" y="350"/>
                </a:lnTo>
                <a:lnTo>
                  <a:pt x="276" y="356"/>
                </a:lnTo>
                <a:lnTo>
                  <a:pt x="104" y="338"/>
                </a:lnTo>
                <a:lnTo>
                  <a:pt x="19" y="307"/>
                </a:lnTo>
                <a:lnTo>
                  <a:pt x="0" y="252"/>
                </a:lnTo>
                <a:lnTo>
                  <a:pt x="0" y="124"/>
                </a:lnTo>
              </a:path>
            </a:pathLst>
          </a:custGeom>
          <a:noFill/>
          <a:ln w="25400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3156" name="Text Box 20"/>
          <p:cNvSpPr txBox="1">
            <a:spLocks noChangeArrowheads="1"/>
          </p:cNvSpPr>
          <p:nvPr/>
        </p:nvSpPr>
        <p:spPr bwMode="auto">
          <a:xfrm>
            <a:off x="6781800" y="3476625"/>
            <a:ext cx="11398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list[2]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A2CEEE-A6DA-41E4-A553-DDC021DDB4D9}" type="slidenum">
              <a:rPr lang="en-US"/>
              <a:pPr/>
              <a:t>5</a:t>
            </a:fld>
            <a:endParaRPr lang="en-US"/>
          </a:p>
        </p:txBody>
      </p:sp>
      <p:sp>
        <p:nvSpPr>
          <p:cNvPr id="604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Traverse a Chain of Pointers</a:t>
            </a:r>
          </a:p>
        </p:txBody>
      </p:sp>
      <p:sp>
        <p:nvSpPr>
          <p:cNvPr id="6041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772400" cy="5257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Let pointer ‘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  <a:r>
              <a:rPr lang="en-US" sz="4000"/>
              <a:t>’</a:t>
            </a:r>
            <a:r>
              <a:rPr lang="en-US"/>
              <a:t> set current object,</a:t>
            </a:r>
          </a:p>
          <a:p>
            <a:pPr>
              <a:lnSpc>
                <a:spcPct val="90000"/>
              </a:lnSpc>
            </a:pPr>
            <a:r>
              <a:rPr lang="en-US">
                <a:solidFill>
                  <a:schemeClr val="bg1"/>
                </a:solidFill>
              </a:rPr>
              <a:t>Copy address ‘</a:t>
            </a:r>
            <a:r>
              <a:rPr lang="en-US" sz="2800" b="1">
                <a:solidFill>
                  <a:schemeClr val="bg1"/>
                </a:solidFill>
                <a:latin typeface="Courier New" pitchFamily="49" charset="0"/>
              </a:rPr>
              <a:t>pNext</a:t>
            </a:r>
            <a:r>
              <a:rPr lang="en-US">
                <a:solidFill>
                  <a:schemeClr val="bg1"/>
                </a:solidFill>
              </a:rPr>
              <a:t>’ to ‘</a:t>
            </a:r>
            <a:r>
              <a:rPr lang="en-US" sz="2800" b="1">
                <a:solidFill>
                  <a:schemeClr val="bg1"/>
                </a:solidFill>
                <a:latin typeface="Courier New" pitchFamily="49" charset="0"/>
              </a:rPr>
              <a:t>pNow</a:t>
            </a:r>
            <a:r>
              <a:rPr lang="en-US">
                <a:solidFill>
                  <a:schemeClr val="bg1"/>
                </a:solidFill>
              </a:rPr>
              <a:t>’:</a:t>
            </a:r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nameT list[3];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nameT *pNow;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k;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 . .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for(k=0; k&lt;3; k++) 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list[k].pNext = &amp;(list[(k+1)%3]);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 = &amp;(list[0]);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// start here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 . .</a:t>
            </a:r>
            <a:b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 = pNow-&gt;pNext;		// move on. </a:t>
            </a:r>
            <a:b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 = pNow-&gt;pNext;		// move on.</a:t>
            </a:r>
            <a:b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 = pNow-&gt;pNext;		// move on.</a:t>
            </a:r>
          </a:p>
        </p:txBody>
      </p:sp>
      <p:sp>
        <p:nvSpPr>
          <p:cNvPr id="604164" name="Text Box 4"/>
          <p:cNvSpPr txBox="1">
            <a:spLocks noChangeArrowheads="1"/>
          </p:cNvSpPr>
          <p:nvPr/>
        </p:nvSpPr>
        <p:spPr bwMode="auto">
          <a:xfrm>
            <a:off x="4037013" y="3702050"/>
            <a:ext cx="1149350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</p:txBody>
      </p:sp>
      <p:sp>
        <p:nvSpPr>
          <p:cNvPr id="604165" name="Line 5"/>
          <p:cNvSpPr>
            <a:spLocks noChangeShapeType="1"/>
          </p:cNvSpPr>
          <p:nvPr/>
        </p:nvSpPr>
        <p:spPr bwMode="auto">
          <a:xfrm>
            <a:off x="4799013" y="415925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4166" name="Text Box 6"/>
          <p:cNvSpPr txBox="1">
            <a:spLocks noChangeArrowheads="1"/>
          </p:cNvSpPr>
          <p:nvPr/>
        </p:nvSpPr>
        <p:spPr bwMode="auto">
          <a:xfrm>
            <a:off x="4002088" y="34305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list[0]</a:t>
            </a:r>
          </a:p>
        </p:txBody>
      </p:sp>
      <p:sp>
        <p:nvSpPr>
          <p:cNvPr id="604167" name="Text Box 7"/>
          <p:cNvSpPr txBox="1">
            <a:spLocks noChangeArrowheads="1"/>
          </p:cNvSpPr>
          <p:nvPr/>
        </p:nvSpPr>
        <p:spPr bwMode="auto">
          <a:xfrm>
            <a:off x="5748338" y="3708400"/>
            <a:ext cx="1149350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</p:txBody>
      </p:sp>
      <p:sp>
        <p:nvSpPr>
          <p:cNvPr id="604168" name="Line 8"/>
          <p:cNvSpPr>
            <a:spLocks noChangeShapeType="1"/>
          </p:cNvSpPr>
          <p:nvPr/>
        </p:nvSpPr>
        <p:spPr bwMode="auto">
          <a:xfrm>
            <a:off x="6510338" y="41656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4169" name="Text Box 9"/>
          <p:cNvSpPr txBox="1">
            <a:spLocks noChangeArrowheads="1"/>
          </p:cNvSpPr>
          <p:nvPr/>
        </p:nvSpPr>
        <p:spPr bwMode="auto">
          <a:xfrm>
            <a:off x="5713413" y="343693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list[1]</a:t>
            </a:r>
          </a:p>
        </p:txBody>
      </p:sp>
      <p:sp>
        <p:nvSpPr>
          <p:cNvPr id="604170" name="Text Box 10"/>
          <p:cNvSpPr txBox="1">
            <a:spLocks noChangeArrowheads="1"/>
          </p:cNvSpPr>
          <p:nvPr/>
        </p:nvSpPr>
        <p:spPr bwMode="auto">
          <a:xfrm>
            <a:off x="7466013" y="3716338"/>
            <a:ext cx="1149350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</p:txBody>
      </p:sp>
      <p:sp>
        <p:nvSpPr>
          <p:cNvPr id="604171" name="Freeform 11"/>
          <p:cNvSpPr>
            <a:spLocks/>
          </p:cNvSpPr>
          <p:nvPr/>
        </p:nvSpPr>
        <p:spPr bwMode="auto">
          <a:xfrm>
            <a:off x="4773613" y="4159250"/>
            <a:ext cx="4065587" cy="565150"/>
          </a:xfrm>
          <a:custGeom>
            <a:avLst/>
            <a:gdLst>
              <a:gd name="T0" fmla="*/ 2154 w 2561"/>
              <a:gd name="T1" fmla="*/ 0 h 356"/>
              <a:gd name="T2" fmla="*/ 2470 w 2561"/>
              <a:gd name="T3" fmla="*/ 1 h 356"/>
              <a:gd name="T4" fmla="*/ 2525 w 2561"/>
              <a:gd name="T5" fmla="*/ 13 h 356"/>
              <a:gd name="T6" fmla="*/ 2561 w 2561"/>
              <a:gd name="T7" fmla="*/ 68 h 356"/>
              <a:gd name="T8" fmla="*/ 2537 w 2561"/>
              <a:gd name="T9" fmla="*/ 136 h 356"/>
              <a:gd name="T10" fmla="*/ 2482 w 2561"/>
              <a:gd name="T11" fmla="*/ 179 h 356"/>
              <a:gd name="T12" fmla="*/ 2231 w 2561"/>
              <a:gd name="T13" fmla="*/ 295 h 356"/>
              <a:gd name="T14" fmla="*/ 1906 w 2561"/>
              <a:gd name="T15" fmla="*/ 332 h 356"/>
              <a:gd name="T16" fmla="*/ 1207 w 2561"/>
              <a:gd name="T17" fmla="*/ 350 h 356"/>
              <a:gd name="T18" fmla="*/ 276 w 2561"/>
              <a:gd name="T19" fmla="*/ 356 h 356"/>
              <a:gd name="T20" fmla="*/ 104 w 2561"/>
              <a:gd name="T21" fmla="*/ 338 h 356"/>
              <a:gd name="T22" fmla="*/ 19 w 2561"/>
              <a:gd name="T23" fmla="*/ 307 h 356"/>
              <a:gd name="T24" fmla="*/ 0 w 2561"/>
              <a:gd name="T25" fmla="*/ 252 h 356"/>
              <a:gd name="T26" fmla="*/ 0 w 2561"/>
              <a:gd name="T27" fmla="*/ 124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561" h="356">
                <a:moveTo>
                  <a:pt x="2154" y="0"/>
                </a:moveTo>
                <a:lnTo>
                  <a:pt x="2470" y="1"/>
                </a:lnTo>
                <a:lnTo>
                  <a:pt x="2525" y="13"/>
                </a:lnTo>
                <a:lnTo>
                  <a:pt x="2561" y="68"/>
                </a:lnTo>
                <a:lnTo>
                  <a:pt x="2537" y="136"/>
                </a:lnTo>
                <a:lnTo>
                  <a:pt x="2482" y="179"/>
                </a:lnTo>
                <a:lnTo>
                  <a:pt x="2231" y="295"/>
                </a:lnTo>
                <a:lnTo>
                  <a:pt x="1906" y="332"/>
                </a:lnTo>
                <a:lnTo>
                  <a:pt x="1207" y="350"/>
                </a:lnTo>
                <a:lnTo>
                  <a:pt x="276" y="356"/>
                </a:lnTo>
                <a:lnTo>
                  <a:pt x="104" y="338"/>
                </a:lnTo>
                <a:lnTo>
                  <a:pt x="19" y="307"/>
                </a:lnTo>
                <a:lnTo>
                  <a:pt x="0" y="252"/>
                </a:lnTo>
                <a:lnTo>
                  <a:pt x="0" y="124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4172" name="Text Box 12"/>
          <p:cNvSpPr txBox="1">
            <a:spLocks noChangeArrowheads="1"/>
          </p:cNvSpPr>
          <p:nvPr/>
        </p:nvSpPr>
        <p:spPr bwMode="auto">
          <a:xfrm>
            <a:off x="7431088" y="3444875"/>
            <a:ext cx="11398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list[2]</a:t>
            </a:r>
          </a:p>
        </p:txBody>
      </p:sp>
      <p:sp>
        <p:nvSpPr>
          <p:cNvPr id="604173" name="Text Box 13"/>
          <p:cNvSpPr txBox="1">
            <a:spLocks noChangeArrowheads="1"/>
          </p:cNvSpPr>
          <p:nvPr/>
        </p:nvSpPr>
        <p:spPr bwMode="auto">
          <a:xfrm>
            <a:off x="4191000" y="2743200"/>
            <a:ext cx="742950" cy="379413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</a:p>
        </p:txBody>
      </p:sp>
      <p:sp>
        <p:nvSpPr>
          <p:cNvPr id="604174" name="Line 14"/>
          <p:cNvSpPr>
            <a:spLocks noChangeShapeType="1"/>
          </p:cNvSpPr>
          <p:nvPr/>
        </p:nvSpPr>
        <p:spPr bwMode="auto">
          <a:xfrm>
            <a:off x="4572000" y="3124200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1AA4CB-2FFD-455F-ABF3-2D351CBD4EE8}" type="slidenum">
              <a:rPr lang="en-US"/>
              <a:pPr/>
              <a:t>6</a:t>
            </a:fld>
            <a:endParaRPr lang="en-US"/>
          </a:p>
        </p:txBody>
      </p:sp>
      <p:sp>
        <p:nvSpPr>
          <p:cNvPr id="605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Traverse a Chain of Pointers</a:t>
            </a:r>
          </a:p>
        </p:txBody>
      </p:sp>
      <p:sp>
        <p:nvSpPr>
          <p:cNvPr id="605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772400" cy="5410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>
                <a:solidFill>
                  <a:schemeClr val="bg2"/>
                </a:solidFill>
              </a:rPr>
              <a:t>Let pointer ‘</a:t>
            </a:r>
            <a:r>
              <a:rPr lang="en-US"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  <a:r>
              <a:rPr lang="en-US" sz="4000">
                <a:solidFill>
                  <a:schemeClr val="bg2"/>
                </a:solidFill>
              </a:rPr>
              <a:t>’</a:t>
            </a:r>
            <a:r>
              <a:rPr lang="en-US">
                <a:solidFill>
                  <a:schemeClr val="bg2"/>
                </a:solidFill>
              </a:rPr>
              <a:t> set current object,</a:t>
            </a:r>
          </a:p>
          <a:p>
            <a:pPr>
              <a:lnSpc>
                <a:spcPct val="90000"/>
              </a:lnSpc>
            </a:pPr>
            <a:r>
              <a:rPr lang="en-US"/>
              <a:t>Copy address ‘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  <a:r>
              <a:rPr lang="en-US"/>
              <a:t>’ to ‘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  <a:r>
              <a:rPr lang="en-US"/>
              <a:t>’: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nameT list[3];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nameT *pNow;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k;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 . .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for(k=0; k&lt;3; k++) 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list[k].pNext = &amp;(list[(k+1)%3]);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 = &amp;(list[0]);		// start here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 . .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 = pNow-&gt;pNext;		// move on.</a:t>
            </a:r>
            <a:b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 = pNow-&gt;pNext;		// move on.</a:t>
            </a:r>
            <a:b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 = pNow-&gt;pNext;		// move on.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605188" name="Text Box 4"/>
          <p:cNvSpPr txBox="1">
            <a:spLocks noChangeArrowheads="1"/>
          </p:cNvSpPr>
          <p:nvPr/>
        </p:nvSpPr>
        <p:spPr bwMode="auto">
          <a:xfrm>
            <a:off x="4037013" y="3702050"/>
            <a:ext cx="1149350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</p:txBody>
      </p:sp>
      <p:sp>
        <p:nvSpPr>
          <p:cNvPr id="605189" name="Line 5"/>
          <p:cNvSpPr>
            <a:spLocks noChangeShapeType="1"/>
          </p:cNvSpPr>
          <p:nvPr/>
        </p:nvSpPr>
        <p:spPr bwMode="auto">
          <a:xfrm>
            <a:off x="4799013" y="4159250"/>
            <a:ext cx="9144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5190" name="Text Box 6"/>
          <p:cNvSpPr txBox="1">
            <a:spLocks noChangeArrowheads="1"/>
          </p:cNvSpPr>
          <p:nvPr/>
        </p:nvSpPr>
        <p:spPr bwMode="auto">
          <a:xfrm>
            <a:off x="4002088" y="34305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list[0]</a:t>
            </a:r>
          </a:p>
        </p:txBody>
      </p:sp>
      <p:sp>
        <p:nvSpPr>
          <p:cNvPr id="605191" name="Text Box 7"/>
          <p:cNvSpPr txBox="1">
            <a:spLocks noChangeArrowheads="1"/>
          </p:cNvSpPr>
          <p:nvPr/>
        </p:nvSpPr>
        <p:spPr bwMode="auto">
          <a:xfrm>
            <a:off x="5748338" y="3708400"/>
            <a:ext cx="1149350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</p:txBody>
      </p:sp>
      <p:sp>
        <p:nvSpPr>
          <p:cNvPr id="605192" name="Line 8"/>
          <p:cNvSpPr>
            <a:spLocks noChangeShapeType="1"/>
          </p:cNvSpPr>
          <p:nvPr/>
        </p:nvSpPr>
        <p:spPr bwMode="auto">
          <a:xfrm>
            <a:off x="6510338" y="41656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5193" name="Text Box 9"/>
          <p:cNvSpPr txBox="1">
            <a:spLocks noChangeArrowheads="1"/>
          </p:cNvSpPr>
          <p:nvPr/>
        </p:nvSpPr>
        <p:spPr bwMode="auto">
          <a:xfrm>
            <a:off x="5713413" y="343693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list[1]</a:t>
            </a:r>
          </a:p>
        </p:txBody>
      </p:sp>
      <p:sp>
        <p:nvSpPr>
          <p:cNvPr id="605194" name="Text Box 10"/>
          <p:cNvSpPr txBox="1">
            <a:spLocks noChangeArrowheads="1"/>
          </p:cNvSpPr>
          <p:nvPr/>
        </p:nvSpPr>
        <p:spPr bwMode="auto">
          <a:xfrm>
            <a:off x="7466013" y="3716338"/>
            <a:ext cx="1149350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</p:txBody>
      </p:sp>
      <p:sp>
        <p:nvSpPr>
          <p:cNvPr id="605195" name="Freeform 11"/>
          <p:cNvSpPr>
            <a:spLocks/>
          </p:cNvSpPr>
          <p:nvPr/>
        </p:nvSpPr>
        <p:spPr bwMode="auto">
          <a:xfrm>
            <a:off x="4773613" y="4159250"/>
            <a:ext cx="4065587" cy="565150"/>
          </a:xfrm>
          <a:custGeom>
            <a:avLst/>
            <a:gdLst>
              <a:gd name="T0" fmla="*/ 2154 w 2561"/>
              <a:gd name="T1" fmla="*/ 0 h 356"/>
              <a:gd name="T2" fmla="*/ 2470 w 2561"/>
              <a:gd name="T3" fmla="*/ 1 h 356"/>
              <a:gd name="T4" fmla="*/ 2525 w 2561"/>
              <a:gd name="T5" fmla="*/ 13 h 356"/>
              <a:gd name="T6" fmla="*/ 2561 w 2561"/>
              <a:gd name="T7" fmla="*/ 68 h 356"/>
              <a:gd name="T8" fmla="*/ 2537 w 2561"/>
              <a:gd name="T9" fmla="*/ 136 h 356"/>
              <a:gd name="T10" fmla="*/ 2482 w 2561"/>
              <a:gd name="T11" fmla="*/ 179 h 356"/>
              <a:gd name="T12" fmla="*/ 2231 w 2561"/>
              <a:gd name="T13" fmla="*/ 295 h 356"/>
              <a:gd name="T14" fmla="*/ 1906 w 2561"/>
              <a:gd name="T15" fmla="*/ 332 h 356"/>
              <a:gd name="T16" fmla="*/ 1207 w 2561"/>
              <a:gd name="T17" fmla="*/ 350 h 356"/>
              <a:gd name="T18" fmla="*/ 276 w 2561"/>
              <a:gd name="T19" fmla="*/ 356 h 356"/>
              <a:gd name="T20" fmla="*/ 104 w 2561"/>
              <a:gd name="T21" fmla="*/ 338 h 356"/>
              <a:gd name="T22" fmla="*/ 19 w 2561"/>
              <a:gd name="T23" fmla="*/ 307 h 356"/>
              <a:gd name="T24" fmla="*/ 0 w 2561"/>
              <a:gd name="T25" fmla="*/ 252 h 356"/>
              <a:gd name="T26" fmla="*/ 0 w 2561"/>
              <a:gd name="T27" fmla="*/ 124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561" h="356">
                <a:moveTo>
                  <a:pt x="2154" y="0"/>
                </a:moveTo>
                <a:lnTo>
                  <a:pt x="2470" y="1"/>
                </a:lnTo>
                <a:lnTo>
                  <a:pt x="2525" y="13"/>
                </a:lnTo>
                <a:lnTo>
                  <a:pt x="2561" y="68"/>
                </a:lnTo>
                <a:lnTo>
                  <a:pt x="2537" y="136"/>
                </a:lnTo>
                <a:lnTo>
                  <a:pt x="2482" y="179"/>
                </a:lnTo>
                <a:lnTo>
                  <a:pt x="2231" y="295"/>
                </a:lnTo>
                <a:lnTo>
                  <a:pt x="1906" y="332"/>
                </a:lnTo>
                <a:lnTo>
                  <a:pt x="1207" y="350"/>
                </a:lnTo>
                <a:lnTo>
                  <a:pt x="276" y="356"/>
                </a:lnTo>
                <a:lnTo>
                  <a:pt x="104" y="338"/>
                </a:lnTo>
                <a:lnTo>
                  <a:pt x="19" y="307"/>
                </a:lnTo>
                <a:lnTo>
                  <a:pt x="0" y="252"/>
                </a:lnTo>
                <a:lnTo>
                  <a:pt x="0" y="124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5196" name="Text Box 12"/>
          <p:cNvSpPr txBox="1">
            <a:spLocks noChangeArrowheads="1"/>
          </p:cNvSpPr>
          <p:nvPr/>
        </p:nvSpPr>
        <p:spPr bwMode="auto">
          <a:xfrm>
            <a:off x="7431088" y="3444875"/>
            <a:ext cx="11398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list[2]</a:t>
            </a:r>
          </a:p>
        </p:txBody>
      </p:sp>
      <p:sp>
        <p:nvSpPr>
          <p:cNvPr id="605197" name="Text Box 13"/>
          <p:cNvSpPr txBox="1">
            <a:spLocks noChangeArrowheads="1"/>
          </p:cNvSpPr>
          <p:nvPr/>
        </p:nvSpPr>
        <p:spPr bwMode="auto">
          <a:xfrm>
            <a:off x="4191000" y="2743200"/>
            <a:ext cx="742950" cy="379413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</a:p>
        </p:txBody>
      </p:sp>
      <p:sp>
        <p:nvSpPr>
          <p:cNvPr id="605198" name="Line 14"/>
          <p:cNvSpPr>
            <a:spLocks noChangeShapeType="1"/>
          </p:cNvSpPr>
          <p:nvPr/>
        </p:nvSpPr>
        <p:spPr bwMode="auto">
          <a:xfrm>
            <a:off x="4572000" y="3124200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D710CE-99BA-4FF0-8A57-9B8A2CD0A425}" type="slidenum">
              <a:rPr lang="en-US"/>
              <a:pPr/>
              <a:t>7</a:t>
            </a:fld>
            <a:endParaRPr lang="en-US"/>
          </a:p>
        </p:txBody>
      </p:sp>
      <p:sp>
        <p:nvSpPr>
          <p:cNvPr id="606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Traverse a Chain of Pointers</a:t>
            </a:r>
          </a:p>
        </p:txBody>
      </p:sp>
      <p:sp>
        <p:nvSpPr>
          <p:cNvPr id="606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772400" cy="5410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>
                <a:solidFill>
                  <a:schemeClr val="bg2"/>
                </a:solidFill>
              </a:rPr>
              <a:t>Let pointer ‘</a:t>
            </a:r>
            <a:r>
              <a:rPr lang="en-US"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  <a:r>
              <a:rPr lang="en-US" sz="4000">
                <a:solidFill>
                  <a:schemeClr val="bg2"/>
                </a:solidFill>
              </a:rPr>
              <a:t>’</a:t>
            </a:r>
            <a:r>
              <a:rPr lang="en-US">
                <a:solidFill>
                  <a:schemeClr val="bg2"/>
                </a:solidFill>
              </a:rPr>
              <a:t> set current object,</a:t>
            </a:r>
          </a:p>
          <a:p>
            <a:pPr>
              <a:lnSpc>
                <a:spcPct val="90000"/>
              </a:lnSpc>
            </a:pPr>
            <a:r>
              <a:rPr lang="en-US"/>
              <a:t>Copy address ‘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  <a:r>
              <a:rPr lang="en-US"/>
              <a:t>’ to ‘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  <a:r>
              <a:rPr lang="en-US"/>
              <a:t>’: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nameT list[3];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nameT *pNow;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k;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 . .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for(k=0; k&lt;3; k++) 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list[k].pNext = &amp;(list[(k+1)%3]);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 = &amp;(list[0]);		// start here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 . .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 = pNow-&gt;pNext;		// move on.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 = pNow-&gt;pNext;		// move on.</a:t>
            </a:r>
            <a:b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 = pNow-&gt;pNext;		// move on.</a:t>
            </a:r>
          </a:p>
        </p:txBody>
      </p:sp>
      <p:sp>
        <p:nvSpPr>
          <p:cNvPr id="606212" name="Text Box 4"/>
          <p:cNvSpPr txBox="1">
            <a:spLocks noChangeArrowheads="1"/>
          </p:cNvSpPr>
          <p:nvPr/>
        </p:nvSpPr>
        <p:spPr bwMode="auto">
          <a:xfrm>
            <a:off x="4037013" y="3702050"/>
            <a:ext cx="1149350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</p:txBody>
      </p:sp>
      <p:sp>
        <p:nvSpPr>
          <p:cNvPr id="606213" name="Line 5"/>
          <p:cNvSpPr>
            <a:spLocks noChangeShapeType="1"/>
          </p:cNvSpPr>
          <p:nvPr/>
        </p:nvSpPr>
        <p:spPr bwMode="auto">
          <a:xfrm>
            <a:off x="4799013" y="415925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6214" name="Text Box 6"/>
          <p:cNvSpPr txBox="1">
            <a:spLocks noChangeArrowheads="1"/>
          </p:cNvSpPr>
          <p:nvPr/>
        </p:nvSpPr>
        <p:spPr bwMode="auto">
          <a:xfrm>
            <a:off x="4002088" y="34305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list[0]</a:t>
            </a:r>
          </a:p>
        </p:txBody>
      </p:sp>
      <p:sp>
        <p:nvSpPr>
          <p:cNvPr id="606215" name="Text Box 7"/>
          <p:cNvSpPr txBox="1">
            <a:spLocks noChangeArrowheads="1"/>
          </p:cNvSpPr>
          <p:nvPr/>
        </p:nvSpPr>
        <p:spPr bwMode="auto">
          <a:xfrm>
            <a:off x="5748338" y="3708400"/>
            <a:ext cx="1149350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</p:txBody>
      </p:sp>
      <p:sp>
        <p:nvSpPr>
          <p:cNvPr id="606216" name="Line 8"/>
          <p:cNvSpPr>
            <a:spLocks noChangeShapeType="1"/>
          </p:cNvSpPr>
          <p:nvPr/>
        </p:nvSpPr>
        <p:spPr bwMode="auto">
          <a:xfrm>
            <a:off x="6510338" y="41656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6217" name="Text Box 9"/>
          <p:cNvSpPr txBox="1">
            <a:spLocks noChangeArrowheads="1"/>
          </p:cNvSpPr>
          <p:nvPr/>
        </p:nvSpPr>
        <p:spPr bwMode="auto">
          <a:xfrm>
            <a:off x="5713413" y="343693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list[1]</a:t>
            </a:r>
          </a:p>
        </p:txBody>
      </p:sp>
      <p:sp>
        <p:nvSpPr>
          <p:cNvPr id="606218" name="Text Box 10"/>
          <p:cNvSpPr txBox="1">
            <a:spLocks noChangeArrowheads="1"/>
          </p:cNvSpPr>
          <p:nvPr/>
        </p:nvSpPr>
        <p:spPr bwMode="auto">
          <a:xfrm>
            <a:off x="7466013" y="3716338"/>
            <a:ext cx="1149350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</p:txBody>
      </p:sp>
      <p:sp>
        <p:nvSpPr>
          <p:cNvPr id="606219" name="Freeform 11"/>
          <p:cNvSpPr>
            <a:spLocks/>
          </p:cNvSpPr>
          <p:nvPr/>
        </p:nvSpPr>
        <p:spPr bwMode="auto">
          <a:xfrm>
            <a:off x="4773613" y="4159250"/>
            <a:ext cx="4065587" cy="565150"/>
          </a:xfrm>
          <a:custGeom>
            <a:avLst/>
            <a:gdLst>
              <a:gd name="T0" fmla="*/ 2154 w 2561"/>
              <a:gd name="T1" fmla="*/ 0 h 356"/>
              <a:gd name="T2" fmla="*/ 2470 w 2561"/>
              <a:gd name="T3" fmla="*/ 1 h 356"/>
              <a:gd name="T4" fmla="*/ 2525 w 2561"/>
              <a:gd name="T5" fmla="*/ 13 h 356"/>
              <a:gd name="T6" fmla="*/ 2561 w 2561"/>
              <a:gd name="T7" fmla="*/ 68 h 356"/>
              <a:gd name="T8" fmla="*/ 2537 w 2561"/>
              <a:gd name="T9" fmla="*/ 136 h 356"/>
              <a:gd name="T10" fmla="*/ 2482 w 2561"/>
              <a:gd name="T11" fmla="*/ 179 h 356"/>
              <a:gd name="T12" fmla="*/ 2231 w 2561"/>
              <a:gd name="T13" fmla="*/ 295 h 356"/>
              <a:gd name="T14" fmla="*/ 1906 w 2561"/>
              <a:gd name="T15" fmla="*/ 332 h 356"/>
              <a:gd name="T16" fmla="*/ 1207 w 2561"/>
              <a:gd name="T17" fmla="*/ 350 h 356"/>
              <a:gd name="T18" fmla="*/ 276 w 2561"/>
              <a:gd name="T19" fmla="*/ 356 h 356"/>
              <a:gd name="T20" fmla="*/ 104 w 2561"/>
              <a:gd name="T21" fmla="*/ 338 h 356"/>
              <a:gd name="T22" fmla="*/ 19 w 2561"/>
              <a:gd name="T23" fmla="*/ 307 h 356"/>
              <a:gd name="T24" fmla="*/ 0 w 2561"/>
              <a:gd name="T25" fmla="*/ 252 h 356"/>
              <a:gd name="T26" fmla="*/ 0 w 2561"/>
              <a:gd name="T27" fmla="*/ 124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561" h="356">
                <a:moveTo>
                  <a:pt x="2154" y="0"/>
                </a:moveTo>
                <a:lnTo>
                  <a:pt x="2470" y="1"/>
                </a:lnTo>
                <a:lnTo>
                  <a:pt x="2525" y="13"/>
                </a:lnTo>
                <a:lnTo>
                  <a:pt x="2561" y="68"/>
                </a:lnTo>
                <a:lnTo>
                  <a:pt x="2537" y="136"/>
                </a:lnTo>
                <a:lnTo>
                  <a:pt x="2482" y="179"/>
                </a:lnTo>
                <a:lnTo>
                  <a:pt x="2231" y="295"/>
                </a:lnTo>
                <a:lnTo>
                  <a:pt x="1906" y="332"/>
                </a:lnTo>
                <a:lnTo>
                  <a:pt x="1207" y="350"/>
                </a:lnTo>
                <a:lnTo>
                  <a:pt x="276" y="356"/>
                </a:lnTo>
                <a:lnTo>
                  <a:pt x="104" y="338"/>
                </a:lnTo>
                <a:lnTo>
                  <a:pt x="19" y="307"/>
                </a:lnTo>
                <a:lnTo>
                  <a:pt x="0" y="252"/>
                </a:lnTo>
                <a:lnTo>
                  <a:pt x="0" y="124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6220" name="Text Box 12"/>
          <p:cNvSpPr txBox="1">
            <a:spLocks noChangeArrowheads="1"/>
          </p:cNvSpPr>
          <p:nvPr/>
        </p:nvSpPr>
        <p:spPr bwMode="auto">
          <a:xfrm>
            <a:off x="7431088" y="3444875"/>
            <a:ext cx="11398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list[2]</a:t>
            </a:r>
          </a:p>
        </p:txBody>
      </p:sp>
      <p:sp>
        <p:nvSpPr>
          <p:cNvPr id="606221" name="Text Box 13"/>
          <p:cNvSpPr txBox="1">
            <a:spLocks noChangeArrowheads="1"/>
          </p:cNvSpPr>
          <p:nvPr/>
        </p:nvSpPr>
        <p:spPr bwMode="auto">
          <a:xfrm>
            <a:off x="5810250" y="2743200"/>
            <a:ext cx="742950" cy="379413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</a:p>
        </p:txBody>
      </p:sp>
      <p:sp>
        <p:nvSpPr>
          <p:cNvPr id="606222" name="Line 14"/>
          <p:cNvSpPr>
            <a:spLocks noChangeShapeType="1"/>
          </p:cNvSpPr>
          <p:nvPr/>
        </p:nvSpPr>
        <p:spPr bwMode="auto">
          <a:xfrm>
            <a:off x="6191250" y="3124200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145701-92B7-4A8C-BE9A-3C970BDB39E7}" type="slidenum">
              <a:rPr lang="en-US"/>
              <a:pPr/>
              <a:t>8</a:t>
            </a:fld>
            <a:endParaRPr lang="en-US"/>
          </a:p>
        </p:txBody>
      </p:sp>
      <p:sp>
        <p:nvSpPr>
          <p:cNvPr id="607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Traverse a Chain of Pointers</a:t>
            </a:r>
          </a:p>
        </p:txBody>
      </p:sp>
      <p:sp>
        <p:nvSpPr>
          <p:cNvPr id="6072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772400" cy="5410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>
                <a:solidFill>
                  <a:schemeClr val="bg2"/>
                </a:solidFill>
              </a:rPr>
              <a:t>Let pointer ‘</a:t>
            </a:r>
            <a:r>
              <a:rPr lang="en-US"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  <a:r>
              <a:rPr lang="en-US" sz="4000">
                <a:solidFill>
                  <a:schemeClr val="bg2"/>
                </a:solidFill>
              </a:rPr>
              <a:t>’</a:t>
            </a:r>
            <a:r>
              <a:rPr lang="en-US">
                <a:solidFill>
                  <a:schemeClr val="bg2"/>
                </a:solidFill>
              </a:rPr>
              <a:t> set current object,</a:t>
            </a:r>
          </a:p>
          <a:p>
            <a:pPr>
              <a:lnSpc>
                <a:spcPct val="90000"/>
              </a:lnSpc>
            </a:pPr>
            <a:r>
              <a:rPr lang="en-US"/>
              <a:t>Copy address ‘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  <a:r>
              <a:rPr lang="en-US"/>
              <a:t>’ to ‘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  <a:r>
              <a:rPr lang="en-US"/>
              <a:t>’: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nameT list[3];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nameT *pNow;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k;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 . .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for(k=0; k&lt;3; k++) 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list[k].pNext = &amp;(list[(k+1)%3]);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 = &amp;(list[0]);		// start here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 . .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 = pNow-&gt;pNext;		// move on.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 = pNow-&gt;pNext;		// move on.</a:t>
            </a:r>
            <a:b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 = pNow-&gt;pNext;		// move on.</a:t>
            </a:r>
          </a:p>
        </p:txBody>
      </p:sp>
      <p:sp>
        <p:nvSpPr>
          <p:cNvPr id="607236" name="Text Box 4"/>
          <p:cNvSpPr txBox="1">
            <a:spLocks noChangeArrowheads="1"/>
          </p:cNvSpPr>
          <p:nvPr/>
        </p:nvSpPr>
        <p:spPr bwMode="auto">
          <a:xfrm>
            <a:off x="4037013" y="3702050"/>
            <a:ext cx="1149350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</p:txBody>
      </p:sp>
      <p:sp>
        <p:nvSpPr>
          <p:cNvPr id="607237" name="Line 5"/>
          <p:cNvSpPr>
            <a:spLocks noChangeShapeType="1"/>
          </p:cNvSpPr>
          <p:nvPr/>
        </p:nvSpPr>
        <p:spPr bwMode="auto">
          <a:xfrm>
            <a:off x="4799013" y="415925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7238" name="Text Box 6"/>
          <p:cNvSpPr txBox="1">
            <a:spLocks noChangeArrowheads="1"/>
          </p:cNvSpPr>
          <p:nvPr/>
        </p:nvSpPr>
        <p:spPr bwMode="auto">
          <a:xfrm>
            <a:off x="4002088" y="34305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list[0]</a:t>
            </a:r>
          </a:p>
        </p:txBody>
      </p:sp>
      <p:sp>
        <p:nvSpPr>
          <p:cNvPr id="607239" name="Text Box 7"/>
          <p:cNvSpPr txBox="1">
            <a:spLocks noChangeArrowheads="1"/>
          </p:cNvSpPr>
          <p:nvPr/>
        </p:nvSpPr>
        <p:spPr bwMode="auto">
          <a:xfrm>
            <a:off x="5748338" y="3708400"/>
            <a:ext cx="1149350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</p:txBody>
      </p:sp>
      <p:sp>
        <p:nvSpPr>
          <p:cNvPr id="607240" name="Line 8"/>
          <p:cNvSpPr>
            <a:spLocks noChangeShapeType="1"/>
          </p:cNvSpPr>
          <p:nvPr/>
        </p:nvSpPr>
        <p:spPr bwMode="auto">
          <a:xfrm>
            <a:off x="6510338" y="41656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7241" name="Text Box 9"/>
          <p:cNvSpPr txBox="1">
            <a:spLocks noChangeArrowheads="1"/>
          </p:cNvSpPr>
          <p:nvPr/>
        </p:nvSpPr>
        <p:spPr bwMode="auto">
          <a:xfrm>
            <a:off x="5713413" y="343693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list[1]</a:t>
            </a:r>
          </a:p>
        </p:txBody>
      </p:sp>
      <p:sp>
        <p:nvSpPr>
          <p:cNvPr id="607242" name="Text Box 10"/>
          <p:cNvSpPr txBox="1">
            <a:spLocks noChangeArrowheads="1"/>
          </p:cNvSpPr>
          <p:nvPr/>
        </p:nvSpPr>
        <p:spPr bwMode="auto">
          <a:xfrm>
            <a:off x="7466013" y="3716338"/>
            <a:ext cx="1149350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</p:txBody>
      </p:sp>
      <p:sp>
        <p:nvSpPr>
          <p:cNvPr id="607243" name="Freeform 11"/>
          <p:cNvSpPr>
            <a:spLocks/>
          </p:cNvSpPr>
          <p:nvPr/>
        </p:nvSpPr>
        <p:spPr bwMode="auto">
          <a:xfrm>
            <a:off x="4773613" y="4159250"/>
            <a:ext cx="4065587" cy="565150"/>
          </a:xfrm>
          <a:custGeom>
            <a:avLst/>
            <a:gdLst>
              <a:gd name="T0" fmla="*/ 2154 w 2561"/>
              <a:gd name="T1" fmla="*/ 0 h 356"/>
              <a:gd name="T2" fmla="*/ 2470 w 2561"/>
              <a:gd name="T3" fmla="*/ 1 h 356"/>
              <a:gd name="T4" fmla="*/ 2525 w 2561"/>
              <a:gd name="T5" fmla="*/ 13 h 356"/>
              <a:gd name="T6" fmla="*/ 2561 w 2561"/>
              <a:gd name="T7" fmla="*/ 68 h 356"/>
              <a:gd name="T8" fmla="*/ 2537 w 2561"/>
              <a:gd name="T9" fmla="*/ 136 h 356"/>
              <a:gd name="T10" fmla="*/ 2482 w 2561"/>
              <a:gd name="T11" fmla="*/ 179 h 356"/>
              <a:gd name="T12" fmla="*/ 2231 w 2561"/>
              <a:gd name="T13" fmla="*/ 295 h 356"/>
              <a:gd name="T14" fmla="*/ 1906 w 2561"/>
              <a:gd name="T15" fmla="*/ 332 h 356"/>
              <a:gd name="T16" fmla="*/ 1207 w 2561"/>
              <a:gd name="T17" fmla="*/ 350 h 356"/>
              <a:gd name="T18" fmla="*/ 276 w 2561"/>
              <a:gd name="T19" fmla="*/ 356 h 356"/>
              <a:gd name="T20" fmla="*/ 104 w 2561"/>
              <a:gd name="T21" fmla="*/ 338 h 356"/>
              <a:gd name="T22" fmla="*/ 19 w 2561"/>
              <a:gd name="T23" fmla="*/ 307 h 356"/>
              <a:gd name="T24" fmla="*/ 0 w 2561"/>
              <a:gd name="T25" fmla="*/ 252 h 356"/>
              <a:gd name="T26" fmla="*/ 0 w 2561"/>
              <a:gd name="T27" fmla="*/ 124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561" h="356">
                <a:moveTo>
                  <a:pt x="2154" y="0"/>
                </a:moveTo>
                <a:lnTo>
                  <a:pt x="2470" y="1"/>
                </a:lnTo>
                <a:lnTo>
                  <a:pt x="2525" y="13"/>
                </a:lnTo>
                <a:lnTo>
                  <a:pt x="2561" y="68"/>
                </a:lnTo>
                <a:lnTo>
                  <a:pt x="2537" y="136"/>
                </a:lnTo>
                <a:lnTo>
                  <a:pt x="2482" y="179"/>
                </a:lnTo>
                <a:lnTo>
                  <a:pt x="2231" y="295"/>
                </a:lnTo>
                <a:lnTo>
                  <a:pt x="1906" y="332"/>
                </a:lnTo>
                <a:lnTo>
                  <a:pt x="1207" y="350"/>
                </a:lnTo>
                <a:lnTo>
                  <a:pt x="276" y="356"/>
                </a:lnTo>
                <a:lnTo>
                  <a:pt x="104" y="338"/>
                </a:lnTo>
                <a:lnTo>
                  <a:pt x="19" y="307"/>
                </a:lnTo>
                <a:lnTo>
                  <a:pt x="0" y="252"/>
                </a:lnTo>
                <a:lnTo>
                  <a:pt x="0" y="124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7244" name="Text Box 12"/>
          <p:cNvSpPr txBox="1">
            <a:spLocks noChangeArrowheads="1"/>
          </p:cNvSpPr>
          <p:nvPr/>
        </p:nvSpPr>
        <p:spPr bwMode="auto">
          <a:xfrm>
            <a:off x="7431088" y="3444875"/>
            <a:ext cx="11398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list[2]</a:t>
            </a:r>
          </a:p>
        </p:txBody>
      </p:sp>
      <p:sp>
        <p:nvSpPr>
          <p:cNvPr id="607245" name="Text Box 13"/>
          <p:cNvSpPr txBox="1">
            <a:spLocks noChangeArrowheads="1"/>
          </p:cNvSpPr>
          <p:nvPr/>
        </p:nvSpPr>
        <p:spPr bwMode="auto">
          <a:xfrm>
            <a:off x="7486650" y="2743200"/>
            <a:ext cx="742950" cy="379413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</a:p>
        </p:txBody>
      </p:sp>
      <p:sp>
        <p:nvSpPr>
          <p:cNvPr id="607246" name="Line 14"/>
          <p:cNvSpPr>
            <a:spLocks noChangeShapeType="1"/>
          </p:cNvSpPr>
          <p:nvPr/>
        </p:nvSpPr>
        <p:spPr bwMode="auto">
          <a:xfrm>
            <a:off x="7867650" y="3124200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0CBBCB-97EE-4BEA-BA7C-1162AC8F693C}" type="slidenum">
              <a:rPr lang="en-US"/>
              <a:pPr/>
              <a:t>9</a:t>
            </a:fld>
            <a:endParaRPr lang="en-US"/>
          </a:p>
        </p:txBody>
      </p:sp>
      <p:sp>
        <p:nvSpPr>
          <p:cNvPr id="608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Traverse a Chain of Pointers</a:t>
            </a:r>
          </a:p>
        </p:txBody>
      </p:sp>
      <p:sp>
        <p:nvSpPr>
          <p:cNvPr id="6082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772400" cy="5410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>
                <a:solidFill>
                  <a:schemeClr val="bg2"/>
                </a:solidFill>
              </a:rPr>
              <a:t>Let pointer ‘</a:t>
            </a:r>
            <a:r>
              <a:rPr lang="en-US"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  <a:r>
              <a:rPr lang="en-US" sz="4000">
                <a:solidFill>
                  <a:schemeClr val="bg2"/>
                </a:solidFill>
              </a:rPr>
              <a:t>’</a:t>
            </a:r>
            <a:r>
              <a:rPr lang="en-US">
                <a:solidFill>
                  <a:schemeClr val="bg2"/>
                </a:solidFill>
              </a:rPr>
              <a:t> set current object,</a:t>
            </a:r>
          </a:p>
          <a:p>
            <a:pPr>
              <a:lnSpc>
                <a:spcPct val="90000"/>
              </a:lnSpc>
            </a:pPr>
            <a:r>
              <a:rPr lang="en-US"/>
              <a:t>Copy address ‘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  <a:r>
              <a:rPr lang="en-US"/>
              <a:t>’ to ‘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  <a:r>
              <a:rPr lang="en-US"/>
              <a:t>’: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nameT list[3];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nameT *pNow;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k;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 . .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for(k=0; k&lt;3; k++) 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list[k].pNext = &amp;(list[(k+1)%3]);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 = &amp;(list[0]);		// start here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 . .</a:t>
            </a:r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 = pNow-&gt;pNext;		// move on.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 = pNow-&gt;pNext;		// move on.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 = pNow-&gt;pNext;		// move on.</a:t>
            </a:r>
          </a:p>
        </p:txBody>
      </p:sp>
      <p:sp>
        <p:nvSpPr>
          <p:cNvPr id="608260" name="Text Box 4"/>
          <p:cNvSpPr txBox="1">
            <a:spLocks noChangeArrowheads="1"/>
          </p:cNvSpPr>
          <p:nvPr/>
        </p:nvSpPr>
        <p:spPr bwMode="auto">
          <a:xfrm>
            <a:off x="4037013" y="3702050"/>
            <a:ext cx="1149350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</p:txBody>
      </p:sp>
      <p:sp>
        <p:nvSpPr>
          <p:cNvPr id="608261" name="Line 5"/>
          <p:cNvSpPr>
            <a:spLocks noChangeShapeType="1"/>
          </p:cNvSpPr>
          <p:nvPr/>
        </p:nvSpPr>
        <p:spPr bwMode="auto">
          <a:xfrm>
            <a:off x="4799013" y="415925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8262" name="Text Box 6"/>
          <p:cNvSpPr txBox="1">
            <a:spLocks noChangeArrowheads="1"/>
          </p:cNvSpPr>
          <p:nvPr/>
        </p:nvSpPr>
        <p:spPr bwMode="auto">
          <a:xfrm>
            <a:off x="4002088" y="34305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list[0]</a:t>
            </a:r>
          </a:p>
        </p:txBody>
      </p:sp>
      <p:sp>
        <p:nvSpPr>
          <p:cNvPr id="608263" name="Text Box 7"/>
          <p:cNvSpPr txBox="1">
            <a:spLocks noChangeArrowheads="1"/>
          </p:cNvSpPr>
          <p:nvPr/>
        </p:nvSpPr>
        <p:spPr bwMode="auto">
          <a:xfrm>
            <a:off x="5748338" y="3708400"/>
            <a:ext cx="1149350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</p:txBody>
      </p:sp>
      <p:sp>
        <p:nvSpPr>
          <p:cNvPr id="608264" name="Line 8"/>
          <p:cNvSpPr>
            <a:spLocks noChangeShapeType="1"/>
          </p:cNvSpPr>
          <p:nvPr/>
        </p:nvSpPr>
        <p:spPr bwMode="auto">
          <a:xfrm>
            <a:off x="6510338" y="41656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8265" name="Text Box 9"/>
          <p:cNvSpPr txBox="1">
            <a:spLocks noChangeArrowheads="1"/>
          </p:cNvSpPr>
          <p:nvPr/>
        </p:nvSpPr>
        <p:spPr bwMode="auto">
          <a:xfrm>
            <a:off x="5713413" y="343693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list[1]</a:t>
            </a:r>
          </a:p>
        </p:txBody>
      </p:sp>
      <p:sp>
        <p:nvSpPr>
          <p:cNvPr id="608266" name="Text Box 10"/>
          <p:cNvSpPr txBox="1">
            <a:spLocks noChangeArrowheads="1"/>
          </p:cNvSpPr>
          <p:nvPr/>
        </p:nvSpPr>
        <p:spPr bwMode="auto">
          <a:xfrm>
            <a:off x="7466013" y="3716338"/>
            <a:ext cx="1149350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</p:txBody>
      </p:sp>
      <p:sp>
        <p:nvSpPr>
          <p:cNvPr id="608267" name="Freeform 11"/>
          <p:cNvSpPr>
            <a:spLocks/>
          </p:cNvSpPr>
          <p:nvPr/>
        </p:nvSpPr>
        <p:spPr bwMode="auto">
          <a:xfrm>
            <a:off x="4773613" y="4159250"/>
            <a:ext cx="4065587" cy="565150"/>
          </a:xfrm>
          <a:custGeom>
            <a:avLst/>
            <a:gdLst>
              <a:gd name="T0" fmla="*/ 2154 w 2561"/>
              <a:gd name="T1" fmla="*/ 0 h 356"/>
              <a:gd name="T2" fmla="*/ 2470 w 2561"/>
              <a:gd name="T3" fmla="*/ 1 h 356"/>
              <a:gd name="T4" fmla="*/ 2525 w 2561"/>
              <a:gd name="T5" fmla="*/ 13 h 356"/>
              <a:gd name="T6" fmla="*/ 2561 w 2561"/>
              <a:gd name="T7" fmla="*/ 68 h 356"/>
              <a:gd name="T8" fmla="*/ 2537 w 2561"/>
              <a:gd name="T9" fmla="*/ 136 h 356"/>
              <a:gd name="T10" fmla="*/ 2482 w 2561"/>
              <a:gd name="T11" fmla="*/ 179 h 356"/>
              <a:gd name="T12" fmla="*/ 2231 w 2561"/>
              <a:gd name="T13" fmla="*/ 295 h 356"/>
              <a:gd name="T14" fmla="*/ 1906 w 2561"/>
              <a:gd name="T15" fmla="*/ 332 h 356"/>
              <a:gd name="T16" fmla="*/ 1207 w 2561"/>
              <a:gd name="T17" fmla="*/ 350 h 356"/>
              <a:gd name="T18" fmla="*/ 276 w 2561"/>
              <a:gd name="T19" fmla="*/ 356 h 356"/>
              <a:gd name="T20" fmla="*/ 104 w 2561"/>
              <a:gd name="T21" fmla="*/ 338 h 356"/>
              <a:gd name="T22" fmla="*/ 19 w 2561"/>
              <a:gd name="T23" fmla="*/ 307 h 356"/>
              <a:gd name="T24" fmla="*/ 0 w 2561"/>
              <a:gd name="T25" fmla="*/ 252 h 356"/>
              <a:gd name="T26" fmla="*/ 0 w 2561"/>
              <a:gd name="T27" fmla="*/ 124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561" h="356">
                <a:moveTo>
                  <a:pt x="2154" y="0"/>
                </a:moveTo>
                <a:lnTo>
                  <a:pt x="2470" y="1"/>
                </a:lnTo>
                <a:lnTo>
                  <a:pt x="2525" y="13"/>
                </a:lnTo>
                <a:lnTo>
                  <a:pt x="2561" y="68"/>
                </a:lnTo>
                <a:lnTo>
                  <a:pt x="2537" y="136"/>
                </a:lnTo>
                <a:lnTo>
                  <a:pt x="2482" y="179"/>
                </a:lnTo>
                <a:lnTo>
                  <a:pt x="2231" y="295"/>
                </a:lnTo>
                <a:lnTo>
                  <a:pt x="1906" y="332"/>
                </a:lnTo>
                <a:lnTo>
                  <a:pt x="1207" y="350"/>
                </a:lnTo>
                <a:lnTo>
                  <a:pt x="276" y="356"/>
                </a:lnTo>
                <a:lnTo>
                  <a:pt x="104" y="338"/>
                </a:lnTo>
                <a:lnTo>
                  <a:pt x="19" y="307"/>
                </a:lnTo>
                <a:lnTo>
                  <a:pt x="0" y="252"/>
                </a:lnTo>
                <a:lnTo>
                  <a:pt x="0" y="124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8268" name="Text Box 12"/>
          <p:cNvSpPr txBox="1">
            <a:spLocks noChangeArrowheads="1"/>
          </p:cNvSpPr>
          <p:nvPr/>
        </p:nvSpPr>
        <p:spPr bwMode="auto">
          <a:xfrm>
            <a:off x="7431088" y="3444875"/>
            <a:ext cx="11398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list[2]</a:t>
            </a:r>
          </a:p>
        </p:txBody>
      </p:sp>
      <p:sp>
        <p:nvSpPr>
          <p:cNvPr id="608269" name="Text Box 13"/>
          <p:cNvSpPr txBox="1">
            <a:spLocks noChangeArrowheads="1"/>
          </p:cNvSpPr>
          <p:nvPr/>
        </p:nvSpPr>
        <p:spPr bwMode="auto">
          <a:xfrm>
            <a:off x="4191000" y="2743200"/>
            <a:ext cx="742950" cy="379413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</a:p>
        </p:txBody>
      </p:sp>
      <p:sp>
        <p:nvSpPr>
          <p:cNvPr id="608270" name="Line 14"/>
          <p:cNvSpPr>
            <a:spLocks noChangeShapeType="1"/>
          </p:cNvSpPr>
          <p:nvPr/>
        </p:nvSpPr>
        <p:spPr bwMode="auto">
          <a:xfrm>
            <a:off x="4572000" y="3124200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vana">
  <a:themeElements>
    <a:clrScheme name="van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vana">
      <a:majorFont>
        <a:latin typeface="Tahoma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lg" len="lg"/>
          <a:tailEnd type="stealth" w="lg" len="lg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lg" len="lg"/>
          <a:tailEnd type="stealth" w="lg" len="lg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</a:defRPr>
        </a:defPPr>
      </a:lstStyle>
    </a:lnDef>
  </a:objectDefaults>
  <a:extraClrSchemeLst>
    <a:extraClrScheme>
      <a:clrScheme name="van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n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n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n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n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n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n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D:\Program Files\Microsoft Office\Templates\vana.pot</Template>
  <TotalTime>10900</TotalTime>
  <Words>792</Words>
  <Application>Microsoft Office PowerPoint</Application>
  <PresentationFormat>On-screen Show (4:3)</PresentationFormat>
  <Paragraphs>353</Paragraphs>
  <Slides>23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Times New Roman</vt:lpstr>
      <vt:lpstr>Tahoma</vt:lpstr>
      <vt:lpstr>Courier New</vt:lpstr>
      <vt:lpstr>vana</vt:lpstr>
      <vt:lpstr>EECS110: 5AA Debuggers: GDB / CodeBlocks</vt:lpstr>
      <vt:lpstr>Machine-Assisted Debugging</vt:lpstr>
      <vt:lpstr>Example: chain or ‘Linked List’</vt:lpstr>
      <vt:lpstr>Example: chain or ‘Linked List’</vt:lpstr>
      <vt:lpstr>Traverse a Chain of Pointers</vt:lpstr>
      <vt:lpstr>Traverse a Chain of Pointers</vt:lpstr>
      <vt:lpstr>Traverse a Chain of Pointers</vt:lpstr>
      <vt:lpstr>Traverse a Chain of Pointers</vt:lpstr>
      <vt:lpstr>Traverse a Chain of Pointers</vt:lpstr>
      <vt:lpstr>Going Backwards? </vt:lpstr>
      <vt:lpstr>Result: Doubly-linked List</vt:lpstr>
      <vt:lpstr>Back-Track? Doubly-linked List</vt:lpstr>
      <vt:lpstr>Back-Track? Doubly-linked List</vt:lpstr>
      <vt:lpstr>Back-Track? Doubly-linked List</vt:lpstr>
      <vt:lpstr>Back-Track? Doubly-linked List</vt:lpstr>
      <vt:lpstr>Back-Track? Doubly-linked List</vt:lpstr>
      <vt:lpstr>Doubly-Linked List: Delete?</vt:lpstr>
      <vt:lpstr>Doubly-Linked List: Delete?</vt:lpstr>
      <vt:lpstr>Doubly-Linked List: Delete?</vt:lpstr>
      <vt:lpstr>Doubly-Linked List: Delete?</vt:lpstr>
      <vt:lpstr>Doubly-Linked List: Delete?</vt:lpstr>
      <vt:lpstr>Doubly-Linked List: Delete?</vt:lpstr>
      <vt:lpstr>Other Things You Can Build 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Addresses</dc:title>
  <dc:creator>Jack Tumblin</dc:creator>
  <cp:lastModifiedBy>jetumblin</cp:lastModifiedBy>
  <cp:revision>183</cp:revision>
  <dcterms:created xsi:type="dcterms:W3CDTF">2001-04-16T00:28:07Z</dcterms:created>
  <dcterms:modified xsi:type="dcterms:W3CDTF">2012-12-04T17:05:19Z</dcterms:modified>
</cp:coreProperties>
</file>