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0"/>
  </p:notesMasterIdLst>
  <p:handoutMasterIdLst>
    <p:handoutMasterId r:id="rId31"/>
  </p:handoutMasterIdLst>
  <p:sldIdLst>
    <p:sldId id="285" r:id="rId2"/>
    <p:sldId id="328" r:id="rId3"/>
    <p:sldId id="326" r:id="rId4"/>
    <p:sldId id="327" r:id="rId5"/>
    <p:sldId id="313" r:id="rId6"/>
    <p:sldId id="311" r:id="rId7"/>
    <p:sldId id="321" r:id="rId8"/>
    <p:sldId id="320" r:id="rId9"/>
    <p:sldId id="322" r:id="rId10"/>
    <p:sldId id="312" r:id="rId11"/>
    <p:sldId id="324" r:id="rId12"/>
    <p:sldId id="325" r:id="rId13"/>
    <p:sldId id="344" r:id="rId14"/>
    <p:sldId id="345" r:id="rId15"/>
    <p:sldId id="350" r:id="rId16"/>
    <p:sldId id="348" r:id="rId17"/>
    <p:sldId id="351" r:id="rId18"/>
    <p:sldId id="347" r:id="rId19"/>
    <p:sldId id="330" r:id="rId20"/>
    <p:sldId id="323" r:id="rId21"/>
    <p:sldId id="331" r:id="rId22"/>
    <p:sldId id="332" r:id="rId23"/>
    <p:sldId id="333" r:id="rId24"/>
    <p:sldId id="334" r:id="rId25"/>
    <p:sldId id="337" r:id="rId26"/>
    <p:sldId id="338" r:id="rId27"/>
    <p:sldId id="335" r:id="rId28"/>
    <p:sldId id="336" r:id="rId29"/>
  </p:sldIdLst>
  <p:sldSz cx="9144000" cy="6858000" type="screen4x3"/>
  <p:notesSz cx="6858000" cy="92964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4" autoAdjust="0"/>
    <p:restoredTop sz="94490" autoAdjust="0"/>
  </p:normalViewPr>
  <p:slideViewPr>
    <p:cSldViewPr>
      <p:cViewPr varScale="1">
        <p:scale>
          <a:sx n="77" d="100"/>
          <a:sy n="77" d="100"/>
        </p:scale>
        <p:origin x="-96" y="-58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076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35" Type="http://schemas.openxmlformats.org/officeDocument/2006/relationships/tableStyles" Target="tableStyles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0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7203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17203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7203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A7A624F5-A753-44E6-91EE-112AE72AB32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096908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18436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416425"/>
            <a:ext cx="5029200" cy="41830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2971800" cy="4651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831263"/>
            <a:ext cx="2971800" cy="4651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7DA15B7-1A21-416C-81B5-EA8D0493D4D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4129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DFE45F9-500F-440F-92D9-72C0A1BCD643}" type="slidenum">
              <a:rPr lang="en-US"/>
              <a:pPr/>
              <a:t>1</a:t>
            </a:fld>
            <a:endParaRPr lang="en-US"/>
          </a:p>
        </p:txBody>
      </p:sp>
      <p:sp>
        <p:nvSpPr>
          <p:cNvPr id="911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11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FDB6F79-9AAA-4339-92E2-521C95E7023B}" type="slidenum">
              <a:rPr lang="en-US"/>
              <a:pPr/>
              <a:t>10</a:t>
            </a:fld>
            <a:endParaRPr lang="en-US"/>
          </a:p>
        </p:txBody>
      </p:sp>
      <p:sp>
        <p:nvSpPr>
          <p:cNvPr id="1054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54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5FC18DD-9735-46A7-944B-55C03E7707B7}" type="slidenum">
              <a:rPr lang="en-US"/>
              <a:pPr/>
              <a:t>11</a:t>
            </a:fld>
            <a:endParaRPr lang="en-US"/>
          </a:p>
        </p:txBody>
      </p:sp>
      <p:sp>
        <p:nvSpPr>
          <p:cNvPr id="1064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AA172F0-33DA-410B-A5FF-80DC2D9C65CF}" type="slidenum">
              <a:rPr lang="en-US"/>
              <a:pPr/>
              <a:t>12</a:t>
            </a:fld>
            <a:endParaRPr lang="en-US"/>
          </a:p>
        </p:txBody>
      </p:sp>
      <p:sp>
        <p:nvSpPr>
          <p:cNvPr id="1075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5EBBD01-DD3F-4031-9292-4A0869B21F6A}" type="slidenum">
              <a:rPr lang="en-US"/>
              <a:pPr/>
              <a:t>13</a:t>
            </a:fld>
            <a:endParaRPr lang="en-US"/>
          </a:p>
        </p:txBody>
      </p:sp>
      <p:sp>
        <p:nvSpPr>
          <p:cNvPr id="1546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4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54BC8A2-9CF7-43DD-A16C-0694B333B626}" type="slidenum">
              <a:rPr lang="en-US"/>
              <a:pPr/>
              <a:t>14</a:t>
            </a:fld>
            <a:endParaRPr lang="en-US"/>
          </a:p>
        </p:txBody>
      </p:sp>
      <p:sp>
        <p:nvSpPr>
          <p:cNvPr id="1576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7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158F5D4-4277-4984-9C0C-EE9916AED6F5}" type="slidenum">
              <a:rPr lang="en-US"/>
              <a:pPr/>
              <a:t>15</a:t>
            </a:fld>
            <a:endParaRPr lang="en-US"/>
          </a:p>
        </p:txBody>
      </p:sp>
      <p:sp>
        <p:nvSpPr>
          <p:cNvPr id="1669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6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1B10FEF-6DBC-4945-B56C-736D4C6EC9FC}" type="slidenum">
              <a:rPr lang="en-US"/>
              <a:pPr/>
              <a:t>16</a:t>
            </a:fld>
            <a:endParaRPr lang="en-US"/>
          </a:p>
        </p:txBody>
      </p:sp>
      <p:sp>
        <p:nvSpPr>
          <p:cNvPr id="1628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2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7D7A342-8BA5-4303-94BA-3F71F5169850}" type="slidenum">
              <a:rPr lang="en-US"/>
              <a:pPr/>
              <a:t>17</a:t>
            </a:fld>
            <a:endParaRPr lang="en-US"/>
          </a:p>
        </p:txBody>
      </p:sp>
      <p:sp>
        <p:nvSpPr>
          <p:cNvPr id="1689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8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E95BEFE-3047-4B95-BCBF-CC71EBAEC327}" type="slidenum">
              <a:rPr lang="en-US"/>
              <a:pPr/>
              <a:t>18</a:t>
            </a:fld>
            <a:endParaRPr lang="en-US"/>
          </a:p>
        </p:txBody>
      </p:sp>
      <p:sp>
        <p:nvSpPr>
          <p:cNvPr id="1710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1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7CD748B-1921-4330-A063-FDF747066E1D}" type="slidenum">
              <a:rPr lang="en-US"/>
              <a:pPr/>
              <a:t>19</a:t>
            </a:fld>
            <a:endParaRPr lang="en-US"/>
          </a:p>
        </p:txBody>
      </p:sp>
      <p:sp>
        <p:nvSpPr>
          <p:cNvPr id="1259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5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7194505-9B82-4C35-94BE-5B3318E85E9B}" type="slidenum">
              <a:rPr lang="en-US"/>
              <a:pPr/>
              <a:t>2</a:t>
            </a:fld>
            <a:endParaRPr lang="en-US"/>
          </a:p>
        </p:txBody>
      </p:sp>
      <p:sp>
        <p:nvSpPr>
          <p:cNvPr id="1699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9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103D7F6-F9FA-465D-94CA-790B7A076462}" type="slidenum">
              <a:rPr lang="en-US"/>
              <a:pPr/>
              <a:t>20</a:t>
            </a:fld>
            <a:endParaRPr lang="en-US"/>
          </a:p>
        </p:txBody>
      </p:sp>
      <p:sp>
        <p:nvSpPr>
          <p:cNvPr id="10854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8E1F581-6A20-4C74-88CA-3D33849D49B9}" type="slidenum">
              <a:rPr lang="en-US"/>
              <a:pPr/>
              <a:t>21</a:t>
            </a:fld>
            <a:endParaRPr lang="en-US"/>
          </a:p>
        </p:txBody>
      </p:sp>
      <p:sp>
        <p:nvSpPr>
          <p:cNvPr id="1280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80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6E9F773-B705-4478-942D-C3A9A823CCF4}" type="slidenum">
              <a:rPr lang="en-US"/>
              <a:pPr/>
              <a:t>22</a:t>
            </a:fld>
            <a:endParaRPr lang="en-US"/>
          </a:p>
        </p:txBody>
      </p:sp>
      <p:sp>
        <p:nvSpPr>
          <p:cNvPr id="1300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0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61C29CD-CF39-4CF3-852E-745D8D9D738C}" type="slidenum">
              <a:rPr lang="en-US"/>
              <a:pPr/>
              <a:t>23</a:t>
            </a:fld>
            <a:endParaRPr lang="en-US"/>
          </a:p>
        </p:txBody>
      </p:sp>
      <p:sp>
        <p:nvSpPr>
          <p:cNvPr id="1320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2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84BF7DB-CAE6-4B9A-AABB-60E18A3EE0F1}" type="slidenum">
              <a:rPr lang="en-US"/>
              <a:pPr/>
              <a:t>24</a:t>
            </a:fld>
            <a:endParaRPr lang="en-US"/>
          </a:p>
        </p:txBody>
      </p:sp>
      <p:sp>
        <p:nvSpPr>
          <p:cNvPr id="13414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4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3182731-BF41-4F0D-9616-B90805C77EF9}" type="slidenum">
              <a:rPr lang="en-US"/>
              <a:pPr/>
              <a:t>25</a:t>
            </a:fld>
            <a:endParaRPr lang="en-US"/>
          </a:p>
        </p:txBody>
      </p:sp>
      <p:sp>
        <p:nvSpPr>
          <p:cNvPr id="1402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0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C79F389-4D4C-4456-B663-6F19D2A3A416}" type="slidenum">
              <a:rPr lang="en-US"/>
              <a:pPr/>
              <a:t>26</a:t>
            </a:fld>
            <a:endParaRPr lang="en-US"/>
          </a:p>
        </p:txBody>
      </p:sp>
      <p:sp>
        <p:nvSpPr>
          <p:cNvPr id="1423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2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A446600-900B-4FC1-8708-ED79612E0335}" type="slidenum">
              <a:rPr lang="en-US"/>
              <a:pPr/>
              <a:t>27</a:t>
            </a:fld>
            <a:endParaRPr lang="en-US"/>
          </a:p>
        </p:txBody>
      </p:sp>
      <p:sp>
        <p:nvSpPr>
          <p:cNvPr id="1361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6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28DD30A-695F-4722-904F-8CEB795B7603}" type="slidenum">
              <a:rPr lang="en-US"/>
              <a:pPr/>
              <a:t>28</a:t>
            </a:fld>
            <a:endParaRPr lang="en-US"/>
          </a:p>
        </p:txBody>
      </p:sp>
      <p:sp>
        <p:nvSpPr>
          <p:cNvPr id="1382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8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34D01BE-027A-45D7-A274-A722B34ED887}" type="slidenum">
              <a:rPr lang="en-US"/>
              <a:pPr/>
              <a:t>3</a:t>
            </a:fld>
            <a:endParaRPr lang="en-US"/>
          </a:p>
        </p:txBody>
      </p:sp>
      <p:sp>
        <p:nvSpPr>
          <p:cNvPr id="1187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8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AC3B260-32E3-4FD1-9851-0A9EFC8B9AF3}" type="slidenum">
              <a:rPr lang="en-US"/>
              <a:pPr/>
              <a:t>4</a:t>
            </a:fld>
            <a:endParaRPr lang="en-US"/>
          </a:p>
        </p:txBody>
      </p:sp>
      <p:sp>
        <p:nvSpPr>
          <p:cNvPr id="1208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08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BFAD235-C37A-42D6-AFB9-AB573D68D231}" type="slidenum">
              <a:rPr lang="en-US"/>
              <a:pPr/>
              <a:t>5</a:t>
            </a:fld>
            <a:endParaRPr lang="en-US"/>
          </a:p>
        </p:txBody>
      </p:sp>
      <p:sp>
        <p:nvSpPr>
          <p:cNvPr id="1003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03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8521BCC-409B-48E4-A73D-8EDCF84A1A91}" type="slidenum">
              <a:rPr lang="en-US"/>
              <a:pPr/>
              <a:t>6</a:t>
            </a:fld>
            <a:endParaRPr lang="en-US"/>
          </a:p>
        </p:txBody>
      </p:sp>
      <p:sp>
        <p:nvSpPr>
          <p:cNvPr id="1013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13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426F5E5-5914-4B5C-8B1B-B073D2676BA1}" type="slidenum">
              <a:rPr lang="en-US"/>
              <a:pPr/>
              <a:t>7</a:t>
            </a:fld>
            <a:endParaRPr lang="en-US"/>
          </a:p>
        </p:txBody>
      </p:sp>
      <p:sp>
        <p:nvSpPr>
          <p:cNvPr id="1024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35BEAB9-126D-4EED-BAE4-9D5903392374}" type="slidenum">
              <a:rPr lang="en-US"/>
              <a:pPr/>
              <a:t>8</a:t>
            </a:fld>
            <a:endParaRPr lang="en-US"/>
          </a:p>
        </p:txBody>
      </p:sp>
      <p:sp>
        <p:nvSpPr>
          <p:cNvPr id="1034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34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C6DECDD-E6BE-4091-8027-4462C7D37887}" type="slidenum">
              <a:rPr lang="en-US"/>
              <a:pPr/>
              <a:t>9</a:t>
            </a:fld>
            <a:endParaRPr lang="en-US"/>
          </a:p>
        </p:txBody>
      </p:sp>
      <p:sp>
        <p:nvSpPr>
          <p:cNvPr id="1044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44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105D4D4-D4D5-43BB-82AF-667A8C75831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0923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3DE9520-03B9-40F6-BBCA-21C591E9C37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84163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62750" y="228600"/>
            <a:ext cx="2152650" cy="6248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228600"/>
            <a:ext cx="6305550" cy="6248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48B5D279-E209-42B5-A2F7-4557EA9D301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6761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0279BF3-595D-49A7-B314-2E173EF524E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78980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D4651E9F-0513-44D1-9C8E-84126942558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05336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4800" y="1219200"/>
            <a:ext cx="42291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86300" y="1219200"/>
            <a:ext cx="42291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9E220741-57A8-46A7-AD10-90F3117AB87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98080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77B32B5F-609B-4531-AE7B-24100331C57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97612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4C194360-DC81-4856-8C21-88FAE55307E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33485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2B96DAC5-D63D-44A6-A9C5-EA5FCEDFE23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8871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7AC779EE-370C-4B77-A347-A38C1C72CBA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1488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DF375044-5D8D-4CEC-8DDA-8A0E58E939F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16009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28600"/>
            <a:ext cx="8534400" cy="914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04800" y="1219200"/>
            <a:ext cx="8610600" cy="5257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62800" y="63246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68BE1FF-1482-4797-9310-0BD838F7BD6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C80E05A-5E2E-4B01-A141-0B3B496DBA47}" type="slidenum">
              <a:rPr lang="en-US"/>
              <a:pPr/>
              <a:t>1</a:t>
            </a:fld>
            <a:endParaRPr lang="en-US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7538" y="4184650"/>
            <a:ext cx="7985125" cy="2063750"/>
          </a:xfrm>
        </p:spPr>
        <p:txBody>
          <a:bodyPr/>
          <a:lstStyle/>
          <a:p>
            <a:pPr>
              <a:buFontTx/>
              <a:buNone/>
            </a:pPr>
            <a:r>
              <a:rPr lang="en-US" sz="4000" u="sng"/>
              <a:t>I hope you: </a:t>
            </a:r>
            <a:r>
              <a:rPr lang="en-US"/>
              <a:t> </a:t>
            </a:r>
          </a:p>
          <a:p>
            <a:pPr lvl="1"/>
            <a:r>
              <a:rPr lang="en-US"/>
              <a:t>Have passed some arrays to functions, and</a:t>
            </a:r>
          </a:p>
          <a:p>
            <a:pPr lvl="1"/>
            <a:r>
              <a:rPr lang="en-US"/>
              <a:t>Used those arrays as both fcn. input and output</a:t>
            </a:r>
          </a:p>
        </p:txBody>
      </p:sp>
      <p:sp>
        <p:nvSpPr>
          <p:cNvPr id="32772" name="Rectangle 4"/>
          <p:cNvSpPr>
            <a:spLocks noGrp="1" noChangeArrowheads="1"/>
          </p:cNvSpPr>
          <p:nvPr>
            <p:ph type="title"/>
          </p:nvPr>
        </p:nvSpPr>
        <p:spPr>
          <a:xfrm>
            <a:off x="1409700" y="609600"/>
            <a:ext cx="6324600" cy="13716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>
                <a:latin typeface="Tahoma" pitchFamily="34" charset="0"/>
              </a:rPr>
              <a:t>EECS110: 5b</a:t>
            </a:r>
            <a:r>
              <a:rPr lang="en-US" sz="4400">
                <a:latin typeface="Tahoma" pitchFamily="34" charset="0"/>
              </a:rPr>
              <a:t> </a:t>
            </a:r>
            <a:br>
              <a:rPr lang="en-US" sz="4400">
                <a:latin typeface="Tahoma" pitchFamily="34" charset="0"/>
              </a:rPr>
            </a:br>
            <a:r>
              <a:rPr lang="en-US" sz="4400">
                <a:latin typeface="Tahoma" pitchFamily="34" charset="0"/>
              </a:rPr>
              <a:t>Arrays For Strings</a:t>
            </a:r>
          </a:p>
        </p:txBody>
      </p:sp>
      <p:sp>
        <p:nvSpPr>
          <p:cNvPr id="32773" name="Rectangle 5"/>
          <p:cNvSpPr>
            <a:spLocks noChangeArrowheads="1"/>
          </p:cNvSpPr>
          <p:nvPr/>
        </p:nvSpPr>
        <p:spPr bwMode="auto">
          <a:xfrm>
            <a:off x="2719388" y="236220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US" sz="2800">
                <a:solidFill>
                  <a:schemeClr val="tx2"/>
                </a:solidFill>
              </a:rPr>
              <a:t>Jack Tumblin</a:t>
            </a:r>
            <a:br>
              <a:rPr lang="en-US" sz="2800">
                <a:solidFill>
                  <a:schemeClr val="tx2"/>
                </a:solidFill>
              </a:rPr>
            </a:br>
            <a:r>
              <a:rPr lang="en-US" sz="2800">
                <a:solidFill>
                  <a:schemeClr val="tx2"/>
                </a:solidFill>
              </a:rPr>
              <a:t>jet@cs.northwestern.edu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9D3920-B70B-4081-8052-D974E14D6617}" type="slidenum">
              <a:rPr lang="en-US"/>
              <a:pPr/>
              <a:t>10</a:t>
            </a:fld>
            <a:endParaRPr lang="en-US"/>
          </a:p>
        </p:txBody>
      </p:sp>
      <p:sp>
        <p:nvSpPr>
          <p:cNvPr id="6656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305800" cy="1066800"/>
          </a:xfrm>
        </p:spPr>
        <p:txBody>
          <a:bodyPr/>
          <a:lstStyle/>
          <a:p>
            <a:r>
              <a:rPr lang="en-US"/>
              <a:t>String Variables</a:t>
            </a:r>
          </a:p>
        </p:txBody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96988"/>
            <a:ext cx="8458200" cy="5256212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(Recall) A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variable</a:t>
            </a:r>
            <a:r>
              <a:rPr lang="en-US"/>
              <a:t> is: </a:t>
            </a:r>
          </a:p>
          <a:p>
            <a:pPr lvl="1">
              <a:lnSpc>
                <a:spcPct val="90000"/>
              </a:lnSpc>
              <a:buFontTx/>
              <a:buNone/>
            </a:pPr>
            <a:r>
              <a:rPr lang="en-US"/>
              <a:t>a place-holder, a named chunk of memory </a:t>
            </a:r>
            <a:br>
              <a:rPr lang="en-US"/>
            </a:br>
            <a:r>
              <a:rPr lang="en-US"/>
              <a:t>to hold just one value that can change</a:t>
            </a:r>
            <a:br>
              <a:rPr lang="en-US"/>
            </a:br>
            <a:endParaRPr lang="en-US"/>
          </a:p>
          <a:p>
            <a:pPr>
              <a:lnSpc>
                <a:spcPct val="90000"/>
              </a:lnSpc>
            </a:pPr>
            <a:r>
              <a:rPr lang="en-US"/>
              <a:t>A string is: a sequential list of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/>
              <a:t> values,			         that ends at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 </a:t>
            </a:r>
            <a:r>
              <a:rPr lang="en-US"/>
              <a:t>(‘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\0</a:t>
            </a:r>
            <a:r>
              <a:rPr lang="en-US"/>
              <a:t>’).</a:t>
            </a:r>
          </a:p>
          <a:p>
            <a:pPr>
              <a:lnSpc>
                <a:spcPct val="90000"/>
              </a:lnSpc>
            </a:pPr>
            <a:endParaRPr lang="en-US"/>
          </a:p>
          <a:p>
            <a:pPr>
              <a:lnSpc>
                <a:spcPct val="90000"/>
              </a:lnSpc>
            </a:pPr>
            <a:r>
              <a:rPr lang="en-US"/>
              <a:t>Thus: an array of type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/>
              <a:t>  is </a:t>
            </a:r>
            <a:br>
              <a:rPr lang="en-US"/>
            </a:br>
            <a:r>
              <a:rPr lang="en-US"/>
              <a:t>          one way to make a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‘string variable’</a:t>
            </a:r>
            <a:r>
              <a:rPr lang="en-US"/>
              <a:t> </a:t>
            </a:r>
          </a:p>
          <a:p>
            <a:pPr>
              <a:lnSpc>
                <a:spcPct val="90000"/>
              </a:lnSpc>
            </a:pPr>
            <a:r>
              <a:rPr lang="en-US" sz="2800"/>
              <a:t>(but array size is fixed; the string must fit inside!!)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/>
              <a:t>								Let’s try it:</a:t>
            </a:r>
          </a:p>
        </p:txBody>
      </p:sp>
      <p:sp>
        <p:nvSpPr>
          <p:cNvPr id="66568" name="Rectangle 8"/>
          <p:cNvSpPr>
            <a:spLocks noChangeArrowheads="1"/>
          </p:cNvSpPr>
          <p:nvPr/>
        </p:nvSpPr>
        <p:spPr bwMode="auto">
          <a:xfrm>
            <a:off x="838200" y="1828800"/>
            <a:ext cx="6324600" cy="914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570" name="Rectangle 10"/>
          <p:cNvSpPr>
            <a:spLocks noChangeArrowheads="1"/>
          </p:cNvSpPr>
          <p:nvPr/>
        </p:nvSpPr>
        <p:spPr bwMode="auto">
          <a:xfrm>
            <a:off x="2667000" y="3048000"/>
            <a:ext cx="5486400" cy="990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490CEA-0272-4A0B-9638-BA2874D381D1}" type="slidenum">
              <a:rPr lang="en-US"/>
              <a:pPr/>
              <a:t>11</a:t>
            </a:fld>
            <a:endParaRPr lang="en-US"/>
          </a:p>
        </p:txBody>
      </p:sp>
      <p:sp>
        <p:nvSpPr>
          <p:cNvPr id="798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Put String in a </a:t>
            </a:r>
            <a:r>
              <a:rPr lang="en-US">
                <a:solidFill>
                  <a:schemeClr val="accent2"/>
                </a:solidFill>
                <a:latin typeface="Courier New" pitchFamily="49" charset="0"/>
              </a:rPr>
              <a:t>char</a:t>
            </a:r>
            <a:r>
              <a:rPr lang="en-US"/>
              <a:t> Array : I</a:t>
            </a:r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429000" y="1828800"/>
            <a:ext cx="5638800" cy="46482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msg[20];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msg[0] = ‘h’;	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msg[1] = ‘e’;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msg[2] = ‘l’;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msg[3] = ‘l’;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msg[4] = ‘o’;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msg[5] = ‘\0’;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...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WHY is this so tedious?!?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printf(“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\n”,msg);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79876" name="Text Box 4"/>
          <p:cNvSpPr txBox="1">
            <a:spLocks noChangeArrowheads="1"/>
          </p:cNvSpPr>
          <p:nvPr/>
        </p:nvSpPr>
        <p:spPr bwMode="auto">
          <a:xfrm>
            <a:off x="685800" y="1508125"/>
            <a:ext cx="914400" cy="4968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...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4269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4270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4271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4272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4273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4274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4275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4276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4277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4278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4279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4280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4281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4282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...</a:t>
            </a:r>
          </a:p>
        </p:txBody>
      </p:sp>
      <p:sp>
        <p:nvSpPr>
          <p:cNvPr id="79877" name="Text Box 5"/>
          <p:cNvSpPr txBox="1">
            <a:spLocks noChangeArrowheads="1"/>
          </p:cNvSpPr>
          <p:nvPr/>
        </p:nvSpPr>
        <p:spPr bwMode="auto">
          <a:xfrm rot="5400000">
            <a:off x="-1181100" y="3771900"/>
            <a:ext cx="3124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Address </a:t>
            </a:r>
            <a:r>
              <a:rPr lang="en-US" sz="2400">
                <a:solidFill>
                  <a:schemeClr val="tx2"/>
                </a:solidFill>
                <a:sym typeface="Wingdings" pitchFamily="2" charset="2"/>
              </a:rPr>
              <a:t>    </a:t>
            </a:r>
            <a:endParaRPr lang="en-US" sz="2400">
              <a:solidFill>
                <a:schemeClr val="tx2"/>
              </a:solidFill>
            </a:endParaRPr>
          </a:p>
        </p:txBody>
      </p:sp>
      <p:grpSp>
        <p:nvGrpSpPr>
          <p:cNvPr id="79878" name="Group 6"/>
          <p:cNvGrpSpPr>
            <a:grpSpLocks/>
          </p:cNvGrpSpPr>
          <p:nvPr/>
        </p:nvGrpSpPr>
        <p:grpSpPr bwMode="auto">
          <a:xfrm>
            <a:off x="1447800" y="1371600"/>
            <a:ext cx="990600" cy="5181600"/>
            <a:chOff x="2208" y="864"/>
            <a:chExt cx="624" cy="3264"/>
          </a:xfrm>
        </p:grpSpPr>
        <p:sp>
          <p:nvSpPr>
            <p:cNvPr id="79879" name="Line 7"/>
            <p:cNvSpPr>
              <a:spLocks noChangeShapeType="1"/>
            </p:cNvSpPr>
            <p:nvPr/>
          </p:nvSpPr>
          <p:spPr bwMode="auto">
            <a:xfrm>
              <a:off x="2832" y="1008"/>
              <a:ext cx="0" cy="312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80" name="Line 8"/>
            <p:cNvSpPr>
              <a:spLocks noChangeShapeType="1"/>
            </p:cNvSpPr>
            <p:nvPr/>
          </p:nvSpPr>
          <p:spPr bwMode="auto">
            <a:xfrm>
              <a:off x="2208" y="864"/>
              <a:ext cx="0" cy="307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81" name="Line 9"/>
            <p:cNvSpPr>
              <a:spLocks noChangeShapeType="1"/>
            </p:cNvSpPr>
            <p:nvPr/>
          </p:nvSpPr>
          <p:spPr bwMode="auto">
            <a:xfrm>
              <a:off x="2208" y="115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82" name="Line 10"/>
            <p:cNvSpPr>
              <a:spLocks noChangeShapeType="1"/>
            </p:cNvSpPr>
            <p:nvPr/>
          </p:nvSpPr>
          <p:spPr bwMode="auto">
            <a:xfrm>
              <a:off x="2208" y="134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83" name="Line 11"/>
            <p:cNvSpPr>
              <a:spLocks noChangeShapeType="1"/>
            </p:cNvSpPr>
            <p:nvPr/>
          </p:nvSpPr>
          <p:spPr bwMode="auto">
            <a:xfrm>
              <a:off x="2208" y="153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84" name="Line 12"/>
            <p:cNvSpPr>
              <a:spLocks noChangeShapeType="1"/>
            </p:cNvSpPr>
            <p:nvPr/>
          </p:nvSpPr>
          <p:spPr bwMode="auto">
            <a:xfrm>
              <a:off x="2208" y="172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85" name="Line 13"/>
            <p:cNvSpPr>
              <a:spLocks noChangeShapeType="1"/>
            </p:cNvSpPr>
            <p:nvPr/>
          </p:nvSpPr>
          <p:spPr bwMode="auto">
            <a:xfrm>
              <a:off x="2208" y="192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86" name="Line 14"/>
            <p:cNvSpPr>
              <a:spLocks noChangeShapeType="1"/>
            </p:cNvSpPr>
            <p:nvPr/>
          </p:nvSpPr>
          <p:spPr bwMode="auto">
            <a:xfrm>
              <a:off x="2208" y="211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87" name="Line 15"/>
            <p:cNvSpPr>
              <a:spLocks noChangeShapeType="1"/>
            </p:cNvSpPr>
            <p:nvPr/>
          </p:nvSpPr>
          <p:spPr bwMode="auto">
            <a:xfrm>
              <a:off x="2208" y="230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88" name="Line 16"/>
            <p:cNvSpPr>
              <a:spLocks noChangeShapeType="1"/>
            </p:cNvSpPr>
            <p:nvPr/>
          </p:nvSpPr>
          <p:spPr bwMode="auto">
            <a:xfrm>
              <a:off x="2208" y="249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89" name="Line 17"/>
            <p:cNvSpPr>
              <a:spLocks noChangeShapeType="1"/>
            </p:cNvSpPr>
            <p:nvPr/>
          </p:nvSpPr>
          <p:spPr bwMode="auto">
            <a:xfrm>
              <a:off x="2208" y="268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90" name="Line 18"/>
            <p:cNvSpPr>
              <a:spLocks noChangeShapeType="1"/>
            </p:cNvSpPr>
            <p:nvPr/>
          </p:nvSpPr>
          <p:spPr bwMode="auto">
            <a:xfrm>
              <a:off x="2208" y="288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91" name="Line 19"/>
            <p:cNvSpPr>
              <a:spLocks noChangeShapeType="1"/>
            </p:cNvSpPr>
            <p:nvPr/>
          </p:nvSpPr>
          <p:spPr bwMode="auto">
            <a:xfrm>
              <a:off x="2208" y="307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92" name="Line 20"/>
            <p:cNvSpPr>
              <a:spLocks noChangeShapeType="1"/>
            </p:cNvSpPr>
            <p:nvPr/>
          </p:nvSpPr>
          <p:spPr bwMode="auto">
            <a:xfrm>
              <a:off x="2208" y="326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93" name="Line 21"/>
            <p:cNvSpPr>
              <a:spLocks noChangeShapeType="1"/>
            </p:cNvSpPr>
            <p:nvPr/>
          </p:nvSpPr>
          <p:spPr bwMode="auto">
            <a:xfrm>
              <a:off x="2208" y="345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94" name="Line 22"/>
            <p:cNvSpPr>
              <a:spLocks noChangeShapeType="1"/>
            </p:cNvSpPr>
            <p:nvPr/>
          </p:nvSpPr>
          <p:spPr bwMode="auto">
            <a:xfrm>
              <a:off x="2208" y="364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95" name="Line 23"/>
            <p:cNvSpPr>
              <a:spLocks noChangeShapeType="1"/>
            </p:cNvSpPr>
            <p:nvPr/>
          </p:nvSpPr>
          <p:spPr bwMode="auto">
            <a:xfrm>
              <a:off x="2208" y="384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96" name="Line 24"/>
            <p:cNvSpPr>
              <a:spLocks noChangeShapeType="1"/>
            </p:cNvSpPr>
            <p:nvPr/>
          </p:nvSpPr>
          <p:spPr bwMode="auto">
            <a:xfrm>
              <a:off x="2496" y="4032"/>
              <a:ext cx="33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9897" name="Line 25"/>
            <p:cNvSpPr>
              <a:spLocks noChangeShapeType="1"/>
            </p:cNvSpPr>
            <p:nvPr/>
          </p:nvSpPr>
          <p:spPr bwMode="auto">
            <a:xfrm>
              <a:off x="2208" y="960"/>
              <a:ext cx="33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9898" name="Rectangle 26"/>
          <p:cNvSpPr>
            <a:spLocks noChangeArrowheads="1"/>
          </p:cNvSpPr>
          <p:nvPr/>
        </p:nvSpPr>
        <p:spPr bwMode="auto">
          <a:xfrm>
            <a:off x="1447800" y="1828800"/>
            <a:ext cx="990600" cy="50292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25400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sz="2400"/>
          </a:p>
        </p:txBody>
      </p:sp>
      <p:sp>
        <p:nvSpPr>
          <p:cNvPr id="79899" name="Text Box 27"/>
          <p:cNvSpPr txBox="1">
            <a:spLocks noChangeArrowheads="1"/>
          </p:cNvSpPr>
          <p:nvPr/>
        </p:nvSpPr>
        <p:spPr bwMode="auto">
          <a:xfrm>
            <a:off x="1600200" y="1812925"/>
            <a:ext cx="793750" cy="4054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‘h’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‘e’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‘o’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 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‘w’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‘o’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‘r’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‘d’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‘!’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‘\0’</a:t>
            </a:r>
          </a:p>
        </p:txBody>
      </p:sp>
      <p:sp>
        <p:nvSpPr>
          <p:cNvPr id="79900" name="Rectangle 28"/>
          <p:cNvSpPr>
            <a:spLocks noChangeArrowheads="1"/>
          </p:cNvSpPr>
          <p:nvPr/>
        </p:nvSpPr>
        <p:spPr bwMode="auto">
          <a:xfrm>
            <a:off x="2895600" y="1447800"/>
            <a:ext cx="685800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</a:p>
        </p:txBody>
      </p:sp>
      <p:sp>
        <p:nvSpPr>
          <p:cNvPr id="79901" name="Line 29"/>
          <p:cNvSpPr>
            <a:spLocks noChangeShapeType="1"/>
          </p:cNvSpPr>
          <p:nvPr/>
        </p:nvSpPr>
        <p:spPr bwMode="auto">
          <a:xfrm flipH="1">
            <a:off x="2438400" y="1828800"/>
            <a:ext cx="4572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9902" name="Text Box 30"/>
          <p:cNvSpPr txBox="1">
            <a:spLocks noChangeArrowheads="1"/>
          </p:cNvSpPr>
          <p:nvPr/>
        </p:nvSpPr>
        <p:spPr bwMode="auto">
          <a:xfrm>
            <a:off x="5943600" y="1828800"/>
            <a:ext cx="2817813" cy="126365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/>
              <a:t>uses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400"/>
              <a:t> literals;</a:t>
            </a:r>
          </a:p>
          <a:p>
            <a:r>
              <a:rPr lang="en-US" sz="2400"/>
              <a:t>fill the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400"/>
              <a:t> array</a:t>
            </a:r>
          </a:p>
          <a:p>
            <a:r>
              <a:rPr lang="en-US" sz="2400"/>
              <a:t>with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400"/>
              <a:t> constants</a:t>
            </a:r>
          </a:p>
        </p:txBody>
      </p:sp>
      <p:sp>
        <p:nvSpPr>
          <p:cNvPr id="79903" name="Line 31"/>
          <p:cNvSpPr>
            <a:spLocks noChangeShapeType="1"/>
          </p:cNvSpPr>
          <p:nvPr/>
        </p:nvSpPr>
        <p:spPr bwMode="auto">
          <a:xfrm flipH="1">
            <a:off x="6248400" y="3124200"/>
            <a:ext cx="685800" cy="685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9904" name="Rectangle 32"/>
          <p:cNvSpPr>
            <a:spLocks noChangeArrowheads="1"/>
          </p:cNvSpPr>
          <p:nvPr/>
        </p:nvSpPr>
        <p:spPr bwMode="auto">
          <a:xfrm>
            <a:off x="6248400" y="5943600"/>
            <a:ext cx="2438400" cy="711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/>
              <a:t>result:</a:t>
            </a:r>
          </a:p>
          <a:p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hello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C615E6-2594-4E1A-9B99-01ED978A8B40}" type="slidenum">
              <a:rPr lang="en-US"/>
              <a:pPr/>
              <a:t>12</a:t>
            </a:fld>
            <a:endParaRPr lang="en-US"/>
          </a:p>
        </p:txBody>
      </p:sp>
      <p:sp>
        <p:nvSpPr>
          <p:cNvPr id="808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Put String in a </a:t>
            </a:r>
            <a:r>
              <a:rPr lang="en-US">
                <a:solidFill>
                  <a:schemeClr val="accent2"/>
                </a:solidFill>
                <a:latin typeface="Courier New" pitchFamily="49" charset="0"/>
              </a:rPr>
              <a:t>char</a:t>
            </a:r>
            <a:r>
              <a:rPr lang="en-US"/>
              <a:t> Array : II</a:t>
            </a:r>
          </a:p>
        </p:txBody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19400" y="2286000"/>
            <a:ext cx="6019800" cy="3733800"/>
          </a:xfrm>
        </p:spPr>
        <p:txBody>
          <a:bodyPr/>
          <a:lstStyle/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msg[20]={’h’,’e’,’l’,’l’,’o’,’ ’,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’w’,’o’,’r’,’l’,’d’,’\0’};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”,msg);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not much better...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800"/>
              <a:t>result: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hello world</a:t>
            </a:r>
          </a:p>
        </p:txBody>
      </p:sp>
      <p:sp>
        <p:nvSpPr>
          <p:cNvPr id="80900" name="Text Box 4"/>
          <p:cNvSpPr txBox="1">
            <a:spLocks noChangeArrowheads="1"/>
          </p:cNvSpPr>
          <p:nvPr/>
        </p:nvSpPr>
        <p:spPr bwMode="auto">
          <a:xfrm>
            <a:off x="685800" y="1508125"/>
            <a:ext cx="914400" cy="4968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...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4269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4270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4271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4272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4273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4274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4275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4276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4277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4278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4279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4280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4281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4282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...</a:t>
            </a:r>
          </a:p>
        </p:txBody>
      </p:sp>
      <p:sp>
        <p:nvSpPr>
          <p:cNvPr id="80901" name="Text Box 5"/>
          <p:cNvSpPr txBox="1">
            <a:spLocks noChangeArrowheads="1"/>
          </p:cNvSpPr>
          <p:nvPr/>
        </p:nvSpPr>
        <p:spPr bwMode="auto">
          <a:xfrm rot="5400000">
            <a:off x="-1181100" y="3771900"/>
            <a:ext cx="3124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Address </a:t>
            </a:r>
            <a:r>
              <a:rPr lang="en-US" sz="2400">
                <a:solidFill>
                  <a:schemeClr val="tx2"/>
                </a:solidFill>
                <a:sym typeface="Wingdings" pitchFamily="2" charset="2"/>
              </a:rPr>
              <a:t>    </a:t>
            </a:r>
            <a:endParaRPr lang="en-US" sz="2400">
              <a:solidFill>
                <a:schemeClr val="tx2"/>
              </a:solidFill>
            </a:endParaRPr>
          </a:p>
        </p:txBody>
      </p:sp>
      <p:grpSp>
        <p:nvGrpSpPr>
          <p:cNvPr id="80902" name="Group 6"/>
          <p:cNvGrpSpPr>
            <a:grpSpLocks/>
          </p:cNvGrpSpPr>
          <p:nvPr/>
        </p:nvGrpSpPr>
        <p:grpSpPr bwMode="auto">
          <a:xfrm>
            <a:off x="1447800" y="1371600"/>
            <a:ext cx="990600" cy="5181600"/>
            <a:chOff x="2208" y="864"/>
            <a:chExt cx="624" cy="3264"/>
          </a:xfrm>
        </p:grpSpPr>
        <p:sp>
          <p:nvSpPr>
            <p:cNvPr id="80903" name="Line 7"/>
            <p:cNvSpPr>
              <a:spLocks noChangeShapeType="1"/>
            </p:cNvSpPr>
            <p:nvPr/>
          </p:nvSpPr>
          <p:spPr bwMode="auto">
            <a:xfrm>
              <a:off x="2832" y="1008"/>
              <a:ext cx="0" cy="312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04" name="Line 8"/>
            <p:cNvSpPr>
              <a:spLocks noChangeShapeType="1"/>
            </p:cNvSpPr>
            <p:nvPr/>
          </p:nvSpPr>
          <p:spPr bwMode="auto">
            <a:xfrm>
              <a:off x="2208" y="864"/>
              <a:ext cx="0" cy="307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05" name="Line 9"/>
            <p:cNvSpPr>
              <a:spLocks noChangeShapeType="1"/>
            </p:cNvSpPr>
            <p:nvPr/>
          </p:nvSpPr>
          <p:spPr bwMode="auto">
            <a:xfrm>
              <a:off x="2208" y="115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06" name="Line 10"/>
            <p:cNvSpPr>
              <a:spLocks noChangeShapeType="1"/>
            </p:cNvSpPr>
            <p:nvPr/>
          </p:nvSpPr>
          <p:spPr bwMode="auto">
            <a:xfrm>
              <a:off x="2208" y="134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07" name="Line 11"/>
            <p:cNvSpPr>
              <a:spLocks noChangeShapeType="1"/>
            </p:cNvSpPr>
            <p:nvPr/>
          </p:nvSpPr>
          <p:spPr bwMode="auto">
            <a:xfrm>
              <a:off x="2208" y="153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08" name="Line 12"/>
            <p:cNvSpPr>
              <a:spLocks noChangeShapeType="1"/>
            </p:cNvSpPr>
            <p:nvPr/>
          </p:nvSpPr>
          <p:spPr bwMode="auto">
            <a:xfrm>
              <a:off x="2208" y="172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09" name="Line 13"/>
            <p:cNvSpPr>
              <a:spLocks noChangeShapeType="1"/>
            </p:cNvSpPr>
            <p:nvPr/>
          </p:nvSpPr>
          <p:spPr bwMode="auto">
            <a:xfrm>
              <a:off x="2208" y="192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10" name="Line 14"/>
            <p:cNvSpPr>
              <a:spLocks noChangeShapeType="1"/>
            </p:cNvSpPr>
            <p:nvPr/>
          </p:nvSpPr>
          <p:spPr bwMode="auto">
            <a:xfrm>
              <a:off x="2208" y="211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11" name="Line 15"/>
            <p:cNvSpPr>
              <a:spLocks noChangeShapeType="1"/>
            </p:cNvSpPr>
            <p:nvPr/>
          </p:nvSpPr>
          <p:spPr bwMode="auto">
            <a:xfrm>
              <a:off x="2208" y="230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12" name="Line 16"/>
            <p:cNvSpPr>
              <a:spLocks noChangeShapeType="1"/>
            </p:cNvSpPr>
            <p:nvPr/>
          </p:nvSpPr>
          <p:spPr bwMode="auto">
            <a:xfrm>
              <a:off x="2208" y="249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13" name="Line 17"/>
            <p:cNvSpPr>
              <a:spLocks noChangeShapeType="1"/>
            </p:cNvSpPr>
            <p:nvPr/>
          </p:nvSpPr>
          <p:spPr bwMode="auto">
            <a:xfrm>
              <a:off x="2208" y="268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14" name="Line 18"/>
            <p:cNvSpPr>
              <a:spLocks noChangeShapeType="1"/>
            </p:cNvSpPr>
            <p:nvPr/>
          </p:nvSpPr>
          <p:spPr bwMode="auto">
            <a:xfrm>
              <a:off x="2208" y="288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15" name="Line 19"/>
            <p:cNvSpPr>
              <a:spLocks noChangeShapeType="1"/>
            </p:cNvSpPr>
            <p:nvPr/>
          </p:nvSpPr>
          <p:spPr bwMode="auto">
            <a:xfrm>
              <a:off x="2208" y="307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16" name="Line 20"/>
            <p:cNvSpPr>
              <a:spLocks noChangeShapeType="1"/>
            </p:cNvSpPr>
            <p:nvPr/>
          </p:nvSpPr>
          <p:spPr bwMode="auto">
            <a:xfrm>
              <a:off x="2208" y="326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17" name="Line 21"/>
            <p:cNvSpPr>
              <a:spLocks noChangeShapeType="1"/>
            </p:cNvSpPr>
            <p:nvPr/>
          </p:nvSpPr>
          <p:spPr bwMode="auto">
            <a:xfrm>
              <a:off x="2208" y="345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18" name="Line 22"/>
            <p:cNvSpPr>
              <a:spLocks noChangeShapeType="1"/>
            </p:cNvSpPr>
            <p:nvPr/>
          </p:nvSpPr>
          <p:spPr bwMode="auto">
            <a:xfrm>
              <a:off x="2208" y="364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19" name="Line 23"/>
            <p:cNvSpPr>
              <a:spLocks noChangeShapeType="1"/>
            </p:cNvSpPr>
            <p:nvPr/>
          </p:nvSpPr>
          <p:spPr bwMode="auto">
            <a:xfrm>
              <a:off x="2208" y="384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20" name="Line 24"/>
            <p:cNvSpPr>
              <a:spLocks noChangeShapeType="1"/>
            </p:cNvSpPr>
            <p:nvPr/>
          </p:nvSpPr>
          <p:spPr bwMode="auto">
            <a:xfrm>
              <a:off x="2496" y="4032"/>
              <a:ext cx="33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80921" name="Line 25"/>
            <p:cNvSpPr>
              <a:spLocks noChangeShapeType="1"/>
            </p:cNvSpPr>
            <p:nvPr/>
          </p:nvSpPr>
          <p:spPr bwMode="auto">
            <a:xfrm>
              <a:off x="2208" y="960"/>
              <a:ext cx="33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0922" name="Rectangle 26"/>
          <p:cNvSpPr>
            <a:spLocks noChangeArrowheads="1"/>
          </p:cNvSpPr>
          <p:nvPr/>
        </p:nvSpPr>
        <p:spPr bwMode="auto">
          <a:xfrm>
            <a:off x="1447800" y="1828800"/>
            <a:ext cx="990600" cy="50292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25400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sz="2400"/>
          </a:p>
        </p:txBody>
      </p:sp>
      <p:sp>
        <p:nvSpPr>
          <p:cNvPr id="80923" name="Text Box 27"/>
          <p:cNvSpPr txBox="1">
            <a:spLocks noChangeArrowheads="1"/>
          </p:cNvSpPr>
          <p:nvPr/>
        </p:nvSpPr>
        <p:spPr bwMode="auto">
          <a:xfrm>
            <a:off x="1600200" y="1812925"/>
            <a:ext cx="793750" cy="4054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‘h’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‘e’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‘o’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 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‘w’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‘o’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‘r’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‘d’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‘!’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‘\0’</a:t>
            </a:r>
          </a:p>
        </p:txBody>
      </p:sp>
      <p:sp>
        <p:nvSpPr>
          <p:cNvPr id="80924" name="Rectangle 28"/>
          <p:cNvSpPr>
            <a:spLocks noChangeArrowheads="1"/>
          </p:cNvSpPr>
          <p:nvPr/>
        </p:nvSpPr>
        <p:spPr bwMode="auto">
          <a:xfrm>
            <a:off x="2895600" y="1447800"/>
            <a:ext cx="685800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</a:p>
        </p:txBody>
      </p:sp>
      <p:sp>
        <p:nvSpPr>
          <p:cNvPr id="80925" name="Line 29"/>
          <p:cNvSpPr>
            <a:spLocks noChangeShapeType="1"/>
          </p:cNvSpPr>
          <p:nvPr/>
        </p:nvSpPr>
        <p:spPr bwMode="auto">
          <a:xfrm flipH="1">
            <a:off x="2438400" y="1828800"/>
            <a:ext cx="4572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0926" name="Text Box 30"/>
          <p:cNvSpPr txBox="1">
            <a:spLocks noChangeArrowheads="1"/>
          </p:cNvSpPr>
          <p:nvPr/>
        </p:nvSpPr>
        <p:spPr bwMode="auto">
          <a:xfrm>
            <a:off x="5943600" y="4724400"/>
            <a:ext cx="2817813" cy="126365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/>
              <a:t>uses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400"/>
              <a:t> literals;</a:t>
            </a:r>
          </a:p>
          <a:p>
            <a:r>
              <a:rPr lang="en-US" sz="2400"/>
              <a:t>fill the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400"/>
              <a:t> array</a:t>
            </a:r>
          </a:p>
          <a:p>
            <a:r>
              <a:rPr lang="en-US" sz="2400"/>
              <a:t>with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400"/>
              <a:t> constants</a:t>
            </a:r>
          </a:p>
        </p:txBody>
      </p:sp>
      <p:sp>
        <p:nvSpPr>
          <p:cNvPr id="80927" name="Line 31"/>
          <p:cNvSpPr>
            <a:spLocks noChangeShapeType="1"/>
          </p:cNvSpPr>
          <p:nvPr/>
        </p:nvSpPr>
        <p:spPr bwMode="auto">
          <a:xfrm flipH="1" flipV="1">
            <a:off x="7391400" y="3581400"/>
            <a:ext cx="381000" cy="1066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CE5BC9-A05B-4E90-B56D-FDB6D89F16C8}" type="slidenum">
              <a:rPr lang="en-US"/>
              <a:pPr/>
              <a:t>13</a:t>
            </a:fld>
            <a:endParaRPr lang="en-US"/>
          </a:p>
        </p:txBody>
      </p:sp>
      <p:sp>
        <p:nvSpPr>
          <p:cNvPr id="153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Put String in a </a:t>
            </a:r>
            <a:r>
              <a:rPr lang="en-US">
                <a:solidFill>
                  <a:schemeClr val="accent2"/>
                </a:solidFill>
                <a:latin typeface="Courier New" pitchFamily="49" charset="0"/>
              </a:rPr>
              <a:t>char</a:t>
            </a:r>
            <a:r>
              <a:rPr lang="en-US"/>
              <a:t> Array : III</a:t>
            </a:r>
          </a:p>
        </p:txBody>
      </p:sp>
      <p:sp>
        <p:nvSpPr>
          <p:cNvPr id="153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79775" y="2160588"/>
            <a:ext cx="5400675" cy="3844925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msg[20]={“hello world!”};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”,msg);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AH! that’s the way!... 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buFontTx/>
              <a:buNone/>
            </a:pPr>
            <a:r>
              <a:rPr lang="en-US" sz="2800"/>
              <a:t>result:</a:t>
            </a:r>
          </a:p>
          <a:p>
            <a:pPr>
              <a:buFontTx/>
              <a:buNone/>
            </a:pP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hello world!</a:t>
            </a:r>
          </a:p>
        </p:txBody>
      </p:sp>
      <p:sp>
        <p:nvSpPr>
          <p:cNvPr id="153604" name="Text Box 4"/>
          <p:cNvSpPr txBox="1">
            <a:spLocks noChangeArrowheads="1"/>
          </p:cNvSpPr>
          <p:nvPr/>
        </p:nvSpPr>
        <p:spPr bwMode="auto">
          <a:xfrm>
            <a:off x="685800" y="1508125"/>
            <a:ext cx="914400" cy="4968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...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4269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4270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4271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4272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4273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4274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4275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4276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4277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4278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4279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4280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4281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4282</a:t>
            </a:r>
            <a:br>
              <a:rPr lang="en-US" b="1" dirty="0">
                <a:solidFill>
                  <a:schemeClr val="bg2"/>
                </a:solidFill>
                <a:latin typeface="Courier New" pitchFamily="49" charset="0"/>
              </a:rPr>
            </a:br>
            <a:r>
              <a:rPr lang="en-US" b="1" dirty="0">
                <a:solidFill>
                  <a:schemeClr val="bg2"/>
                </a:solidFill>
                <a:latin typeface="Courier New" pitchFamily="49" charset="0"/>
              </a:rPr>
              <a:t>...</a:t>
            </a:r>
          </a:p>
        </p:txBody>
      </p:sp>
      <p:sp>
        <p:nvSpPr>
          <p:cNvPr id="153605" name="Text Box 5"/>
          <p:cNvSpPr txBox="1">
            <a:spLocks noChangeArrowheads="1"/>
          </p:cNvSpPr>
          <p:nvPr/>
        </p:nvSpPr>
        <p:spPr bwMode="auto">
          <a:xfrm rot="5400000">
            <a:off x="-1181100" y="3771900"/>
            <a:ext cx="3124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Address </a:t>
            </a:r>
            <a:r>
              <a:rPr lang="en-US" sz="2400">
                <a:solidFill>
                  <a:schemeClr val="tx2"/>
                </a:solidFill>
                <a:sym typeface="Wingdings" pitchFamily="2" charset="2"/>
              </a:rPr>
              <a:t>    </a:t>
            </a:r>
            <a:endParaRPr lang="en-US" sz="2400">
              <a:solidFill>
                <a:schemeClr val="tx2"/>
              </a:solidFill>
            </a:endParaRPr>
          </a:p>
        </p:txBody>
      </p:sp>
      <p:grpSp>
        <p:nvGrpSpPr>
          <p:cNvPr id="153606" name="Group 6"/>
          <p:cNvGrpSpPr>
            <a:grpSpLocks/>
          </p:cNvGrpSpPr>
          <p:nvPr/>
        </p:nvGrpSpPr>
        <p:grpSpPr bwMode="auto">
          <a:xfrm>
            <a:off x="1447800" y="1371600"/>
            <a:ext cx="990600" cy="5181600"/>
            <a:chOff x="2208" y="864"/>
            <a:chExt cx="624" cy="3264"/>
          </a:xfrm>
        </p:grpSpPr>
        <p:sp>
          <p:nvSpPr>
            <p:cNvPr id="153607" name="Line 7"/>
            <p:cNvSpPr>
              <a:spLocks noChangeShapeType="1"/>
            </p:cNvSpPr>
            <p:nvPr/>
          </p:nvSpPr>
          <p:spPr bwMode="auto">
            <a:xfrm>
              <a:off x="2832" y="1008"/>
              <a:ext cx="0" cy="312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08" name="Line 8"/>
            <p:cNvSpPr>
              <a:spLocks noChangeShapeType="1"/>
            </p:cNvSpPr>
            <p:nvPr/>
          </p:nvSpPr>
          <p:spPr bwMode="auto">
            <a:xfrm>
              <a:off x="2208" y="864"/>
              <a:ext cx="0" cy="307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09" name="Line 9"/>
            <p:cNvSpPr>
              <a:spLocks noChangeShapeType="1"/>
            </p:cNvSpPr>
            <p:nvPr/>
          </p:nvSpPr>
          <p:spPr bwMode="auto">
            <a:xfrm>
              <a:off x="2208" y="115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10" name="Line 10"/>
            <p:cNvSpPr>
              <a:spLocks noChangeShapeType="1"/>
            </p:cNvSpPr>
            <p:nvPr/>
          </p:nvSpPr>
          <p:spPr bwMode="auto">
            <a:xfrm>
              <a:off x="2208" y="134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11" name="Line 11"/>
            <p:cNvSpPr>
              <a:spLocks noChangeShapeType="1"/>
            </p:cNvSpPr>
            <p:nvPr/>
          </p:nvSpPr>
          <p:spPr bwMode="auto">
            <a:xfrm>
              <a:off x="2208" y="153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12" name="Line 12"/>
            <p:cNvSpPr>
              <a:spLocks noChangeShapeType="1"/>
            </p:cNvSpPr>
            <p:nvPr/>
          </p:nvSpPr>
          <p:spPr bwMode="auto">
            <a:xfrm>
              <a:off x="2208" y="172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13" name="Line 13"/>
            <p:cNvSpPr>
              <a:spLocks noChangeShapeType="1"/>
            </p:cNvSpPr>
            <p:nvPr/>
          </p:nvSpPr>
          <p:spPr bwMode="auto">
            <a:xfrm>
              <a:off x="2208" y="192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14" name="Line 14"/>
            <p:cNvSpPr>
              <a:spLocks noChangeShapeType="1"/>
            </p:cNvSpPr>
            <p:nvPr/>
          </p:nvSpPr>
          <p:spPr bwMode="auto">
            <a:xfrm>
              <a:off x="2208" y="211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15" name="Line 15"/>
            <p:cNvSpPr>
              <a:spLocks noChangeShapeType="1"/>
            </p:cNvSpPr>
            <p:nvPr/>
          </p:nvSpPr>
          <p:spPr bwMode="auto">
            <a:xfrm>
              <a:off x="2208" y="230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16" name="Line 16"/>
            <p:cNvSpPr>
              <a:spLocks noChangeShapeType="1"/>
            </p:cNvSpPr>
            <p:nvPr/>
          </p:nvSpPr>
          <p:spPr bwMode="auto">
            <a:xfrm>
              <a:off x="2208" y="249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17" name="Line 17"/>
            <p:cNvSpPr>
              <a:spLocks noChangeShapeType="1"/>
            </p:cNvSpPr>
            <p:nvPr/>
          </p:nvSpPr>
          <p:spPr bwMode="auto">
            <a:xfrm>
              <a:off x="2208" y="268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18" name="Line 18"/>
            <p:cNvSpPr>
              <a:spLocks noChangeShapeType="1"/>
            </p:cNvSpPr>
            <p:nvPr/>
          </p:nvSpPr>
          <p:spPr bwMode="auto">
            <a:xfrm>
              <a:off x="2208" y="288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19" name="Line 19"/>
            <p:cNvSpPr>
              <a:spLocks noChangeShapeType="1"/>
            </p:cNvSpPr>
            <p:nvPr/>
          </p:nvSpPr>
          <p:spPr bwMode="auto">
            <a:xfrm>
              <a:off x="2208" y="307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20" name="Line 20"/>
            <p:cNvSpPr>
              <a:spLocks noChangeShapeType="1"/>
            </p:cNvSpPr>
            <p:nvPr/>
          </p:nvSpPr>
          <p:spPr bwMode="auto">
            <a:xfrm>
              <a:off x="2208" y="326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21" name="Line 21"/>
            <p:cNvSpPr>
              <a:spLocks noChangeShapeType="1"/>
            </p:cNvSpPr>
            <p:nvPr/>
          </p:nvSpPr>
          <p:spPr bwMode="auto">
            <a:xfrm>
              <a:off x="2208" y="345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22" name="Line 22"/>
            <p:cNvSpPr>
              <a:spLocks noChangeShapeType="1"/>
            </p:cNvSpPr>
            <p:nvPr/>
          </p:nvSpPr>
          <p:spPr bwMode="auto">
            <a:xfrm>
              <a:off x="2208" y="364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23" name="Line 23"/>
            <p:cNvSpPr>
              <a:spLocks noChangeShapeType="1"/>
            </p:cNvSpPr>
            <p:nvPr/>
          </p:nvSpPr>
          <p:spPr bwMode="auto">
            <a:xfrm>
              <a:off x="2208" y="384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24" name="Line 24"/>
            <p:cNvSpPr>
              <a:spLocks noChangeShapeType="1"/>
            </p:cNvSpPr>
            <p:nvPr/>
          </p:nvSpPr>
          <p:spPr bwMode="auto">
            <a:xfrm>
              <a:off x="2496" y="4032"/>
              <a:ext cx="33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53625" name="Line 25"/>
            <p:cNvSpPr>
              <a:spLocks noChangeShapeType="1"/>
            </p:cNvSpPr>
            <p:nvPr/>
          </p:nvSpPr>
          <p:spPr bwMode="auto">
            <a:xfrm>
              <a:off x="2208" y="960"/>
              <a:ext cx="33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53626" name="Rectangle 26"/>
          <p:cNvSpPr>
            <a:spLocks noChangeArrowheads="1"/>
          </p:cNvSpPr>
          <p:nvPr/>
        </p:nvSpPr>
        <p:spPr bwMode="auto">
          <a:xfrm>
            <a:off x="1447800" y="1828800"/>
            <a:ext cx="990600" cy="50292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25400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sz="2400"/>
          </a:p>
        </p:txBody>
      </p:sp>
      <p:sp>
        <p:nvSpPr>
          <p:cNvPr id="153627" name="Text Box 27"/>
          <p:cNvSpPr txBox="1">
            <a:spLocks noChangeArrowheads="1"/>
          </p:cNvSpPr>
          <p:nvPr/>
        </p:nvSpPr>
        <p:spPr bwMode="auto">
          <a:xfrm>
            <a:off x="1600200" y="1812925"/>
            <a:ext cx="793750" cy="4054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‘h’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‘e’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‘o’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 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‘w’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‘o’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‘r’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‘d’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‘!’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‘\0’</a:t>
            </a:r>
          </a:p>
        </p:txBody>
      </p:sp>
      <p:sp>
        <p:nvSpPr>
          <p:cNvPr id="153628" name="Rectangle 28"/>
          <p:cNvSpPr>
            <a:spLocks noChangeArrowheads="1"/>
          </p:cNvSpPr>
          <p:nvPr/>
        </p:nvSpPr>
        <p:spPr bwMode="auto">
          <a:xfrm>
            <a:off x="2895600" y="1447800"/>
            <a:ext cx="685800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</a:p>
        </p:txBody>
      </p:sp>
      <p:sp>
        <p:nvSpPr>
          <p:cNvPr id="153629" name="Line 29"/>
          <p:cNvSpPr>
            <a:spLocks noChangeShapeType="1"/>
          </p:cNvSpPr>
          <p:nvPr/>
        </p:nvSpPr>
        <p:spPr bwMode="auto">
          <a:xfrm flipH="1">
            <a:off x="2438400" y="1828800"/>
            <a:ext cx="4572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53630" name="Text Box 30"/>
          <p:cNvSpPr txBox="1">
            <a:spLocks noChangeArrowheads="1"/>
          </p:cNvSpPr>
          <p:nvPr/>
        </p:nvSpPr>
        <p:spPr bwMode="auto">
          <a:xfrm>
            <a:off x="6096000" y="4800600"/>
            <a:ext cx="2720975" cy="126365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/>
              <a:t>uses a </a:t>
            </a:r>
            <a:r>
              <a:rPr lang="en-US" sz="2400" b="1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string</a:t>
            </a:r>
            <a:r>
              <a:rPr lang="en-US" sz="2400"/>
              <a:t> literal;</a:t>
            </a:r>
          </a:p>
          <a:p>
            <a:r>
              <a:rPr lang="en-US" sz="2400"/>
              <a:t>double-quotes make</a:t>
            </a:r>
          </a:p>
          <a:p>
            <a:r>
              <a:rPr lang="en-US" sz="2400"/>
              <a:t>a </a:t>
            </a:r>
            <a:r>
              <a:rPr lang="en-US" sz="2400" b="1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‘string constant’</a:t>
            </a:r>
          </a:p>
        </p:txBody>
      </p:sp>
      <p:sp>
        <p:nvSpPr>
          <p:cNvPr id="153631" name="Line 31"/>
          <p:cNvSpPr>
            <a:spLocks noChangeShapeType="1"/>
          </p:cNvSpPr>
          <p:nvPr/>
        </p:nvSpPr>
        <p:spPr bwMode="auto">
          <a:xfrm flipH="1" flipV="1">
            <a:off x="7391400" y="3429000"/>
            <a:ext cx="0" cy="1371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7565489-2940-4BF9-B41F-C17467094D20}" type="slidenum">
              <a:rPr lang="en-US"/>
              <a:pPr/>
              <a:t>14</a:t>
            </a:fld>
            <a:endParaRPr lang="en-US"/>
          </a:p>
        </p:txBody>
      </p:sp>
      <p:sp>
        <p:nvSpPr>
          <p:cNvPr id="1566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Strings in Arrays</a:t>
            </a:r>
          </a:p>
        </p:txBody>
      </p:sp>
      <p:sp>
        <p:nvSpPr>
          <p:cNvPr id="156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1963" y="1296988"/>
            <a:ext cx="8375650" cy="5256212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A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800"/>
              <a:t> array is a fairly good </a:t>
            </a: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‘string variable’</a:t>
            </a:r>
            <a:r>
              <a:rPr lang="en-US" sz="2800"/>
              <a:t>, </a:t>
            </a:r>
            <a:br>
              <a:rPr lang="en-US" sz="2800"/>
            </a:br>
            <a:r>
              <a:rPr lang="en-US" sz="2800"/>
              <a:t>and you can initialize it with a string constant:</a:t>
            </a:r>
            <a:br>
              <a:rPr lang="en-US" sz="2800"/>
            </a:br>
            <a:endParaRPr lang="en-US" sz="28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char msg[80]= {“one line of text.”};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8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</a:p>
        </p:txBody>
      </p:sp>
      <p:sp>
        <p:nvSpPr>
          <p:cNvPr id="156676" name="Rectangle 4"/>
          <p:cNvSpPr>
            <a:spLocks noChangeArrowheads="1"/>
          </p:cNvSpPr>
          <p:nvPr/>
        </p:nvSpPr>
        <p:spPr bwMode="auto">
          <a:xfrm>
            <a:off x="762000" y="2438400"/>
            <a:ext cx="7772400" cy="5334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6679" name="Rectangle 7"/>
          <p:cNvSpPr>
            <a:spLocks noChangeArrowheads="1"/>
          </p:cNvSpPr>
          <p:nvPr/>
        </p:nvSpPr>
        <p:spPr bwMode="auto">
          <a:xfrm>
            <a:off x="1219200" y="1295400"/>
            <a:ext cx="1600200" cy="457200"/>
          </a:xfrm>
          <a:prstGeom prst="rect">
            <a:avLst/>
          </a:prstGeom>
          <a:noFill/>
          <a:ln w="9525">
            <a:solidFill>
              <a:srgbClr val="0000FF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3E82D4A-4F33-45E0-B4A5-233F70D20E43}" type="slidenum">
              <a:rPr lang="en-US"/>
              <a:pPr/>
              <a:t>15</a:t>
            </a:fld>
            <a:endParaRPr lang="en-US"/>
          </a:p>
        </p:txBody>
      </p:sp>
      <p:sp>
        <p:nvSpPr>
          <p:cNvPr id="1658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Strings in Arrays</a:t>
            </a:r>
          </a:p>
        </p:txBody>
      </p:sp>
      <p:sp>
        <p:nvSpPr>
          <p:cNvPr id="165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1963" y="1296988"/>
            <a:ext cx="8375650" cy="5256212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A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800"/>
              <a:t> array is a fairly good </a:t>
            </a:r>
            <a:r>
              <a:rPr lang="en-US" sz="2800">
                <a:solidFill>
                  <a:srgbClr val="FF0000"/>
                </a:solidFill>
              </a:rPr>
              <a:t>‘string variable’</a:t>
            </a:r>
            <a:r>
              <a:rPr lang="en-US" sz="2800"/>
              <a:t>, </a:t>
            </a:r>
            <a:br>
              <a:rPr lang="en-US" sz="2800"/>
            </a:br>
            <a:r>
              <a:rPr lang="en-US" sz="2800"/>
              <a:t>and you can initialize it with a string constant:</a:t>
            </a:r>
            <a:br>
              <a:rPr lang="en-US" sz="2800"/>
            </a:br>
            <a:endParaRPr lang="en-US" sz="28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char msg[80]= {“one line of text.”};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800"/>
          </a:p>
          <a:p>
            <a:pPr>
              <a:lnSpc>
                <a:spcPct val="90000"/>
              </a:lnSpc>
            </a:pPr>
            <a:r>
              <a:rPr lang="en-US" sz="2800"/>
              <a:t>Print a string variable using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800"/>
              <a:t> and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printf(“You typed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</a:p>
        </p:txBody>
      </p:sp>
      <p:sp>
        <p:nvSpPr>
          <p:cNvPr id="165892" name="Rectangle 4"/>
          <p:cNvSpPr>
            <a:spLocks noChangeArrowheads="1"/>
          </p:cNvSpPr>
          <p:nvPr/>
        </p:nvSpPr>
        <p:spPr bwMode="auto">
          <a:xfrm>
            <a:off x="762000" y="2438400"/>
            <a:ext cx="7772400" cy="5334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5893" name="Rectangle 5"/>
          <p:cNvSpPr>
            <a:spLocks noChangeArrowheads="1"/>
          </p:cNvSpPr>
          <p:nvPr/>
        </p:nvSpPr>
        <p:spPr bwMode="auto">
          <a:xfrm>
            <a:off x="838200" y="4038600"/>
            <a:ext cx="77724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5894" name="Rectangle 6"/>
          <p:cNvSpPr>
            <a:spLocks noChangeArrowheads="1"/>
          </p:cNvSpPr>
          <p:nvPr/>
        </p:nvSpPr>
        <p:spPr bwMode="auto">
          <a:xfrm>
            <a:off x="1219200" y="1295400"/>
            <a:ext cx="1600200" cy="457200"/>
          </a:xfrm>
          <a:prstGeom prst="rect">
            <a:avLst/>
          </a:prstGeom>
          <a:noFill/>
          <a:ln w="9525">
            <a:solidFill>
              <a:srgbClr val="0000FF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CCAA7F-E532-4BE9-9AB8-1EBCDE449B05}" type="slidenum">
              <a:rPr lang="en-US"/>
              <a:pPr/>
              <a:t>16</a:t>
            </a:fld>
            <a:endParaRPr lang="en-US"/>
          </a:p>
        </p:txBody>
      </p:sp>
      <p:sp>
        <p:nvSpPr>
          <p:cNvPr id="161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Strings in Arrays</a:t>
            </a:r>
          </a:p>
        </p:txBody>
      </p:sp>
      <p:sp>
        <p:nvSpPr>
          <p:cNvPr id="161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1963" y="1296988"/>
            <a:ext cx="8375650" cy="5256212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A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800"/>
              <a:t> array is a fairly good </a:t>
            </a:r>
            <a:r>
              <a:rPr lang="en-US" sz="2800">
                <a:solidFill>
                  <a:srgbClr val="FF0000"/>
                </a:solidFill>
              </a:rPr>
              <a:t>‘string variable’</a:t>
            </a:r>
            <a:r>
              <a:rPr lang="en-US" sz="2800"/>
              <a:t>, </a:t>
            </a:r>
            <a:br>
              <a:rPr lang="en-US" sz="2800"/>
            </a:br>
            <a:r>
              <a:rPr lang="en-US" sz="2800"/>
              <a:t>and you can initialize it with a string constant:</a:t>
            </a:r>
            <a:br>
              <a:rPr lang="en-US" sz="2800"/>
            </a:br>
            <a:endParaRPr lang="en-US" sz="28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char msg[80]= {“one line of text.”};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800"/>
          </a:p>
          <a:p>
            <a:pPr>
              <a:lnSpc>
                <a:spcPct val="90000"/>
              </a:lnSpc>
            </a:pPr>
            <a:r>
              <a:rPr lang="en-US" sz="2800"/>
              <a:t>Print a string variable using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800"/>
              <a:t> and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printf(“You typed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>
              <a:lnSpc>
                <a:spcPct val="90000"/>
              </a:lnSpc>
            </a:pPr>
            <a:endParaRPr lang="en-US" sz="2800"/>
          </a:p>
          <a:p>
            <a:pPr>
              <a:lnSpc>
                <a:spcPct val="90000"/>
              </a:lnSpc>
            </a:pPr>
            <a:r>
              <a:rPr lang="en-US" sz="2800"/>
              <a:t>Read a string variable using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800"/>
              <a:t> and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scanf();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printf(“Type answer, press return:”);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scanf(“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</p:txBody>
      </p:sp>
      <p:sp>
        <p:nvSpPr>
          <p:cNvPr id="161796" name="Rectangle 4"/>
          <p:cNvSpPr>
            <a:spLocks noChangeArrowheads="1"/>
          </p:cNvSpPr>
          <p:nvPr/>
        </p:nvSpPr>
        <p:spPr bwMode="auto">
          <a:xfrm>
            <a:off x="762000" y="2438400"/>
            <a:ext cx="7772400" cy="5334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1797" name="Rectangle 5"/>
          <p:cNvSpPr>
            <a:spLocks noChangeArrowheads="1"/>
          </p:cNvSpPr>
          <p:nvPr/>
        </p:nvSpPr>
        <p:spPr bwMode="auto">
          <a:xfrm>
            <a:off x="838200" y="5638800"/>
            <a:ext cx="7772400" cy="762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1798" name="Rectangle 6"/>
          <p:cNvSpPr>
            <a:spLocks noChangeArrowheads="1"/>
          </p:cNvSpPr>
          <p:nvPr/>
        </p:nvSpPr>
        <p:spPr bwMode="auto">
          <a:xfrm>
            <a:off x="838200" y="4038600"/>
            <a:ext cx="77724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1800" name="Rectangle 8"/>
          <p:cNvSpPr>
            <a:spLocks noChangeArrowheads="1"/>
          </p:cNvSpPr>
          <p:nvPr/>
        </p:nvSpPr>
        <p:spPr bwMode="auto">
          <a:xfrm>
            <a:off x="1219200" y="1295400"/>
            <a:ext cx="1600200" cy="457200"/>
          </a:xfrm>
          <a:prstGeom prst="rect">
            <a:avLst/>
          </a:prstGeom>
          <a:noFill/>
          <a:ln w="9525">
            <a:solidFill>
              <a:srgbClr val="0000FF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0CC2A6-409C-4916-8847-A545241CCE97}" type="slidenum">
              <a:rPr lang="en-US"/>
              <a:pPr/>
              <a:t>17</a:t>
            </a:fld>
            <a:endParaRPr lang="en-US"/>
          </a:p>
        </p:txBody>
      </p:sp>
      <p:sp>
        <p:nvSpPr>
          <p:cNvPr id="1679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Strings in Arrays</a:t>
            </a:r>
          </a:p>
        </p:txBody>
      </p:sp>
      <p:sp>
        <p:nvSpPr>
          <p:cNvPr id="1679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1963" y="1296988"/>
            <a:ext cx="8375650" cy="5256212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A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800"/>
              <a:t> array is a fairly good </a:t>
            </a:r>
            <a:r>
              <a:rPr lang="en-US" sz="2800">
                <a:solidFill>
                  <a:srgbClr val="FF0000"/>
                </a:solidFill>
              </a:rPr>
              <a:t>‘string variable’</a:t>
            </a:r>
            <a:r>
              <a:rPr lang="en-US" sz="2800"/>
              <a:t>, </a:t>
            </a:r>
            <a:br>
              <a:rPr lang="en-US" sz="2800"/>
            </a:br>
            <a:r>
              <a:rPr lang="en-US" sz="2800"/>
              <a:t>and you can initialize it with a string constant:</a:t>
            </a:r>
            <a:br>
              <a:rPr lang="en-US" sz="2800"/>
            </a:br>
            <a:endParaRPr lang="en-US" sz="28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char msg[80]= {“one line of text.”};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800"/>
          </a:p>
          <a:p>
            <a:pPr>
              <a:lnSpc>
                <a:spcPct val="90000"/>
              </a:lnSpc>
            </a:pPr>
            <a:r>
              <a:rPr lang="en-US" sz="2800"/>
              <a:t>Print a string variable using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800"/>
              <a:t> and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printf(“You typed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>
              <a:lnSpc>
                <a:spcPct val="90000"/>
              </a:lnSpc>
            </a:pPr>
            <a:endParaRPr lang="en-US" sz="2800"/>
          </a:p>
          <a:p>
            <a:pPr>
              <a:lnSpc>
                <a:spcPct val="90000"/>
              </a:lnSpc>
            </a:pPr>
            <a:r>
              <a:rPr lang="en-US" sz="2800"/>
              <a:t>Read a string variable using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800"/>
              <a:t> and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scanf();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printf(“Type answer, press return:”);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scanf(“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</p:txBody>
      </p:sp>
      <p:sp>
        <p:nvSpPr>
          <p:cNvPr id="167940" name="Rectangle 4"/>
          <p:cNvSpPr>
            <a:spLocks noChangeArrowheads="1"/>
          </p:cNvSpPr>
          <p:nvPr/>
        </p:nvSpPr>
        <p:spPr bwMode="auto">
          <a:xfrm>
            <a:off x="762000" y="2438400"/>
            <a:ext cx="7772400" cy="5334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7941" name="Rectangle 5"/>
          <p:cNvSpPr>
            <a:spLocks noChangeArrowheads="1"/>
          </p:cNvSpPr>
          <p:nvPr/>
        </p:nvSpPr>
        <p:spPr bwMode="auto">
          <a:xfrm>
            <a:off x="838200" y="5638800"/>
            <a:ext cx="7772400" cy="762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7942" name="Rectangle 6"/>
          <p:cNvSpPr>
            <a:spLocks noChangeArrowheads="1"/>
          </p:cNvSpPr>
          <p:nvPr/>
        </p:nvSpPr>
        <p:spPr bwMode="auto">
          <a:xfrm>
            <a:off x="838200" y="4038600"/>
            <a:ext cx="77724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7943" name="Text Box 7"/>
          <p:cNvSpPr txBox="1">
            <a:spLocks noChangeArrowheads="1"/>
          </p:cNvSpPr>
          <p:nvPr/>
        </p:nvSpPr>
        <p:spPr bwMode="auto">
          <a:xfrm>
            <a:off x="457200" y="1219200"/>
            <a:ext cx="8305800" cy="272415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SURPRISE! </a:t>
            </a:r>
            <a:r>
              <a:rPr lang="en-US" sz="2400" dirty="0"/>
              <a:t> </a:t>
            </a:r>
          </a:p>
          <a:p>
            <a:pPr lvl="1"/>
            <a:r>
              <a:rPr lang="en-US" sz="2400" dirty="0"/>
              <a:t>  </a:t>
            </a:r>
            <a:r>
              <a:rPr lang="en-US" sz="2400" dirty="0" err="1"/>
              <a:t>scanf</a:t>
            </a:r>
            <a:r>
              <a:rPr lang="en-US" sz="2400" dirty="0"/>
              <a:t>() uses </a:t>
            </a:r>
            <a:r>
              <a:rPr lang="en-US" sz="2400" u="sng" dirty="0"/>
              <a:t>NO ampersand</a:t>
            </a:r>
            <a:r>
              <a:rPr lang="en-US" sz="2400" dirty="0"/>
              <a:t> (</a:t>
            </a:r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400" dirty="0"/>
              <a:t>) for string variables </a:t>
            </a:r>
            <a:br>
              <a:rPr lang="en-US" sz="2400" dirty="0"/>
            </a:br>
            <a:r>
              <a:rPr lang="en-US" sz="2400" dirty="0"/>
              <a:t>  (array name), unlike ordinary variables</a:t>
            </a:r>
          </a:p>
          <a:p>
            <a:r>
              <a:rPr lang="en-US" sz="2400" dirty="0"/>
              <a:t>WHY?</a:t>
            </a:r>
          </a:p>
          <a:p>
            <a:r>
              <a:rPr lang="en-US" sz="2400" dirty="0"/>
              <a:t>    --</a:t>
            </a:r>
            <a:r>
              <a:rPr lang="en-US" sz="2400" b="1" i="1" dirty="0"/>
              <a:t>array name is </a:t>
            </a:r>
            <a:r>
              <a:rPr lang="en-US" sz="2400" b="1" i="1" dirty="0" smtClean="0"/>
              <a:t>already an </a:t>
            </a:r>
            <a:r>
              <a:rPr lang="en-US" sz="2400" b="1" i="1" dirty="0"/>
              <a:t>address</a:t>
            </a:r>
            <a:r>
              <a:rPr lang="en-US" sz="2400" dirty="0"/>
              <a:t>—of the 0</a:t>
            </a:r>
            <a:r>
              <a:rPr lang="en-US" sz="2400" baseline="30000" dirty="0"/>
              <a:t>th</a:t>
            </a:r>
            <a:r>
              <a:rPr lang="en-US" sz="2400" dirty="0"/>
              <a:t> array element</a:t>
            </a:r>
            <a:br>
              <a:rPr lang="en-US" sz="2400" dirty="0"/>
            </a:br>
            <a:r>
              <a:rPr lang="en-US" sz="2400" dirty="0"/>
              <a:t>    --for ordinary variable ‘</a:t>
            </a:r>
            <a:r>
              <a:rPr lang="en-US" sz="2400" b="1" dirty="0" err="1">
                <a:solidFill>
                  <a:schemeClr val="accent2"/>
                </a:solidFill>
                <a:latin typeface="Courier New" pitchFamily="49" charset="0"/>
              </a:rPr>
              <a:t>var</a:t>
            </a:r>
            <a:r>
              <a:rPr lang="en-US" sz="2400" dirty="0"/>
              <a:t>’,  </a:t>
            </a:r>
            <a:br>
              <a:rPr lang="en-US" sz="2400" dirty="0"/>
            </a:br>
            <a:r>
              <a:rPr lang="en-US" sz="2400" dirty="0"/>
              <a:t>	writing ‘</a:t>
            </a:r>
            <a:r>
              <a:rPr lang="en-US" sz="2400" b="1" dirty="0">
                <a:solidFill>
                  <a:schemeClr val="accent2"/>
                </a:solidFill>
                <a:latin typeface="Courier New" pitchFamily="49" charset="0"/>
              </a:rPr>
              <a:t>&amp;</a:t>
            </a:r>
            <a:r>
              <a:rPr lang="en-US" sz="2400" b="1" dirty="0" err="1">
                <a:solidFill>
                  <a:schemeClr val="accent2"/>
                </a:solidFill>
                <a:latin typeface="Courier New" pitchFamily="49" charset="0"/>
              </a:rPr>
              <a:t>var</a:t>
            </a:r>
            <a:r>
              <a:rPr lang="en-US" sz="2400" dirty="0"/>
              <a:t>’ means ‘give me the address of </a:t>
            </a:r>
            <a:r>
              <a:rPr lang="en-US" sz="2400" b="1" dirty="0" err="1">
                <a:solidFill>
                  <a:schemeClr val="accent2"/>
                </a:solidFill>
                <a:latin typeface="Courier New" pitchFamily="49" charset="0"/>
              </a:rPr>
              <a:t>var</a:t>
            </a:r>
            <a:r>
              <a:rPr lang="en-US" sz="2400" dirty="0"/>
              <a:t>’ 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BC0440-38BC-4DC9-9FFA-CD55A8FD6DC2}" type="slidenum">
              <a:rPr lang="en-US"/>
              <a:pPr/>
              <a:t>18</a:t>
            </a:fld>
            <a:endParaRPr lang="en-US"/>
          </a:p>
        </p:txBody>
      </p:sp>
      <p:sp>
        <p:nvSpPr>
          <p:cNvPr id="1607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Basic ‘String Variable’ Actions</a:t>
            </a:r>
          </a:p>
        </p:txBody>
      </p:sp>
      <p:sp>
        <p:nvSpPr>
          <p:cNvPr id="160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52400" y="1219200"/>
            <a:ext cx="8915400" cy="5257800"/>
          </a:xfrm>
        </p:spPr>
        <p:txBody>
          <a:bodyPr/>
          <a:lstStyle/>
          <a:p>
            <a:pPr>
              <a:buFontTx/>
              <a:buNone/>
            </a:pPr>
            <a:r>
              <a:rPr lang="en-US"/>
              <a:t>How can I . . .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Assign:</a:t>
            </a:r>
            <a:r>
              <a:rPr lang="en-US"/>
              <a:t> copy a string from one array to another?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Append:</a:t>
            </a:r>
            <a:r>
              <a:rPr lang="en-US"/>
              <a:t> copy one string onto the end of another?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Find: </a:t>
            </a:r>
            <a:r>
              <a:rPr lang="en-US"/>
              <a:t>find a given character in a string?  </a:t>
            </a:r>
            <a:r>
              <a:rPr lang="en-US" sz="2000"/>
              <a:t>(find all ‘e’)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Parse:</a:t>
            </a:r>
            <a:r>
              <a:rPr lang="en-US"/>
              <a:t> find the 1</a:t>
            </a:r>
            <a:r>
              <a:rPr lang="en-US" baseline="30000"/>
              <a:t>st</a:t>
            </a:r>
            <a:r>
              <a:rPr lang="en-US"/>
              <a:t>,2</a:t>
            </a:r>
            <a:r>
              <a:rPr lang="en-US" baseline="30000"/>
              <a:t>nd</a:t>
            </a:r>
            <a:r>
              <a:rPr lang="en-US"/>
              <a:t>,3</a:t>
            </a:r>
            <a:r>
              <a:rPr lang="en-US" baseline="30000"/>
              <a:t>rd</a:t>
            </a:r>
            <a:r>
              <a:rPr lang="en-US"/>
              <a:t>... N</a:t>
            </a:r>
            <a:r>
              <a:rPr lang="en-US" baseline="30000"/>
              <a:t>th</a:t>
            </a:r>
            <a:r>
              <a:rPr lang="en-US"/>
              <a:t> word in a string?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Match:</a:t>
            </a:r>
            <a:r>
              <a:rPr lang="en-US"/>
              <a:t> find a given key word in a string?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Delete:</a:t>
            </a:r>
            <a:r>
              <a:rPr lang="en-US"/>
              <a:t> remove one character from a string?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Erase:</a:t>
            </a:r>
            <a:r>
              <a:rPr lang="en-US"/>
              <a:t> remove one word from a string?</a:t>
            </a:r>
          </a:p>
          <a:p>
            <a:pPr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You know how!---with loops, if/else, = =, etc.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F6DA3D3-3F7D-4D4A-B33E-8AE8E98DC93E}" type="slidenum">
              <a:rPr lang="en-US"/>
              <a:pPr/>
              <a:t>19</a:t>
            </a:fld>
            <a:endParaRPr lang="en-US"/>
          </a:p>
        </p:txBody>
      </p:sp>
      <p:sp>
        <p:nvSpPr>
          <p:cNvPr id="1249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Strings in Arrays</a:t>
            </a:r>
          </a:p>
        </p:txBody>
      </p:sp>
      <p:sp>
        <p:nvSpPr>
          <p:cNvPr id="1249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600200"/>
            <a:ext cx="8305800" cy="4648200"/>
          </a:xfrm>
        </p:spPr>
        <p:txBody>
          <a:bodyPr/>
          <a:lstStyle/>
          <a:p>
            <a:r>
              <a:rPr lang="en-US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Problem:</a:t>
            </a:r>
            <a:r>
              <a:rPr lang="en-US" u="sng"/>
              <a:t> Many common tasks are tedious:</a:t>
            </a:r>
          </a:p>
          <a:p>
            <a:pPr lvl="1"/>
            <a:r>
              <a:rPr lang="en-US"/>
              <a:t>copy a string constant to a string variable;</a:t>
            </a:r>
          </a:p>
          <a:p>
            <a:pPr lvl="1"/>
            <a:r>
              <a:rPr lang="en-US"/>
              <a:t>append one string to the end of another;</a:t>
            </a:r>
          </a:p>
          <a:p>
            <a:pPr lvl="1"/>
            <a:r>
              <a:rPr lang="en-US"/>
              <a:t>remove the first part or last part of a string . . .</a:t>
            </a:r>
            <a:br>
              <a:rPr lang="en-US"/>
            </a:br>
            <a:endParaRPr lang="en-US"/>
          </a:p>
          <a:p>
            <a:r>
              <a:rPr lang="en-US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Solution:</a:t>
            </a:r>
            <a:r>
              <a:rPr lang="en-US"/>
              <a:t> function library for tedious tasks </a:t>
            </a:r>
            <a:r>
              <a:rPr lang="en-US" sz="2000"/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  // see Appendix F.6 in book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873600B-5ADB-429B-992E-1798FF4F5E2E}" type="slidenum">
              <a:rPr lang="en-US"/>
              <a:pPr/>
              <a:t>2</a:t>
            </a:fld>
            <a:endParaRPr lang="en-US"/>
          </a:p>
        </p:txBody>
      </p:sp>
      <p:sp>
        <p:nvSpPr>
          <p:cNvPr id="121858" name="Rectangle 2"/>
          <p:cNvSpPr>
            <a:spLocks noGrp="1" noChangeArrowheads="1"/>
          </p:cNvSpPr>
          <p:nvPr>
            <p:ph type="title"/>
          </p:nvPr>
        </p:nvSpPr>
        <p:spPr>
          <a:xfrm>
            <a:off x="690563" y="228600"/>
            <a:ext cx="7915275" cy="914400"/>
          </a:xfrm>
        </p:spPr>
        <p:txBody>
          <a:bodyPr/>
          <a:lstStyle/>
          <a:p>
            <a:r>
              <a:rPr lang="en-US"/>
              <a:t>(Recall) Arrays and Functions</a:t>
            </a:r>
          </a:p>
        </p:txBody>
      </p:sp>
      <p:sp>
        <p:nvSpPr>
          <p:cNvPr id="1218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95400"/>
            <a:ext cx="8458200" cy="5181600"/>
          </a:xfrm>
        </p:spPr>
        <p:txBody>
          <a:bodyPr/>
          <a:lstStyle/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 cleanArray2(int siz,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a[]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 //fcn prototype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...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main(void)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count[5] = {5,4,3,2,1};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cleanArray2(5,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  // use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array name </a:t>
            </a: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printArray (5, count);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return 0;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 cleanArray2{int siz,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a[]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  // fcn body: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					// clear 1st ‘siz’ elements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i;	   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for (i=0; i&lt;siz; i++)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a[i]=0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21860" name="Line 4"/>
          <p:cNvSpPr>
            <a:spLocks noChangeShapeType="1"/>
          </p:cNvSpPr>
          <p:nvPr/>
        </p:nvSpPr>
        <p:spPr bwMode="auto">
          <a:xfrm>
            <a:off x="457200" y="1828800"/>
            <a:ext cx="7620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21861" name="Line 5"/>
          <p:cNvSpPr>
            <a:spLocks noChangeShapeType="1"/>
          </p:cNvSpPr>
          <p:nvPr/>
        </p:nvSpPr>
        <p:spPr bwMode="auto">
          <a:xfrm>
            <a:off x="457200" y="4800600"/>
            <a:ext cx="7620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21862" name="Freeform 6"/>
          <p:cNvSpPr>
            <a:spLocks/>
          </p:cNvSpPr>
          <p:nvPr/>
        </p:nvSpPr>
        <p:spPr bwMode="auto">
          <a:xfrm>
            <a:off x="4114800" y="1638300"/>
            <a:ext cx="1303338" cy="1714500"/>
          </a:xfrm>
          <a:custGeom>
            <a:avLst/>
            <a:gdLst>
              <a:gd name="T0" fmla="*/ 0 w 821"/>
              <a:gd name="T1" fmla="*/ 1080 h 1080"/>
              <a:gd name="T2" fmla="*/ 690 w 821"/>
              <a:gd name="T3" fmla="*/ 685 h 1080"/>
              <a:gd name="T4" fmla="*/ 788 w 821"/>
              <a:gd name="T5" fmla="*/ 0 h 10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21" h="1080">
                <a:moveTo>
                  <a:pt x="0" y="1080"/>
                </a:moveTo>
                <a:cubicBezTo>
                  <a:pt x="115" y="1014"/>
                  <a:pt x="559" y="865"/>
                  <a:pt x="690" y="685"/>
                </a:cubicBezTo>
                <a:cubicBezTo>
                  <a:pt x="821" y="505"/>
                  <a:pt x="768" y="143"/>
                  <a:pt x="788" y="0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stealth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21863" name="Freeform 7"/>
          <p:cNvSpPr>
            <a:spLocks/>
          </p:cNvSpPr>
          <p:nvPr/>
        </p:nvSpPr>
        <p:spPr bwMode="auto">
          <a:xfrm>
            <a:off x="4267200" y="3657600"/>
            <a:ext cx="966788" cy="1138238"/>
          </a:xfrm>
          <a:custGeom>
            <a:avLst/>
            <a:gdLst>
              <a:gd name="T0" fmla="*/ 0 w 609"/>
              <a:gd name="T1" fmla="*/ 0 h 717"/>
              <a:gd name="T2" fmla="*/ 391 w 609"/>
              <a:gd name="T3" fmla="*/ 239 h 717"/>
              <a:gd name="T4" fmla="*/ 609 w 609"/>
              <a:gd name="T5" fmla="*/ 717 h 7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09" h="717">
                <a:moveTo>
                  <a:pt x="0" y="0"/>
                </a:moveTo>
                <a:cubicBezTo>
                  <a:pt x="63" y="40"/>
                  <a:pt x="290" y="119"/>
                  <a:pt x="391" y="239"/>
                </a:cubicBezTo>
                <a:cubicBezTo>
                  <a:pt x="492" y="359"/>
                  <a:pt x="564" y="617"/>
                  <a:pt x="609" y="717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stealth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7C6BF3-8803-4BBD-9854-C80D87E5DD81}" type="slidenum">
              <a:rPr lang="en-US"/>
              <a:pPr/>
              <a:t>20</a:t>
            </a:fld>
            <a:endParaRPr lang="en-US"/>
          </a:p>
        </p:txBody>
      </p:sp>
      <p:sp>
        <p:nvSpPr>
          <p:cNvPr id="788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/>
              <a:t>Solution:  </a:t>
            </a:r>
            <a:r>
              <a:rPr lang="en-US" sz="2800">
                <a:solidFill>
                  <a:schemeClr val="accent2"/>
                </a:solidFill>
                <a:latin typeface="Courier New" pitchFamily="49" charset="0"/>
              </a:rPr>
              <a:t>#include &lt;string.h&gt;</a:t>
            </a:r>
          </a:p>
        </p:txBody>
      </p:sp>
      <p:sp>
        <p:nvSpPr>
          <p:cNvPr id="788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Use the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‘string.h’</a:t>
            </a:r>
            <a:r>
              <a:rPr lang="en-US"/>
              <a:t> library to do the tedium:</a:t>
            </a:r>
            <a:br>
              <a:rPr lang="en-US"/>
            </a:br>
            <a:r>
              <a:rPr lang="en-US"/>
              <a:t>	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a vital part of C </a:t>
            </a:r>
            <a:r>
              <a:rPr lang="en-US" sz="2000"/>
              <a:t>(see book’s appendices for summary)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&lt;stdio.h&gt;	// for printf()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	// for strcpy()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msg[20];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	                     .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strcpy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(msg,"Hello world!");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 printf("my string: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\n",msg);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  &gt; my string:Hello world!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 &gt;</a:t>
            </a:r>
          </a:p>
        </p:txBody>
      </p:sp>
      <p:sp>
        <p:nvSpPr>
          <p:cNvPr id="78852" name="Rectangle 4"/>
          <p:cNvSpPr>
            <a:spLocks noChangeArrowheads="1"/>
          </p:cNvSpPr>
          <p:nvPr/>
        </p:nvSpPr>
        <p:spPr bwMode="auto">
          <a:xfrm>
            <a:off x="685800" y="2362200"/>
            <a:ext cx="6934200" cy="30480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8853" name="Text Box 5"/>
          <p:cNvSpPr txBox="1">
            <a:spLocks noChangeArrowheads="1"/>
          </p:cNvSpPr>
          <p:nvPr/>
        </p:nvSpPr>
        <p:spPr bwMode="auto">
          <a:xfrm>
            <a:off x="5943600" y="5202238"/>
            <a:ext cx="2751138" cy="83185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400"/>
              <a:t> means “a string”</a:t>
            </a:r>
          </a:p>
          <a:p>
            <a:r>
              <a:rPr lang="en-US" sz="2400"/>
              <a:t>OK for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scanf()</a:t>
            </a:r>
            <a:r>
              <a:rPr lang="en-US" sz="2400"/>
              <a:t> too.</a:t>
            </a:r>
          </a:p>
        </p:txBody>
      </p:sp>
      <p:sp>
        <p:nvSpPr>
          <p:cNvPr id="78855" name="Freeform 7"/>
          <p:cNvSpPr>
            <a:spLocks/>
          </p:cNvSpPr>
          <p:nvPr/>
        </p:nvSpPr>
        <p:spPr bwMode="auto">
          <a:xfrm>
            <a:off x="4343400" y="5181600"/>
            <a:ext cx="1600200" cy="1066800"/>
          </a:xfrm>
          <a:custGeom>
            <a:avLst/>
            <a:gdLst>
              <a:gd name="T0" fmla="*/ 1008 w 1008"/>
              <a:gd name="T1" fmla="*/ 480 h 752"/>
              <a:gd name="T2" fmla="*/ 192 w 1008"/>
              <a:gd name="T3" fmla="*/ 672 h 752"/>
              <a:gd name="T4" fmla="*/ 0 w 1008"/>
              <a:gd name="T5" fmla="*/ 0 h 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08" h="752">
                <a:moveTo>
                  <a:pt x="1008" y="480"/>
                </a:moveTo>
                <a:cubicBezTo>
                  <a:pt x="684" y="616"/>
                  <a:pt x="360" y="752"/>
                  <a:pt x="192" y="672"/>
                </a:cubicBezTo>
                <a:cubicBezTo>
                  <a:pt x="24" y="592"/>
                  <a:pt x="12" y="296"/>
                  <a:pt x="0" y="0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8856" name="Text Box 8"/>
          <p:cNvSpPr txBox="1">
            <a:spLocks noChangeArrowheads="1"/>
          </p:cNvSpPr>
          <p:nvPr/>
        </p:nvSpPr>
        <p:spPr bwMode="auto">
          <a:xfrm>
            <a:off x="6019800" y="3713163"/>
            <a:ext cx="2862263" cy="83185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/>
              <a:t>(Recall) String literal:</a:t>
            </a:r>
          </a:p>
          <a:p>
            <a:r>
              <a:rPr lang="en-US" sz="2400"/>
              <a:t>“text in quotes”</a:t>
            </a:r>
          </a:p>
        </p:txBody>
      </p:sp>
      <p:sp>
        <p:nvSpPr>
          <p:cNvPr id="78857" name="Freeform 9"/>
          <p:cNvSpPr>
            <a:spLocks/>
          </p:cNvSpPr>
          <p:nvPr/>
        </p:nvSpPr>
        <p:spPr bwMode="auto">
          <a:xfrm flipV="1">
            <a:off x="4419600" y="3657600"/>
            <a:ext cx="1600200" cy="838200"/>
          </a:xfrm>
          <a:custGeom>
            <a:avLst/>
            <a:gdLst>
              <a:gd name="T0" fmla="*/ 1008 w 1008"/>
              <a:gd name="T1" fmla="*/ 480 h 752"/>
              <a:gd name="T2" fmla="*/ 192 w 1008"/>
              <a:gd name="T3" fmla="*/ 672 h 752"/>
              <a:gd name="T4" fmla="*/ 0 w 1008"/>
              <a:gd name="T5" fmla="*/ 0 h 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08" h="752">
                <a:moveTo>
                  <a:pt x="1008" y="480"/>
                </a:moveTo>
                <a:cubicBezTo>
                  <a:pt x="684" y="616"/>
                  <a:pt x="360" y="752"/>
                  <a:pt x="192" y="672"/>
                </a:cubicBezTo>
                <a:cubicBezTo>
                  <a:pt x="24" y="592"/>
                  <a:pt x="12" y="296"/>
                  <a:pt x="0" y="0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2914A0-C209-406C-B060-8AB2EEC5A3E0}" type="slidenum">
              <a:rPr lang="en-US"/>
              <a:pPr/>
              <a:t>21</a:t>
            </a:fld>
            <a:endParaRPr lang="en-US"/>
          </a:p>
        </p:txBody>
      </p:sp>
      <p:sp>
        <p:nvSpPr>
          <p:cNvPr id="1269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/>
              <a:t>Solution:  </a:t>
            </a:r>
            <a:r>
              <a:rPr lang="en-US" sz="3200">
                <a:solidFill>
                  <a:schemeClr val="accent2"/>
                </a:solidFill>
                <a:latin typeface="Courier New" pitchFamily="49" charset="0"/>
              </a:rPr>
              <a:t>#include &lt;string.h&gt;</a:t>
            </a:r>
          </a:p>
        </p:txBody>
      </p:sp>
      <p:sp>
        <p:nvSpPr>
          <p:cNvPr id="1269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47800"/>
            <a:ext cx="8382000" cy="4724400"/>
          </a:xfrm>
        </p:spPr>
        <p:txBody>
          <a:bodyPr/>
          <a:lstStyle/>
          <a:p>
            <a:r>
              <a:rPr lang="en-US" sz="2400"/>
              <a:t>Book neglects it, but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string.h</a:t>
            </a:r>
            <a:r>
              <a:rPr lang="en-US" sz="2400"/>
              <a:t> has everything you need:</a:t>
            </a:r>
            <a:br>
              <a:rPr lang="en-US" sz="2400"/>
            </a:br>
            <a:r>
              <a:rPr lang="en-US" sz="2400"/>
              <a:t/>
            </a:r>
            <a:br>
              <a:rPr lang="en-US" sz="2400"/>
            </a:br>
            <a:endParaRPr lang="en-US" sz="2400"/>
          </a:p>
          <a:p>
            <a:r>
              <a:rPr lang="en-US" sz="2800"/>
              <a:t>         Find string length</a:t>
            </a:r>
          </a:p>
          <a:p>
            <a:r>
              <a:rPr lang="en-US" sz="2800"/>
              <a:t>                Copy a string</a:t>
            </a:r>
          </a:p>
          <a:p>
            <a:r>
              <a:rPr lang="en-US" sz="2800"/>
              <a:t>                Join 2 strings</a:t>
            </a:r>
          </a:p>
          <a:p>
            <a:r>
              <a:rPr lang="en-US" sz="2800"/>
              <a:t>        Compare 2 strings</a:t>
            </a:r>
          </a:p>
          <a:p>
            <a:r>
              <a:rPr lang="en-US" sz="2800">
                <a:solidFill>
                  <a:schemeClr val="folHlink"/>
                </a:solidFill>
              </a:rPr>
              <a:t>  </a:t>
            </a:r>
            <a:r>
              <a:rPr lang="en-US" sz="2800">
                <a:solidFill>
                  <a:schemeClr val="bg2"/>
                </a:solidFill>
              </a:rPr>
              <a:t>Find a char in a string</a:t>
            </a:r>
          </a:p>
          <a:p>
            <a:r>
              <a:rPr lang="en-US" sz="2800">
                <a:solidFill>
                  <a:schemeClr val="bg2"/>
                </a:solidFill>
              </a:rPr>
              <a:t>Find a string in a string</a:t>
            </a:r>
          </a:p>
        </p:txBody>
      </p:sp>
      <p:graphicFrame>
        <p:nvGraphicFramePr>
          <p:cNvPr id="126980" name="Group 4"/>
          <p:cNvGraphicFramePr>
            <a:graphicFrameLocks noGrp="1"/>
          </p:cNvGraphicFramePr>
          <p:nvPr/>
        </p:nvGraphicFramePr>
        <p:xfrm>
          <a:off x="4419600" y="2133600"/>
          <a:ext cx="3657600" cy="3733802"/>
        </p:xfrm>
        <a:graphic>
          <a:graphicData uri="http://schemas.openxmlformats.org/drawingml/2006/table">
            <a:tbl>
              <a:tblPr/>
              <a:tblGrid>
                <a:gridCol w="1676400"/>
                <a:gridCol w="1981200"/>
              </a:tblGrid>
              <a:tr h="590550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all chars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first n chars</a:t>
                      </a:r>
                    </a:p>
                  </a:txBody>
                  <a:tcPr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0225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strlen()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593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strcpy()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strncpy()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593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strcat()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strncat()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1593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strcmp()</a:t>
                      </a: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strncmp()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498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strchr()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strrchr()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0225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>
                            <a:outerShdw blurRad="38100" dist="38100" dir="2700000" algn="tl">
                              <a:srgbClr val="C0C0C0"/>
                            </a:outerShdw>
                          </a:effectLst>
                          <a:latin typeface="Courier New" pitchFamily="49" charset="0"/>
                        </a:rPr>
                        <a:t>strstr()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folHlink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lg" len="lg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27008" name="Text Box 32"/>
          <p:cNvSpPr txBox="1">
            <a:spLocks noChangeArrowheads="1"/>
          </p:cNvSpPr>
          <p:nvPr/>
        </p:nvSpPr>
        <p:spPr bwMode="auto">
          <a:xfrm>
            <a:off x="152400" y="4495800"/>
            <a:ext cx="101123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/>
              <a:t>(later:)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CA7EB53-5A74-40F7-A701-681BA161B4D5}" type="slidenum">
              <a:rPr lang="en-US"/>
              <a:pPr/>
              <a:t>22</a:t>
            </a:fld>
            <a:endParaRPr lang="en-US"/>
          </a:p>
        </p:txBody>
      </p:sp>
      <p:sp>
        <p:nvSpPr>
          <p:cNvPr id="12902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 sz="3600"/>
              <a:t>String Length:  int strlen(src)</a:t>
            </a:r>
          </a:p>
        </p:txBody>
      </p:sp>
      <p:sp>
        <p:nvSpPr>
          <p:cNvPr id="1290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8458200" cy="51816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&lt;stdio.h&gt;		// for printf()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		// for strlen()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msg[20] = {"Hello world!"};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cnt =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strlen(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printf("length of \"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\" is: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%d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\n",cnt);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  	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123456789_12</a:t>
            </a:r>
            <a:endParaRPr lang="en-US" sz="20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length of "Hello world!" is: 12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		</a:t>
            </a:r>
          </a:p>
        </p:txBody>
      </p:sp>
      <p:sp>
        <p:nvSpPr>
          <p:cNvPr id="129028" name="Rectangle 4"/>
          <p:cNvSpPr>
            <a:spLocks noChangeArrowheads="1"/>
          </p:cNvSpPr>
          <p:nvPr/>
        </p:nvSpPr>
        <p:spPr bwMode="auto">
          <a:xfrm>
            <a:off x="381000" y="1295400"/>
            <a:ext cx="7162800" cy="3351213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29029" name="Line 5"/>
          <p:cNvSpPr>
            <a:spLocks noChangeShapeType="1"/>
          </p:cNvSpPr>
          <p:nvPr/>
        </p:nvSpPr>
        <p:spPr bwMode="auto">
          <a:xfrm>
            <a:off x="2362200" y="4648200"/>
            <a:ext cx="0" cy="1295400"/>
          </a:xfrm>
          <a:prstGeom prst="lin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29030" name="Line 6"/>
          <p:cNvSpPr>
            <a:spLocks noChangeShapeType="1"/>
          </p:cNvSpPr>
          <p:nvPr/>
        </p:nvSpPr>
        <p:spPr bwMode="auto">
          <a:xfrm>
            <a:off x="4191000" y="4648200"/>
            <a:ext cx="0" cy="1295400"/>
          </a:xfrm>
          <a:prstGeom prst="line">
            <a:avLst/>
          </a:prstGeom>
          <a:noFill/>
          <a:ln w="9525">
            <a:solidFill>
              <a:schemeClr val="accent2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1372E46-CE48-4FDF-9EDB-33A0220134CC}" type="slidenum">
              <a:rPr lang="en-US"/>
              <a:pPr/>
              <a:t>23</a:t>
            </a:fld>
            <a:endParaRPr lang="en-US"/>
          </a:p>
        </p:txBody>
      </p:sp>
      <p:sp>
        <p:nvSpPr>
          <p:cNvPr id="13107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7162800" cy="1143000"/>
          </a:xfrm>
        </p:spPr>
        <p:txBody>
          <a:bodyPr/>
          <a:lstStyle/>
          <a:p>
            <a:r>
              <a:rPr lang="en-US" sz="3600"/>
              <a:t>String Copy: </a:t>
            </a:r>
            <a:r>
              <a:rPr lang="en-US" sz="3600">
                <a:solidFill>
                  <a:schemeClr val="tx1"/>
                </a:solidFill>
              </a:rPr>
              <a:t>strcpy(dest, src)</a:t>
            </a:r>
          </a:p>
        </p:txBody>
      </p:sp>
      <p:sp>
        <p:nvSpPr>
          <p:cNvPr id="131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8077200" cy="50292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&lt;stdio.h&gt;		// for printf()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		// for strcpy()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msg[20];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strcpy(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msg,"Hello world!"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printf("my string: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\n",msg);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my string: Hello world!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</a:p>
          <a:p>
            <a:pPr>
              <a:lnSpc>
                <a:spcPct val="80000"/>
              </a:lnSpc>
            </a:pPr>
            <a:endParaRPr lang="en-US" sz="2000">
              <a:latin typeface="Courier New" pitchFamily="49" charset="0"/>
            </a:endParaRPr>
          </a:p>
        </p:txBody>
      </p:sp>
      <p:sp>
        <p:nvSpPr>
          <p:cNvPr id="131077" name="Rectangle 5"/>
          <p:cNvSpPr>
            <a:spLocks noChangeArrowheads="1"/>
          </p:cNvSpPr>
          <p:nvPr/>
        </p:nvSpPr>
        <p:spPr bwMode="auto">
          <a:xfrm>
            <a:off x="304800" y="1219200"/>
            <a:ext cx="7010400" cy="350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1078" name="Text Box 6"/>
          <p:cNvSpPr txBox="1">
            <a:spLocks noChangeArrowheads="1"/>
          </p:cNvSpPr>
          <p:nvPr/>
        </p:nvSpPr>
        <p:spPr bwMode="auto">
          <a:xfrm>
            <a:off x="5562600" y="3200400"/>
            <a:ext cx="2944813" cy="83185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/>
              <a:t>strcpy() is the string </a:t>
            </a:r>
          </a:p>
          <a:p>
            <a:r>
              <a:rPr lang="en-US" sz="2400"/>
              <a:t>‘</a:t>
            </a:r>
            <a:r>
              <a:rPr lang="en-US" sz="2400" b="1"/>
              <a:t>assignment</a:t>
            </a:r>
            <a:r>
              <a:rPr lang="en-US" sz="2400"/>
              <a:t>’ operator</a:t>
            </a:r>
          </a:p>
        </p:txBody>
      </p:sp>
      <p:sp>
        <p:nvSpPr>
          <p:cNvPr id="131081" name="Freeform 9"/>
          <p:cNvSpPr>
            <a:spLocks/>
          </p:cNvSpPr>
          <p:nvPr/>
        </p:nvSpPr>
        <p:spPr bwMode="auto">
          <a:xfrm>
            <a:off x="2366963" y="2951163"/>
            <a:ext cx="1627187" cy="720725"/>
          </a:xfrm>
          <a:custGeom>
            <a:avLst/>
            <a:gdLst>
              <a:gd name="T0" fmla="*/ 1025 w 1025"/>
              <a:gd name="T1" fmla="*/ 398 h 454"/>
              <a:gd name="T2" fmla="*/ 760 w 1025"/>
              <a:gd name="T3" fmla="*/ 87 h 454"/>
              <a:gd name="T4" fmla="*/ 449 w 1025"/>
              <a:gd name="T5" fmla="*/ 6 h 454"/>
              <a:gd name="T6" fmla="*/ 207 w 1025"/>
              <a:gd name="T7" fmla="*/ 122 h 454"/>
              <a:gd name="T8" fmla="*/ 0 w 1025"/>
              <a:gd name="T9" fmla="*/ 454 h 4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25" h="454">
                <a:moveTo>
                  <a:pt x="1025" y="398"/>
                </a:moveTo>
                <a:cubicBezTo>
                  <a:pt x="981" y="346"/>
                  <a:pt x="856" y="152"/>
                  <a:pt x="760" y="87"/>
                </a:cubicBezTo>
                <a:cubicBezTo>
                  <a:pt x="664" y="22"/>
                  <a:pt x="541" y="0"/>
                  <a:pt x="449" y="6"/>
                </a:cubicBezTo>
                <a:cubicBezTo>
                  <a:pt x="357" y="12"/>
                  <a:pt x="282" y="47"/>
                  <a:pt x="207" y="122"/>
                </a:cubicBezTo>
                <a:cubicBezTo>
                  <a:pt x="132" y="197"/>
                  <a:pt x="43" y="385"/>
                  <a:pt x="0" y="454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556B63-BDA8-4051-9552-73124910D2B3}" type="slidenum">
              <a:rPr lang="en-US"/>
              <a:pPr/>
              <a:t>24</a:t>
            </a:fld>
            <a:endParaRPr lang="en-US"/>
          </a:p>
        </p:txBody>
      </p:sp>
      <p:sp>
        <p:nvSpPr>
          <p:cNvPr id="13312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28600"/>
            <a:ext cx="9144000" cy="1143000"/>
          </a:xfrm>
        </p:spPr>
        <p:txBody>
          <a:bodyPr/>
          <a:lstStyle/>
          <a:p>
            <a:r>
              <a:rPr lang="en-US" sz="3600"/>
              <a:t>String Copy: str</a:t>
            </a:r>
            <a:r>
              <a:rPr lang="en-US" sz="3600">
                <a:solidFill>
                  <a:srgbClr val="FF0000"/>
                </a:solidFill>
              </a:rPr>
              <a:t>n</a:t>
            </a:r>
            <a:r>
              <a:rPr lang="en-US" sz="3600"/>
              <a:t>cpy(dest,src,cnt)</a:t>
            </a:r>
          </a:p>
        </p:txBody>
      </p:sp>
      <p:sp>
        <p:nvSpPr>
          <p:cNvPr id="133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8382000" cy="51816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&lt;stdio.h&gt;		// for printf()	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		// for strncpy()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msg[20]; 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strncpy(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msg,"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Hel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lo world!",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3)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printf("my string:%s\n",msg);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my string: Hel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</a:p>
          <a:p>
            <a:pPr>
              <a:lnSpc>
                <a:spcPct val="80000"/>
              </a:lnSpc>
            </a:pPr>
            <a:endParaRPr lang="en-US" sz="2000">
              <a:latin typeface="Courier New" pitchFamily="49" charset="0"/>
            </a:endParaRPr>
          </a:p>
        </p:txBody>
      </p:sp>
      <p:sp>
        <p:nvSpPr>
          <p:cNvPr id="133125" name="Rectangle 5"/>
          <p:cNvSpPr>
            <a:spLocks noChangeArrowheads="1"/>
          </p:cNvSpPr>
          <p:nvPr/>
        </p:nvSpPr>
        <p:spPr bwMode="auto">
          <a:xfrm>
            <a:off x="304800" y="1219200"/>
            <a:ext cx="7239000" cy="3505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3126" name="AutoShape 6"/>
          <p:cNvSpPr>
            <a:spLocks/>
          </p:cNvSpPr>
          <p:nvPr/>
        </p:nvSpPr>
        <p:spPr bwMode="auto">
          <a:xfrm rot="-5400000">
            <a:off x="3054351" y="3132137"/>
            <a:ext cx="304800" cy="441325"/>
          </a:xfrm>
          <a:prstGeom prst="rightBrace">
            <a:avLst>
              <a:gd name="adj1" fmla="val 12066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3127" name="Line 7"/>
          <p:cNvSpPr>
            <a:spLocks noChangeShapeType="1"/>
          </p:cNvSpPr>
          <p:nvPr/>
        </p:nvSpPr>
        <p:spPr bwMode="auto">
          <a:xfrm>
            <a:off x="2984500" y="3505200"/>
            <a:ext cx="1588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3128" name="Line 8"/>
          <p:cNvSpPr>
            <a:spLocks noChangeShapeType="1"/>
          </p:cNvSpPr>
          <p:nvPr/>
        </p:nvSpPr>
        <p:spPr bwMode="auto">
          <a:xfrm>
            <a:off x="3427413" y="3505200"/>
            <a:ext cx="1587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3129" name="Text Box 9"/>
          <p:cNvSpPr txBox="1">
            <a:spLocks noChangeArrowheads="1"/>
          </p:cNvSpPr>
          <p:nvPr/>
        </p:nvSpPr>
        <p:spPr bwMode="auto">
          <a:xfrm>
            <a:off x="4038600" y="2362200"/>
            <a:ext cx="1636713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/>
              <a:t>Copy only</a:t>
            </a:r>
          </a:p>
          <a:p>
            <a:r>
              <a:rPr lang="en-US" sz="2400"/>
              <a:t>1</a:t>
            </a:r>
            <a:r>
              <a:rPr lang="en-US" sz="2400" baseline="30000"/>
              <a:t>st</a:t>
            </a:r>
            <a:r>
              <a:rPr lang="en-US" sz="2400"/>
              <a:t> 3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400"/>
              <a:t>s</a:t>
            </a:r>
          </a:p>
        </p:txBody>
      </p:sp>
      <p:sp>
        <p:nvSpPr>
          <p:cNvPr id="133130" name="Line 10"/>
          <p:cNvSpPr>
            <a:spLocks noChangeShapeType="1"/>
          </p:cNvSpPr>
          <p:nvPr/>
        </p:nvSpPr>
        <p:spPr bwMode="auto">
          <a:xfrm>
            <a:off x="5181600" y="3200400"/>
            <a:ext cx="0" cy="457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3131" name="Line 11"/>
          <p:cNvSpPr>
            <a:spLocks noChangeShapeType="1"/>
          </p:cNvSpPr>
          <p:nvPr/>
        </p:nvSpPr>
        <p:spPr bwMode="auto">
          <a:xfrm flipH="1">
            <a:off x="3276600" y="2819400"/>
            <a:ext cx="762000" cy="762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3132" name="Freeform 12"/>
          <p:cNvSpPr>
            <a:spLocks/>
          </p:cNvSpPr>
          <p:nvPr/>
        </p:nvSpPr>
        <p:spPr bwMode="auto">
          <a:xfrm>
            <a:off x="2513013" y="2936875"/>
            <a:ext cx="649287" cy="720725"/>
          </a:xfrm>
          <a:custGeom>
            <a:avLst/>
            <a:gdLst>
              <a:gd name="T0" fmla="*/ 622 w 622"/>
              <a:gd name="T1" fmla="*/ 260 h 454"/>
              <a:gd name="T2" fmla="*/ 498 w 622"/>
              <a:gd name="T3" fmla="*/ 87 h 454"/>
              <a:gd name="T4" fmla="*/ 294 w 622"/>
              <a:gd name="T5" fmla="*/ 6 h 454"/>
              <a:gd name="T6" fmla="*/ 136 w 622"/>
              <a:gd name="T7" fmla="*/ 122 h 454"/>
              <a:gd name="T8" fmla="*/ 0 w 622"/>
              <a:gd name="T9" fmla="*/ 454 h 4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22" h="454">
                <a:moveTo>
                  <a:pt x="622" y="260"/>
                </a:moveTo>
                <a:cubicBezTo>
                  <a:pt x="603" y="231"/>
                  <a:pt x="553" y="129"/>
                  <a:pt x="498" y="87"/>
                </a:cubicBezTo>
                <a:cubicBezTo>
                  <a:pt x="443" y="45"/>
                  <a:pt x="355" y="0"/>
                  <a:pt x="294" y="6"/>
                </a:cubicBezTo>
                <a:cubicBezTo>
                  <a:pt x="234" y="12"/>
                  <a:pt x="185" y="47"/>
                  <a:pt x="136" y="122"/>
                </a:cubicBezTo>
                <a:cubicBezTo>
                  <a:pt x="87" y="197"/>
                  <a:pt x="28" y="385"/>
                  <a:pt x="0" y="454"/>
                </a:cubicBezTo>
              </a:path>
            </a:pathLst>
          </a:custGeom>
          <a:noFill/>
          <a:ln w="762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9A3EB97-3A5F-45AC-B346-35C81470161E}" type="slidenum">
              <a:rPr lang="en-US"/>
              <a:pPr/>
              <a:t>25</a:t>
            </a:fld>
            <a:endParaRPr lang="en-US"/>
          </a:p>
        </p:txBody>
      </p:sp>
      <p:sp>
        <p:nvSpPr>
          <p:cNvPr id="139266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7620000" cy="1143000"/>
          </a:xfrm>
        </p:spPr>
        <p:txBody>
          <a:bodyPr/>
          <a:lstStyle/>
          <a:p>
            <a:r>
              <a:rPr lang="en-US" sz="3600"/>
              <a:t>String Merge: strcat(str1,str2)</a:t>
            </a:r>
          </a:p>
        </p:txBody>
      </p:sp>
      <p:sp>
        <p:nvSpPr>
          <p:cNvPr id="139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7983538" cy="53340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&lt;stdio.h&gt;		// for printf()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		// for strcat()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msg1[81],msg2[81];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strcpy(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msg1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,"Hello you!");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strcpy(msg2,"Hello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me!");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strcat(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msg1,msg2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printf("%s\n",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msg1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Hello you!Hello me!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  <a:endParaRPr lang="en-US" sz="2000">
              <a:latin typeface="Courier New" pitchFamily="49" charset="0"/>
            </a:endParaRPr>
          </a:p>
        </p:txBody>
      </p:sp>
      <p:sp>
        <p:nvSpPr>
          <p:cNvPr id="139268" name="Rectangle 4"/>
          <p:cNvSpPr>
            <a:spLocks noChangeArrowheads="1"/>
          </p:cNvSpPr>
          <p:nvPr/>
        </p:nvSpPr>
        <p:spPr bwMode="auto">
          <a:xfrm>
            <a:off x="304800" y="1219200"/>
            <a:ext cx="7162800" cy="41148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9269" name="Text Box 5"/>
          <p:cNvSpPr txBox="1">
            <a:spLocks noChangeArrowheads="1"/>
          </p:cNvSpPr>
          <p:nvPr/>
        </p:nvSpPr>
        <p:spPr bwMode="auto">
          <a:xfrm>
            <a:off x="5402263" y="3319463"/>
            <a:ext cx="2293937" cy="1225550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msg1</a:t>
            </a:r>
            <a:r>
              <a:rPr lang="en-US" sz="2400"/>
              <a:t> is BOTH</a:t>
            </a:r>
          </a:p>
          <a:p>
            <a:r>
              <a:rPr lang="en-US" sz="2400"/>
              <a:t>input and output </a:t>
            </a:r>
          </a:p>
          <a:p>
            <a:r>
              <a:rPr lang="en-US" sz="2400"/>
              <a:t>to  strcat() fcn!</a:t>
            </a:r>
          </a:p>
        </p:txBody>
      </p:sp>
      <p:sp>
        <p:nvSpPr>
          <p:cNvPr id="139272" name="Freeform 8"/>
          <p:cNvSpPr>
            <a:spLocks/>
          </p:cNvSpPr>
          <p:nvPr/>
        </p:nvSpPr>
        <p:spPr bwMode="auto">
          <a:xfrm>
            <a:off x="3711575" y="4572000"/>
            <a:ext cx="1662113" cy="685800"/>
          </a:xfrm>
          <a:custGeom>
            <a:avLst/>
            <a:gdLst>
              <a:gd name="T0" fmla="*/ 1047 w 1047"/>
              <a:gd name="T1" fmla="*/ 0 h 495"/>
              <a:gd name="T2" fmla="*/ 602 w 1047"/>
              <a:gd name="T3" fmla="*/ 421 h 495"/>
              <a:gd name="T4" fmla="*/ 155 w 1047"/>
              <a:gd name="T5" fmla="*/ 447 h 495"/>
              <a:gd name="T6" fmla="*/ 0 w 1047"/>
              <a:gd name="T7" fmla="*/ 249 h 4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47" h="495">
                <a:moveTo>
                  <a:pt x="1047" y="0"/>
                </a:moveTo>
                <a:cubicBezTo>
                  <a:pt x="973" y="70"/>
                  <a:pt x="751" y="347"/>
                  <a:pt x="602" y="421"/>
                </a:cubicBezTo>
                <a:cubicBezTo>
                  <a:pt x="453" y="495"/>
                  <a:pt x="255" y="476"/>
                  <a:pt x="155" y="447"/>
                </a:cubicBezTo>
                <a:cubicBezTo>
                  <a:pt x="55" y="418"/>
                  <a:pt x="32" y="290"/>
                  <a:pt x="0" y="249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9273" name="Freeform 9"/>
          <p:cNvSpPr>
            <a:spLocks/>
          </p:cNvSpPr>
          <p:nvPr/>
        </p:nvSpPr>
        <p:spPr bwMode="auto">
          <a:xfrm>
            <a:off x="2674938" y="3411538"/>
            <a:ext cx="2689225" cy="300037"/>
          </a:xfrm>
          <a:custGeom>
            <a:avLst/>
            <a:gdLst>
              <a:gd name="T0" fmla="*/ 1694 w 1694"/>
              <a:gd name="T1" fmla="*/ 164 h 189"/>
              <a:gd name="T2" fmla="*/ 946 w 1694"/>
              <a:gd name="T3" fmla="*/ 35 h 189"/>
              <a:gd name="T4" fmla="*/ 318 w 1694"/>
              <a:gd name="T5" fmla="*/ 26 h 189"/>
              <a:gd name="T6" fmla="*/ 0 w 1694"/>
              <a:gd name="T7" fmla="*/ 189 h 1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4" h="189">
                <a:moveTo>
                  <a:pt x="1694" y="164"/>
                </a:moveTo>
                <a:cubicBezTo>
                  <a:pt x="1569" y="143"/>
                  <a:pt x="1175" y="58"/>
                  <a:pt x="946" y="35"/>
                </a:cubicBezTo>
                <a:cubicBezTo>
                  <a:pt x="717" y="12"/>
                  <a:pt x="476" y="0"/>
                  <a:pt x="318" y="26"/>
                </a:cubicBezTo>
                <a:cubicBezTo>
                  <a:pt x="160" y="52"/>
                  <a:pt x="66" y="155"/>
                  <a:pt x="0" y="189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9EC2A79-F345-48C5-9B1A-7F40C87FE065}" type="slidenum">
              <a:rPr lang="en-US"/>
              <a:pPr/>
              <a:t>26</a:t>
            </a:fld>
            <a:endParaRPr lang="en-US"/>
          </a:p>
        </p:txBody>
      </p:sp>
      <p:sp>
        <p:nvSpPr>
          <p:cNvPr id="141314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686800" cy="1143000"/>
          </a:xfrm>
        </p:spPr>
        <p:txBody>
          <a:bodyPr/>
          <a:lstStyle/>
          <a:p>
            <a:r>
              <a:rPr lang="en-US" sz="3600"/>
              <a:t>String Merge: str</a:t>
            </a:r>
            <a:r>
              <a:rPr lang="en-US" sz="3600">
                <a:solidFill>
                  <a:srgbClr val="FF0000"/>
                </a:solidFill>
              </a:rPr>
              <a:t>n</a:t>
            </a:r>
            <a:r>
              <a:rPr lang="en-US" sz="3600"/>
              <a:t>cat(str1,str2,</a:t>
            </a:r>
            <a:r>
              <a:rPr lang="en-US" sz="3600">
                <a:solidFill>
                  <a:srgbClr val="FF0000"/>
                </a:solidFill>
              </a:rPr>
              <a:t>cnt</a:t>
            </a:r>
            <a:r>
              <a:rPr lang="en-US" sz="3600"/>
              <a:t>)</a:t>
            </a:r>
          </a:p>
        </p:txBody>
      </p:sp>
      <p:sp>
        <p:nvSpPr>
          <p:cNvPr id="141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7983538" cy="54102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&lt;stdio.h&gt;		// for printf()	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		// for strncat()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msg1[81],msg2[81];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strcpy(msg1,"Hello you!");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strcpy(msg2,"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Hel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lo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me!"”);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strncat(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msg1,msg2,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3)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printf("%s\n", msg1);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Hello you!Hel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  <a:endParaRPr lang="en-US" sz="2000">
              <a:latin typeface="Courier New" pitchFamily="49" charset="0"/>
            </a:endParaRPr>
          </a:p>
        </p:txBody>
      </p:sp>
      <p:sp>
        <p:nvSpPr>
          <p:cNvPr id="141316" name="Rectangle 4"/>
          <p:cNvSpPr>
            <a:spLocks noChangeArrowheads="1"/>
          </p:cNvSpPr>
          <p:nvPr/>
        </p:nvSpPr>
        <p:spPr bwMode="auto">
          <a:xfrm>
            <a:off x="304800" y="1219200"/>
            <a:ext cx="7086600" cy="41148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41317" name="Text Box 5"/>
          <p:cNvSpPr txBox="1">
            <a:spLocks noChangeArrowheads="1"/>
          </p:cNvSpPr>
          <p:nvPr/>
        </p:nvSpPr>
        <p:spPr bwMode="auto">
          <a:xfrm>
            <a:off x="6172200" y="2057400"/>
            <a:ext cx="2293938" cy="1225550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msg1</a:t>
            </a:r>
            <a:r>
              <a:rPr lang="en-US" sz="2400"/>
              <a:t> is BOTH</a:t>
            </a:r>
          </a:p>
          <a:p>
            <a:r>
              <a:rPr lang="en-US" sz="2400"/>
              <a:t>input and output </a:t>
            </a:r>
          </a:p>
          <a:p>
            <a:r>
              <a:rPr lang="en-US" sz="2400"/>
              <a:t>to  strcat() fcn!</a:t>
            </a:r>
          </a:p>
        </p:txBody>
      </p:sp>
      <p:sp>
        <p:nvSpPr>
          <p:cNvPr id="141322" name="Text Box 10"/>
          <p:cNvSpPr txBox="1">
            <a:spLocks noChangeArrowheads="1"/>
          </p:cNvSpPr>
          <p:nvPr/>
        </p:nvSpPr>
        <p:spPr bwMode="auto">
          <a:xfrm>
            <a:off x="4038600" y="2667000"/>
            <a:ext cx="1776413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/>
              <a:t>Append only</a:t>
            </a:r>
          </a:p>
          <a:p>
            <a:r>
              <a:rPr lang="en-US" sz="2400"/>
              <a:t>1</a:t>
            </a:r>
            <a:r>
              <a:rPr lang="en-US" sz="2400" baseline="30000"/>
              <a:t>st</a:t>
            </a:r>
            <a:r>
              <a:rPr lang="en-US" sz="2400"/>
              <a:t> 3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400"/>
              <a:t>s</a:t>
            </a:r>
          </a:p>
        </p:txBody>
      </p:sp>
      <p:sp>
        <p:nvSpPr>
          <p:cNvPr id="141326" name="Freeform 14"/>
          <p:cNvSpPr>
            <a:spLocks/>
          </p:cNvSpPr>
          <p:nvPr/>
        </p:nvSpPr>
        <p:spPr bwMode="auto">
          <a:xfrm>
            <a:off x="3998913" y="3505200"/>
            <a:ext cx="1411287" cy="1484313"/>
          </a:xfrm>
          <a:custGeom>
            <a:avLst/>
            <a:gdLst>
              <a:gd name="T0" fmla="*/ 889 w 889"/>
              <a:gd name="T1" fmla="*/ 0 h 935"/>
              <a:gd name="T2" fmla="*/ 457 w 889"/>
              <a:gd name="T3" fmla="*/ 816 h 935"/>
              <a:gd name="T4" fmla="*/ 0 w 889"/>
              <a:gd name="T5" fmla="*/ 715 h 9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89" h="935">
                <a:moveTo>
                  <a:pt x="889" y="0"/>
                </a:moveTo>
                <a:cubicBezTo>
                  <a:pt x="749" y="348"/>
                  <a:pt x="605" y="697"/>
                  <a:pt x="457" y="816"/>
                </a:cubicBezTo>
                <a:cubicBezTo>
                  <a:pt x="309" y="935"/>
                  <a:pt x="95" y="736"/>
                  <a:pt x="0" y="71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41327" name="Freeform 15"/>
          <p:cNvSpPr>
            <a:spLocks/>
          </p:cNvSpPr>
          <p:nvPr/>
        </p:nvSpPr>
        <p:spPr bwMode="auto">
          <a:xfrm>
            <a:off x="2540000" y="3313113"/>
            <a:ext cx="1462088" cy="712787"/>
          </a:xfrm>
          <a:custGeom>
            <a:avLst/>
            <a:gdLst>
              <a:gd name="T0" fmla="*/ 921 w 921"/>
              <a:gd name="T1" fmla="*/ 25 h 449"/>
              <a:gd name="T2" fmla="*/ 111 w 921"/>
              <a:gd name="T3" fmla="*/ 71 h 449"/>
              <a:gd name="T4" fmla="*/ 257 w 921"/>
              <a:gd name="T5" fmla="*/ 449 h 4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21" h="449">
                <a:moveTo>
                  <a:pt x="921" y="25"/>
                </a:moveTo>
                <a:cubicBezTo>
                  <a:pt x="786" y="33"/>
                  <a:pt x="222" y="0"/>
                  <a:pt x="111" y="71"/>
                </a:cubicBezTo>
                <a:cubicBezTo>
                  <a:pt x="0" y="142"/>
                  <a:pt x="227" y="371"/>
                  <a:pt x="257" y="449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AA1F898-2D89-4BC6-8FAF-0F709995B331}" type="slidenum">
              <a:rPr lang="en-US"/>
              <a:pPr/>
              <a:t>27</a:t>
            </a:fld>
            <a:endParaRPr lang="en-US"/>
          </a:p>
        </p:txBody>
      </p:sp>
      <p:sp>
        <p:nvSpPr>
          <p:cNvPr id="135170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228600"/>
            <a:ext cx="7772400" cy="1143000"/>
          </a:xfrm>
        </p:spPr>
        <p:txBody>
          <a:bodyPr/>
          <a:lstStyle/>
          <a:p>
            <a:r>
              <a:rPr lang="en-US" sz="3600"/>
              <a:t>String Compare:  int strcmp(a,b)</a:t>
            </a:r>
          </a:p>
        </p:txBody>
      </p:sp>
      <p:sp>
        <p:nvSpPr>
          <p:cNvPr id="135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8382000" cy="50292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&lt;stdio.h&gt;		// for printf()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		// for strcmp()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			    //123456789_123456789_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msg1[81] = {"Hello to you!"};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msg2[81] = {"Hello to me!"};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diff;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diff =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strcmp(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msg1,msg2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if(0==diff) printf("same!\n");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else printf("different!\n");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different!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  <a:endParaRPr lang="en-US" sz="2000">
              <a:latin typeface="Courier New" pitchFamily="49" charset="0"/>
            </a:endParaRPr>
          </a:p>
        </p:txBody>
      </p:sp>
      <p:sp>
        <p:nvSpPr>
          <p:cNvPr id="135172" name="Rectangle 4"/>
          <p:cNvSpPr>
            <a:spLocks noChangeArrowheads="1"/>
          </p:cNvSpPr>
          <p:nvPr/>
        </p:nvSpPr>
        <p:spPr bwMode="auto">
          <a:xfrm>
            <a:off x="304800" y="1219200"/>
            <a:ext cx="7315200" cy="44196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BD5A32-BC3A-457F-B123-B5DD6D22457D}" type="slidenum">
              <a:rPr lang="en-US"/>
              <a:pPr/>
              <a:t>28</a:t>
            </a:fld>
            <a:endParaRPr lang="en-US"/>
          </a:p>
        </p:txBody>
      </p:sp>
      <p:sp>
        <p:nvSpPr>
          <p:cNvPr id="137218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686800" cy="1143000"/>
          </a:xfrm>
        </p:spPr>
        <p:txBody>
          <a:bodyPr/>
          <a:lstStyle/>
          <a:p>
            <a:r>
              <a:rPr lang="en-US" sz="3600"/>
              <a:t>String Compare:  int str</a:t>
            </a:r>
            <a:r>
              <a:rPr lang="en-US" sz="3600">
                <a:solidFill>
                  <a:srgbClr val="FF0000"/>
                </a:solidFill>
              </a:rPr>
              <a:t>n</a:t>
            </a:r>
            <a:r>
              <a:rPr lang="en-US" sz="3600"/>
              <a:t>cmp(a,b,</a:t>
            </a:r>
            <a:r>
              <a:rPr lang="en-US" sz="3600">
                <a:solidFill>
                  <a:srgbClr val="FF0000"/>
                </a:solidFill>
              </a:rPr>
              <a:t>cnt</a:t>
            </a:r>
            <a:r>
              <a:rPr lang="en-US" sz="3600"/>
              <a:t>)</a:t>
            </a:r>
          </a:p>
        </p:txBody>
      </p:sp>
      <p:sp>
        <p:nvSpPr>
          <p:cNvPr id="137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8534400" cy="54864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&lt;stdio.h&gt;		// for printf()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&lt;string.h&gt;		// for strncmp()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msg1[81] = {"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Hello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to you!"};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msg2[81] = {"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Hello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to me!"};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diff;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diff =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strncmp(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msg1,msg2,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6)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if(0==diff) printf("same!\n");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else printf("different!\n");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Result: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 same!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</a:p>
        </p:txBody>
      </p:sp>
      <p:sp>
        <p:nvSpPr>
          <p:cNvPr id="137220" name="Rectangle 4"/>
          <p:cNvSpPr>
            <a:spLocks noChangeArrowheads="1"/>
          </p:cNvSpPr>
          <p:nvPr/>
        </p:nvSpPr>
        <p:spPr bwMode="auto">
          <a:xfrm>
            <a:off x="304800" y="1219200"/>
            <a:ext cx="8305800" cy="4572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2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7222" name="AutoShape 6"/>
          <p:cNvSpPr>
            <a:spLocks/>
          </p:cNvSpPr>
          <p:nvPr/>
        </p:nvSpPr>
        <p:spPr bwMode="auto">
          <a:xfrm rot="-5400000">
            <a:off x="3429000" y="2438400"/>
            <a:ext cx="304800" cy="914400"/>
          </a:xfrm>
          <a:prstGeom prst="rightBrace">
            <a:avLst>
              <a:gd name="adj1" fmla="val 25000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7223" name="Line 7"/>
          <p:cNvSpPr>
            <a:spLocks noChangeShapeType="1"/>
          </p:cNvSpPr>
          <p:nvPr/>
        </p:nvSpPr>
        <p:spPr bwMode="auto">
          <a:xfrm>
            <a:off x="3124200" y="3048000"/>
            <a:ext cx="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7224" name="Line 8"/>
          <p:cNvSpPr>
            <a:spLocks noChangeShapeType="1"/>
          </p:cNvSpPr>
          <p:nvPr/>
        </p:nvSpPr>
        <p:spPr bwMode="auto">
          <a:xfrm>
            <a:off x="4038600" y="3048000"/>
            <a:ext cx="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7225" name="Text Box 9"/>
          <p:cNvSpPr txBox="1">
            <a:spLocks noChangeArrowheads="1"/>
          </p:cNvSpPr>
          <p:nvPr/>
        </p:nvSpPr>
        <p:spPr bwMode="auto">
          <a:xfrm>
            <a:off x="5791200" y="2362200"/>
            <a:ext cx="2306638" cy="83185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/>
              <a:t>compare only the</a:t>
            </a:r>
          </a:p>
          <a:p>
            <a:r>
              <a:rPr lang="en-US" sz="2400"/>
              <a:t>1</a:t>
            </a:r>
            <a:r>
              <a:rPr lang="en-US" sz="2400" baseline="30000"/>
              <a:t>st</a:t>
            </a:r>
            <a:r>
              <a:rPr lang="en-US" sz="2400"/>
              <a:t> 6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400"/>
              <a:t>s</a:t>
            </a:r>
          </a:p>
        </p:txBody>
      </p:sp>
      <p:sp>
        <p:nvSpPr>
          <p:cNvPr id="137228" name="Freeform 12"/>
          <p:cNvSpPr>
            <a:spLocks/>
          </p:cNvSpPr>
          <p:nvPr/>
        </p:nvSpPr>
        <p:spPr bwMode="auto">
          <a:xfrm>
            <a:off x="3581400" y="2120900"/>
            <a:ext cx="2209800" cy="622300"/>
          </a:xfrm>
          <a:custGeom>
            <a:avLst/>
            <a:gdLst>
              <a:gd name="T0" fmla="*/ 1200 w 1200"/>
              <a:gd name="T1" fmla="*/ 344 h 392"/>
              <a:gd name="T2" fmla="*/ 480 w 1200"/>
              <a:gd name="T3" fmla="*/ 8 h 392"/>
              <a:gd name="T4" fmla="*/ 0 w 1200"/>
              <a:gd name="T5" fmla="*/ 392 h 3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200" h="392">
                <a:moveTo>
                  <a:pt x="1200" y="344"/>
                </a:moveTo>
                <a:cubicBezTo>
                  <a:pt x="940" y="172"/>
                  <a:pt x="680" y="0"/>
                  <a:pt x="480" y="8"/>
                </a:cubicBezTo>
                <a:cubicBezTo>
                  <a:pt x="280" y="16"/>
                  <a:pt x="140" y="204"/>
                  <a:pt x="0" y="392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7229" name="Freeform 13"/>
          <p:cNvSpPr>
            <a:spLocks/>
          </p:cNvSpPr>
          <p:nvPr/>
        </p:nvSpPr>
        <p:spPr bwMode="auto">
          <a:xfrm>
            <a:off x="4953000" y="3200400"/>
            <a:ext cx="889000" cy="1109663"/>
          </a:xfrm>
          <a:custGeom>
            <a:avLst/>
            <a:gdLst>
              <a:gd name="T0" fmla="*/ 560 w 560"/>
              <a:gd name="T1" fmla="*/ 0 h 651"/>
              <a:gd name="T2" fmla="*/ 474 w 560"/>
              <a:gd name="T3" fmla="*/ 293 h 651"/>
              <a:gd name="T4" fmla="*/ 130 w 560"/>
              <a:gd name="T5" fmla="*/ 456 h 651"/>
              <a:gd name="T6" fmla="*/ 0 w 560"/>
              <a:gd name="T7" fmla="*/ 651 h 6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60" h="651">
                <a:moveTo>
                  <a:pt x="560" y="0"/>
                </a:moveTo>
                <a:cubicBezTo>
                  <a:pt x="546" y="49"/>
                  <a:pt x="546" y="217"/>
                  <a:pt x="474" y="293"/>
                </a:cubicBezTo>
                <a:cubicBezTo>
                  <a:pt x="402" y="369"/>
                  <a:pt x="209" y="396"/>
                  <a:pt x="130" y="456"/>
                </a:cubicBezTo>
                <a:cubicBezTo>
                  <a:pt x="51" y="516"/>
                  <a:pt x="27" y="611"/>
                  <a:pt x="0" y="651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A38B4E-5D47-4FE7-9D6C-991460A84F00}" type="slidenum">
              <a:rPr lang="en-US"/>
              <a:pPr/>
              <a:t>3</a:t>
            </a:fld>
            <a:endParaRPr lang="en-US"/>
          </a:p>
        </p:txBody>
      </p:sp>
      <p:sp>
        <p:nvSpPr>
          <p:cNvPr id="11776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20675"/>
            <a:ext cx="8534400" cy="669925"/>
          </a:xfrm>
        </p:spPr>
        <p:txBody>
          <a:bodyPr/>
          <a:lstStyle/>
          <a:p>
            <a:r>
              <a:rPr lang="en-US"/>
              <a:t>(Recall) Arrays and Functions</a:t>
            </a:r>
          </a:p>
        </p:txBody>
      </p:sp>
      <p:sp>
        <p:nvSpPr>
          <p:cNvPr id="1177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95400"/>
            <a:ext cx="8458200" cy="5105400"/>
          </a:xfrm>
        </p:spPr>
        <p:txBody>
          <a:bodyPr/>
          <a:lstStyle/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 cleanArray(int siz,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a[]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 // prototype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...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main(void)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count[5] = {5,4,3,2,1};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cleanArray2(5,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printArray(5, count); 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return 0;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</a:pPr>
            <a:r>
              <a:rPr lang="en-US" sz="2800"/>
              <a:t>Array name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</a:t>
            </a:r>
            <a:r>
              <a:rPr lang="en-US" sz="2800"/>
              <a:t> gives array’s 0</a:t>
            </a:r>
            <a:r>
              <a:rPr lang="en-US" sz="2800" baseline="30000"/>
              <a:t>th</a:t>
            </a:r>
            <a:r>
              <a:rPr lang="en-US" sz="2800"/>
              <a:t> byte location,</a:t>
            </a:r>
          </a:p>
          <a:p>
            <a:pPr>
              <a:lnSpc>
                <a:spcPct val="80000"/>
              </a:lnSpc>
            </a:pPr>
            <a:r>
              <a:rPr lang="en-US" sz="2800"/>
              <a:t>function ‘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cleanArray2()</a:t>
            </a:r>
            <a:r>
              <a:rPr lang="en-US" sz="2800"/>
              <a:t> copies that address </a:t>
            </a:r>
            <a:br>
              <a:rPr lang="en-US" sz="2800"/>
            </a:br>
            <a:r>
              <a:rPr lang="en-US" sz="2800"/>
              <a:t>to define its own local array named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</a:t>
            </a:r>
            <a:r>
              <a:rPr lang="en-US" sz="2800"/>
              <a:t> , so that</a:t>
            </a:r>
          </a:p>
          <a:p>
            <a:pPr>
              <a:lnSpc>
                <a:spcPct val="80000"/>
              </a:lnSpc>
            </a:pPr>
            <a:r>
              <a:rPr lang="en-US" sz="2800"/>
              <a:t>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 </a:t>
            </a:r>
            <a:r>
              <a:rPr lang="en-US" sz="2800"/>
              <a:t>array starts at same memory location as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</a:t>
            </a:r>
            <a:r>
              <a:rPr lang="en-US" sz="2800"/>
              <a:t>!</a:t>
            </a:r>
          </a:p>
        </p:txBody>
      </p:sp>
      <p:sp>
        <p:nvSpPr>
          <p:cNvPr id="117764" name="Line 4"/>
          <p:cNvSpPr>
            <a:spLocks noChangeShapeType="1"/>
          </p:cNvSpPr>
          <p:nvPr/>
        </p:nvSpPr>
        <p:spPr bwMode="auto">
          <a:xfrm flipV="1">
            <a:off x="2971800" y="3352800"/>
            <a:ext cx="304800" cy="1295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7766" name="Freeform 6"/>
          <p:cNvSpPr>
            <a:spLocks/>
          </p:cNvSpPr>
          <p:nvPr/>
        </p:nvSpPr>
        <p:spPr bwMode="auto">
          <a:xfrm>
            <a:off x="3886200" y="1600200"/>
            <a:ext cx="2286000" cy="3505200"/>
          </a:xfrm>
          <a:custGeom>
            <a:avLst/>
            <a:gdLst>
              <a:gd name="T0" fmla="*/ 0 w 1440"/>
              <a:gd name="T1" fmla="*/ 2016 h 2016"/>
              <a:gd name="T2" fmla="*/ 1296 w 1440"/>
              <a:gd name="T3" fmla="*/ 672 h 2016"/>
              <a:gd name="T4" fmla="*/ 864 w 1440"/>
              <a:gd name="T5" fmla="*/ 0 h 20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40" h="2016">
                <a:moveTo>
                  <a:pt x="0" y="2016"/>
                </a:moveTo>
                <a:cubicBezTo>
                  <a:pt x="576" y="1512"/>
                  <a:pt x="1152" y="1008"/>
                  <a:pt x="1296" y="672"/>
                </a:cubicBezTo>
                <a:cubicBezTo>
                  <a:pt x="1440" y="336"/>
                  <a:pt x="1152" y="168"/>
                  <a:pt x="864" y="0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97BA8D5-F924-4ED4-8F58-DBA0CABC46D0}" type="slidenum">
              <a:rPr lang="en-US"/>
              <a:pPr/>
              <a:t>4</a:t>
            </a:fld>
            <a:endParaRPr lang="en-US"/>
          </a:p>
        </p:txBody>
      </p:sp>
      <p:sp>
        <p:nvSpPr>
          <p:cNvPr id="1198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/>
              <a:t>(Recall) Arrays and Memory</a:t>
            </a:r>
          </a:p>
        </p:txBody>
      </p:sp>
      <p:sp>
        <p:nvSpPr>
          <p:cNvPr id="119811" name="Text Box 3"/>
          <p:cNvSpPr txBox="1">
            <a:spLocks noChangeArrowheads="1"/>
          </p:cNvSpPr>
          <p:nvPr/>
        </p:nvSpPr>
        <p:spPr bwMode="auto">
          <a:xfrm>
            <a:off x="533400" y="1660525"/>
            <a:ext cx="914400" cy="4968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...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4269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4270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4271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4272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4273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4274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4275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4276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4277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4278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4279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4280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4281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4282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...</a:t>
            </a:r>
          </a:p>
        </p:txBody>
      </p:sp>
      <p:sp>
        <p:nvSpPr>
          <p:cNvPr id="119812" name="Text Box 4"/>
          <p:cNvSpPr txBox="1">
            <a:spLocks noChangeArrowheads="1"/>
          </p:cNvSpPr>
          <p:nvPr/>
        </p:nvSpPr>
        <p:spPr bwMode="auto">
          <a:xfrm rot="5400000">
            <a:off x="-1333500" y="3924300"/>
            <a:ext cx="3124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Address </a:t>
            </a:r>
            <a:r>
              <a:rPr lang="en-US" sz="2400">
                <a:solidFill>
                  <a:schemeClr val="tx2"/>
                </a:solidFill>
                <a:sym typeface="Wingdings" pitchFamily="2" charset="2"/>
              </a:rPr>
              <a:t>    </a:t>
            </a:r>
            <a:endParaRPr lang="en-US" sz="2400">
              <a:solidFill>
                <a:schemeClr val="tx2"/>
              </a:solidFill>
            </a:endParaRPr>
          </a:p>
        </p:txBody>
      </p:sp>
      <p:grpSp>
        <p:nvGrpSpPr>
          <p:cNvPr id="119813" name="Group 5"/>
          <p:cNvGrpSpPr>
            <a:grpSpLocks/>
          </p:cNvGrpSpPr>
          <p:nvPr/>
        </p:nvGrpSpPr>
        <p:grpSpPr bwMode="auto">
          <a:xfrm>
            <a:off x="1295400" y="1524000"/>
            <a:ext cx="990600" cy="5181600"/>
            <a:chOff x="2208" y="864"/>
            <a:chExt cx="624" cy="3264"/>
          </a:xfrm>
        </p:grpSpPr>
        <p:sp>
          <p:nvSpPr>
            <p:cNvPr id="119814" name="Line 6"/>
            <p:cNvSpPr>
              <a:spLocks noChangeShapeType="1"/>
            </p:cNvSpPr>
            <p:nvPr/>
          </p:nvSpPr>
          <p:spPr bwMode="auto">
            <a:xfrm>
              <a:off x="2832" y="1008"/>
              <a:ext cx="0" cy="312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15" name="Line 7"/>
            <p:cNvSpPr>
              <a:spLocks noChangeShapeType="1"/>
            </p:cNvSpPr>
            <p:nvPr/>
          </p:nvSpPr>
          <p:spPr bwMode="auto">
            <a:xfrm>
              <a:off x="2208" y="864"/>
              <a:ext cx="0" cy="307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16" name="Line 8"/>
            <p:cNvSpPr>
              <a:spLocks noChangeShapeType="1"/>
            </p:cNvSpPr>
            <p:nvPr/>
          </p:nvSpPr>
          <p:spPr bwMode="auto">
            <a:xfrm>
              <a:off x="2208" y="115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17" name="Line 9"/>
            <p:cNvSpPr>
              <a:spLocks noChangeShapeType="1"/>
            </p:cNvSpPr>
            <p:nvPr/>
          </p:nvSpPr>
          <p:spPr bwMode="auto">
            <a:xfrm>
              <a:off x="2208" y="134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18" name="Line 10"/>
            <p:cNvSpPr>
              <a:spLocks noChangeShapeType="1"/>
            </p:cNvSpPr>
            <p:nvPr/>
          </p:nvSpPr>
          <p:spPr bwMode="auto">
            <a:xfrm>
              <a:off x="2208" y="153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19" name="Line 11"/>
            <p:cNvSpPr>
              <a:spLocks noChangeShapeType="1"/>
            </p:cNvSpPr>
            <p:nvPr/>
          </p:nvSpPr>
          <p:spPr bwMode="auto">
            <a:xfrm>
              <a:off x="2208" y="172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20" name="Line 12"/>
            <p:cNvSpPr>
              <a:spLocks noChangeShapeType="1"/>
            </p:cNvSpPr>
            <p:nvPr/>
          </p:nvSpPr>
          <p:spPr bwMode="auto">
            <a:xfrm>
              <a:off x="2208" y="192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21" name="Line 13"/>
            <p:cNvSpPr>
              <a:spLocks noChangeShapeType="1"/>
            </p:cNvSpPr>
            <p:nvPr/>
          </p:nvSpPr>
          <p:spPr bwMode="auto">
            <a:xfrm>
              <a:off x="2208" y="211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22" name="Line 14"/>
            <p:cNvSpPr>
              <a:spLocks noChangeShapeType="1"/>
            </p:cNvSpPr>
            <p:nvPr/>
          </p:nvSpPr>
          <p:spPr bwMode="auto">
            <a:xfrm>
              <a:off x="2208" y="230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23" name="Line 15"/>
            <p:cNvSpPr>
              <a:spLocks noChangeShapeType="1"/>
            </p:cNvSpPr>
            <p:nvPr/>
          </p:nvSpPr>
          <p:spPr bwMode="auto">
            <a:xfrm>
              <a:off x="2208" y="249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24" name="Line 16"/>
            <p:cNvSpPr>
              <a:spLocks noChangeShapeType="1"/>
            </p:cNvSpPr>
            <p:nvPr/>
          </p:nvSpPr>
          <p:spPr bwMode="auto">
            <a:xfrm>
              <a:off x="2208" y="268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25" name="Line 17"/>
            <p:cNvSpPr>
              <a:spLocks noChangeShapeType="1"/>
            </p:cNvSpPr>
            <p:nvPr/>
          </p:nvSpPr>
          <p:spPr bwMode="auto">
            <a:xfrm>
              <a:off x="2208" y="288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26" name="Line 18"/>
            <p:cNvSpPr>
              <a:spLocks noChangeShapeType="1"/>
            </p:cNvSpPr>
            <p:nvPr/>
          </p:nvSpPr>
          <p:spPr bwMode="auto">
            <a:xfrm>
              <a:off x="2208" y="307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27" name="Line 19"/>
            <p:cNvSpPr>
              <a:spLocks noChangeShapeType="1"/>
            </p:cNvSpPr>
            <p:nvPr/>
          </p:nvSpPr>
          <p:spPr bwMode="auto">
            <a:xfrm>
              <a:off x="2208" y="326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28" name="Line 20"/>
            <p:cNvSpPr>
              <a:spLocks noChangeShapeType="1"/>
            </p:cNvSpPr>
            <p:nvPr/>
          </p:nvSpPr>
          <p:spPr bwMode="auto">
            <a:xfrm>
              <a:off x="2208" y="345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29" name="Line 21"/>
            <p:cNvSpPr>
              <a:spLocks noChangeShapeType="1"/>
            </p:cNvSpPr>
            <p:nvPr/>
          </p:nvSpPr>
          <p:spPr bwMode="auto">
            <a:xfrm>
              <a:off x="2208" y="364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30" name="Line 22"/>
            <p:cNvSpPr>
              <a:spLocks noChangeShapeType="1"/>
            </p:cNvSpPr>
            <p:nvPr/>
          </p:nvSpPr>
          <p:spPr bwMode="auto">
            <a:xfrm>
              <a:off x="2208" y="384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31" name="Line 23"/>
            <p:cNvSpPr>
              <a:spLocks noChangeShapeType="1"/>
            </p:cNvSpPr>
            <p:nvPr/>
          </p:nvSpPr>
          <p:spPr bwMode="auto">
            <a:xfrm>
              <a:off x="2496" y="4032"/>
              <a:ext cx="33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119832" name="Line 24"/>
            <p:cNvSpPr>
              <a:spLocks noChangeShapeType="1"/>
            </p:cNvSpPr>
            <p:nvPr/>
          </p:nvSpPr>
          <p:spPr bwMode="auto">
            <a:xfrm>
              <a:off x="2208" y="960"/>
              <a:ext cx="33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19833" name="Rectangle 25"/>
          <p:cNvSpPr>
            <a:spLocks noChangeArrowheads="1"/>
          </p:cNvSpPr>
          <p:nvPr/>
        </p:nvSpPr>
        <p:spPr bwMode="auto">
          <a:xfrm>
            <a:off x="1295400" y="1981200"/>
            <a:ext cx="990600" cy="12192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25400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9834" name="Rectangle 26"/>
          <p:cNvSpPr>
            <a:spLocks noChangeArrowheads="1"/>
          </p:cNvSpPr>
          <p:nvPr/>
        </p:nvSpPr>
        <p:spPr bwMode="auto">
          <a:xfrm>
            <a:off x="2527300" y="2362200"/>
            <a:ext cx="21209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count[0]</a:t>
            </a:r>
          </a:p>
        </p:txBody>
      </p:sp>
      <p:sp>
        <p:nvSpPr>
          <p:cNvPr id="119835" name="Rectangle 27"/>
          <p:cNvSpPr>
            <a:spLocks noChangeArrowheads="1"/>
          </p:cNvSpPr>
          <p:nvPr/>
        </p:nvSpPr>
        <p:spPr bwMode="auto">
          <a:xfrm>
            <a:off x="1295400" y="3200400"/>
            <a:ext cx="990600" cy="12192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25400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9836" name="Rectangle 28"/>
          <p:cNvSpPr>
            <a:spLocks noChangeArrowheads="1"/>
          </p:cNvSpPr>
          <p:nvPr/>
        </p:nvSpPr>
        <p:spPr bwMode="auto">
          <a:xfrm>
            <a:off x="1295400" y="4419600"/>
            <a:ext cx="990600" cy="12192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25400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9837" name="AutoShape 29"/>
          <p:cNvSpPr>
            <a:spLocks/>
          </p:cNvSpPr>
          <p:nvPr/>
        </p:nvSpPr>
        <p:spPr bwMode="auto">
          <a:xfrm>
            <a:off x="2362200" y="3276600"/>
            <a:ext cx="228600" cy="1066800"/>
          </a:xfrm>
          <a:prstGeom prst="rightBrace">
            <a:avLst>
              <a:gd name="adj1" fmla="val 38889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9838" name="AutoShape 30"/>
          <p:cNvSpPr>
            <a:spLocks/>
          </p:cNvSpPr>
          <p:nvPr/>
        </p:nvSpPr>
        <p:spPr bwMode="auto">
          <a:xfrm>
            <a:off x="2362200" y="2057400"/>
            <a:ext cx="228600" cy="1066800"/>
          </a:xfrm>
          <a:prstGeom prst="rightBrace">
            <a:avLst>
              <a:gd name="adj1" fmla="val 38889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9839" name="AutoShape 31"/>
          <p:cNvSpPr>
            <a:spLocks/>
          </p:cNvSpPr>
          <p:nvPr/>
        </p:nvSpPr>
        <p:spPr bwMode="auto">
          <a:xfrm>
            <a:off x="2362200" y="4495800"/>
            <a:ext cx="228600" cy="1066800"/>
          </a:xfrm>
          <a:prstGeom prst="rightBrace">
            <a:avLst>
              <a:gd name="adj1" fmla="val 38889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9840" name="Rectangle 32"/>
          <p:cNvSpPr>
            <a:spLocks noGrp="1" noChangeArrowheads="1"/>
          </p:cNvSpPr>
          <p:nvPr>
            <p:ph type="body" idx="1"/>
          </p:nvPr>
        </p:nvSpPr>
        <p:spPr>
          <a:xfrm>
            <a:off x="4452938" y="2474913"/>
            <a:ext cx="4538662" cy="3767137"/>
          </a:xfrm>
          <a:ln w="38100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/>
              <a:t>While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cleanArray2()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/>
              <a:t>runs, its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</a:t>
            </a:r>
            <a:r>
              <a:rPr lang="en-US"/>
              <a:t> array uses the same memory locations use by the 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</a:t>
            </a:r>
            <a:r>
              <a:rPr lang="en-US"/>
              <a:t> array.</a:t>
            </a:r>
            <a:br>
              <a:rPr lang="en-US"/>
            </a:br>
            <a:endParaRPr lang="en-US"/>
          </a:p>
          <a:p>
            <a:r>
              <a:rPr lang="en-US"/>
              <a:t>Any changes to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</a:t>
            </a:r>
            <a:r>
              <a:rPr lang="en-US"/>
              <a:t> array</a:t>
            </a:r>
            <a:br>
              <a:rPr lang="en-US"/>
            </a:br>
            <a:r>
              <a:rPr lang="en-US"/>
              <a:t>are changes to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count.</a:t>
            </a:r>
            <a:endParaRPr lang="en-US" b="1"/>
          </a:p>
        </p:txBody>
      </p:sp>
      <p:sp>
        <p:nvSpPr>
          <p:cNvPr id="119841" name="Rectangle 33"/>
          <p:cNvSpPr>
            <a:spLocks noChangeArrowheads="1"/>
          </p:cNvSpPr>
          <p:nvPr/>
        </p:nvSpPr>
        <p:spPr bwMode="auto">
          <a:xfrm>
            <a:off x="2895600" y="1828800"/>
            <a:ext cx="1066800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</a:t>
            </a:r>
          </a:p>
        </p:txBody>
      </p:sp>
      <p:sp>
        <p:nvSpPr>
          <p:cNvPr id="119842" name="Line 34"/>
          <p:cNvSpPr>
            <a:spLocks noChangeShapeType="1"/>
          </p:cNvSpPr>
          <p:nvPr/>
        </p:nvSpPr>
        <p:spPr bwMode="auto">
          <a:xfrm flipH="1" flipV="1">
            <a:off x="2286000" y="2133600"/>
            <a:ext cx="609600" cy="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9843" name="Rectangle 35"/>
          <p:cNvSpPr>
            <a:spLocks noChangeArrowheads="1"/>
          </p:cNvSpPr>
          <p:nvPr/>
        </p:nvSpPr>
        <p:spPr bwMode="auto">
          <a:xfrm>
            <a:off x="2667000" y="1371600"/>
            <a:ext cx="381000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</a:t>
            </a:r>
          </a:p>
        </p:txBody>
      </p:sp>
      <p:sp>
        <p:nvSpPr>
          <p:cNvPr id="119844" name="Line 36"/>
          <p:cNvSpPr>
            <a:spLocks noChangeShapeType="1"/>
          </p:cNvSpPr>
          <p:nvPr/>
        </p:nvSpPr>
        <p:spPr bwMode="auto">
          <a:xfrm flipH="1">
            <a:off x="2286000" y="1752600"/>
            <a:ext cx="3810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9845" name="Rectangle 37"/>
          <p:cNvSpPr>
            <a:spLocks noChangeArrowheads="1"/>
          </p:cNvSpPr>
          <p:nvPr/>
        </p:nvSpPr>
        <p:spPr bwMode="auto">
          <a:xfrm>
            <a:off x="2514600" y="3581400"/>
            <a:ext cx="22860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count[1]</a:t>
            </a:r>
          </a:p>
        </p:txBody>
      </p:sp>
      <p:sp>
        <p:nvSpPr>
          <p:cNvPr id="119846" name="Rectangle 38"/>
          <p:cNvSpPr>
            <a:spLocks noChangeArrowheads="1"/>
          </p:cNvSpPr>
          <p:nvPr/>
        </p:nvSpPr>
        <p:spPr bwMode="auto">
          <a:xfrm>
            <a:off x="2514600" y="4800600"/>
            <a:ext cx="20574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count[2]</a:t>
            </a:r>
          </a:p>
        </p:txBody>
      </p:sp>
      <p:sp>
        <p:nvSpPr>
          <p:cNvPr id="119847" name="AutoShape 39"/>
          <p:cNvSpPr>
            <a:spLocks/>
          </p:cNvSpPr>
          <p:nvPr/>
        </p:nvSpPr>
        <p:spPr bwMode="auto">
          <a:xfrm>
            <a:off x="2362200" y="5715000"/>
            <a:ext cx="228600" cy="1066800"/>
          </a:xfrm>
          <a:prstGeom prst="rightBrace">
            <a:avLst>
              <a:gd name="adj1" fmla="val 38889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9848" name="Rectangle 40"/>
          <p:cNvSpPr>
            <a:spLocks noChangeArrowheads="1"/>
          </p:cNvSpPr>
          <p:nvPr/>
        </p:nvSpPr>
        <p:spPr bwMode="auto">
          <a:xfrm>
            <a:off x="2514600" y="6019800"/>
            <a:ext cx="21336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count[3]</a:t>
            </a:r>
          </a:p>
        </p:txBody>
      </p:sp>
      <p:sp>
        <p:nvSpPr>
          <p:cNvPr id="119849" name="Rectangle 41"/>
          <p:cNvSpPr>
            <a:spLocks noChangeArrowheads="1"/>
          </p:cNvSpPr>
          <p:nvPr/>
        </p:nvSpPr>
        <p:spPr bwMode="auto">
          <a:xfrm>
            <a:off x="1295400" y="5638800"/>
            <a:ext cx="990600" cy="1219200"/>
          </a:xfrm>
          <a:prstGeom prst="rect">
            <a:avLst/>
          </a:prstGeom>
          <a:solidFill>
            <a:schemeClr val="folHlink">
              <a:alpha val="50000"/>
            </a:schemeClr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solidFill>
                  <a:schemeClr val="tx1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F7B26C7-D639-4A54-B87C-0E6688B0C67F}" type="slidenum">
              <a:rPr lang="en-US"/>
              <a:pPr/>
              <a:t>5</a:t>
            </a:fld>
            <a:endParaRPr lang="en-US"/>
          </a:p>
        </p:txBody>
      </p:sp>
      <p:sp>
        <p:nvSpPr>
          <p:cNvPr id="67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Strings: The 3</a:t>
            </a:r>
            <a:r>
              <a:rPr lang="en-US" baseline="30000"/>
              <a:t>rd</a:t>
            </a:r>
            <a:r>
              <a:rPr lang="en-US"/>
              <a:t> Big Idea</a:t>
            </a:r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1963" y="1533525"/>
            <a:ext cx="8453437" cy="4786313"/>
          </a:xfrm>
        </p:spPr>
        <p:txBody>
          <a:bodyPr/>
          <a:lstStyle/>
          <a:p>
            <a:r>
              <a:rPr lang="en-US"/>
              <a:t>Text Computing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&gt;</a:t>
            </a:r>
            <a:r>
              <a:rPr lang="en-US"/>
              <a:t> Math Computing</a:t>
            </a:r>
            <a:r>
              <a:rPr lang="en-US" sz="1800"/>
              <a:t> </a:t>
            </a:r>
            <a:br>
              <a:rPr lang="en-US" sz="1800"/>
            </a:br>
            <a:r>
              <a:rPr lang="en-US" sz="1800"/>
              <a:t>				 (for most of us; for a very few, Text &gt;= Math)</a:t>
            </a:r>
            <a:br>
              <a:rPr lang="en-US" sz="1800"/>
            </a:br>
            <a:endParaRPr lang="en-US" sz="1800"/>
          </a:p>
          <a:p>
            <a:r>
              <a:rPr lang="en-US"/>
              <a:t> NOW we’re ready for it!</a:t>
            </a:r>
          </a:p>
          <a:p>
            <a:pPr lvl="1"/>
            <a:r>
              <a:rPr lang="en-US"/>
              <a:t>we have interfaces/libraries,</a:t>
            </a:r>
          </a:p>
          <a:p>
            <a:pPr lvl="1"/>
            <a:r>
              <a:rPr lang="en-US"/>
              <a:t>arrays / indexing / memory addresses</a:t>
            </a:r>
          </a:p>
          <a:p>
            <a:pPr lvl="1"/>
            <a:r>
              <a:rPr lang="en-US"/>
              <a:t>It soon leads to a 4</a:t>
            </a:r>
            <a:r>
              <a:rPr lang="en-US" baseline="30000"/>
              <a:t>th</a:t>
            </a:r>
            <a:r>
              <a:rPr lang="en-US"/>
              <a:t> Big Idea : pointers</a:t>
            </a:r>
            <a:br>
              <a:rPr lang="en-US"/>
            </a:br>
            <a:endParaRPr lang="en-US"/>
          </a:p>
          <a:p>
            <a:r>
              <a:rPr lang="en-US"/>
              <a:t>Chapter 9 is a bit dry: we’ll try another story…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F8F936B-8AF6-4FF2-A083-68FFF86A6BAB}" type="slidenum">
              <a:rPr lang="en-US"/>
              <a:pPr/>
              <a:t>6</a:t>
            </a:fld>
            <a:endParaRPr lang="en-US"/>
          </a:p>
        </p:txBody>
      </p:sp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Strings: The 3</a:t>
            </a:r>
            <a:r>
              <a:rPr lang="en-US" baseline="30000"/>
              <a:t>rd</a:t>
            </a:r>
            <a:r>
              <a:rPr lang="en-US"/>
              <a:t> Big Idea</a:t>
            </a: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1963" y="1296988"/>
            <a:ext cx="8296275" cy="5180012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CS Jargon</a:t>
            </a:r>
            <a:r>
              <a:rPr lang="en-US" sz="2800" dirty="0"/>
              <a:t>: a </a:t>
            </a:r>
            <a:r>
              <a:rPr lang="en-US" sz="2800" b="1" dirty="0"/>
              <a:t>‘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string’</a:t>
            </a:r>
            <a:r>
              <a:rPr lang="en-US" sz="2800" dirty="0"/>
              <a:t> is an </a:t>
            </a:r>
            <a:r>
              <a:rPr lang="en-US" sz="2800" i="1" u="sng" dirty="0"/>
              <a:t>abstract</a:t>
            </a:r>
            <a:r>
              <a:rPr lang="en-US" sz="2800" u="sng" dirty="0"/>
              <a:t> data type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An generalized assemblage of other data types (char),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 ‘A single piece of text’ made of a </a:t>
            </a:r>
            <a:r>
              <a:rPr lang="en-US" sz="2400" i="1" dirty="0"/>
              <a:t>set</a:t>
            </a:r>
            <a:r>
              <a:rPr lang="en-US" sz="2400" dirty="0"/>
              <a:t> of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400" dirty="0"/>
              <a:t> values,</a:t>
            </a:r>
          </a:p>
          <a:p>
            <a:pPr lvl="1">
              <a:lnSpc>
                <a:spcPct val="90000"/>
              </a:lnSpc>
            </a:pPr>
            <a:r>
              <a:rPr lang="en-US" sz="2400" i="1" dirty="0"/>
              <a:t>Any </a:t>
            </a:r>
            <a:r>
              <a:rPr lang="en-US" sz="2400" dirty="0"/>
              <a:t>desired length, any desired order</a:t>
            </a:r>
          </a:p>
          <a:p>
            <a:pPr lvl="1">
              <a:lnSpc>
                <a:spcPct val="90000"/>
              </a:lnSpc>
            </a:pPr>
            <a:r>
              <a:rPr lang="en-US" sz="2400" i="1" dirty="0"/>
              <a:t>Any </a:t>
            </a:r>
            <a:r>
              <a:rPr lang="en-US" sz="2400" dirty="0"/>
              <a:t>desired characters (except one),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Format </a:t>
            </a:r>
            <a:r>
              <a:rPr lang="en-US" sz="2400" dirty="0" err="1"/>
              <a:t>Specifier</a:t>
            </a:r>
            <a:r>
              <a:rPr lang="en-US" sz="2400" dirty="0"/>
              <a:t> (for </a:t>
            </a:r>
            <a:r>
              <a:rPr lang="en-US" sz="2000" b="1" dirty="0" err="1" smtClean="0">
                <a:solidFill>
                  <a:schemeClr val="accent2"/>
                </a:solidFill>
                <a:latin typeface="Courier New" pitchFamily="49" charset="0"/>
              </a:rPr>
              <a:t>printf</a:t>
            </a:r>
            <a:r>
              <a:rPr lang="en-US" sz="2000" b="1" dirty="0" smtClean="0">
                <a:solidFill>
                  <a:schemeClr val="accent2"/>
                </a:solidFill>
                <a:latin typeface="Courier New" pitchFamily="49" charset="0"/>
              </a:rPr>
              <a:t>(),</a:t>
            </a:r>
            <a:r>
              <a:rPr lang="en-US" sz="2000" b="1" dirty="0" err="1" smtClean="0">
                <a:solidFill>
                  <a:schemeClr val="accent2"/>
                </a:solidFill>
                <a:latin typeface="Courier New" pitchFamily="49" charset="0"/>
              </a:rPr>
              <a:t>scanf</a:t>
            </a:r>
            <a:r>
              <a:rPr lang="en-US" sz="2000" b="1" dirty="0" smtClean="0">
                <a:solidFill>
                  <a:schemeClr val="accent2"/>
                </a:solidFill>
                <a:latin typeface="Courier New" pitchFamily="49" charset="0"/>
              </a:rPr>
              <a:t>()</a:t>
            </a:r>
            <a:r>
              <a:rPr lang="en-US" sz="2400" dirty="0" smtClean="0"/>
              <a:t>,  </a:t>
            </a:r>
            <a:r>
              <a:rPr lang="en-US" sz="2400" dirty="0" err="1"/>
              <a:t>etc</a:t>
            </a:r>
            <a:r>
              <a:rPr lang="en-US" sz="2400" dirty="0"/>
              <a:t>):   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%s</a:t>
            </a:r>
          </a:p>
          <a:p>
            <a:pPr lvl="1">
              <a:lnSpc>
                <a:spcPct val="90000"/>
              </a:lnSpc>
            </a:pPr>
            <a:endParaRPr lang="en-US" sz="1400" dirty="0"/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String Examples: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a;sldk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#%2 2@ 2 $ $#_+VA12*$ 78  |</a:t>
            </a:r>
            <a:b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“ The night has %d eyes\n ”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?THIS is not my beautiful life! &gt;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TalkingHeads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:</a:t>
            </a:r>
          </a:p>
        </p:txBody>
      </p:sp>
      <p:sp>
        <p:nvSpPr>
          <p:cNvPr id="65545" name="Rectangle 9"/>
          <p:cNvSpPr>
            <a:spLocks noChangeArrowheads="1"/>
          </p:cNvSpPr>
          <p:nvPr/>
        </p:nvSpPr>
        <p:spPr bwMode="auto">
          <a:xfrm>
            <a:off x="762000" y="4800600"/>
            <a:ext cx="5256213" cy="3778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546" name="Rectangle 10"/>
          <p:cNvSpPr>
            <a:spLocks noChangeArrowheads="1"/>
          </p:cNvSpPr>
          <p:nvPr/>
        </p:nvSpPr>
        <p:spPr bwMode="auto">
          <a:xfrm>
            <a:off x="762000" y="5334000"/>
            <a:ext cx="4191000" cy="3810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547" name="Rectangle 11"/>
          <p:cNvSpPr>
            <a:spLocks noChangeArrowheads="1"/>
          </p:cNvSpPr>
          <p:nvPr/>
        </p:nvSpPr>
        <p:spPr bwMode="auto">
          <a:xfrm>
            <a:off x="762000" y="5943600"/>
            <a:ext cx="7239000" cy="3810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CA411C-8FCB-492F-A1ED-59F48FFA727B}" type="slidenum">
              <a:rPr lang="en-US"/>
              <a:pPr/>
              <a:t>7</a:t>
            </a:fld>
            <a:endParaRPr lang="en-US"/>
          </a:p>
        </p:txBody>
      </p:sp>
      <p:sp>
        <p:nvSpPr>
          <p:cNvPr id="768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SOMETHING IS MISSING!</a:t>
            </a:r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74700" y="1690688"/>
            <a:ext cx="7358063" cy="4708525"/>
          </a:xfrm>
        </p:spPr>
        <p:txBody>
          <a:bodyPr/>
          <a:lstStyle/>
          <a:p>
            <a:r>
              <a:rPr lang="en-US"/>
              <a:t>Character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literals:</a:t>
            </a:r>
            <a:r>
              <a:rPr lang="en-US"/>
              <a:t>	</a:t>
            </a: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'a' 'R' '9' '\n'  '\t'</a:t>
            </a:r>
          </a:p>
          <a:p>
            <a:r>
              <a:rPr lang="en-US"/>
              <a:t>Character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variables:</a:t>
            </a:r>
            <a:r>
              <a:rPr lang="en-US"/>
              <a:t>  </a:t>
            </a:r>
          </a:p>
          <a:p>
            <a:pPr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char ans = 'y';</a:t>
            </a:r>
          </a:p>
          <a:p>
            <a:r>
              <a:rPr lang="en-US"/>
              <a:t>String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literals:</a:t>
            </a:r>
          </a:p>
          <a:p>
            <a:pPr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"average value is %f\n"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"%d of your base are belong to us"</a:t>
            </a:r>
          </a:p>
          <a:p>
            <a:pPr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"hit any key to continue"</a:t>
            </a:r>
          </a:p>
          <a:p>
            <a:r>
              <a:rPr lang="en-US">
                <a:solidFill>
                  <a:srgbClr val="FF0000"/>
                </a:solidFill>
              </a:rPr>
              <a:t>?String </a:t>
            </a:r>
            <a:r>
              <a:rPr lang="en-US" b="1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Variables</a:t>
            </a:r>
            <a:r>
              <a:rPr lang="en-US">
                <a:solidFill>
                  <a:srgbClr val="FF0000"/>
                </a:solidFill>
              </a:rPr>
              <a:t>? How?</a:t>
            </a:r>
            <a:endParaRPr lang="en-US"/>
          </a:p>
        </p:txBody>
      </p:sp>
      <p:sp>
        <p:nvSpPr>
          <p:cNvPr id="76805" name="Text Box 5"/>
          <p:cNvSpPr txBox="1">
            <a:spLocks noChangeArrowheads="1"/>
          </p:cNvSpPr>
          <p:nvPr/>
        </p:nvSpPr>
        <p:spPr bwMode="auto">
          <a:xfrm>
            <a:off x="6035675" y="1524000"/>
            <a:ext cx="990600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/>
              <a:t>single quotes</a:t>
            </a:r>
          </a:p>
        </p:txBody>
      </p:sp>
      <p:sp>
        <p:nvSpPr>
          <p:cNvPr id="76806" name="Text Box 6"/>
          <p:cNvSpPr txBox="1">
            <a:spLocks noChangeArrowheads="1"/>
          </p:cNvSpPr>
          <p:nvPr/>
        </p:nvSpPr>
        <p:spPr bwMode="auto">
          <a:xfrm>
            <a:off x="7010400" y="3200400"/>
            <a:ext cx="1143000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/>
              <a:t>double quotes</a:t>
            </a:r>
          </a:p>
        </p:txBody>
      </p:sp>
      <p:sp>
        <p:nvSpPr>
          <p:cNvPr id="76807" name="Line 7"/>
          <p:cNvSpPr>
            <a:spLocks noChangeShapeType="1"/>
          </p:cNvSpPr>
          <p:nvPr/>
        </p:nvSpPr>
        <p:spPr bwMode="auto">
          <a:xfrm flipH="1">
            <a:off x="5867400" y="3581400"/>
            <a:ext cx="1143000" cy="762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6808" name="Line 8"/>
          <p:cNvSpPr>
            <a:spLocks noChangeShapeType="1"/>
          </p:cNvSpPr>
          <p:nvPr/>
        </p:nvSpPr>
        <p:spPr bwMode="auto">
          <a:xfrm flipH="1">
            <a:off x="7772400" y="4038600"/>
            <a:ext cx="152400" cy="609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6809" name="Line 9"/>
          <p:cNvSpPr>
            <a:spLocks noChangeShapeType="1"/>
          </p:cNvSpPr>
          <p:nvPr/>
        </p:nvSpPr>
        <p:spPr bwMode="auto">
          <a:xfrm flipH="1">
            <a:off x="5562600" y="2057400"/>
            <a:ext cx="4572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6810" name="Line 10"/>
          <p:cNvSpPr>
            <a:spLocks noChangeShapeType="1"/>
          </p:cNvSpPr>
          <p:nvPr/>
        </p:nvSpPr>
        <p:spPr bwMode="auto">
          <a:xfrm flipH="1">
            <a:off x="5029200" y="1676400"/>
            <a:ext cx="990600" cy="609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6811" name="Rectangle 11"/>
          <p:cNvSpPr>
            <a:spLocks noChangeArrowheads="1"/>
          </p:cNvSpPr>
          <p:nvPr/>
        </p:nvSpPr>
        <p:spPr bwMode="auto">
          <a:xfrm>
            <a:off x="1143000" y="5638800"/>
            <a:ext cx="4343400" cy="457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6813" name="Line 13"/>
          <p:cNvSpPr>
            <a:spLocks noChangeShapeType="1"/>
          </p:cNvSpPr>
          <p:nvPr/>
        </p:nvSpPr>
        <p:spPr bwMode="auto">
          <a:xfrm>
            <a:off x="228600" y="3733800"/>
            <a:ext cx="6248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6814" name="Line 14"/>
          <p:cNvSpPr>
            <a:spLocks noChangeShapeType="1"/>
          </p:cNvSpPr>
          <p:nvPr/>
        </p:nvSpPr>
        <p:spPr bwMode="auto">
          <a:xfrm>
            <a:off x="228600" y="3784600"/>
            <a:ext cx="6248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05D2A-D3B3-4DB5-A606-62433588096C}" type="slidenum">
              <a:rPr lang="en-US"/>
              <a:pPr/>
              <a:t>8</a:t>
            </a:fld>
            <a:endParaRPr lang="en-US"/>
          </a:p>
        </p:txBody>
      </p:sp>
      <p:sp>
        <p:nvSpPr>
          <p:cNvPr id="75778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Strings in Memory</a:t>
            </a:r>
          </a:p>
        </p:txBody>
      </p:sp>
      <p:sp>
        <p:nvSpPr>
          <p:cNvPr id="75779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3200400" y="1981200"/>
            <a:ext cx="5638800" cy="30480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in the C language,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 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A `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string’</a:t>
            </a:r>
            <a:r>
              <a:rPr lang="en-US" sz="2800" dirty="0"/>
              <a:t> is a list of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800" dirty="0"/>
              <a:t> values, 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stored sequentially in memory,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always</a:t>
            </a:r>
            <a:r>
              <a:rPr lang="en-US" sz="2800" dirty="0"/>
              <a:t> ended by  </a:t>
            </a:r>
            <a:br>
              <a:rPr lang="en-US" sz="2800" dirty="0"/>
            </a:br>
            <a:r>
              <a:rPr lang="en-US" sz="2800" dirty="0"/>
              <a:t>                   a ‘NULL’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</a:t>
            </a:r>
            <a:r>
              <a:rPr lang="en-US" sz="2800" dirty="0"/>
              <a:t>value.</a:t>
            </a:r>
          </a:p>
        </p:txBody>
      </p:sp>
      <p:sp>
        <p:nvSpPr>
          <p:cNvPr id="75785" name="Text Box 1033"/>
          <p:cNvSpPr txBox="1">
            <a:spLocks noChangeArrowheads="1"/>
          </p:cNvSpPr>
          <p:nvPr/>
        </p:nvSpPr>
        <p:spPr bwMode="auto">
          <a:xfrm>
            <a:off x="685800" y="1508125"/>
            <a:ext cx="914400" cy="4968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...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4269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4270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4271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4272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4273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4274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4275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4276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4277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4278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4279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4280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4281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4282</a:t>
            </a:r>
            <a:br>
              <a:rPr lang="en-US" b="1">
                <a:solidFill>
                  <a:schemeClr val="folHlink"/>
                </a:solidFill>
                <a:latin typeface="Courier New" pitchFamily="49" charset="0"/>
              </a:rPr>
            </a:br>
            <a:r>
              <a:rPr lang="en-US" b="1">
                <a:solidFill>
                  <a:schemeClr val="folHlink"/>
                </a:solidFill>
                <a:latin typeface="Courier New" pitchFamily="49" charset="0"/>
              </a:rPr>
              <a:t>...</a:t>
            </a:r>
          </a:p>
        </p:txBody>
      </p:sp>
      <p:sp>
        <p:nvSpPr>
          <p:cNvPr id="75786" name="Text Box 1034"/>
          <p:cNvSpPr txBox="1">
            <a:spLocks noChangeArrowheads="1"/>
          </p:cNvSpPr>
          <p:nvPr/>
        </p:nvSpPr>
        <p:spPr bwMode="auto">
          <a:xfrm rot="5400000">
            <a:off x="-1181100" y="3771900"/>
            <a:ext cx="3124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Address </a:t>
            </a:r>
            <a:r>
              <a:rPr lang="en-US" sz="2400">
                <a:solidFill>
                  <a:schemeClr val="tx2"/>
                </a:solidFill>
                <a:sym typeface="Wingdings" pitchFamily="2" charset="2"/>
              </a:rPr>
              <a:t>    </a:t>
            </a:r>
            <a:endParaRPr lang="en-US" sz="2400">
              <a:solidFill>
                <a:schemeClr val="tx2"/>
              </a:solidFill>
            </a:endParaRPr>
          </a:p>
        </p:txBody>
      </p:sp>
      <p:grpSp>
        <p:nvGrpSpPr>
          <p:cNvPr id="75787" name="Group 1035"/>
          <p:cNvGrpSpPr>
            <a:grpSpLocks/>
          </p:cNvGrpSpPr>
          <p:nvPr/>
        </p:nvGrpSpPr>
        <p:grpSpPr bwMode="auto">
          <a:xfrm>
            <a:off x="1447800" y="1371600"/>
            <a:ext cx="990600" cy="5181600"/>
            <a:chOff x="2208" y="864"/>
            <a:chExt cx="624" cy="3264"/>
          </a:xfrm>
        </p:grpSpPr>
        <p:sp>
          <p:nvSpPr>
            <p:cNvPr id="75788" name="Line 1036"/>
            <p:cNvSpPr>
              <a:spLocks noChangeShapeType="1"/>
            </p:cNvSpPr>
            <p:nvPr/>
          </p:nvSpPr>
          <p:spPr bwMode="auto">
            <a:xfrm>
              <a:off x="2832" y="1008"/>
              <a:ext cx="0" cy="312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789" name="Line 1037"/>
            <p:cNvSpPr>
              <a:spLocks noChangeShapeType="1"/>
            </p:cNvSpPr>
            <p:nvPr/>
          </p:nvSpPr>
          <p:spPr bwMode="auto">
            <a:xfrm>
              <a:off x="2208" y="864"/>
              <a:ext cx="0" cy="307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790" name="Line 1038"/>
            <p:cNvSpPr>
              <a:spLocks noChangeShapeType="1"/>
            </p:cNvSpPr>
            <p:nvPr/>
          </p:nvSpPr>
          <p:spPr bwMode="auto">
            <a:xfrm>
              <a:off x="2208" y="115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791" name="Line 1039"/>
            <p:cNvSpPr>
              <a:spLocks noChangeShapeType="1"/>
            </p:cNvSpPr>
            <p:nvPr/>
          </p:nvSpPr>
          <p:spPr bwMode="auto">
            <a:xfrm>
              <a:off x="2208" y="134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792" name="Line 1040"/>
            <p:cNvSpPr>
              <a:spLocks noChangeShapeType="1"/>
            </p:cNvSpPr>
            <p:nvPr/>
          </p:nvSpPr>
          <p:spPr bwMode="auto">
            <a:xfrm>
              <a:off x="2208" y="153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793" name="Line 1041"/>
            <p:cNvSpPr>
              <a:spLocks noChangeShapeType="1"/>
            </p:cNvSpPr>
            <p:nvPr/>
          </p:nvSpPr>
          <p:spPr bwMode="auto">
            <a:xfrm>
              <a:off x="2208" y="172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794" name="Line 1042"/>
            <p:cNvSpPr>
              <a:spLocks noChangeShapeType="1"/>
            </p:cNvSpPr>
            <p:nvPr/>
          </p:nvSpPr>
          <p:spPr bwMode="auto">
            <a:xfrm>
              <a:off x="2208" y="192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795" name="Line 1043"/>
            <p:cNvSpPr>
              <a:spLocks noChangeShapeType="1"/>
            </p:cNvSpPr>
            <p:nvPr/>
          </p:nvSpPr>
          <p:spPr bwMode="auto">
            <a:xfrm>
              <a:off x="2208" y="211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796" name="Line 1044"/>
            <p:cNvSpPr>
              <a:spLocks noChangeShapeType="1"/>
            </p:cNvSpPr>
            <p:nvPr/>
          </p:nvSpPr>
          <p:spPr bwMode="auto">
            <a:xfrm>
              <a:off x="2208" y="230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797" name="Line 1045"/>
            <p:cNvSpPr>
              <a:spLocks noChangeShapeType="1"/>
            </p:cNvSpPr>
            <p:nvPr/>
          </p:nvSpPr>
          <p:spPr bwMode="auto">
            <a:xfrm>
              <a:off x="2208" y="249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798" name="Line 1046"/>
            <p:cNvSpPr>
              <a:spLocks noChangeShapeType="1"/>
            </p:cNvSpPr>
            <p:nvPr/>
          </p:nvSpPr>
          <p:spPr bwMode="auto">
            <a:xfrm>
              <a:off x="2208" y="268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799" name="Line 1047"/>
            <p:cNvSpPr>
              <a:spLocks noChangeShapeType="1"/>
            </p:cNvSpPr>
            <p:nvPr/>
          </p:nvSpPr>
          <p:spPr bwMode="auto">
            <a:xfrm>
              <a:off x="2208" y="288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800" name="Line 1048"/>
            <p:cNvSpPr>
              <a:spLocks noChangeShapeType="1"/>
            </p:cNvSpPr>
            <p:nvPr/>
          </p:nvSpPr>
          <p:spPr bwMode="auto">
            <a:xfrm>
              <a:off x="2208" y="3072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801" name="Line 1049"/>
            <p:cNvSpPr>
              <a:spLocks noChangeShapeType="1"/>
            </p:cNvSpPr>
            <p:nvPr/>
          </p:nvSpPr>
          <p:spPr bwMode="auto">
            <a:xfrm>
              <a:off x="2208" y="3264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802" name="Line 1050"/>
            <p:cNvSpPr>
              <a:spLocks noChangeShapeType="1"/>
            </p:cNvSpPr>
            <p:nvPr/>
          </p:nvSpPr>
          <p:spPr bwMode="auto">
            <a:xfrm>
              <a:off x="2208" y="3456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803" name="Line 1051"/>
            <p:cNvSpPr>
              <a:spLocks noChangeShapeType="1"/>
            </p:cNvSpPr>
            <p:nvPr/>
          </p:nvSpPr>
          <p:spPr bwMode="auto">
            <a:xfrm>
              <a:off x="2208" y="3648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804" name="Line 1052"/>
            <p:cNvSpPr>
              <a:spLocks noChangeShapeType="1"/>
            </p:cNvSpPr>
            <p:nvPr/>
          </p:nvSpPr>
          <p:spPr bwMode="auto">
            <a:xfrm>
              <a:off x="2208" y="3840"/>
              <a:ext cx="62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805" name="Line 1053"/>
            <p:cNvSpPr>
              <a:spLocks noChangeShapeType="1"/>
            </p:cNvSpPr>
            <p:nvPr/>
          </p:nvSpPr>
          <p:spPr bwMode="auto">
            <a:xfrm>
              <a:off x="2496" y="4032"/>
              <a:ext cx="33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75806" name="Line 1054"/>
            <p:cNvSpPr>
              <a:spLocks noChangeShapeType="1"/>
            </p:cNvSpPr>
            <p:nvPr/>
          </p:nvSpPr>
          <p:spPr bwMode="auto">
            <a:xfrm>
              <a:off x="2208" y="960"/>
              <a:ext cx="33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none" w="lg" len="lg"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5807" name="Rectangle 1055"/>
          <p:cNvSpPr>
            <a:spLocks noChangeArrowheads="1"/>
          </p:cNvSpPr>
          <p:nvPr/>
        </p:nvSpPr>
        <p:spPr bwMode="auto">
          <a:xfrm>
            <a:off x="1447800" y="1828800"/>
            <a:ext cx="990600" cy="3962400"/>
          </a:xfrm>
          <a:prstGeom prst="rect">
            <a:avLst/>
          </a:prstGeom>
          <a:solidFill>
            <a:schemeClr val="folHlink">
              <a:alpha val="50000"/>
            </a:schemeClr>
          </a:solidFill>
          <a:ln w="25400">
            <a:solidFill>
              <a:schemeClr val="tx1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sz="2400"/>
          </a:p>
        </p:txBody>
      </p:sp>
      <p:sp>
        <p:nvSpPr>
          <p:cNvPr id="75824" name="Text Box 1072"/>
          <p:cNvSpPr txBox="1">
            <a:spLocks noChangeArrowheads="1"/>
          </p:cNvSpPr>
          <p:nvPr/>
        </p:nvSpPr>
        <p:spPr bwMode="auto">
          <a:xfrm>
            <a:off x="1600200" y="1812925"/>
            <a:ext cx="793750" cy="4054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 type="none" w="lg" len="lg"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‘h’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‘e’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‘o’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 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‘w’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‘o’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‘r’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‘l’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‘d’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‘!’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EB5E093-15A9-41C1-8041-F84D2F393EBC}" type="slidenum">
              <a:rPr lang="en-US"/>
              <a:pPr/>
              <a:t>9</a:t>
            </a:fld>
            <a:endParaRPr lang="en-US"/>
          </a:p>
        </p:txBody>
      </p:sp>
      <p:sp>
        <p:nvSpPr>
          <p:cNvPr id="778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Strings in Memory</a:t>
            </a:r>
          </a:p>
        </p:txBody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7538" y="1296988"/>
            <a:ext cx="7985125" cy="4945062"/>
          </a:xfrm>
        </p:spPr>
        <p:txBody>
          <a:bodyPr/>
          <a:lstStyle/>
          <a:p>
            <a:pPr lvl="1">
              <a:lnSpc>
                <a:spcPct val="90000"/>
              </a:lnSpc>
              <a:buFontTx/>
              <a:buNone/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?!?!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?!?!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an unprintable ‘special’ </a:t>
            </a:r>
            <a:r>
              <a:rPr lang="en-US" sz="2400" dirty="0" smtClean="0"/>
              <a:t>ASCII char </a:t>
            </a:r>
            <a:r>
              <a:rPr lang="en-US" sz="2400" dirty="0"/>
              <a:t>(see Appendix A)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Why?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</a:t>
            </a:r>
            <a:r>
              <a:rPr lang="en-US" sz="2400" dirty="0"/>
              <a:t> is a </a:t>
            </a:r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sentinel</a:t>
            </a:r>
            <a:r>
              <a:rPr lang="en-US" sz="2400" b="1" dirty="0">
                <a:solidFill>
                  <a:srgbClr val="FF0000"/>
                </a:solidFill>
              </a:rPr>
              <a:t>:</a:t>
            </a:r>
            <a:r>
              <a:rPr lang="en-US" sz="2400" dirty="0"/>
              <a:t> it means </a:t>
            </a:r>
            <a:r>
              <a:rPr lang="en-US" sz="2400" b="1" dirty="0"/>
              <a:t>‘end of the string!’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How? in C,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</a:t>
            </a:r>
            <a:r>
              <a:rPr lang="en-US" sz="2400" dirty="0"/>
              <a:t> character </a:t>
            </a:r>
            <a:r>
              <a:rPr lang="en-US" sz="2400" dirty="0" smtClean="0"/>
              <a:t>literal </a:t>
            </a:r>
            <a:r>
              <a:rPr lang="en-US" sz="2400" dirty="0"/>
              <a:t>is </a:t>
            </a:r>
            <a:r>
              <a:rPr lang="en-US" sz="2400" dirty="0" smtClean="0"/>
              <a:t>also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’\0’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What? </a:t>
            </a:r>
            <a:r>
              <a:rPr lang="en-US" sz="2400" dirty="0" smtClean="0"/>
              <a:t>Yes, the </a:t>
            </a:r>
            <a:r>
              <a:rPr lang="en-US" sz="2400" dirty="0"/>
              <a:t>stored numerical value for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NULL</a:t>
            </a:r>
            <a:r>
              <a:rPr lang="en-US" sz="2400" dirty="0"/>
              <a:t> is </a:t>
            </a:r>
            <a:r>
              <a:rPr lang="en-US" sz="2400" dirty="0" smtClean="0"/>
              <a:t>zero:</a:t>
            </a:r>
            <a:r>
              <a:rPr lang="en-US" sz="2400" dirty="0"/>
              <a:t/>
            </a:r>
            <a:br>
              <a:rPr lang="en-US" sz="2400" dirty="0"/>
            </a:br>
            <a:endParaRPr lang="en-US" sz="2400" dirty="0"/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[2];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[0] = ’\0’;  // set both to NULL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[1] = NULL;  // (same as ‘\0’ character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(“NULL is %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d,%d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”,(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[0],(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[1]);</a:t>
            </a:r>
          </a:p>
          <a:p>
            <a:pPr lvl="1">
              <a:lnSpc>
                <a:spcPct val="90000"/>
              </a:lnSpc>
              <a:buFontTx/>
              <a:buNone/>
            </a:pPr>
            <a:r>
              <a:rPr lang="en-US" sz="2400" dirty="0"/>
              <a:t>produces</a:t>
            </a:r>
            <a:endParaRPr lang="en-US" sz="2000" b="1" dirty="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&gt; NULL is 0,0</a:t>
            </a:r>
          </a:p>
        </p:txBody>
      </p:sp>
      <p:sp>
        <p:nvSpPr>
          <p:cNvPr id="77828" name="Line 4"/>
          <p:cNvSpPr>
            <a:spLocks noChangeShapeType="1"/>
          </p:cNvSpPr>
          <p:nvPr/>
        </p:nvSpPr>
        <p:spPr bwMode="auto">
          <a:xfrm flipV="1">
            <a:off x="5105400" y="4953000"/>
            <a:ext cx="152400" cy="533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7829" name="Text Box 5"/>
          <p:cNvSpPr txBox="1">
            <a:spLocks noChangeArrowheads="1"/>
          </p:cNvSpPr>
          <p:nvPr/>
        </p:nvSpPr>
        <p:spPr bwMode="auto">
          <a:xfrm>
            <a:off x="4343400" y="5486400"/>
            <a:ext cx="38862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sz="2400"/>
              <a:t>(cast it from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</a:t>
            </a:r>
            <a:r>
              <a:rPr lang="en-US" sz="2400"/>
              <a:t> to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400"/>
              <a:t>eger)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vana">
  <a:themeElements>
    <a:clrScheme name="vana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vana">
      <a:majorFont>
        <a:latin typeface="Arial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lg" len="lg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van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na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D:\Program Files\Microsoft Office\Templates\vana.pot</Template>
  <TotalTime>3486</TotalTime>
  <Words>1075</Words>
  <Application>Microsoft Office PowerPoint</Application>
  <PresentationFormat>On-screen Show (4:3)</PresentationFormat>
  <Paragraphs>467</Paragraphs>
  <Slides>28</Slides>
  <Notes>28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34" baseType="lpstr">
      <vt:lpstr>Times New Roman</vt:lpstr>
      <vt:lpstr>Arial</vt:lpstr>
      <vt:lpstr>Tahoma</vt:lpstr>
      <vt:lpstr>Courier New</vt:lpstr>
      <vt:lpstr>Wingdings</vt:lpstr>
      <vt:lpstr>vana</vt:lpstr>
      <vt:lpstr>EECS110: 5b  Arrays For Strings</vt:lpstr>
      <vt:lpstr>(Recall) Arrays and Functions</vt:lpstr>
      <vt:lpstr>(Recall) Arrays and Functions</vt:lpstr>
      <vt:lpstr>(Recall) Arrays and Memory</vt:lpstr>
      <vt:lpstr>Strings: The 3rd Big Idea</vt:lpstr>
      <vt:lpstr>Strings: The 3rd Big Idea</vt:lpstr>
      <vt:lpstr>SOMETHING IS MISSING!</vt:lpstr>
      <vt:lpstr>Strings in Memory</vt:lpstr>
      <vt:lpstr>Strings in Memory</vt:lpstr>
      <vt:lpstr>String Variables</vt:lpstr>
      <vt:lpstr>Put String in a char Array : I</vt:lpstr>
      <vt:lpstr>Put String in a char Array : II</vt:lpstr>
      <vt:lpstr>Put String in a char Array : III</vt:lpstr>
      <vt:lpstr>Strings in Arrays</vt:lpstr>
      <vt:lpstr>Strings in Arrays</vt:lpstr>
      <vt:lpstr>Strings in Arrays</vt:lpstr>
      <vt:lpstr>Strings in Arrays</vt:lpstr>
      <vt:lpstr>Basic ‘String Variable’ Actions</vt:lpstr>
      <vt:lpstr>Strings in Arrays</vt:lpstr>
      <vt:lpstr>Solution:  #include &lt;string.h&gt;</vt:lpstr>
      <vt:lpstr>Solution:  #include &lt;string.h&gt;</vt:lpstr>
      <vt:lpstr>String Length:  int strlen(src)</vt:lpstr>
      <vt:lpstr>String Copy: strcpy(dest, src)</vt:lpstr>
      <vt:lpstr>String Copy: strncpy(dest,src,cnt)</vt:lpstr>
      <vt:lpstr>String Merge: strcat(str1,str2)</vt:lpstr>
      <vt:lpstr>String Merge: strncat(str1,str2,cnt)</vt:lpstr>
      <vt:lpstr>String Compare:  int strcmp(a,b)</vt:lpstr>
      <vt:lpstr>String Compare:  int strncmp(a,b,cnt)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Addresses</dc:title>
  <dc:creator>vana</dc:creator>
  <cp:lastModifiedBy>jetumblin</cp:lastModifiedBy>
  <cp:revision>53</cp:revision>
  <dcterms:created xsi:type="dcterms:W3CDTF">2001-04-16T00:28:07Z</dcterms:created>
  <dcterms:modified xsi:type="dcterms:W3CDTF">2012-01-16T23:46:17Z</dcterms:modified>
</cp:coreProperties>
</file>

<file path=docProps/thumbnail.jpeg>
</file>