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2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78" r:id="rId10"/>
    <p:sldId id="275" r:id="rId11"/>
    <p:sldId id="279" r:id="rId12"/>
    <p:sldId id="276" r:id="rId13"/>
    <p:sldId id="277" r:id="rId14"/>
    <p:sldId id="281" r:id="rId15"/>
    <p:sldId id="264" r:id="rId16"/>
    <p:sldId id="280" r:id="rId17"/>
    <p:sldId id="265" r:id="rId18"/>
    <p:sldId id="266" r:id="rId19"/>
    <p:sldId id="267" r:id="rId20"/>
    <p:sldId id="268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/>
    <p:restoredTop sz="90929"/>
  </p:normalViewPr>
  <p:slideViewPr>
    <p:cSldViewPr>
      <p:cViewPr varScale="1">
        <p:scale>
          <a:sx n="88" d="100"/>
          <a:sy n="88" d="100"/>
        </p:scale>
        <p:origin x="-96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67108E-FD8C-46BD-BD30-5A0D77BE8D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28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88D67C-689F-415A-AC1A-3D0AEE674E72}" type="slidenum">
              <a:rPr lang="en-US"/>
              <a:pPr/>
              <a:t>1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E7B8A7-8544-4507-BB59-7830B5780915}" type="slidenum">
              <a:rPr lang="en-US"/>
              <a:pPr/>
              <a:t>10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A3451-973D-4037-8808-1104A44E8021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E80087-FFD4-4FC1-ADC6-D80513F8B7B3}" type="slidenum">
              <a:rPr lang="en-US"/>
              <a:pPr/>
              <a:t>12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57192A-B81D-42A0-B303-76C7D10F92CD}" type="slidenum">
              <a:rPr lang="en-US"/>
              <a:pPr/>
              <a:t>13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19544-F9D9-4DF0-A4C1-468016CF0EEA}" type="slidenum">
              <a:rPr lang="en-US"/>
              <a:pPr/>
              <a:t>14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2F7BB-91DB-4455-BFF0-D3A0B0EE0B1D}" type="slidenum">
              <a:rPr lang="en-US"/>
              <a:pPr/>
              <a:t>15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80F372-FF70-4C1A-A3C1-2E9FE955FA88}" type="slidenum">
              <a:rPr lang="en-US"/>
              <a:pPr/>
              <a:t>16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86BE22-B6D8-49AF-8C90-6C54F6FCAB68}" type="slidenum">
              <a:rPr lang="en-US"/>
              <a:pPr/>
              <a:t>17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E6C21C-1771-4C4B-84D0-1B377499C7AF}" type="slidenum">
              <a:rPr lang="en-US"/>
              <a:pPr/>
              <a:t>18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389BDC-458F-4BF4-AF83-06B560B5FEE8}" type="slidenum">
              <a:rPr lang="en-US"/>
              <a:pPr/>
              <a:t>19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C3F05-F5A0-4D9F-966F-EE8A7B880CE9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3C64F-047F-4258-A389-8A17835C762D}" type="slidenum">
              <a:rPr lang="en-US"/>
              <a:pPr/>
              <a:t>20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35865-B34E-4972-9F4C-7528F52861C2}" type="slidenum">
              <a:rPr lang="en-US"/>
              <a:pPr/>
              <a:t>21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FA444-AB1A-44E3-8914-DD05054AAA96}" type="slidenum">
              <a:rPr lang="en-US"/>
              <a:pPr/>
              <a:t>22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608EA6-F162-4DFB-A6B6-4CA8BDAEC130}" type="slidenum">
              <a:rPr lang="en-US"/>
              <a:pPr/>
              <a:t>23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F77C7-33AB-458F-93C9-CFC9F3BA81FD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624921-7071-4CAF-9CA4-7842818431F5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D3E465-BFCD-4FF5-B1D8-CE10C7B9E32D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34539-A797-4791-9790-075D2516BA9D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3762C-27D1-4812-9DB6-3AB49BB2D550}" type="slidenum">
              <a:rPr lang="en-US"/>
              <a:pPr/>
              <a:t>7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F49CB6-2EF1-4CC2-BB05-B901754AE069}" type="slidenum">
              <a:rPr lang="en-US"/>
              <a:pPr/>
              <a:t>8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C41955-12DE-4F2A-9312-3AA67A473C6A}" type="slidenum">
              <a:rPr lang="en-US"/>
              <a:pPr/>
              <a:t>9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99C54-AAA3-433C-A0D9-3D39A61F8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5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41D35-71E9-4361-9FD4-046A1774C7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1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F8667-0E06-4062-9308-8D4B86E88A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5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6C46D-9BFC-40FB-A619-B9EC0B8279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40382-C8B5-49FA-B769-3C87AF1F2F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5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0C9AF-2396-4089-9FBB-4566EA26A4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3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C1A88-1ADF-4FAE-8902-9A92B6B60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9CE8D-830E-4330-B061-3D7C76925A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2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4025A-D802-4F13-B4E2-21533B73A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7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E5D8A-5E2F-4203-81CF-3F79DFACE9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9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9B4C2-BA10-4A51-900A-FEB6972917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C65D5C-F929-4E61-B6B0-3B25D1FADB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505200"/>
            <a:ext cx="7772400" cy="2743200"/>
          </a:xfrm>
        </p:spPr>
        <p:txBody>
          <a:bodyPr/>
          <a:lstStyle/>
          <a:p>
            <a:pPr lvl="1">
              <a:buFontTx/>
              <a:buNone/>
            </a:pPr>
            <a:r>
              <a:rPr lang="en-US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EECS110: 4a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Randomness; Functions</a:t>
            </a: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Wingdings" pitchFamily="2" charset="2"/>
              </a:rPr>
              <a:t>Libraries</a:t>
            </a:r>
            <a:endParaRPr lang="en-US" sz="3600" b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Floating-Point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 Setting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How can we get random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</a:t>
            </a:r>
            <a:r>
              <a:rPr lang="en-US" sz="2400" b="1" dirty="0"/>
              <a:t> numbers in a selected range?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randspan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 lo, double hi)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/*====================================================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Return 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 randomly-chosen floating-point number 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falls between the floating-point numbers (lo, hi).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var01,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span;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Make normalized rand. </a:t>
            </a:r>
            <a:r>
              <a:rPr lang="en-US" sz="2000" b="1" dirty="0" err="1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//    0.0 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&lt;= var01 &lt;= 1.0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var01 = (double)rand() / (double)RAND_MAX;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span = hi – lo;	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distance from lo to hi  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return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(lo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span*var01);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			</a:t>
            </a:r>
            <a:r>
              <a:rPr lang="en-US" sz="2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(randomly chosen fraction of span)</a:t>
            </a: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81000" y="1219200"/>
            <a:ext cx="7848600" cy="381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Floating-Point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 Setting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How can we get random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</a:t>
            </a:r>
            <a:r>
              <a:rPr lang="en-US" sz="2400" b="1" dirty="0"/>
              <a:t> numbers in a selected range?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randspan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 lo, double hi)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/*====================================================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*Return a randomly-chosen floating-point number 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falls between the floating-point numbers (lo, hi).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var01, span;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Make normalized rand. </a:t>
            </a:r>
            <a:r>
              <a:rPr lang="en-US" sz="2000" b="1" dirty="0" err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//    0.0 &lt;= var01 &lt;= 1.0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var01 = (double)rand() / (double)RAND_MAX;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span = hi – lo;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distance from lo to hi  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return(lo + span*var01);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(randomly chosen fraction of span)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81000" y="1219200"/>
            <a:ext cx="7848600" cy="381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5791200" y="5715000"/>
            <a:ext cx="2911475" cy="83502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Map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/>
              <a:t> output to 0.0</a:t>
            </a:r>
            <a:r>
              <a:rPr lang="en-US">
                <a:sym typeface="Wingdings" pitchFamily="2" charset="2"/>
              </a:rPr>
              <a:t>1.0 range</a:t>
            </a:r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 flipV="1">
            <a:off x="5791200" y="5295900"/>
            <a:ext cx="0" cy="419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609600" y="4876800"/>
            <a:ext cx="7848600" cy="4191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Floating-Point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 Setting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How can we get random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</a:t>
            </a:r>
            <a:r>
              <a:rPr lang="en-US" sz="2400" b="1" dirty="0"/>
              <a:t> numbers in a selected range?</a:t>
            </a:r>
            <a:r>
              <a:rPr lang="en-US" sz="2400" dirty="0"/>
              <a:t>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randspan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 lo, double hi)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/*====================================================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*Return a randomly-chosen floating-point number 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falls between the floating-point numbers (lo, hi).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var01, span;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Make normalized rand. </a:t>
            </a:r>
            <a:r>
              <a:rPr lang="en-US" sz="2000" b="1" dirty="0" err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//    0.0 &lt;= var01 &lt;= 1.0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var01 = (double)rand() / (double)RAND_MAX;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span = hi – lo;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distance from lo to hi  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return(lo + span*var01);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(randomly chosen fraction of span)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81000" y="1219200"/>
            <a:ext cx="78486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419600" y="3352800"/>
            <a:ext cx="2911475" cy="12001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Find distance on real number line that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/>
              <a:t> should span</a:t>
            </a:r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H="1">
            <a:off x="3505200" y="4495800"/>
            <a:ext cx="9144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685800" y="5105400"/>
            <a:ext cx="2819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Floating-Point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 Setting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How can we get random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</a:t>
            </a:r>
            <a:r>
              <a:rPr lang="en-US" sz="2400" b="1" dirty="0"/>
              <a:t> numbers in a selected range?</a:t>
            </a:r>
            <a:r>
              <a:rPr lang="en-US" sz="2400" dirty="0"/>
              <a:t>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randspan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 lo, double hi)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/*====================================================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*Return a randomly-chosen floating-point number 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falls between the floating-point numbers (lo, hi).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var01, span;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Make normalized rand. </a:t>
            </a:r>
            <a:r>
              <a:rPr lang="en-US" sz="2000" b="1" dirty="0" err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//    0.0 &lt;= var01 &lt;= 1.0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var01 = (double)rand() / (double)RAND_MAX;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span = hi – lo;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distance from lo to hi  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return(lo + span*var01); 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			</a:t>
            </a:r>
            <a:r>
              <a:rPr lang="en-US" sz="2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(randomly chosen fraction of span)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81000" y="1219200"/>
            <a:ext cx="78486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4343400" y="3352800"/>
            <a:ext cx="2911475" cy="12001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Choose a number within that distance range;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H="1">
            <a:off x="4267200" y="4572000"/>
            <a:ext cx="1524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2667000" y="5486400"/>
            <a:ext cx="1905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4648200" y="5867400"/>
            <a:ext cx="3429000" cy="83502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/>
              <a:t>Offset </a:t>
            </a:r>
            <a:r>
              <a:rPr lang="en-US" dirty="0" smtClean="0"/>
              <a:t>that </a:t>
            </a:r>
            <a:r>
              <a:rPr lang="en-US" dirty="0"/>
              <a:t>range to </a:t>
            </a:r>
            <a:br>
              <a:rPr lang="en-US" dirty="0"/>
            </a:br>
            <a:r>
              <a:rPr lang="en-US" dirty="0"/>
              <a:t>begin at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 </a:t>
            </a:r>
            <a:r>
              <a:rPr lang="en-US" dirty="0"/>
              <a:t>and end at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hi</a:t>
            </a:r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 flipH="1" flipV="1">
            <a:off x="2286000" y="5867400"/>
            <a:ext cx="2286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848600" cy="12954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(Recall)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loops, rand(), </a:t>
            </a:r>
            <a:r>
              <a:rPr lang="en-US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srand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</a:t>
            </a:r>
            <a:r>
              <a:rPr lang="en-US" dirty="0">
                <a:latin typeface="Tahoma" pitchFamily="34" charset="0"/>
              </a:rPr>
              <a:t/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Practice problems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772400" cy="39624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Write a program that prints out all integers from </a:t>
            </a:r>
            <a:br>
              <a:rPr lang="en-US" sz="2800" dirty="0"/>
            </a:br>
            <a:r>
              <a:rPr lang="en-US" sz="2800" dirty="0"/>
              <a:t>1 to 100 that are divisible by both 6 and 7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Write a program that prints out all integers from </a:t>
            </a:r>
            <a:br>
              <a:rPr lang="en-US" sz="2800" dirty="0"/>
            </a:br>
            <a:r>
              <a:rPr lang="en-US" sz="2800" dirty="0"/>
              <a:t>1 and 100 that are divisible by 6 or 7 but not both.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Write a program that accepts an integer and prints out a list of all its prime divisors.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Rewrite Problem 3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without</a:t>
            </a:r>
            <a:r>
              <a:rPr lang="en-US" sz="2800" dirty="0"/>
              <a:t> using the modulus operator (%).</a:t>
            </a:r>
          </a:p>
          <a:p>
            <a:pPr marL="533400" indent="-53340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Function Prototypes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0292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2400"/>
              <a:t>Define function’s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sz="2400"/>
              <a:t>,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inputs</a:t>
            </a:r>
            <a:r>
              <a:rPr lang="en-US" sz="2400"/>
              <a:t>,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output </a:t>
            </a:r>
            <a:r>
              <a:rPr lang="en-US" sz="2400"/>
              <a:t>type.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It is all you need to know to use a function.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Some functions we use seem hidden…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/>
              <a:t>#include&lt;stdio.h&gt;, other ‘.h’ files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These ‘header’ files are full of function prototypes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stdio.h has the prototypes (but not the function bodies) </a:t>
            </a:r>
            <a:br>
              <a:rPr lang="en-US" sz="2400"/>
            </a:br>
            <a:r>
              <a:rPr lang="en-US" sz="2400"/>
              <a:t>for printf(), scanf(), and many more.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/>
              <a:t>Where are the function bodies? </a:t>
            </a:r>
            <a:br>
              <a:rPr lang="en-US" sz="2800" b="1"/>
            </a:br>
            <a:r>
              <a:rPr lang="en-US" sz="2800"/>
              <a:t>	</a:t>
            </a:r>
            <a:r>
              <a:rPr lang="en-US" sz="2400"/>
              <a:t>In a ‘library’ file hidden somewhere …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Why?  </a:t>
            </a:r>
            <a:r>
              <a:rPr lang="en-US" sz="2400"/>
              <a:t>Security; Consistency; Encapsulation;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Nesting In Files: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Modules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(not in book?!?!)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0292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2400"/>
              <a:t>A final stage of instruction nesting in C:</a:t>
            </a:r>
          </a:p>
          <a:p>
            <a:pPr lvl="1">
              <a:buFontTx/>
              <a:buNone/>
            </a:pPr>
            <a:endParaRPr lang="en-US" sz="2400"/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Expression:</a:t>
            </a:r>
            <a:r>
              <a:rPr lang="en-US" sz="2400"/>
              <a:t> one operator and its terms  EX: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a+b  b=5</a:t>
            </a: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Statement:</a:t>
            </a:r>
            <a:r>
              <a:rPr lang="en-US" sz="2400"/>
              <a:t> terminated </a:t>
            </a:r>
            <a:r>
              <a:rPr lang="en-US" sz="2400" u="sng"/>
              <a:t>expressions</a:t>
            </a:r>
            <a:r>
              <a:rPr lang="en-US" sz="2400"/>
              <a:t>   EX: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 = a+5;</a:t>
            </a: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Function:</a:t>
            </a:r>
            <a:r>
              <a:rPr lang="en-US" sz="2400"/>
              <a:t> a named block of </a:t>
            </a:r>
            <a:r>
              <a:rPr lang="en-US" sz="2400" u="sng"/>
              <a:t>statements</a:t>
            </a:r>
            <a:r>
              <a:rPr lang="en-US" sz="2400"/>
              <a:t> EX: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printf()</a:t>
            </a: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Module:</a:t>
            </a:r>
            <a:r>
              <a:rPr lang="en-US" sz="2400"/>
              <a:t> a group of related </a:t>
            </a:r>
            <a:r>
              <a:rPr lang="en-US" sz="2400" u="sng"/>
              <a:t>functions</a:t>
            </a:r>
            <a:r>
              <a:rPr lang="en-US" sz="2400"/>
              <a:t>  EX: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</a:p>
        </p:txBody>
      </p:sp>
      <p:sp>
        <p:nvSpPr>
          <p:cNvPr id="52228" name="Oval 4"/>
          <p:cNvSpPr>
            <a:spLocks noChangeArrowheads="1"/>
          </p:cNvSpPr>
          <p:nvPr/>
        </p:nvSpPr>
        <p:spPr bwMode="auto">
          <a:xfrm>
            <a:off x="6781800" y="2286000"/>
            <a:ext cx="609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Oval 5"/>
          <p:cNvSpPr>
            <a:spLocks noChangeArrowheads="1"/>
          </p:cNvSpPr>
          <p:nvPr/>
        </p:nvSpPr>
        <p:spPr bwMode="auto">
          <a:xfrm>
            <a:off x="7543800" y="2286000"/>
            <a:ext cx="533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2246" name="Group 22"/>
          <p:cNvGrpSpPr>
            <a:grpSpLocks/>
          </p:cNvGrpSpPr>
          <p:nvPr/>
        </p:nvGrpSpPr>
        <p:grpSpPr bwMode="auto">
          <a:xfrm>
            <a:off x="1371600" y="3886200"/>
            <a:ext cx="957263" cy="942975"/>
            <a:chOff x="945" y="1662"/>
            <a:chExt cx="603" cy="594"/>
          </a:xfrm>
        </p:grpSpPr>
        <p:sp>
          <p:nvSpPr>
            <p:cNvPr id="52235" name="AutoShape 11"/>
            <p:cNvSpPr>
              <a:spLocks noChangeArrowheads="1"/>
            </p:cNvSpPr>
            <p:nvPr/>
          </p:nvSpPr>
          <p:spPr bwMode="auto">
            <a:xfrm>
              <a:off x="1152" y="1680"/>
              <a:ext cx="192" cy="576"/>
            </a:xfrm>
            <a:prstGeom prst="downArrow">
              <a:avLst>
                <a:gd name="adj1" fmla="val 32287"/>
                <a:gd name="adj2" fmla="val 75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7" name="AutoShape 13"/>
            <p:cNvSpPr>
              <a:spLocks noChangeArrowheads="1"/>
            </p:cNvSpPr>
            <p:nvPr/>
          </p:nvSpPr>
          <p:spPr bwMode="auto">
            <a:xfrm rot="-2700000">
              <a:off x="945" y="1665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5" name="AutoShape 21"/>
            <p:cNvSpPr>
              <a:spLocks noChangeArrowheads="1"/>
            </p:cNvSpPr>
            <p:nvPr/>
          </p:nvSpPr>
          <p:spPr bwMode="auto">
            <a:xfrm rot="2700000" flipH="1">
              <a:off x="1356" y="1662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247" name="Group 23"/>
          <p:cNvGrpSpPr>
            <a:grpSpLocks/>
          </p:cNvGrpSpPr>
          <p:nvPr/>
        </p:nvGrpSpPr>
        <p:grpSpPr bwMode="auto">
          <a:xfrm>
            <a:off x="1371600" y="2667000"/>
            <a:ext cx="957263" cy="942975"/>
            <a:chOff x="945" y="1662"/>
            <a:chExt cx="603" cy="594"/>
          </a:xfrm>
        </p:grpSpPr>
        <p:sp>
          <p:nvSpPr>
            <p:cNvPr id="52248" name="AutoShape 24"/>
            <p:cNvSpPr>
              <a:spLocks noChangeArrowheads="1"/>
            </p:cNvSpPr>
            <p:nvPr/>
          </p:nvSpPr>
          <p:spPr bwMode="auto">
            <a:xfrm>
              <a:off x="1152" y="1680"/>
              <a:ext cx="192" cy="576"/>
            </a:xfrm>
            <a:prstGeom prst="downArrow">
              <a:avLst>
                <a:gd name="adj1" fmla="val 32287"/>
                <a:gd name="adj2" fmla="val 75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AutoShape 25"/>
            <p:cNvSpPr>
              <a:spLocks noChangeArrowheads="1"/>
            </p:cNvSpPr>
            <p:nvPr/>
          </p:nvSpPr>
          <p:spPr bwMode="auto">
            <a:xfrm rot="-2700000">
              <a:off x="945" y="1665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AutoShape 26"/>
            <p:cNvSpPr>
              <a:spLocks noChangeArrowheads="1"/>
            </p:cNvSpPr>
            <p:nvPr/>
          </p:nvSpPr>
          <p:spPr bwMode="auto">
            <a:xfrm rot="2700000" flipH="1">
              <a:off x="1356" y="1662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251" name="Group 27"/>
          <p:cNvGrpSpPr>
            <a:grpSpLocks/>
          </p:cNvGrpSpPr>
          <p:nvPr/>
        </p:nvGrpSpPr>
        <p:grpSpPr bwMode="auto">
          <a:xfrm>
            <a:off x="1371600" y="5105400"/>
            <a:ext cx="957263" cy="942975"/>
            <a:chOff x="945" y="1662"/>
            <a:chExt cx="603" cy="594"/>
          </a:xfrm>
        </p:grpSpPr>
        <p:sp>
          <p:nvSpPr>
            <p:cNvPr id="52252" name="AutoShape 28"/>
            <p:cNvSpPr>
              <a:spLocks noChangeArrowheads="1"/>
            </p:cNvSpPr>
            <p:nvPr/>
          </p:nvSpPr>
          <p:spPr bwMode="auto">
            <a:xfrm>
              <a:off x="1152" y="1680"/>
              <a:ext cx="192" cy="576"/>
            </a:xfrm>
            <a:prstGeom prst="downArrow">
              <a:avLst>
                <a:gd name="adj1" fmla="val 32287"/>
                <a:gd name="adj2" fmla="val 75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3" name="AutoShape 29"/>
            <p:cNvSpPr>
              <a:spLocks noChangeArrowheads="1"/>
            </p:cNvSpPr>
            <p:nvPr/>
          </p:nvSpPr>
          <p:spPr bwMode="auto">
            <a:xfrm rot="-2700000">
              <a:off x="945" y="1665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4" name="AutoShape 30"/>
            <p:cNvSpPr>
              <a:spLocks noChangeArrowheads="1"/>
            </p:cNvSpPr>
            <p:nvPr/>
          </p:nvSpPr>
          <p:spPr bwMode="auto">
            <a:xfrm rot="2700000" flipH="1">
              <a:off x="1356" y="1662"/>
              <a:ext cx="192" cy="432"/>
            </a:xfrm>
            <a:prstGeom prst="downArrow">
              <a:avLst>
                <a:gd name="adj1" fmla="val 32287"/>
                <a:gd name="adj2" fmla="val 5625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Modules: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Why Bother?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181600"/>
          </a:xfrm>
        </p:spPr>
        <p:txBody>
          <a:bodyPr/>
          <a:lstStyle/>
          <a:p>
            <a:r>
              <a:rPr lang="en-US" sz="2400"/>
              <a:t>After a while, your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main.c</a:t>
            </a:r>
            <a:r>
              <a:rPr lang="en-US" sz="2400"/>
              <a:t> file gets crowded:</a:t>
            </a:r>
          </a:p>
          <a:p>
            <a:pPr lvl="1"/>
            <a:r>
              <a:rPr lang="en-US" sz="2000"/>
              <a:t>too many function prototypes and bodies</a:t>
            </a:r>
          </a:p>
          <a:p>
            <a:pPr lvl="1"/>
            <a:r>
              <a:rPr lang="en-US" sz="2000"/>
              <a:t>No organization or grouping of functions</a:t>
            </a:r>
            <a:br>
              <a:rPr lang="en-US" sz="2000"/>
            </a:br>
            <a:endParaRPr lang="en-US" sz="2000"/>
          </a:p>
          <a:p>
            <a:r>
              <a:rPr lang="en-US" sz="2400"/>
              <a:t>Solution: </a:t>
            </a:r>
          </a:p>
          <a:p>
            <a:pPr lvl="1"/>
            <a:r>
              <a:rPr lang="en-US" sz="2000"/>
              <a:t>Put function prototypes into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myfunc.h</a:t>
            </a:r>
            <a:r>
              <a:rPr lang="en-US" sz="1800"/>
              <a:t> </a:t>
            </a:r>
            <a:r>
              <a:rPr lang="en-US" sz="2000"/>
              <a:t>file, </a:t>
            </a:r>
          </a:p>
          <a:p>
            <a:pPr lvl="1">
              <a:buFontTx/>
              <a:buNone/>
            </a:pPr>
            <a:r>
              <a:rPr lang="en-US" sz="2000"/>
              <a:t>	and replace them with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“myfunc.h”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r>
              <a:rPr lang="en-US" sz="2000"/>
              <a:t>Put function bodies into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myfunc.c</a:t>
            </a:r>
            <a:r>
              <a:rPr lang="en-US" sz="2000"/>
              <a:t> file, </a:t>
            </a:r>
            <a:br>
              <a:rPr lang="en-US" sz="2000"/>
            </a:br>
            <a:r>
              <a:rPr lang="en-US" sz="2000"/>
              <a:t>and add that file to your Visual C++ Project.</a:t>
            </a:r>
            <a:br>
              <a:rPr lang="en-US" sz="2000"/>
            </a:br>
            <a:endParaRPr lang="en-US" sz="2000"/>
          </a:p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IMPORTANT DEBUG HINT: </a:t>
            </a:r>
          </a:p>
          <a:p>
            <a:pPr lvl="1"/>
            <a:r>
              <a:rPr lang="en-US" sz="2000"/>
              <a:t>Trouble with modules? Go backwards: put all functions in main.c, make them work, THEN make/test modules one-at-a-time.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What’s the </a:t>
            </a:r>
            <a:r>
              <a:rPr lang="en-US" sz="4000" u="sng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Big</a:t>
            </a:r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Idea? Interfaces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0772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Interface</a:t>
            </a:r>
            <a:r>
              <a:rPr lang="en-US" sz="2800"/>
              <a:t>==a shared boundary between </a:t>
            </a:r>
            <a:br>
              <a:rPr lang="en-US" sz="2800"/>
            </a:br>
            <a:r>
              <a:rPr lang="en-US" sz="2800"/>
              <a:t>		     two separate entities: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Water[</a:t>
            </a:r>
            <a:r>
              <a:rPr lang="en-US" sz="1400">
                <a:solidFill>
                  <a:schemeClr val="accent2"/>
                </a:solidFill>
              </a:rPr>
              <a:t>surface</a:t>
            </a:r>
            <a:r>
              <a:rPr lang="en-US" sz="2000"/>
              <a:t>]air,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human[</a:t>
            </a:r>
            <a:r>
              <a:rPr lang="en-US" sz="1400">
                <a:solidFill>
                  <a:schemeClr val="accent2"/>
                </a:solidFill>
              </a:rPr>
              <a:t>knob</a:t>
            </a:r>
            <a:r>
              <a:rPr lang="en-US" sz="2000"/>
              <a:t>]radio,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programmer[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.h file</a:t>
            </a:r>
            <a:r>
              <a:rPr lang="en-US" sz="2000"/>
              <a:t>]client</a:t>
            </a:r>
          </a:p>
          <a:p>
            <a:pPr lvl="2"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Using</a:t>
            </a:r>
            <a:r>
              <a:rPr lang="en-US" sz="2800"/>
              <a:t> a function (e.g.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printf(), scanf()</a:t>
            </a:r>
            <a:r>
              <a:rPr lang="en-US" sz="2800"/>
              <a:t> ) </a:t>
            </a:r>
            <a:br>
              <a:rPr lang="en-US" sz="2800"/>
            </a:br>
            <a:r>
              <a:rPr lang="en-US" sz="2800"/>
              <a:t>         is </a:t>
            </a:r>
            <a:r>
              <a:rPr lang="en-US" sz="2800" b="1"/>
              <a:t>unrelated</a:t>
            </a:r>
            <a:r>
              <a:rPr lang="en-US" sz="2800"/>
              <a:t> to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writing</a:t>
            </a:r>
            <a:r>
              <a:rPr lang="en-US" sz="2800"/>
              <a:t> that function: </a:t>
            </a:r>
            <a:br>
              <a:rPr lang="en-US" sz="2800"/>
            </a:br>
            <a:r>
              <a:rPr lang="en-US" sz="2800"/>
              <a:t>Keep them separate and independent!</a:t>
            </a:r>
          </a:p>
          <a:p>
            <a:pPr>
              <a:lnSpc>
                <a:spcPct val="90000"/>
              </a:lnSpc>
            </a:pPr>
            <a:r>
              <a:rPr lang="en-US" sz="2800"/>
              <a:t>Gather sets of similar functions into ‘libraries’, use</a:t>
            </a:r>
          </a:p>
          <a:p>
            <a:pPr>
              <a:lnSpc>
                <a:spcPct val="90000"/>
              </a:lnSpc>
            </a:pPr>
            <a:r>
              <a:rPr lang="en-US" sz="2800" b="1"/>
              <a:t>‘Black box’ idea</a:t>
            </a:r>
            <a:r>
              <a:rPr lang="en-US" sz="2800"/>
              <a:t> ; hide internal workings of a library, just as we did with internals of a function.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 flipV="1">
            <a:off x="457200" y="1371600"/>
            <a:ext cx="6477000" cy="2133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 big idea: Interfaces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 C: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Header File</a:t>
            </a:r>
            <a:r>
              <a:rPr lang="en-US" sz="2800"/>
              <a:t> == </a:t>
            </a:r>
            <a:r>
              <a:rPr lang="en-US" sz="2800" b="1"/>
              <a:t>the interface==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.h file</a:t>
            </a:r>
            <a:r>
              <a:rPr lang="en-US" sz="2800"/>
              <a:t>; </a:t>
            </a:r>
            <a:br>
              <a:rPr lang="en-US" sz="2800"/>
            </a:br>
            <a:r>
              <a:rPr lang="en-US" sz="2800"/>
              <a:t>a fixed, reliable boundary between your code and a library of functions.  All you need to know.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holds a list of function prototypes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Defines all function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names, inputs, outputs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Heavily commented (‘directions for use’).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Library </a:t>
            </a:r>
            <a:r>
              <a:rPr lang="en-US" sz="2800"/>
              <a:t>==easy-to-use, already-written-and-debugged collections of compiled C functions.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Random numbers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Random </a:t>
            </a:r>
            <a:r>
              <a:rPr lang="en-US" sz="2400" dirty="0">
                <a:sym typeface="Symbol" pitchFamily="18" charset="2"/>
              </a:rPr>
              <a:t>==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completely</a:t>
            </a:r>
            <a:r>
              <a:rPr lang="en-US" sz="2400" dirty="0">
                <a:sym typeface="Symbol" pitchFamily="18" charset="2"/>
              </a:rPr>
              <a:t> unpredictable, </a:t>
            </a:r>
            <a:r>
              <a:rPr lang="en-US" sz="2400" dirty="0" smtClean="0">
                <a:sym typeface="Symbol" pitchFamily="18" charset="2"/>
              </a:rPr>
              <a:t/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				entirely non-deterministic</a:t>
            </a:r>
            <a:r>
              <a:rPr lang="en-US" sz="2400" dirty="0">
                <a:sym typeface="Symbol" pitchFamily="18" charset="2"/>
              </a:rPr>
              <a:t>.  </a:t>
            </a:r>
            <a:r>
              <a:rPr lang="en-US" sz="2400" dirty="0" smtClean="0">
                <a:sym typeface="Symbol" pitchFamily="18" charset="2"/>
              </a:rPr>
              <a:t/>
            </a:r>
            <a:br>
              <a:rPr lang="en-US" sz="2400" dirty="0" smtClean="0">
                <a:sym typeface="Symbol" pitchFamily="18" charset="2"/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Impossible</a:t>
            </a:r>
            <a:r>
              <a:rPr lang="en-US" sz="2400" dirty="0" smtClean="0">
                <a:sym typeface="Symbol" pitchFamily="18" charset="2"/>
              </a:rPr>
              <a:t> </a:t>
            </a:r>
            <a:r>
              <a:rPr lang="en-US" sz="2400" dirty="0">
                <a:sym typeface="Symbol" pitchFamily="18" charset="2"/>
              </a:rPr>
              <a:t>to predict next value from previous values.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ym typeface="Symbol" pitchFamily="18" charset="2"/>
              </a:rPr>
              <a:t>Program == a set of rules; </a:t>
            </a:r>
            <a:r>
              <a:rPr lang="en-US" sz="2400" b="1" dirty="0">
                <a:sym typeface="Symbol" pitchFamily="18" charset="2"/>
              </a:rPr>
              <a:t>always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en-US" sz="2400" dirty="0" smtClean="0">
                <a:sym typeface="Symbol" pitchFamily="18" charset="2"/>
              </a:rPr>
              <a:t>repeatable, predictable.  </a:t>
            </a:r>
            <a:r>
              <a:rPr lang="en-US" sz="2400" dirty="0">
                <a:sym typeface="Symbol" pitchFamily="18" charset="2"/>
              </a:rPr>
              <a:t/>
            </a:r>
            <a:br>
              <a:rPr lang="en-US" sz="2400" dirty="0">
                <a:sym typeface="Symbol" pitchFamily="18" charset="2"/>
              </a:rPr>
            </a:br>
            <a:r>
              <a:rPr lang="en-US" sz="2400" dirty="0" smtClean="0">
                <a:sym typeface="Symbol" pitchFamily="18" charset="2"/>
              </a:rPr>
              <a:t>	</a:t>
            </a:r>
            <a:r>
              <a:rPr lang="en-US" sz="2400" dirty="0" smtClean="0">
                <a:sym typeface="Wingdings" pitchFamily="2" charset="2"/>
              </a:rPr>
              <a:t>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true ‘Random Number’ program? I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mpossible!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ym typeface="Symbol" pitchFamily="18" charset="2"/>
              </a:rPr>
              <a:t>Instead: </a:t>
            </a:r>
            <a:r>
              <a:rPr lang="en-US" sz="2400" u="sng" dirty="0">
                <a:sym typeface="Symbol" pitchFamily="18" charset="2"/>
              </a:rPr>
              <a:t>pseudo-random sequences</a:t>
            </a:r>
            <a:r>
              <a:rPr lang="en-US" sz="2400" dirty="0">
                <a:sym typeface="Symbol" pitchFamily="18" charset="2"/>
              </a:rPr>
              <a:t> (looks random)</a:t>
            </a:r>
            <a:r>
              <a:rPr lang="en-US" sz="2800" u="sng" dirty="0">
                <a:sym typeface="Symbol" pitchFamily="18" charset="2"/>
              </a:rPr>
              <a:t/>
            </a:r>
            <a:br>
              <a:rPr lang="en-US" sz="2800" u="sng" dirty="0">
                <a:sym typeface="Symbol" pitchFamily="18" charset="2"/>
              </a:rPr>
            </a:br>
            <a:r>
              <a:rPr lang="en-US" sz="900" b="1" dirty="0">
                <a:latin typeface="Tahoma" pitchFamily="34" charset="0"/>
                <a:sym typeface="Symbol" pitchFamily="18" charset="2"/>
              </a:rPr>
              <a:t>     </a:t>
            </a:r>
            <a:r>
              <a:rPr lang="en-US" sz="900" b="1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b="1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	Interesting Exceptions: 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Some mainframes, supercomputers used a tiny radioactive source and counted time between -particle emissions. A true Poisson-distributed random variable, guaranteed by quantum mechanics!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Others used electronic noise (‘static’) generators to re-set a timer (susceptible to interference) 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1996: Silicon Graphics aimed video cameras a ‘Lava Lamps’ and measured evolving shapes.</a:t>
            </a:r>
          </a:p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Others put microphones in a sand </a:t>
            </a:r>
            <a:r>
              <a:rPr lang="en-US" sz="1200" dirty="0" smtClean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hourglass; recent Intel project pursued fast quantum states, </a:t>
            </a:r>
            <a:r>
              <a:rPr lang="en-US" sz="1200" dirty="0" err="1" smtClean="0">
                <a:solidFill>
                  <a:schemeClr val="accent2"/>
                </a:solidFill>
                <a:latin typeface="Tahoma" pitchFamily="34" charset="0"/>
                <a:sym typeface="Symbol" pitchFamily="18" charset="2"/>
              </a:rPr>
              <a:t>etc</a:t>
            </a:r>
            <a:endParaRPr lang="en-US" sz="1200" dirty="0">
              <a:solidFill>
                <a:schemeClr val="accent2"/>
              </a:solidFill>
              <a:latin typeface="Tahoma" pitchFamily="34" charset="0"/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endParaRPr lang="en-US" sz="1200" dirty="0">
              <a:solidFill>
                <a:schemeClr val="accent2"/>
              </a:solidFill>
              <a:latin typeface="Tahoma" pitchFamily="34" charset="0"/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ym typeface="Symbol" pitchFamily="18" charset="2"/>
              </a:rPr>
              <a:t>How? Use the C </a:t>
            </a:r>
            <a:r>
              <a:rPr lang="en-US" sz="2400" dirty="0" smtClean="0">
                <a:sym typeface="Symbol" pitchFamily="18" charset="2"/>
              </a:rPr>
              <a:t>function:</a:t>
            </a:r>
            <a:r>
              <a:rPr lang="en-US" sz="2800" dirty="0" smtClean="0">
                <a:sym typeface="Symbol" pitchFamily="18" charset="2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rand(void);</a:t>
            </a:r>
            <a:r>
              <a:rPr lang="en-US" sz="2800" dirty="0">
                <a:solidFill>
                  <a:schemeClr val="accent2"/>
                </a:solidFill>
              </a:rPr>
              <a:t>     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returns value is an integer between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2400" dirty="0"/>
              <a:t> and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RAND_MAX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Defined in</a:t>
            </a:r>
            <a:r>
              <a:rPr lang="en-US" sz="1800" dirty="0"/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19200" y="3581400"/>
            <a:ext cx="7086600" cy="990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4343400" y="4876800"/>
            <a:ext cx="2438400" cy="381000"/>
          </a:xfrm>
          <a:prstGeom prst="rect">
            <a:avLst/>
          </a:prstGeom>
          <a:noFill/>
          <a:ln w="25400" cap="flat" cmpd="dbl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8486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Write your own C Interface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A well-designed interface is:</a:t>
            </a:r>
            <a:br>
              <a:rPr lang="en-US"/>
            </a:br>
            <a:endParaRPr lang="en-US"/>
          </a:p>
          <a:p>
            <a:pPr lvl="1">
              <a:lnSpc>
                <a:spcPct val="90000"/>
              </a:lnSpc>
            </a:pPr>
            <a:r>
              <a:rPr lang="en-US" b="1"/>
              <a:t>consistent,</a:t>
            </a:r>
            <a:r>
              <a:rPr lang="en-US"/>
              <a:t> with a clear unifying theme	(Example: graphics.h, math.h, windows.h, …)</a:t>
            </a:r>
          </a:p>
          <a:p>
            <a:pPr lvl="1">
              <a:lnSpc>
                <a:spcPct val="90000"/>
              </a:lnSpc>
            </a:pPr>
            <a:r>
              <a:rPr lang="en-US" b="1"/>
              <a:t>simple</a:t>
            </a:r>
            <a:r>
              <a:rPr lang="en-US"/>
              <a:t> (hide complex details from the user)</a:t>
            </a:r>
          </a:p>
          <a:p>
            <a:pPr lvl="1">
              <a:lnSpc>
                <a:spcPct val="90000"/>
              </a:lnSpc>
            </a:pPr>
            <a:r>
              <a:rPr lang="en-US" b="1"/>
              <a:t>sufficient, complete</a:t>
            </a:r>
            <a:r>
              <a:rPr lang="en-US"/>
              <a:t> (does all parts of task)</a:t>
            </a:r>
          </a:p>
          <a:p>
            <a:pPr lvl="1">
              <a:lnSpc>
                <a:spcPct val="90000"/>
              </a:lnSpc>
            </a:pPr>
            <a:r>
              <a:rPr lang="en-US" b="1"/>
              <a:t>general</a:t>
            </a:r>
            <a:r>
              <a:rPr lang="en-US"/>
              <a:t> (helps any programmer)</a:t>
            </a:r>
          </a:p>
          <a:p>
            <a:pPr lvl="1">
              <a:lnSpc>
                <a:spcPct val="90000"/>
              </a:lnSpc>
            </a:pPr>
            <a:r>
              <a:rPr lang="en-US" b="1"/>
              <a:t>stable</a:t>
            </a:r>
            <a:r>
              <a:rPr lang="en-US"/>
              <a:t> (interface stays the same even as you improve/change implementation)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Write your own C Interface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Step 1: Create an interface file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myfuncs.h</a:t>
            </a:r>
            <a:r>
              <a:rPr lang="en-US" sz="2800"/>
              <a:t> of function prototypes and comments.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Step 2: Write all the function implementations in the separate file 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myfuncs.c</a:t>
            </a:r>
            <a:r>
              <a:rPr lang="en-US" sz="2800" i="1"/>
              <a:t/>
            </a:r>
            <a:br>
              <a:rPr lang="en-US" sz="2800" i="1"/>
            </a:br>
            <a:endParaRPr lang="en-US" sz="2800" i="1"/>
          </a:p>
          <a:p>
            <a:pPr>
              <a:lnSpc>
                <a:spcPct val="80000"/>
              </a:lnSpc>
            </a:pPr>
            <a:r>
              <a:rPr lang="en-US" sz="2800"/>
              <a:t>Step 3: To use any of these functions in main(), just #include the interface file: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#include “myfuncs.h”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</a:pPr>
            <a:r>
              <a:rPr lang="en-US" sz="2800"/>
              <a:t>( Step 4: (MUCH later) convert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myfuncs.c </a:t>
            </a:r>
            <a:r>
              <a:rPr lang="en-US" sz="2800"/>
              <a:t>to </a:t>
            </a:r>
            <a:br>
              <a:rPr lang="en-US" sz="28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myfuncs.lib </a:t>
            </a:r>
            <a:r>
              <a:rPr lang="en-US" sz="2800"/>
              <a:t>to hide &amp; control source code. </a:t>
            </a:r>
            <a:br>
              <a:rPr lang="en-US" sz="2800"/>
            </a:br>
            <a:r>
              <a:rPr lang="en-US" sz="2800"/>
              <a:t>					Example: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glut32.lib</a:t>
            </a:r>
            <a:r>
              <a:rPr lang="en-US" sz="2800"/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Interface File: Syntax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9248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Contents of a header file:</a:t>
            </a:r>
          </a:p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#ifndef _funcs_h	</a:t>
            </a:r>
          </a:p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_funcs_h</a:t>
            </a:r>
          </a:p>
          <a:p>
            <a:pPr>
              <a:buFontTx/>
              <a:buNone/>
            </a:pPr>
            <a:r>
              <a:rPr lang="en-US" sz="2800"/>
              <a:t>     </a:t>
            </a:r>
            <a:r>
              <a:rPr lang="en-US" sz="2800" i="1"/>
              <a:t>any required #include lines</a:t>
            </a:r>
            <a:r>
              <a:rPr lang="en-US" sz="2800"/>
              <a:t> </a:t>
            </a:r>
          </a:p>
          <a:p>
            <a:pPr>
              <a:buFontTx/>
              <a:buNone/>
            </a:pPr>
            <a:r>
              <a:rPr lang="en-US" sz="2800"/>
              <a:t>     </a:t>
            </a:r>
            <a:r>
              <a:rPr lang="en-US" sz="2800" i="1"/>
              <a:t>any constant definitions</a:t>
            </a:r>
            <a:endParaRPr lang="en-US" sz="2800"/>
          </a:p>
          <a:p>
            <a:pPr>
              <a:buFontTx/>
              <a:buNone/>
            </a:pPr>
            <a:r>
              <a:rPr lang="en-US" sz="2800"/>
              <a:t>     </a:t>
            </a:r>
            <a:r>
              <a:rPr lang="en-US" sz="2800" i="1"/>
              <a:t>any type definitions   	/*(more about this later)*/</a:t>
            </a:r>
          </a:p>
          <a:p>
            <a:pPr>
              <a:buFontTx/>
              <a:buNone/>
            </a:pPr>
            <a:r>
              <a:rPr lang="en-US" sz="2800" i="1"/>
              <a:t>     function prototypes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#endif</a:t>
            </a:r>
          </a:p>
          <a:p>
            <a:pPr algn="ctr">
              <a:buFontTx/>
              <a:buNone/>
            </a:pP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Good comments are CRUCIAL here!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775325" y="1641475"/>
            <a:ext cx="2627313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chemeClr val="accent2"/>
                </a:solidFill>
              </a:rPr>
              <a:t>‘Wrapper’: more </a:t>
            </a:r>
          </a:p>
          <a:p>
            <a:pPr eaLnBrk="0" hangingPunct="0"/>
            <a:r>
              <a:rPr lang="en-US">
                <a:solidFill>
                  <a:schemeClr val="accent2"/>
                </a:solidFill>
              </a:rPr>
              <a:t>compiler directives;</a:t>
            </a:r>
          </a:p>
          <a:p>
            <a:pPr eaLnBrk="0" hangingPunct="0"/>
            <a:r>
              <a:rPr lang="en-US">
                <a:solidFill>
                  <a:schemeClr val="accent2"/>
                </a:solidFill>
              </a:rPr>
              <a:t>“include only once”</a:t>
            </a: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>
            <a:off x="4343400" y="2209800"/>
            <a:ext cx="1447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1981200" y="2819400"/>
            <a:ext cx="38100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NESTED LIBRARIES allowed!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3048000"/>
          </a:xfrm>
        </p:spPr>
        <p:txBody>
          <a:bodyPr/>
          <a:lstStyle/>
          <a:p>
            <a:r>
              <a:rPr lang="en-US" sz="2800"/>
              <a:t>Your library file (</a:t>
            </a:r>
            <a:r>
              <a:rPr lang="en-US" sz="2800" i="1"/>
              <a:t>myfuncs.c</a:t>
            </a:r>
            <a:r>
              <a:rPr lang="en-US" sz="2800"/>
              <a:t>) may need to use other functions such as printf().</a:t>
            </a:r>
          </a:p>
          <a:p>
            <a:r>
              <a:rPr lang="en-US" sz="2800"/>
              <a:t>Put include statements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 #include &lt;stdio.h&gt;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2800"/>
              <a:t>inside </a:t>
            </a:r>
            <a:r>
              <a:rPr lang="en-US" sz="2800" b="1"/>
              <a:t>interface </a:t>
            </a:r>
            <a:r>
              <a:rPr lang="en-US" sz="2800" i="1"/>
              <a:t>(myfuncs.h),</a:t>
            </a:r>
            <a:r>
              <a:rPr lang="en-US" sz="2800"/>
              <a:t> ( not </a:t>
            </a:r>
            <a:r>
              <a:rPr lang="en-US" sz="2800" i="1"/>
              <a:t>myfuncs.c</a:t>
            </a:r>
            <a:r>
              <a:rPr lang="en-US" sz="2800"/>
              <a:t>)</a:t>
            </a:r>
          </a:p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CAUTION! ‘circular’ includes will not work!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914400" y="4241800"/>
            <a:ext cx="2743200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 my1.h file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 eaLnBrk="0" hangingPunct="0"/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“my2.h”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…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181600" y="4241800"/>
            <a:ext cx="3124200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 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my2.h  file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pPr eaLnBrk="0" hangingPunct="0"/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“my1.h”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…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 flipV="1">
            <a:off x="3657600" y="4546600"/>
            <a:ext cx="16002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V="1">
            <a:off x="3429000" y="4622800"/>
            <a:ext cx="17526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4" name="Freeform 8"/>
          <p:cNvSpPr>
            <a:spLocks/>
          </p:cNvSpPr>
          <p:nvPr/>
        </p:nvSpPr>
        <p:spPr bwMode="auto">
          <a:xfrm>
            <a:off x="2354263" y="4524375"/>
            <a:ext cx="1146175" cy="992188"/>
          </a:xfrm>
          <a:custGeom>
            <a:avLst/>
            <a:gdLst>
              <a:gd name="T0" fmla="*/ 722 w 722"/>
              <a:gd name="T1" fmla="*/ 41 h 625"/>
              <a:gd name="T2" fmla="*/ 413 w 722"/>
              <a:gd name="T3" fmla="*/ 0 h 625"/>
              <a:gd name="T4" fmla="*/ 227 w 722"/>
              <a:gd name="T5" fmla="*/ 0 h 625"/>
              <a:gd name="T6" fmla="*/ 56 w 722"/>
              <a:gd name="T7" fmla="*/ 65 h 625"/>
              <a:gd name="T8" fmla="*/ 0 w 722"/>
              <a:gd name="T9" fmla="*/ 284 h 625"/>
              <a:gd name="T10" fmla="*/ 0 w 722"/>
              <a:gd name="T11" fmla="*/ 447 h 625"/>
              <a:gd name="T12" fmla="*/ 113 w 722"/>
              <a:gd name="T13" fmla="*/ 625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2" h="625">
                <a:moveTo>
                  <a:pt x="722" y="41"/>
                </a:moveTo>
                <a:lnTo>
                  <a:pt x="413" y="0"/>
                </a:lnTo>
                <a:lnTo>
                  <a:pt x="227" y="0"/>
                </a:lnTo>
                <a:lnTo>
                  <a:pt x="56" y="65"/>
                </a:lnTo>
                <a:lnTo>
                  <a:pt x="0" y="284"/>
                </a:lnTo>
                <a:lnTo>
                  <a:pt x="0" y="447"/>
                </a:lnTo>
                <a:lnTo>
                  <a:pt x="113" y="625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5" name="Freeform 9"/>
          <p:cNvSpPr>
            <a:spLocks/>
          </p:cNvSpPr>
          <p:nvPr/>
        </p:nvSpPr>
        <p:spPr bwMode="auto">
          <a:xfrm flipH="1">
            <a:off x="5257800" y="4546600"/>
            <a:ext cx="1450975" cy="915988"/>
          </a:xfrm>
          <a:custGeom>
            <a:avLst/>
            <a:gdLst>
              <a:gd name="T0" fmla="*/ 722 w 722"/>
              <a:gd name="T1" fmla="*/ 41 h 625"/>
              <a:gd name="T2" fmla="*/ 413 w 722"/>
              <a:gd name="T3" fmla="*/ 0 h 625"/>
              <a:gd name="T4" fmla="*/ 227 w 722"/>
              <a:gd name="T5" fmla="*/ 0 h 625"/>
              <a:gd name="T6" fmla="*/ 56 w 722"/>
              <a:gd name="T7" fmla="*/ 65 h 625"/>
              <a:gd name="T8" fmla="*/ 0 w 722"/>
              <a:gd name="T9" fmla="*/ 284 h 625"/>
              <a:gd name="T10" fmla="*/ 0 w 722"/>
              <a:gd name="T11" fmla="*/ 447 h 625"/>
              <a:gd name="T12" fmla="*/ 113 w 722"/>
              <a:gd name="T13" fmla="*/ 625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2" h="625">
                <a:moveTo>
                  <a:pt x="722" y="41"/>
                </a:moveTo>
                <a:lnTo>
                  <a:pt x="413" y="0"/>
                </a:lnTo>
                <a:lnTo>
                  <a:pt x="227" y="0"/>
                </a:lnTo>
                <a:lnTo>
                  <a:pt x="56" y="65"/>
                </a:lnTo>
                <a:lnTo>
                  <a:pt x="0" y="284"/>
                </a:lnTo>
                <a:lnTo>
                  <a:pt x="0" y="447"/>
                </a:lnTo>
                <a:lnTo>
                  <a:pt x="113" y="625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Pseudo-Random Example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Print 10 seemingly-random integers between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24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RAND_MAX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#include&lt;stdio.h&gt;			// for printf()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#include&lt;stdlib.h&gt;		// for rand()  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 (i=0; i&lt;10; i++)	// for(</a:t>
            </a:r>
            <a:r>
              <a:rPr lang="en-US" sz="20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init; cond; step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printf(“%d\n”, rand());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Pseudo-Random Sequence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828800" y="2895600"/>
            <a:ext cx="1295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143000" y="3124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31242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62000" y="2819400"/>
            <a:ext cx="3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s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581400" y="2895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41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971800" y="4038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4876800" y="4038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514600" y="3810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41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562600" y="38100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18467</a:t>
            </a:r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4876800" y="5029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6781800" y="5029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886200" y="48006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18467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7467600" y="48006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6334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04800" y="1143000"/>
            <a:ext cx="8305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/>
              <a:t>How does it work?  </a:t>
            </a:r>
          </a:p>
          <a:p>
            <a:pPr lvl="1" eaLnBrk="0" hangingPunct="0">
              <a:buFontTx/>
              <a:buChar char="•"/>
            </a:pPr>
            <a:r>
              <a:rPr lang="en-US"/>
              <a:t>  Result of previous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/>
              <a:t>call is the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(hidden)</a:t>
            </a:r>
            <a:r>
              <a:rPr lang="en-US"/>
              <a:t> input to the bit-scrambling process that makes the next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/>
              <a:t> answer.</a:t>
            </a:r>
            <a:br>
              <a:rPr lang="en-US"/>
            </a:br>
            <a:endParaRPr lang="en-US" sz="900"/>
          </a:p>
          <a:p>
            <a:pPr lvl="1" eaLnBrk="0" hangingPunct="0">
              <a:buFontTx/>
              <a:buChar char="•"/>
            </a:pPr>
            <a:r>
              <a:rPr lang="en-US"/>
              <a:t>  The initial hidden input value is called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‘seed’</a:t>
            </a:r>
            <a:r>
              <a:rPr lang="en-US"/>
              <a:t>. 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457200" y="3048000"/>
            <a:ext cx="928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(seed)</a:t>
            </a:r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H="1">
            <a:off x="2895600" y="3276600"/>
            <a:ext cx="838200" cy="530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H="1">
            <a:off x="4572000" y="4191000"/>
            <a:ext cx="1295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>
            <a:off x="6477000" y="5105400"/>
            <a:ext cx="12954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673850" y="57912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5791200" y="5791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6334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5486400" y="4800600"/>
            <a:ext cx="1295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581400" y="3810000"/>
            <a:ext cx="1295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C’s “Random” numbers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(aren’t really random)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01000" cy="4191000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REPEATABLE!</a:t>
            </a:r>
            <a:r>
              <a:rPr lang="en-US" sz="2800" dirty="0"/>
              <a:t> Same seed, same number of calls to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 sz="2800" dirty="0"/>
              <a:t> will give the same result every time.</a:t>
            </a:r>
          </a:p>
          <a:p>
            <a:pPr>
              <a:buFontTx/>
              <a:buNone/>
            </a:pPr>
            <a:endParaRPr lang="en-US" sz="2800" dirty="0"/>
          </a:p>
          <a:p>
            <a:r>
              <a:rPr lang="en-US" sz="2800" dirty="0"/>
              <a:t>This is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WONDERFUL</a:t>
            </a:r>
            <a:r>
              <a:rPr lang="en-US" sz="2800" dirty="0"/>
              <a:t> for debugging: </a:t>
            </a:r>
            <a:br>
              <a:rPr lang="en-US" sz="2800" dirty="0"/>
            </a:br>
            <a:r>
              <a:rPr lang="en-US" sz="2800" dirty="0"/>
              <a:t>all </a:t>
            </a:r>
            <a:r>
              <a:rPr lang="en-US" sz="2800" dirty="0" smtClean="0"/>
              <a:t>errors and problems </a:t>
            </a:r>
            <a:r>
              <a:rPr lang="en-US" sz="2800" dirty="0"/>
              <a:t>are exactly repeatable</a:t>
            </a:r>
          </a:p>
          <a:p>
            <a:endParaRPr lang="en-US" sz="2800" dirty="0"/>
          </a:p>
          <a:p>
            <a:r>
              <a:rPr lang="en-US" sz="2800" dirty="0"/>
              <a:t>But usually bad for the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  <a:r>
              <a:rPr lang="en-US" sz="2800" dirty="0"/>
              <a:t> of randomness.  Need to be able to SET the seed value…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90600"/>
          </a:xfrm>
        </p:spPr>
        <p:txBody>
          <a:bodyPr/>
          <a:lstStyle/>
          <a:p>
            <a:r>
              <a:rPr lang="en-US" sz="3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srand</a:t>
            </a: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For Seed-Setting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initial value (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</a:t>
            </a:r>
            <a:r>
              <a:rPr lang="en-US" sz="2800" dirty="0"/>
              <a:t>) is called the </a:t>
            </a:r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seed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2800" dirty="0"/>
              <a:t>  Calls to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 sz="2800" dirty="0"/>
              <a:t>from the same seed give the same sequence. 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 Seed-setting function is found in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 smtClean="0"/>
              <a:t>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	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srand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seed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// set rand() seed</a:t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To guarantee the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same</a:t>
            </a:r>
            <a:r>
              <a:rPr lang="en-US" sz="2800" dirty="0"/>
              <a:t> pseudo-random sequence every time your program runs, set seed to a constant value (e.g.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srand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(10);</a:t>
            </a:r>
            <a:r>
              <a:rPr lang="en-US" sz="2800" dirty="0"/>
              <a:t>  )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Use a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different</a:t>
            </a:r>
            <a:r>
              <a:rPr lang="en-US" sz="2800" dirty="0"/>
              <a:t> seed each </a:t>
            </a:r>
            <a:r>
              <a:rPr lang="en-US" sz="2800" dirty="0" smtClean="0"/>
              <a:t>run-time </a:t>
            </a:r>
            <a:r>
              <a:rPr lang="en-US" sz="2800" dirty="0"/>
              <a:t>to guarantee a different pseudo-random sequence </a:t>
            </a:r>
            <a:r>
              <a:rPr lang="en-US" sz="2800" dirty="0" smtClean="0"/>
              <a:t>(?but </a:t>
            </a:r>
            <a:r>
              <a:rPr lang="en-US" sz="2800" dirty="0"/>
              <a:t>how?…)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Use the computer’s time-of-day clock: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Built-in C function to report current time found in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time.h</a:t>
            </a:r>
            <a:r>
              <a:rPr lang="en-US" sz="2400" dirty="0"/>
              <a:t> file; to access it use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time.h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time(NULL)</a:t>
            </a:r>
            <a:r>
              <a:rPr lang="en-US" sz="2400" dirty="0"/>
              <a:t> function call returns a time value, but is not an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 dirty="0"/>
              <a:t>   Must </a:t>
            </a:r>
            <a:r>
              <a:rPr lang="en-US" sz="2400" b="1" dirty="0"/>
              <a:t>cast</a:t>
            </a:r>
            <a:r>
              <a:rPr lang="en-US" sz="2400" dirty="0"/>
              <a:t> the returned value before use:</a:t>
            </a:r>
            <a:br>
              <a:rPr lang="en-US" sz="2400" dirty="0"/>
            </a:b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srand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time(NULL));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new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seed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Careful!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only need to call this ONCE in program;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don’t </a:t>
            </a:r>
            <a:r>
              <a:rPr lang="en-US" sz="2400" dirty="0" smtClean="0"/>
              <a:t>put </a:t>
            </a:r>
            <a:r>
              <a:rPr lang="en-US" sz="2400" dirty="0"/>
              <a:t>it inside a </a:t>
            </a:r>
            <a:r>
              <a:rPr lang="en-US" sz="2400" dirty="0" smtClean="0"/>
              <a:t>loop!</a:t>
            </a:r>
            <a:r>
              <a:rPr lang="en-US" sz="2400" dirty="0"/>
              <a:t> </a:t>
            </a:r>
            <a:r>
              <a:rPr lang="en-US" sz="2400" dirty="0" smtClean="0"/>
              <a:t>  (try </a:t>
            </a:r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statement of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Careful!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time(NULL)</a:t>
            </a:r>
            <a:r>
              <a:rPr lang="en-US" sz="2400" dirty="0" smtClean="0"/>
              <a:t>changes only once per second</a:t>
            </a:r>
            <a:endParaRPr lang="en-US" sz="2400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723900" y="152400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Set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 Different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Seed? How?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Integer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Range-Setting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How can we get a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selected range</a:t>
            </a:r>
            <a:r>
              <a:rPr lang="en-US" sz="2800" dirty="0"/>
              <a:t> from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 sz="2800" dirty="0"/>
              <a:t>? </a:t>
            </a:r>
          </a:p>
          <a:p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sz="2800" dirty="0"/>
              <a:t> simulate dice-rolling:</a:t>
            </a:r>
          </a:p>
          <a:p>
            <a:pPr lvl="1">
              <a:buFontTx/>
              <a:buNone/>
            </a:pPr>
            <a:r>
              <a:rPr lang="en-US" sz="2400" dirty="0"/>
              <a:t>  find a random number between 1 and 6</a:t>
            </a:r>
          </a:p>
          <a:p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sz="2800" dirty="0"/>
              <a:t> guess </a:t>
            </a:r>
            <a:r>
              <a:rPr lang="en-US" sz="2800" dirty="0" smtClean="0"/>
              <a:t>weekday </a:t>
            </a:r>
            <a:r>
              <a:rPr lang="en-US" sz="2800" dirty="0"/>
              <a:t>of 1</a:t>
            </a:r>
            <a:r>
              <a:rPr lang="en-US" sz="2800" baseline="30000" dirty="0"/>
              <a:t>st</a:t>
            </a:r>
            <a:r>
              <a:rPr lang="en-US" sz="2800" dirty="0"/>
              <a:t> Chicago snowfall</a:t>
            </a:r>
          </a:p>
          <a:p>
            <a:pPr>
              <a:buFontTx/>
              <a:buNone/>
            </a:pPr>
            <a:r>
              <a:rPr lang="en-US" sz="2400" dirty="0"/>
              <a:t>          randomly choose [1,…,7] for [Monday,…,Sunday].</a:t>
            </a:r>
            <a:endParaRPr lang="en-US" sz="2800" dirty="0"/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One answer: use the modulus operator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 = rand()%6;  	//  0 &lt;= x &lt;= 5 </a:t>
            </a:r>
            <a:r>
              <a:rPr lang="en-US" sz="2800" i="1" dirty="0"/>
              <a:t> 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 = rand()%6 +1;	//  1 &lt;= x &lt;= 6 </a:t>
            </a:r>
            <a:endParaRPr lang="en-US" sz="2800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62000" y="1371600"/>
            <a:ext cx="73914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Integer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Range-Setting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How can we get a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selected range</a:t>
            </a:r>
            <a:r>
              <a:rPr lang="en-US" sz="2800" dirty="0"/>
              <a:t> from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rand()</a:t>
            </a:r>
            <a:r>
              <a:rPr lang="en-US" sz="2800" dirty="0"/>
              <a:t>? </a:t>
            </a:r>
          </a:p>
          <a:p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sz="2800" dirty="0"/>
              <a:t> simulate dice-rolling:</a:t>
            </a:r>
          </a:p>
          <a:p>
            <a:pPr lvl="1">
              <a:buFontTx/>
              <a:buNone/>
            </a:pPr>
            <a:r>
              <a:rPr lang="en-US" sz="2400" dirty="0"/>
              <a:t>  find a random number between 1 and 6</a:t>
            </a:r>
          </a:p>
          <a:p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  <a:r>
              <a:rPr lang="en-US" sz="2800" dirty="0"/>
              <a:t> guess </a:t>
            </a:r>
            <a:r>
              <a:rPr lang="en-US" sz="2800" dirty="0" smtClean="0"/>
              <a:t>weekday </a:t>
            </a:r>
            <a:r>
              <a:rPr lang="en-US" sz="2800" dirty="0"/>
              <a:t>of 1</a:t>
            </a:r>
            <a:r>
              <a:rPr lang="en-US" sz="2800" baseline="30000" dirty="0"/>
              <a:t>st</a:t>
            </a:r>
            <a:r>
              <a:rPr lang="en-US" sz="2800" dirty="0"/>
              <a:t> Chicago snowfall</a:t>
            </a:r>
          </a:p>
          <a:p>
            <a:pPr>
              <a:buFontTx/>
              <a:buNone/>
            </a:pPr>
            <a:r>
              <a:rPr lang="en-US" sz="2400" dirty="0"/>
              <a:t>          randomly choose [1,…,7] for [Monday,…,Sunday].</a:t>
            </a:r>
            <a:endParaRPr lang="en-US" sz="2800" dirty="0"/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One answer: use the modulus operator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 = rand()%6;  	//  0 &lt;= x &lt;= 5 </a:t>
            </a:r>
            <a:r>
              <a:rPr lang="en-US" sz="2800" i="1" dirty="0"/>
              <a:t> 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 = rand()%6 -3;	// -3 &lt;= x &lt;= 2</a:t>
            </a:r>
            <a:endParaRPr lang="en-US" sz="2800" dirty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762000" y="1371600"/>
            <a:ext cx="73914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905000" y="3962400"/>
            <a:ext cx="3373039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6 </a:t>
            </a:r>
            <a:r>
              <a:rPr lang="en-US" b="1" dirty="0" smtClean="0">
                <a:solidFill>
                  <a:srgbClr val="FF0000"/>
                </a:solidFill>
              </a:rPr>
              <a:t>choices, </a:t>
            </a:r>
            <a:r>
              <a:rPr lang="en-US" b="1" dirty="0">
                <a:solidFill>
                  <a:srgbClr val="FF0000"/>
                </a:solidFill>
              </a:rPr>
              <a:t>beginning at 0</a:t>
            </a: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2133600" y="4343400"/>
            <a:ext cx="990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09600" y="6019800"/>
            <a:ext cx="52578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OFFSET:  6 </a:t>
            </a:r>
            <a:r>
              <a:rPr lang="en-US" b="1" dirty="0" smtClean="0">
                <a:solidFill>
                  <a:srgbClr val="FF0000"/>
                </a:solidFill>
              </a:rPr>
              <a:t>choices, </a:t>
            </a:r>
            <a:r>
              <a:rPr lang="en-US" b="1" dirty="0">
                <a:solidFill>
                  <a:srgbClr val="FF0000"/>
                </a:solidFill>
              </a:rPr>
              <a:t>beginning at -3</a:t>
            </a:r>
          </a:p>
        </p:txBody>
      </p:sp>
      <p:sp>
        <p:nvSpPr>
          <p:cNvPr id="48136" name="Oval 8"/>
          <p:cNvSpPr>
            <a:spLocks noChangeArrowheads="1"/>
          </p:cNvSpPr>
          <p:nvPr/>
        </p:nvSpPr>
        <p:spPr bwMode="auto">
          <a:xfrm>
            <a:off x="3657600" y="5257800"/>
            <a:ext cx="5334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 flipH="1" flipV="1">
            <a:off x="4191000" y="5791200"/>
            <a:ext cx="9906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3124200" y="4876800"/>
            <a:ext cx="457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V="1">
            <a:off x="2362200" y="5791200"/>
            <a:ext cx="914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882</Words>
  <Application>Microsoft Office PowerPoint</Application>
  <PresentationFormat>On-screen Show (4:3)</PresentationFormat>
  <Paragraphs>280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EECS110: 4a  Randomness; FunctionsLibraries</vt:lpstr>
      <vt:lpstr>Random numbers</vt:lpstr>
      <vt:lpstr>Pseudo-Random Example</vt:lpstr>
      <vt:lpstr>Pseudo-Random Sequence</vt:lpstr>
      <vt:lpstr>C’s “Random” numbers  (aren’t really random)</vt:lpstr>
      <vt:lpstr>srand() For Seed-Setting</vt:lpstr>
      <vt:lpstr>Set a Different Seed? How?</vt:lpstr>
      <vt:lpstr>Integer Range-Setting</vt:lpstr>
      <vt:lpstr>Integer Range-Setting</vt:lpstr>
      <vt:lpstr>Floating-Point Range Setting</vt:lpstr>
      <vt:lpstr>Floating-Point Range Setting</vt:lpstr>
      <vt:lpstr>Floating-Point Range Setting</vt:lpstr>
      <vt:lpstr>Floating-Point Range Setting</vt:lpstr>
      <vt:lpstr>(Recall) loops, rand(), srand: Practice problems</vt:lpstr>
      <vt:lpstr>(Recall) Function Prototypes</vt:lpstr>
      <vt:lpstr>Nesting In Files: Modules (not in book?!?!)</vt:lpstr>
      <vt:lpstr>Modules: Why Bother?</vt:lpstr>
      <vt:lpstr>What’s the Big Idea? Interfaces</vt:lpstr>
      <vt:lpstr>The big idea: Interfaces</vt:lpstr>
      <vt:lpstr>Write your own C Interface</vt:lpstr>
      <vt:lpstr>Write your own C Interface</vt:lpstr>
      <vt:lpstr>Interface File: Syntax</vt:lpstr>
      <vt:lpstr>NESTED LIBRARIES allowed!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numbers</dc:title>
  <dc:creator>Jack Tumblin</dc:creator>
  <cp:lastModifiedBy>jetumblin</cp:lastModifiedBy>
  <cp:revision>31</cp:revision>
  <dcterms:created xsi:type="dcterms:W3CDTF">2002-04-22T20:46:32Z</dcterms:created>
  <dcterms:modified xsi:type="dcterms:W3CDTF">2012-01-16T20:03:45Z</dcterms:modified>
</cp:coreProperties>
</file>