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07" r:id="rId2"/>
    <p:sldId id="330" r:id="rId3"/>
    <p:sldId id="413" r:id="rId4"/>
    <p:sldId id="396" r:id="rId5"/>
    <p:sldId id="414" r:id="rId6"/>
    <p:sldId id="328" r:id="rId7"/>
    <p:sldId id="394" r:id="rId8"/>
    <p:sldId id="429" r:id="rId9"/>
    <p:sldId id="417" r:id="rId10"/>
    <p:sldId id="415" r:id="rId11"/>
    <p:sldId id="416" r:id="rId12"/>
    <p:sldId id="311" r:id="rId13"/>
    <p:sldId id="418" r:id="rId14"/>
    <p:sldId id="419" r:id="rId15"/>
    <p:sldId id="420" r:id="rId16"/>
    <p:sldId id="421" r:id="rId17"/>
    <p:sldId id="422" r:id="rId18"/>
    <p:sldId id="423" r:id="rId19"/>
    <p:sldId id="424" r:id="rId20"/>
    <p:sldId id="425" r:id="rId21"/>
    <p:sldId id="426" r:id="rId22"/>
    <p:sldId id="321" r:id="rId23"/>
    <p:sldId id="427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33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4" autoAdjust="0"/>
    <p:restoredTop sz="94490" autoAdjust="0"/>
  </p:normalViewPr>
  <p:slideViewPr>
    <p:cSldViewPr>
      <p:cViewPr varScale="1">
        <p:scale>
          <a:sx n="106" d="100"/>
          <a:sy n="106" d="100"/>
        </p:scale>
        <p:origin x="-1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2A80157B-78D1-4C5B-8CC3-5767963B8B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308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6B2215-627B-450D-B03C-C53602B4B4B7}" type="slidenum">
              <a:rPr lang="en-US"/>
              <a:pPr/>
              <a:t>1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40B765-A9F7-4BC4-9031-90F52B18A64C}" type="slidenum">
              <a:rPr lang="en-US"/>
              <a:pPr/>
              <a:t>10</a:t>
            </a:fld>
            <a:endParaRPr lang="en-US"/>
          </a:p>
        </p:txBody>
      </p:sp>
      <p:sp>
        <p:nvSpPr>
          <p:cNvPr id="44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699FF4-0880-40A3-8D0F-B2AC58BFF9A0}" type="slidenum">
              <a:rPr lang="en-US"/>
              <a:pPr/>
              <a:t>11</a:t>
            </a:fld>
            <a:endParaRPr lang="en-US"/>
          </a:p>
        </p:txBody>
      </p:sp>
      <p:sp>
        <p:nvSpPr>
          <p:cNvPr id="44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E8B758-F43B-4D86-B2BF-544B3351CA80}" type="slidenum">
              <a:rPr lang="en-US"/>
              <a:pPr/>
              <a:t>12</a:t>
            </a:fld>
            <a:endParaRPr lang="en-US"/>
          </a:p>
        </p:txBody>
      </p:sp>
      <p:sp>
        <p:nvSpPr>
          <p:cNvPr id="44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CC5801-0D19-43EE-AC4C-DFA19FC86C50}" type="slidenum">
              <a:rPr lang="en-US"/>
              <a:pPr/>
              <a:t>13</a:t>
            </a:fld>
            <a:endParaRPr lang="en-US"/>
          </a:p>
        </p:txBody>
      </p:sp>
      <p:sp>
        <p:nvSpPr>
          <p:cNvPr id="446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FADAD7-A0F5-4E67-AD86-4DDBCABC1807}" type="slidenum">
              <a:rPr lang="en-US"/>
              <a:pPr/>
              <a:t>14</a:t>
            </a:fld>
            <a:endParaRPr lang="en-US"/>
          </a:p>
        </p:txBody>
      </p:sp>
      <p:sp>
        <p:nvSpPr>
          <p:cNvPr id="44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954F68-F5C6-4082-A0FC-E9CC32A75887}" type="slidenum">
              <a:rPr lang="en-US"/>
              <a:pPr/>
              <a:t>15</a:t>
            </a:fld>
            <a:endParaRPr lang="en-US"/>
          </a:p>
        </p:txBody>
      </p:sp>
      <p:sp>
        <p:nvSpPr>
          <p:cNvPr id="448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D9455-9567-4DEE-A443-FDCA78D531A5}" type="slidenum">
              <a:rPr lang="en-US"/>
              <a:pPr/>
              <a:t>16</a:t>
            </a:fld>
            <a:endParaRPr lang="en-US"/>
          </a:p>
        </p:txBody>
      </p:sp>
      <p:sp>
        <p:nvSpPr>
          <p:cNvPr id="449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555B69-DD8A-4954-9773-35A6401ED677}" type="slidenum">
              <a:rPr lang="en-US"/>
              <a:pPr/>
              <a:t>17</a:t>
            </a:fld>
            <a:endParaRPr lang="en-US"/>
          </a:p>
        </p:txBody>
      </p:sp>
      <p:sp>
        <p:nvSpPr>
          <p:cNvPr id="450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EE646B-0284-45A6-B811-B6D8633D6934}" type="slidenum">
              <a:rPr lang="en-US"/>
              <a:pPr/>
              <a:t>18</a:t>
            </a:fld>
            <a:endParaRPr lang="en-US"/>
          </a:p>
        </p:txBody>
      </p:sp>
      <p:sp>
        <p:nvSpPr>
          <p:cNvPr id="451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B24D1B-7A40-497D-A53E-80F5251595CF}" type="slidenum">
              <a:rPr lang="en-US"/>
              <a:pPr/>
              <a:t>19</a:t>
            </a:fld>
            <a:endParaRPr lang="en-US"/>
          </a:p>
        </p:txBody>
      </p:sp>
      <p:sp>
        <p:nvSpPr>
          <p:cNvPr id="45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196097-5EB8-4318-B75C-25E93BD011FF}" type="slidenum">
              <a:rPr lang="en-US"/>
              <a:pPr/>
              <a:t>2</a:t>
            </a:fld>
            <a:endParaRPr lang="en-US"/>
          </a:p>
        </p:txBody>
      </p:sp>
      <p:sp>
        <p:nvSpPr>
          <p:cNvPr id="436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12B9E8-73A7-4AC5-A151-F58631EA3867}" type="slidenum">
              <a:rPr lang="en-US"/>
              <a:pPr/>
              <a:t>20</a:t>
            </a:fld>
            <a:endParaRPr lang="en-US"/>
          </a:p>
        </p:txBody>
      </p:sp>
      <p:sp>
        <p:nvSpPr>
          <p:cNvPr id="45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219576-7F5F-47E1-A983-9F56BF1B6A9F}" type="slidenum">
              <a:rPr lang="en-US"/>
              <a:pPr/>
              <a:t>21</a:t>
            </a:fld>
            <a:endParaRPr lang="en-US"/>
          </a:p>
        </p:txBody>
      </p:sp>
      <p:sp>
        <p:nvSpPr>
          <p:cNvPr id="454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E1DFBA-3DB2-465E-84D1-71BD3A01437E}" type="slidenum">
              <a:rPr lang="en-US"/>
              <a:pPr/>
              <a:t>22</a:t>
            </a:fld>
            <a:endParaRPr lang="en-US"/>
          </a:p>
        </p:txBody>
      </p:sp>
      <p:sp>
        <p:nvSpPr>
          <p:cNvPr id="455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4BAF1F-2AD1-4AC0-A427-49897C79F27A}" type="slidenum">
              <a:rPr lang="en-US"/>
              <a:pPr/>
              <a:t>23</a:t>
            </a:fld>
            <a:endParaRPr lang="en-US"/>
          </a:p>
        </p:txBody>
      </p:sp>
      <p:sp>
        <p:nvSpPr>
          <p:cNvPr id="45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F1B10-5F8B-456C-9ABC-2842BDA8E21F}" type="slidenum">
              <a:rPr lang="en-US"/>
              <a:pPr/>
              <a:t>3</a:t>
            </a:fld>
            <a:endParaRPr lang="en-US"/>
          </a:p>
        </p:txBody>
      </p:sp>
      <p:sp>
        <p:nvSpPr>
          <p:cNvPr id="43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41D85A-93F8-473E-B60F-06EB4069C5A3}" type="slidenum">
              <a:rPr lang="en-US"/>
              <a:pPr/>
              <a:t>4</a:t>
            </a:fld>
            <a:endParaRPr lang="en-US"/>
          </a:p>
        </p:txBody>
      </p:sp>
      <p:sp>
        <p:nvSpPr>
          <p:cNvPr id="438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BF8AE6-618B-43B2-AB0F-1222AC216A9B}" type="slidenum">
              <a:rPr lang="en-US"/>
              <a:pPr/>
              <a:t>5</a:t>
            </a:fld>
            <a:endParaRPr lang="en-US"/>
          </a:p>
        </p:txBody>
      </p:sp>
      <p:sp>
        <p:nvSpPr>
          <p:cNvPr id="43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B4DD65-6B62-422B-8AF9-C872E7413754}" type="slidenum">
              <a:rPr lang="en-US"/>
              <a:pPr/>
              <a:t>6</a:t>
            </a:fld>
            <a:endParaRPr lang="en-US"/>
          </a:p>
        </p:txBody>
      </p:sp>
      <p:sp>
        <p:nvSpPr>
          <p:cNvPr id="440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B49237-95DD-482C-816B-F6A59A6C397B}" type="slidenum">
              <a:rPr lang="en-US"/>
              <a:pPr/>
              <a:t>7</a:t>
            </a:fld>
            <a:endParaRPr lang="en-US"/>
          </a:p>
        </p:txBody>
      </p:sp>
      <p:sp>
        <p:nvSpPr>
          <p:cNvPr id="44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4079F7-55CC-4E1C-9795-4F489A3C89A0}" type="slidenum">
              <a:rPr lang="en-US"/>
              <a:pPr/>
              <a:t>8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9C3699-5F19-49CC-B782-307D2EA03F8E}" type="slidenum">
              <a:rPr lang="en-US"/>
              <a:pPr/>
              <a:t>9</a:t>
            </a:fld>
            <a:endParaRPr lang="en-US"/>
          </a:p>
        </p:txBody>
      </p:sp>
      <p:sp>
        <p:nvSpPr>
          <p:cNvPr id="442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209F3-A945-4E4C-BC98-8ADBF6BA22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49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17C76-1C46-4E46-B31A-3B02CD27E5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319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EE7229-9B9A-44D2-9607-AE5EF54DEB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292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1FD28-4C2F-4A5C-A0F1-EA3B6BF6D2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370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62F99-45AE-429B-8ACF-32DBD1D25C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7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52B5D-D11E-40F1-98DD-0C73E92E78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59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E3FA9-C672-4DEF-B717-9B7864434F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53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E1FAE-6848-41EB-A76C-6FDF414480E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57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AA38B4-EF89-4A60-8474-D4843228FC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690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09603-0038-49AF-963D-A71B77B840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523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F2F59-B4F0-4E00-B987-E7E1F38DCC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175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fld id="{C0256923-3E7B-4B70-A6B7-E09A2607A32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3733800"/>
            <a:ext cx="7772400" cy="2608263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14478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EECS110: 6c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Pointers: &amp;, *, and Functions</a:t>
            </a: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2719388" y="271145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Jack Tumblin</a:t>
            </a:r>
            <a:b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</a:br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jet@cs.northwestern.edu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&amp; Functions: Example II</a:t>
            </a:r>
          </a:p>
        </p:txBody>
      </p:sp>
      <p:sp>
        <p:nvSpPr>
          <p:cNvPr id="274435" name="Text Box 3"/>
          <p:cNvSpPr txBox="1">
            <a:spLocks noChangeArrowheads="1"/>
          </p:cNvSpPr>
          <p:nvPr/>
        </p:nvSpPr>
        <p:spPr bwMode="auto">
          <a:xfrm>
            <a:off x="304800" y="914400"/>
            <a:ext cx="8686800" cy="588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2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*pa, int *pb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   // fcn. prototype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x=10, y=25;   // How can we SWAP these 2 integers?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*px, *py;     // declare 2 integer pointers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px = &amp;x;  	// px points to x...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py = &amp;y;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printf(“x=%d,y=%d\n”,x,y);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2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(px, py);  // swap values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POINTED TO BY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px,py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printf(“x=%d,y=%d\n”,x,y);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2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*pa, int *pb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tmp;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tmp   = pa[0];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pa[0] = pb[0];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pb[0] = tmp;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74438" name="Text Box 6"/>
          <p:cNvSpPr txBox="1">
            <a:spLocks noChangeArrowheads="1"/>
          </p:cNvSpPr>
          <p:nvPr/>
        </p:nvSpPr>
        <p:spPr bwMode="auto">
          <a:xfrm>
            <a:off x="4953000" y="5257800"/>
            <a:ext cx="3886200" cy="1473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the function’s formal parameters </a:t>
            </a:r>
            <a:br>
              <a:rPr lang="en-US" sz="2000">
                <a:effectLst/>
                <a:latin typeface="Times New Roman" pitchFamily="18" charset="0"/>
              </a:rPr>
            </a:br>
            <a:r>
              <a:rPr lang="en-US" sz="2000">
                <a:effectLst/>
                <a:latin typeface="Times New Roman" pitchFamily="18" charset="0"/>
              </a:rPr>
              <a:t>(local variables in the function) </a:t>
            </a:r>
            <a:br>
              <a:rPr lang="en-US" sz="2000">
                <a:effectLst/>
                <a:latin typeface="Times New Roman" pitchFamily="18" charset="0"/>
              </a:rPr>
            </a:br>
            <a:r>
              <a:rPr lang="en-US" sz="2000">
                <a:effectLst/>
                <a:latin typeface="Times New Roman" pitchFamily="18" charset="0"/>
              </a:rPr>
              <a:t>are declared as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pointers</a:t>
            </a:r>
            <a:r>
              <a:rPr lang="en-US" sz="2000">
                <a:effectLst/>
                <a:latin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De-reference using array elements.</a:t>
            </a:r>
          </a:p>
        </p:txBody>
      </p:sp>
      <p:sp>
        <p:nvSpPr>
          <p:cNvPr id="274439" name="Text Box 7"/>
          <p:cNvSpPr txBox="1">
            <a:spLocks noChangeArrowheads="1"/>
          </p:cNvSpPr>
          <p:nvPr/>
        </p:nvSpPr>
        <p:spPr bwMode="auto">
          <a:xfrm>
            <a:off x="6324600" y="3810000"/>
            <a:ext cx="2017713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Result: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&gt; x=10,y=25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&gt; x=25,y=10</a:t>
            </a:r>
          </a:p>
        </p:txBody>
      </p:sp>
      <p:sp>
        <p:nvSpPr>
          <p:cNvPr id="274440" name="Line 8"/>
          <p:cNvSpPr>
            <a:spLocks noChangeShapeType="1"/>
          </p:cNvSpPr>
          <p:nvPr/>
        </p:nvSpPr>
        <p:spPr bwMode="auto">
          <a:xfrm flipH="1" flipV="1">
            <a:off x="3505200" y="6019800"/>
            <a:ext cx="1524000" cy="533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4441" name="Line 9"/>
          <p:cNvSpPr>
            <a:spLocks noChangeShapeType="1"/>
          </p:cNvSpPr>
          <p:nvPr/>
        </p:nvSpPr>
        <p:spPr bwMode="auto">
          <a:xfrm flipH="1" flipV="1">
            <a:off x="3810000" y="5105400"/>
            <a:ext cx="11430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4442" name="Line 10"/>
          <p:cNvSpPr>
            <a:spLocks noChangeShapeType="1"/>
          </p:cNvSpPr>
          <p:nvPr/>
        </p:nvSpPr>
        <p:spPr bwMode="auto">
          <a:xfrm flipH="1" flipV="1">
            <a:off x="4495800" y="5105400"/>
            <a:ext cx="4572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&amp; Functions: Example III</a:t>
            </a:r>
          </a:p>
        </p:txBody>
      </p:sp>
      <p:sp>
        <p:nvSpPr>
          <p:cNvPr id="275459" name="Text Box 3"/>
          <p:cNvSpPr txBox="1">
            <a:spLocks noChangeArrowheads="1"/>
          </p:cNvSpPr>
          <p:nvPr/>
        </p:nvSpPr>
        <p:spPr bwMode="auto">
          <a:xfrm>
            <a:off x="304800" y="914400"/>
            <a:ext cx="8686800" cy="588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(int *pa, int *pb);   // fcn. prototype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x=10, y=25;   // How can we SWAP these 2 integers?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*px, *py;     // declare 2 integer pointers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px = &amp;x;  	// px points to x...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py = &amp;y;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printf(“x=%d,y=%d\n”,x,y);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(px, py);  // swap values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POINTED TO BY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px,py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printf(“x=%d,y=%d\n”,x,y);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(int *pa, int *pb)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tmp;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tmp =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*pa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*pa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*pb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*pb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tmp;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auto">
          <a:xfrm>
            <a:off x="4953000" y="5257800"/>
            <a:ext cx="3886200" cy="1473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the function’s formal parameters </a:t>
            </a:r>
            <a:br>
              <a:rPr lang="en-US" sz="2000">
                <a:effectLst/>
                <a:latin typeface="Times New Roman" pitchFamily="18" charset="0"/>
              </a:rPr>
            </a:br>
            <a:r>
              <a:rPr lang="en-US" sz="2000">
                <a:effectLst/>
                <a:latin typeface="Times New Roman" pitchFamily="18" charset="0"/>
              </a:rPr>
              <a:t>(local variables in the function) </a:t>
            </a:r>
            <a:br>
              <a:rPr lang="en-US" sz="2000">
                <a:effectLst/>
                <a:latin typeface="Times New Roman" pitchFamily="18" charset="0"/>
              </a:rPr>
            </a:br>
            <a:r>
              <a:rPr lang="en-US" sz="2000">
                <a:effectLst/>
                <a:latin typeface="Times New Roman" pitchFamily="18" charset="0"/>
              </a:rPr>
              <a:t>are declared as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pointers</a:t>
            </a:r>
            <a:r>
              <a:rPr lang="en-US" sz="2000">
                <a:effectLst/>
                <a:latin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De-reference using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indirection</a:t>
            </a:r>
            <a:r>
              <a:rPr lang="en-US" sz="2000">
                <a:effectLst/>
                <a:latin typeface="Times New Roman" pitchFamily="18" charset="0"/>
              </a:rPr>
              <a:t> op.</a:t>
            </a:r>
          </a:p>
        </p:txBody>
      </p:sp>
      <p:sp>
        <p:nvSpPr>
          <p:cNvPr id="275461" name="Text Box 5"/>
          <p:cNvSpPr txBox="1">
            <a:spLocks noChangeArrowheads="1"/>
          </p:cNvSpPr>
          <p:nvPr/>
        </p:nvSpPr>
        <p:spPr bwMode="auto">
          <a:xfrm>
            <a:off x="6324600" y="3810000"/>
            <a:ext cx="2017713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Result: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&gt; x=10,y=25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&gt; x=25,y=10</a:t>
            </a:r>
          </a:p>
        </p:txBody>
      </p:sp>
      <p:sp>
        <p:nvSpPr>
          <p:cNvPr id="275462" name="Line 6"/>
          <p:cNvSpPr>
            <a:spLocks noChangeShapeType="1"/>
          </p:cNvSpPr>
          <p:nvPr/>
        </p:nvSpPr>
        <p:spPr bwMode="auto">
          <a:xfrm flipH="1" flipV="1">
            <a:off x="3505200" y="6019800"/>
            <a:ext cx="1524000" cy="533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5463" name="Line 7"/>
          <p:cNvSpPr>
            <a:spLocks noChangeShapeType="1"/>
          </p:cNvSpPr>
          <p:nvPr/>
        </p:nvSpPr>
        <p:spPr bwMode="auto">
          <a:xfrm flipH="1" flipV="1">
            <a:off x="3810000" y="5105400"/>
            <a:ext cx="11430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5464" name="Line 8"/>
          <p:cNvSpPr>
            <a:spLocks noChangeShapeType="1"/>
          </p:cNvSpPr>
          <p:nvPr/>
        </p:nvSpPr>
        <p:spPr bwMode="auto">
          <a:xfrm flipH="1" flipV="1">
            <a:off x="4495800" y="5105400"/>
            <a:ext cx="4572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&amp; Functions: Example III</a:t>
            </a:r>
          </a:p>
        </p:txBody>
      </p:sp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6934200" y="2286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6934200" y="2819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3" name="Rectangle 7"/>
          <p:cNvSpPr>
            <a:spLocks noChangeArrowheads="1"/>
          </p:cNvSpPr>
          <p:nvPr/>
        </p:nvSpPr>
        <p:spPr bwMode="auto">
          <a:xfrm>
            <a:off x="6934200" y="33528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4" name="Rectangle 8"/>
          <p:cNvSpPr>
            <a:spLocks noChangeArrowheads="1"/>
          </p:cNvSpPr>
          <p:nvPr/>
        </p:nvSpPr>
        <p:spPr bwMode="auto">
          <a:xfrm>
            <a:off x="6934200" y="38862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5" name="Rectangle 9"/>
          <p:cNvSpPr>
            <a:spLocks noChangeArrowheads="1"/>
          </p:cNvSpPr>
          <p:nvPr/>
        </p:nvSpPr>
        <p:spPr bwMode="auto">
          <a:xfrm>
            <a:off x="6934200" y="44196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6" name="Rectangle 10"/>
          <p:cNvSpPr>
            <a:spLocks noChangeArrowheads="1"/>
          </p:cNvSpPr>
          <p:nvPr/>
        </p:nvSpPr>
        <p:spPr bwMode="auto">
          <a:xfrm>
            <a:off x="6934200" y="4953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5943600" y="1371600"/>
            <a:ext cx="2743200" cy="48482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6600"/>
                </a:solidFill>
                <a:effectLst/>
                <a:latin typeface="Times New Roman" pitchFamily="18" charset="0"/>
              </a:rPr>
              <a:t>Computer Memory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6172200" y="2362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86029" name="Text Box 13"/>
          <p:cNvSpPr txBox="1">
            <a:spLocks noChangeArrowheads="1"/>
          </p:cNvSpPr>
          <p:nvPr/>
        </p:nvSpPr>
        <p:spPr bwMode="auto">
          <a:xfrm>
            <a:off x="6172200" y="2895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6172200" y="3429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86031" name="Text Box 15"/>
          <p:cNvSpPr txBox="1">
            <a:spLocks noChangeArrowheads="1"/>
          </p:cNvSpPr>
          <p:nvPr/>
        </p:nvSpPr>
        <p:spPr bwMode="auto">
          <a:xfrm>
            <a:off x="6172200" y="3962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86032" name="Text Box 16"/>
          <p:cNvSpPr txBox="1">
            <a:spLocks noChangeArrowheads="1"/>
          </p:cNvSpPr>
          <p:nvPr/>
        </p:nvSpPr>
        <p:spPr bwMode="auto">
          <a:xfrm>
            <a:off x="6172200" y="4495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86033" name="Text Box 17"/>
          <p:cNvSpPr txBox="1">
            <a:spLocks noChangeArrowheads="1"/>
          </p:cNvSpPr>
          <p:nvPr/>
        </p:nvSpPr>
        <p:spPr bwMode="auto">
          <a:xfrm>
            <a:off x="6172200" y="5029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86034" name="Text Box 18"/>
          <p:cNvSpPr txBox="1">
            <a:spLocks noChangeArrowheads="1"/>
          </p:cNvSpPr>
          <p:nvPr/>
        </p:nvSpPr>
        <p:spPr bwMode="auto">
          <a:xfrm>
            <a:off x="6934200" y="2286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x: 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10</a:t>
            </a:r>
          </a:p>
        </p:txBody>
      </p:sp>
      <p:sp>
        <p:nvSpPr>
          <p:cNvPr id="86035" name="Text Box 19"/>
          <p:cNvSpPr txBox="1">
            <a:spLocks noChangeArrowheads="1"/>
          </p:cNvSpPr>
          <p:nvPr/>
        </p:nvSpPr>
        <p:spPr bwMode="auto">
          <a:xfrm>
            <a:off x="6934200" y="2819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y: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25</a:t>
            </a:r>
          </a:p>
        </p:txBody>
      </p:sp>
      <p:sp>
        <p:nvSpPr>
          <p:cNvPr id="86036" name="Text Box 20"/>
          <p:cNvSpPr txBox="1">
            <a:spLocks noChangeArrowheads="1"/>
          </p:cNvSpPr>
          <p:nvPr/>
        </p:nvSpPr>
        <p:spPr bwMode="auto">
          <a:xfrm>
            <a:off x="5867400" y="18288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effectLst/>
                <a:latin typeface="Times New Roman" pitchFamily="18" charset="0"/>
              </a:rPr>
              <a:t>address</a:t>
            </a:r>
          </a:p>
        </p:txBody>
      </p:sp>
      <p:sp>
        <p:nvSpPr>
          <p:cNvPr id="86037" name="Text Box 21"/>
          <p:cNvSpPr txBox="1">
            <a:spLocks noChangeArrowheads="1"/>
          </p:cNvSpPr>
          <p:nvPr/>
        </p:nvSpPr>
        <p:spPr bwMode="auto">
          <a:xfrm>
            <a:off x="6858000" y="1828800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var name: value</a:t>
            </a:r>
          </a:p>
        </p:txBody>
      </p:sp>
      <p:sp>
        <p:nvSpPr>
          <p:cNvPr id="86038" name="Rectangle 22"/>
          <p:cNvSpPr>
            <a:spLocks noChangeArrowheads="1"/>
          </p:cNvSpPr>
          <p:nvPr/>
        </p:nvSpPr>
        <p:spPr bwMode="auto">
          <a:xfrm>
            <a:off x="6934200" y="5486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39" name="Text Box 23"/>
          <p:cNvSpPr txBox="1">
            <a:spLocks noChangeArrowheads="1"/>
          </p:cNvSpPr>
          <p:nvPr/>
        </p:nvSpPr>
        <p:spPr bwMode="auto">
          <a:xfrm>
            <a:off x="6172200" y="556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86041" name="Rectangle 25"/>
          <p:cNvSpPr>
            <a:spLocks noChangeArrowheads="1"/>
          </p:cNvSpPr>
          <p:nvPr/>
        </p:nvSpPr>
        <p:spPr bwMode="auto">
          <a:xfrm>
            <a:off x="3581400" y="685800"/>
            <a:ext cx="4572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66FF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86043" name="Text Box 27"/>
          <p:cNvSpPr txBox="1">
            <a:spLocks noChangeArrowheads="1"/>
          </p:cNvSpPr>
          <p:nvPr/>
        </p:nvSpPr>
        <p:spPr bwMode="auto">
          <a:xfrm>
            <a:off x="304800" y="1279525"/>
            <a:ext cx="5105400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my_swap3(int *pa, int *pb);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x=10, y=25;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*px, *py;  	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px = &amp;x;      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py = &amp;y;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swap3(px, py);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swap3(int *pa, int *pb)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tmp;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tmp = *pa;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*pa = *pb;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*pb = tmp;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86044" name="Line 28"/>
          <p:cNvSpPr>
            <a:spLocks noChangeShapeType="1"/>
          </p:cNvSpPr>
          <p:nvPr/>
        </p:nvSpPr>
        <p:spPr bwMode="auto">
          <a:xfrm flipH="1">
            <a:off x="2819400" y="2286000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&amp; Functions: Example III</a:t>
            </a:r>
          </a:p>
        </p:txBody>
      </p:sp>
      <p:sp>
        <p:nvSpPr>
          <p:cNvPr id="277507" name="Rectangle 3"/>
          <p:cNvSpPr>
            <a:spLocks noChangeArrowheads="1"/>
          </p:cNvSpPr>
          <p:nvPr/>
        </p:nvSpPr>
        <p:spPr bwMode="auto">
          <a:xfrm>
            <a:off x="6934200" y="2286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08" name="Rectangle 4"/>
          <p:cNvSpPr>
            <a:spLocks noChangeArrowheads="1"/>
          </p:cNvSpPr>
          <p:nvPr/>
        </p:nvSpPr>
        <p:spPr bwMode="auto">
          <a:xfrm>
            <a:off x="6934200" y="2819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09" name="Rectangle 5"/>
          <p:cNvSpPr>
            <a:spLocks noChangeArrowheads="1"/>
          </p:cNvSpPr>
          <p:nvPr/>
        </p:nvSpPr>
        <p:spPr bwMode="auto">
          <a:xfrm>
            <a:off x="6934200" y="33528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10" name="Rectangle 6"/>
          <p:cNvSpPr>
            <a:spLocks noChangeArrowheads="1"/>
          </p:cNvSpPr>
          <p:nvPr/>
        </p:nvSpPr>
        <p:spPr bwMode="auto">
          <a:xfrm>
            <a:off x="6934200" y="38862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11" name="Rectangle 7"/>
          <p:cNvSpPr>
            <a:spLocks noChangeArrowheads="1"/>
          </p:cNvSpPr>
          <p:nvPr/>
        </p:nvSpPr>
        <p:spPr bwMode="auto">
          <a:xfrm>
            <a:off x="6934200" y="44196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12" name="Rectangle 8"/>
          <p:cNvSpPr>
            <a:spLocks noChangeArrowheads="1"/>
          </p:cNvSpPr>
          <p:nvPr/>
        </p:nvSpPr>
        <p:spPr bwMode="auto">
          <a:xfrm>
            <a:off x="6934200" y="4953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13" name="Text Box 9"/>
          <p:cNvSpPr txBox="1">
            <a:spLocks noChangeArrowheads="1"/>
          </p:cNvSpPr>
          <p:nvPr/>
        </p:nvSpPr>
        <p:spPr bwMode="auto">
          <a:xfrm>
            <a:off x="5943600" y="1371600"/>
            <a:ext cx="2743200" cy="48482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6600"/>
                </a:solidFill>
                <a:effectLst/>
                <a:latin typeface="Times New Roman" pitchFamily="18" charset="0"/>
              </a:rPr>
              <a:t>Computer Memory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77514" name="Text Box 10"/>
          <p:cNvSpPr txBox="1">
            <a:spLocks noChangeArrowheads="1"/>
          </p:cNvSpPr>
          <p:nvPr/>
        </p:nvSpPr>
        <p:spPr bwMode="auto">
          <a:xfrm>
            <a:off x="6172200" y="2362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277515" name="Text Box 11"/>
          <p:cNvSpPr txBox="1">
            <a:spLocks noChangeArrowheads="1"/>
          </p:cNvSpPr>
          <p:nvPr/>
        </p:nvSpPr>
        <p:spPr bwMode="auto">
          <a:xfrm>
            <a:off x="6172200" y="2895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277516" name="Text Box 12"/>
          <p:cNvSpPr txBox="1">
            <a:spLocks noChangeArrowheads="1"/>
          </p:cNvSpPr>
          <p:nvPr/>
        </p:nvSpPr>
        <p:spPr bwMode="auto">
          <a:xfrm>
            <a:off x="6172200" y="3429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277517" name="Text Box 13"/>
          <p:cNvSpPr txBox="1">
            <a:spLocks noChangeArrowheads="1"/>
          </p:cNvSpPr>
          <p:nvPr/>
        </p:nvSpPr>
        <p:spPr bwMode="auto">
          <a:xfrm>
            <a:off x="6172200" y="3962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277518" name="Text Box 14"/>
          <p:cNvSpPr txBox="1">
            <a:spLocks noChangeArrowheads="1"/>
          </p:cNvSpPr>
          <p:nvPr/>
        </p:nvSpPr>
        <p:spPr bwMode="auto">
          <a:xfrm>
            <a:off x="6172200" y="4495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277519" name="Text Box 15"/>
          <p:cNvSpPr txBox="1">
            <a:spLocks noChangeArrowheads="1"/>
          </p:cNvSpPr>
          <p:nvPr/>
        </p:nvSpPr>
        <p:spPr bwMode="auto">
          <a:xfrm>
            <a:off x="6172200" y="5029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277520" name="Text Box 16"/>
          <p:cNvSpPr txBox="1">
            <a:spLocks noChangeArrowheads="1"/>
          </p:cNvSpPr>
          <p:nvPr/>
        </p:nvSpPr>
        <p:spPr bwMode="auto">
          <a:xfrm>
            <a:off x="6934200" y="2286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x:   10</a:t>
            </a:r>
          </a:p>
        </p:txBody>
      </p:sp>
      <p:sp>
        <p:nvSpPr>
          <p:cNvPr id="277521" name="Text Box 17"/>
          <p:cNvSpPr txBox="1">
            <a:spLocks noChangeArrowheads="1"/>
          </p:cNvSpPr>
          <p:nvPr/>
        </p:nvSpPr>
        <p:spPr bwMode="auto">
          <a:xfrm>
            <a:off x="6934200" y="2819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y:   25</a:t>
            </a:r>
          </a:p>
        </p:txBody>
      </p:sp>
      <p:sp>
        <p:nvSpPr>
          <p:cNvPr id="277522" name="Text Box 18"/>
          <p:cNvSpPr txBox="1">
            <a:spLocks noChangeArrowheads="1"/>
          </p:cNvSpPr>
          <p:nvPr/>
        </p:nvSpPr>
        <p:spPr bwMode="auto">
          <a:xfrm>
            <a:off x="5867400" y="18288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effectLst/>
                <a:latin typeface="Times New Roman" pitchFamily="18" charset="0"/>
              </a:rPr>
              <a:t>address</a:t>
            </a:r>
          </a:p>
        </p:txBody>
      </p:sp>
      <p:sp>
        <p:nvSpPr>
          <p:cNvPr id="277523" name="Text Box 19"/>
          <p:cNvSpPr txBox="1">
            <a:spLocks noChangeArrowheads="1"/>
          </p:cNvSpPr>
          <p:nvPr/>
        </p:nvSpPr>
        <p:spPr bwMode="auto">
          <a:xfrm>
            <a:off x="6858000" y="1828800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var name: value</a:t>
            </a:r>
          </a:p>
        </p:txBody>
      </p:sp>
      <p:sp>
        <p:nvSpPr>
          <p:cNvPr id="277524" name="Rectangle 20"/>
          <p:cNvSpPr>
            <a:spLocks noChangeArrowheads="1"/>
          </p:cNvSpPr>
          <p:nvPr/>
        </p:nvSpPr>
        <p:spPr bwMode="auto">
          <a:xfrm>
            <a:off x="6934200" y="5486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525" name="Text Box 21"/>
          <p:cNvSpPr txBox="1">
            <a:spLocks noChangeArrowheads="1"/>
          </p:cNvSpPr>
          <p:nvPr/>
        </p:nvSpPr>
        <p:spPr bwMode="auto">
          <a:xfrm>
            <a:off x="6172200" y="556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277526" name="Rectangle 22"/>
          <p:cNvSpPr>
            <a:spLocks noChangeArrowheads="1"/>
          </p:cNvSpPr>
          <p:nvPr/>
        </p:nvSpPr>
        <p:spPr bwMode="auto">
          <a:xfrm>
            <a:off x="3581400" y="685800"/>
            <a:ext cx="4572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66FF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77527" name="Text Box 23"/>
          <p:cNvSpPr txBox="1">
            <a:spLocks noChangeArrowheads="1"/>
          </p:cNvSpPr>
          <p:nvPr/>
        </p:nvSpPr>
        <p:spPr bwMode="auto">
          <a:xfrm>
            <a:off x="304800" y="1279525"/>
            <a:ext cx="5105400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my_swap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(int *pa, int *pb);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x=10, y=25;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*px, *py;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	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px = &amp;x;      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py = &amp;y;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swap3(px, py);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swap3(int *pa, int *pb)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tmp;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tmp = *pa;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*pa = *pb;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*pb = tmp;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77528" name="Text Box 24"/>
          <p:cNvSpPr txBox="1">
            <a:spLocks noChangeArrowheads="1"/>
          </p:cNvSpPr>
          <p:nvPr/>
        </p:nvSpPr>
        <p:spPr bwMode="auto">
          <a:xfrm>
            <a:off x="6934200" y="3429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px: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???</a:t>
            </a:r>
          </a:p>
        </p:txBody>
      </p:sp>
      <p:sp>
        <p:nvSpPr>
          <p:cNvPr id="277529" name="Text Box 25"/>
          <p:cNvSpPr txBox="1">
            <a:spLocks noChangeArrowheads="1"/>
          </p:cNvSpPr>
          <p:nvPr/>
        </p:nvSpPr>
        <p:spPr bwMode="auto">
          <a:xfrm>
            <a:off x="6934200" y="38862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py: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???</a:t>
            </a:r>
          </a:p>
        </p:txBody>
      </p:sp>
      <p:sp>
        <p:nvSpPr>
          <p:cNvPr id="277531" name="Line 27"/>
          <p:cNvSpPr>
            <a:spLocks noChangeShapeType="1"/>
          </p:cNvSpPr>
          <p:nvPr/>
        </p:nvSpPr>
        <p:spPr bwMode="auto">
          <a:xfrm flipH="1">
            <a:off x="2819400" y="2514600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&amp; Functions: Example III</a:t>
            </a:r>
          </a:p>
        </p:txBody>
      </p:sp>
      <p:sp>
        <p:nvSpPr>
          <p:cNvPr id="278531" name="Rectangle 3"/>
          <p:cNvSpPr>
            <a:spLocks noChangeArrowheads="1"/>
          </p:cNvSpPr>
          <p:nvPr/>
        </p:nvSpPr>
        <p:spPr bwMode="auto">
          <a:xfrm>
            <a:off x="6934200" y="2286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8532" name="Rectangle 4"/>
          <p:cNvSpPr>
            <a:spLocks noChangeArrowheads="1"/>
          </p:cNvSpPr>
          <p:nvPr/>
        </p:nvSpPr>
        <p:spPr bwMode="auto">
          <a:xfrm>
            <a:off x="6934200" y="2819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8533" name="Rectangle 5"/>
          <p:cNvSpPr>
            <a:spLocks noChangeArrowheads="1"/>
          </p:cNvSpPr>
          <p:nvPr/>
        </p:nvSpPr>
        <p:spPr bwMode="auto">
          <a:xfrm>
            <a:off x="6934200" y="33528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8534" name="Rectangle 6"/>
          <p:cNvSpPr>
            <a:spLocks noChangeArrowheads="1"/>
          </p:cNvSpPr>
          <p:nvPr/>
        </p:nvSpPr>
        <p:spPr bwMode="auto">
          <a:xfrm>
            <a:off x="6934200" y="38862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8535" name="Rectangle 7"/>
          <p:cNvSpPr>
            <a:spLocks noChangeArrowheads="1"/>
          </p:cNvSpPr>
          <p:nvPr/>
        </p:nvSpPr>
        <p:spPr bwMode="auto">
          <a:xfrm>
            <a:off x="6934200" y="44196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8536" name="Rectangle 8"/>
          <p:cNvSpPr>
            <a:spLocks noChangeArrowheads="1"/>
          </p:cNvSpPr>
          <p:nvPr/>
        </p:nvSpPr>
        <p:spPr bwMode="auto">
          <a:xfrm>
            <a:off x="6934200" y="4953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8537" name="Text Box 9"/>
          <p:cNvSpPr txBox="1">
            <a:spLocks noChangeArrowheads="1"/>
          </p:cNvSpPr>
          <p:nvPr/>
        </p:nvSpPr>
        <p:spPr bwMode="auto">
          <a:xfrm>
            <a:off x="5943600" y="1371600"/>
            <a:ext cx="2743200" cy="48482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6600"/>
                </a:solidFill>
                <a:effectLst/>
                <a:latin typeface="Times New Roman" pitchFamily="18" charset="0"/>
              </a:rPr>
              <a:t>Computer Memory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78538" name="Text Box 10"/>
          <p:cNvSpPr txBox="1">
            <a:spLocks noChangeArrowheads="1"/>
          </p:cNvSpPr>
          <p:nvPr/>
        </p:nvSpPr>
        <p:spPr bwMode="auto">
          <a:xfrm>
            <a:off x="6172200" y="2362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278539" name="Text Box 11"/>
          <p:cNvSpPr txBox="1">
            <a:spLocks noChangeArrowheads="1"/>
          </p:cNvSpPr>
          <p:nvPr/>
        </p:nvSpPr>
        <p:spPr bwMode="auto">
          <a:xfrm>
            <a:off x="6172200" y="2895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278540" name="Text Box 12"/>
          <p:cNvSpPr txBox="1">
            <a:spLocks noChangeArrowheads="1"/>
          </p:cNvSpPr>
          <p:nvPr/>
        </p:nvSpPr>
        <p:spPr bwMode="auto">
          <a:xfrm>
            <a:off x="6172200" y="3429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278541" name="Text Box 13"/>
          <p:cNvSpPr txBox="1">
            <a:spLocks noChangeArrowheads="1"/>
          </p:cNvSpPr>
          <p:nvPr/>
        </p:nvSpPr>
        <p:spPr bwMode="auto">
          <a:xfrm>
            <a:off x="6172200" y="3962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278542" name="Text Box 14"/>
          <p:cNvSpPr txBox="1">
            <a:spLocks noChangeArrowheads="1"/>
          </p:cNvSpPr>
          <p:nvPr/>
        </p:nvSpPr>
        <p:spPr bwMode="auto">
          <a:xfrm>
            <a:off x="6172200" y="4495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278543" name="Text Box 15"/>
          <p:cNvSpPr txBox="1">
            <a:spLocks noChangeArrowheads="1"/>
          </p:cNvSpPr>
          <p:nvPr/>
        </p:nvSpPr>
        <p:spPr bwMode="auto">
          <a:xfrm>
            <a:off x="6172200" y="5029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278544" name="Text Box 16"/>
          <p:cNvSpPr txBox="1">
            <a:spLocks noChangeArrowheads="1"/>
          </p:cNvSpPr>
          <p:nvPr/>
        </p:nvSpPr>
        <p:spPr bwMode="auto">
          <a:xfrm>
            <a:off x="6934200" y="2286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x:   10</a:t>
            </a:r>
          </a:p>
        </p:txBody>
      </p:sp>
      <p:sp>
        <p:nvSpPr>
          <p:cNvPr id="278545" name="Text Box 17"/>
          <p:cNvSpPr txBox="1">
            <a:spLocks noChangeArrowheads="1"/>
          </p:cNvSpPr>
          <p:nvPr/>
        </p:nvSpPr>
        <p:spPr bwMode="auto">
          <a:xfrm>
            <a:off x="6934200" y="2819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y:   25</a:t>
            </a:r>
          </a:p>
        </p:txBody>
      </p:sp>
      <p:sp>
        <p:nvSpPr>
          <p:cNvPr id="278546" name="Text Box 18"/>
          <p:cNvSpPr txBox="1">
            <a:spLocks noChangeArrowheads="1"/>
          </p:cNvSpPr>
          <p:nvPr/>
        </p:nvSpPr>
        <p:spPr bwMode="auto">
          <a:xfrm>
            <a:off x="5867400" y="18288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effectLst/>
                <a:latin typeface="Times New Roman" pitchFamily="18" charset="0"/>
              </a:rPr>
              <a:t>address</a:t>
            </a:r>
          </a:p>
        </p:txBody>
      </p:sp>
      <p:sp>
        <p:nvSpPr>
          <p:cNvPr id="278547" name="Text Box 19"/>
          <p:cNvSpPr txBox="1">
            <a:spLocks noChangeArrowheads="1"/>
          </p:cNvSpPr>
          <p:nvPr/>
        </p:nvSpPr>
        <p:spPr bwMode="auto">
          <a:xfrm>
            <a:off x="6858000" y="1828800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var name: value</a:t>
            </a:r>
          </a:p>
        </p:txBody>
      </p:sp>
      <p:sp>
        <p:nvSpPr>
          <p:cNvPr id="278548" name="Rectangle 20"/>
          <p:cNvSpPr>
            <a:spLocks noChangeArrowheads="1"/>
          </p:cNvSpPr>
          <p:nvPr/>
        </p:nvSpPr>
        <p:spPr bwMode="auto">
          <a:xfrm>
            <a:off x="6934200" y="5486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8549" name="Text Box 21"/>
          <p:cNvSpPr txBox="1">
            <a:spLocks noChangeArrowheads="1"/>
          </p:cNvSpPr>
          <p:nvPr/>
        </p:nvSpPr>
        <p:spPr bwMode="auto">
          <a:xfrm>
            <a:off x="6172200" y="556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278550" name="Rectangle 22"/>
          <p:cNvSpPr>
            <a:spLocks noChangeArrowheads="1"/>
          </p:cNvSpPr>
          <p:nvPr/>
        </p:nvSpPr>
        <p:spPr bwMode="auto">
          <a:xfrm>
            <a:off x="3581400" y="685800"/>
            <a:ext cx="4572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66FF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78551" name="Text Box 23"/>
          <p:cNvSpPr txBox="1">
            <a:spLocks noChangeArrowheads="1"/>
          </p:cNvSpPr>
          <p:nvPr/>
        </p:nvSpPr>
        <p:spPr bwMode="auto">
          <a:xfrm>
            <a:off x="304800" y="1279525"/>
            <a:ext cx="5105400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my_swap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(int *pa, int *pb);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x=10, y=25;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*px, *py;  	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px = &amp;x; 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py = &amp;y;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swap3(px, py);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swap3(int *pa, int *pb)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tmp;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tmp = *pa;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*pa = *pb;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*pb = tmp;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78552" name="Text Box 24"/>
          <p:cNvSpPr txBox="1">
            <a:spLocks noChangeArrowheads="1"/>
          </p:cNvSpPr>
          <p:nvPr/>
        </p:nvSpPr>
        <p:spPr bwMode="auto">
          <a:xfrm>
            <a:off x="6934200" y="3429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px: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900</a:t>
            </a:r>
          </a:p>
        </p:txBody>
      </p:sp>
      <p:sp>
        <p:nvSpPr>
          <p:cNvPr id="278553" name="Text Box 25"/>
          <p:cNvSpPr txBox="1">
            <a:spLocks noChangeArrowheads="1"/>
          </p:cNvSpPr>
          <p:nvPr/>
        </p:nvSpPr>
        <p:spPr bwMode="auto">
          <a:xfrm>
            <a:off x="6934200" y="38862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py: ???</a:t>
            </a:r>
          </a:p>
        </p:txBody>
      </p:sp>
      <p:sp>
        <p:nvSpPr>
          <p:cNvPr id="278554" name="Line 26"/>
          <p:cNvSpPr>
            <a:spLocks noChangeShapeType="1"/>
          </p:cNvSpPr>
          <p:nvPr/>
        </p:nvSpPr>
        <p:spPr bwMode="auto">
          <a:xfrm flipH="1">
            <a:off x="2819400" y="2819400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8555" name="Freeform 27"/>
          <p:cNvSpPr>
            <a:spLocks/>
          </p:cNvSpPr>
          <p:nvPr/>
        </p:nvSpPr>
        <p:spPr bwMode="auto">
          <a:xfrm>
            <a:off x="8382000" y="2590800"/>
            <a:ext cx="381000" cy="1066800"/>
          </a:xfrm>
          <a:custGeom>
            <a:avLst/>
            <a:gdLst>
              <a:gd name="T0" fmla="*/ 0 w 280"/>
              <a:gd name="T1" fmla="*/ 672 h 672"/>
              <a:gd name="T2" fmla="*/ 240 w 280"/>
              <a:gd name="T3" fmla="*/ 528 h 672"/>
              <a:gd name="T4" fmla="*/ 240 w 280"/>
              <a:gd name="T5" fmla="*/ 144 h 672"/>
              <a:gd name="T6" fmla="*/ 0 w 280"/>
              <a:gd name="T7" fmla="*/ 0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0" h="672">
                <a:moveTo>
                  <a:pt x="0" y="672"/>
                </a:moveTo>
                <a:cubicBezTo>
                  <a:pt x="100" y="644"/>
                  <a:pt x="200" y="616"/>
                  <a:pt x="240" y="528"/>
                </a:cubicBezTo>
                <a:cubicBezTo>
                  <a:pt x="280" y="440"/>
                  <a:pt x="280" y="232"/>
                  <a:pt x="240" y="144"/>
                </a:cubicBezTo>
                <a:cubicBezTo>
                  <a:pt x="200" y="56"/>
                  <a:pt x="100" y="28"/>
                  <a:pt x="0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&amp; Functions: Example III</a:t>
            </a:r>
          </a:p>
        </p:txBody>
      </p:sp>
      <p:sp>
        <p:nvSpPr>
          <p:cNvPr id="279555" name="Rectangle 3"/>
          <p:cNvSpPr>
            <a:spLocks noChangeArrowheads="1"/>
          </p:cNvSpPr>
          <p:nvPr/>
        </p:nvSpPr>
        <p:spPr bwMode="auto">
          <a:xfrm>
            <a:off x="6934200" y="2286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9556" name="Rectangle 4"/>
          <p:cNvSpPr>
            <a:spLocks noChangeArrowheads="1"/>
          </p:cNvSpPr>
          <p:nvPr/>
        </p:nvSpPr>
        <p:spPr bwMode="auto">
          <a:xfrm>
            <a:off x="6934200" y="2819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9557" name="Rectangle 5"/>
          <p:cNvSpPr>
            <a:spLocks noChangeArrowheads="1"/>
          </p:cNvSpPr>
          <p:nvPr/>
        </p:nvSpPr>
        <p:spPr bwMode="auto">
          <a:xfrm>
            <a:off x="6934200" y="33528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9558" name="Rectangle 6"/>
          <p:cNvSpPr>
            <a:spLocks noChangeArrowheads="1"/>
          </p:cNvSpPr>
          <p:nvPr/>
        </p:nvSpPr>
        <p:spPr bwMode="auto">
          <a:xfrm>
            <a:off x="6934200" y="38862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9559" name="Rectangle 7"/>
          <p:cNvSpPr>
            <a:spLocks noChangeArrowheads="1"/>
          </p:cNvSpPr>
          <p:nvPr/>
        </p:nvSpPr>
        <p:spPr bwMode="auto">
          <a:xfrm>
            <a:off x="6934200" y="44196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9560" name="Rectangle 8"/>
          <p:cNvSpPr>
            <a:spLocks noChangeArrowheads="1"/>
          </p:cNvSpPr>
          <p:nvPr/>
        </p:nvSpPr>
        <p:spPr bwMode="auto">
          <a:xfrm>
            <a:off x="6934200" y="4953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9561" name="Text Box 9"/>
          <p:cNvSpPr txBox="1">
            <a:spLocks noChangeArrowheads="1"/>
          </p:cNvSpPr>
          <p:nvPr/>
        </p:nvSpPr>
        <p:spPr bwMode="auto">
          <a:xfrm>
            <a:off x="5943600" y="1371600"/>
            <a:ext cx="2743200" cy="48482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6600"/>
                </a:solidFill>
                <a:effectLst/>
                <a:latin typeface="Times New Roman" pitchFamily="18" charset="0"/>
              </a:rPr>
              <a:t>Computer Memory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79562" name="Text Box 10"/>
          <p:cNvSpPr txBox="1">
            <a:spLocks noChangeArrowheads="1"/>
          </p:cNvSpPr>
          <p:nvPr/>
        </p:nvSpPr>
        <p:spPr bwMode="auto">
          <a:xfrm>
            <a:off x="6172200" y="2362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279563" name="Text Box 11"/>
          <p:cNvSpPr txBox="1">
            <a:spLocks noChangeArrowheads="1"/>
          </p:cNvSpPr>
          <p:nvPr/>
        </p:nvSpPr>
        <p:spPr bwMode="auto">
          <a:xfrm>
            <a:off x="6172200" y="2895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279564" name="Text Box 12"/>
          <p:cNvSpPr txBox="1">
            <a:spLocks noChangeArrowheads="1"/>
          </p:cNvSpPr>
          <p:nvPr/>
        </p:nvSpPr>
        <p:spPr bwMode="auto">
          <a:xfrm>
            <a:off x="6172200" y="3429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279565" name="Text Box 13"/>
          <p:cNvSpPr txBox="1">
            <a:spLocks noChangeArrowheads="1"/>
          </p:cNvSpPr>
          <p:nvPr/>
        </p:nvSpPr>
        <p:spPr bwMode="auto">
          <a:xfrm>
            <a:off x="6172200" y="3962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279566" name="Text Box 14"/>
          <p:cNvSpPr txBox="1">
            <a:spLocks noChangeArrowheads="1"/>
          </p:cNvSpPr>
          <p:nvPr/>
        </p:nvSpPr>
        <p:spPr bwMode="auto">
          <a:xfrm>
            <a:off x="6172200" y="4495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279567" name="Text Box 15"/>
          <p:cNvSpPr txBox="1">
            <a:spLocks noChangeArrowheads="1"/>
          </p:cNvSpPr>
          <p:nvPr/>
        </p:nvSpPr>
        <p:spPr bwMode="auto">
          <a:xfrm>
            <a:off x="6172200" y="5029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279568" name="Text Box 16"/>
          <p:cNvSpPr txBox="1">
            <a:spLocks noChangeArrowheads="1"/>
          </p:cNvSpPr>
          <p:nvPr/>
        </p:nvSpPr>
        <p:spPr bwMode="auto">
          <a:xfrm>
            <a:off x="6934200" y="2286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x:   10</a:t>
            </a:r>
          </a:p>
        </p:txBody>
      </p:sp>
      <p:sp>
        <p:nvSpPr>
          <p:cNvPr id="279569" name="Text Box 17"/>
          <p:cNvSpPr txBox="1">
            <a:spLocks noChangeArrowheads="1"/>
          </p:cNvSpPr>
          <p:nvPr/>
        </p:nvSpPr>
        <p:spPr bwMode="auto">
          <a:xfrm>
            <a:off x="6934200" y="2819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y:   25</a:t>
            </a:r>
          </a:p>
        </p:txBody>
      </p:sp>
      <p:sp>
        <p:nvSpPr>
          <p:cNvPr id="279570" name="Text Box 18"/>
          <p:cNvSpPr txBox="1">
            <a:spLocks noChangeArrowheads="1"/>
          </p:cNvSpPr>
          <p:nvPr/>
        </p:nvSpPr>
        <p:spPr bwMode="auto">
          <a:xfrm>
            <a:off x="5867400" y="18288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effectLst/>
                <a:latin typeface="Times New Roman" pitchFamily="18" charset="0"/>
              </a:rPr>
              <a:t>address</a:t>
            </a:r>
          </a:p>
        </p:txBody>
      </p:sp>
      <p:sp>
        <p:nvSpPr>
          <p:cNvPr id="279571" name="Text Box 19"/>
          <p:cNvSpPr txBox="1">
            <a:spLocks noChangeArrowheads="1"/>
          </p:cNvSpPr>
          <p:nvPr/>
        </p:nvSpPr>
        <p:spPr bwMode="auto">
          <a:xfrm>
            <a:off x="6858000" y="1828800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var name: value</a:t>
            </a:r>
          </a:p>
        </p:txBody>
      </p:sp>
      <p:sp>
        <p:nvSpPr>
          <p:cNvPr id="279572" name="Rectangle 20"/>
          <p:cNvSpPr>
            <a:spLocks noChangeArrowheads="1"/>
          </p:cNvSpPr>
          <p:nvPr/>
        </p:nvSpPr>
        <p:spPr bwMode="auto">
          <a:xfrm>
            <a:off x="6934200" y="5486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9573" name="Text Box 21"/>
          <p:cNvSpPr txBox="1">
            <a:spLocks noChangeArrowheads="1"/>
          </p:cNvSpPr>
          <p:nvPr/>
        </p:nvSpPr>
        <p:spPr bwMode="auto">
          <a:xfrm>
            <a:off x="6172200" y="556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279574" name="Rectangle 22"/>
          <p:cNvSpPr>
            <a:spLocks noChangeArrowheads="1"/>
          </p:cNvSpPr>
          <p:nvPr/>
        </p:nvSpPr>
        <p:spPr bwMode="auto">
          <a:xfrm>
            <a:off x="3581400" y="685800"/>
            <a:ext cx="4572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66FF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79575" name="Text Box 23"/>
          <p:cNvSpPr txBox="1">
            <a:spLocks noChangeArrowheads="1"/>
          </p:cNvSpPr>
          <p:nvPr/>
        </p:nvSpPr>
        <p:spPr bwMode="auto">
          <a:xfrm>
            <a:off x="304800" y="1279525"/>
            <a:ext cx="5105400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my_swap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(int *pa, int *pb);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x=10, y=25;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*px, *py;  	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px = &amp;x;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py = &amp;y;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swap3(px, py);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swap3(int *pa, int *pb)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tmp;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tmp = *pa;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*pa = *pb;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*pb = tmp;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79576" name="Text Box 24"/>
          <p:cNvSpPr txBox="1">
            <a:spLocks noChangeArrowheads="1"/>
          </p:cNvSpPr>
          <p:nvPr/>
        </p:nvSpPr>
        <p:spPr bwMode="auto">
          <a:xfrm>
            <a:off x="6934200" y="3429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px: 900</a:t>
            </a:r>
          </a:p>
        </p:txBody>
      </p:sp>
      <p:sp>
        <p:nvSpPr>
          <p:cNvPr id="279577" name="Text Box 25"/>
          <p:cNvSpPr txBox="1">
            <a:spLocks noChangeArrowheads="1"/>
          </p:cNvSpPr>
          <p:nvPr/>
        </p:nvSpPr>
        <p:spPr bwMode="auto">
          <a:xfrm>
            <a:off x="6934200" y="3962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py: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904</a:t>
            </a:r>
          </a:p>
        </p:txBody>
      </p:sp>
      <p:sp>
        <p:nvSpPr>
          <p:cNvPr id="279578" name="Line 26"/>
          <p:cNvSpPr>
            <a:spLocks noChangeShapeType="1"/>
          </p:cNvSpPr>
          <p:nvPr/>
        </p:nvSpPr>
        <p:spPr bwMode="auto">
          <a:xfrm flipH="1">
            <a:off x="2819400" y="3048000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9581" name="Freeform 29"/>
          <p:cNvSpPr>
            <a:spLocks/>
          </p:cNvSpPr>
          <p:nvPr/>
        </p:nvSpPr>
        <p:spPr bwMode="auto">
          <a:xfrm>
            <a:off x="8382000" y="2614613"/>
            <a:ext cx="458788" cy="1042987"/>
          </a:xfrm>
          <a:custGeom>
            <a:avLst/>
            <a:gdLst>
              <a:gd name="T0" fmla="*/ 0 w 289"/>
              <a:gd name="T1" fmla="*/ 657 h 657"/>
              <a:gd name="T2" fmla="*/ 164 w 289"/>
              <a:gd name="T3" fmla="*/ 554 h 657"/>
              <a:gd name="T4" fmla="*/ 267 w 289"/>
              <a:gd name="T5" fmla="*/ 89 h 657"/>
              <a:gd name="T6" fmla="*/ 30 w 289"/>
              <a:gd name="T7" fmla="*/ 18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9" h="657">
                <a:moveTo>
                  <a:pt x="0" y="657"/>
                </a:moveTo>
                <a:cubicBezTo>
                  <a:pt x="27" y="640"/>
                  <a:pt x="120" y="649"/>
                  <a:pt x="164" y="554"/>
                </a:cubicBezTo>
                <a:cubicBezTo>
                  <a:pt x="208" y="459"/>
                  <a:pt x="289" y="178"/>
                  <a:pt x="267" y="89"/>
                </a:cubicBezTo>
                <a:cubicBezTo>
                  <a:pt x="245" y="0"/>
                  <a:pt x="79" y="33"/>
                  <a:pt x="30" y="18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9582" name="Freeform 30"/>
          <p:cNvSpPr>
            <a:spLocks/>
          </p:cNvSpPr>
          <p:nvPr/>
        </p:nvSpPr>
        <p:spPr bwMode="auto">
          <a:xfrm>
            <a:off x="8442325" y="3122613"/>
            <a:ext cx="403225" cy="1011237"/>
          </a:xfrm>
          <a:custGeom>
            <a:avLst/>
            <a:gdLst>
              <a:gd name="T0" fmla="*/ 8 w 254"/>
              <a:gd name="T1" fmla="*/ 637 h 637"/>
              <a:gd name="T2" fmla="*/ 150 w 254"/>
              <a:gd name="T3" fmla="*/ 534 h 637"/>
              <a:gd name="T4" fmla="*/ 229 w 254"/>
              <a:gd name="T5" fmla="*/ 85 h 637"/>
              <a:gd name="T6" fmla="*/ 0 w 254"/>
              <a:gd name="T7" fmla="*/ 21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" h="637">
                <a:moveTo>
                  <a:pt x="8" y="637"/>
                </a:moveTo>
                <a:cubicBezTo>
                  <a:pt x="32" y="620"/>
                  <a:pt x="113" y="626"/>
                  <a:pt x="150" y="534"/>
                </a:cubicBezTo>
                <a:cubicBezTo>
                  <a:pt x="187" y="442"/>
                  <a:pt x="254" y="170"/>
                  <a:pt x="229" y="85"/>
                </a:cubicBezTo>
                <a:cubicBezTo>
                  <a:pt x="204" y="0"/>
                  <a:pt x="48" y="34"/>
                  <a:pt x="0" y="21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&amp; Functions: Example III</a:t>
            </a:r>
          </a:p>
        </p:txBody>
      </p:sp>
      <p:sp>
        <p:nvSpPr>
          <p:cNvPr id="280579" name="Rectangle 3"/>
          <p:cNvSpPr>
            <a:spLocks noChangeArrowheads="1"/>
          </p:cNvSpPr>
          <p:nvPr/>
        </p:nvSpPr>
        <p:spPr bwMode="auto">
          <a:xfrm>
            <a:off x="6934200" y="2286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0580" name="Rectangle 4"/>
          <p:cNvSpPr>
            <a:spLocks noChangeArrowheads="1"/>
          </p:cNvSpPr>
          <p:nvPr/>
        </p:nvSpPr>
        <p:spPr bwMode="auto">
          <a:xfrm>
            <a:off x="6934200" y="2819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0581" name="Rectangle 5"/>
          <p:cNvSpPr>
            <a:spLocks noChangeArrowheads="1"/>
          </p:cNvSpPr>
          <p:nvPr/>
        </p:nvSpPr>
        <p:spPr bwMode="auto">
          <a:xfrm>
            <a:off x="6934200" y="33528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0582" name="Rectangle 6"/>
          <p:cNvSpPr>
            <a:spLocks noChangeArrowheads="1"/>
          </p:cNvSpPr>
          <p:nvPr/>
        </p:nvSpPr>
        <p:spPr bwMode="auto">
          <a:xfrm>
            <a:off x="6934200" y="38862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0583" name="Rectangle 7"/>
          <p:cNvSpPr>
            <a:spLocks noChangeArrowheads="1"/>
          </p:cNvSpPr>
          <p:nvPr/>
        </p:nvSpPr>
        <p:spPr bwMode="auto">
          <a:xfrm>
            <a:off x="6934200" y="44196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0584" name="Rectangle 8"/>
          <p:cNvSpPr>
            <a:spLocks noChangeArrowheads="1"/>
          </p:cNvSpPr>
          <p:nvPr/>
        </p:nvSpPr>
        <p:spPr bwMode="auto">
          <a:xfrm>
            <a:off x="6934200" y="4953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0585" name="Text Box 9"/>
          <p:cNvSpPr txBox="1">
            <a:spLocks noChangeArrowheads="1"/>
          </p:cNvSpPr>
          <p:nvPr/>
        </p:nvSpPr>
        <p:spPr bwMode="auto">
          <a:xfrm>
            <a:off x="5943600" y="1371600"/>
            <a:ext cx="2743200" cy="48482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6600"/>
                </a:solidFill>
                <a:effectLst/>
                <a:latin typeface="Times New Roman" pitchFamily="18" charset="0"/>
              </a:rPr>
              <a:t>Computer Memory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80586" name="Text Box 10"/>
          <p:cNvSpPr txBox="1">
            <a:spLocks noChangeArrowheads="1"/>
          </p:cNvSpPr>
          <p:nvPr/>
        </p:nvSpPr>
        <p:spPr bwMode="auto">
          <a:xfrm>
            <a:off x="6172200" y="2362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280587" name="Text Box 11"/>
          <p:cNvSpPr txBox="1">
            <a:spLocks noChangeArrowheads="1"/>
          </p:cNvSpPr>
          <p:nvPr/>
        </p:nvSpPr>
        <p:spPr bwMode="auto">
          <a:xfrm>
            <a:off x="6172200" y="2895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280588" name="Text Box 12"/>
          <p:cNvSpPr txBox="1">
            <a:spLocks noChangeArrowheads="1"/>
          </p:cNvSpPr>
          <p:nvPr/>
        </p:nvSpPr>
        <p:spPr bwMode="auto">
          <a:xfrm>
            <a:off x="6172200" y="3429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280589" name="Text Box 13"/>
          <p:cNvSpPr txBox="1">
            <a:spLocks noChangeArrowheads="1"/>
          </p:cNvSpPr>
          <p:nvPr/>
        </p:nvSpPr>
        <p:spPr bwMode="auto">
          <a:xfrm>
            <a:off x="6172200" y="3962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280590" name="Text Box 14"/>
          <p:cNvSpPr txBox="1">
            <a:spLocks noChangeArrowheads="1"/>
          </p:cNvSpPr>
          <p:nvPr/>
        </p:nvSpPr>
        <p:spPr bwMode="auto">
          <a:xfrm>
            <a:off x="6172200" y="4495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280591" name="Text Box 15"/>
          <p:cNvSpPr txBox="1">
            <a:spLocks noChangeArrowheads="1"/>
          </p:cNvSpPr>
          <p:nvPr/>
        </p:nvSpPr>
        <p:spPr bwMode="auto">
          <a:xfrm>
            <a:off x="6172200" y="5029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280592" name="Text Box 16"/>
          <p:cNvSpPr txBox="1">
            <a:spLocks noChangeArrowheads="1"/>
          </p:cNvSpPr>
          <p:nvPr/>
        </p:nvSpPr>
        <p:spPr bwMode="auto">
          <a:xfrm>
            <a:off x="6934200" y="2286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x:   10</a:t>
            </a:r>
          </a:p>
        </p:txBody>
      </p:sp>
      <p:sp>
        <p:nvSpPr>
          <p:cNvPr id="280593" name="Text Box 17"/>
          <p:cNvSpPr txBox="1">
            <a:spLocks noChangeArrowheads="1"/>
          </p:cNvSpPr>
          <p:nvPr/>
        </p:nvSpPr>
        <p:spPr bwMode="auto">
          <a:xfrm>
            <a:off x="6934200" y="2819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y:   25</a:t>
            </a:r>
          </a:p>
        </p:txBody>
      </p:sp>
      <p:sp>
        <p:nvSpPr>
          <p:cNvPr id="280594" name="Text Box 18"/>
          <p:cNvSpPr txBox="1">
            <a:spLocks noChangeArrowheads="1"/>
          </p:cNvSpPr>
          <p:nvPr/>
        </p:nvSpPr>
        <p:spPr bwMode="auto">
          <a:xfrm>
            <a:off x="5867400" y="18288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effectLst/>
                <a:latin typeface="Times New Roman" pitchFamily="18" charset="0"/>
              </a:rPr>
              <a:t>address</a:t>
            </a:r>
          </a:p>
        </p:txBody>
      </p:sp>
      <p:sp>
        <p:nvSpPr>
          <p:cNvPr id="280595" name="Text Box 19"/>
          <p:cNvSpPr txBox="1">
            <a:spLocks noChangeArrowheads="1"/>
          </p:cNvSpPr>
          <p:nvPr/>
        </p:nvSpPr>
        <p:spPr bwMode="auto">
          <a:xfrm>
            <a:off x="6858000" y="1828800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var name: value</a:t>
            </a:r>
          </a:p>
        </p:txBody>
      </p:sp>
      <p:sp>
        <p:nvSpPr>
          <p:cNvPr id="280596" name="Rectangle 20"/>
          <p:cNvSpPr>
            <a:spLocks noChangeArrowheads="1"/>
          </p:cNvSpPr>
          <p:nvPr/>
        </p:nvSpPr>
        <p:spPr bwMode="auto">
          <a:xfrm>
            <a:off x="6934200" y="5486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0597" name="Text Box 21"/>
          <p:cNvSpPr txBox="1">
            <a:spLocks noChangeArrowheads="1"/>
          </p:cNvSpPr>
          <p:nvPr/>
        </p:nvSpPr>
        <p:spPr bwMode="auto">
          <a:xfrm>
            <a:off x="6172200" y="556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280598" name="Rectangle 22"/>
          <p:cNvSpPr>
            <a:spLocks noChangeArrowheads="1"/>
          </p:cNvSpPr>
          <p:nvPr/>
        </p:nvSpPr>
        <p:spPr bwMode="auto">
          <a:xfrm>
            <a:off x="3581400" y="685800"/>
            <a:ext cx="4572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66FF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80599" name="Text Box 23"/>
          <p:cNvSpPr txBox="1">
            <a:spLocks noChangeArrowheads="1"/>
          </p:cNvSpPr>
          <p:nvPr/>
        </p:nvSpPr>
        <p:spPr bwMode="auto">
          <a:xfrm>
            <a:off x="304800" y="1279525"/>
            <a:ext cx="5105400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my_swap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(int *pa, int *pb);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x=10, y=25;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*px, *py;  	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px = &amp;x;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py = &amp;y;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swap3(px, py);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swap3(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*pa, int *pb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tmp;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tmp = *pa;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*pa = *pb;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*pb = tmp;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80600" name="Text Box 24"/>
          <p:cNvSpPr txBox="1">
            <a:spLocks noChangeArrowheads="1"/>
          </p:cNvSpPr>
          <p:nvPr/>
        </p:nvSpPr>
        <p:spPr bwMode="auto">
          <a:xfrm>
            <a:off x="6934200" y="3429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px: 900</a:t>
            </a:r>
          </a:p>
        </p:txBody>
      </p:sp>
      <p:sp>
        <p:nvSpPr>
          <p:cNvPr id="280601" name="Text Box 25"/>
          <p:cNvSpPr txBox="1">
            <a:spLocks noChangeArrowheads="1"/>
          </p:cNvSpPr>
          <p:nvPr/>
        </p:nvSpPr>
        <p:spPr bwMode="auto">
          <a:xfrm>
            <a:off x="6934200" y="3962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py: 904</a:t>
            </a:r>
          </a:p>
        </p:txBody>
      </p:sp>
      <p:sp>
        <p:nvSpPr>
          <p:cNvPr id="280602" name="Line 26"/>
          <p:cNvSpPr>
            <a:spLocks noChangeShapeType="1"/>
          </p:cNvSpPr>
          <p:nvPr/>
        </p:nvSpPr>
        <p:spPr bwMode="auto">
          <a:xfrm flipH="1">
            <a:off x="3200400" y="3352800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0603" name="Freeform 27"/>
          <p:cNvSpPr>
            <a:spLocks/>
          </p:cNvSpPr>
          <p:nvPr/>
        </p:nvSpPr>
        <p:spPr bwMode="auto">
          <a:xfrm>
            <a:off x="8382000" y="2614613"/>
            <a:ext cx="458788" cy="1042987"/>
          </a:xfrm>
          <a:custGeom>
            <a:avLst/>
            <a:gdLst>
              <a:gd name="T0" fmla="*/ 0 w 289"/>
              <a:gd name="T1" fmla="*/ 657 h 657"/>
              <a:gd name="T2" fmla="*/ 164 w 289"/>
              <a:gd name="T3" fmla="*/ 554 h 657"/>
              <a:gd name="T4" fmla="*/ 267 w 289"/>
              <a:gd name="T5" fmla="*/ 89 h 657"/>
              <a:gd name="T6" fmla="*/ 30 w 289"/>
              <a:gd name="T7" fmla="*/ 18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9" h="657">
                <a:moveTo>
                  <a:pt x="0" y="657"/>
                </a:moveTo>
                <a:cubicBezTo>
                  <a:pt x="27" y="640"/>
                  <a:pt x="120" y="649"/>
                  <a:pt x="164" y="554"/>
                </a:cubicBezTo>
                <a:cubicBezTo>
                  <a:pt x="208" y="459"/>
                  <a:pt x="289" y="178"/>
                  <a:pt x="267" y="89"/>
                </a:cubicBezTo>
                <a:cubicBezTo>
                  <a:pt x="245" y="0"/>
                  <a:pt x="79" y="33"/>
                  <a:pt x="30" y="18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0604" name="Freeform 28"/>
          <p:cNvSpPr>
            <a:spLocks/>
          </p:cNvSpPr>
          <p:nvPr/>
        </p:nvSpPr>
        <p:spPr bwMode="auto">
          <a:xfrm>
            <a:off x="8442325" y="3122613"/>
            <a:ext cx="403225" cy="1011237"/>
          </a:xfrm>
          <a:custGeom>
            <a:avLst/>
            <a:gdLst>
              <a:gd name="T0" fmla="*/ 8 w 254"/>
              <a:gd name="T1" fmla="*/ 637 h 637"/>
              <a:gd name="T2" fmla="*/ 150 w 254"/>
              <a:gd name="T3" fmla="*/ 534 h 637"/>
              <a:gd name="T4" fmla="*/ 229 w 254"/>
              <a:gd name="T5" fmla="*/ 85 h 637"/>
              <a:gd name="T6" fmla="*/ 0 w 254"/>
              <a:gd name="T7" fmla="*/ 21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" h="637">
                <a:moveTo>
                  <a:pt x="8" y="637"/>
                </a:moveTo>
                <a:cubicBezTo>
                  <a:pt x="32" y="620"/>
                  <a:pt x="113" y="626"/>
                  <a:pt x="150" y="534"/>
                </a:cubicBezTo>
                <a:cubicBezTo>
                  <a:pt x="187" y="442"/>
                  <a:pt x="254" y="170"/>
                  <a:pt x="229" y="85"/>
                </a:cubicBezTo>
                <a:cubicBezTo>
                  <a:pt x="204" y="0"/>
                  <a:pt x="48" y="34"/>
                  <a:pt x="0" y="21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0605" name="Freeform 29"/>
          <p:cNvSpPr>
            <a:spLocks/>
          </p:cNvSpPr>
          <p:nvPr/>
        </p:nvSpPr>
        <p:spPr bwMode="auto">
          <a:xfrm>
            <a:off x="8467725" y="2324100"/>
            <a:ext cx="552450" cy="2397125"/>
          </a:xfrm>
          <a:custGeom>
            <a:avLst/>
            <a:gdLst>
              <a:gd name="T0" fmla="*/ 0 w 348"/>
              <a:gd name="T1" fmla="*/ 1471 h 1510"/>
              <a:gd name="T2" fmla="*/ 150 w 348"/>
              <a:gd name="T3" fmla="*/ 1298 h 1510"/>
              <a:gd name="T4" fmla="*/ 323 w 348"/>
              <a:gd name="T5" fmla="*/ 201 h 1510"/>
              <a:gd name="T6" fmla="*/ 0 w 348"/>
              <a:gd name="T7" fmla="*/ 90 h 1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8" h="1510">
                <a:moveTo>
                  <a:pt x="0" y="1471"/>
                </a:moveTo>
                <a:cubicBezTo>
                  <a:pt x="25" y="1441"/>
                  <a:pt x="96" y="1510"/>
                  <a:pt x="150" y="1298"/>
                </a:cubicBezTo>
                <a:cubicBezTo>
                  <a:pt x="204" y="1086"/>
                  <a:pt x="348" y="402"/>
                  <a:pt x="323" y="201"/>
                </a:cubicBezTo>
                <a:cubicBezTo>
                  <a:pt x="298" y="0"/>
                  <a:pt x="67" y="113"/>
                  <a:pt x="0" y="90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0606" name="Freeform 30"/>
          <p:cNvSpPr>
            <a:spLocks/>
          </p:cNvSpPr>
          <p:nvPr/>
        </p:nvSpPr>
        <p:spPr bwMode="auto">
          <a:xfrm>
            <a:off x="8442325" y="2855913"/>
            <a:ext cx="601663" cy="2443162"/>
          </a:xfrm>
          <a:custGeom>
            <a:avLst/>
            <a:gdLst>
              <a:gd name="T0" fmla="*/ 0 w 379"/>
              <a:gd name="T1" fmla="*/ 1483 h 1539"/>
              <a:gd name="T2" fmla="*/ 190 w 379"/>
              <a:gd name="T3" fmla="*/ 1326 h 1539"/>
              <a:gd name="T4" fmla="*/ 347 w 379"/>
              <a:gd name="T5" fmla="*/ 205 h 1539"/>
              <a:gd name="T6" fmla="*/ 0 w 379"/>
              <a:gd name="T7" fmla="*/ 95 h 1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9" h="1539">
                <a:moveTo>
                  <a:pt x="0" y="1483"/>
                </a:moveTo>
                <a:cubicBezTo>
                  <a:pt x="33" y="1457"/>
                  <a:pt x="132" y="1539"/>
                  <a:pt x="190" y="1326"/>
                </a:cubicBezTo>
                <a:cubicBezTo>
                  <a:pt x="248" y="1113"/>
                  <a:pt x="379" y="410"/>
                  <a:pt x="347" y="205"/>
                </a:cubicBezTo>
                <a:cubicBezTo>
                  <a:pt x="315" y="0"/>
                  <a:pt x="72" y="118"/>
                  <a:pt x="0" y="95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0607" name="Text Box 31"/>
          <p:cNvSpPr txBox="1">
            <a:spLocks noChangeArrowheads="1"/>
          </p:cNvSpPr>
          <p:nvPr/>
        </p:nvSpPr>
        <p:spPr bwMode="auto">
          <a:xfrm>
            <a:off x="6934200" y="44196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pa: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900</a:t>
            </a:r>
          </a:p>
        </p:txBody>
      </p:sp>
      <p:sp>
        <p:nvSpPr>
          <p:cNvPr id="280608" name="Text Box 32"/>
          <p:cNvSpPr txBox="1">
            <a:spLocks noChangeArrowheads="1"/>
          </p:cNvSpPr>
          <p:nvPr/>
        </p:nvSpPr>
        <p:spPr bwMode="auto">
          <a:xfrm>
            <a:off x="6934200" y="4953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pb: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904</a:t>
            </a:r>
          </a:p>
        </p:txBody>
      </p:sp>
      <p:sp>
        <p:nvSpPr>
          <p:cNvPr id="280609" name="Line 33"/>
          <p:cNvSpPr>
            <a:spLocks noChangeShapeType="1"/>
          </p:cNvSpPr>
          <p:nvPr/>
        </p:nvSpPr>
        <p:spPr bwMode="auto">
          <a:xfrm>
            <a:off x="2128838" y="3427413"/>
            <a:ext cx="758825" cy="987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0610" name="Text Box 34"/>
          <p:cNvSpPr txBox="1">
            <a:spLocks noChangeArrowheads="1"/>
          </p:cNvSpPr>
          <p:nvPr/>
        </p:nvSpPr>
        <p:spPr bwMode="auto">
          <a:xfrm rot="3175452">
            <a:off x="2279650" y="3727450"/>
            <a:ext cx="927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COPY</a:t>
            </a:r>
          </a:p>
        </p:txBody>
      </p:sp>
      <p:sp>
        <p:nvSpPr>
          <p:cNvPr id="280611" name="Text Box 35"/>
          <p:cNvSpPr txBox="1">
            <a:spLocks noChangeArrowheads="1"/>
          </p:cNvSpPr>
          <p:nvPr/>
        </p:nvSpPr>
        <p:spPr bwMode="auto">
          <a:xfrm rot="3175452">
            <a:off x="2965450" y="3752850"/>
            <a:ext cx="927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COPY</a:t>
            </a:r>
          </a:p>
        </p:txBody>
      </p:sp>
      <p:sp>
        <p:nvSpPr>
          <p:cNvPr id="280612" name="Line 36"/>
          <p:cNvSpPr>
            <a:spLocks noChangeShapeType="1"/>
          </p:cNvSpPr>
          <p:nvPr/>
        </p:nvSpPr>
        <p:spPr bwMode="auto">
          <a:xfrm>
            <a:off x="2819400" y="3429000"/>
            <a:ext cx="758825" cy="987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&amp; Functions: Example III</a:t>
            </a:r>
          </a:p>
        </p:txBody>
      </p:sp>
      <p:sp>
        <p:nvSpPr>
          <p:cNvPr id="282627" name="Rectangle 3"/>
          <p:cNvSpPr>
            <a:spLocks noChangeArrowheads="1"/>
          </p:cNvSpPr>
          <p:nvPr/>
        </p:nvSpPr>
        <p:spPr bwMode="auto">
          <a:xfrm>
            <a:off x="6934200" y="2286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2628" name="Rectangle 4"/>
          <p:cNvSpPr>
            <a:spLocks noChangeArrowheads="1"/>
          </p:cNvSpPr>
          <p:nvPr/>
        </p:nvSpPr>
        <p:spPr bwMode="auto">
          <a:xfrm>
            <a:off x="6934200" y="2819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2629" name="Rectangle 5"/>
          <p:cNvSpPr>
            <a:spLocks noChangeArrowheads="1"/>
          </p:cNvSpPr>
          <p:nvPr/>
        </p:nvSpPr>
        <p:spPr bwMode="auto">
          <a:xfrm>
            <a:off x="6934200" y="33528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2630" name="Rectangle 6"/>
          <p:cNvSpPr>
            <a:spLocks noChangeArrowheads="1"/>
          </p:cNvSpPr>
          <p:nvPr/>
        </p:nvSpPr>
        <p:spPr bwMode="auto">
          <a:xfrm>
            <a:off x="6934200" y="38862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2631" name="Rectangle 7"/>
          <p:cNvSpPr>
            <a:spLocks noChangeArrowheads="1"/>
          </p:cNvSpPr>
          <p:nvPr/>
        </p:nvSpPr>
        <p:spPr bwMode="auto">
          <a:xfrm>
            <a:off x="6934200" y="44196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2632" name="Rectangle 8"/>
          <p:cNvSpPr>
            <a:spLocks noChangeArrowheads="1"/>
          </p:cNvSpPr>
          <p:nvPr/>
        </p:nvSpPr>
        <p:spPr bwMode="auto">
          <a:xfrm>
            <a:off x="6934200" y="4953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2633" name="Text Box 9"/>
          <p:cNvSpPr txBox="1">
            <a:spLocks noChangeArrowheads="1"/>
          </p:cNvSpPr>
          <p:nvPr/>
        </p:nvSpPr>
        <p:spPr bwMode="auto">
          <a:xfrm>
            <a:off x="5943600" y="1371600"/>
            <a:ext cx="2743200" cy="48482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6600"/>
                </a:solidFill>
                <a:effectLst/>
                <a:latin typeface="Times New Roman" pitchFamily="18" charset="0"/>
              </a:rPr>
              <a:t>Computer Memory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82634" name="Text Box 10"/>
          <p:cNvSpPr txBox="1">
            <a:spLocks noChangeArrowheads="1"/>
          </p:cNvSpPr>
          <p:nvPr/>
        </p:nvSpPr>
        <p:spPr bwMode="auto">
          <a:xfrm>
            <a:off x="6172200" y="2362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282635" name="Text Box 11"/>
          <p:cNvSpPr txBox="1">
            <a:spLocks noChangeArrowheads="1"/>
          </p:cNvSpPr>
          <p:nvPr/>
        </p:nvSpPr>
        <p:spPr bwMode="auto">
          <a:xfrm>
            <a:off x="6172200" y="2895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282636" name="Text Box 12"/>
          <p:cNvSpPr txBox="1">
            <a:spLocks noChangeArrowheads="1"/>
          </p:cNvSpPr>
          <p:nvPr/>
        </p:nvSpPr>
        <p:spPr bwMode="auto">
          <a:xfrm>
            <a:off x="6172200" y="3429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282637" name="Text Box 13"/>
          <p:cNvSpPr txBox="1">
            <a:spLocks noChangeArrowheads="1"/>
          </p:cNvSpPr>
          <p:nvPr/>
        </p:nvSpPr>
        <p:spPr bwMode="auto">
          <a:xfrm>
            <a:off x="6172200" y="3962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282638" name="Text Box 14"/>
          <p:cNvSpPr txBox="1">
            <a:spLocks noChangeArrowheads="1"/>
          </p:cNvSpPr>
          <p:nvPr/>
        </p:nvSpPr>
        <p:spPr bwMode="auto">
          <a:xfrm>
            <a:off x="6172200" y="4495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282639" name="Text Box 15"/>
          <p:cNvSpPr txBox="1">
            <a:spLocks noChangeArrowheads="1"/>
          </p:cNvSpPr>
          <p:nvPr/>
        </p:nvSpPr>
        <p:spPr bwMode="auto">
          <a:xfrm>
            <a:off x="6172200" y="5029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282640" name="Text Box 16"/>
          <p:cNvSpPr txBox="1">
            <a:spLocks noChangeArrowheads="1"/>
          </p:cNvSpPr>
          <p:nvPr/>
        </p:nvSpPr>
        <p:spPr bwMode="auto">
          <a:xfrm>
            <a:off x="6934200" y="2286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x:   10</a:t>
            </a:r>
          </a:p>
        </p:txBody>
      </p:sp>
      <p:sp>
        <p:nvSpPr>
          <p:cNvPr id="282641" name="Text Box 17"/>
          <p:cNvSpPr txBox="1">
            <a:spLocks noChangeArrowheads="1"/>
          </p:cNvSpPr>
          <p:nvPr/>
        </p:nvSpPr>
        <p:spPr bwMode="auto">
          <a:xfrm>
            <a:off x="6934200" y="2819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y:   25</a:t>
            </a:r>
          </a:p>
        </p:txBody>
      </p:sp>
      <p:sp>
        <p:nvSpPr>
          <p:cNvPr id="282642" name="Text Box 18"/>
          <p:cNvSpPr txBox="1">
            <a:spLocks noChangeArrowheads="1"/>
          </p:cNvSpPr>
          <p:nvPr/>
        </p:nvSpPr>
        <p:spPr bwMode="auto">
          <a:xfrm>
            <a:off x="5867400" y="18288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effectLst/>
                <a:latin typeface="Times New Roman" pitchFamily="18" charset="0"/>
              </a:rPr>
              <a:t>address</a:t>
            </a:r>
          </a:p>
        </p:txBody>
      </p:sp>
      <p:sp>
        <p:nvSpPr>
          <p:cNvPr id="282643" name="Text Box 19"/>
          <p:cNvSpPr txBox="1">
            <a:spLocks noChangeArrowheads="1"/>
          </p:cNvSpPr>
          <p:nvPr/>
        </p:nvSpPr>
        <p:spPr bwMode="auto">
          <a:xfrm>
            <a:off x="6858000" y="1828800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var name: value</a:t>
            </a:r>
          </a:p>
        </p:txBody>
      </p:sp>
      <p:sp>
        <p:nvSpPr>
          <p:cNvPr id="282644" name="Rectangle 20"/>
          <p:cNvSpPr>
            <a:spLocks noChangeArrowheads="1"/>
          </p:cNvSpPr>
          <p:nvPr/>
        </p:nvSpPr>
        <p:spPr bwMode="auto">
          <a:xfrm>
            <a:off x="6934200" y="5486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2645" name="Text Box 21"/>
          <p:cNvSpPr txBox="1">
            <a:spLocks noChangeArrowheads="1"/>
          </p:cNvSpPr>
          <p:nvPr/>
        </p:nvSpPr>
        <p:spPr bwMode="auto">
          <a:xfrm>
            <a:off x="6172200" y="556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282646" name="Rectangle 22"/>
          <p:cNvSpPr>
            <a:spLocks noChangeArrowheads="1"/>
          </p:cNvSpPr>
          <p:nvPr/>
        </p:nvSpPr>
        <p:spPr bwMode="auto">
          <a:xfrm>
            <a:off x="3581400" y="685800"/>
            <a:ext cx="4572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66FF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82647" name="Text Box 23"/>
          <p:cNvSpPr txBox="1">
            <a:spLocks noChangeArrowheads="1"/>
          </p:cNvSpPr>
          <p:nvPr/>
        </p:nvSpPr>
        <p:spPr bwMode="auto">
          <a:xfrm>
            <a:off x="304800" y="1279525"/>
            <a:ext cx="5105400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my_swap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(int *pa, int *pb);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x=10, y=25;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*px, *py;  	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px = &amp;x;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py = &amp;y;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swap3(px, py);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swap3(int *pa, int *pb)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tmp;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tmp = *pa;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*pa = *pb;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*pb = tmp;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82648" name="Text Box 24"/>
          <p:cNvSpPr txBox="1">
            <a:spLocks noChangeArrowheads="1"/>
          </p:cNvSpPr>
          <p:nvPr/>
        </p:nvSpPr>
        <p:spPr bwMode="auto">
          <a:xfrm>
            <a:off x="6934200" y="3429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px: 900</a:t>
            </a:r>
          </a:p>
        </p:txBody>
      </p:sp>
      <p:sp>
        <p:nvSpPr>
          <p:cNvPr id="282649" name="Text Box 25"/>
          <p:cNvSpPr txBox="1">
            <a:spLocks noChangeArrowheads="1"/>
          </p:cNvSpPr>
          <p:nvPr/>
        </p:nvSpPr>
        <p:spPr bwMode="auto">
          <a:xfrm>
            <a:off x="6934200" y="3962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py: 904</a:t>
            </a:r>
          </a:p>
        </p:txBody>
      </p:sp>
      <p:sp>
        <p:nvSpPr>
          <p:cNvPr id="282650" name="Line 26"/>
          <p:cNvSpPr>
            <a:spLocks noChangeShapeType="1"/>
          </p:cNvSpPr>
          <p:nvPr/>
        </p:nvSpPr>
        <p:spPr bwMode="auto">
          <a:xfrm flipH="1">
            <a:off x="2057400" y="5029200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2651" name="Freeform 27"/>
          <p:cNvSpPr>
            <a:spLocks/>
          </p:cNvSpPr>
          <p:nvPr/>
        </p:nvSpPr>
        <p:spPr bwMode="auto">
          <a:xfrm>
            <a:off x="8382000" y="2614613"/>
            <a:ext cx="458788" cy="1042987"/>
          </a:xfrm>
          <a:custGeom>
            <a:avLst/>
            <a:gdLst>
              <a:gd name="T0" fmla="*/ 0 w 289"/>
              <a:gd name="T1" fmla="*/ 657 h 657"/>
              <a:gd name="T2" fmla="*/ 164 w 289"/>
              <a:gd name="T3" fmla="*/ 554 h 657"/>
              <a:gd name="T4" fmla="*/ 267 w 289"/>
              <a:gd name="T5" fmla="*/ 89 h 657"/>
              <a:gd name="T6" fmla="*/ 30 w 289"/>
              <a:gd name="T7" fmla="*/ 18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9" h="657">
                <a:moveTo>
                  <a:pt x="0" y="657"/>
                </a:moveTo>
                <a:cubicBezTo>
                  <a:pt x="27" y="640"/>
                  <a:pt x="120" y="649"/>
                  <a:pt x="164" y="554"/>
                </a:cubicBezTo>
                <a:cubicBezTo>
                  <a:pt x="208" y="459"/>
                  <a:pt x="289" y="178"/>
                  <a:pt x="267" y="89"/>
                </a:cubicBezTo>
                <a:cubicBezTo>
                  <a:pt x="245" y="0"/>
                  <a:pt x="79" y="33"/>
                  <a:pt x="30" y="18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2652" name="Freeform 28"/>
          <p:cNvSpPr>
            <a:spLocks/>
          </p:cNvSpPr>
          <p:nvPr/>
        </p:nvSpPr>
        <p:spPr bwMode="auto">
          <a:xfrm>
            <a:off x="8442325" y="3122613"/>
            <a:ext cx="403225" cy="1011237"/>
          </a:xfrm>
          <a:custGeom>
            <a:avLst/>
            <a:gdLst>
              <a:gd name="T0" fmla="*/ 8 w 254"/>
              <a:gd name="T1" fmla="*/ 637 h 637"/>
              <a:gd name="T2" fmla="*/ 150 w 254"/>
              <a:gd name="T3" fmla="*/ 534 h 637"/>
              <a:gd name="T4" fmla="*/ 229 w 254"/>
              <a:gd name="T5" fmla="*/ 85 h 637"/>
              <a:gd name="T6" fmla="*/ 0 w 254"/>
              <a:gd name="T7" fmla="*/ 21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" h="637">
                <a:moveTo>
                  <a:pt x="8" y="637"/>
                </a:moveTo>
                <a:cubicBezTo>
                  <a:pt x="32" y="620"/>
                  <a:pt x="113" y="626"/>
                  <a:pt x="150" y="534"/>
                </a:cubicBezTo>
                <a:cubicBezTo>
                  <a:pt x="187" y="442"/>
                  <a:pt x="254" y="170"/>
                  <a:pt x="229" y="85"/>
                </a:cubicBezTo>
                <a:cubicBezTo>
                  <a:pt x="204" y="0"/>
                  <a:pt x="48" y="34"/>
                  <a:pt x="0" y="21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2653" name="Freeform 29"/>
          <p:cNvSpPr>
            <a:spLocks/>
          </p:cNvSpPr>
          <p:nvPr/>
        </p:nvSpPr>
        <p:spPr bwMode="auto">
          <a:xfrm>
            <a:off x="8467725" y="2324100"/>
            <a:ext cx="552450" cy="2397125"/>
          </a:xfrm>
          <a:custGeom>
            <a:avLst/>
            <a:gdLst>
              <a:gd name="T0" fmla="*/ 0 w 348"/>
              <a:gd name="T1" fmla="*/ 1471 h 1510"/>
              <a:gd name="T2" fmla="*/ 150 w 348"/>
              <a:gd name="T3" fmla="*/ 1298 h 1510"/>
              <a:gd name="T4" fmla="*/ 323 w 348"/>
              <a:gd name="T5" fmla="*/ 201 h 1510"/>
              <a:gd name="T6" fmla="*/ 0 w 348"/>
              <a:gd name="T7" fmla="*/ 90 h 1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8" h="1510">
                <a:moveTo>
                  <a:pt x="0" y="1471"/>
                </a:moveTo>
                <a:cubicBezTo>
                  <a:pt x="25" y="1441"/>
                  <a:pt x="96" y="1510"/>
                  <a:pt x="150" y="1298"/>
                </a:cubicBezTo>
                <a:cubicBezTo>
                  <a:pt x="204" y="1086"/>
                  <a:pt x="348" y="402"/>
                  <a:pt x="323" y="201"/>
                </a:cubicBezTo>
                <a:cubicBezTo>
                  <a:pt x="298" y="0"/>
                  <a:pt x="67" y="113"/>
                  <a:pt x="0" y="90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2654" name="Freeform 30"/>
          <p:cNvSpPr>
            <a:spLocks/>
          </p:cNvSpPr>
          <p:nvPr/>
        </p:nvSpPr>
        <p:spPr bwMode="auto">
          <a:xfrm>
            <a:off x="8442325" y="2855913"/>
            <a:ext cx="601663" cy="2443162"/>
          </a:xfrm>
          <a:custGeom>
            <a:avLst/>
            <a:gdLst>
              <a:gd name="T0" fmla="*/ 0 w 379"/>
              <a:gd name="T1" fmla="*/ 1483 h 1539"/>
              <a:gd name="T2" fmla="*/ 190 w 379"/>
              <a:gd name="T3" fmla="*/ 1326 h 1539"/>
              <a:gd name="T4" fmla="*/ 347 w 379"/>
              <a:gd name="T5" fmla="*/ 205 h 1539"/>
              <a:gd name="T6" fmla="*/ 0 w 379"/>
              <a:gd name="T7" fmla="*/ 95 h 1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9" h="1539">
                <a:moveTo>
                  <a:pt x="0" y="1483"/>
                </a:moveTo>
                <a:cubicBezTo>
                  <a:pt x="33" y="1457"/>
                  <a:pt x="132" y="1539"/>
                  <a:pt x="190" y="1326"/>
                </a:cubicBezTo>
                <a:cubicBezTo>
                  <a:pt x="248" y="1113"/>
                  <a:pt x="379" y="410"/>
                  <a:pt x="347" y="205"/>
                </a:cubicBezTo>
                <a:cubicBezTo>
                  <a:pt x="315" y="0"/>
                  <a:pt x="72" y="118"/>
                  <a:pt x="0" y="95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2655" name="Text Box 31"/>
          <p:cNvSpPr txBox="1">
            <a:spLocks noChangeArrowheads="1"/>
          </p:cNvSpPr>
          <p:nvPr/>
        </p:nvSpPr>
        <p:spPr bwMode="auto">
          <a:xfrm>
            <a:off x="6934200" y="44196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pa: 900</a:t>
            </a:r>
          </a:p>
        </p:txBody>
      </p:sp>
      <p:sp>
        <p:nvSpPr>
          <p:cNvPr id="282656" name="Text Box 32"/>
          <p:cNvSpPr txBox="1">
            <a:spLocks noChangeArrowheads="1"/>
          </p:cNvSpPr>
          <p:nvPr/>
        </p:nvSpPr>
        <p:spPr bwMode="auto">
          <a:xfrm>
            <a:off x="6934200" y="4953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pb: 904</a:t>
            </a:r>
          </a:p>
        </p:txBody>
      </p:sp>
      <p:sp>
        <p:nvSpPr>
          <p:cNvPr id="282661" name="Text Box 37"/>
          <p:cNvSpPr txBox="1">
            <a:spLocks noChangeArrowheads="1"/>
          </p:cNvSpPr>
          <p:nvPr/>
        </p:nvSpPr>
        <p:spPr bwMode="auto">
          <a:xfrm>
            <a:off x="6934200" y="55626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tmp: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&amp; Functions: Example III</a:t>
            </a: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6934200" y="2286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3652" name="Rectangle 4"/>
          <p:cNvSpPr>
            <a:spLocks noChangeArrowheads="1"/>
          </p:cNvSpPr>
          <p:nvPr/>
        </p:nvSpPr>
        <p:spPr bwMode="auto">
          <a:xfrm>
            <a:off x="6934200" y="2819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3653" name="Rectangle 5"/>
          <p:cNvSpPr>
            <a:spLocks noChangeArrowheads="1"/>
          </p:cNvSpPr>
          <p:nvPr/>
        </p:nvSpPr>
        <p:spPr bwMode="auto">
          <a:xfrm>
            <a:off x="6934200" y="33528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3654" name="Rectangle 6"/>
          <p:cNvSpPr>
            <a:spLocks noChangeArrowheads="1"/>
          </p:cNvSpPr>
          <p:nvPr/>
        </p:nvSpPr>
        <p:spPr bwMode="auto">
          <a:xfrm>
            <a:off x="6934200" y="38862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3655" name="Rectangle 7"/>
          <p:cNvSpPr>
            <a:spLocks noChangeArrowheads="1"/>
          </p:cNvSpPr>
          <p:nvPr/>
        </p:nvSpPr>
        <p:spPr bwMode="auto">
          <a:xfrm>
            <a:off x="6934200" y="44196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3656" name="Rectangle 8"/>
          <p:cNvSpPr>
            <a:spLocks noChangeArrowheads="1"/>
          </p:cNvSpPr>
          <p:nvPr/>
        </p:nvSpPr>
        <p:spPr bwMode="auto">
          <a:xfrm>
            <a:off x="6934200" y="4953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3657" name="Text Box 9"/>
          <p:cNvSpPr txBox="1">
            <a:spLocks noChangeArrowheads="1"/>
          </p:cNvSpPr>
          <p:nvPr/>
        </p:nvSpPr>
        <p:spPr bwMode="auto">
          <a:xfrm>
            <a:off x="5943600" y="1371600"/>
            <a:ext cx="2743200" cy="48482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6600"/>
                </a:solidFill>
                <a:effectLst/>
                <a:latin typeface="Times New Roman" pitchFamily="18" charset="0"/>
              </a:rPr>
              <a:t>Computer Memory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83658" name="Text Box 10"/>
          <p:cNvSpPr txBox="1">
            <a:spLocks noChangeArrowheads="1"/>
          </p:cNvSpPr>
          <p:nvPr/>
        </p:nvSpPr>
        <p:spPr bwMode="auto">
          <a:xfrm>
            <a:off x="6172200" y="2362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283659" name="Text Box 11"/>
          <p:cNvSpPr txBox="1">
            <a:spLocks noChangeArrowheads="1"/>
          </p:cNvSpPr>
          <p:nvPr/>
        </p:nvSpPr>
        <p:spPr bwMode="auto">
          <a:xfrm>
            <a:off x="6172200" y="2895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283660" name="Text Box 12"/>
          <p:cNvSpPr txBox="1">
            <a:spLocks noChangeArrowheads="1"/>
          </p:cNvSpPr>
          <p:nvPr/>
        </p:nvSpPr>
        <p:spPr bwMode="auto">
          <a:xfrm>
            <a:off x="6172200" y="3429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283661" name="Text Box 13"/>
          <p:cNvSpPr txBox="1">
            <a:spLocks noChangeArrowheads="1"/>
          </p:cNvSpPr>
          <p:nvPr/>
        </p:nvSpPr>
        <p:spPr bwMode="auto">
          <a:xfrm>
            <a:off x="6172200" y="3962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283662" name="Text Box 14"/>
          <p:cNvSpPr txBox="1">
            <a:spLocks noChangeArrowheads="1"/>
          </p:cNvSpPr>
          <p:nvPr/>
        </p:nvSpPr>
        <p:spPr bwMode="auto">
          <a:xfrm>
            <a:off x="6172200" y="4495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283663" name="Text Box 15"/>
          <p:cNvSpPr txBox="1">
            <a:spLocks noChangeArrowheads="1"/>
          </p:cNvSpPr>
          <p:nvPr/>
        </p:nvSpPr>
        <p:spPr bwMode="auto">
          <a:xfrm>
            <a:off x="6172200" y="5029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283664" name="Text Box 16"/>
          <p:cNvSpPr txBox="1">
            <a:spLocks noChangeArrowheads="1"/>
          </p:cNvSpPr>
          <p:nvPr/>
        </p:nvSpPr>
        <p:spPr bwMode="auto">
          <a:xfrm>
            <a:off x="6934200" y="2286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x:   10</a:t>
            </a:r>
          </a:p>
        </p:txBody>
      </p:sp>
      <p:sp>
        <p:nvSpPr>
          <p:cNvPr id="283665" name="Text Box 17"/>
          <p:cNvSpPr txBox="1">
            <a:spLocks noChangeArrowheads="1"/>
          </p:cNvSpPr>
          <p:nvPr/>
        </p:nvSpPr>
        <p:spPr bwMode="auto">
          <a:xfrm>
            <a:off x="6934200" y="2819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y:   25</a:t>
            </a:r>
          </a:p>
        </p:txBody>
      </p:sp>
      <p:sp>
        <p:nvSpPr>
          <p:cNvPr id="283666" name="Text Box 18"/>
          <p:cNvSpPr txBox="1">
            <a:spLocks noChangeArrowheads="1"/>
          </p:cNvSpPr>
          <p:nvPr/>
        </p:nvSpPr>
        <p:spPr bwMode="auto">
          <a:xfrm>
            <a:off x="5867400" y="18288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effectLst/>
                <a:latin typeface="Times New Roman" pitchFamily="18" charset="0"/>
              </a:rPr>
              <a:t>address</a:t>
            </a:r>
          </a:p>
        </p:txBody>
      </p:sp>
      <p:sp>
        <p:nvSpPr>
          <p:cNvPr id="283667" name="Text Box 19"/>
          <p:cNvSpPr txBox="1">
            <a:spLocks noChangeArrowheads="1"/>
          </p:cNvSpPr>
          <p:nvPr/>
        </p:nvSpPr>
        <p:spPr bwMode="auto">
          <a:xfrm>
            <a:off x="6858000" y="1828800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var name: value</a:t>
            </a:r>
          </a:p>
        </p:txBody>
      </p:sp>
      <p:sp>
        <p:nvSpPr>
          <p:cNvPr id="283668" name="Rectangle 20"/>
          <p:cNvSpPr>
            <a:spLocks noChangeArrowheads="1"/>
          </p:cNvSpPr>
          <p:nvPr/>
        </p:nvSpPr>
        <p:spPr bwMode="auto">
          <a:xfrm>
            <a:off x="6934200" y="5486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3669" name="Text Box 21"/>
          <p:cNvSpPr txBox="1">
            <a:spLocks noChangeArrowheads="1"/>
          </p:cNvSpPr>
          <p:nvPr/>
        </p:nvSpPr>
        <p:spPr bwMode="auto">
          <a:xfrm>
            <a:off x="6172200" y="556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283670" name="Rectangle 22"/>
          <p:cNvSpPr>
            <a:spLocks noChangeArrowheads="1"/>
          </p:cNvSpPr>
          <p:nvPr/>
        </p:nvSpPr>
        <p:spPr bwMode="auto">
          <a:xfrm>
            <a:off x="3581400" y="685800"/>
            <a:ext cx="4572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66FF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83671" name="Text Box 23"/>
          <p:cNvSpPr txBox="1">
            <a:spLocks noChangeArrowheads="1"/>
          </p:cNvSpPr>
          <p:nvPr/>
        </p:nvSpPr>
        <p:spPr bwMode="auto">
          <a:xfrm>
            <a:off x="304800" y="1279525"/>
            <a:ext cx="5105400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my_swap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(int *pa, int *pb);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x=10, y=25;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*px, *py;  	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px = &amp;x;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py = &amp;y;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swap3(px, py);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swap3(int *pa, int *pb)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tmp;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tmp = *pa;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*pa = *pb;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*pb = tmp;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83672" name="Text Box 24"/>
          <p:cNvSpPr txBox="1">
            <a:spLocks noChangeArrowheads="1"/>
          </p:cNvSpPr>
          <p:nvPr/>
        </p:nvSpPr>
        <p:spPr bwMode="auto">
          <a:xfrm>
            <a:off x="6934200" y="3429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px: 900</a:t>
            </a:r>
          </a:p>
        </p:txBody>
      </p:sp>
      <p:sp>
        <p:nvSpPr>
          <p:cNvPr id="283673" name="Text Box 25"/>
          <p:cNvSpPr txBox="1">
            <a:spLocks noChangeArrowheads="1"/>
          </p:cNvSpPr>
          <p:nvPr/>
        </p:nvSpPr>
        <p:spPr bwMode="auto">
          <a:xfrm>
            <a:off x="6934200" y="3962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py: 904</a:t>
            </a:r>
          </a:p>
        </p:txBody>
      </p:sp>
      <p:sp>
        <p:nvSpPr>
          <p:cNvPr id="283674" name="Line 26"/>
          <p:cNvSpPr>
            <a:spLocks noChangeShapeType="1"/>
          </p:cNvSpPr>
          <p:nvPr/>
        </p:nvSpPr>
        <p:spPr bwMode="auto">
          <a:xfrm flipH="1">
            <a:off x="2667000" y="5486400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3675" name="Freeform 27"/>
          <p:cNvSpPr>
            <a:spLocks/>
          </p:cNvSpPr>
          <p:nvPr/>
        </p:nvSpPr>
        <p:spPr bwMode="auto">
          <a:xfrm>
            <a:off x="8382000" y="2614613"/>
            <a:ext cx="458788" cy="1042987"/>
          </a:xfrm>
          <a:custGeom>
            <a:avLst/>
            <a:gdLst>
              <a:gd name="T0" fmla="*/ 0 w 289"/>
              <a:gd name="T1" fmla="*/ 657 h 657"/>
              <a:gd name="T2" fmla="*/ 164 w 289"/>
              <a:gd name="T3" fmla="*/ 554 h 657"/>
              <a:gd name="T4" fmla="*/ 267 w 289"/>
              <a:gd name="T5" fmla="*/ 89 h 657"/>
              <a:gd name="T6" fmla="*/ 30 w 289"/>
              <a:gd name="T7" fmla="*/ 18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9" h="657">
                <a:moveTo>
                  <a:pt x="0" y="657"/>
                </a:moveTo>
                <a:cubicBezTo>
                  <a:pt x="27" y="640"/>
                  <a:pt x="120" y="649"/>
                  <a:pt x="164" y="554"/>
                </a:cubicBezTo>
                <a:cubicBezTo>
                  <a:pt x="208" y="459"/>
                  <a:pt x="289" y="178"/>
                  <a:pt x="267" y="89"/>
                </a:cubicBezTo>
                <a:cubicBezTo>
                  <a:pt x="245" y="0"/>
                  <a:pt x="79" y="33"/>
                  <a:pt x="30" y="18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3676" name="Freeform 28"/>
          <p:cNvSpPr>
            <a:spLocks/>
          </p:cNvSpPr>
          <p:nvPr/>
        </p:nvSpPr>
        <p:spPr bwMode="auto">
          <a:xfrm>
            <a:off x="8442325" y="3122613"/>
            <a:ext cx="403225" cy="1011237"/>
          </a:xfrm>
          <a:custGeom>
            <a:avLst/>
            <a:gdLst>
              <a:gd name="T0" fmla="*/ 8 w 254"/>
              <a:gd name="T1" fmla="*/ 637 h 637"/>
              <a:gd name="T2" fmla="*/ 150 w 254"/>
              <a:gd name="T3" fmla="*/ 534 h 637"/>
              <a:gd name="T4" fmla="*/ 229 w 254"/>
              <a:gd name="T5" fmla="*/ 85 h 637"/>
              <a:gd name="T6" fmla="*/ 0 w 254"/>
              <a:gd name="T7" fmla="*/ 21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" h="637">
                <a:moveTo>
                  <a:pt x="8" y="637"/>
                </a:moveTo>
                <a:cubicBezTo>
                  <a:pt x="32" y="620"/>
                  <a:pt x="113" y="626"/>
                  <a:pt x="150" y="534"/>
                </a:cubicBezTo>
                <a:cubicBezTo>
                  <a:pt x="187" y="442"/>
                  <a:pt x="254" y="170"/>
                  <a:pt x="229" y="85"/>
                </a:cubicBezTo>
                <a:cubicBezTo>
                  <a:pt x="204" y="0"/>
                  <a:pt x="48" y="34"/>
                  <a:pt x="0" y="21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3677" name="Freeform 29"/>
          <p:cNvSpPr>
            <a:spLocks/>
          </p:cNvSpPr>
          <p:nvPr/>
        </p:nvSpPr>
        <p:spPr bwMode="auto">
          <a:xfrm>
            <a:off x="8467725" y="2324100"/>
            <a:ext cx="552450" cy="2397125"/>
          </a:xfrm>
          <a:custGeom>
            <a:avLst/>
            <a:gdLst>
              <a:gd name="T0" fmla="*/ 0 w 348"/>
              <a:gd name="T1" fmla="*/ 1471 h 1510"/>
              <a:gd name="T2" fmla="*/ 150 w 348"/>
              <a:gd name="T3" fmla="*/ 1298 h 1510"/>
              <a:gd name="T4" fmla="*/ 323 w 348"/>
              <a:gd name="T5" fmla="*/ 201 h 1510"/>
              <a:gd name="T6" fmla="*/ 0 w 348"/>
              <a:gd name="T7" fmla="*/ 90 h 1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8" h="1510">
                <a:moveTo>
                  <a:pt x="0" y="1471"/>
                </a:moveTo>
                <a:cubicBezTo>
                  <a:pt x="25" y="1441"/>
                  <a:pt x="96" y="1510"/>
                  <a:pt x="150" y="1298"/>
                </a:cubicBezTo>
                <a:cubicBezTo>
                  <a:pt x="204" y="1086"/>
                  <a:pt x="348" y="402"/>
                  <a:pt x="323" y="201"/>
                </a:cubicBezTo>
                <a:cubicBezTo>
                  <a:pt x="298" y="0"/>
                  <a:pt x="67" y="113"/>
                  <a:pt x="0" y="90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3678" name="Freeform 30"/>
          <p:cNvSpPr>
            <a:spLocks/>
          </p:cNvSpPr>
          <p:nvPr/>
        </p:nvSpPr>
        <p:spPr bwMode="auto">
          <a:xfrm>
            <a:off x="8442325" y="2855913"/>
            <a:ext cx="601663" cy="2443162"/>
          </a:xfrm>
          <a:custGeom>
            <a:avLst/>
            <a:gdLst>
              <a:gd name="T0" fmla="*/ 0 w 379"/>
              <a:gd name="T1" fmla="*/ 1483 h 1539"/>
              <a:gd name="T2" fmla="*/ 190 w 379"/>
              <a:gd name="T3" fmla="*/ 1326 h 1539"/>
              <a:gd name="T4" fmla="*/ 347 w 379"/>
              <a:gd name="T5" fmla="*/ 205 h 1539"/>
              <a:gd name="T6" fmla="*/ 0 w 379"/>
              <a:gd name="T7" fmla="*/ 95 h 1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9" h="1539">
                <a:moveTo>
                  <a:pt x="0" y="1483"/>
                </a:moveTo>
                <a:cubicBezTo>
                  <a:pt x="33" y="1457"/>
                  <a:pt x="132" y="1539"/>
                  <a:pt x="190" y="1326"/>
                </a:cubicBezTo>
                <a:cubicBezTo>
                  <a:pt x="248" y="1113"/>
                  <a:pt x="379" y="410"/>
                  <a:pt x="347" y="205"/>
                </a:cubicBezTo>
                <a:cubicBezTo>
                  <a:pt x="315" y="0"/>
                  <a:pt x="72" y="118"/>
                  <a:pt x="0" y="95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3679" name="Text Box 31"/>
          <p:cNvSpPr txBox="1">
            <a:spLocks noChangeArrowheads="1"/>
          </p:cNvSpPr>
          <p:nvPr/>
        </p:nvSpPr>
        <p:spPr bwMode="auto">
          <a:xfrm>
            <a:off x="6934200" y="44196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pa: 900</a:t>
            </a:r>
          </a:p>
        </p:txBody>
      </p:sp>
      <p:sp>
        <p:nvSpPr>
          <p:cNvPr id="283680" name="Text Box 32"/>
          <p:cNvSpPr txBox="1">
            <a:spLocks noChangeArrowheads="1"/>
          </p:cNvSpPr>
          <p:nvPr/>
        </p:nvSpPr>
        <p:spPr bwMode="auto">
          <a:xfrm>
            <a:off x="6934200" y="4953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pb: 904</a:t>
            </a:r>
          </a:p>
        </p:txBody>
      </p:sp>
      <p:sp>
        <p:nvSpPr>
          <p:cNvPr id="283681" name="Text Box 33"/>
          <p:cNvSpPr txBox="1">
            <a:spLocks noChangeArrowheads="1"/>
          </p:cNvSpPr>
          <p:nvPr/>
        </p:nvSpPr>
        <p:spPr bwMode="auto">
          <a:xfrm>
            <a:off x="6934200" y="55626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tmp: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&amp; Functions: Example III</a:t>
            </a:r>
          </a:p>
        </p:txBody>
      </p:sp>
      <p:sp>
        <p:nvSpPr>
          <p:cNvPr id="284675" name="Rectangle 3"/>
          <p:cNvSpPr>
            <a:spLocks noChangeArrowheads="1"/>
          </p:cNvSpPr>
          <p:nvPr/>
        </p:nvSpPr>
        <p:spPr bwMode="auto">
          <a:xfrm>
            <a:off x="6934200" y="2286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676" name="Rectangle 4"/>
          <p:cNvSpPr>
            <a:spLocks noChangeArrowheads="1"/>
          </p:cNvSpPr>
          <p:nvPr/>
        </p:nvSpPr>
        <p:spPr bwMode="auto">
          <a:xfrm>
            <a:off x="6934200" y="2819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677" name="Rectangle 5"/>
          <p:cNvSpPr>
            <a:spLocks noChangeArrowheads="1"/>
          </p:cNvSpPr>
          <p:nvPr/>
        </p:nvSpPr>
        <p:spPr bwMode="auto">
          <a:xfrm>
            <a:off x="6934200" y="33528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678" name="Rectangle 6"/>
          <p:cNvSpPr>
            <a:spLocks noChangeArrowheads="1"/>
          </p:cNvSpPr>
          <p:nvPr/>
        </p:nvSpPr>
        <p:spPr bwMode="auto">
          <a:xfrm>
            <a:off x="6934200" y="38862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679" name="Rectangle 7"/>
          <p:cNvSpPr>
            <a:spLocks noChangeArrowheads="1"/>
          </p:cNvSpPr>
          <p:nvPr/>
        </p:nvSpPr>
        <p:spPr bwMode="auto">
          <a:xfrm>
            <a:off x="6934200" y="44196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680" name="Rectangle 8"/>
          <p:cNvSpPr>
            <a:spLocks noChangeArrowheads="1"/>
          </p:cNvSpPr>
          <p:nvPr/>
        </p:nvSpPr>
        <p:spPr bwMode="auto">
          <a:xfrm>
            <a:off x="6934200" y="4953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681" name="Text Box 9"/>
          <p:cNvSpPr txBox="1">
            <a:spLocks noChangeArrowheads="1"/>
          </p:cNvSpPr>
          <p:nvPr/>
        </p:nvSpPr>
        <p:spPr bwMode="auto">
          <a:xfrm>
            <a:off x="5943600" y="1371600"/>
            <a:ext cx="2743200" cy="48482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6600"/>
                </a:solidFill>
                <a:effectLst/>
                <a:latin typeface="Times New Roman" pitchFamily="18" charset="0"/>
              </a:rPr>
              <a:t>Computer Memory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84682" name="Text Box 10"/>
          <p:cNvSpPr txBox="1">
            <a:spLocks noChangeArrowheads="1"/>
          </p:cNvSpPr>
          <p:nvPr/>
        </p:nvSpPr>
        <p:spPr bwMode="auto">
          <a:xfrm>
            <a:off x="6172200" y="2362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284683" name="Text Box 11"/>
          <p:cNvSpPr txBox="1">
            <a:spLocks noChangeArrowheads="1"/>
          </p:cNvSpPr>
          <p:nvPr/>
        </p:nvSpPr>
        <p:spPr bwMode="auto">
          <a:xfrm>
            <a:off x="6172200" y="2895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284684" name="Text Box 12"/>
          <p:cNvSpPr txBox="1">
            <a:spLocks noChangeArrowheads="1"/>
          </p:cNvSpPr>
          <p:nvPr/>
        </p:nvSpPr>
        <p:spPr bwMode="auto">
          <a:xfrm>
            <a:off x="6172200" y="3429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284685" name="Text Box 13"/>
          <p:cNvSpPr txBox="1">
            <a:spLocks noChangeArrowheads="1"/>
          </p:cNvSpPr>
          <p:nvPr/>
        </p:nvSpPr>
        <p:spPr bwMode="auto">
          <a:xfrm>
            <a:off x="6172200" y="3962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284686" name="Text Box 14"/>
          <p:cNvSpPr txBox="1">
            <a:spLocks noChangeArrowheads="1"/>
          </p:cNvSpPr>
          <p:nvPr/>
        </p:nvSpPr>
        <p:spPr bwMode="auto">
          <a:xfrm>
            <a:off x="6172200" y="4495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284687" name="Text Box 15"/>
          <p:cNvSpPr txBox="1">
            <a:spLocks noChangeArrowheads="1"/>
          </p:cNvSpPr>
          <p:nvPr/>
        </p:nvSpPr>
        <p:spPr bwMode="auto">
          <a:xfrm>
            <a:off x="6172200" y="5029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284688" name="Text Box 16"/>
          <p:cNvSpPr txBox="1">
            <a:spLocks noChangeArrowheads="1"/>
          </p:cNvSpPr>
          <p:nvPr/>
        </p:nvSpPr>
        <p:spPr bwMode="auto">
          <a:xfrm>
            <a:off x="6934200" y="2286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x: 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25</a:t>
            </a:r>
          </a:p>
        </p:txBody>
      </p:sp>
      <p:sp>
        <p:nvSpPr>
          <p:cNvPr id="284689" name="Text Box 17"/>
          <p:cNvSpPr txBox="1">
            <a:spLocks noChangeArrowheads="1"/>
          </p:cNvSpPr>
          <p:nvPr/>
        </p:nvSpPr>
        <p:spPr bwMode="auto">
          <a:xfrm>
            <a:off x="6934200" y="2819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y:   25</a:t>
            </a:r>
          </a:p>
        </p:txBody>
      </p:sp>
      <p:sp>
        <p:nvSpPr>
          <p:cNvPr id="284690" name="Text Box 18"/>
          <p:cNvSpPr txBox="1">
            <a:spLocks noChangeArrowheads="1"/>
          </p:cNvSpPr>
          <p:nvPr/>
        </p:nvSpPr>
        <p:spPr bwMode="auto">
          <a:xfrm>
            <a:off x="5867400" y="18288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effectLst/>
                <a:latin typeface="Times New Roman" pitchFamily="18" charset="0"/>
              </a:rPr>
              <a:t>address</a:t>
            </a:r>
          </a:p>
        </p:txBody>
      </p:sp>
      <p:sp>
        <p:nvSpPr>
          <p:cNvPr id="284691" name="Text Box 19"/>
          <p:cNvSpPr txBox="1">
            <a:spLocks noChangeArrowheads="1"/>
          </p:cNvSpPr>
          <p:nvPr/>
        </p:nvSpPr>
        <p:spPr bwMode="auto">
          <a:xfrm>
            <a:off x="6858000" y="1828800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var name: value</a:t>
            </a:r>
          </a:p>
        </p:txBody>
      </p:sp>
      <p:sp>
        <p:nvSpPr>
          <p:cNvPr id="284692" name="Rectangle 20"/>
          <p:cNvSpPr>
            <a:spLocks noChangeArrowheads="1"/>
          </p:cNvSpPr>
          <p:nvPr/>
        </p:nvSpPr>
        <p:spPr bwMode="auto">
          <a:xfrm>
            <a:off x="6934200" y="5486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693" name="Text Box 21"/>
          <p:cNvSpPr txBox="1">
            <a:spLocks noChangeArrowheads="1"/>
          </p:cNvSpPr>
          <p:nvPr/>
        </p:nvSpPr>
        <p:spPr bwMode="auto">
          <a:xfrm>
            <a:off x="6172200" y="556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284694" name="Rectangle 22"/>
          <p:cNvSpPr>
            <a:spLocks noChangeArrowheads="1"/>
          </p:cNvSpPr>
          <p:nvPr/>
        </p:nvSpPr>
        <p:spPr bwMode="auto">
          <a:xfrm>
            <a:off x="3581400" y="685800"/>
            <a:ext cx="4572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66FF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84695" name="Text Box 23"/>
          <p:cNvSpPr txBox="1">
            <a:spLocks noChangeArrowheads="1"/>
          </p:cNvSpPr>
          <p:nvPr/>
        </p:nvSpPr>
        <p:spPr bwMode="auto">
          <a:xfrm>
            <a:off x="304800" y="1279525"/>
            <a:ext cx="5105400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my_swap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(int *pa, int *pb);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x=10, y=25;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*px, *py;  	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px = &amp;x;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py = &amp;y;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swap3(px, py);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swap3(int *pa, int *pb)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tmp;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tmp = *pa;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*pa = *pb;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*pb = tmp;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84696" name="Text Box 24"/>
          <p:cNvSpPr txBox="1">
            <a:spLocks noChangeArrowheads="1"/>
          </p:cNvSpPr>
          <p:nvPr/>
        </p:nvSpPr>
        <p:spPr bwMode="auto">
          <a:xfrm>
            <a:off x="6934200" y="3429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px: 900</a:t>
            </a:r>
          </a:p>
        </p:txBody>
      </p:sp>
      <p:sp>
        <p:nvSpPr>
          <p:cNvPr id="284697" name="Text Box 25"/>
          <p:cNvSpPr txBox="1">
            <a:spLocks noChangeArrowheads="1"/>
          </p:cNvSpPr>
          <p:nvPr/>
        </p:nvSpPr>
        <p:spPr bwMode="auto">
          <a:xfrm>
            <a:off x="6934200" y="3962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py: 904</a:t>
            </a:r>
          </a:p>
        </p:txBody>
      </p:sp>
      <p:sp>
        <p:nvSpPr>
          <p:cNvPr id="284698" name="Line 26"/>
          <p:cNvSpPr>
            <a:spLocks noChangeShapeType="1"/>
          </p:cNvSpPr>
          <p:nvPr/>
        </p:nvSpPr>
        <p:spPr bwMode="auto">
          <a:xfrm flipH="1">
            <a:off x="2667000" y="5715000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4699" name="Freeform 27"/>
          <p:cNvSpPr>
            <a:spLocks/>
          </p:cNvSpPr>
          <p:nvPr/>
        </p:nvSpPr>
        <p:spPr bwMode="auto">
          <a:xfrm>
            <a:off x="8382000" y="2614613"/>
            <a:ext cx="458788" cy="1042987"/>
          </a:xfrm>
          <a:custGeom>
            <a:avLst/>
            <a:gdLst>
              <a:gd name="T0" fmla="*/ 0 w 289"/>
              <a:gd name="T1" fmla="*/ 657 h 657"/>
              <a:gd name="T2" fmla="*/ 164 w 289"/>
              <a:gd name="T3" fmla="*/ 554 h 657"/>
              <a:gd name="T4" fmla="*/ 267 w 289"/>
              <a:gd name="T5" fmla="*/ 89 h 657"/>
              <a:gd name="T6" fmla="*/ 30 w 289"/>
              <a:gd name="T7" fmla="*/ 18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9" h="657">
                <a:moveTo>
                  <a:pt x="0" y="657"/>
                </a:moveTo>
                <a:cubicBezTo>
                  <a:pt x="27" y="640"/>
                  <a:pt x="120" y="649"/>
                  <a:pt x="164" y="554"/>
                </a:cubicBezTo>
                <a:cubicBezTo>
                  <a:pt x="208" y="459"/>
                  <a:pt x="289" y="178"/>
                  <a:pt x="267" y="89"/>
                </a:cubicBezTo>
                <a:cubicBezTo>
                  <a:pt x="245" y="0"/>
                  <a:pt x="79" y="33"/>
                  <a:pt x="30" y="18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4700" name="Freeform 28"/>
          <p:cNvSpPr>
            <a:spLocks/>
          </p:cNvSpPr>
          <p:nvPr/>
        </p:nvSpPr>
        <p:spPr bwMode="auto">
          <a:xfrm>
            <a:off x="8442325" y="3122613"/>
            <a:ext cx="403225" cy="1011237"/>
          </a:xfrm>
          <a:custGeom>
            <a:avLst/>
            <a:gdLst>
              <a:gd name="T0" fmla="*/ 8 w 254"/>
              <a:gd name="T1" fmla="*/ 637 h 637"/>
              <a:gd name="T2" fmla="*/ 150 w 254"/>
              <a:gd name="T3" fmla="*/ 534 h 637"/>
              <a:gd name="T4" fmla="*/ 229 w 254"/>
              <a:gd name="T5" fmla="*/ 85 h 637"/>
              <a:gd name="T6" fmla="*/ 0 w 254"/>
              <a:gd name="T7" fmla="*/ 21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" h="637">
                <a:moveTo>
                  <a:pt x="8" y="637"/>
                </a:moveTo>
                <a:cubicBezTo>
                  <a:pt x="32" y="620"/>
                  <a:pt x="113" y="626"/>
                  <a:pt x="150" y="534"/>
                </a:cubicBezTo>
                <a:cubicBezTo>
                  <a:pt x="187" y="442"/>
                  <a:pt x="254" y="170"/>
                  <a:pt x="229" y="85"/>
                </a:cubicBezTo>
                <a:cubicBezTo>
                  <a:pt x="204" y="0"/>
                  <a:pt x="48" y="34"/>
                  <a:pt x="0" y="21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4701" name="Freeform 29"/>
          <p:cNvSpPr>
            <a:spLocks/>
          </p:cNvSpPr>
          <p:nvPr/>
        </p:nvSpPr>
        <p:spPr bwMode="auto">
          <a:xfrm>
            <a:off x="8467725" y="2324100"/>
            <a:ext cx="552450" cy="2397125"/>
          </a:xfrm>
          <a:custGeom>
            <a:avLst/>
            <a:gdLst>
              <a:gd name="T0" fmla="*/ 0 w 348"/>
              <a:gd name="T1" fmla="*/ 1471 h 1510"/>
              <a:gd name="T2" fmla="*/ 150 w 348"/>
              <a:gd name="T3" fmla="*/ 1298 h 1510"/>
              <a:gd name="T4" fmla="*/ 323 w 348"/>
              <a:gd name="T5" fmla="*/ 201 h 1510"/>
              <a:gd name="T6" fmla="*/ 0 w 348"/>
              <a:gd name="T7" fmla="*/ 90 h 1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8" h="1510">
                <a:moveTo>
                  <a:pt x="0" y="1471"/>
                </a:moveTo>
                <a:cubicBezTo>
                  <a:pt x="25" y="1441"/>
                  <a:pt x="96" y="1510"/>
                  <a:pt x="150" y="1298"/>
                </a:cubicBezTo>
                <a:cubicBezTo>
                  <a:pt x="204" y="1086"/>
                  <a:pt x="348" y="402"/>
                  <a:pt x="323" y="201"/>
                </a:cubicBezTo>
                <a:cubicBezTo>
                  <a:pt x="298" y="0"/>
                  <a:pt x="67" y="113"/>
                  <a:pt x="0" y="90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4702" name="Freeform 30"/>
          <p:cNvSpPr>
            <a:spLocks/>
          </p:cNvSpPr>
          <p:nvPr/>
        </p:nvSpPr>
        <p:spPr bwMode="auto">
          <a:xfrm>
            <a:off x="8442325" y="2855913"/>
            <a:ext cx="601663" cy="2443162"/>
          </a:xfrm>
          <a:custGeom>
            <a:avLst/>
            <a:gdLst>
              <a:gd name="T0" fmla="*/ 0 w 379"/>
              <a:gd name="T1" fmla="*/ 1483 h 1539"/>
              <a:gd name="T2" fmla="*/ 190 w 379"/>
              <a:gd name="T3" fmla="*/ 1326 h 1539"/>
              <a:gd name="T4" fmla="*/ 347 w 379"/>
              <a:gd name="T5" fmla="*/ 205 h 1539"/>
              <a:gd name="T6" fmla="*/ 0 w 379"/>
              <a:gd name="T7" fmla="*/ 95 h 1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9" h="1539">
                <a:moveTo>
                  <a:pt x="0" y="1483"/>
                </a:moveTo>
                <a:cubicBezTo>
                  <a:pt x="33" y="1457"/>
                  <a:pt x="132" y="1539"/>
                  <a:pt x="190" y="1326"/>
                </a:cubicBezTo>
                <a:cubicBezTo>
                  <a:pt x="248" y="1113"/>
                  <a:pt x="379" y="410"/>
                  <a:pt x="347" y="205"/>
                </a:cubicBezTo>
                <a:cubicBezTo>
                  <a:pt x="315" y="0"/>
                  <a:pt x="72" y="118"/>
                  <a:pt x="0" y="95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4703" name="Text Box 31"/>
          <p:cNvSpPr txBox="1">
            <a:spLocks noChangeArrowheads="1"/>
          </p:cNvSpPr>
          <p:nvPr/>
        </p:nvSpPr>
        <p:spPr bwMode="auto">
          <a:xfrm>
            <a:off x="6934200" y="44196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pa: 900</a:t>
            </a:r>
          </a:p>
        </p:txBody>
      </p:sp>
      <p:sp>
        <p:nvSpPr>
          <p:cNvPr id="284704" name="Text Box 32"/>
          <p:cNvSpPr txBox="1">
            <a:spLocks noChangeArrowheads="1"/>
          </p:cNvSpPr>
          <p:nvPr/>
        </p:nvSpPr>
        <p:spPr bwMode="auto">
          <a:xfrm>
            <a:off x="6934200" y="4953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pb: 904</a:t>
            </a:r>
          </a:p>
        </p:txBody>
      </p:sp>
      <p:sp>
        <p:nvSpPr>
          <p:cNvPr id="284705" name="Text Box 33"/>
          <p:cNvSpPr txBox="1">
            <a:spLocks noChangeArrowheads="1"/>
          </p:cNvSpPr>
          <p:nvPr/>
        </p:nvSpPr>
        <p:spPr bwMode="auto">
          <a:xfrm>
            <a:off x="6934200" y="55626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tmp: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‘Referencing’ with Pointers: </a:t>
            </a:r>
            <a:r>
              <a:rPr lang="en-US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763000" cy="5181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The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dirty="0"/>
              <a:t> operator lets a pointer refer to </a:t>
            </a:r>
            <a:r>
              <a:rPr lang="en-US" dirty="0" smtClean="0"/>
              <a:t>(‘</a:t>
            </a:r>
            <a:r>
              <a:rPr lang="en-US" dirty="0"/>
              <a:t>point to</a:t>
            </a:r>
            <a:r>
              <a:rPr lang="en-US" dirty="0" smtClean="0"/>
              <a:t>’) ANY </a:t>
            </a:r>
            <a:r>
              <a:rPr lang="en-US" dirty="0"/>
              <a:t>variable of the same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base type</a:t>
            </a:r>
            <a:r>
              <a:rPr lang="en-US" dirty="0"/>
              <a:t>: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=2,j=3;		// variety of integers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list[4] = {1,6,4,8};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*p1, *p2;	// integer pointers    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p1 =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		// p1 refers to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 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list+1;	//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 == list[1]  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p2 = 1+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&amp;(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	// p2 refers to list[3]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(“%d, %d, %d\n”,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[0], p1[0], p2[0]);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Result: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6, 2, 8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5562600" y="5257800"/>
            <a:ext cx="24384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Note: my pointer names all begin with 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</a:t>
            </a:r>
            <a:r>
              <a:rPr lang="en-US">
                <a:effectLst/>
                <a:latin typeface="Times New Roman" pitchFamily="18" charset="0"/>
              </a:rPr>
              <a:t> </a:t>
            </a:r>
          </a:p>
        </p:txBody>
      </p:sp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228600" y="2590800"/>
            <a:ext cx="7772400" cy="259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50" name="Oval 6"/>
          <p:cNvSpPr>
            <a:spLocks noChangeArrowheads="1"/>
          </p:cNvSpPr>
          <p:nvPr/>
        </p:nvSpPr>
        <p:spPr bwMode="auto">
          <a:xfrm>
            <a:off x="2057400" y="4475163"/>
            <a:ext cx="1752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51" name="Text Box 7"/>
          <p:cNvSpPr txBox="1">
            <a:spLocks noChangeArrowheads="1"/>
          </p:cNvSpPr>
          <p:nvPr/>
        </p:nvSpPr>
        <p:spPr bwMode="auto">
          <a:xfrm>
            <a:off x="2743200" y="5257800"/>
            <a:ext cx="23622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Note: we can reference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array elements!</a:t>
            </a:r>
          </a:p>
        </p:txBody>
      </p:sp>
      <p:sp>
        <p:nvSpPr>
          <p:cNvPr id="108552" name="Line 8"/>
          <p:cNvSpPr>
            <a:spLocks noChangeShapeType="1"/>
          </p:cNvSpPr>
          <p:nvPr/>
        </p:nvSpPr>
        <p:spPr bwMode="auto">
          <a:xfrm flipH="1" flipV="1">
            <a:off x="3657600" y="4724400"/>
            <a:ext cx="76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553" name="Oval 9"/>
          <p:cNvSpPr>
            <a:spLocks noChangeArrowheads="1"/>
          </p:cNvSpPr>
          <p:nvPr/>
        </p:nvSpPr>
        <p:spPr bwMode="auto">
          <a:xfrm>
            <a:off x="1600200" y="3962400"/>
            <a:ext cx="685800" cy="3048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&amp; Functions: Example III</a:t>
            </a:r>
          </a:p>
        </p:txBody>
      </p:sp>
      <p:sp>
        <p:nvSpPr>
          <p:cNvPr id="285699" name="Rectangle 3"/>
          <p:cNvSpPr>
            <a:spLocks noChangeArrowheads="1"/>
          </p:cNvSpPr>
          <p:nvPr/>
        </p:nvSpPr>
        <p:spPr bwMode="auto">
          <a:xfrm>
            <a:off x="6934200" y="2286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5700" name="Rectangle 4"/>
          <p:cNvSpPr>
            <a:spLocks noChangeArrowheads="1"/>
          </p:cNvSpPr>
          <p:nvPr/>
        </p:nvSpPr>
        <p:spPr bwMode="auto">
          <a:xfrm>
            <a:off x="6934200" y="2819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5701" name="Rectangle 5"/>
          <p:cNvSpPr>
            <a:spLocks noChangeArrowheads="1"/>
          </p:cNvSpPr>
          <p:nvPr/>
        </p:nvSpPr>
        <p:spPr bwMode="auto">
          <a:xfrm>
            <a:off x="6934200" y="33528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5702" name="Rectangle 6"/>
          <p:cNvSpPr>
            <a:spLocks noChangeArrowheads="1"/>
          </p:cNvSpPr>
          <p:nvPr/>
        </p:nvSpPr>
        <p:spPr bwMode="auto">
          <a:xfrm>
            <a:off x="6934200" y="38862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5703" name="Rectangle 7"/>
          <p:cNvSpPr>
            <a:spLocks noChangeArrowheads="1"/>
          </p:cNvSpPr>
          <p:nvPr/>
        </p:nvSpPr>
        <p:spPr bwMode="auto">
          <a:xfrm>
            <a:off x="6934200" y="44196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5704" name="Rectangle 8"/>
          <p:cNvSpPr>
            <a:spLocks noChangeArrowheads="1"/>
          </p:cNvSpPr>
          <p:nvPr/>
        </p:nvSpPr>
        <p:spPr bwMode="auto">
          <a:xfrm>
            <a:off x="6934200" y="4953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5705" name="Text Box 9"/>
          <p:cNvSpPr txBox="1">
            <a:spLocks noChangeArrowheads="1"/>
          </p:cNvSpPr>
          <p:nvPr/>
        </p:nvSpPr>
        <p:spPr bwMode="auto">
          <a:xfrm>
            <a:off x="5943600" y="1371600"/>
            <a:ext cx="2743200" cy="48482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6600"/>
                </a:solidFill>
                <a:effectLst/>
                <a:latin typeface="Times New Roman" pitchFamily="18" charset="0"/>
              </a:rPr>
              <a:t>Computer Memory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85706" name="Text Box 10"/>
          <p:cNvSpPr txBox="1">
            <a:spLocks noChangeArrowheads="1"/>
          </p:cNvSpPr>
          <p:nvPr/>
        </p:nvSpPr>
        <p:spPr bwMode="auto">
          <a:xfrm>
            <a:off x="6172200" y="2362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285707" name="Text Box 11"/>
          <p:cNvSpPr txBox="1">
            <a:spLocks noChangeArrowheads="1"/>
          </p:cNvSpPr>
          <p:nvPr/>
        </p:nvSpPr>
        <p:spPr bwMode="auto">
          <a:xfrm>
            <a:off x="6172200" y="2895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285708" name="Text Box 12"/>
          <p:cNvSpPr txBox="1">
            <a:spLocks noChangeArrowheads="1"/>
          </p:cNvSpPr>
          <p:nvPr/>
        </p:nvSpPr>
        <p:spPr bwMode="auto">
          <a:xfrm>
            <a:off x="6172200" y="3429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285709" name="Text Box 13"/>
          <p:cNvSpPr txBox="1">
            <a:spLocks noChangeArrowheads="1"/>
          </p:cNvSpPr>
          <p:nvPr/>
        </p:nvSpPr>
        <p:spPr bwMode="auto">
          <a:xfrm>
            <a:off x="6172200" y="3962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285710" name="Text Box 14"/>
          <p:cNvSpPr txBox="1">
            <a:spLocks noChangeArrowheads="1"/>
          </p:cNvSpPr>
          <p:nvPr/>
        </p:nvSpPr>
        <p:spPr bwMode="auto">
          <a:xfrm>
            <a:off x="6172200" y="4495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285711" name="Text Box 15"/>
          <p:cNvSpPr txBox="1">
            <a:spLocks noChangeArrowheads="1"/>
          </p:cNvSpPr>
          <p:nvPr/>
        </p:nvSpPr>
        <p:spPr bwMode="auto">
          <a:xfrm>
            <a:off x="6172200" y="5029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285712" name="Text Box 16"/>
          <p:cNvSpPr txBox="1">
            <a:spLocks noChangeArrowheads="1"/>
          </p:cNvSpPr>
          <p:nvPr/>
        </p:nvSpPr>
        <p:spPr bwMode="auto">
          <a:xfrm>
            <a:off x="6934200" y="2286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x: 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25</a:t>
            </a:r>
          </a:p>
        </p:txBody>
      </p:sp>
      <p:sp>
        <p:nvSpPr>
          <p:cNvPr id="285713" name="Text Box 17"/>
          <p:cNvSpPr txBox="1">
            <a:spLocks noChangeArrowheads="1"/>
          </p:cNvSpPr>
          <p:nvPr/>
        </p:nvSpPr>
        <p:spPr bwMode="auto">
          <a:xfrm>
            <a:off x="6934200" y="2819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y: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10</a:t>
            </a:r>
          </a:p>
        </p:txBody>
      </p:sp>
      <p:sp>
        <p:nvSpPr>
          <p:cNvPr id="285714" name="Text Box 18"/>
          <p:cNvSpPr txBox="1">
            <a:spLocks noChangeArrowheads="1"/>
          </p:cNvSpPr>
          <p:nvPr/>
        </p:nvSpPr>
        <p:spPr bwMode="auto">
          <a:xfrm>
            <a:off x="5867400" y="18288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effectLst/>
                <a:latin typeface="Times New Roman" pitchFamily="18" charset="0"/>
              </a:rPr>
              <a:t>address</a:t>
            </a:r>
          </a:p>
        </p:txBody>
      </p:sp>
      <p:sp>
        <p:nvSpPr>
          <p:cNvPr id="285715" name="Text Box 19"/>
          <p:cNvSpPr txBox="1">
            <a:spLocks noChangeArrowheads="1"/>
          </p:cNvSpPr>
          <p:nvPr/>
        </p:nvSpPr>
        <p:spPr bwMode="auto">
          <a:xfrm>
            <a:off x="6858000" y="1828800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var name: value</a:t>
            </a:r>
          </a:p>
        </p:txBody>
      </p:sp>
      <p:sp>
        <p:nvSpPr>
          <p:cNvPr id="285716" name="Rectangle 20"/>
          <p:cNvSpPr>
            <a:spLocks noChangeArrowheads="1"/>
          </p:cNvSpPr>
          <p:nvPr/>
        </p:nvSpPr>
        <p:spPr bwMode="auto">
          <a:xfrm>
            <a:off x="6934200" y="5486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5717" name="Text Box 21"/>
          <p:cNvSpPr txBox="1">
            <a:spLocks noChangeArrowheads="1"/>
          </p:cNvSpPr>
          <p:nvPr/>
        </p:nvSpPr>
        <p:spPr bwMode="auto">
          <a:xfrm>
            <a:off x="6172200" y="556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285718" name="Rectangle 22"/>
          <p:cNvSpPr>
            <a:spLocks noChangeArrowheads="1"/>
          </p:cNvSpPr>
          <p:nvPr/>
        </p:nvSpPr>
        <p:spPr bwMode="auto">
          <a:xfrm>
            <a:off x="3581400" y="685800"/>
            <a:ext cx="4572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66FF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85719" name="Text Box 23"/>
          <p:cNvSpPr txBox="1">
            <a:spLocks noChangeArrowheads="1"/>
          </p:cNvSpPr>
          <p:nvPr/>
        </p:nvSpPr>
        <p:spPr bwMode="auto">
          <a:xfrm>
            <a:off x="304800" y="1279525"/>
            <a:ext cx="5105400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my_swap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(int *pa, int *pb);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x=10, y=25;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*px, *py;  	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px = &amp;x;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py = &amp;y;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swap3(px, py);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swap3(int *pa, int *pb)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tmp;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tmp = *pa;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*pa = *pb;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*pb = tmp;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85720" name="Text Box 24"/>
          <p:cNvSpPr txBox="1">
            <a:spLocks noChangeArrowheads="1"/>
          </p:cNvSpPr>
          <p:nvPr/>
        </p:nvSpPr>
        <p:spPr bwMode="auto">
          <a:xfrm>
            <a:off x="6934200" y="3429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px: 900</a:t>
            </a:r>
          </a:p>
        </p:txBody>
      </p:sp>
      <p:sp>
        <p:nvSpPr>
          <p:cNvPr id="285721" name="Text Box 25"/>
          <p:cNvSpPr txBox="1">
            <a:spLocks noChangeArrowheads="1"/>
          </p:cNvSpPr>
          <p:nvPr/>
        </p:nvSpPr>
        <p:spPr bwMode="auto">
          <a:xfrm>
            <a:off x="6934200" y="3962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py: 904</a:t>
            </a:r>
          </a:p>
        </p:txBody>
      </p:sp>
      <p:sp>
        <p:nvSpPr>
          <p:cNvPr id="285722" name="Line 26"/>
          <p:cNvSpPr>
            <a:spLocks noChangeShapeType="1"/>
          </p:cNvSpPr>
          <p:nvPr/>
        </p:nvSpPr>
        <p:spPr bwMode="auto">
          <a:xfrm flipH="1">
            <a:off x="2667000" y="5943600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5723" name="Freeform 27"/>
          <p:cNvSpPr>
            <a:spLocks/>
          </p:cNvSpPr>
          <p:nvPr/>
        </p:nvSpPr>
        <p:spPr bwMode="auto">
          <a:xfrm>
            <a:off x="8382000" y="2614613"/>
            <a:ext cx="458788" cy="1042987"/>
          </a:xfrm>
          <a:custGeom>
            <a:avLst/>
            <a:gdLst>
              <a:gd name="T0" fmla="*/ 0 w 289"/>
              <a:gd name="T1" fmla="*/ 657 h 657"/>
              <a:gd name="T2" fmla="*/ 164 w 289"/>
              <a:gd name="T3" fmla="*/ 554 h 657"/>
              <a:gd name="T4" fmla="*/ 267 w 289"/>
              <a:gd name="T5" fmla="*/ 89 h 657"/>
              <a:gd name="T6" fmla="*/ 30 w 289"/>
              <a:gd name="T7" fmla="*/ 18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9" h="657">
                <a:moveTo>
                  <a:pt x="0" y="657"/>
                </a:moveTo>
                <a:cubicBezTo>
                  <a:pt x="27" y="640"/>
                  <a:pt x="120" y="649"/>
                  <a:pt x="164" y="554"/>
                </a:cubicBezTo>
                <a:cubicBezTo>
                  <a:pt x="208" y="459"/>
                  <a:pt x="289" y="178"/>
                  <a:pt x="267" y="89"/>
                </a:cubicBezTo>
                <a:cubicBezTo>
                  <a:pt x="245" y="0"/>
                  <a:pt x="79" y="33"/>
                  <a:pt x="30" y="18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5724" name="Freeform 28"/>
          <p:cNvSpPr>
            <a:spLocks/>
          </p:cNvSpPr>
          <p:nvPr/>
        </p:nvSpPr>
        <p:spPr bwMode="auto">
          <a:xfrm>
            <a:off x="8442325" y="3122613"/>
            <a:ext cx="403225" cy="1011237"/>
          </a:xfrm>
          <a:custGeom>
            <a:avLst/>
            <a:gdLst>
              <a:gd name="T0" fmla="*/ 8 w 254"/>
              <a:gd name="T1" fmla="*/ 637 h 637"/>
              <a:gd name="T2" fmla="*/ 150 w 254"/>
              <a:gd name="T3" fmla="*/ 534 h 637"/>
              <a:gd name="T4" fmla="*/ 229 w 254"/>
              <a:gd name="T5" fmla="*/ 85 h 637"/>
              <a:gd name="T6" fmla="*/ 0 w 254"/>
              <a:gd name="T7" fmla="*/ 21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" h="637">
                <a:moveTo>
                  <a:pt x="8" y="637"/>
                </a:moveTo>
                <a:cubicBezTo>
                  <a:pt x="32" y="620"/>
                  <a:pt x="113" y="626"/>
                  <a:pt x="150" y="534"/>
                </a:cubicBezTo>
                <a:cubicBezTo>
                  <a:pt x="187" y="442"/>
                  <a:pt x="254" y="170"/>
                  <a:pt x="229" y="85"/>
                </a:cubicBezTo>
                <a:cubicBezTo>
                  <a:pt x="204" y="0"/>
                  <a:pt x="48" y="34"/>
                  <a:pt x="0" y="21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5725" name="Freeform 29"/>
          <p:cNvSpPr>
            <a:spLocks/>
          </p:cNvSpPr>
          <p:nvPr/>
        </p:nvSpPr>
        <p:spPr bwMode="auto">
          <a:xfrm>
            <a:off x="8467725" y="2324100"/>
            <a:ext cx="552450" cy="2397125"/>
          </a:xfrm>
          <a:custGeom>
            <a:avLst/>
            <a:gdLst>
              <a:gd name="T0" fmla="*/ 0 w 348"/>
              <a:gd name="T1" fmla="*/ 1471 h 1510"/>
              <a:gd name="T2" fmla="*/ 150 w 348"/>
              <a:gd name="T3" fmla="*/ 1298 h 1510"/>
              <a:gd name="T4" fmla="*/ 323 w 348"/>
              <a:gd name="T5" fmla="*/ 201 h 1510"/>
              <a:gd name="T6" fmla="*/ 0 w 348"/>
              <a:gd name="T7" fmla="*/ 90 h 1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8" h="1510">
                <a:moveTo>
                  <a:pt x="0" y="1471"/>
                </a:moveTo>
                <a:cubicBezTo>
                  <a:pt x="25" y="1441"/>
                  <a:pt x="96" y="1510"/>
                  <a:pt x="150" y="1298"/>
                </a:cubicBezTo>
                <a:cubicBezTo>
                  <a:pt x="204" y="1086"/>
                  <a:pt x="348" y="402"/>
                  <a:pt x="323" y="201"/>
                </a:cubicBezTo>
                <a:cubicBezTo>
                  <a:pt x="298" y="0"/>
                  <a:pt x="67" y="113"/>
                  <a:pt x="0" y="90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5726" name="Freeform 30"/>
          <p:cNvSpPr>
            <a:spLocks/>
          </p:cNvSpPr>
          <p:nvPr/>
        </p:nvSpPr>
        <p:spPr bwMode="auto">
          <a:xfrm>
            <a:off x="8442325" y="2855913"/>
            <a:ext cx="601663" cy="2443162"/>
          </a:xfrm>
          <a:custGeom>
            <a:avLst/>
            <a:gdLst>
              <a:gd name="T0" fmla="*/ 0 w 379"/>
              <a:gd name="T1" fmla="*/ 1483 h 1539"/>
              <a:gd name="T2" fmla="*/ 190 w 379"/>
              <a:gd name="T3" fmla="*/ 1326 h 1539"/>
              <a:gd name="T4" fmla="*/ 347 w 379"/>
              <a:gd name="T5" fmla="*/ 205 h 1539"/>
              <a:gd name="T6" fmla="*/ 0 w 379"/>
              <a:gd name="T7" fmla="*/ 95 h 1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9" h="1539">
                <a:moveTo>
                  <a:pt x="0" y="1483"/>
                </a:moveTo>
                <a:cubicBezTo>
                  <a:pt x="33" y="1457"/>
                  <a:pt x="132" y="1539"/>
                  <a:pt x="190" y="1326"/>
                </a:cubicBezTo>
                <a:cubicBezTo>
                  <a:pt x="248" y="1113"/>
                  <a:pt x="379" y="410"/>
                  <a:pt x="347" y="205"/>
                </a:cubicBezTo>
                <a:cubicBezTo>
                  <a:pt x="315" y="0"/>
                  <a:pt x="72" y="118"/>
                  <a:pt x="0" y="95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5727" name="Text Box 31"/>
          <p:cNvSpPr txBox="1">
            <a:spLocks noChangeArrowheads="1"/>
          </p:cNvSpPr>
          <p:nvPr/>
        </p:nvSpPr>
        <p:spPr bwMode="auto">
          <a:xfrm>
            <a:off x="6934200" y="44196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pa: 900</a:t>
            </a:r>
          </a:p>
        </p:txBody>
      </p:sp>
      <p:sp>
        <p:nvSpPr>
          <p:cNvPr id="285728" name="Text Box 32"/>
          <p:cNvSpPr txBox="1">
            <a:spLocks noChangeArrowheads="1"/>
          </p:cNvSpPr>
          <p:nvPr/>
        </p:nvSpPr>
        <p:spPr bwMode="auto">
          <a:xfrm>
            <a:off x="6934200" y="4953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pb: 904</a:t>
            </a:r>
          </a:p>
        </p:txBody>
      </p:sp>
      <p:sp>
        <p:nvSpPr>
          <p:cNvPr id="285729" name="Text Box 33"/>
          <p:cNvSpPr txBox="1">
            <a:spLocks noChangeArrowheads="1"/>
          </p:cNvSpPr>
          <p:nvPr/>
        </p:nvSpPr>
        <p:spPr bwMode="auto">
          <a:xfrm>
            <a:off x="6934200" y="55626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tmp: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&amp; Functions: Example III</a:t>
            </a:r>
          </a:p>
        </p:txBody>
      </p:sp>
      <p:sp>
        <p:nvSpPr>
          <p:cNvPr id="286723" name="Rectangle 3"/>
          <p:cNvSpPr>
            <a:spLocks noChangeArrowheads="1"/>
          </p:cNvSpPr>
          <p:nvPr/>
        </p:nvSpPr>
        <p:spPr bwMode="auto">
          <a:xfrm>
            <a:off x="6934200" y="2286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24" name="Rectangle 4"/>
          <p:cNvSpPr>
            <a:spLocks noChangeArrowheads="1"/>
          </p:cNvSpPr>
          <p:nvPr/>
        </p:nvSpPr>
        <p:spPr bwMode="auto">
          <a:xfrm>
            <a:off x="6934200" y="2819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25" name="Rectangle 5"/>
          <p:cNvSpPr>
            <a:spLocks noChangeArrowheads="1"/>
          </p:cNvSpPr>
          <p:nvPr/>
        </p:nvSpPr>
        <p:spPr bwMode="auto">
          <a:xfrm>
            <a:off x="6934200" y="33528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26" name="Rectangle 6"/>
          <p:cNvSpPr>
            <a:spLocks noChangeArrowheads="1"/>
          </p:cNvSpPr>
          <p:nvPr/>
        </p:nvSpPr>
        <p:spPr bwMode="auto">
          <a:xfrm>
            <a:off x="6934200" y="38862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27" name="Rectangle 7"/>
          <p:cNvSpPr>
            <a:spLocks noChangeArrowheads="1"/>
          </p:cNvSpPr>
          <p:nvPr/>
        </p:nvSpPr>
        <p:spPr bwMode="auto">
          <a:xfrm>
            <a:off x="6934200" y="44196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28" name="Rectangle 8"/>
          <p:cNvSpPr>
            <a:spLocks noChangeArrowheads="1"/>
          </p:cNvSpPr>
          <p:nvPr/>
        </p:nvSpPr>
        <p:spPr bwMode="auto">
          <a:xfrm>
            <a:off x="6934200" y="4953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29" name="Text Box 9"/>
          <p:cNvSpPr txBox="1">
            <a:spLocks noChangeArrowheads="1"/>
          </p:cNvSpPr>
          <p:nvPr/>
        </p:nvSpPr>
        <p:spPr bwMode="auto">
          <a:xfrm>
            <a:off x="5943600" y="1371600"/>
            <a:ext cx="2743200" cy="48482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6600"/>
                </a:solidFill>
                <a:effectLst/>
                <a:latin typeface="Times New Roman" pitchFamily="18" charset="0"/>
              </a:rPr>
              <a:t>Computer Memory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86730" name="Text Box 10"/>
          <p:cNvSpPr txBox="1">
            <a:spLocks noChangeArrowheads="1"/>
          </p:cNvSpPr>
          <p:nvPr/>
        </p:nvSpPr>
        <p:spPr bwMode="auto">
          <a:xfrm>
            <a:off x="6172200" y="2362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286731" name="Text Box 11"/>
          <p:cNvSpPr txBox="1">
            <a:spLocks noChangeArrowheads="1"/>
          </p:cNvSpPr>
          <p:nvPr/>
        </p:nvSpPr>
        <p:spPr bwMode="auto">
          <a:xfrm>
            <a:off x="6172200" y="2895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286732" name="Text Box 12"/>
          <p:cNvSpPr txBox="1">
            <a:spLocks noChangeArrowheads="1"/>
          </p:cNvSpPr>
          <p:nvPr/>
        </p:nvSpPr>
        <p:spPr bwMode="auto">
          <a:xfrm>
            <a:off x="6172200" y="3429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286733" name="Text Box 13"/>
          <p:cNvSpPr txBox="1">
            <a:spLocks noChangeArrowheads="1"/>
          </p:cNvSpPr>
          <p:nvPr/>
        </p:nvSpPr>
        <p:spPr bwMode="auto">
          <a:xfrm>
            <a:off x="6172200" y="3962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286734" name="Text Box 14"/>
          <p:cNvSpPr txBox="1">
            <a:spLocks noChangeArrowheads="1"/>
          </p:cNvSpPr>
          <p:nvPr/>
        </p:nvSpPr>
        <p:spPr bwMode="auto">
          <a:xfrm>
            <a:off x="6172200" y="4495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286735" name="Text Box 15"/>
          <p:cNvSpPr txBox="1">
            <a:spLocks noChangeArrowheads="1"/>
          </p:cNvSpPr>
          <p:nvPr/>
        </p:nvSpPr>
        <p:spPr bwMode="auto">
          <a:xfrm>
            <a:off x="6172200" y="5029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286736" name="Text Box 16"/>
          <p:cNvSpPr txBox="1">
            <a:spLocks noChangeArrowheads="1"/>
          </p:cNvSpPr>
          <p:nvPr/>
        </p:nvSpPr>
        <p:spPr bwMode="auto">
          <a:xfrm>
            <a:off x="6934200" y="2286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x:   25</a:t>
            </a:r>
          </a:p>
        </p:txBody>
      </p:sp>
      <p:sp>
        <p:nvSpPr>
          <p:cNvPr id="286737" name="Text Box 17"/>
          <p:cNvSpPr txBox="1">
            <a:spLocks noChangeArrowheads="1"/>
          </p:cNvSpPr>
          <p:nvPr/>
        </p:nvSpPr>
        <p:spPr bwMode="auto">
          <a:xfrm>
            <a:off x="6934200" y="2819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y: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10</a:t>
            </a:r>
          </a:p>
        </p:txBody>
      </p:sp>
      <p:sp>
        <p:nvSpPr>
          <p:cNvPr id="286738" name="Text Box 18"/>
          <p:cNvSpPr txBox="1">
            <a:spLocks noChangeArrowheads="1"/>
          </p:cNvSpPr>
          <p:nvPr/>
        </p:nvSpPr>
        <p:spPr bwMode="auto">
          <a:xfrm>
            <a:off x="5867400" y="18288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effectLst/>
                <a:latin typeface="Times New Roman" pitchFamily="18" charset="0"/>
              </a:rPr>
              <a:t>address</a:t>
            </a:r>
          </a:p>
        </p:txBody>
      </p:sp>
      <p:sp>
        <p:nvSpPr>
          <p:cNvPr id="286739" name="Text Box 19"/>
          <p:cNvSpPr txBox="1">
            <a:spLocks noChangeArrowheads="1"/>
          </p:cNvSpPr>
          <p:nvPr/>
        </p:nvSpPr>
        <p:spPr bwMode="auto">
          <a:xfrm>
            <a:off x="6858000" y="1828800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var name: value</a:t>
            </a:r>
          </a:p>
        </p:txBody>
      </p:sp>
      <p:sp>
        <p:nvSpPr>
          <p:cNvPr id="286740" name="Rectangle 20"/>
          <p:cNvSpPr>
            <a:spLocks noChangeArrowheads="1"/>
          </p:cNvSpPr>
          <p:nvPr/>
        </p:nvSpPr>
        <p:spPr bwMode="auto">
          <a:xfrm>
            <a:off x="6934200" y="5486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41" name="Text Box 21"/>
          <p:cNvSpPr txBox="1">
            <a:spLocks noChangeArrowheads="1"/>
          </p:cNvSpPr>
          <p:nvPr/>
        </p:nvSpPr>
        <p:spPr bwMode="auto">
          <a:xfrm>
            <a:off x="6172200" y="556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286742" name="Rectangle 22"/>
          <p:cNvSpPr>
            <a:spLocks noChangeArrowheads="1"/>
          </p:cNvSpPr>
          <p:nvPr/>
        </p:nvSpPr>
        <p:spPr bwMode="auto">
          <a:xfrm>
            <a:off x="3581400" y="685800"/>
            <a:ext cx="4572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66FF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86743" name="Text Box 23"/>
          <p:cNvSpPr txBox="1">
            <a:spLocks noChangeArrowheads="1"/>
          </p:cNvSpPr>
          <p:nvPr/>
        </p:nvSpPr>
        <p:spPr bwMode="auto">
          <a:xfrm>
            <a:off x="304800" y="1279525"/>
            <a:ext cx="5105400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my_swap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(int *pa, int *pb);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x=10, y=25;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*px, *py;  	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px = &amp;x;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py = &amp;y;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swap3(px, py);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return 0;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swap3(int *pa, int *pb)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tmp;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tmp = *pa;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*pa = *pb;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*pb = tmp;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86744" name="Text Box 24"/>
          <p:cNvSpPr txBox="1">
            <a:spLocks noChangeArrowheads="1"/>
          </p:cNvSpPr>
          <p:nvPr/>
        </p:nvSpPr>
        <p:spPr bwMode="auto">
          <a:xfrm>
            <a:off x="6934200" y="3429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px: 900</a:t>
            </a:r>
          </a:p>
        </p:txBody>
      </p:sp>
      <p:sp>
        <p:nvSpPr>
          <p:cNvPr id="286745" name="Text Box 25"/>
          <p:cNvSpPr txBox="1">
            <a:spLocks noChangeArrowheads="1"/>
          </p:cNvSpPr>
          <p:nvPr/>
        </p:nvSpPr>
        <p:spPr bwMode="auto">
          <a:xfrm>
            <a:off x="6934200" y="3962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py: 904</a:t>
            </a:r>
          </a:p>
        </p:txBody>
      </p:sp>
      <p:sp>
        <p:nvSpPr>
          <p:cNvPr id="286746" name="Line 26"/>
          <p:cNvSpPr>
            <a:spLocks noChangeShapeType="1"/>
          </p:cNvSpPr>
          <p:nvPr/>
        </p:nvSpPr>
        <p:spPr bwMode="auto">
          <a:xfrm>
            <a:off x="533400" y="6324600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747" name="Freeform 27"/>
          <p:cNvSpPr>
            <a:spLocks/>
          </p:cNvSpPr>
          <p:nvPr/>
        </p:nvSpPr>
        <p:spPr bwMode="auto">
          <a:xfrm>
            <a:off x="8382000" y="2614613"/>
            <a:ext cx="458788" cy="1042987"/>
          </a:xfrm>
          <a:custGeom>
            <a:avLst/>
            <a:gdLst>
              <a:gd name="T0" fmla="*/ 0 w 289"/>
              <a:gd name="T1" fmla="*/ 657 h 657"/>
              <a:gd name="T2" fmla="*/ 164 w 289"/>
              <a:gd name="T3" fmla="*/ 554 h 657"/>
              <a:gd name="T4" fmla="*/ 267 w 289"/>
              <a:gd name="T5" fmla="*/ 89 h 657"/>
              <a:gd name="T6" fmla="*/ 30 w 289"/>
              <a:gd name="T7" fmla="*/ 18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9" h="657">
                <a:moveTo>
                  <a:pt x="0" y="657"/>
                </a:moveTo>
                <a:cubicBezTo>
                  <a:pt x="27" y="640"/>
                  <a:pt x="120" y="649"/>
                  <a:pt x="164" y="554"/>
                </a:cubicBezTo>
                <a:cubicBezTo>
                  <a:pt x="208" y="459"/>
                  <a:pt x="289" y="178"/>
                  <a:pt x="267" y="89"/>
                </a:cubicBezTo>
                <a:cubicBezTo>
                  <a:pt x="245" y="0"/>
                  <a:pt x="79" y="33"/>
                  <a:pt x="30" y="18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748" name="Freeform 28"/>
          <p:cNvSpPr>
            <a:spLocks/>
          </p:cNvSpPr>
          <p:nvPr/>
        </p:nvSpPr>
        <p:spPr bwMode="auto">
          <a:xfrm>
            <a:off x="8442325" y="3122613"/>
            <a:ext cx="403225" cy="1011237"/>
          </a:xfrm>
          <a:custGeom>
            <a:avLst/>
            <a:gdLst>
              <a:gd name="T0" fmla="*/ 8 w 254"/>
              <a:gd name="T1" fmla="*/ 637 h 637"/>
              <a:gd name="T2" fmla="*/ 150 w 254"/>
              <a:gd name="T3" fmla="*/ 534 h 637"/>
              <a:gd name="T4" fmla="*/ 229 w 254"/>
              <a:gd name="T5" fmla="*/ 85 h 637"/>
              <a:gd name="T6" fmla="*/ 0 w 254"/>
              <a:gd name="T7" fmla="*/ 21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" h="637">
                <a:moveTo>
                  <a:pt x="8" y="637"/>
                </a:moveTo>
                <a:cubicBezTo>
                  <a:pt x="32" y="620"/>
                  <a:pt x="113" y="626"/>
                  <a:pt x="150" y="534"/>
                </a:cubicBezTo>
                <a:cubicBezTo>
                  <a:pt x="187" y="442"/>
                  <a:pt x="254" y="170"/>
                  <a:pt x="229" y="85"/>
                </a:cubicBezTo>
                <a:cubicBezTo>
                  <a:pt x="204" y="0"/>
                  <a:pt x="48" y="34"/>
                  <a:pt x="0" y="21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754" name="Freeform 34"/>
          <p:cNvSpPr>
            <a:spLocks/>
          </p:cNvSpPr>
          <p:nvPr/>
        </p:nvSpPr>
        <p:spPr bwMode="auto">
          <a:xfrm>
            <a:off x="200025" y="3581400"/>
            <a:ext cx="1190625" cy="3095625"/>
          </a:xfrm>
          <a:custGeom>
            <a:avLst/>
            <a:gdLst>
              <a:gd name="T0" fmla="*/ 663 w 750"/>
              <a:gd name="T1" fmla="*/ 1317 h 1475"/>
              <a:gd name="T2" fmla="*/ 718 w 750"/>
              <a:gd name="T3" fmla="*/ 1325 h 1475"/>
              <a:gd name="T4" fmla="*/ 750 w 750"/>
              <a:gd name="T5" fmla="*/ 1365 h 1475"/>
              <a:gd name="T6" fmla="*/ 742 w 750"/>
              <a:gd name="T7" fmla="*/ 1436 h 1475"/>
              <a:gd name="T8" fmla="*/ 663 w 750"/>
              <a:gd name="T9" fmla="*/ 1475 h 1475"/>
              <a:gd name="T10" fmla="*/ 103 w 750"/>
              <a:gd name="T11" fmla="*/ 1475 h 1475"/>
              <a:gd name="T12" fmla="*/ 40 w 750"/>
              <a:gd name="T13" fmla="*/ 1459 h 1475"/>
              <a:gd name="T14" fmla="*/ 0 w 750"/>
              <a:gd name="T15" fmla="*/ 1428 h 1475"/>
              <a:gd name="T16" fmla="*/ 0 w 750"/>
              <a:gd name="T17" fmla="*/ 165 h 1475"/>
              <a:gd name="T18" fmla="*/ 40 w 750"/>
              <a:gd name="T19" fmla="*/ 71 h 1475"/>
              <a:gd name="T20" fmla="*/ 119 w 750"/>
              <a:gd name="T21" fmla="*/ 0 h 1475"/>
              <a:gd name="T22" fmla="*/ 442 w 750"/>
              <a:gd name="T23" fmla="*/ 0 h 1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50" h="1475">
                <a:moveTo>
                  <a:pt x="663" y="1317"/>
                </a:moveTo>
                <a:lnTo>
                  <a:pt x="718" y="1325"/>
                </a:lnTo>
                <a:lnTo>
                  <a:pt x="750" y="1365"/>
                </a:lnTo>
                <a:lnTo>
                  <a:pt x="742" y="1436"/>
                </a:lnTo>
                <a:lnTo>
                  <a:pt x="663" y="1475"/>
                </a:lnTo>
                <a:lnTo>
                  <a:pt x="103" y="1475"/>
                </a:lnTo>
                <a:lnTo>
                  <a:pt x="40" y="1459"/>
                </a:lnTo>
                <a:lnTo>
                  <a:pt x="0" y="1428"/>
                </a:lnTo>
                <a:lnTo>
                  <a:pt x="0" y="165"/>
                </a:lnTo>
                <a:lnTo>
                  <a:pt x="40" y="71"/>
                </a:lnTo>
                <a:lnTo>
                  <a:pt x="119" y="0"/>
                </a:lnTo>
                <a:lnTo>
                  <a:pt x="442" y="0"/>
                </a:lnTo>
              </a:path>
            </a:pathLst>
          </a:custGeom>
          <a:noFill/>
          <a:ln w="127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and Functions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4582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Even though the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swap3()</a:t>
            </a:r>
            <a:r>
              <a:rPr lang="en-US" dirty="0"/>
              <a:t> function has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>no </a:t>
            </a:r>
            <a:r>
              <a:rPr lang="en-US" u="sng" dirty="0"/>
              <a:t>return value</a:t>
            </a:r>
            <a:r>
              <a:rPr lang="en-US" dirty="0"/>
              <a:t>, it has a useful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side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effect: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changes values at the given pointers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Actual arguments to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swap3()</a:t>
            </a:r>
            <a:r>
              <a:rPr lang="en-US" dirty="0"/>
              <a:t> are pointers</a:t>
            </a:r>
            <a:br>
              <a:rPr lang="en-US" dirty="0"/>
            </a:b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px</a:t>
            </a:r>
            <a:r>
              <a:rPr lang="en-US" dirty="0"/>
              <a:t> and </a:t>
            </a: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py</a:t>
            </a:r>
            <a:r>
              <a:rPr lang="en-US" dirty="0"/>
              <a:t> that hold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</a:t>
            </a:r>
            <a:r>
              <a:rPr lang="en-US" dirty="0"/>
              <a:t> and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</a:t>
            </a:r>
            <a:r>
              <a:rPr lang="en-US" dirty="0"/>
              <a:t> </a:t>
            </a:r>
            <a:r>
              <a:rPr lang="en-US" i="1" u="sng" dirty="0"/>
              <a:t>addresses</a:t>
            </a:r>
            <a:r>
              <a:rPr lang="en-US" dirty="0"/>
              <a:t>.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Idea!</a:t>
            </a:r>
            <a:r>
              <a:rPr lang="en-US" dirty="0"/>
              <a:t> Why not use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‘address-of’</a:t>
            </a:r>
            <a:r>
              <a:rPr lang="en-US" dirty="0"/>
              <a:t> operator? </a:t>
            </a:r>
            <a:br>
              <a:rPr lang="en-US" dirty="0"/>
            </a:br>
            <a:r>
              <a:rPr lang="en-US" dirty="0"/>
              <a:t>J</a:t>
            </a:r>
            <a:r>
              <a:rPr lang="en-US" dirty="0" smtClean="0"/>
              <a:t>ust </a:t>
            </a:r>
            <a:r>
              <a:rPr lang="en-US" dirty="0"/>
              <a:t>pass the addresses of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</a:t>
            </a:r>
            <a:r>
              <a:rPr lang="en-US" dirty="0"/>
              <a:t> to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swap3(x</a:t>
            </a: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No need for separate pointer variables </a:t>
            </a:r>
            <a:r>
              <a:rPr lang="en-US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px,py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&amp; Functions: Example IV</a:t>
            </a:r>
          </a:p>
        </p:txBody>
      </p:sp>
      <p:sp>
        <p:nvSpPr>
          <p:cNvPr id="287747" name="Rectangle 3"/>
          <p:cNvSpPr>
            <a:spLocks noChangeArrowheads="1"/>
          </p:cNvSpPr>
          <p:nvPr/>
        </p:nvSpPr>
        <p:spPr bwMode="auto">
          <a:xfrm>
            <a:off x="6934200" y="2286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748" name="Rectangle 4"/>
          <p:cNvSpPr>
            <a:spLocks noChangeArrowheads="1"/>
          </p:cNvSpPr>
          <p:nvPr/>
        </p:nvSpPr>
        <p:spPr bwMode="auto">
          <a:xfrm>
            <a:off x="6934200" y="2819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749" name="Rectangle 5"/>
          <p:cNvSpPr>
            <a:spLocks noChangeArrowheads="1"/>
          </p:cNvSpPr>
          <p:nvPr/>
        </p:nvSpPr>
        <p:spPr bwMode="auto">
          <a:xfrm>
            <a:off x="6934200" y="33528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750" name="Rectangle 6"/>
          <p:cNvSpPr>
            <a:spLocks noChangeArrowheads="1"/>
          </p:cNvSpPr>
          <p:nvPr/>
        </p:nvSpPr>
        <p:spPr bwMode="auto">
          <a:xfrm>
            <a:off x="6934200" y="38862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751" name="Rectangle 7"/>
          <p:cNvSpPr>
            <a:spLocks noChangeArrowheads="1"/>
          </p:cNvSpPr>
          <p:nvPr/>
        </p:nvSpPr>
        <p:spPr bwMode="auto">
          <a:xfrm>
            <a:off x="6934200" y="44196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752" name="Rectangle 8"/>
          <p:cNvSpPr>
            <a:spLocks noChangeArrowheads="1"/>
          </p:cNvSpPr>
          <p:nvPr/>
        </p:nvSpPr>
        <p:spPr bwMode="auto">
          <a:xfrm>
            <a:off x="6934200" y="49530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753" name="Text Box 9"/>
          <p:cNvSpPr txBox="1">
            <a:spLocks noChangeArrowheads="1"/>
          </p:cNvSpPr>
          <p:nvPr/>
        </p:nvSpPr>
        <p:spPr bwMode="auto">
          <a:xfrm>
            <a:off x="5943600" y="1371600"/>
            <a:ext cx="2743200" cy="48482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6600"/>
                </a:solidFill>
                <a:effectLst/>
                <a:latin typeface="Times New Roman" pitchFamily="18" charset="0"/>
              </a:rPr>
              <a:t>Computer Memory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87754" name="Text Box 10"/>
          <p:cNvSpPr txBox="1">
            <a:spLocks noChangeArrowheads="1"/>
          </p:cNvSpPr>
          <p:nvPr/>
        </p:nvSpPr>
        <p:spPr bwMode="auto">
          <a:xfrm>
            <a:off x="6172200" y="2362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287755" name="Text Box 11"/>
          <p:cNvSpPr txBox="1">
            <a:spLocks noChangeArrowheads="1"/>
          </p:cNvSpPr>
          <p:nvPr/>
        </p:nvSpPr>
        <p:spPr bwMode="auto">
          <a:xfrm>
            <a:off x="6172200" y="2895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287756" name="Text Box 12"/>
          <p:cNvSpPr txBox="1">
            <a:spLocks noChangeArrowheads="1"/>
          </p:cNvSpPr>
          <p:nvPr/>
        </p:nvSpPr>
        <p:spPr bwMode="auto">
          <a:xfrm>
            <a:off x="6172200" y="3429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287757" name="Text Box 13"/>
          <p:cNvSpPr txBox="1">
            <a:spLocks noChangeArrowheads="1"/>
          </p:cNvSpPr>
          <p:nvPr/>
        </p:nvSpPr>
        <p:spPr bwMode="auto">
          <a:xfrm>
            <a:off x="6172200" y="3962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287758" name="Text Box 14"/>
          <p:cNvSpPr txBox="1">
            <a:spLocks noChangeArrowheads="1"/>
          </p:cNvSpPr>
          <p:nvPr/>
        </p:nvSpPr>
        <p:spPr bwMode="auto">
          <a:xfrm>
            <a:off x="6172200" y="4495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287759" name="Text Box 15"/>
          <p:cNvSpPr txBox="1">
            <a:spLocks noChangeArrowheads="1"/>
          </p:cNvSpPr>
          <p:nvPr/>
        </p:nvSpPr>
        <p:spPr bwMode="auto">
          <a:xfrm>
            <a:off x="6172200" y="5029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287760" name="Text Box 16"/>
          <p:cNvSpPr txBox="1">
            <a:spLocks noChangeArrowheads="1"/>
          </p:cNvSpPr>
          <p:nvPr/>
        </p:nvSpPr>
        <p:spPr bwMode="auto">
          <a:xfrm>
            <a:off x="6934200" y="2286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x: 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10</a:t>
            </a:r>
          </a:p>
        </p:txBody>
      </p:sp>
      <p:sp>
        <p:nvSpPr>
          <p:cNvPr id="287761" name="Text Box 17"/>
          <p:cNvSpPr txBox="1">
            <a:spLocks noChangeArrowheads="1"/>
          </p:cNvSpPr>
          <p:nvPr/>
        </p:nvSpPr>
        <p:spPr bwMode="auto">
          <a:xfrm>
            <a:off x="6934200" y="2819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y: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25</a:t>
            </a:r>
          </a:p>
        </p:txBody>
      </p:sp>
      <p:sp>
        <p:nvSpPr>
          <p:cNvPr id="287762" name="Text Box 18"/>
          <p:cNvSpPr txBox="1">
            <a:spLocks noChangeArrowheads="1"/>
          </p:cNvSpPr>
          <p:nvPr/>
        </p:nvSpPr>
        <p:spPr bwMode="auto">
          <a:xfrm>
            <a:off x="5867400" y="18288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effectLst/>
                <a:latin typeface="Times New Roman" pitchFamily="18" charset="0"/>
              </a:rPr>
              <a:t>address</a:t>
            </a:r>
          </a:p>
        </p:txBody>
      </p:sp>
      <p:sp>
        <p:nvSpPr>
          <p:cNvPr id="287763" name="Text Box 19"/>
          <p:cNvSpPr txBox="1">
            <a:spLocks noChangeArrowheads="1"/>
          </p:cNvSpPr>
          <p:nvPr/>
        </p:nvSpPr>
        <p:spPr bwMode="auto">
          <a:xfrm>
            <a:off x="6858000" y="1828800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var name: value</a:t>
            </a:r>
          </a:p>
        </p:txBody>
      </p:sp>
      <p:sp>
        <p:nvSpPr>
          <p:cNvPr id="287764" name="Rectangle 20"/>
          <p:cNvSpPr>
            <a:spLocks noChangeArrowheads="1"/>
          </p:cNvSpPr>
          <p:nvPr/>
        </p:nvSpPr>
        <p:spPr bwMode="auto">
          <a:xfrm>
            <a:off x="6934200" y="5486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765" name="Text Box 21"/>
          <p:cNvSpPr txBox="1">
            <a:spLocks noChangeArrowheads="1"/>
          </p:cNvSpPr>
          <p:nvPr/>
        </p:nvSpPr>
        <p:spPr bwMode="auto">
          <a:xfrm>
            <a:off x="6172200" y="556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287766" name="Rectangle 22"/>
          <p:cNvSpPr>
            <a:spLocks noChangeArrowheads="1"/>
          </p:cNvSpPr>
          <p:nvPr/>
        </p:nvSpPr>
        <p:spPr bwMode="auto">
          <a:xfrm>
            <a:off x="3581400" y="685800"/>
            <a:ext cx="4572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66FF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87767" name="Text Box 23"/>
          <p:cNvSpPr txBox="1">
            <a:spLocks noChangeArrowheads="1"/>
          </p:cNvSpPr>
          <p:nvPr/>
        </p:nvSpPr>
        <p:spPr bwMode="auto">
          <a:xfrm>
            <a:off x="304800" y="1279525"/>
            <a:ext cx="5105400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my_swap3(int *pa, int *pb);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x=10, y=25;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*px, *py;  	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px = &amp;x;    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py = &amp;y;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swap3(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x,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swap3(int *pa, int *pb)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tmp;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tmp = *pa;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*pa = *pb;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*pb = tmp;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87769" name="Line 25"/>
          <p:cNvSpPr>
            <a:spLocks noChangeShapeType="1"/>
          </p:cNvSpPr>
          <p:nvPr/>
        </p:nvSpPr>
        <p:spPr bwMode="auto">
          <a:xfrm flipH="1" flipV="1">
            <a:off x="304800" y="2438400"/>
            <a:ext cx="2057400" cy="152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770" name="Line 26"/>
          <p:cNvSpPr>
            <a:spLocks noChangeShapeType="1"/>
          </p:cNvSpPr>
          <p:nvPr/>
        </p:nvSpPr>
        <p:spPr bwMode="auto">
          <a:xfrm flipH="1">
            <a:off x="381000" y="2438400"/>
            <a:ext cx="1981200" cy="152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771" name="Line 27"/>
          <p:cNvSpPr>
            <a:spLocks noChangeShapeType="1"/>
          </p:cNvSpPr>
          <p:nvPr/>
        </p:nvSpPr>
        <p:spPr bwMode="auto">
          <a:xfrm flipH="1" flipV="1">
            <a:off x="914400" y="2895600"/>
            <a:ext cx="1295400" cy="228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772" name="Line 28"/>
          <p:cNvSpPr>
            <a:spLocks noChangeShapeType="1"/>
          </p:cNvSpPr>
          <p:nvPr/>
        </p:nvSpPr>
        <p:spPr bwMode="auto">
          <a:xfrm flipH="1">
            <a:off x="990600" y="2819400"/>
            <a:ext cx="11430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773" name="Oval 29"/>
          <p:cNvSpPr>
            <a:spLocks noChangeArrowheads="1"/>
          </p:cNvSpPr>
          <p:nvPr/>
        </p:nvSpPr>
        <p:spPr bwMode="auto">
          <a:xfrm>
            <a:off x="1828800" y="3048000"/>
            <a:ext cx="1295400" cy="5334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774" name="Text Box 30"/>
          <p:cNvSpPr txBox="1">
            <a:spLocks noChangeArrowheads="1"/>
          </p:cNvSpPr>
          <p:nvPr/>
        </p:nvSpPr>
        <p:spPr bwMode="auto">
          <a:xfrm>
            <a:off x="3565525" y="2700338"/>
            <a:ext cx="1885950" cy="120015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Yes!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Simpler, and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it works.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458200" cy="11430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 ‘</a:t>
            </a:r>
            <a:r>
              <a:rPr lang="en-US" u="sng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De-Referencing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’ by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p[0]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696200" cy="2514600"/>
          </a:xfrm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Referencing:</a:t>
            </a:r>
            <a:r>
              <a:rPr lang="en-US" sz="2400" u="sng" dirty="0"/>
              <a:t> </a:t>
            </a:r>
            <a:r>
              <a:rPr lang="en-US" sz="2400" dirty="0"/>
              <a:t>point to an ordinary variable:   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var</a:t>
            </a:r>
            <a:r>
              <a:rPr lang="en-US" sz="1800" dirty="0">
                <a:latin typeface="Courier New" pitchFamily="49" charset="0"/>
              </a:rPr>
              <a:t> </a:t>
            </a:r>
            <a:br>
              <a:rPr lang="en-US" sz="1800" dirty="0">
                <a:latin typeface="Courier New" pitchFamily="49" charset="0"/>
              </a:rPr>
            </a:br>
            <a:r>
              <a:rPr lang="en-US" sz="1800" dirty="0">
                <a:latin typeface="Courier New" pitchFamily="49" charset="0"/>
              </a:rPr>
              <a:t>				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pNum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&amp;(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dist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</a:pPr>
            <a:r>
              <a:rPr lang="en-US" sz="2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De-referencing:</a:t>
            </a:r>
            <a:r>
              <a:rPr lang="en-US" sz="2400" dirty="0"/>
              <a:t> find or set the value where we point:</a:t>
            </a:r>
            <a:r>
              <a:rPr lang="en-US" sz="2400" dirty="0">
                <a:latin typeface="Courier New" pitchFamily="49" charset="0"/>
              </a:rPr>
              <a:t/>
            </a:r>
            <a:br>
              <a:rPr lang="en-US" sz="2400" dirty="0">
                <a:latin typeface="Courier New" pitchFamily="49" charset="0"/>
              </a:rPr>
            </a:b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(a.k.a. Indirection’)</a:t>
            </a:r>
            <a:r>
              <a:rPr lang="en-US" sz="2400" dirty="0"/>
              <a:t> </a:t>
            </a:r>
            <a:r>
              <a:rPr lang="en-US" sz="2400" dirty="0">
                <a:latin typeface="Courier New" pitchFamily="49" charset="0"/>
              </a:rPr>
              <a:t>	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pNum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[0]=3.2;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Looks a bit </a:t>
            </a:r>
            <a:r>
              <a:rPr lang="en-US" sz="2400" dirty="0" smtClean="0"/>
              <a:t>silly –  </a:t>
            </a:r>
            <a:r>
              <a:rPr lang="en-US" sz="2400" dirty="0"/>
              <a:t>“element 0 of a one-element array”</a:t>
            </a:r>
            <a:endParaRPr 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lnSpc>
                <a:spcPct val="90000"/>
              </a:lnSpc>
            </a:pPr>
            <a:endParaRPr 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71364" name="Rectangle 4"/>
          <p:cNvSpPr>
            <a:spLocks noChangeArrowheads="1"/>
          </p:cNvSpPr>
          <p:nvPr/>
        </p:nvSpPr>
        <p:spPr bwMode="auto">
          <a:xfrm>
            <a:off x="0" y="4022725"/>
            <a:ext cx="8686800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pNum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82.481; 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pNum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is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%lf\n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”,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pNum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(“size: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-&gt;%d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bytes,pNum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-&gt; %d bytes\n”, 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),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pNum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));</a:t>
            </a:r>
          </a:p>
        </p:txBody>
      </p:sp>
      <p:sp>
        <p:nvSpPr>
          <p:cNvPr id="271365" name="Text Box 5"/>
          <p:cNvSpPr txBox="1">
            <a:spLocks noChangeArrowheads="1"/>
          </p:cNvSpPr>
          <p:nvPr/>
        </p:nvSpPr>
        <p:spPr bwMode="auto">
          <a:xfrm>
            <a:off x="4552950" y="3784600"/>
            <a:ext cx="4445000" cy="132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Result:</a:t>
            </a:r>
          </a:p>
          <a:p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&gt; dist is 82.481</a:t>
            </a:r>
          </a:p>
          <a:p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&gt; size: dist-&gt;8 bytes, pNum-&gt;4 bytes</a:t>
            </a:r>
            <a:b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</p:txBody>
      </p:sp>
      <p:sp>
        <p:nvSpPr>
          <p:cNvPr id="271366" name="Oval 6"/>
          <p:cNvSpPr>
            <a:spLocks noChangeArrowheads="1"/>
          </p:cNvSpPr>
          <p:nvPr/>
        </p:nvSpPr>
        <p:spPr bwMode="auto">
          <a:xfrm>
            <a:off x="4343400" y="1905000"/>
            <a:ext cx="10668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1143000"/>
          </a:xfrm>
        </p:spPr>
        <p:txBody>
          <a:bodyPr/>
          <a:lstStyle/>
          <a:p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DANGER!</a:t>
            </a:r>
            <a:r>
              <a:rPr 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‘De-Referencing’ by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*p</a:t>
            </a:r>
          </a:p>
        </p:txBody>
      </p:sp>
      <p:sp>
        <p:nvSpPr>
          <p:cNvPr id="201732" name="Rectangle 4"/>
          <p:cNvSpPr>
            <a:spLocks noChangeArrowheads="1"/>
          </p:cNvSpPr>
          <p:nvPr/>
        </p:nvSpPr>
        <p:spPr bwMode="auto">
          <a:xfrm>
            <a:off x="0" y="4022725"/>
            <a:ext cx="9144000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*pNum;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dist = 82.481;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pNum =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dist;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printf(“dist is %lf or %lf or %lf\n”,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dist,pNum[0],*pNum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printf(“size: dist-&gt;%d bytes,pNum-&gt; %d bytes\n”,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  sizeof(dist), sizeof(pNum));</a:t>
            </a:r>
          </a:p>
        </p:txBody>
      </p:sp>
      <p:sp>
        <p:nvSpPr>
          <p:cNvPr id="201733" name="Text Box 5"/>
          <p:cNvSpPr txBox="1">
            <a:spLocks noChangeArrowheads="1"/>
          </p:cNvSpPr>
          <p:nvPr/>
        </p:nvSpPr>
        <p:spPr bwMode="auto">
          <a:xfrm>
            <a:off x="4552950" y="3937000"/>
            <a:ext cx="4445000" cy="132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Result:</a:t>
            </a:r>
          </a:p>
          <a:p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&gt; dist is 82.481 or 82.481 or 82.481</a:t>
            </a:r>
          </a:p>
          <a:p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&gt; size: dist-&gt;8 bytes, pNum-&gt;4 bytes</a:t>
            </a:r>
            <a:b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</p:txBody>
      </p:sp>
      <p:sp>
        <p:nvSpPr>
          <p:cNvPr id="20173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8153400" cy="3505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Referencing:</a:t>
            </a:r>
            <a:r>
              <a:rPr lang="en-US" sz="2400"/>
              <a:t> point to an ordinary variable:   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var</a:t>
            </a:r>
            <a:r>
              <a:rPr lang="en-US" sz="1800">
                <a:latin typeface="Courier New" pitchFamily="49" charset="0"/>
              </a:rPr>
              <a:t> </a:t>
            </a:r>
            <a:br>
              <a:rPr lang="en-US" sz="1800">
                <a:latin typeface="Courier New" pitchFamily="49" charset="0"/>
              </a:rPr>
            </a:br>
            <a:r>
              <a:rPr lang="en-US" sz="1800">
                <a:latin typeface="Courier New" pitchFamily="49" charset="0"/>
              </a:rPr>
              <a:t>				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pNum =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&amp;(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dist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</a:pP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De-referencing:</a:t>
            </a:r>
            <a:r>
              <a:rPr lang="en-US" sz="2400"/>
              <a:t> find/set the value where we point:</a:t>
            </a:r>
            <a:r>
              <a:rPr lang="en-US" sz="2400">
                <a:latin typeface="Courier New" pitchFamily="49" charset="0"/>
              </a:rPr>
              <a:t/>
            </a:r>
            <a:br>
              <a:rPr lang="en-US" sz="2400">
                <a:latin typeface="Courier New" pitchFamily="49" charset="0"/>
              </a:rPr>
            </a:b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(a.k.a. Indirection’)</a:t>
            </a:r>
            <a:r>
              <a:rPr lang="en-US" sz="2400"/>
              <a:t> </a:t>
            </a:r>
            <a:r>
              <a:rPr lang="en-US" sz="2400">
                <a:latin typeface="Courier New" pitchFamily="49" charset="0"/>
              </a:rPr>
              <a:t>	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pNum[0]=3.2;</a:t>
            </a: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400"/>
              <a:t>Looks a bit silly–  “element 0 of a one-element array”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Alternative: use the ‘dereferencing’  operator: 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var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320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240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!!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DON’T CONFUSE WITH DECLARATION!!!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</a:t>
            </a:r>
            <a:endParaRPr lang="en-US" sz="1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endParaRPr lang="en-US" sz="2800"/>
          </a:p>
        </p:txBody>
      </p:sp>
      <p:sp>
        <p:nvSpPr>
          <p:cNvPr id="201736" name="Rectangle 8"/>
          <p:cNvSpPr>
            <a:spLocks noChangeArrowheads="1"/>
          </p:cNvSpPr>
          <p:nvPr/>
        </p:nvSpPr>
        <p:spPr bwMode="auto">
          <a:xfrm>
            <a:off x="1168400" y="3213100"/>
            <a:ext cx="7467600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1737" name="Line 9"/>
          <p:cNvSpPr>
            <a:spLocks noChangeShapeType="1"/>
          </p:cNvSpPr>
          <p:nvPr/>
        </p:nvSpPr>
        <p:spPr bwMode="auto">
          <a:xfrm flipH="1">
            <a:off x="1676400" y="3733800"/>
            <a:ext cx="3810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738" name="Oval 10"/>
          <p:cNvSpPr>
            <a:spLocks noChangeArrowheads="1"/>
          </p:cNvSpPr>
          <p:nvPr/>
        </p:nvSpPr>
        <p:spPr bwMode="auto">
          <a:xfrm>
            <a:off x="7810500" y="5283200"/>
            <a:ext cx="987425" cy="61277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1739" name="Line 11"/>
          <p:cNvSpPr>
            <a:spLocks noChangeShapeType="1"/>
          </p:cNvSpPr>
          <p:nvPr/>
        </p:nvSpPr>
        <p:spPr bwMode="auto">
          <a:xfrm>
            <a:off x="7010400" y="3733800"/>
            <a:ext cx="990600" cy="1600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9906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Reference, 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De-reference;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De-reference==Indirection 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610600" cy="54102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28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Referencing: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dirty="0"/>
              <a:t>address-of operator:  </a:t>
            </a:r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ptr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var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r>
              <a:rPr lang="en-US" sz="28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Indirection I:</a:t>
            </a:r>
            <a:r>
              <a:rPr lang="en-US" sz="2800" dirty="0"/>
              <a:t> by array index:        </a:t>
            </a:r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var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ptr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r>
              <a:rPr lang="en-US" sz="2800" dirty="0"/>
              <a:t> </a:t>
            </a:r>
          </a:p>
          <a:p>
            <a:r>
              <a:rPr lang="en-US" sz="28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Indirection II:</a:t>
            </a:r>
            <a:r>
              <a:rPr lang="en-US" sz="2800" dirty="0"/>
              <a:t>   by </a:t>
            </a:r>
            <a:r>
              <a:rPr lang="en-US" sz="2800" b="1" dirty="0">
                <a:solidFill>
                  <a:srgbClr val="FF0000"/>
                </a:solidFill>
              </a:rPr>
              <a:t>*</a:t>
            </a:r>
            <a:r>
              <a:rPr lang="en-US" sz="2800" dirty="0"/>
              <a:t> operator:         </a:t>
            </a:r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var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</a:t>
            </a:r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ptr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endParaRPr lang="en-US" sz="2800" dirty="0"/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CAREFUL:</a:t>
            </a:r>
          </a:p>
          <a:p>
            <a:pPr lvl="1"/>
            <a:r>
              <a:rPr lang="en-US" sz="2000" dirty="0"/>
              <a:t>Never confuse pointer declaration with indirection operator.</a:t>
            </a:r>
          </a:p>
          <a:p>
            <a:pPr lvl="1"/>
            <a:r>
              <a:rPr lang="en-US" sz="2000" dirty="0"/>
              <a:t>Address-of, indirection operators CANCEL: 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*&amp;&amp;*</a:t>
            </a:r>
            <a:r>
              <a:rPr lang="en-US" sz="2000" dirty="0"/>
              <a:t>  does nothing.</a:t>
            </a:r>
          </a:p>
          <a:p>
            <a:pPr lvl="1"/>
            <a:r>
              <a:rPr lang="en-US" sz="2000" dirty="0"/>
              <a:t>Address-of, indirection operator precedence is </a:t>
            </a:r>
            <a:r>
              <a:rPr lang="en-US" sz="2000" i="1" dirty="0">
                <a:solidFill>
                  <a:srgbClr val="FF0000"/>
                </a:solidFill>
              </a:rPr>
              <a:t>BELOW</a:t>
            </a:r>
            <a:r>
              <a:rPr lang="en-US" sz="2000" dirty="0"/>
              <a:t> +,-, ++, --;</a:t>
            </a:r>
          </a:p>
          <a:p>
            <a:pPr lvl="1"/>
            <a:r>
              <a:rPr lang="en-US" sz="2000" dirty="0"/>
              <a:t>Know how to read (BUT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NEVER USE!</a:t>
            </a:r>
            <a:r>
              <a:rPr lang="en-US" sz="2000" dirty="0"/>
              <a:t>) ugly expressions like these:</a:t>
            </a:r>
          </a:p>
          <a:p>
            <a:pPr lvl="1">
              <a:buFontTx/>
              <a:buNone/>
            </a:pPr>
            <a:r>
              <a:rPr lang="en-US" sz="2000" dirty="0"/>
              <a:t>		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pDigit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++;  (*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pDigit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)++;  I =--(*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pDigit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++);</a:t>
            </a:r>
            <a:endParaRPr lang="en-US" sz="12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72454" name="Text Box 70"/>
          <p:cNvSpPr txBox="1">
            <a:spLocks noChangeArrowheads="1"/>
          </p:cNvSpPr>
          <p:nvPr/>
        </p:nvSpPr>
        <p:spPr bwMode="auto">
          <a:xfrm>
            <a:off x="1295400" y="5181600"/>
            <a:ext cx="6472238" cy="1471613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y2k[4] = {2,0,0,2};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*pDigit, i=0;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1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pDigit = y2k;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 = *pDigit++; // what did we do?  y2k: 2,0,0,2; i=0  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printf(“%d, %d\n”,i, *pDigit);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2455" name="Line 71"/>
          <p:cNvSpPr>
            <a:spLocks noChangeShapeType="1"/>
          </p:cNvSpPr>
          <p:nvPr/>
        </p:nvSpPr>
        <p:spPr bwMode="auto">
          <a:xfrm>
            <a:off x="0" y="1676400"/>
            <a:ext cx="9144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Pointers: Why Bother?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Why are pointers any better than an array index?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Because:</a:t>
            </a:r>
          </a:p>
          <a:p>
            <a:pPr>
              <a:lnSpc>
                <a:spcPct val="90000"/>
              </a:lnSpc>
            </a:pPr>
            <a:r>
              <a:rPr lang="en-US" sz="2800"/>
              <a:t>One pointer can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select</a:t>
            </a:r>
            <a:r>
              <a:rPr lang="en-US" sz="2800"/>
              <a:t> from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many</a:t>
            </a:r>
            <a:r>
              <a:rPr lang="en-US" sz="2800"/>
              <a:t> arrays</a:t>
            </a:r>
          </a:p>
          <a:p>
            <a:pPr>
              <a:lnSpc>
                <a:spcPct val="90000"/>
              </a:lnSpc>
            </a:pPr>
            <a:r>
              <a:rPr lang="en-US" sz="2800"/>
              <a:t>Pointers can ‘point to’ (hold the address of)  </a:t>
            </a:r>
            <a:br>
              <a:rPr lang="en-US" sz="2800"/>
            </a:br>
            <a:r>
              <a:rPr lang="en-US" sz="28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much more</a:t>
            </a:r>
            <a:r>
              <a:rPr lang="en-US" sz="2800">
                <a:solidFill>
                  <a:srgbClr val="FF0000"/>
                </a:solidFill>
              </a:rPr>
              <a:t> than just array elements:</a:t>
            </a:r>
            <a:r>
              <a:rPr lang="en-US" sz="2800"/>
              <a:t>  --such as--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Any array or an array element;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Any variable; (!)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Any function; (!!)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point to other pointers:(!!!)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/>
              <a:t>          pointers can link together complex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webs</a:t>
            </a:r>
            <a:r>
              <a:rPr lang="en-US" sz="2400"/>
              <a:t> of data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/>
              <a:t>			(later, with structures)  </a:t>
            </a:r>
            <a:r>
              <a:rPr lang="en-US" sz="2400" b="1">
                <a:sym typeface="Wingdings" pitchFamily="2" charset="2"/>
              </a:rPr>
              <a:t> </a:t>
            </a:r>
            <a:r>
              <a:rPr lang="en-US" sz="2400" b="1"/>
              <a:t>GRAPHS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of IDEAS!  !</a:t>
            </a:r>
          </a:p>
        </p:txBody>
      </p:sp>
      <p:grpSp>
        <p:nvGrpSpPr>
          <p:cNvPr id="106500" name="Group 4"/>
          <p:cNvGrpSpPr>
            <a:grpSpLocks/>
          </p:cNvGrpSpPr>
          <p:nvPr/>
        </p:nvGrpSpPr>
        <p:grpSpPr bwMode="auto">
          <a:xfrm>
            <a:off x="5867400" y="4038600"/>
            <a:ext cx="2438400" cy="1524000"/>
            <a:chOff x="3696" y="2544"/>
            <a:chExt cx="1536" cy="960"/>
          </a:xfrm>
        </p:grpSpPr>
        <p:sp>
          <p:nvSpPr>
            <p:cNvPr id="106501" name="Oval 5"/>
            <p:cNvSpPr>
              <a:spLocks noChangeArrowheads="1"/>
            </p:cNvSpPr>
            <p:nvPr/>
          </p:nvSpPr>
          <p:spPr bwMode="auto">
            <a:xfrm>
              <a:off x="3840" y="2880"/>
              <a:ext cx="288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502" name="Oval 6"/>
            <p:cNvSpPr>
              <a:spLocks noChangeArrowheads="1"/>
            </p:cNvSpPr>
            <p:nvPr/>
          </p:nvSpPr>
          <p:spPr bwMode="auto">
            <a:xfrm>
              <a:off x="4416" y="2592"/>
              <a:ext cx="33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503" name="Oval 7"/>
            <p:cNvSpPr>
              <a:spLocks noChangeArrowheads="1"/>
            </p:cNvSpPr>
            <p:nvPr/>
          </p:nvSpPr>
          <p:spPr bwMode="auto">
            <a:xfrm>
              <a:off x="4368" y="3120"/>
              <a:ext cx="144" cy="24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504" name="Oval 8"/>
            <p:cNvSpPr>
              <a:spLocks noChangeArrowheads="1"/>
            </p:cNvSpPr>
            <p:nvPr/>
          </p:nvSpPr>
          <p:spPr bwMode="auto">
            <a:xfrm>
              <a:off x="4944" y="2832"/>
              <a:ext cx="288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505" name="Line 9"/>
            <p:cNvSpPr>
              <a:spLocks noChangeShapeType="1"/>
            </p:cNvSpPr>
            <p:nvPr/>
          </p:nvSpPr>
          <p:spPr bwMode="auto">
            <a:xfrm flipH="1">
              <a:off x="4512" y="2976"/>
              <a:ext cx="480" cy="24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506" name="Line 10"/>
            <p:cNvSpPr>
              <a:spLocks noChangeShapeType="1"/>
            </p:cNvSpPr>
            <p:nvPr/>
          </p:nvSpPr>
          <p:spPr bwMode="auto">
            <a:xfrm flipH="1" flipV="1">
              <a:off x="4752" y="2688"/>
              <a:ext cx="24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507" name="Line 11"/>
            <p:cNvSpPr>
              <a:spLocks noChangeShapeType="1"/>
            </p:cNvSpPr>
            <p:nvPr/>
          </p:nvSpPr>
          <p:spPr bwMode="auto">
            <a:xfrm>
              <a:off x="4080" y="2976"/>
              <a:ext cx="288" cy="24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508" name="Line 12"/>
            <p:cNvSpPr>
              <a:spLocks noChangeShapeType="1"/>
            </p:cNvSpPr>
            <p:nvPr/>
          </p:nvSpPr>
          <p:spPr bwMode="auto">
            <a:xfrm flipH="1">
              <a:off x="4128" y="2688"/>
              <a:ext cx="336" cy="1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509" name="Line 13"/>
            <p:cNvSpPr>
              <a:spLocks noChangeShapeType="1"/>
            </p:cNvSpPr>
            <p:nvPr/>
          </p:nvSpPr>
          <p:spPr bwMode="auto">
            <a:xfrm flipV="1">
              <a:off x="4128" y="2928"/>
              <a:ext cx="81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510" name="Line 14"/>
            <p:cNvSpPr>
              <a:spLocks noChangeShapeType="1"/>
            </p:cNvSpPr>
            <p:nvPr/>
          </p:nvSpPr>
          <p:spPr bwMode="auto">
            <a:xfrm flipV="1">
              <a:off x="4512" y="2976"/>
              <a:ext cx="624" cy="33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511" name="Oval 15"/>
            <p:cNvSpPr>
              <a:spLocks noChangeArrowheads="1"/>
            </p:cNvSpPr>
            <p:nvPr/>
          </p:nvSpPr>
          <p:spPr bwMode="auto">
            <a:xfrm>
              <a:off x="3696" y="2544"/>
              <a:ext cx="33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512" name="Line 16"/>
            <p:cNvSpPr>
              <a:spLocks noChangeShapeType="1"/>
            </p:cNvSpPr>
            <p:nvPr/>
          </p:nvSpPr>
          <p:spPr bwMode="auto">
            <a:xfrm flipH="1" flipV="1">
              <a:off x="3936" y="2640"/>
              <a:ext cx="48" cy="24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513" name="Line 17"/>
            <p:cNvSpPr>
              <a:spLocks noChangeShapeType="1"/>
            </p:cNvSpPr>
            <p:nvPr/>
          </p:nvSpPr>
          <p:spPr bwMode="auto">
            <a:xfrm>
              <a:off x="4032" y="2592"/>
              <a:ext cx="43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514" name="Line 18"/>
            <p:cNvSpPr>
              <a:spLocks noChangeShapeType="1"/>
            </p:cNvSpPr>
            <p:nvPr/>
          </p:nvSpPr>
          <p:spPr bwMode="auto">
            <a:xfrm flipH="1">
              <a:off x="3984" y="2640"/>
              <a:ext cx="43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515" name="Line 19"/>
            <p:cNvSpPr>
              <a:spLocks noChangeShapeType="1"/>
            </p:cNvSpPr>
            <p:nvPr/>
          </p:nvSpPr>
          <p:spPr bwMode="auto">
            <a:xfrm flipV="1">
              <a:off x="4080" y="3264"/>
              <a:ext cx="288" cy="24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6516" name="Rectangle 20"/>
          <p:cNvSpPr>
            <a:spLocks noChangeArrowheads="1"/>
          </p:cNvSpPr>
          <p:nvPr/>
        </p:nvSpPr>
        <p:spPr bwMode="auto">
          <a:xfrm>
            <a:off x="5778500" y="5867400"/>
            <a:ext cx="2832100" cy="4572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92" name="Line 12"/>
          <p:cNvSpPr>
            <a:spLocks noChangeShapeType="1"/>
          </p:cNvSpPr>
          <p:nvPr/>
        </p:nvSpPr>
        <p:spPr bwMode="auto">
          <a:xfrm>
            <a:off x="5943600" y="228600"/>
            <a:ext cx="2819400" cy="685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693" name="Line 13"/>
          <p:cNvSpPr>
            <a:spLocks noChangeShapeType="1"/>
          </p:cNvSpPr>
          <p:nvPr/>
        </p:nvSpPr>
        <p:spPr bwMode="auto">
          <a:xfrm flipV="1">
            <a:off x="5943600" y="228600"/>
            <a:ext cx="2819400" cy="685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&amp; Functions: Example 0</a:t>
            </a:r>
          </a:p>
        </p:txBody>
      </p:sp>
      <p:sp>
        <p:nvSpPr>
          <p:cNvPr id="199683" name="Text Box 3"/>
          <p:cNvSpPr txBox="1">
            <a:spLocks noChangeArrowheads="1"/>
          </p:cNvSpPr>
          <p:nvPr/>
        </p:nvSpPr>
        <p:spPr bwMode="auto">
          <a:xfrm>
            <a:off x="304800" y="914400"/>
            <a:ext cx="8686800" cy="588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swap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NO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a,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   //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fcn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prototype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main (void)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x=10, y=25;   // How can we SWAP these 2 integers? 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px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*</a:t>
            </a: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py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    // declare 2 integer pointers</a:t>
            </a:r>
            <a:b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px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&amp;x;  	// </a:t>
            </a: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px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points to x...</a:t>
            </a:r>
            <a:b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py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&amp;y;</a:t>
            </a:r>
            <a:b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(“x=%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d,y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=%d\n”,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x,y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swap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NO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x, 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  //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TRY TO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swap values x, y  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(“x=%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d,y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=%d\n”,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x,y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swap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NO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a,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tmp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tmp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a;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a   = b;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b  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tmp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99687" name="Text Box 7"/>
          <p:cNvSpPr txBox="1">
            <a:spLocks noChangeArrowheads="1"/>
          </p:cNvSpPr>
          <p:nvPr/>
        </p:nvSpPr>
        <p:spPr bwMode="auto">
          <a:xfrm>
            <a:off x="5291138" y="3695700"/>
            <a:ext cx="3700462" cy="1562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Result: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&gt; x=10,y=25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&gt; x=10,y=25</a:t>
            </a:r>
          </a:p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WHY DOES THIS FAIL?</a:t>
            </a:r>
          </a:p>
        </p:txBody>
      </p:sp>
      <p:sp>
        <p:nvSpPr>
          <p:cNvPr id="199689" name="Text Box 9"/>
          <p:cNvSpPr txBox="1">
            <a:spLocks noChangeArrowheads="1"/>
          </p:cNvSpPr>
          <p:nvPr/>
        </p:nvSpPr>
        <p:spPr bwMode="auto">
          <a:xfrm>
            <a:off x="4191000" y="5334000"/>
            <a:ext cx="4267200" cy="1320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the function’s formal  parameters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a,b 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>
                <a:effectLst/>
                <a:latin typeface="Times New Roman" pitchFamily="18" charset="0"/>
              </a:rPr>
              <a:t>(local variables in the function) </a:t>
            </a:r>
            <a:br>
              <a:rPr lang="en-US" sz="2000">
                <a:effectLst/>
                <a:latin typeface="Times New Roman" pitchFamily="18" charset="0"/>
              </a:rPr>
            </a:br>
            <a:r>
              <a:rPr lang="en-US" sz="2000">
                <a:effectLst/>
                <a:latin typeface="Times New Roman" pitchFamily="18" charset="0"/>
              </a:rPr>
              <a:t>are declared as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>
                <a:effectLst/>
                <a:latin typeface="Times New Roman" pitchFamily="18" charset="0"/>
              </a:rPr>
              <a:t>;        its values are</a:t>
            </a:r>
            <a:br>
              <a:rPr lang="en-US" sz="2000">
                <a:effectLst/>
                <a:latin typeface="Times New Roman" pitchFamily="18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COPIED FROM</a:t>
            </a:r>
            <a:r>
              <a:rPr lang="en-US" sz="2000">
                <a:effectLst/>
                <a:latin typeface="Times New Roman" pitchFamily="18" charset="0"/>
              </a:rPr>
              <a:t> the arguments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x,y</a:t>
            </a:r>
            <a:endParaRPr lang="en-US" sz="2000"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99690" name="Line 10"/>
          <p:cNvSpPr>
            <a:spLocks noChangeShapeType="1"/>
          </p:cNvSpPr>
          <p:nvPr/>
        </p:nvSpPr>
        <p:spPr bwMode="auto">
          <a:xfrm flipH="1" flipV="1">
            <a:off x="3733800" y="5029200"/>
            <a:ext cx="457200" cy="685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691" name="Line 11"/>
          <p:cNvSpPr>
            <a:spLocks noChangeShapeType="1"/>
          </p:cNvSpPr>
          <p:nvPr/>
        </p:nvSpPr>
        <p:spPr bwMode="auto">
          <a:xfrm flipH="1" flipV="1">
            <a:off x="2819400" y="5029200"/>
            <a:ext cx="1371600" cy="685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(Recall) Function Calling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Details</a:t>
            </a: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51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Actual arguments</a:t>
            </a:r>
            <a:r>
              <a:rPr lang="en-US" sz="2800" b="1" dirty="0"/>
              <a:t> == </a:t>
            </a:r>
            <a:br>
              <a:rPr lang="en-US" sz="2800" b="1" dirty="0"/>
            </a:br>
            <a:r>
              <a:rPr lang="en-US" sz="2800" dirty="0"/>
              <a:t>The values used during function calling </a:t>
            </a:r>
            <a:br>
              <a:rPr lang="en-US" sz="2800" dirty="0"/>
            </a:br>
            <a:r>
              <a:rPr lang="en-US" sz="2800" dirty="0">
                <a:solidFill>
                  <a:schemeClr val="folHlink"/>
                </a:solidFill>
              </a:rPr>
              <a:t>(a.k.a. </a:t>
            </a:r>
            <a:r>
              <a:rPr lang="en-US" sz="2800" b="1" dirty="0">
                <a:solidFill>
                  <a:schemeClr val="folHlink"/>
                </a:solidFill>
              </a:rPr>
              <a:t>actual parameter</a:t>
            </a:r>
            <a:r>
              <a:rPr lang="en-US" sz="2800" dirty="0">
                <a:solidFill>
                  <a:schemeClr val="folHlink"/>
                </a:solidFill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Formal parameters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==</a:t>
            </a:r>
            <a:r>
              <a:rPr lang="en-US" sz="2800" dirty="0"/>
              <a:t>  </a:t>
            </a:r>
            <a:br>
              <a:rPr lang="en-US" sz="2800" dirty="0"/>
            </a:br>
            <a:r>
              <a:rPr lang="en-US" sz="2800" dirty="0"/>
              <a:t>The function’s local variables in the argument list </a:t>
            </a:r>
            <a:br>
              <a:rPr lang="en-US" sz="2800" dirty="0"/>
            </a:br>
            <a:r>
              <a:rPr lang="en-US" sz="2800" dirty="0"/>
              <a:t>(these vars. are declared in the function prototype).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sp>
        <p:nvSpPr>
          <p:cNvPr id="459780" name="Text Box 4"/>
          <p:cNvSpPr txBox="1">
            <a:spLocks noChangeArrowheads="1"/>
          </p:cNvSpPr>
          <p:nvPr/>
        </p:nvSpPr>
        <p:spPr bwMode="auto">
          <a:xfrm>
            <a:off x="4419600" y="5029200"/>
            <a:ext cx="3733800" cy="132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add (int x, int y)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(x+y);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459781" name="Oval 5"/>
          <p:cNvSpPr>
            <a:spLocks noChangeArrowheads="1"/>
          </p:cNvSpPr>
          <p:nvPr/>
        </p:nvSpPr>
        <p:spPr bwMode="auto">
          <a:xfrm>
            <a:off x="6858000" y="5029200"/>
            <a:ext cx="8763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9782" name="Oval 6"/>
          <p:cNvSpPr>
            <a:spLocks noChangeArrowheads="1"/>
          </p:cNvSpPr>
          <p:nvPr/>
        </p:nvSpPr>
        <p:spPr bwMode="auto">
          <a:xfrm>
            <a:off x="5791200" y="5029200"/>
            <a:ext cx="9144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9783" name="Line 7"/>
          <p:cNvSpPr>
            <a:spLocks noChangeShapeType="1"/>
          </p:cNvSpPr>
          <p:nvPr/>
        </p:nvSpPr>
        <p:spPr bwMode="auto">
          <a:xfrm flipH="1">
            <a:off x="6324600" y="4648200"/>
            <a:ext cx="2286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9784" name="Line 8"/>
          <p:cNvSpPr>
            <a:spLocks noChangeShapeType="1"/>
          </p:cNvSpPr>
          <p:nvPr/>
        </p:nvSpPr>
        <p:spPr bwMode="auto">
          <a:xfrm>
            <a:off x="6858000" y="4724400"/>
            <a:ext cx="3810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9785" name="Text Box 9"/>
          <p:cNvSpPr txBox="1">
            <a:spLocks noChangeArrowheads="1"/>
          </p:cNvSpPr>
          <p:nvPr/>
        </p:nvSpPr>
        <p:spPr bwMode="auto">
          <a:xfrm>
            <a:off x="533400" y="5029200"/>
            <a:ext cx="2667000" cy="1625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add(3,4);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459786" name="Oval 10"/>
          <p:cNvSpPr>
            <a:spLocks noChangeArrowheads="1"/>
          </p:cNvSpPr>
          <p:nvPr/>
        </p:nvSpPr>
        <p:spPr bwMode="auto">
          <a:xfrm>
            <a:off x="1828800" y="5638800"/>
            <a:ext cx="228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9787" name="Line 11"/>
          <p:cNvSpPr>
            <a:spLocks noChangeShapeType="1"/>
          </p:cNvSpPr>
          <p:nvPr/>
        </p:nvSpPr>
        <p:spPr bwMode="auto">
          <a:xfrm>
            <a:off x="1676400" y="4800600"/>
            <a:ext cx="228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9788" name="Oval 12"/>
          <p:cNvSpPr>
            <a:spLocks noChangeArrowheads="1"/>
          </p:cNvSpPr>
          <p:nvPr/>
        </p:nvSpPr>
        <p:spPr bwMode="auto">
          <a:xfrm>
            <a:off x="2133600" y="5638800"/>
            <a:ext cx="228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9789" name="Line 13"/>
          <p:cNvSpPr>
            <a:spLocks noChangeShapeType="1"/>
          </p:cNvSpPr>
          <p:nvPr/>
        </p:nvSpPr>
        <p:spPr bwMode="auto">
          <a:xfrm>
            <a:off x="2209800" y="4724400"/>
            <a:ext cx="762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9790" name="Text Box 14"/>
          <p:cNvSpPr txBox="1">
            <a:spLocks noChangeArrowheads="1"/>
          </p:cNvSpPr>
          <p:nvPr/>
        </p:nvSpPr>
        <p:spPr bwMode="auto">
          <a:xfrm>
            <a:off x="381000" y="4419600"/>
            <a:ext cx="24384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actual arguments</a:t>
            </a:r>
          </a:p>
        </p:txBody>
      </p:sp>
      <p:sp>
        <p:nvSpPr>
          <p:cNvPr id="459791" name="Text Box 15"/>
          <p:cNvSpPr txBox="1">
            <a:spLocks noChangeArrowheads="1"/>
          </p:cNvSpPr>
          <p:nvPr/>
        </p:nvSpPr>
        <p:spPr bwMode="auto">
          <a:xfrm>
            <a:off x="4953000" y="4267200"/>
            <a:ext cx="26670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formal parameters</a:t>
            </a:r>
          </a:p>
        </p:txBody>
      </p:sp>
      <p:sp>
        <p:nvSpPr>
          <p:cNvPr id="4" name="Freeform 3"/>
          <p:cNvSpPr/>
          <p:nvPr/>
        </p:nvSpPr>
        <p:spPr bwMode="auto">
          <a:xfrm>
            <a:off x="2873829" y="4104772"/>
            <a:ext cx="2057400" cy="619628"/>
          </a:xfrm>
          <a:custGeom>
            <a:avLst/>
            <a:gdLst>
              <a:gd name="connsiteX0" fmla="*/ 0 w 2057400"/>
              <a:gd name="connsiteY0" fmla="*/ 709612 h 709612"/>
              <a:gd name="connsiteX1" fmla="*/ 435428 w 2057400"/>
              <a:gd name="connsiteY1" fmla="*/ 67355 h 709612"/>
              <a:gd name="connsiteX2" fmla="*/ 1328057 w 2057400"/>
              <a:gd name="connsiteY2" fmla="*/ 67355 h 709612"/>
              <a:gd name="connsiteX3" fmla="*/ 2057400 w 2057400"/>
              <a:gd name="connsiteY3" fmla="*/ 491897 h 709612"/>
              <a:gd name="connsiteX0" fmla="*/ 0 w 2057400"/>
              <a:gd name="connsiteY0" fmla="*/ 665364 h 665364"/>
              <a:gd name="connsiteX1" fmla="*/ 435428 w 2057400"/>
              <a:gd name="connsiteY1" fmla="*/ 121078 h 665364"/>
              <a:gd name="connsiteX2" fmla="*/ 1328057 w 2057400"/>
              <a:gd name="connsiteY2" fmla="*/ 23107 h 665364"/>
              <a:gd name="connsiteX3" fmla="*/ 2057400 w 2057400"/>
              <a:gd name="connsiteY3" fmla="*/ 447649 h 665364"/>
              <a:gd name="connsiteX0" fmla="*/ 0 w 2057400"/>
              <a:gd name="connsiteY0" fmla="*/ 624390 h 624390"/>
              <a:gd name="connsiteX1" fmla="*/ 435428 w 2057400"/>
              <a:gd name="connsiteY1" fmla="*/ 80104 h 624390"/>
              <a:gd name="connsiteX2" fmla="*/ 1360714 w 2057400"/>
              <a:gd name="connsiteY2" fmla="*/ 36561 h 624390"/>
              <a:gd name="connsiteX3" fmla="*/ 2057400 w 2057400"/>
              <a:gd name="connsiteY3" fmla="*/ 406675 h 624390"/>
              <a:gd name="connsiteX0" fmla="*/ 0 w 2057400"/>
              <a:gd name="connsiteY0" fmla="*/ 643052 h 643052"/>
              <a:gd name="connsiteX1" fmla="*/ 435428 w 2057400"/>
              <a:gd name="connsiteY1" fmla="*/ 98766 h 643052"/>
              <a:gd name="connsiteX2" fmla="*/ 1360714 w 2057400"/>
              <a:gd name="connsiteY2" fmla="*/ 55223 h 643052"/>
              <a:gd name="connsiteX3" fmla="*/ 2057400 w 2057400"/>
              <a:gd name="connsiteY3" fmla="*/ 425337 h 643052"/>
              <a:gd name="connsiteX0" fmla="*/ 0 w 2057400"/>
              <a:gd name="connsiteY0" fmla="*/ 619628 h 619628"/>
              <a:gd name="connsiteX1" fmla="*/ 511628 w 2057400"/>
              <a:gd name="connsiteY1" fmla="*/ 86228 h 619628"/>
              <a:gd name="connsiteX2" fmla="*/ 1360714 w 2057400"/>
              <a:gd name="connsiteY2" fmla="*/ 31799 h 619628"/>
              <a:gd name="connsiteX3" fmla="*/ 2057400 w 2057400"/>
              <a:gd name="connsiteY3" fmla="*/ 401913 h 6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7400" h="619628">
                <a:moveTo>
                  <a:pt x="0" y="619628"/>
                </a:moveTo>
                <a:cubicBezTo>
                  <a:pt x="107042" y="352021"/>
                  <a:pt x="284842" y="184199"/>
                  <a:pt x="511628" y="86228"/>
                </a:cubicBezTo>
                <a:cubicBezTo>
                  <a:pt x="738414" y="-11743"/>
                  <a:pt x="1103085" y="-20815"/>
                  <a:pt x="1360714" y="31799"/>
                </a:cubicBezTo>
                <a:cubicBezTo>
                  <a:pt x="1618343" y="84413"/>
                  <a:pt x="1827893" y="225020"/>
                  <a:pt x="2057400" y="401913"/>
                </a:cubicBezTo>
              </a:path>
            </a:pathLst>
          </a:custGeom>
          <a:noFill/>
          <a:ln w="889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&amp; Functions: Example I</a:t>
            </a:r>
          </a:p>
        </p:txBody>
      </p:sp>
      <p:sp>
        <p:nvSpPr>
          <p:cNvPr id="276483" name="Text Box 3"/>
          <p:cNvSpPr txBox="1">
            <a:spLocks noChangeArrowheads="1"/>
          </p:cNvSpPr>
          <p:nvPr/>
        </p:nvSpPr>
        <p:spPr bwMode="auto">
          <a:xfrm>
            <a:off x="304800" y="914400"/>
            <a:ext cx="8686800" cy="588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pa[], int pb[]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  // fcn. prototype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x=10, y=25;   // How can we SWAP these 2 integers?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*px, *py;     // declare 2 integer pointers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px = &amp;x;  	// px points to x...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py = &amp;y;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printf(“x=%d,y=%d\n”,x,y);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(px, py);  // swap values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POINTED TO BY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px,py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printf(“x=%d,y=%d\n”,x,y);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swap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pa[], int pb[]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tmp;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tmp   = pa[0];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pa[0] = pb[0];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pb[0] = tmp;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76484" name="Line 4"/>
          <p:cNvSpPr>
            <a:spLocks noChangeShapeType="1"/>
          </p:cNvSpPr>
          <p:nvPr/>
        </p:nvSpPr>
        <p:spPr bwMode="auto">
          <a:xfrm flipH="1" flipV="1">
            <a:off x="3810000" y="5105400"/>
            <a:ext cx="11430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485" name="Line 5"/>
          <p:cNvSpPr>
            <a:spLocks noChangeShapeType="1"/>
          </p:cNvSpPr>
          <p:nvPr/>
        </p:nvSpPr>
        <p:spPr bwMode="auto">
          <a:xfrm flipH="1" flipV="1">
            <a:off x="4495800" y="5105400"/>
            <a:ext cx="4572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486" name="Text Box 6"/>
          <p:cNvSpPr txBox="1">
            <a:spLocks noChangeArrowheads="1"/>
          </p:cNvSpPr>
          <p:nvPr/>
        </p:nvSpPr>
        <p:spPr bwMode="auto">
          <a:xfrm>
            <a:off x="4953000" y="5257800"/>
            <a:ext cx="3962400" cy="1473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the function’s formal parameters </a:t>
            </a:r>
            <a:br>
              <a:rPr lang="en-US" sz="2000">
                <a:effectLst/>
                <a:latin typeface="Times New Roman" pitchFamily="18" charset="0"/>
              </a:rPr>
            </a:br>
            <a:r>
              <a:rPr lang="en-US" sz="2000">
                <a:effectLst/>
                <a:latin typeface="Times New Roman" pitchFamily="18" charset="0"/>
              </a:rPr>
              <a:t>(local variables in the function) </a:t>
            </a:r>
            <a:br>
              <a:rPr lang="en-US" sz="2000">
                <a:effectLst/>
                <a:latin typeface="Times New Roman" pitchFamily="18" charset="0"/>
              </a:rPr>
            </a:br>
            <a:r>
              <a:rPr lang="en-US" sz="2000">
                <a:effectLst/>
                <a:latin typeface="Times New Roman" pitchFamily="18" charset="0"/>
              </a:rPr>
              <a:t>are declared as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array names.</a:t>
            </a:r>
          </a:p>
          <a:p>
            <a:pPr>
              <a:spcBef>
                <a:spcPct val="50000"/>
              </a:spcBef>
            </a:pPr>
            <a:r>
              <a:rPr lang="en-US" sz="2000">
                <a:effectLst/>
                <a:latin typeface="Times New Roman" pitchFamily="18" charset="0"/>
              </a:rPr>
              <a:t>De-reference using array elements.</a:t>
            </a:r>
          </a:p>
        </p:txBody>
      </p:sp>
      <p:sp>
        <p:nvSpPr>
          <p:cNvPr id="276487" name="Text Box 7"/>
          <p:cNvSpPr txBox="1">
            <a:spLocks noChangeArrowheads="1"/>
          </p:cNvSpPr>
          <p:nvPr/>
        </p:nvSpPr>
        <p:spPr bwMode="auto">
          <a:xfrm>
            <a:off x="6324600" y="3810000"/>
            <a:ext cx="2017713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Result: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&gt; x=10,y=25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&gt; x=25,y=10</a:t>
            </a:r>
          </a:p>
        </p:txBody>
      </p:sp>
      <p:sp>
        <p:nvSpPr>
          <p:cNvPr id="276488" name="Line 8"/>
          <p:cNvSpPr>
            <a:spLocks noChangeShapeType="1"/>
          </p:cNvSpPr>
          <p:nvPr/>
        </p:nvSpPr>
        <p:spPr bwMode="auto">
          <a:xfrm flipH="1" flipV="1">
            <a:off x="3505200" y="6019800"/>
            <a:ext cx="1524000" cy="533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2104</TotalTime>
  <Words>1104</Words>
  <Application>Microsoft Office PowerPoint</Application>
  <PresentationFormat>On-screen Show (4:3)</PresentationFormat>
  <Paragraphs>455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EECS110: 6c  Pointers: &amp;, *, and Functions</vt:lpstr>
      <vt:lpstr> ‘Referencing’ with Pointers: &amp;</vt:lpstr>
      <vt:lpstr>Pointer ‘De-Referencing’ by p[0]</vt:lpstr>
      <vt:lpstr>DANGER! ‘De-Referencing’ by *p</vt:lpstr>
      <vt:lpstr>Reference,  De-reference; De-reference==Indirection </vt:lpstr>
      <vt:lpstr>Pointers: Why Bother?</vt:lpstr>
      <vt:lpstr>Pointers &amp; Functions: Example 0</vt:lpstr>
      <vt:lpstr>(Recall) Function Calling Details</vt:lpstr>
      <vt:lpstr>Pointers &amp; Functions: Example I</vt:lpstr>
      <vt:lpstr>Pointers &amp; Functions: Example II</vt:lpstr>
      <vt:lpstr>Pointers &amp; Functions: Example III</vt:lpstr>
      <vt:lpstr>Pointers &amp; Functions: Example III</vt:lpstr>
      <vt:lpstr>Pointers &amp; Functions: Example III</vt:lpstr>
      <vt:lpstr>Pointers &amp; Functions: Example III</vt:lpstr>
      <vt:lpstr>Pointers &amp; Functions: Example III</vt:lpstr>
      <vt:lpstr>Pointers &amp; Functions: Example III</vt:lpstr>
      <vt:lpstr>Pointers &amp; Functions: Example III</vt:lpstr>
      <vt:lpstr>Pointers &amp; Functions: Example III</vt:lpstr>
      <vt:lpstr>Pointers &amp; Functions: Example III</vt:lpstr>
      <vt:lpstr>Pointers &amp; Functions: Example III</vt:lpstr>
      <vt:lpstr>Pointers &amp; Functions: Example III</vt:lpstr>
      <vt:lpstr>Pointers and Functions</vt:lpstr>
      <vt:lpstr>Pointers &amp; Functions: Example IV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Pointers</dc:title>
  <dc:creator>Jack Tumblin</dc:creator>
  <cp:lastModifiedBy>jetumblin</cp:lastModifiedBy>
  <cp:revision>57</cp:revision>
  <dcterms:created xsi:type="dcterms:W3CDTF">2002-05-08T02:38:11Z</dcterms:created>
  <dcterms:modified xsi:type="dcterms:W3CDTF">2012-02-10T15:33:26Z</dcterms:modified>
</cp:coreProperties>
</file>