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handoutMasterIdLst>
    <p:handoutMasterId r:id="rId30"/>
  </p:handoutMasterIdLst>
  <p:sldIdLst>
    <p:sldId id="318" r:id="rId2"/>
    <p:sldId id="305" r:id="rId3"/>
    <p:sldId id="320" r:id="rId4"/>
    <p:sldId id="307" r:id="rId5"/>
    <p:sldId id="308" r:id="rId6"/>
    <p:sldId id="319" r:id="rId7"/>
    <p:sldId id="313" r:id="rId8"/>
    <p:sldId id="314" r:id="rId9"/>
    <p:sldId id="329" r:id="rId10"/>
    <p:sldId id="309" r:id="rId11"/>
    <p:sldId id="310" r:id="rId12"/>
    <p:sldId id="311" r:id="rId13"/>
    <p:sldId id="315" r:id="rId14"/>
    <p:sldId id="257" r:id="rId15"/>
    <p:sldId id="258" r:id="rId16"/>
    <p:sldId id="259" r:id="rId17"/>
    <p:sldId id="260" r:id="rId18"/>
    <p:sldId id="316" r:id="rId19"/>
    <p:sldId id="317" r:id="rId20"/>
    <p:sldId id="324" r:id="rId21"/>
    <p:sldId id="325" r:id="rId22"/>
    <p:sldId id="326" r:id="rId23"/>
    <p:sldId id="327" r:id="rId24"/>
    <p:sldId id="328" r:id="rId25"/>
    <p:sldId id="330" r:id="rId26"/>
    <p:sldId id="275" r:id="rId27"/>
    <p:sldId id="276" r:id="rId28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0"/>
    <p:restoredTop sz="90929"/>
  </p:normalViewPr>
  <p:slideViewPr>
    <p:cSldViewPr>
      <p:cViewPr varScale="1">
        <p:scale>
          <a:sx n="88" d="100"/>
          <a:sy n="88" d="100"/>
        </p:scale>
        <p:origin x="-96" y="-48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20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handoutMaster" Target="handoutMasters/handoutMaster1.xml"/><Relationship Id="rId8" Type="http://schemas.openxmlformats.org/officeDocument/2006/relationships/slide" Target="slides/slide7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>
                <a:effectLst/>
              </a:defRPr>
            </a:lvl1pPr>
          </a:lstStyle>
          <a:p>
            <a:fld id="{90211ADA-8AD0-4E35-8906-017708C8A0F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0308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512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3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>
                <a:effectLst/>
              </a:defRPr>
            </a:lvl1pPr>
          </a:lstStyle>
          <a:p>
            <a:endParaRPr 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>
                <a:effectLst/>
              </a:defRPr>
            </a:lvl1pPr>
          </a:lstStyle>
          <a:p>
            <a:fld id="{06B268FA-9790-47E6-BA11-90A58685F12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1588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E2927E-CED1-457B-9D4E-2F980EE4E746}" type="slidenum">
              <a:rPr lang="en-US"/>
              <a:pPr/>
              <a:t>1</a:t>
            </a:fld>
            <a:endParaRPr lang="en-US"/>
          </a:p>
        </p:txBody>
      </p:sp>
      <p:sp>
        <p:nvSpPr>
          <p:cNvPr id="1454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A4386DD-4259-431A-8128-66F95D76077E}" type="slidenum">
              <a:rPr lang="en-US"/>
              <a:pPr/>
              <a:t>10</a:t>
            </a:fld>
            <a:endParaRPr lang="en-US"/>
          </a:p>
        </p:txBody>
      </p:sp>
      <p:sp>
        <p:nvSpPr>
          <p:cNvPr id="154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4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9497C7-7E16-462F-B2ED-1AFFC7E41F74}" type="slidenum">
              <a:rPr lang="en-US"/>
              <a:pPr/>
              <a:t>11</a:t>
            </a:fld>
            <a:endParaRPr lang="en-US"/>
          </a:p>
        </p:txBody>
      </p:sp>
      <p:sp>
        <p:nvSpPr>
          <p:cNvPr id="1556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5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88A42F8-061A-465A-B07E-81C57B0B6861}" type="slidenum">
              <a:rPr lang="en-US"/>
              <a:pPr/>
              <a:t>12</a:t>
            </a:fld>
            <a:endParaRPr lang="en-US"/>
          </a:p>
        </p:txBody>
      </p:sp>
      <p:sp>
        <p:nvSpPr>
          <p:cNvPr id="1566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6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D8DE63-9785-42DC-9524-D9B408589492}" type="slidenum">
              <a:rPr lang="en-US"/>
              <a:pPr/>
              <a:t>13</a:t>
            </a:fld>
            <a:endParaRPr lang="en-US"/>
          </a:p>
        </p:txBody>
      </p:sp>
      <p:sp>
        <p:nvSpPr>
          <p:cNvPr id="1576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7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28330C0-B3B8-4D61-9968-31CA579799F6}" type="slidenum">
              <a:rPr lang="en-US"/>
              <a:pPr/>
              <a:t>14</a:t>
            </a:fld>
            <a:endParaRPr lang="en-US"/>
          </a:p>
        </p:txBody>
      </p:sp>
      <p:sp>
        <p:nvSpPr>
          <p:cNvPr id="839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D168F5-3890-423A-825E-266F631F88A4}" type="slidenum">
              <a:rPr lang="en-US"/>
              <a:pPr/>
              <a:t>15</a:t>
            </a:fld>
            <a:endParaRPr lang="en-US"/>
          </a:p>
        </p:txBody>
      </p:sp>
      <p:sp>
        <p:nvSpPr>
          <p:cNvPr id="849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F61685F-B29F-49D4-9CA5-43490FD3068D}" type="slidenum">
              <a:rPr lang="en-US"/>
              <a:pPr/>
              <a:t>16</a:t>
            </a:fld>
            <a:endParaRPr lang="en-US"/>
          </a:p>
        </p:txBody>
      </p:sp>
      <p:sp>
        <p:nvSpPr>
          <p:cNvPr id="860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F43EC3-31DD-4695-B5EF-39D80AC499F4}" type="slidenum">
              <a:rPr lang="en-US"/>
              <a:pPr/>
              <a:t>17</a:t>
            </a:fld>
            <a:endParaRPr lang="en-US"/>
          </a:p>
        </p:txBody>
      </p:sp>
      <p:sp>
        <p:nvSpPr>
          <p:cNvPr id="870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FC0C876-79AB-4C00-AD31-0258B00E40AC}" type="slidenum">
              <a:rPr lang="en-US"/>
              <a:pPr/>
              <a:t>18</a:t>
            </a:fld>
            <a:endParaRPr lang="en-US"/>
          </a:p>
        </p:txBody>
      </p:sp>
      <p:sp>
        <p:nvSpPr>
          <p:cNvPr id="1157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CD5431F-F7C8-48BA-9083-D19EB4AC2C58}" type="slidenum">
              <a:rPr lang="en-US"/>
              <a:pPr/>
              <a:t>19</a:t>
            </a:fld>
            <a:endParaRPr lang="en-US"/>
          </a:p>
        </p:txBody>
      </p:sp>
      <p:sp>
        <p:nvSpPr>
          <p:cNvPr id="1177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F9050F-EECA-4E7E-A56D-5C1A74E754EA}" type="slidenum">
              <a:rPr lang="en-US"/>
              <a:pPr/>
              <a:t>2</a:t>
            </a:fld>
            <a:endParaRPr lang="en-US"/>
          </a:p>
        </p:txBody>
      </p:sp>
      <p:sp>
        <p:nvSpPr>
          <p:cNvPr id="1464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DAAC5F0-0776-4881-9400-DB945C4F6E14}" type="slidenum">
              <a:rPr lang="en-US"/>
              <a:pPr/>
              <a:t>20</a:t>
            </a:fld>
            <a:endParaRPr lang="en-US"/>
          </a:p>
        </p:txBody>
      </p:sp>
      <p:sp>
        <p:nvSpPr>
          <p:cNvPr id="1320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67D9B8C-A1E4-454C-88F0-AEE721EB7174}" type="slidenum">
              <a:rPr lang="en-US"/>
              <a:pPr/>
              <a:t>21</a:t>
            </a:fld>
            <a:endParaRPr lang="en-US"/>
          </a:p>
        </p:txBody>
      </p:sp>
      <p:sp>
        <p:nvSpPr>
          <p:cNvPr id="1341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4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498A87-6539-48B4-9537-037F46A8762F}" type="slidenum">
              <a:rPr lang="en-US"/>
              <a:pPr/>
              <a:t>22</a:t>
            </a:fld>
            <a:endParaRPr lang="en-US"/>
          </a:p>
        </p:txBody>
      </p:sp>
      <p:sp>
        <p:nvSpPr>
          <p:cNvPr id="136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685CE5F-A2B4-46BE-94B1-C0FBB8CB7B5E}" type="slidenum">
              <a:rPr lang="en-US"/>
              <a:pPr/>
              <a:t>23</a:t>
            </a:fld>
            <a:endParaRPr lang="en-US"/>
          </a:p>
        </p:txBody>
      </p:sp>
      <p:sp>
        <p:nvSpPr>
          <p:cNvPr id="138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D22698-0B9F-42C8-A527-DF0C50835296}" type="slidenum">
              <a:rPr lang="en-US"/>
              <a:pPr/>
              <a:t>24</a:t>
            </a:fld>
            <a:endParaRPr lang="en-US"/>
          </a:p>
        </p:txBody>
      </p:sp>
      <p:sp>
        <p:nvSpPr>
          <p:cNvPr id="140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0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55EDD79-BB62-4F7F-9991-D645CC57FC59}" type="slidenum">
              <a:rPr lang="en-US"/>
              <a:pPr/>
              <a:t>25</a:t>
            </a:fld>
            <a:endParaRPr lang="en-US"/>
          </a:p>
        </p:txBody>
      </p:sp>
      <p:sp>
        <p:nvSpPr>
          <p:cNvPr id="1443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4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4A140A-DBBF-437B-A6E4-DDB9CCB14ED9}" type="slidenum">
              <a:rPr lang="en-US"/>
              <a:pPr/>
              <a:t>26</a:t>
            </a:fld>
            <a:endParaRPr lang="en-US"/>
          </a:p>
        </p:txBody>
      </p:sp>
      <p:sp>
        <p:nvSpPr>
          <p:cNvPr id="1003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3CB0B6-ABB8-4F59-8FAA-CDF7A3B37ADA}" type="slidenum">
              <a:rPr lang="en-US"/>
              <a:pPr/>
              <a:t>27</a:t>
            </a:fld>
            <a:endParaRPr lang="en-US"/>
          </a:p>
        </p:txBody>
      </p:sp>
      <p:sp>
        <p:nvSpPr>
          <p:cNvPr id="1024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9022B52-1C6A-46B5-9E3D-C6DFCC7EDF25}" type="slidenum">
              <a:rPr lang="en-US"/>
              <a:pPr/>
              <a:t>3</a:t>
            </a:fld>
            <a:endParaRPr lang="en-US"/>
          </a:p>
        </p:txBody>
      </p:sp>
      <p:sp>
        <p:nvSpPr>
          <p:cNvPr id="1474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7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7AD298-026D-4EF4-ACDC-92682A838007}" type="slidenum">
              <a:rPr lang="en-US"/>
              <a:pPr/>
              <a:t>4</a:t>
            </a:fld>
            <a:endParaRPr lang="en-US"/>
          </a:p>
        </p:txBody>
      </p:sp>
      <p:sp>
        <p:nvSpPr>
          <p:cNvPr id="1484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D32F2D-C106-4AF5-80E3-6F3A824409B9}" type="slidenum">
              <a:rPr lang="en-US"/>
              <a:pPr/>
              <a:t>5</a:t>
            </a:fld>
            <a:endParaRPr lang="en-US"/>
          </a:p>
        </p:txBody>
      </p:sp>
      <p:sp>
        <p:nvSpPr>
          <p:cNvPr id="1495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9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8EF8A9-5B0F-4321-85E4-CD37CFC422D0}" type="slidenum">
              <a:rPr lang="en-US"/>
              <a:pPr/>
              <a:t>6</a:t>
            </a:fld>
            <a:endParaRPr lang="en-US"/>
          </a:p>
        </p:txBody>
      </p:sp>
      <p:sp>
        <p:nvSpPr>
          <p:cNvPr id="1505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0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706391-95DA-459F-BF05-94548D29A5A0}" type="slidenum">
              <a:rPr lang="en-US"/>
              <a:pPr/>
              <a:t>7</a:t>
            </a:fld>
            <a:endParaRPr lang="en-US"/>
          </a:p>
        </p:txBody>
      </p:sp>
      <p:sp>
        <p:nvSpPr>
          <p:cNvPr id="1515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1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B52F4E3-561B-4E52-8C29-BC5FD9375E52}" type="slidenum">
              <a:rPr lang="en-US"/>
              <a:pPr/>
              <a:t>8</a:t>
            </a:fld>
            <a:endParaRPr lang="en-US"/>
          </a:p>
        </p:txBody>
      </p:sp>
      <p:sp>
        <p:nvSpPr>
          <p:cNvPr id="1525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2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372417-76C3-4AF8-B65C-91829BEE26CA}" type="slidenum">
              <a:rPr lang="en-US"/>
              <a:pPr/>
              <a:t>9</a:t>
            </a:fld>
            <a:endParaRPr lang="en-US"/>
          </a:p>
        </p:txBody>
      </p:sp>
      <p:sp>
        <p:nvSpPr>
          <p:cNvPr id="1536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E741B1-F7B2-4F4A-9135-31F3CF8B3AD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7258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26C7B8-3A1E-4C1A-BE3C-19CA5D9CC41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1311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4AC6F4-5991-4704-9034-D112E714D42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2577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E4BBF1-1BFE-41F4-95C5-040F90EB1C4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1796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3A61F1-80C8-409C-B643-564FFC2210E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4430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1B4AE8-106F-4A4B-B9B2-C414B889FA6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493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7C992D2-5977-4F0F-810B-86446D0FAC5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0684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0E0749-6875-466D-97B5-F8231F82DA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7678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19736D-5F4F-4B81-ADB3-0F09F4CB05D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4666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6B9FA5-8401-4896-AA80-52B04B91698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6471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49C38D-FC81-4D57-A9CF-766D49C2F99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9888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ffectLst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ffectLst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ffectLst/>
              </a:defRPr>
            </a:lvl1pPr>
          </a:lstStyle>
          <a:p>
            <a:fld id="{5DBD3940-5DA6-44B1-968A-4F1E8ACF66B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83DD5-25C4-413F-9A58-6D0D8988D428}" type="slidenum">
              <a:rPr lang="en-US"/>
              <a:pPr/>
              <a:t>1</a:t>
            </a:fld>
            <a:endParaRPr lang="en-US"/>
          </a:p>
        </p:txBody>
      </p:sp>
      <p:sp>
        <p:nvSpPr>
          <p:cNvPr id="1239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3505200"/>
            <a:ext cx="7772400" cy="2743200"/>
          </a:xfrm>
        </p:spPr>
        <p:txBody>
          <a:bodyPr/>
          <a:lstStyle/>
          <a:p>
            <a:r>
              <a:rPr lang="en-US" sz="4000">
                <a:solidFill>
                  <a:schemeClr val="hlink"/>
                </a:solidFill>
              </a:rPr>
              <a:t>.</a:t>
            </a:r>
            <a:endParaRPr lang="en-US">
              <a:solidFill>
                <a:schemeClr val="hlink"/>
              </a:solidFill>
            </a:endParaRPr>
          </a:p>
        </p:txBody>
      </p:sp>
      <p:sp>
        <p:nvSpPr>
          <p:cNvPr id="123907" name="Rectangle 3"/>
          <p:cNvSpPr>
            <a:spLocks noGrp="1" noChangeArrowheads="1"/>
          </p:cNvSpPr>
          <p:nvPr>
            <p:ph type="title"/>
          </p:nvPr>
        </p:nvSpPr>
        <p:spPr>
          <a:xfrm>
            <a:off x="609600" y="609600"/>
            <a:ext cx="7924800" cy="16002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EECS110: 3c 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Repetition in C: Loops</a:t>
            </a:r>
          </a:p>
        </p:txBody>
      </p:sp>
      <p:sp>
        <p:nvSpPr>
          <p:cNvPr id="123908" name="Rectangle 4"/>
          <p:cNvSpPr>
            <a:spLocks noChangeArrowheads="1"/>
          </p:cNvSpPr>
          <p:nvPr/>
        </p:nvSpPr>
        <p:spPr bwMode="auto">
          <a:xfrm>
            <a:off x="2719388" y="23622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Jack Tumblin</a:t>
            </a:r>
            <a:b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jet@cs.northwestern.edu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7DCD8-8AF8-4532-B1BF-CB97F8847CCA}" type="slidenum">
              <a:rPr lang="en-US"/>
              <a:pPr/>
              <a:t>10</a:t>
            </a:fld>
            <a:endParaRPr lang="en-US"/>
          </a:p>
        </p:txBody>
      </p:sp>
      <p:sp>
        <p:nvSpPr>
          <p:cNvPr id="1075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Pre-test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Loops in C: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count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-driven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981200"/>
            <a:ext cx="5257800" cy="4495800"/>
          </a:xfrm>
          <a:ln/>
        </p:spPr>
        <p:txBody>
          <a:bodyPr/>
          <a:lstStyle/>
          <a:p>
            <a:pPr>
              <a:buFontTx/>
              <a:buNone/>
            </a:pP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for(</a:t>
            </a:r>
            <a:r>
              <a:rPr lang="en-US" sz="2800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init</a:t>
            </a:r>
            <a:r>
              <a:rPr lang="en-US" sz="2800" i="1" dirty="0">
                <a:solidFill>
                  <a:srgbClr val="FF0000"/>
                </a:solidFill>
              </a:rPr>
              <a:t>; </a:t>
            </a:r>
            <a:r>
              <a:rPr lang="en-US" sz="2800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800" i="1" dirty="0">
                <a:solidFill>
                  <a:srgbClr val="FF0000"/>
                </a:solidFill>
              </a:rPr>
              <a:t>; </a:t>
            </a:r>
            <a:r>
              <a:rPr lang="en-US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step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){</a:t>
            </a:r>
            <a:r>
              <a:rPr lang="en-US" sz="2800" i="1" dirty="0" err="1">
                <a:solidFill>
                  <a:schemeClr val="accent2"/>
                </a:solidFill>
              </a:rPr>
              <a:t>stmts</a:t>
            </a:r>
            <a:r>
              <a:rPr lang="en-US" sz="2800" i="1" dirty="0">
                <a:solidFill>
                  <a:schemeClr val="accent2"/>
                </a:solidFill>
              </a:rPr>
              <a:t>;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}</a:t>
            </a:r>
            <a:b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Frog </a:t>
            </a:r>
            <a:r>
              <a:rPr lang="en-US" sz="20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Lifetime III:</a:t>
            </a:r>
            <a:r>
              <a:rPr lang="en-US" sz="105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(the terror continues)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days;</a:t>
            </a:r>
          </a:p>
          <a:p>
            <a:pPr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//for(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r>
              <a:rPr lang="en-US" sz="2000" b="1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</a:t>
            </a:r>
            <a:r>
              <a:rPr lang="en-US" sz="2000" b="1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000" b="1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step</a:t>
            </a: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for(days=155; days&gt;0; days--)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work_all_day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sleep_all_night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} 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die_quietly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</p:txBody>
      </p:sp>
      <p:sp>
        <p:nvSpPr>
          <p:cNvPr id="107524" name="Text Box 4"/>
          <p:cNvSpPr txBox="1">
            <a:spLocks noChangeArrowheads="1"/>
          </p:cNvSpPr>
          <p:nvPr/>
        </p:nvSpPr>
        <p:spPr bwMode="auto">
          <a:xfrm>
            <a:off x="6091238" y="2771775"/>
            <a:ext cx="2058987" cy="406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07525" name="Text Box 5"/>
          <p:cNvSpPr txBox="1">
            <a:spLocks noChangeArrowheads="1"/>
          </p:cNvSpPr>
          <p:nvPr/>
        </p:nvSpPr>
        <p:spPr bwMode="auto">
          <a:xfrm>
            <a:off x="5972175" y="3602038"/>
            <a:ext cx="2678113" cy="1016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07526" name="Line 6"/>
          <p:cNvSpPr>
            <a:spLocks noChangeShapeType="1"/>
          </p:cNvSpPr>
          <p:nvPr/>
        </p:nvSpPr>
        <p:spPr bwMode="auto">
          <a:xfrm>
            <a:off x="6451600" y="3155950"/>
            <a:ext cx="0" cy="446088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7527" name="Text Box 7"/>
          <p:cNvSpPr txBox="1">
            <a:spLocks noChangeArrowheads="1"/>
          </p:cNvSpPr>
          <p:nvPr/>
        </p:nvSpPr>
        <p:spPr bwMode="auto">
          <a:xfrm>
            <a:off x="6511925" y="3268663"/>
            <a:ext cx="5222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yes</a:t>
            </a:r>
          </a:p>
        </p:txBody>
      </p:sp>
      <p:sp>
        <p:nvSpPr>
          <p:cNvPr id="107528" name="Freeform 8"/>
          <p:cNvSpPr>
            <a:spLocks/>
          </p:cNvSpPr>
          <p:nvPr/>
        </p:nvSpPr>
        <p:spPr bwMode="auto">
          <a:xfrm>
            <a:off x="7924800" y="2960688"/>
            <a:ext cx="914400" cy="2322512"/>
          </a:xfrm>
          <a:custGeom>
            <a:avLst/>
            <a:gdLst>
              <a:gd name="T0" fmla="*/ 151 w 576"/>
              <a:gd name="T1" fmla="*/ 0 h 1463"/>
              <a:gd name="T2" fmla="*/ 576 w 576"/>
              <a:gd name="T3" fmla="*/ 2 h 1463"/>
              <a:gd name="T4" fmla="*/ 576 w 576"/>
              <a:gd name="T5" fmla="*/ 1290 h 1463"/>
              <a:gd name="T6" fmla="*/ 0 w 576"/>
              <a:gd name="T7" fmla="*/ 1290 h 1463"/>
              <a:gd name="T8" fmla="*/ 0 w 576"/>
              <a:gd name="T9" fmla="*/ 1463 h 1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6" h="1463">
                <a:moveTo>
                  <a:pt x="151" y="0"/>
                </a:moveTo>
                <a:lnTo>
                  <a:pt x="576" y="2"/>
                </a:lnTo>
                <a:lnTo>
                  <a:pt x="576" y="1290"/>
                </a:lnTo>
                <a:lnTo>
                  <a:pt x="0" y="1290"/>
                </a:lnTo>
                <a:lnTo>
                  <a:pt x="0" y="1463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7529" name="Text Box 9"/>
          <p:cNvSpPr txBox="1">
            <a:spLocks noChangeArrowheads="1"/>
          </p:cNvSpPr>
          <p:nvPr/>
        </p:nvSpPr>
        <p:spPr bwMode="auto">
          <a:xfrm>
            <a:off x="8229600" y="2514600"/>
            <a:ext cx="4381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no</a:t>
            </a:r>
          </a:p>
        </p:txBody>
      </p:sp>
      <p:sp>
        <p:nvSpPr>
          <p:cNvPr id="107530" name="Freeform 10"/>
          <p:cNvSpPr>
            <a:spLocks/>
          </p:cNvSpPr>
          <p:nvPr/>
        </p:nvSpPr>
        <p:spPr bwMode="auto">
          <a:xfrm>
            <a:off x="5638800" y="2487613"/>
            <a:ext cx="812800" cy="2530475"/>
          </a:xfrm>
          <a:custGeom>
            <a:avLst/>
            <a:gdLst>
              <a:gd name="T0" fmla="*/ 651 w 651"/>
              <a:gd name="T1" fmla="*/ 160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1" y="160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7532" name="Line 12"/>
          <p:cNvSpPr>
            <a:spLocks noChangeShapeType="1"/>
          </p:cNvSpPr>
          <p:nvPr/>
        </p:nvSpPr>
        <p:spPr bwMode="auto">
          <a:xfrm>
            <a:off x="7829550" y="2197100"/>
            <a:ext cx="0" cy="574675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7533" name="Text Box 13"/>
          <p:cNvSpPr txBox="1">
            <a:spLocks noChangeArrowheads="1"/>
          </p:cNvSpPr>
          <p:nvPr/>
        </p:nvSpPr>
        <p:spPr bwMode="auto">
          <a:xfrm>
            <a:off x="7504113" y="1905000"/>
            <a:ext cx="733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07534" name="Text Box 14"/>
          <p:cNvSpPr txBox="1">
            <a:spLocks noChangeArrowheads="1"/>
          </p:cNvSpPr>
          <p:nvPr/>
        </p:nvSpPr>
        <p:spPr bwMode="auto">
          <a:xfrm>
            <a:off x="7529513" y="5356225"/>
            <a:ext cx="860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  <p:sp>
        <p:nvSpPr>
          <p:cNvPr id="107536" name="Rectangle 16"/>
          <p:cNvSpPr>
            <a:spLocks noChangeArrowheads="1"/>
          </p:cNvSpPr>
          <p:nvPr/>
        </p:nvSpPr>
        <p:spPr bwMode="auto">
          <a:xfrm>
            <a:off x="304800" y="2819400"/>
            <a:ext cx="5181600" cy="3657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9A8F95-FE95-4BDB-9CC1-F268132A6820}" type="slidenum">
              <a:rPr lang="en-US"/>
              <a:pPr/>
              <a:t>11</a:t>
            </a:fld>
            <a:endParaRPr lang="en-US"/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do{</a:t>
            </a:r>
            <a:r>
              <a:rPr lang="en-US" i="1">
                <a:solidFill>
                  <a:schemeClr val="accent2"/>
                </a:solidFill>
              </a:rPr>
              <a:t>stmts;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}while(</a:t>
            </a:r>
            <a:r>
              <a:rPr lang="en-US" i="1">
                <a:solidFill>
                  <a:schemeClr val="accent2"/>
                </a:solidFill>
              </a:rPr>
              <a:t>cond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  <a:p>
            <a:pPr>
              <a:buFontTx/>
              <a:buNone/>
            </a:pPr>
            <a:endParaRPr lang="en-US"/>
          </a:p>
          <a:p>
            <a:pPr>
              <a:buFontTx/>
              <a:buNone/>
            </a:pPr>
            <a:r>
              <a:rPr lang="en-US" sz="2000" b="1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Frog Feeding II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chew_and_mash();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swallow();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 (mouth_empty()==FALSE;)</a:t>
            </a:r>
          </a:p>
          <a:p>
            <a:pPr>
              <a:buFontTx/>
              <a:buNone/>
            </a:pP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endParaRPr lang="en-US"/>
          </a:p>
        </p:txBody>
      </p:sp>
      <p:grpSp>
        <p:nvGrpSpPr>
          <p:cNvPr id="108560" name="Group 16"/>
          <p:cNvGrpSpPr>
            <a:grpSpLocks/>
          </p:cNvGrpSpPr>
          <p:nvPr/>
        </p:nvGrpSpPr>
        <p:grpSpPr bwMode="auto">
          <a:xfrm>
            <a:off x="5334000" y="2057400"/>
            <a:ext cx="3159125" cy="3779838"/>
            <a:chOff x="3216" y="1354"/>
            <a:chExt cx="1990" cy="2381"/>
          </a:xfrm>
        </p:grpSpPr>
        <p:sp>
          <p:nvSpPr>
            <p:cNvPr id="108548" name="Text Box 4"/>
            <p:cNvSpPr txBox="1">
              <a:spLocks noChangeArrowheads="1"/>
            </p:cNvSpPr>
            <p:nvPr/>
          </p:nvSpPr>
          <p:spPr bwMode="auto">
            <a:xfrm>
              <a:off x="3519" y="2794"/>
              <a:ext cx="1297" cy="257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is(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cond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)true?</a:t>
              </a:r>
            </a:p>
          </p:txBody>
        </p:sp>
        <p:sp>
          <p:nvSpPr>
            <p:cNvPr id="108549" name="Text Box 5"/>
            <p:cNvSpPr txBox="1">
              <a:spLocks noChangeArrowheads="1"/>
            </p:cNvSpPr>
            <p:nvPr/>
          </p:nvSpPr>
          <p:spPr bwMode="auto">
            <a:xfrm>
              <a:off x="3519" y="1888"/>
              <a:ext cx="1687" cy="640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</a:t>
              </a:r>
            </a:p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</a:t>
              </a:r>
            </a:p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  <p:sp>
          <p:nvSpPr>
            <p:cNvPr id="108550" name="Line 6"/>
            <p:cNvSpPr>
              <a:spLocks noChangeShapeType="1"/>
            </p:cNvSpPr>
            <p:nvPr/>
          </p:nvSpPr>
          <p:spPr bwMode="auto">
            <a:xfrm flipH="1">
              <a:off x="3695" y="2544"/>
              <a:ext cx="1" cy="251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8551" name="Text Box 7"/>
            <p:cNvSpPr txBox="1">
              <a:spLocks noChangeArrowheads="1"/>
            </p:cNvSpPr>
            <p:nvPr/>
          </p:nvSpPr>
          <p:spPr bwMode="auto">
            <a:xfrm>
              <a:off x="3695" y="3024"/>
              <a:ext cx="329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yes</a:t>
              </a:r>
            </a:p>
          </p:txBody>
        </p:sp>
        <p:sp>
          <p:nvSpPr>
            <p:cNvPr id="108552" name="Freeform 8"/>
            <p:cNvSpPr>
              <a:spLocks/>
            </p:cNvSpPr>
            <p:nvPr/>
          </p:nvSpPr>
          <p:spPr bwMode="auto">
            <a:xfrm>
              <a:off x="4528" y="2907"/>
              <a:ext cx="358" cy="593"/>
            </a:xfrm>
            <a:custGeom>
              <a:avLst/>
              <a:gdLst>
                <a:gd name="T0" fmla="*/ 286 w 358"/>
                <a:gd name="T1" fmla="*/ 0 h 593"/>
                <a:gd name="T2" fmla="*/ 358 w 358"/>
                <a:gd name="T3" fmla="*/ 1 h 593"/>
                <a:gd name="T4" fmla="*/ 358 w 358"/>
                <a:gd name="T5" fmla="*/ 262 h 593"/>
                <a:gd name="T6" fmla="*/ 0 w 358"/>
                <a:gd name="T7" fmla="*/ 262 h 593"/>
                <a:gd name="T8" fmla="*/ 0 w 358"/>
                <a:gd name="T9" fmla="*/ 593 h 5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8" h="593">
                  <a:moveTo>
                    <a:pt x="286" y="0"/>
                  </a:moveTo>
                  <a:lnTo>
                    <a:pt x="358" y="1"/>
                  </a:lnTo>
                  <a:lnTo>
                    <a:pt x="358" y="262"/>
                  </a:lnTo>
                  <a:lnTo>
                    <a:pt x="0" y="262"/>
                  </a:lnTo>
                  <a:lnTo>
                    <a:pt x="0" y="593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8553" name="Text Box 9"/>
            <p:cNvSpPr txBox="1">
              <a:spLocks noChangeArrowheads="1"/>
            </p:cNvSpPr>
            <p:nvPr/>
          </p:nvSpPr>
          <p:spPr bwMode="auto">
            <a:xfrm>
              <a:off x="4800" y="2688"/>
              <a:ext cx="27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no</a:t>
              </a:r>
            </a:p>
          </p:txBody>
        </p:sp>
        <p:sp>
          <p:nvSpPr>
            <p:cNvPr id="108554" name="Freeform 10"/>
            <p:cNvSpPr>
              <a:spLocks/>
            </p:cNvSpPr>
            <p:nvPr/>
          </p:nvSpPr>
          <p:spPr bwMode="auto">
            <a:xfrm>
              <a:off x="3216" y="1728"/>
              <a:ext cx="479" cy="1563"/>
            </a:xfrm>
            <a:custGeom>
              <a:avLst/>
              <a:gdLst>
                <a:gd name="T0" fmla="*/ 651 w 651"/>
                <a:gd name="T1" fmla="*/ 1605 h 1900"/>
                <a:gd name="T2" fmla="*/ 651 w 651"/>
                <a:gd name="T3" fmla="*/ 1900 h 1900"/>
                <a:gd name="T4" fmla="*/ 0 w 651"/>
                <a:gd name="T5" fmla="*/ 1900 h 1900"/>
                <a:gd name="T6" fmla="*/ 0 w 651"/>
                <a:gd name="T7" fmla="*/ 0 h 1900"/>
                <a:gd name="T8" fmla="*/ 644 w 651"/>
                <a:gd name="T9" fmla="*/ 0 h 1900"/>
                <a:gd name="T10" fmla="*/ 644 w 651"/>
                <a:gd name="T11" fmla="*/ 206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51" h="1900">
                  <a:moveTo>
                    <a:pt x="651" y="1605"/>
                  </a:moveTo>
                  <a:lnTo>
                    <a:pt x="651" y="1900"/>
                  </a:lnTo>
                  <a:lnTo>
                    <a:pt x="0" y="1900"/>
                  </a:lnTo>
                  <a:lnTo>
                    <a:pt x="0" y="0"/>
                  </a:lnTo>
                  <a:lnTo>
                    <a:pt x="644" y="0"/>
                  </a:lnTo>
                  <a:lnTo>
                    <a:pt x="644" y="206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8556" name="Line 12"/>
            <p:cNvSpPr>
              <a:spLocks noChangeShapeType="1"/>
            </p:cNvSpPr>
            <p:nvPr/>
          </p:nvSpPr>
          <p:spPr bwMode="auto">
            <a:xfrm>
              <a:off x="4508" y="1532"/>
              <a:ext cx="0" cy="356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8557" name="Text Box 13"/>
            <p:cNvSpPr txBox="1">
              <a:spLocks noChangeArrowheads="1"/>
            </p:cNvSpPr>
            <p:nvPr/>
          </p:nvSpPr>
          <p:spPr bwMode="auto">
            <a:xfrm>
              <a:off x="4332" y="1354"/>
              <a:ext cx="394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start</a:t>
              </a:r>
            </a:p>
          </p:txBody>
        </p:sp>
        <p:sp>
          <p:nvSpPr>
            <p:cNvPr id="108558" name="Text Box 14"/>
            <p:cNvSpPr txBox="1">
              <a:spLocks noChangeArrowheads="1"/>
            </p:cNvSpPr>
            <p:nvPr/>
          </p:nvSpPr>
          <p:spPr bwMode="auto">
            <a:xfrm>
              <a:off x="4332" y="3485"/>
              <a:ext cx="468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finish</a:t>
              </a:r>
            </a:p>
          </p:txBody>
        </p:sp>
      </p:grpSp>
      <p:sp>
        <p:nvSpPr>
          <p:cNvPr id="108561" name="Rectangle 17"/>
          <p:cNvSpPr>
            <a:spLocks noChangeArrowheads="1"/>
          </p:cNvSpPr>
          <p:nvPr/>
        </p:nvSpPr>
        <p:spPr bwMode="auto">
          <a:xfrm>
            <a:off x="609600" y="2819400"/>
            <a:ext cx="4572000" cy="3352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08563" name="Rectangle 19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  <a:noFill/>
          <a:ln/>
        </p:spPr>
        <p:txBody>
          <a:bodyPr/>
          <a:lstStyle/>
          <a:p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Post-Test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Loops in C: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do{}while() :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event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or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count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17233-FBD1-45D5-A2D8-2CEE0DBD6597}" type="slidenum">
              <a:rPr lang="en-US"/>
              <a:pPr/>
              <a:t>12</a:t>
            </a:fld>
            <a:endParaRPr lang="en-US"/>
          </a:p>
        </p:txBody>
      </p:sp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Interrupted Loops in C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the </a:t>
            </a:r>
            <a:r>
              <a:rPr lang="en-US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break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keyword </a:t>
            </a:r>
            <a:endParaRPr lang="en-US" sz="24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/>
              <a:t>3) Interrupted Loop: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(avoid this!)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energy;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...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while(TRUE)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drink_water();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if(energy &lt;= 2.384)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break;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jump_10_meters();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/>
          </a:p>
        </p:txBody>
      </p:sp>
      <p:grpSp>
        <p:nvGrpSpPr>
          <p:cNvPr id="109586" name="Group 18"/>
          <p:cNvGrpSpPr>
            <a:grpSpLocks/>
          </p:cNvGrpSpPr>
          <p:nvPr/>
        </p:nvGrpSpPr>
        <p:grpSpPr bwMode="auto">
          <a:xfrm>
            <a:off x="5410200" y="2486025"/>
            <a:ext cx="3352800" cy="3309938"/>
            <a:chOff x="3408" y="1566"/>
            <a:chExt cx="2112" cy="2085"/>
          </a:xfrm>
        </p:grpSpPr>
        <p:sp>
          <p:nvSpPr>
            <p:cNvPr id="109572" name="Text Box 4"/>
            <p:cNvSpPr txBox="1">
              <a:spLocks noChangeArrowheads="1"/>
            </p:cNvSpPr>
            <p:nvPr/>
          </p:nvSpPr>
          <p:spPr bwMode="auto">
            <a:xfrm>
              <a:off x="3685" y="2311"/>
              <a:ext cx="129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is(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cond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)true?</a:t>
              </a:r>
            </a:p>
          </p:txBody>
        </p:sp>
        <p:sp>
          <p:nvSpPr>
            <p:cNvPr id="109573" name="Text Box 5"/>
            <p:cNvSpPr txBox="1">
              <a:spLocks noChangeArrowheads="1"/>
            </p:cNvSpPr>
            <p:nvPr/>
          </p:nvSpPr>
          <p:spPr bwMode="auto">
            <a:xfrm>
              <a:off x="3696" y="2016"/>
              <a:ext cx="172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 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  <p:sp>
          <p:nvSpPr>
            <p:cNvPr id="109574" name="Text Box 6"/>
            <p:cNvSpPr txBox="1">
              <a:spLocks noChangeArrowheads="1"/>
            </p:cNvSpPr>
            <p:nvPr/>
          </p:nvSpPr>
          <p:spPr bwMode="auto">
            <a:xfrm>
              <a:off x="3883" y="2531"/>
              <a:ext cx="27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no</a:t>
              </a:r>
            </a:p>
          </p:txBody>
        </p:sp>
        <p:sp>
          <p:nvSpPr>
            <p:cNvPr id="109575" name="Freeform 7"/>
            <p:cNvSpPr>
              <a:spLocks/>
            </p:cNvSpPr>
            <p:nvPr/>
          </p:nvSpPr>
          <p:spPr bwMode="auto">
            <a:xfrm>
              <a:off x="4624" y="2544"/>
              <a:ext cx="896" cy="836"/>
            </a:xfrm>
            <a:custGeom>
              <a:avLst/>
              <a:gdLst>
                <a:gd name="T0" fmla="*/ 354 w 896"/>
                <a:gd name="T1" fmla="*/ 0 h 836"/>
                <a:gd name="T2" fmla="*/ 896 w 896"/>
                <a:gd name="T3" fmla="*/ 0 h 836"/>
                <a:gd name="T4" fmla="*/ 896 w 896"/>
                <a:gd name="T5" fmla="*/ 548 h 836"/>
                <a:gd name="T6" fmla="*/ 1 w 896"/>
                <a:gd name="T7" fmla="*/ 548 h 836"/>
                <a:gd name="T8" fmla="*/ 0 w 896"/>
                <a:gd name="T9" fmla="*/ 836 h 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96" h="836">
                  <a:moveTo>
                    <a:pt x="354" y="0"/>
                  </a:moveTo>
                  <a:lnTo>
                    <a:pt x="896" y="0"/>
                  </a:lnTo>
                  <a:lnTo>
                    <a:pt x="896" y="548"/>
                  </a:lnTo>
                  <a:lnTo>
                    <a:pt x="1" y="548"/>
                  </a:lnTo>
                  <a:lnTo>
                    <a:pt x="0" y="836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9576" name="Text Box 8"/>
            <p:cNvSpPr txBox="1">
              <a:spLocks noChangeArrowheads="1"/>
            </p:cNvSpPr>
            <p:nvPr/>
          </p:nvSpPr>
          <p:spPr bwMode="auto">
            <a:xfrm>
              <a:off x="4992" y="2352"/>
              <a:ext cx="515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rgbClr val="FF0000"/>
                  </a:solidFill>
                  <a:effectLst/>
                </a:rPr>
                <a:t>break;</a:t>
              </a:r>
            </a:p>
          </p:txBody>
        </p:sp>
        <p:sp>
          <p:nvSpPr>
            <p:cNvPr id="109577" name="Freeform 9"/>
            <p:cNvSpPr>
              <a:spLocks/>
            </p:cNvSpPr>
            <p:nvPr/>
          </p:nvSpPr>
          <p:spPr bwMode="auto">
            <a:xfrm>
              <a:off x="3408" y="1872"/>
              <a:ext cx="446" cy="1297"/>
            </a:xfrm>
            <a:custGeom>
              <a:avLst/>
              <a:gdLst>
                <a:gd name="T0" fmla="*/ 446 w 446"/>
                <a:gd name="T1" fmla="*/ 1131 h 1297"/>
                <a:gd name="T2" fmla="*/ 444 w 446"/>
                <a:gd name="T3" fmla="*/ 1297 h 1297"/>
                <a:gd name="T4" fmla="*/ 0 w 446"/>
                <a:gd name="T5" fmla="*/ 1297 h 1297"/>
                <a:gd name="T6" fmla="*/ 0 w 446"/>
                <a:gd name="T7" fmla="*/ 0 h 1297"/>
                <a:gd name="T8" fmla="*/ 439 w 446"/>
                <a:gd name="T9" fmla="*/ 0 h 1297"/>
                <a:gd name="T10" fmla="*/ 439 w 446"/>
                <a:gd name="T11" fmla="*/ 141 h 12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6" h="1297">
                  <a:moveTo>
                    <a:pt x="446" y="1131"/>
                  </a:moveTo>
                  <a:lnTo>
                    <a:pt x="444" y="1297"/>
                  </a:lnTo>
                  <a:lnTo>
                    <a:pt x="0" y="1297"/>
                  </a:lnTo>
                  <a:lnTo>
                    <a:pt x="0" y="0"/>
                  </a:lnTo>
                  <a:lnTo>
                    <a:pt x="439" y="0"/>
                  </a:lnTo>
                  <a:lnTo>
                    <a:pt x="439" y="141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9579" name="Line 11"/>
            <p:cNvSpPr>
              <a:spLocks noChangeShapeType="1"/>
            </p:cNvSpPr>
            <p:nvPr/>
          </p:nvSpPr>
          <p:spPr bwMode="auto">
            <a:xfrm>
              <a:off x="4606" y="1723"/>
              <a:ext cx="0" cy="295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9580" name="Text Box 12"/>
            <p:cNvSpPr txBox="1">
              <a:spLocks noChangeArrowheads="1"/>
            </p:cNvSpPr>
            <p:nvPr/>
          </p:nvSpPr>
          <p:spPr bwMode="auto">
            <a:xfrm>
              <a:off x="4442" y="1566"/>
              <a:ext cx="394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start</a:t>
              </a:r>
            </a:p>
          </p:txBody>
        </p:sp>
        <p:sp>
          <p:nvSpPr>
            <p:cNvPr id="109581" name="Text Box 13"/>
            <p:cNvSpPr txBox="1">
              <a:spLocks noChangeArrowheads="1"/>
            </p:cNvSpPr>
            <p:nvPr/>
          </p:nvSpPr>
          <p:spPr bwMode="auto">
            <a:xfrm>
              <a:off x="4442" y="3401"/>
              <a:ext cx="468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finish</a:t>
              </a:r>
            </a:p>
          </p:txBody>
        </p:sp>
        <p:sp>
          <p:nvSpPr>
            <p:cNvPr id="109582" name="Line 14"/>
            <p:cNvSpPr>
              <a:spLocks noChangeShapeType="1"/>
            </p:cNvSpPr>
            <p:nvPr/>
          </p:nvSpPr>
          <p:spPr bwMode="auto">
            <a:xfrm>
              <a:off x="3842" y="2280"/>
              <a:ext cx="0" cy="99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9583" name="Line 15"/>
            <p:cNvSpPr>
              <a:spLocks noChangeShapeType="1"/>
            </p:cNvSpPr>
            <p:nvPr/>
          </p:nvSpPr>
          <p:spPr bwMode="auto">
            <a:xfrm>
              <a:off x="3842" y="2575"/>
              <a:ext cx="0" cy="164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09584" name="Text Box 16"/>
            <p:cNvSpPr txBox="1">
              <a:spLocks noChangeArrowheads="1"/>
            </p:cNvSpPr>
            <p:nvPr/>
          </p:nvSpPr>
          <p:spPr bwMode="auto">
            <a:xfrm>
              <a:off x="3678" y="2739"/>
              <a:ext cx="172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 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</p:grpSp>
      <p:sp>
        <p:nvSpPr>
          <p:cNvPr id="109587" name="Rectangle 19"/>
          <p:cNvSpPr>
            <a:spLocks noChangeArrowheads="1"/>
          </p:cNvSpPr>
          <p:nvPr/>
        </p:nvSpPr>
        <p:spPr bwMode="auto">
          <a:xfrm>
            <a:off x="609600" y="2819400"/>
            <a:ext cx="4572000" cy="3429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9CB12B-D61F-407E-BD23-6F874FAA179A}" type="slidenum">
              <a:rPr lang="en-US"/>
              <a:pPr/>
              <a:t>13</a:t>
            </a:fld>
            <a:endParaRPr lang="en-US"/>
          </a:p>
        </p:txBody>
      </p:sp>
      <p:sp>
        <p:nvSpPr>
          <p:cNvPr id="1136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Interrupted Loops in C: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break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keyword </a:t>
            </a:r>
            <a:endParaRPr lang="en-US" sz="24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800"/>
              <a:t>3) Interrupted Loop: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(sometimes MUST do it) </a:t>
            </a:r>
            <a:r>
              <a:rPr lang="en-US" sz="1800">
                <a:solidFill>
                  <a:schemeClr val="folHlink"/>
                </a:solidFill>
              </a:rPr>
              <a:t>(rare!)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days;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food,fat;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for(days=155; days&gt;0; days--)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work_all_day();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if( food+fat &lt; 0.01)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break;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sleep_all_night();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die_quietly();</a:t>
            </a:r>
            <a:endParaRPr lang="en-US" sz="2800"/>
          </a:p>
        </p:txBody>
      </p:sp>
      <p:grpSp>
        <p:nvGrpSpPr>
          <p:cNvPr id="113668" name="Group 4"/>
          <p:cNvGrpSpPr>
            <a:grpSpLocks/>
          </p:cNvGrpSpPr>
          <p:nvPr/>
        </p:nvGrpSpPr>
        <p:grpSpPr bwMode="auto">
          <a:xfrm>
            <a:off x="5410200" y="2486025"/>
            <a:ext cx="3352800" cy="3309938"/>
            <a:chOff x="3408" y="1566"/>
            <a:chExt cx="2112" cy="2085"/>
          </a:xfrm>
        </p:grpSpPr>
        <p:sp>
          <p:nvSpPr>
            <p:cNvPr id="113669" name="Text Box 5"/>
            <p:cNvSpPr txBox="1">
              <a:spLocks noChangeArrowheads="1"/>
            </p:cNvSpPr>
            <p:nvPr/>
          </p:nvSpPr>
          <p:spPr bwMode="auto">
            <a:xfrm>
              <a:off x="3685" y="2311"/>
              <a:ext cx="129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is(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cond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)true?</a:t>
              </a:r>
            </a:p>
          </p:txBody>
        </p:sp>
        <p:sp>
          <p:nvSpPr>
            <p:cNvPr id="113670" name="Text Box 6"/>
            <p:cNvSpPr txBox="1">
              <a:spLocks noChangeArrowheads="1"/>
            </p:cNvSpPr>
            <p:nvPr/>
          </p:nvSpPr>
          <p:spPr bwMode="auto">
            <a:xfrm>
              <a:off x="3696" y="2016"/>
              <a:ext cx="172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 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  <p:sp>
          <p:nvSpPr>
            <p:cNvPr id="113671" name="Text Box 7"/>
            <p:cNvSpPr txBox="1">
              <a:spLocks noChangeArrowheads="1"/>
            </p:cNvSpPr>
            <p:nvPr/>
          </p:nvSpPr>
          <p:spPr bwMode="auto">
            <a:xfrm>
              <a:off x="3883" y="2531"/>
              <a:ext cx="329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yes</a:t>
              </a:r>
            </a:p>
          </p:txBody>
        </p:sp>
        <p:sp>
          <p:nvSpPr>
            <p:cNvPr id="113672" name="Freeform 8"/>
            <p:cNvSpPr>
              <a:spLocks/>
            </p:cNvSpPr>
            <p:nvPr/>
          </p:nvSpPr>
          <p:spPr bwMode="auto">
            <a:xfrm>
              <a:off x="4624" y="2544"/>
              <a:ext cx="896" cy="836"/>
            </a:xfrm>
            <a:custGeom>
              <a:avLst/>
              <a:gdLst>
                <a:gd name="T0" fmla="*/ 354 w 896"/>
                <a:gd name="T1" fmla="*/ 0 h 836"/>
                <a:gd name="T2" fmla="*/ 896 w 896"/>
                <a:gd name="T3" fmla="*/ 0 h 836"/>
                <a:gd name="T4" fmla="*/ 896 w 896"/>
                <a:gd name="T5" fmla="*/ 548 h 836"/>
                <a:gd name="T6" fmla="*/ 1 w 896"/>
                <a:gd name="T7" fmla="*/ 548 h 836"/>
                <a:gd name="T8" fmla="*/ 0 w 896"/>
                <a:gd name="T9" fmla="*/ 836 h 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96" h="836">
                  <a:moveTo>
                    <a:pt x="354" y="0"/>
                  </a:moveTo>
                  <a:lnTo>
                    <a:pt x="896" y="0"/>
                  </a:lnTo>
                  <a:lnTo>
                    <a:pt x="896" y="548"/>
                  </a:lnTo>
                  <a:lnTo>
                    <a:pt x="1" y="548"/>
                  </a:lnTo>
                  <a:lnTo>
                    <a:pt x="0" y="836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3673" name="Text Box 9"/>
            <p:cNvSpPr txBox="1">
              <a:spLocks noChangeArrowheads="1"/>
            </p:cNvSpPr>
            <p:nvPr/>
          </p:nvSpPr>
          <p:spPr bwMode="auto">
            <a:xfrm>
              <a:off x="4992" y="2352"/>
              <a:ext cx="515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rgbClr val="FF0000"/>
                  </a:solidFill>
                  <a:effectLst/>
                </a:rPr>
                <a:t>break;</a:t>
              </a:r>
            </a:p>
          </p:txBody>
        </p:sp>
        <p:sp>
          <p:nvSpPr>
            <p:cNvPr id="113674" name="Freeform 10"/>
            <p:cNvSpPr>
              <a:spLocks/>
            </p:cNvSpPr>
            <p:nvPr/>
          </p:nvSpPr>
          <p:spPr bwMode="auto">
            <a:xfrm>
              <a:off x="3408" y="1872"/>
              <a:ext cx="446" cy="1297"/>
            </a:xfrm>
            <a:custGeom>
              <a:avLst/>
              <a:gdLst>
                <a:gd name="T0" fmla="*/ 446 w 446"/>
                <a:gd name="T1" fmla="*/ 1131 h 1297"/>
                <a:gd name="T2" fmla="*/ 444 w 446"/>
                <a:gd name="T3" fmla="*/ 1297 h 1297"/>
                <a:gd name="T4" fmla="*/ 0 w 446"/>
                <a:gd name="T5" fmla="*/ 1297 h 1297"/>
                <a:gd name="T6" fmla="*/ 0 w 446"/>
                <a:gd name="T7" fmla="*/ 0 h 1297"/>
                <a:gd name="T8" fmla="*/ 439 w 446"/>
                <a:gd name="T9" fmla="*/ 0 h 1297"/>
                <a:gd name="T10" fmla="*/ 439 w 446"/>
                <a:gd name="T11" fmla="*/ 141 h 12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6" h="1297">
                  <a:moveTo>
                    <a:pt x="446" y="1131"/>
                  </a:moveTo>
                  <a:lnTo>
                    <a:pt x="444" y="1297"/>
                  </a:lnTo>
                  <a:lnTo>
                    <a:pt x="0" y="1297"/>
                  </a:lnTo>
                  <a:lnTo>
                    <a:pt x="0" y="0"/>
                  </a:lnTo>
                  <a:lnTo>
                    <a:pt x="439" y="0"/>
                  </a:lnTo>
                  <a:lnTo>
                    <a:pt x="439" y="141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3675" name="Line 11"/>
            <p:cNvSpPr>
              <a:spLocks noChangeShapeType="1"/>
            </p:cNvSpPr>
            <p:nvPr/>
          </p:nvSpPr>
          <p:spPr bwMode="auto">
            <a:xfrm>
              <a:off x="4606" y="1723"/>
              <a:ext cx="0" cy="295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3676" name="Text Box 12"/>
            <p:cNvSpPr txBox="1">
              <a:spLocks noChangeArrowheads="1"/>
            </p:cNvSpPr>
            <p:nvPr/>
          </p:nvSpPr>
          <p:spPr bwMode="auto">
            <a:xfrm>
              <a:off x="4442" y="1566"/>
              <a:ext cx="394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start</a:t>
              </a:r>
            </a:p>
          </p:txBody>
        </p:sp>
        <p:sp>
          <p:nvSpPr>
            <p:cNvPr id="113677" name="Text Box 13"/>
            <p:cNvSpPr txBox="1">
              <a:spLocks noChangeArrowheads="1"/>
            </p:cNvSpPr>
            <p:nvPr/>
          </p:nvSpPr>
          <p:spPr bwMode="auto">
            <a:xfrm>
              <a:off x="4442" y="3401"/>
              <a:ext cx="468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finish</a:t>
              </a:r>
            </a:p>
          </p:txBody>
        </p:sp>
        <p:sp>
          <p:nvSpPr>
            <p:cNvPr id="113678" name="Line 14"/>
            <p:cNvSpPr>
              <a:spLocks noChangeShapeType="1"/>
            </p:cNvSpPr>
            <p:nvPr/>
          </p:nvSpPr>
          <p:spPr bwMode="auto">
            <a:xfrm>
              <a:off x="3842" y="2280"/>
              <a:ext cx="0" cy="99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3679" name="Line 15"/>
            <p:cNvSpPr>
              <a:spLocks noChangeShapeType="1"/>
            </p:cNvSpPr>
            <p:nvPr/>
          </p:nvSpPr>
          <p:spPr bwMode="auto">
            <a:xfrm>
              <a:off x="3842" y="2575"/>
              <a:ext cx="0" cy="164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3680" name="Text Box 16"/>
            <p:cNvSpPr txBox="1">
              <a:spLocks noChangeArrowheads="1"/>
            </p:cNvSpPr>
            <p:nvPr/>
          </p:nvSpPr>
          <p:spPr bwMode="auto">
            <a:xfrm>
              <a:off x="3678" y="2739"/>
              <a:ext cx="172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 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</p:grpSp>
      <p:sp>
        <p:nvSpPr>
          <p:cNvPr id="113681" name="Rectangle 17"/>
          <p:cNvSpPr>
            <a:spLocks noChangeArrowheads="1"/>
          </p:cNvSpPr>
          <p:nvPr/>
        </p:nvSpPr>
        <p:spPr bwMode="auto">
          <a:xfrm>
            <a:off x="533400" y="2590800"/>
            <a:ext cx="4572000" cy="3429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FA9451-A046-42D8-ADA3-1BB7C34E25C3}" type="slidenum">
              <a:rPr lang="en-US"/>
              <a:pPr/>
              <a:t>14</a:t>
            </a:fld>
            <a:endParaRPr lang="en-US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Summary: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Loops in C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924800" cy="4114800"/>
          </a:xfrm>
        </p:spPr>
        <p:txBody>
          <a:bodyPr/>
          <a:lstStyle/>
          <a:p>
            <a:r>
              <a:rPr lang="en-US" sz="2800" dirty="0"/>
              <a:t>Three kinds of loop-making statements in C,</a:t>
            </a:r>
          </a:p>
          <a:p>
            <a:pPr lvl="1"/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400" i="1" dirty="0" err="1">
                <a:solidFill>
                  <a:schemeClr val="accent2"/>
                </a:solidFill>
              </a:rPr>
              <a:t>cond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{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;}</a:t>
            </a:r>
          </a:p>
          <a:p>
            <a:pPr lvl="1"/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do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;}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400" i="1" dirty="0" err="1">
                <a:solidFill>
                  <a:schemeClr val="accent2"/>
                </a:solidFill>
              </a:rPr>
              <a:t>cond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 lvl="1"/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400" i="1" dirty="0" err="1">
                <a:solidFill>
                  <a:schemeClr val="accent2"/>
                </a:solidFill>
              </a:rPr>
              <a:t>init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</a:t>
            </a:r>
            <a:r>
              <a:rPr lang="en-US" sz="2400" i="1" dirty="0" err="1">
                <a:solidFill>
                  <a:schemeClr val="accent2"/>
                </a:solidFill>
              </a:rPr>
              <a:t>cond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</a:t>
            </a:r>
            <a:r>
              <a:rPr lang="en-US" sz="2400" i="1" dirty="0">
                <a:solidFill>
                  <a:schemeClr val="accent2"/>
                </a:solidFill>
              </a:rPr>
              <a:t>step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){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;}</a:t>
            </a:r>
            <a:r>
              <a:rPr lang="en-US" sz="2400" dirty="0"/>
              <a:t/>
            </a:r>
            <a:br>
              <a:rPr lang="en-US" sz="2400" dirty="0"/>
            </a:br>
            <a:endParaRPr lang="en-US" sz="2400" dirty="0"/>
          </a:p>
          <a:p>
            <a:r>
              <a:rPr lang="en-US" sz="2800" dirty="0"/>
              <a:t>Different kinds are best for different tasks,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	so choose </a:t>
            </a:r>
            <a:r>
              <a:rPr lang="en-US" sz="2800" dirty="0"/>
              <a:t>loops </a:t>
            </a:r>
            <a:r>
              <a:rPr lang="en-US" sz="2800" dirty="0" smtClean="0"/>
              <a:t>wisely:</a:t>
            </a:r>
            <a:r>
              <a:rPr lang="en-US" sz="2800" dirty="0"/>
              <a:t/>
            </a:r>
            <a:br>
              <a:rPr lang="en-US" sz="2800" dirty="0"/>
            </a:br>
            <a:r>
              <a:rPr lang="en-US" sz="2800" dirty="0"/>
              <a:t> </a:t>
            </a:r>
            <a:br>
              <a:rPr lang="en-US" sz="2800" dirty="0"/>
            </a:b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Don’t use 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for() 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loops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 everything!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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02450C-B012-42C8-A3DB-01E969C45F28}" type="slidenum">
              <a:rPr lang="en-US"/>
              <a:pPr/>
              <a:t>15</a:t>
            </a:fld>
            <a:endParaRPr lang="en-US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while(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cond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){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stmts;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}; 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077200" cy="4114800"/>
          </a:xfrm>
        </p:spPr>
        <p:txBody>
          <a:bodyPr/>
          <a:lstStyle/>
          <a:p>
            <a:r>
              <a:rPr lang="en-US" dirty="0"/>
              <a:t>Pre-test; </a:t>
            </a:r>
            <a:r>
              <a:rPr lang="en-US" b="1" dirty="0"/>
              <a:t>best for event-driven loops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	-test the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dirty="0"/>
              <a:t> expression</a:t>
            </a:r>
            <a:br>
              <a:rPr lang="en-US" dirty="0"/>
            </a:br>
            <a:r>
              <a:rPr lang="en-US" dirty="0"/>
              <a:t>	-if TRUE,</a:t>
            </a:r>
            <a:br>
              <a:rPr lang="en-US" dirty="0"/>
            </a:br>
            <a:r>
              <a:rPr lang="en-US" dirty="0"/>
              <a:t>		run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;}</a:t>
            </a:r>
            <a:r>
              <a:rPr lang="en-US" dirty="0"/>
              <a:t>  and start again.</a:t>
            </a:r>
          </a:p>
          <a:p>
            <a:pPr>
              <a:buFontTx/>
              <a:buNone/>
            </a:pPr>
            <a:r>
              <a:rPr lang="en-US" dirty="0"/>
              <a:t>		-else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STOP. </a:t>
            </a:r>
          </a:p>
          <a:p>
            <a:endParaRPr lang="en-US" dirty="0"/>
          </a:p>
          <a:p>
            <a:r>
              <a:rPr lang="en-US" b="1" dirty="0"/>
              <a:t>Messy</a:t>
            </a:r>
            <a:r>
              <a:rPr lang="en-US" dirty="0"/>
              <a:t> for count-driven </a:t>
            </a:r>
            <a:r>
              <a:rPr lang="en-US" dirty="0" smtClean="0"/>
              <a:t>loops; 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for()</a:t>
            </a:r>
            <a:r>
              <a:rPr lang="en-US" dirty="0" smtClean="0"/>
              <a:t>is </a:t>
            </a:r>
            <a:r>
              <a:rPr lang="en-US" dirty="0"/>
              <a:t>neater.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F56BA-C83F-4144-992D-A167C9ED8F9F}" type="slidenum">
              <a:rPr lang="en-US"/>
              <a:pPr/>
              <a:t>16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do{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stmts;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}while(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cond;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Post-Test, OK for Event- or Count-driven;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-run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;}</a:t>
            </a:r>
            <a:r>
              <a:rPr lang="en-US" dirty="0"/>
              <a:t> statement,</a:t>
            </a:r>
            <a:br>
              <a:rPr lang="en-US" dirty="0"/>
            </a:br>
            <a:r>
              <a:rPr lang="en-US" dirty="0"/>
              <a:t>	-test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dirty="0"/>
              <a:t>	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-If TRUE,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			start again;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/>
              <a:t>   			else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STOP.</a:t>
            </a:r>
            <a:r>
              <a:rPr lang="en-US" sz="2800" dirty="0"/>
              <a:t/>
            </a:r>
            <a:br>
              <a:rPr lang="en-US" sz="2800" dirty="0"/>
            </a:b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Count-driven?</a:t>
            </a:r>
            <a:r>
              <a:rPr lang="en-US" sz="2800" b="1" dirty="0"/>
              <a:t> </a:t>
            </a:r>
            <a:r>
              <a:rPr lang="en-US" sz="2800" dirty="0"/>
              <a:t>Try to re-arrange problem </a:t>
            </a:r>
            <a:br>
              <a:rPr lang="en-US" sz="2800" dirty="0"/>
            </a:br>
            <a:r>
              <a:rPr lang="en-US" sz="2800" dirty="0"/>
              <a:t>into pre-test form, then use </a:t>
            </a: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2D2DB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ourier New" pitchFamily="49" charset="0"/>
                <a:ea typeface="+mn-ea"/>
                <a:cs typeface="Courier New" pitchFamily="49" charset="0"/>
              </a:rPr>
              <a:t>for() </a:t>
            </a:r>
            <a:r>
              <a:rPr lang="en-US" sz="2800" dirty="0" smtClean="0"/>
              <a:t>statement</a:t>
            </a:r>
            <a:r>
              <a:rPr lang="en-US" sz="2800" dirty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C67092-A6AE-4D08-960F-F7A15AFA188F}" type="slidenum">
              <a:rPr lang="en-US"/>
              <a:pPr/>
              <a:t>17</a:t>
            </a:fld>
            <a:endParaRPr lang="en-US"/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for(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init; cond; step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){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charset="0"/>
              </a:rPr>
              <a:t>stmts;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}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Pre-Test, </a:t>
            </a:r>
            <a:r>
              <a:rPr lang="en-US" dirty="0" smtClean="0"/>
              <a:t>Count-driven:  works like this…</a:t>
            </a:r>
            <a:endParaRPr lang="en-US" dirty="0"/>
          </a:p>
          <a:p>
            <a:pPr>
              <a:buFontTx/>
              <a:buNone/>
            </a:pPr>
            <a:r>
              <a:rPr lang="en-US" dirty="0"/>
              <a:t>		run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dirty="0"/>
              <a:t> (statement);</a:t>
            </a:r>
          </a:p>
          <a:p>
            <a:pPr>
              <a:buFontTx/>
              <a:buNone/>
            </a:pPr>
            <a:r>
              <a:rPr lang="en-US" dirty="0"/>
              <a:t>		test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dirty="0"/>
              <a:t> (statement);</a:t>
            </a:r>
          </a:p>
          <a:p>
            <a:pPr>
              <a:buFontTx/>
              <a:buNone/>
            </a:pPr>
            <a:r>
              <a:rPr lang="en-US" dirty="0"/>
              <a:t>		if true, run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dirty="0"/>
              <a:t> else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STOP</a:t>
            </a:r>
          </a:p>
          <a:p>
            <a:pPr>
              <a:buFontTx/>
              <a:buNone/>
            </a:pPr>
            <a:r>
              <a:rPr lang="en-US" dirty="0"/>
              <a:t>		run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step</a:t>
            </a:r>
            <a:r>
              <a:rPr lang="en-US" dirty="0"/>
              <a:t> expression</a:t>
            </a:r>
          </a:p>
          <a:p>
            <a:pPr>
              <a:buFontTx/>
              <a:buNone/>
            </a:pPr>
            <a:r>
              <a:rPr lang="en-US" dirty="0"/>
              <a:t>		repeat…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21170-36B5-4788-A3FE-FB8A53D66C0D}" type="slidenum">
              <a:rPr lang="en-US"/>
              <a:pPr/>
              <a:t>18</a:t>
            </a:fld>
            <a:endParaRPr lang="en-US"/>
          </a:p>
        </p:txBody>
      </p:sp>
      <p:sp>
        <p:nvSpPr>
          <p:cNvPr id="1146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33400" y="1676400"/>
            <a:ext cx="7772400" cy="4241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b="1" dirty="0"/>
              <a:t>Nesting</a:t>
            </a:r>
            <a:r>
              <a:rPr lang="en-US" sz="2800" dirty="0"/>
              <a:t>: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A </a:t>
            </a:r>
            <a:r>
              <a:rPr lang="en-US" sz="2800" dirty="0"/>
              <a:t>loop is </a:t>
            </a:r>
            <a:r>
              <a:rPr lang="en-US" sz="2800" dirty="0" smtClean="0"/>
              <a:t>one complete, </a:t>
            </a: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compound</a:t>
            </a:r>
            <a:r>
              <a:rPr lang="en-US" sz="2800" dirty="0" smtClean="0"/>
              <a:t> statement</a:t>
            </a:r>
            <a:r>
              <a:rPr lang="en-US" sz="2800" dirty="0"/>
              <a:t>:</a:t>
            </a:r>
            <a:endParaRPr lang="en-US" sz="20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i,j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...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0;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(“( %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d,%d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)”,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j);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</a:t>
            </a:r>
          </a:p>
        </p:txBody>
      </p:sp>
      <p:sp>
        <p:nvSpPr>
          <p:cNvPr id="114691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</a:t>
            </a:r>
          </a:p>
        </p:txBody>
      </p:sp>
      <p:sp>
        <p:nvSpPr>
          <p:cNvPr id="114693" name="Text Box 5"/>
          <p:cNvSpPr txBox="1">
            <a:spLocks noChangeArrowheads="1"/>
          </p:cNvSpPr>
          <p:nvPr/>
        </p:nvSpPr>
        <p:spPr bwMode="auto">
          <a:xfrm>
            <a:off x="6359525" y="3048000"/>
            <a:ext cx="2327275" cy="16256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auto">
          <a:xfrm>
            <a:off x="1164771" y="3860800"/>
            <a:ext cx="4648200" cy="1295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D266F-6A66-4FC4-9D60-444597E09811}" type="slidenum">
              <a:rPr lang="en-US"/>
              <a:pPr/>
              <a:t>19</a:t>
            </a:fld>
            <a:endParaRPr lang="en-US"/>
          </a:p>
        </p:txBody>
      </p:sp>
      <p:sp>
        <p:nvSpPr>
          <p:cNvPr id="1167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33400" y="1676400"/>
            <a:ext cx="7772400" cy="4419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b="1" dirty="0"/>
              <a:t>Nesting: </a:t>
            </a:r>
            <a:r>
              <a:rPr lang="en-US" dirty="0"/>
              <a:t>Place one loop inside another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dirty="0"/>
              <a:t> is one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dirty="0"/>
              <a:t> within the outer loop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(“\n”);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=0;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&lt;4;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(“( %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d,%d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)”,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j);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(“\n”);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</a:t>
            </a:r>
          </a:p>
        </p:txBody>
      </p:sp>
      <p:sp>
        <p:nvSpPr>
          <p:cNvPr id="116740" name="Rectangle 4"/>
          <p:cNvSpPr>
            <a:spLocks noChangeArrowheads="1"/>
          </p:cNvSpPr>
          <p:nvPr/>
        </p:nvSpPr>
        <p:spPr bwMode="auto">
          <a:xfrm>
            <a:off x="533400" y="3276600"/>
            <a:ext cx="5410200" cy="2667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16741" name="Text Box 5"/>
          <p:cNvSpPr txBox="1">
            <a:spLocks noChangeArrowheads="1"/>
          </p:cNvSpPr>
          <p:nvPr/>
        </p:nvSpPr>
        <p:spPr bwMode="auto">
          <a:xfrm>
            <a:off x="6359525" y="30480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1,0  1,1  1,2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2,0  2,1  2,2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3,0  3,1  3,2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  <p:sp>
        <p:nvSpPr>
          <p:cNvPr id="116742" name="Rectangle 6"/>
          <p:cNvSpPr>
            <a:spLocks noChangeArrowheads="1"/>
          </p:cNvSpPr>
          <p:nvPr/>
        </p:nvSpPr>
        <p:spPr bwMode="auto">
          <a:xfrm>
            <a:off x="1143000" y="3962400"/>
            <a:ext cx="4648200" cy="1295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896968-3CA6-4493-BE67-BC4FF73E8AD9}" type="slidenum">
              <a:rPr lang="en-US"/>
              <a:pPr/>
              <a:t>2</a:t>
            </a:fld>
            <a:endParaRPr lang="en-US"/>
          </a:p>
        </p:txBody>
      </p:sp>
      <p:sp>
        <p:nvSpPr>
          <p:cNvPr id="1034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Repetition: Loops</a:t>
            </a:r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828800"/>
            <a:ext cx="7772400" cy="4419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Loop statements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repeat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(jargon: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‘iterate on’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)  </a:t>
            </a: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		a 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{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 statements;} 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		for as many times as you wish,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Until a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terminating condition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tells a loop when and where to stop repeating those statements.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No terminating condition? 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Your program will never finish! 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(usually a bug; not always…)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8A538-F9FE-487C-8607-DA12AE117251}" type="slidenum">
              <a:rPr lang="en-US"/>
              <a:pPr/>
              <a:t>20</a:t>
            </a:fld>
            <a:endParaRPr lang="en-US"/>
          </a:p>
        </p:txBody>
      </p:sp>
      <p:sp>
        <p:nvSpPr>
          <p:cNvPr id="131074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sz="2800"/>
              <a:t> is 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sz="2800"/>
              <a:t> within the outer loop</a:t>
            </a:r>
          </a:p>
          <a:p>
            <a:r>
              <a:rPr lang="en-US" sz="2800"/>
              <a:t>C notation </a:t>
            </a:r>
            <a:r>
              <a:rPr lang="en-US" sz="2800" i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permits</a:t>
            </a:r>
            <a:r>
              <a:rPr lang="en-US" sz="2800"/>
              <a:t> very ‘compact’ notation,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</a:t>
            </a:r>
          </a:p>
          <a:p>
            <a:r>
              <a:rPr lang="en-US" sz="2800"/>
              <a:t>Hard to read, may hide errors  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</a:t>
            </a:r>
          </a:p>
          <a:p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i++){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printf(“( %d,%d )”, i, j);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 }</a:t>
            </a:r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Loops: Notation</a:t>
            </a:r>
          </a:p>
        </p:txBody>
      </p:sp>
      <p:sp>
        <p:nvSpPr>
          <p:cNvPr id="131076" name="Rectangle 4"/>
          <p:cNvSpPr>
            <a:spLocks noChangeArrowheads="1"/>
          </p:cNvSpPr>
          <p:nvPr/>
        </p:nvSpPr>
        <p:spPr bwMode="auto">
          <a:xfrm>
            <a:off x="533400" y="4191000"/>
            <a:ext cx="4114800" cy="1371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1078" name="Rectangle 6"/>
          <p:cNvSpPr>
            <a:spLocks noChangeArrowheads="1"/>
          </p:cNvSpPr>
          <p:nvPr/>
        </p:nvSpPr>
        <p:spPr bwMode="auto">
          <a:xfrm>
            <a:off x="685800" y="4572000"/>
            <a:ext cx="3810000" cy="609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1079" name="Rectangle 7"/>
          <p:cNvSpPr>
            <a:spLocks noChangeArrowheads="1"/>
          </p:cNvSpPr>
          <p:nvPr/>
        </p:nvSpPr>
        <p:spPr bwMode="auto">
          <a:xfrm>
            <a:off x="5562600" y="3048000"/>
            <a:ext cx="2438400" cy="6096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31082" name="Text Box 10"/>
          <p:cNvSpPr txBox="1">
            <a:spLocks noChangeArrowheads="1"/>
          </p:cNvSpPr>
          <p:nvPr/>
        </p:nvSpPr>
        <p:spPr bwMode="auto">
          <a:xfrm>
            <a:off x="6359525" y="38608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1,0  1,1  1,2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2,0  2,1  2,2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3,0  3,1  3,2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65160-33CA-4EB2-97A6-EDC12B0E0593}" type="slidenum">
              <a:rPr lang="en-US"/>
              <a:pPr/>
              <a:t>21</a:t>
            </a:fld>
            <a:endParaRPr lang="en-US"/>
          </a:p>
        </p:txBody>
      </p:sp>
      <p:sp>
        <p:nvSpPr>
          <p:cNvPr id="133122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sz="2800"/>
              <a:t> is 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sz="2800"/>
              <a:t> within the outer loop</a:t>
            </a:r>
          </a:p>
          <a:p>
            <a:r>
              <a:rPr lang="en-US" sz="2800"/>
              <a:t>C notation permits very ‘compact’ notation,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</a:t>
            </a:r>
          </a:p>
          <a:p>
            <a:r>
              <a:rPr lang="en-US" sz="2800"/>
              <a:t>Hard to read, may hide errors  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</a:t>
            </a:r>
          </a:p>
          <a:p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i++){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printf(“( %d,%d )”, i, j);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 }</a:t>
            </a:r>
          </a:p>
        </p:txBody>
      </p:sp>
      <p:sp>
        <p:nvSpPr>
          <p:cNvPr id="133123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Loops: Notation</a:t>
            </a:r>
          </a:p>
        </p:txBody>
      </p:sp>
      <p:sp>
        <p:nvSpPr>
          <p:cNvPr id="133124" name="Rectangle 4"/>
          <p:cNvSpPr>
            <a:spLocks noChangeArrowheads="1"/>
          </p:cNvSpPr>
          <p:nvPr/>
        </p:nvSpPr>
        <p:spPr bwMode="auto">
          <a:xfrm>
            <a:off x="533400" y="4191000"/>
            <a:ext cx="4114800" cy="1371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3126" name="Rectangle 6"/>
          <p:cNvSpPr>
            <a:spLocks noChangeArrowheads="1"/>
          </p:cNvSpPr>
          <p:nvPr/>
        </p:nvSpPr>
        <p:spPr bwMode="auto">
          <a:xfrm>
            <a:off x="685800" y="4572000"/>
            <a:ext cx="3810000" cy="609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3127" name="Rectangle 7"/>
          <p:cNvSpPr>
            <a:spLocks noChangeArrowheads="1"/>
          </p:cNvSpPr>
          <p:nvPr/>
        </p:nvSpPr>
        <p:spPr bwMode="auto">
          <a:xfrm>
            <a:off x="5562600" y="3048000"/>
            <a:ext cx="2438400" cy="6096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33128" name="Text Box 8"/>
          <p:cNvSpPr txBox="1">
            <a:spLocks noChangeArrowheads="1"/>
          </p:cNvSpPr>
          <p:nvPr/>
        </p:nvSpPr>
        <p:spPr bwMode="auto">
          <a:xfrm>
            <a:off x="1143000" y="5867400"/>
            <a:ext cx="3398838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If you put semicolon here,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what happens?</a:t>
            </a:r>
          </a:p>
        </p:txBody>
      </p:sp>
      <p:sp>
        <p:nvSpPr>
          <p:cNvPr id="133129" name="Freeform 9"/>
          <p:cNvSpPr>
            <a:spLocks/>
          </p:cNvSpPr>
          <p:nvPr/>
        </p:nvSpPr>
        <p:spPr bwMode="auto">
          <a:xfrm>
            <a:off x="3557588" y="4784725"/>
            <a:ext cx="1339850" cy="1290638"/>
          </a:xfrm>
          <a:custGeom>
            <a:avLst/>
            <a:gdLst>
              <a:gd name="T0" fmla="*/ 568 w 844"/>
              <a:gd name="T1" fmla="*/ 813 h 813"/>
              <a:gd name="T2" fmla="*/ 844 w 844"/>
              <a:gd name="T3" fmla="*/ 450 h 813"/>
              <a:gd name="T4" fmla="*/ 773 w 844"/>
              <a:gd name="T5" fmla="*/ 24 h 813"/>
              <a:gd name="T6" fmla="*/ 0 w 844"/>
              <a:gd name="T7" fmla="*/ 0 h 8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44" h="813">
                <a:moveTo>
                  <a:pt x="568" y="813"/>
                </a:moveTo>
                <a:lnTo>
                  <a:pt x="844" y="450"/>
                </a:lnTo>
                <a:lnTo>
                  <a:pt x="773" y="24"/>
                </a:lnTo>
                <a:lnTo>
                  <a:pt x="0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33130" name="Text Box 10"/>
          <p:cNvSpPr txBox="1">
            <a:spLocks noChangeArrowheads="1"/>
          </p:cNvSpPr>
          <p:nvPr/>
        </p:nvSpPr>
        <p:spPr bwMode="auto">
          <a:xfrm>
            <a:off x="6359525" y="38608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1,0  1,1  1,2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2,0  2,1  2,2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3,0  3,1  3,2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E0432-68A7-4967-9E49-243F53236BCD}" type="slidenum">
              <a:rPr lang="en-US"/>
              <a:pPr/>
              <a:t>22</a:t>
            </a:fld>
            <a:endParaRPr lang="en-US"/>
          </a:p>
        </p:txBody>
      </p:sp>
      <p:sp>
        <p:nvSpPr>
          <p:cNvPr id="135170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sz="2800"/>
              <a:t> is 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sz="2800"/>
              <a:t> within the outer loop</a:t>
            </a:r>
          </a:p>
          <a:p>
            <a:r>
              <a:rPr lang="en-US" sz="2800"/>
              <a:t>C notation permits very ‘compact’ notation,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</a:t>
            </a:r>
          </a:p>
          <a:p>
            <a:r>
              <a:rPr lang="en-US" sz="2800"/>
              <a:t>Hard to read, may hide errors  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</a:t>
            </a:r>
          </a:p>
          <a:p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i++){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printf(“( %d,%d )”, i, j);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 }</a:t>
            </a:r>
          </a:p>
        </p:txBody>
      </p:sp>
      <p:sp>
        <p:nvSpPr>
          <p:cNvPr id="13517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Loops: Notation</a:t>
            </a:r>
          </a:p>
        </p:txBody>
      </p:sp>
      <p:sp>
        <p:nvSpPr>
          <p:cNvPr id="135172" name="Rectangle 4"/>
          <p:cNvSpPr>
            <a:spLocks noChangeArrowheads="1"/>
          </p:cNvSpPr>
          <p:nvPr/>
        </p:nvSpPr>
        <p:spPr bwMode="auto">
          <a:xfrm>
            <a:off x="533400" y="4191000"/>
            <a:ext cx="4114800" cy="1371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5174" name="Rectangle 6"/>
          <p:cNvSpPr>
            <a:spLocks noChangeArrowheads="1"/>
          </p:cNvSpPr>
          <p:nvPr/>
        </p:nvSpPr>
        <p:spPr bwMode="auto">
          <a:xfrm>
            <a:off x="685800" y="4572000"/>
            <a:ext cx="3810000" cy="609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5175" name="Rectangle 7"/>
          <p:cNvSpPr>
            <a:spLocks noChangeArrowheads="1"/>
          </p:cNvSpPr>
          <p:nvPr/>
        </p:nvSpPr>
        <p:spPr bwMode="auto">
          <a:xfrm>
            <a:off x="5562600" y="3048000"/>
            <a:ext cx="2438400" cy="6096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35176" name="Text Box 8"/>
          <p:cNvSpPr txBox="1">
            <a:spLocks noChangeArrowheads="1"/>
          </p:cNvSpPr>
          <p:nvPr/>
        </p:nvSpPr>
        <p:spPr bwMode="auto">
          <a:xfrm>
            <a:off x="1143000" y="5867400"/>
            <a:ext cx="385127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 ‘j’ loop does NOTHING!</a:t>
            </a:r>
          </a:p>
        </p:txBody>
      </p:sp>
      <p:sp>
        <p:nvSpPr>
          <p:cNvPr id="135177" name="Freeform 9"/>
          <p:cNvSpPr>
            <a:spLocks/>
          </p:cNvSpPr>
          <p:nvPr/>
        </p:nvSpPr>
        <p:spPr bwMode="auto">
          <a:xfrm>
            <a:off x="3557588" y="4784725"/>
            <a:ext cx="1339850" cy="1082675"/>
          </a:xfrm>
          <a:custGeom>
            <a:avLst/>
            <a:gdLst>
              <a:gd name="T0" fmla="*/ 568 w 844"/>
              <a:gd name="T1" fmla="*/ 813 h 813"/>
              <a:gd name="T2" fmla="*/ 844 w 844"/>
              <a:gd name="T3" fmla="*/ 450 h 813"/>
              <a:gd name="T4" fmla="*/ 773 w 844"/>
              <a:gd name="T5" fmla="*/ 24 h 813"/>
              <a:gd name="T6" fmla="*/ 0 w 844"/>
              <a:gd name="T7" fmla="*/ 0 h 8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44" h="813">
                <a:moveTo>
                  <a:pt x="568" y="813"/>
                </a:moveTo>
                <a:lnTo>
                  <a:pt x="844" y="450"/>
                </a:lnTo>
                <a:lnTo>
                  <a:pt x="773" y="24"/>
                </a:lnTo>
                <a:lnTo>
                  <a:pt x="0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35178" name="Text Box 10"/>
          <p:cNvSpPr txBox="1">
            <a:spLocks noChangeArrowheads="1"/>
          </p:cNvSpPr>
          <p:nvPr/>
        </p:nvSpPr>
        <p:spPr bwMode="auto">
          <a:xfrm>
            <a:off x="6359525" y="38608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0,3 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1,3  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2,3          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3,3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653F7A-460E-40A4-A6DF-51E0BDE9BB0C}" type="slidenum">
              <a:rPr lang="en-US"/>
              <a:pPr/>
              <a:t>23</a:t>
            </a:fld>
            <a:endParaRPr lang="en-US"/>
          </a:p>
        </p:txBody>
      </p:sp>
      <p:sp>
        <p:nvSpPr>
          <p:cNvPr id="137218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sz="2800"/>
              <a:t> is 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sz="2800"/>
              <a:t> within the outer loop</a:t>
            </a:r>
          </a:p>
          <a:p>
            <a:r>
              <a:rPr lang="en-US" sz="2800"/>
              <a:t>C notation permits very ‘compact’ notation,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</a:t>
            </a:r>
          </a:p>
          <a:p>
            <a:r>
              <a:rPr lang="en-US" sz="2800"/>
              <a:t>Hard to read, may hide errors  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</a:t>
            </a:r>
          </a:p>
          <a:p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i++){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printf(“( %d,%d )”, i, j);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 }</a:t>
            </a:r>
          </a:p>
        </p:txBody>
      </p:sp>
      <p:sp>
        <p:nvSpPr>
          <p:cNvPr id="137219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Loops: Notation</a:t>
            </a:r>
          </a:p>
        </p:txBody>
      </p:sp>
      <p:sp>
        <p:nvSpPr>
          <p:cNvPr id="137220" name="Rectangle 4"/>
          <p:cNvSpPr>
            <a:spLocks noChangeArrowheads="1"/>
          </p:cNvSpPr>
          <p:nvPr/>
        </p:nvSpPr>
        <p:spPr bwMode="auto">
          <a:xfrm>
            <a:off x="533400" y="4191000"/>
            <a:ext cx="4114800" cy="1371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7221" name="Rectangle 5"/>
          <p:cNvSpPr>
            <a:spLocks noChangeArrowheads="1"/>
          </p:cNvSpPr>
          <p:nvPr/>
        </p:nvSpPr>
        <p:spPr bwMode="auto">
          <a:xfrm>
            <a:off x="685800" y="4572000"/>
            <a:ext cx="3810000" cy="609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7222" name="Rectangle 6"/>
          <p:cNvSpPr>
            <a:spLocks noChangeArrowheads="1"/>
          </p:cNvSpPr>
          <p:nvPr/>
        </p:nvSpPr>
        <p:spPr bwMode="auto">
          <a:xfrm>
            <a:off x="5562600" y="3048000"/>
            <a:ext cx="2438400" cy="6096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37223" name="Text Box 7"/>
          <p:cNvSpPr txBox="1">
            <a:spLocks noChangeArrowheads="1"/>
          </p:cNvSpPr>
          <p:nvPr/>
        </p:nvSpPr>
        <p:spPr bwMode="auto">
          <a:xfrm>
            <a:off x="6359525" y="38608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1,0  1,1  1,2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2,0  2,1  2,2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3,0  3,1  3,2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  <p:sp>
        <p:nvSpPr>
          <p:cNvPr id="137224" name="Text Box 8"/>
          <p:cNvSpPr txBox="1">
            <a:spLocks noChangeArrowheads="1"/>
          </p:cNvSpPr>
          <p:nvPr/>
        </p:nvSpPr>
        <p:spPr bwMode="auto">
          <a:xfrm>
            <a:off x="1143000" y="5867400"/>
            <a:ext cx="4117975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If you skip the curly braces here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what happens?</a:t>
            </a:r>
          </a:p>
        </p:txBody>
      </p:sp>
      <p:sp>
        <p:nvSpPr>
          <p:cNvPr id="137225" name="Freeform 9"/>
          <p:cNvSpPr>
            <a:spLocks/>
          </p:cNvSpPr>
          <p:nvPr/>
        </p:nvSpPr>
        <p:spPr bwMode="auto">
          <a:xfrm>
            <a:off x="3505200" y="4419600"/>
            <a:ext cx="1720850" cy="1447800"/>
          </a:xfrm>
          <a:custGeom>
            <a:avLst/>
            <a:gdLst>
              <a:gd name="T0" fmla="*/ 568 w 844"/>
              <a:gd name="T1" fmla="*/ 813 h 813"/>
              <a:gd name="T2" fmla="*/ 844 w 844"/>
              <a:gd name="T3" fmla="*/ 450 h 813"/>
              <a:gd name="T4" fmla="*/ 773 w 844"/>
              <a:gd name="T5" fmla="*/ 24 h 813"/>
              <a:gd name="T6" fmla="*/ 0 w 844"/>
              <a:gd name="T7" fmla="*/ 0 h 8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44" h="813">
                <a:moveTo>
                  <a:pt x="568" y="813"/>
                </a:moveTo>
                <a:lnTo>
                  <a:pt x="844" y="450"/>
                </a:lnTo>
                <a:lnTo>
                  <a:pt x="773" y="24"/>
                </a:lnTo>
                <a:lnTo>
                  <a:pt x="0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37226" name="Freeform 10"/>
          <p:cNvSpPr>
            <a:spLocks/>
          </p:cNvSpPr>
          <p:nvPr/>
        </p:nvSpPr>
        <p:spPr bwMode="auto">
          <a:xfrm>
            <a:off x="2819400" y="5410200"/>
            <a:ext cx="762000" cy="457200"/>
          </a:xfrm>
          <a:custGeom>
            <a:avLst/>
            <a:gdLst>
              <a:gd name="T0" fmla="*/ 568 w 844"/>
              <a:gd name="T1" fmla="*/ 813 h 813"/>
              <a:gd name="T2" fmla="*/ 844 w 844"/>
              <a:gd name="T3" fmla="*/ 450 h 813"/>
              <a:gd name="T4" fmla="*/ 773 w 844"/>
              <a:gd name="T5" fmla="*/ 24 h 813"/>
              <a:gd name="T6" fmla="*/ 0 w 844"/>
              <a:gd name="T7" fmla="*/ 0 h 8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44" h="813">
                <a:moveTo>
                  <a:pt x="568" y="813"/>
                </a:moveTo>
                <a:lnTo>
                  <a:pt x="844" y="450"/>
                </a:lnTo>
                <a:lnTo>
                  <a:pt x="773" y="24"/>
                </a:lnTo>
                <a:lnTo>
                  <a:pt x="0" y="0"/>
                </a:ln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737DD-FCD2-4960-B8F2-79BE06932185}" type="slidenum">
              <a:rPr lang="en-US"/>
              <a:pPr/>
              <a:t>24</a:t>
            </a:fld>
            <a:endParaRPr lang="en-US"/>
          </a:p>
        </p:txBody>
      </p:sp>
      <p:sp>
        <p:nvSpPr>
          <p:cNvPr id="139266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Inner loop</a:t>
            </a:r>
            <a:r>
              <a:rPr lang="en-US" sz="2800"/>
              <a:t> is one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statement</a:t>
            </a:r>
            <a:r>
              <a:rPr lang="en-US" sz="2800"/>
              <a:t> within the outer loop</a:t>
            </a:r>
          </a:p>
          <a:p>
            <a:r>
              <a:rPr lang="en-US" sz="2800"/>
              <a:t>C notation permits very ‘compact’ notation,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BUT</a:t>
            </a:r>
          </a:p>
          <a:p>
            <a:r>
              <a:rPr lang="en-US" sz="2800"/>
              <a:t>Hard to read, may hide errors   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</a:t>
            </a:r>
          </a:p>
          <a:p>
            <a:endParaRPr lang="en-US" sz="1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printf(“( %d,%d )”, i, j);</a:t>
            </a:r>
          </a:p>
          <a:p>
            <a:pPr>
              <a:buFontTx/>
              <a:buNone/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 </a:t>
            </a:r>
          </a:p>
        </p:txBody>
      </p:sp>
      <p:sp>
        <p:nvSpPr>
          <p:cNvPr id="139267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Nested Loops: Notation</a:t>
            </a:r>
          </a:p>
        </p:txBody>
      </p:sp>
      <p:sp>
        <p:nvSpPr>
          <p:cNvPr id="139268" name="Rectangle 4"/>
          <p:cNvSpPr>
            <a:spLocks noChangeArrowheads="1"/>
          </p:cNvSpPr>
          <p:nvPr/>
        </p:nvSpPr>
        <p:spPr bwMode="auto">
          <a:xfrm>
            <a:off x="533400" y="4191000"/>
            <a:ext cx="4114800" cy="1371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9269" name="Rectangle 5"/>
          <p:cNvSpPr>
            <a:spLocks noChangeArrowheads="1"/>
          </p:cNvSpPr>
          <p:nvPr/>
        </p:nvSpPr>
        <p:spPr bwMode="auto">
          <a:xfrm>
            <a:off x="685800" y="4572000"/>
            <a:ext cx="3810000" cy="6096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39270" name="Rectangle 6"/>
          <p:cNvSpPr>
            <a:spLocks noChangeArrowheads="1"/>
          </p:cNvSpPr>
          <p:nvPr/>
        </p:nvSpPr>
        <p:spPr bwMode="auto">
          <a:xfrm>
            <a:off x="5562600" y="3048000"/>
            <a:ext cx="2438400" cy="60960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39271" name="Text Box 7"/>
          <p:cNvSpPr txBox="1">
            <a:spLocks noChangeArrowheads="1"/>
          </p:cNvSpPr>
          <p:nvPr/>
        </p:nvSpPr>
        <p:spPr bwMode="auto">
          <a:xfrm>
            <a:off x="533400" y="5562600"/>
            <a:ext cx="8077200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18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r>
              <a:rPr lang="en-US" sz="18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1800" b="1">
                <a:effectLst/>
                <a:latin typeface="Courier New" pitchFamily="49" charset="0"/>
              </a:rPr>
              <a:t> 0,0  0,1  0,2 1,0  1,1  1,2 2,0  2,1  2,2 3,0  3,1  3,2</a:t>
            </a:r>
          </a:p>
          <a:p>
            <a:r>
              <a:rPr lang="en-US" sz="1800" b="1">
                <a:effectLst/>
                <a:latin typeface="Courier New" pitchFamily="49" charset="0"/>
              </a:rPr>
              <a:t>&gt;</a:t>
            </a:r>
          </a:p>
        </p:txBody>
      </p:sp>
      <p:sp>
        <p:nvSpPr>
          <p:cNvPr id="139272" name="Text Box 8"/>
          <p:cNvSpPr txBox="1">
            <a:spLocks noChangeArrowheads="1"/>
          </p:cNvSpPr>
          <p:nvPr/>
        </p:nvSpPr>
        <p:spPr bwMode="auto">
          <a:xfrm>
            <a:off x="4862513" y="4122738"/>
            <a:ext cx="3900487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 2</a:t>
            </a:r>
            <a:r>
              <a:rPr lang="en-US" baseline="30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nd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is not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inside the ‘i’ loop statement!</a:t>
            </a:r>
          </a:p>
        </p:txBody>
      </p:sp>
      <p:sp>
        <p:nvSpPr>
          <p:cNvPr id="139275" name="Line 11"/>
          <p:cNvSpPr>
            <a:spLocks noChangeShapeType="1"/>
          </p:cNvSpPr>
          <p:nvPr/>
        </p:nvSpPr>
        <p:spPr bwMode="auto">
          <a:xfrm flipH="1">
            <a:off x="3427413" y="4267200"/>
            <a:ext cx="1449387" cy="153988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39278" name="Line 14"/>
          <p:cNvSpPr>
            <a:spLocks noChangeShapeType="1"/>
          </p:cNvSpPr>
          <p:nvPr/>
        </p:nvSpPr>
        <p:spPr bwMode="auto">
          <a:xfrm flipH="1">
            <a:off x="4343400" y="4953000"/>
            <a:ext cx="457200" cy="1524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D526B3-662A-4B1C-8FF0-9C779F1DC23A}" type="slidenum">
              <a:rPr lang="en-US"/>
              <a:pPr/>
              <a:t>25</a:t>
            </a:fld>
            <a:endParaRPr lang="en-US"/>
          </a:p>
        </p:txBody>
      </p:sp>
      <p:sp>
        <p:nvSpPr>
          <p:cNvPr id="1433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7924800" cy="46482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/>
              <a:t>Keep it </a:t>
            </a:r>
            <a:r>
              <a:rPr lang="en-US" b="1" u="sng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OBVIOUS</a:t>
            </a:r>
            <a:r>
              <a:rPr lang="en-US"/>
              <a:t>:</a:t>
            </a:r>
            <a:br>
              <a:rPr lang="en-US"/>
            </a:br>
            <a:r>
              <a:rPr lang="en-US"/>
              <a:t>-- Curly-brackets for ALL for loops,</a:t>
            </a:r>
            <a:br>
              <a:rPr lang="en-US"/>
            </a:br>
            <a:r>
              <a:rPr lang="en-US"/>
              <a:t>-- Orderly indenting for ALL loops, like this: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printf(“\n”);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(i=0; i&lt;4; i++)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 (j=0; j&lt;3; j++)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printf(“( %d,%d )”, i, j);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}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printf(“\n”);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43363" name="Rectangle 3"/>
          <p:cNvSpPr>
            <a:spLocks noGrp="1" noChangeArrowheads="1"/>
          </p:cNvSpPr>
          <p:nvPr>
            <p:ph type="title"/>
          </p:nvPr>
        </p:nvSpPr>
        <p:spPr>
          <a:xfrm>
            <a:off x="0" y="381000"/>
            <a:ext cx="9144000" cy="1143000"/>
          </a:xfrm>
        </p:spPr>
        <p:txBody>
          <a:bodyPr/>
          <a:lstStyle/>
          <a:p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Better Notation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for Nested Loops</a:t>
            </a:r>
          </a:p>
        </p:txBody>
      </p:sp>
      <p:sp>
        <p:nvSpPr>
          <p:cNvPr id="143364" name="Rectangle 4"/>
          <p:cNvSpPr>
            <a:spLocks noChangeArrowheads="1"/>
          </p:cNvSpPr>
          <p:nvPr/>
        </p:nvSpPr>
        <p:spPr bwMode="auto">
          <a:xfrm>
            <a:off x="533400" y="3657600"/>
            <a:ext cx="5410200" cy="2438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43365" name="Text Box 5"/>
          <p:cNvSpPr txBox="1">
            <a:spLocks noChangeArrowheads="1"/>
          </p:cNvSpPr>
          <p:nvPr/>
        </p:nvSpPr>
        <p:spPr bwMode="auto">
          <a:xfrm>
            <a:off x="6359525" y="3048000"/>
            <a:ext cx="2327275" cy="25400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endParaRPr lang="en-US" sz="20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0,0  0,1  0,2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1,0  1,1  1,2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2,0  2,1  2,2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 3,0  3,1  3,2</a:t>
            </a:r>
          </a:p>
          <a:p>
            <a:r>
              <a:rPr lang="en-US" sz="2000" b="1">
                <a:effectLst/>
                <a:latin typeface="Courier New" pitchFamily="49" charset="0"/>
              </a:rPr>
              <a:t>&gt;</a:t>
            </a:r>
          </a:p>
        </p:txBody>
      </p:sp>
      <p:sp>
        <p:nvSpPr>
          <p:cNvPr id="143366" name="Rectangle 6"/>
          <p:cNvSpPr>
            <a:spLocks noChangeArrowheads="1"/>
          </p:cNvSpPr>
          <p:nvPr/>
        </p:nvSpPr>
        <p:spPr bwMode="auto">
          <a:xfrm>
            <a:off x="1143000" y="4191000"/>
            <a:ext cx="4648200" cy="1295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9AE3-A244-4DC1-AFB1-BD378EC4BD30}" type="slidenum">
              <a:rPr lang="en-US"/>
              <a:pPr/>
              <a:t>26</a:t>
            </a:fld>
            <a:endParaRPr lang="en-US"/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Pre-Test Loops:  while==for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905000"/>
            <a:ext cx="7924800" cy="1447800"/>
          </a:xfrm>
        </p:spPr>
        <p:txBody>
          <a:bodyPr/>
          <a:lstStyle/>
          <a:p>
            <a:r>
              <a:rPr lang="en-US" sz="2800" dirty="0"/>
              <a:t>Can you </a:t>
            </a:r>
            <a:r>
              <a:rPr lang="en-US" sz="2800" dirty="0" smtClean="0"/>
              <a:t>change 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</a:t>
            </a:r>
            <a:r>
              <a:rPr lang="en-US" sz="2800" dirty="0"/>
              <a:t>  loop into a 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</a:t>
            </a:r>
            <a:r>
              <a:rPr lang="en-US" sz="2800" dirty="0"/>
              <a:t>  loop?</a:t>
            </a:r>
          </a:p>
          <a:p>
            <a:r>
              <a:rPr lang="en-US" sz="2800" dirty="0"/>
              <a:t>Yes</a:t>
            </a:r>
            <a:r>
              <a:rPr lang="en-US" sz="2800" dirty="0" smtClean="0"/>
              <a:t>!  Always! Forwards or backwards!</a:t>
            </a:r>
            <a:endParaRPr lang="en-US" sz="2800" b="1" dirty="0"/>
          </a:p>
        </p:txBody>
      </p:sp>
      <p:sp>
        <p:nvSpPr>
          <p:cNvPr id="22535" name="Text Box 7"/>
          <p:cNvSpPr txBox="1">
            <a:spLocks noChangeArrowheads="1"/>
          </p:cNvSpPr>
          <p:nvPr/>
        </p:nvSpPr>
        <p:spPr bwMode="auto">
          <a:xfrm>
            <a:off x="5410200" y="3657600"/>
            <a:ext cx="3429000" cy="24066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90000"/>
              </a:lnSpc>
            </a:pP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init;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while(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statements;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step;</a:t>
            </a:r>
          </a:p>
          <a:p>
            <a:pPr>
              <a:lnSpc>
                <a:spcPct val="90000"/>
              </a:lnSpc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 sz="1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22537" name="Text Box 9"/>
          <p:cNvSpPr txBox="1">
            <a:spLocks noChangeArrowheads="1"/>
          </p:cNvSpPr>
          <p:nvPr/>
        </p:nvSpPr>
        <p:spPr bwMode="auto">
          <a:xfrm>
            <a:off x="228600" y="3962400"/>
            <a:ext cx="3408363" cy="1809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init; cond; step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800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statements;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22538" name="Text Box 10"/>
          <p:cNvSpPr txBox="1">
            <a:spLocks noChangeArrowheads="1"/>
          </p:cNvSpPr>
          <p:nvPr/>
        </p:nvSpPr>
        <p:spPr bwMode="auto">
          <a:xfrm>
            <a:off x="4114800" y="4419600"/>
            <a:ext cx="519113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4800" b="1">
                <a:effectLst/>
                <a:sym typeface="Symbol" pitchFamily="18" charset="2"/>
              </a:rPr>
              <a:t></a:t>
            </a:r>
            <a:endParaRPr lang="en-US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6827B-F1FC-466E-89B8-7276F5F3DD7E}" type="slidenum">
              <a:rPr lang="en-US"/>
              <a:pPr/>
              <a:t>27</a:t>
            </a:fld>
            <a:endParaRPr lang="en-US"/>
          </a:p>
        </p:txBody>
      </p:sp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Bug Warnings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Infinite loops if  </a:t>
            </a:r>
            <a:r>
              <a:rPr lang="en-US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 is never true</a:t>
            </a:r>
          </a:p>
          <a:p>
            <a:pPr>
              <a:lnSpc>
                <a:spcPct val="90000"/>
              </a:lnSpc>
            </a:pP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Floating-point data in a FOR statement 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may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be 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unreliable, because</a:t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 any floating-point </a:t>
            </a:r>
            <a:r>
              <a:rPr lang="en-US" sz="2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==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or </a:t>
            </a:r>
            <a:r>
              <a:rPr lang="en-US" sz="28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!=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comparison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 will </a:t>
            </a:r>
            <a:r>
              <a:rPr lang="en-US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fail sporadically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, </a:t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 due to tiny differences in floating-point #s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469F5-9B46-4DE4-A4BA-238CB43AD1E6}" type="slidenum">
              <a:rPr lang="en-US"/>
              <a:pPr/>
              <a:t>3</a:t>
            </a:fld>
            <a:endParaRPr lang="en-US"/>
          </a:p>
        </p:txBody>
      </p:sp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Loops: 3 Kinds</a:t>
            </a:r>
            <a:endParaRPr lang="en-US" sz="24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u="sng"/>
              <a:t>1) </a:t>
            </a:r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Pre-Test</a:t>
            </a:r>
            <a:r>
              <a:rPr lang="en-US" u="sng"/>
              <a:t> Loop: </a:t>
            </a:r>
          </a:p>
          <a:p>
            <a:pPr>
              <a:buFontTx/>
              <a:buNone/>
            </a:pPr>
            <a:r>
              <a:rPr lang="en-US"/>
              <a:t>	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“Ask First”</a:t>
            </a:r>
          </a:p>
          <a:p>
            <a:pPr>
              <a:buFontTx/>
              <a:buNone/>
            </a:pPr>
            <a:r>
              <a:rPr lang="en-US"/>
              <a:t>Keep going?</a:t>
            </a:r>
          </a:p>
          <a:p>
            <a:pPr>
              <a:buFontTx/>
              <a:buNone/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YES</a:t>
            </a:r>
            <a:r>
              <a:rPr lang="en-US"/>
              <a:t> if 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/>
              <a:t> is true.</a:t>
            </a:r>
          </a:p>
          <a:p>
            <a:pPr>
              <a:buFontTx/>
              <a:buNone/>
            </a:pPr>
            <a:r>
              <a:rPr lang="en-US"/>
              <a:t>Run statement(s),</a:t>
            </a:r>
          </a:p>
          <a:p>
            <a:pPr>
              <a:buFontTx/>
              <a:buNone/>
            </a:pPr>
            <a:r>
              <a:rPr lang="en-US"/>
              <a:t>repeat…</a:t>
            </a:r>
          </a:p>
        </p:txBody>
      </p:sp>
      <p:sp>
        <p:nvSpPr>
          <p:cNvPr id="125956" name="Text Box 4"/>
          <p:cNvSpPr txBox="1">
            <a:spLocks noChangeArrowheads="1"/>
          </p:cNvSpPr>
          <p:nvPr/>
        </p:nvSpPr>
        <p:spPr bwMode="auto">
          <a:xfrm>
            <a:off x="4659313" y="2667000"/>
            <a:ext cx="2428875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25957" name="Text Box 5"/>
          <p:cNvSpPr txBox="1">
            <a:spLocks noChangeArrowheads="1"/>
          </p:cNvSpPr>
          <p:nvPr/>
        </p:nvSpPr>
        <p:spPr bwMode="auto">
          <a:xfrm>
            <a:off x="4506913" y="3657600"/>
            <a:ext cx="3176587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25958" name="Line 6"/>
          <p:cNvSpPr>
            <a:spLocks noChangeShapeType="1"/>
          </p:cNvSpPr>
          <p:nvPr/>
        </p:nvSpPr>
        <p:spPr bwMode="auto">
          <a:xfrm>
            <a:off x="5116513" y="3124200"/>
            <a:ext cx="0" cy="533400"/>
          </a:xfrm>
          <a:prstGeom prst="line">
            <a:avLst/>
          </a:prstGeom>
          <a:noFill/>
          <a:ln w="28575">
            <a:solidFill>
              <a:schemeClr val="accent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25959" name="Text Box 7"/>
          <p:cNvSpPr txBox="1">
            <a:spLocks noChangeArrowheads="1"/>
          </p:cNvSpPr>
          <p:nvPr/>
        </p:nvSpPr>
        <p:spPr bwMode="auto">
          <a:xfrm>
            <a:off x="5192713" y="3200400"/>
            <a:ext cx="5905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yes</a:t>
            </a:r>
          </a:p>
        </p:txBody>
      </p:sp>
      <p:sp>
        <p:nvSpPr>
          <p:cNvPr id="125960" name="Freeform 8"/>
          <p:cNvSpPr>
            <a:spLocks/>
          </p:cNvSpPr>
          <p:nvPr/>
        </p:nvSpPr>
        <p:spPr bwMode="auto">
          <a:xfrm>
            <a:off x="6880225" y="2895600"/>
            <a:ext cx="1273175" cy="2765425"/>
          </a:xfrm>
          <a:custGeom>
            <a:avLst/>
            <a:gdLst>
              <a:gd name="T0" fmla="*/ 137 w 802"/>
              <a:gd name="T1" fmla="*/ 0 h 1742"/>
              <a:gd name="T2" fmla="*/ 802 w 802"/>
              <a:gd name="T3" fmla="*/ 0 h 1742"/>
              <a:gd name="T4" fmla="*/ 802 w 802"/>
              <a:gd name="T5" fmla="*/ 1536 h 1742"/>
              <a:gd name="T6" fmla="*/ 0 w 802"/>
              <a:gd name="T7" fmla="*/ 1536 h 1742"/>
              <a:gd name="T8" fmla="*/ 0 w 802"/>
              <a:gd name="T9" fmla="*/ 1742 h 17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02" h="1742">
                <a:moveTo>
                  <a:pt x="137" y="0"/>
                </a:moveTo>
                <a:lnTo>
                  <a:pt x="802" y="0"/>
                </a:lnTo>
                <a:lnTo>
                  <a:pt x="802" y="1536"/>
                </a:lnTo>
                <a:lnTo>
                  <a:pt x="0" y="1536"/>
                </a:lnTo>
                <a:lnTo>
                  <a:pt x="0" y="1742"/>
                </a:ln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25961" name="Text Box 9"/>
          <p:cNvSpPr txBox="1">
            <a:spLocks noChangeArrowheads="1"/>
          </p:cNvSpPr>
          <p:nvPr/>
        </p:nvSpPr>
        <p:spPr bwMode="auto">
          <a:xfrm>
            <a:off x="7097713" y="2438400"/>
            <a:ext cx="4889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no</a:t>
            </a:r>
          </a:p>
        </p:txBody>
      </p:sp>
      <p:sp>
        <p:nvSpPr>
          <p:cNvPr id="125962" name="Freeform 10"/>
          <p:cNvSpPr>
            <a:spLocks/>
          </p:cNvSpPr>
          <p:nvPr/>
        </p:nvSpPr>
        <p:spPr bwMode="auto">
          <a:xfrm>
            <a:off x="4083050" y="2328863"/>
            <a:ext cx="1033463" cy="3016250"/>
          </a:xfrm>
          <a:custGeom>
            <a:avLst/>
            <a:gdLst>
              <a:gd name="T0" fmla="*/ 651 w 651"/>
              <a:gd name="T1" fmla="*/ 160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1" y="160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28575" cap="flat" cmpd="sng">
            <a:solidFill>
              <a:schemeClr val="accent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25963" name="Text Box 11"/>
          <p:cNvSpPr txBox="1">
            <a:spLocks noChangeArrowheads="1"/>
          </p:cNvSpPr>
          <p:nvPr/>
        </p:nvSpPr>
        <p:spPr bwMode="auto">
          <a:xfrm>
            <a:off x="1752600" y="5486400"/>
            <a:ext cx="29146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( see the loop? )</a:t>
            </a:r>
          </a:p>
        </p:txBody>
      </p:sp>
      <p:sp>
        <p:nvSpPr>
          <p:cNvPr id="125964" name="Line 12"/>
          <p:cNvSpPr>
            <a:spLocks noChangeShapeType="1"/>
          </p:cNvSpPr>
          <p:nvPr/>
        </p:nvSpPr>
        <p:spPr bwMode="auto">
          <a:xfrm>
            <a:off x="6869113" y="1981200"/>
            <a:ext cx="0" cy="685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25965" name="Text Box 13"/>
          <p:cNvSpPr txBox="1">
            <a:spLocks noChangeArrowheads="1"/>
          </p:cNvSpPr>
          <p:nvPr/>
        </p:nvSpPr>
        <p:spPr bwMode="auto">
          <a:xfrm>
            <a:off x="6456363" y="1524000"/>
            <a:ext cx="80168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25966" name="Text Box 14"/>
          <p:cNvSpPr txBox="1">
            <a:spLocks noChangeArrowheads="1"/>
          </p:cNvSpPr>
          <p:nvPr/>
        </p:nvSpPr>
        <p:spPr bwMode="auto">
          <a:xfrm>
            <a:off x="6488113" y="5638800"/>
            <a:ext cx="96678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ABE09-AA2F-46A8-9BA5-ED482B0C5752}" type="slidenum">
              <a:rPr lang="en-US"/>
              <a:pPr/>
              <a:t>4</a:t>
            </a:fld>
            <a:endParaRPr lang="en-US"/>
          </a:p>
        </p:txBody>
      </p:sp>
      <p:sp>
        <p:nvSpPr>
          <p:cNvPr id="1054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Loops: 3 Kinds</a:t>
            </a:r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u="sng"/>
              <a:t>2) </a:t>
            </a:r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Post-Test</a:t>
            </a:r>
            <a:r>
              <a:rPr lang="en-US" u="sng"/>
              <a:t> Loop:</a:t>
            </a:r>
          </a:p>
          <a:p>
            <a:pPr>
              <a:buFontTx/>
              <a:buNone/>
            </a:pPr>
            <a:r>
              <a:rPr lang="en-US"/>
              <a:t>	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“Ask Last”</a:t>
            </a:r>
          </a:p>
          <a:p>
            <a:pPr>
              <a:buFontTx/>
              <a:buNone/>
            </a:pPr>
            <a:r>
              <a:rPr lang="en-US"/>
              <a:t>Run statement(s).</a:t>
            </a:r>
          </a:p>
          <a:p>
            <a:pPr>
              <a:buFontTx/>
              <a:buNone/>
            </a:pPr>
            <a:r>
              <a:rPr lang="en-US"/>
              <a:t>Keep going?</a:t>
            </a:r>
          </a:p>
          <a:p>
            <a:pPr>
              <a:buFontTx/>
              <a:buNone/>
            </a:pP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YES</a:t>
            </a:r>
            <a:r>
              <a:rPr lang="en-US"/>
              <a:t> if 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/>
              <a:t> is true.</a:t>
            </a:r>
          </a:p>
          <a:p>
            <a:pPr>
              <a:buFontTx/>
              <a:buNone/>
            </a:pPr>
            <a:r>
              <a:rPr lang="en-US"/>
              <a:t>repeat…</a:t>
            </a:r>
          </a:p>
          <a:p>
            <a:pPr>
              <a:buFontTx/>
              <a:buNone/>
            </a:pPr>
            <a:endParaRPr lang="en-US"/>
          </a:p>
        </p:txBody>
      </p:sp>
      <p:sp>
        <p:nvSpPr>
          <p:cNvPr id="105476" name="Text Box 4"/>
          <p:cNvSpPr txBox="1">
            <a:spLocks noChangeArrowheads="1"/>
          </p:cNvSpPr>
          <p:nvPr/>
        </p:nvSpPr>
        <p:spPr bwMode="auto">
          <a:xfrm>
            <a:off x="4672013" y="4419600"/>
            <a:ext cx="2428875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05477" name="Text Box 5"/>
          <p:cNvSpPr txBox="1">
            <a:spLocks noChangeArrowheads="1"/>
          </p:cNvSpPr>
          <p:nvPr/>
        </p:nvSpPr>
        <p:spPr bwMode="auto">
          <a:xfrm>
            <a:off x="4672013" y="2667000"/>
            <a:ext cx="3176587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</a:t>
            </a:r>
          </a:p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05478" name="Line 6"/>
          <p:cNvSpPr>
            <a:spLocks noChangeShapeType="1"/>
          </p:cNvSpPr>
          <p:nvPr/>
        </p:nvSpPr>
        <p:spPr bwMode="auto">
          <a:xfrm>
            <a:off x="5053013" y="3886200"/>
            <a:ext cx="0" cy="533400"/>
          </a:xfrm>
          <a:prstGeom prst="line">
            <a:avLst/>
          </a:prstGeom>
          <a:noFill/>
          <a:ln w="28575">
            <a:solidFill>
              <a:schemeClr val="accent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5479" name="Text Box 7"/>
          <p:cNvSpPr txBox="1">
            <a:spLocks noChangeArrowheads="1"/>
          </p:cNvSpPr>
          <p:nvPr/>
        </p:nvSpPr>
        <p:spPr bwMode="auto">
          <a:xfrm>
            <a:off x="5053013" y="4800600"/>
            <a:ext cx="5905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yes</a:t>
            </a:r>
          </a:p>
        </p:txBody>
      </p:sp>
      <p:sp>
        <p:nvSpPr>
          <p:cNvPr id="105480" name="Freeform 8"/>
          <p:cNvSpPr>
            <a:spLocks/>
          </p:cNvSpPr>
          <p:nvPr/>
        </p:nvSpPr>
        <p:spPr bwMode="auto">
          <a:xfrm>
            <a:off x="6848475" y="4637088"/>
            <a:ext cx="773113" cy="1143000"/>
          </a:xfrm>
          <a:custGeom>
            <a:avLst/>
            <a:gdLst>
              <a:gd name="T0" fmla="*/ 213 w 610"/>
              <a:gd name="T1" fmla="*/ 0 h 981"/>
              <a:gd name="T2" fmla="*/ 610 w 610"/>
              <a:gd name="T3" fmla="*/ 0 h 981"/>
              <a:gd name="T4" fmla="*/ 610 w 610"/>
              <a:gd name="T5" fmla="*/ 432 h 981"/>
              <a:gd name="T6" fmla="*/ 0 w 610"/>
              <a:gd name="T7" fmla="*/ 432 h 981"/>
              <a:gd name="T8" fmla="*/ 0 w 610"/>
              <a:gd name="T9" fmla="*/ 981 h 9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10" h="981">
                <a:moveTo>
                  <a:pt x="213" y="0"/>
                </a:moveTo>
                <a:lnTo>
                  <a:pt x="610" y="0"/>
                </a:lnTo>
                <a:lnTo>
                  <a:pt x="610" y="432"/>
                </a:lnTo>
                <a:lnTo>
                  <a:pt x="0" y="432"/>
                </a:lnTo>
                <a:lnTo>
                  <a:pt x="0" y="981"/>
                </a:ln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5481" name="Text Box 9"/>
          <p:cNvSpPr txBox="1">
            <a:spLocks noChangeArrowheads="1"/>
          </p:cNvSpPr>
          <p:nvPr/>
        </p:nvSpPr>
        <p:spPr bwMode="auto">
          <a:xfrm>
            <a:off x="7186613" y="4267200"/>
            <a:ext cx="4889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no</a:t>
            </a:r>
          </a:p>
        </p:txBody>
      </p:sp>
      <p:sp>
        <p:nvSpPr>
          <p:cNvPr id="105483" name="Freeform 11"/>
          <p:cNvSpPr>
            <a:spLocks/>
          </p:cNvSpPr>
          <p:nvPr/>
        </p:nvSpPr>
        <p:spPr bwMode="auto">
          <a:xfrm>
            <a:off x="4019550" y="2328863"/>
            <a:ext cx="1033463" cy="3016250"/>
          </a:xfrm>
          <a:custGeom>
            <a:avLst/>
            <a:gdLst>
              <a:gd name="T0" fmla="*/ 651 w 651"/>
              <a:gd name="T1" fmla="*/ 160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1" y="160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28575" cap="flat" cmpd="sng">
            <a:solidFill>
              <a:schemeClr val="accent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5484" name="Text Box 12"/>
          <p:cNvSpPr txBox="1">
            <a:spLocks noChangeArrowheads="1"/>
          </p:cNvSpPr>
          <p:nvPr/>
        </p:nvSpPr>
        <p:spPr bwMode="auto">
          <a:xfrm>
            <a:off x="1981200" y="5715000"/>
            <a:ext cx="29146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( see the loop? )</a:t>
            </a:r>
          </a:p>
        </p:txBody>
      </p:sp>
      <p:sp>
        <p:nvSpPr>
          <p:cNvPr id="105488" name="Line 16"/>
          <p:cNvSpPr>
            <a:spLocks noChangeShapeType="1"/>
          </p:cNvSpPr>
          <p:nvPr/>
        </p:nvSpPr>
        <p:spPr bwMode="auto">
          <a:xfrm>
            <a:off x="6805613" y="1981200"/>
            <a:ext cx="0" cy="685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5489" name="Text Box 17"/>
          <p:cNvSpPr txBox="1">
            <a:spLocks noChangeArrowheads="1"/>
          </p:cNvSpPr>
          <p:nvPr/>
        </p:nvSpPr>
        <p:spPr bwMode="auto">
          <a:xfrm>
            <a:off x="6424613" y="1524000"/>
            <a:ext cx="80168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05490" name="Text Box 18"/>
          <p:cNvSpPr txBox="1">
            <a:spLocks noChangeArrowheads="1"/>
          </p:cNvSpPr>
          <p:nvPr/>
        </p:nvSpPr>
        <p:spPr bwMode="auto">
          <a:xfrm>
            <a:off x="6424613" y="5638800"/>
            <a:ext cx="966787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1B64AD-80F1-49B6-ADDC-9AD2C3B952AF}" type="slidenum">
              <a:rPr lang="en-US"/>
              <a:pPr/>
              <a:t>5</a:t>
            </a:fld>
            <a:endParaRPr lang="en-US"/>
          </a:p>
        </p:txBody>
      </p:sp>
      <p:sp>
        <p:nvSpPr>
          <p:cNvPr id="106498" name="Rectangle 1026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Loops: 3 Kinds</a:t>
            </a:r>
          </a:p>
        </p:txBody>
      </p:sp>
      <p:sp>
        <p:nvSpPr>
          <p:cNvPr id="106499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228600" y="15240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u="sng"/>
              <a:t>3) </a:t>
            </a:r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Interrupted</a:t>
            </a:r>
            <a:r>
              <a:rPr lang="en-US" u="sng"/>
              <a:t> Loop:</a:t>
            </a:r>
            <a:br>
              <a:rPr lang="en-US" u="sng"/>
            </a:br>
            <a:r>
              <a:rPr lang="en-US"/>
              <a:t>	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“Ask Anytime”</a:t>
            </a:r>
          </a:p>
          <a:p>
            <a:pPr>
              <a:buFontTx/>
              <a:buNone/>
            </a:pPr>
            <a:r>
              <a:rPr lang="en-US" sz="2800"/>
              <a:t>Run some statement(s),</a:t>
            </a:r>
          </a:p>
          <a:p>
            <a:pPr>
              <a:buFontTx/>
              <a:buNone/>
            </a:pPr>
            <a:r>
              <a:rPr lang="en-US" sz="2800"/>
              <a:t>Keep going?</a:t>
            </a:r>
          </a:p>
          <a:p>
            <a:pPr>
              <a:buFontTx/>
              <a:buNone/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YES</a:t>
            </a:r>
            <a:r>
              <a:rPr lang="en-US" sz="2800"/>
              <a:t> if </a:t>
            </a:r>
            <a:r>
              <a:rPr lang="en-US" sz="24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800"/>
              <a:t> is true.</a:t>
            </a:r>
          </a:p>
          <a:p>
            <a:pPr>
              <a:buFontTx/>
              <a:buNone/>
            </a:pPr>
            <a:r>
              <a:rPr lang="en-US" sz="2800"/>
              <a:t>Run some statement(s)</a:t>
            </a:r>
          </a:p>
          <a:p>
            <a:pPr>
              <a:buFontTx/>
              <a:buNone/>
            </a:pPr>
            <a:r>
              <a:rPr lang="en-US" sz="2800"/>
              <a:t>repeat…</a:t>
            </a:r>
          </a:p>
          <a:p>
            <a:pPr>
              <a:buFontTx/>
              <a:buNone/>
            </a:pP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pPr>
              <a:buFontTx/>
              <a:buNone/>
            </a:pPr>
            <a:endParaRPr lang="en-US" sz="2800"/>
          </a:p>
        </p:txBody>
      </p:sp>
      <p:sp>
        <p:nvSpPr>
          <p:cNvPr id="106500" name="Text Box 1028"/>
          <p:cNvSpPr txBox="1">
            <a:spLocks noChangeArrowheads="1"/>
          </p:cNvSpPr>
          <p:nvPr/>
        </p:nvSpPr>
        <p:spPr bwMode="auto">
          <a:xfrm>
            <a:off x="5181600" y="3200400"/>
            <a:ext cx="2428875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06501" name="Text Box 1029"/>
          <p:cNvSpPr txBox="1">
            <a:spLocks noChangeArrowheads="1"/>
          </p:cNvSpPr>
          <p:nvPr/>
        </p:nvSpPr>
        <p:spPr bwMode="auto">
          <a:xfrm>
            <a:off x="5205413" y="2514600"/>
            <a:ext cx="3252787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 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06503" name="Text Box 1031"/>
          <p:cNvSpPr txBox="1">
            <a:spLocks noChangeArrowheads="1"/>
          </p:cNvSpPr>
          <p:nvPr/>
        </p:nvSpPr>
        <p:spPr bwMode="auto">
          <a:xfrm>
            <a:off x="5657850" y="3581400"/>
            <a:ext cx="5905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yes</a:t>
            </a:r>
          </a:p>
        </p:txBody>
      </p:sp>
      <p:sp>
        <p:nvSpPr>
          <p:cNvPr id="106504" name="Freeform 1032"/>
          <p:cNvSpPr>
            <a:spLocks/>
          </p:cNvSpPr>
          <p:nvPr/>
        </p:nvSpPr>
        <p:spPr bwMode="auto">
          <a:xfrm>
            <a:off x="7380288" y="3429000"/>
            <a:ext cx="1382712" cy="2100263"/>
          </a:xfrm>
          <a:custGeom>
            <a:avLst/>
            <a:gdLst>
              <a:gd name="T0" fmla="*/ 144 w 871"/>
              <a:gd name="T1" fmla="*/ 0 h 1323"/>
              <a:gd name="T2" fmla="*/ 871 w 871"/>
              <a:gd name="T3" fmla="*/ 0 h 1323"/>
              <a:gd name="T4" fmla="*/ 871 w 871"/>
              <a:gd name="T5" fmla="*/ 867 h 1323"/>
              <a:gd name="T6" fmla="*/ 1 w 871"/>
              <a:gd name="T7" fmla="*/ 867 h 1323"/>
              <a:gd name="T8" fmla="*/ 0 w 871"/>
              <a:gd name="T9" fmla="*/ 1323 h 13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71" h="1323">
                <a:moveTo>
                  <a:pt x="144" y="0"/>
                </a:moveTo>
                <a:lnTo>
                  <a:pt x="871" y="0"/>
                </a:lnTo>
                <a:lnTo>
                  <a:pt x="871" y="867"/>
                </a:lnTo>
                <a:lnTo>
                  <a:pt x="1" y="867"/>
                </a:lnTo>
                <a:lnTo>
                  <a:pt x="0" y="1323"/>
                </a:ln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6505" name="Text Box 1033"/>
          <p:cNvSpPr txBox="1">
            <a:spLocks noChangeArrowheads="1"/>
          </p:cNvSpPr>
          <p:nvPr/>
        </p:nvSpPr>
        <p:spPr bwMode="auto">
          <a:xfrm>
            <a:off x="7720013" y="3048000"/>
            <a:ext cx="4889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/>
              </a:rPr>
              <a:t>no</a:t>
            </a:r>
          </a:p>
        </p:txBody>
      </p:sp>
      <p:sp>
        <p:nvSpPr>
          <p:cNvPr id="106506" name="Freeform 1034"/>
          <p:cNvSpPr>
            <a:spLocks/>
          </p:cNvSpPr>
          <p:nvPr/>
        </p:nvSpPr>
        <p:spPr bwMode="auto">
          <a:xfrm>
            <a:off x="4552950" y="2176463"/>
            <a:ext cx="1033463" cy="3016250"/>
          </a:xfrm>
          <a:custGeom>
            <a:avLst/>
            <a:gdLst>
              <a:gd name="T0" fmla="*/ 650 w 651"/>
              <a:gd name="T1" fmla="*/ 147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0" y="147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28575" cap="flat" cmpd="sng">
            <a:solidFill>
              <a:schemeClr val="accent1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6507" name="Text Box 1035"/>
          <p:cNvSpPr txBox="1">
            <a:spLocks noChangeArrowheads="1"/>
          </p:cNvSpPr>
          <p:nvPr/>
        </p:nvSpPr>
        <p:spPr bwMode="auto">
          <a:xfrm>
            <a:off x="3638550" y="5105400"/>
            <a:ext cx="29146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( see the loop? )</a:t>
            </a:r>
          </a:p>
        </p:txBody>
      </p:sp>
      <p:sp>
        <p:nvSpPr>
          <p:cNvPr id="106508" name="Line 1036"/>
          <p:cNvSpPr>
            <a:spLocks noChangeShapeType="1"/>
          </p:cNvSpPr>
          <p:nvPr/>
        </p:nvSpPr>
        <p:spPr bwMode="auto">
          <a:xfrm>
            <a:off x="7339013" y="1828800"/>
            <a:ext cx="0" cy="685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6509" name="Text Box 1037"/>
          <p:cNvSpPr txBox="1">
            <a:spLocks noChangeArrowheads="1"/>
          </p:cNvSpPr>
          <p:nvPr/>
        </p:nvSpPr>
        <p:spPr bwMode="auto">
          <a:xfrm>
            <a:off x="6958013" y="1371600"/>
            <a:ext cx="957262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06510" name="Text Box 1038"/>
          <p:cNvSpPr txBox="1">
            <a:spLocks noChangeArrowheads="1"/>
          </p:cNvSpPr>
          <p:nvPr/>
        </p:nvSpPr>
        <p:spPr bwMode="auto">
          <a:xfrm>
            <a:off x="6958013" y="5486400"/>
            <a:ext cx="11334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  <p:sp>
        <p:nvSpPr>
          <p:cNvPr id="106511" name="Line 1039"/>
          <p:cNvSpPr>
            <a:spLocks noChangeShapeType="1"/>
          </p:cNvSpPr>
          <p:nvPr/>
        </p:nvSpPr>
        <p:spPr bwMode="auto">
          <a:xfrm>
            <a:off x="5562600" y="2971800"/>
            <a:ext cx="0" cy="228600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6512" name="Line 1040"/>
          <p:cNvSpPr>
            <a:spLocks noChangeShapeType="1"/>
          </p:cNvSpPr>
          <p:nvPr/>
        </p:nvSpPr>
        <p:spPr bwMode="auto">
          <a:xfrm>
            <a:off x="5562600" y="3657600"/>
            <a:ext cx="0" cy="381000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6513" name="Text Box 1041"/>
          <p:cNvSpPr txBox="1">
            <a:spLocks noChangeArrowheads="1"/>
          </p:cNvSpPr>
          <p:nvPr/>
        </p:nvSpPr>
        <p:spPr bwMode="auto">
          <a:xfrm>
            <a:off x="5181600" y="4038600"/>
            <a:ext cx="3252788" cy="4667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 </a:t>
            </a:r>
            <a:r>
              <a:rPr lang="en-US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06514" name="Text Box 1042"/>
          <p:cNvSpPr txBox="1">
            <a:spLocks noChangeArrowheads="1"/>
          </p:cNvSpPr>
          <p:nvPr/>
        </p:nvSpPr>
        <p:spPr bwMode="auto">
          <a:xfrm>
            <a:off x="304800" y="5638800"/>
            <a:ext cx="5319713" cy="655638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IDEA! AVOID THIS!!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F2110-6186-4DCA-935A-0EA1E2E1F878}" type="slidenum">
              <a:rPr lang="en-US"/>
              <a:pPr/>
              <a:t>6</a:t>
            </a:fld>
            <a:endParaRPr lang="en-US"/>
          </a:p>
        </p:txBody>
      </p:sp>
      <p:sp>
        <p:nvSpPr>
          <p:cNvPr id="1249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C Looping Summary</a:t>
            </a:r>
          </a:p>
        </p:txBody>
      </p:sp>
      <p:sp>
        <p:nvSpPr>
          <p:cNvPr id="1249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8458200" cy="4648200"/>
          </a:xfrm>
        </p:spPr>
        <p:txBody>
          <a:bodyPr/>
          <a:lstStyle/>
          <a:p>
            <a:r>
              <a:rPr lang="en-US" sz="2800" dirty="0"/>
              <a:t>Just 3 kinds of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loops</a:t>
            </a:r>
            <a:r>
              <a:rPr lang="en-US" sz="2000" dirty="0">
                <a:solidFill>
                  <a:schemeClr val="accent2"/>
                </a:solidFill>
              </a:rPr>
              <a:t> </a:t>
            </a:r>
            <a:r>
              <a:rPr lang="en-US" sz="20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(for ANY language)</a:t>
            </a:r>
            <a:endParaRPr lang="en-US" sz="2800" dirty="0"/>
          </a:p>
          <a:p>
            <a:pPr lvl="1">
              <a:buFontTx/>
              <a:buNone/>
            </a:pPr>
            <a:r>
              <a:rPr lang="en-US" sz="2400" dirty="0"/>
              <a:t>    pre-test        (runs 0, 1 or more times)</a:t>
            </a:r>
          </a:p>
          <a:p>
            <a:pPr lvl="1">
              <a:buFontTx/>
              <a:buNone/>
            </a:pPr>
            <a:r>
              <a:rPr lang="en-US" sz="2400" dirty="0"/>
              <a:t>    post-test       (runs 1,2, or more times)</a:t>
            </a:r>
          </a:p>
          <a:p>
            <a:pPr lvl="1">
              <a:buFontTx/>
              <a:buNone/>
            </a:pPr>
            <a:r>
              <a:rPr lang="en-US" sz="2400" dirty="0"/>
              <a:t>    interrupted   (runs 0.7? 1.3? or more?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Bad idea.</a:t>
            </a:r>
            <a:r>
              <a:rPr lang="en-US" sz="2400" dirty="0"/>
              <a:t> )</a:t>
            </a:r>
          </a:p>
          <a:p>
            <a:endParaRPr lang="en-US" sz="2800" dirty="0"/>
          </a:p>
          <a:p>
            <a:r>
              <a:rPr lang="en-US" sz="2800" dirty="0"/>
              <a:t>C: Just 3 kinds of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loop</a:t>
            </a:r>
            <a:r>
              <a:rPr lang="en-US" sz="2800" dirty="0"/>
              <a:t>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statements</a:t>
            </a:r>
            <a:r>
              <a:rPr lang="en-US" sz="2800" dirty="0"/>
              <a:t>, </a:t>
            </a:r>
            <a:r>
              <a:rPr lang="en-US" sz="2800" dirty="0" smtClean="0"/>
              <a:t>BUT </a:t>
            </a:r>
            <a:r>
              <a:rPr lang="en-US" sz="1800" dirty="0">
                <a:solidFill>
                  <a:schemeClr val="accent2"/>
                </a:solidFill>
              </a:rPr>
              <a:t>(of </a:t>
            </a:r>
            <a:r>
              <a:rPr lang="en-US" sz="1800" dirty="0" smtClean="0">
                <a:solidFill>
                  <a:schemeClr val="accent2"/>
                </a:solidFill>
              </a:rPr>
              <a:t>course)</a:t>
            </a:r>
            <a:r>
              <a:rPr lang="en-US" sz="2800" dirty="0" smtClean="0"/>
              <a:t>	they 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don’t</a:t>
            </a:r>
            <a:r>
              <a:rPr lang="en-US" sz="2800" dirty="0"/>
              <a:t> match the 3 kinds of loops!</a:t>
            </a:r>
          </a:p>
          <a:p>
            <a:pPr lvl="1">
              <a:buFontTx/>
              <a:buNone/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for(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r>
              <a:rPr lang="en-US" sz="20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0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step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){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0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2400" dirty="0"/>
              <a:t>     pre-test  </a:t>
            </a:r>
          </a:p>
          <a:p>
            <a:pPr lvl="1">
              <a:buFontTx/>
              <a:buNone/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while(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{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0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        </a:t>
            </a:r>
            <a:r>
              <a:rPr lang="en-US" sz="2400" dirty="0"/>
              <a:t>pre-test </a:t>
            </a:r>
          </a:p>
          <a:p>
            <a:pPr lvl="1">
              <a:buFontTx/>
              <a:buNone/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do{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stmts</a:t>
            </a:r>
            <a:r>
              <a:rPr lang="en-US" sz="20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 while(</a:t>
            </a:r>
            <a:r>
              <a:rPr lang="en-US" sz="20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       </a:t>
            </a:r>
            <a:r>
              <a:rPr lang="en-US" sz="2400" dirty="0"/>
              <a:t>post-test</a:t>
            </a:r>
          </a:p>
          <a:p>
            <a:pPr lvl="1">
              <a:buFontTx/>
              <a:buNone/>
            </a:pP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break;</a:t>
            </a:r>
            <a:r>
              <a:rPr lang="en-US" sz="2400" dirty="0"/>
              <a:t> interrupt the loop. 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continue;</a:t>
            </a:r>
            <a:r>
              <a:rPr lang="en-US" sz="2400" dirty="0"/>
              <a:t> skip to next pass. </a:t>
            </a:r>
          </a:p>
        </p:txBody>
      </p:sp>
      <p:grpSp>
        <p:nvGrpSpPr>
          <p:cNvPr id="124936" name="Group 8"/>
          <p:cNvGrpSpPr>
            <a:grpSpLocks/>
          </p:cNvGrpSpPr>
          <p:nvPr/>
        </p:nvGrpSpPr>
        <p:grpSpPr bwMode="auto">
          <a:xfrm>
            <a:off x="1219200" y="4797425"/>
            <a:ext cx="6019800" cy="1360488"/>
            <a:chOff x="1056" y="3022"/>
            <a:chExt cx="3721" cy="857"/>
          </a:xfrm>
        </p:grpSpPr>
        <p:sp>
          <p:nvSpPr>
            <p:cNvPr id="124932" name="Line 4"/>
            <p:cNvSpPr>
              <a:spLocks noChangeShapeType="1"/>
            </p:cNvSpPr>
            <p:nvPr/>
          </p:nvSpPr>
          <p:spPr bwMode="auto">
            <a:xfrm>
              <a:off x="1056" y="3292"/>
              <a:ext cx="3721" cy="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24933" name="Line 5"/>
            <p:cNvSpPr>
              <a:spLocks noChangeShapeType="1"/>
            </p:cNvSpPr>
            <p:nvPr/>
          </p:nvSpPr>
          <p:spPr bwMode="auto">
            <a:xfrm>
              <a:off x="1056" y="3582"/>
              <a:ext cx="3693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24934" name="Line 6"/>
            <p:cNvSpPr>
              <a:spLocks noChangeShapeType="1"/>
            </p:cNvSpPr>
            <p:nvPr/>
          </p:nvSpPr>
          <p:spPr bwMode="auto">
            <a:xfrm>
              <a:off x="1056" y="3879"/>
              <a:ext cx="3693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24935" name="Line 7"/>
            <p:cNvSpPr>
              <a:spLocks noChangeShapeType="1"/>
            </p:cNvSpPr>
            <p:nvPr/>
          </p:nvSpPr>
          <p:spPr bwMode="auto">
            <a:xfrm>
              <a:off x="1056" y="3022"/>
              <a:ext cx="3721" cy="2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non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AB12F8-6C6F-4016-8F11-3F344B327747}" type="slidenum">
              <a:rPr lang="en-US"/>
              <a:pPr/>
              <a:t>7</a:t>
            </a:fld>
            <a:endParaRPr lang="en-US"/>
          </a:p>
        </p:txBody>
      </p:sp>
      <p:sp>
        <p:nvSpPr>
          <p:cNvPr id="1116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Pre-test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Loops in C: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while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-driven </a:t>
            </a:r>
          </a:p>
        </p:txBody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905000"/>
            <a:ext cx="8077200" cy="4114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3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while (</a:t>
            </a:r>
            <a:r>
              <a:rPr lang="en-US" sz="36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3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 {</a:t>
            </a:r>
            <a:r>
              <a:rPr lang="en-US" sz="3600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stmts</a:t>
            </a:r>
            <a:r>
              <a:rPr lang="en-US" sz="3600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  <a:r>
              <a:rPr lang="en-US" sz="3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}</a:t>
            </a:r>
            <a:br>
              <a:rPr lang="en-US" sz="36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36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Frog Feeding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moveTo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(air);	      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open_eyes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         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while(TRUE==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see_fly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())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flick_tongue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   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//action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clamp_mouth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}</a:t>
            </a:r>
          </a:p>
        </p:txBody>
      </p:sp>
      <p:grpSp>
        <p:nvGrpSpPr>
          <p:cNvPr id="111633" name="Group 17"/>
          <p:cNvGrpSpPr>
            <a:grpSpLocks/>
          </p:cNvGrpSpPr>
          <p:nvPr/>
        </p:nvGrpSpPr>
        <p:grpSpPr bwMode="auto">
          <a:xfrm>
            <a:off x="5867400" y="1952625"/>
            <a:ext cx="3200400" cy="3848100"/>
            <a:chOff x="3456" y="1230"/>
            <a:chExt cx="2016" cy="2424"/>
          </a:xfrm>
        </p:grpSpPr>
        <p:sp>
          <p:nvSpPr>
            <p:cNvPr id="111620" name="Text Box 4"/>
            <p:cNvSpPr txBox="1">
              <a:spLocks noChangeArrowheads="1"/>
            </p:cNvSpPr>
            <p:nvPr/>
          </p:nvSpPr>
          <p:spPr bwMode="auto">
            <a:xfrm>
              <a:off x="3741" y="1776"/>
              <a:ext cx="1297" cy="256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is(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cond</a:t>
              </a:r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)true?</a:t>
              </a:r>
            </a:p>
          </p:txBody>
        </p:sp>
        <p:sp>
          <p:nvSpPr>
            <p:cNvPr id="111621" name="Text Box 5"/>
            <p:cNvSpPr txBox="1">
              <a:spLocks noChangeArrowheads="1"/>
            </p:cNvSpPr>
            <p:nvPr/>
          </p:nvSpPr>
          <p:spPr bwMode="auto">
            <a:xfrm>
              <a:off x="3666" y="2299"/>
              <a:ext cx="1687" cy="640"/>
            </a:xfrm>
            <a:prstGeom prst="rect">
              <a:avLst/>
            </a:prstGeom>
            <a:noFill/>
            <a:ln w="9525">
              <a:solidFill>
                <a:schemeClr val="bg2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{</a:t>
              </a:r>
            </a:p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   </a:t>
              </a:r>
              <a:r>
                <a:rPr lang="en-US" sz="2000" i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block of statements;</a:t>
              </a:r>
            </a:p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}</a:t>
              </a:r>
            </a:p>
          </p:txBody>
        </p:sp>
        <p:sp>
          <p:nvSpPr>
            <p:cNvPr id="111622" name="Line 6"/>
            <p:cNvSpPr>
              <a:spLocks noChangeShapeType="1"/>
            </p:cNvSpPr>
            <p:nvPr/>
          </p:nvSpPr>
          <p:spPr bwMode="auto">
            <a:xfrm>
              <a:off x="3968" y="2018"/>
              <a:ext cx="0" cy="281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endParaRPr lang="en-US"/>
            </a:p>
          </p:txBody>
        </p:sp>
        <p:sp>
          <p:nvSpPr>
            <p:cNvPr id="111623" name="Text Box 7"/>
            <p:cNvSpPr txBox="1">
              <a:spLocks noChangeArrowheads="1"/>
            </p:cNvSpPr>
            <p:nvPr/>
          </p:nvSpPr>
          <p:spPr bwMode="auto">
            <a:xfrm>
              <a:off x="4006" y="2089"/>
              <a:ext cx="329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yes</a:t>
              </a:r>
            </a:p>
          </p:txBody>
        </p:sp>
        <p:sp>
          <p:nvSpPr>
            <p:cNvPr id="111624" name="Freeform 8"/>
            <p:cNvSpPr>
              <a:spLocks/>
            </p:cNvSpPr>
            <p:nvPr/>
          </p:nvSpPr>
          <p:spPr bwMode="auto">
            <a:xfrm>
              <a:off x="4896" y="1895"/>
              <a:ext cx="576" cy="1463"/>
            </a:xfrm>
            <a:custGeom>
              <a:avLst/>
              <a:gdLst>
                <a:gd name="T0" fmla="*/ 151 w 576"/>
                <a:gd name="T1" fmla="*/ 0 h 1463"/>
                <a:gd name="T2" fmla="*/ 576 w 576"/>
                <a:gd name="T3" fmla="*/ 2 h 1463"/>
                <a:gd name="T4" fmla="*/ 576 w 576"/>
                <a:gd name="T5" fmla="*/ 1290 h 1463"/>
                <a:gd name="T6" fmla="*/ 0 w 576"/>
                <a:gd name="T7" fmla="*/ 1290 h 1463"/>
                <a:gd name="T8" fmla="*/ 0 w 576"/>
                <a:gd name="T9" fmla="*/ 1463 h 14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6" h="1463">
                  <a:moveTo>
                    <a:pt x="151" y="0"/>
                  </a:moveTo>
                  <a:lnTo>
                    <a:pt x="576" y="2"/>
                  </a:lnTo>
                  <a:lnTo>
                    <a:pt x="576" y="1290"/>
                  </a:lnTo>
                  <a:lnTo>
                    <a:pt x="0" y="1290"/>
                  </a:lnTo>
                  <a:lnTo>
                    <a:pt x="0" y="1463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1625" name="Text Box 9"/>
            <p:cNvSpPr txBox="1">
              <a:spLocks noChangeArrowheads="1"/>
            </p:cNvSpPr>
            <p:nvPr/>
          </p:nvSpPr>
          <p:spPr bwMode="auto">
            <a:xfrm>
              <a:off x="5088" y="1614"/>
              <a:ext cx="276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>
                  <a:solidFill>
                    <a:schemeClr val="bg2"/>
                  </a:solidFill>
                  <a:effectLst/>
                </a:rPr>
                <a:t>no</a:t>
              </a:r>
            </a:p>
          </p:txBody>
        </p:sp>
        <p:sp>
          <p:nvSpPr>
            <p:cNvPr id="111626" name="Freeform 10"/>
            <p:cNvSpPr>
              <a:spLocks/>
            </p:cNvSpPr>
            <p:nvPr/>
          </p:nvSpPr>
          <p:spPr bwMode="auto">
            <a:xfrm>
              <a:off x="3456" y="1597"/>
              <a:ext cx="512" cy="1594"/>
            </a:xfrm>
            <a:custGeom>
              <a:avLst/>
              <a:gdLst>
                <a:gd name="T0" fmla="*/ 651 w 651"/>
                <a:gd name="T1" fmla="*/ 1605 h 1900"/>
                <a:gd name="T2" fmla="*/ 651 w 651"/>
                <a:gd name="T3" fmla="*/ 1900 h 1900"/>
                <a:gd name="T4" fmla="*/ 0 w 651"/>
                <a:gd name="T5" fmla="*/ 1900 h 1900"/>
                <a:gd name="T6" fmla="*/ 0 w 651"/>
                <a:gd name="T7" fmla="*/ 0 h 1900"/>
                <a:gd name="T8" fmla="*/ 644 w 651"/>
                <a:gd name="T9" fmla="*/ 0 h 1900"/>
                <a:gd name="T10" fmla="*/ 644 w 651"/>
                <a:gd name="T11" fmla="*/ 206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51" h="1900">
                  <a:moveTo>
                    <a:pt x="651" y="1605"/>
                  </a:moveTo>
                  <a:lnTo>
                    <a:pt x="651" y="1900"/>
                  </a:lnTo>
                  <a:lnTo>
                    <a:pt x="0" y="1900"/>
                  </a:lnTo>
                  <a:lnTo>
                    <a:pt x="0" y="0"/>
                  </a:lnTo>
                  <a:lnTo>
                    <a:pt x="644" y="0"/>
                  </a:lnTo>
                  <a:lnTo>
                    <a:pt x="644" y="206"/>
                  </a:lnTo>
                </a:path>
              </a:pathLst>
            </a:custGeom>
            <a:noFill/>
            <a:ln w="9525" cap="flat" cmpd="sng">
              <a:solidFill>
                <a:schemeClr val="bg2"/>
              </a:solidFill>
              <a:prstDash val="solid"/>
              <a:round/>
              <a:headEnd type="none" w="med" len="med"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1627" name="Line 11"/>
            <p:cNvSpPr>
              <a:spLocks noChangeShapeType="1"/>
            </p:cNvSpPr>
            <p:nvPr/>
          </p:nvSpPr>
          <p:spPr bwMode="auto">
            <a:xfrm>
              <a:off x="4836" y="1414"/>
              <a:ext cx="0" cy="362"/>
            </a:xfrm>
            <a:prstGeom prst="line">
              <a:avLst/>
            </a:prstGeom>
            <a:noFill/>
            <a:ln w="9525">
              <a:solidFill>
                <a:schemeClr val="bg2"/>
              </a:solidFill>
              <a:round/>
              <a:headEnd/>
              <a:tailEnd type="triangle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endParaRPr lang="en-US"/>
            </a:p>
          </p:txBody>
        </p:sp>
        <p:sp>
          <p:nvSpPr>
            <p:cNvPr id="111628" name="Text Box 12"/>
            <p:cNvSpPr txBox="1">
              <a:spLocks noChangeArrowheads="1"/>
            </p:cNvSpPr>
            <p:nvPr/>
          </p:nvSpPr>
          <p:spPr bwMode="auto">
            <a:xfrm>
              <a:off x="4631" y="1230"/>
              <a:ext cx="462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start</a:t>
              </a:r>
            </a:p>
          </p:txBody>
        </p:sp>
        <p:sp>
          <p:nvSpPr>
            <p:cNvPr id="111629" name="Text Box 13"/>
            <p:cNvSpPr txBox="1">
              <a:spLocks noChangeArrowheads="1"/>
            </p:cNvSpPr>
            <p:nvPr/>
          </p:nvSpPr>
          <p:spPr bwMode="auto">
            <a:xfrm>
              <a:off x="4647" y="3404"/>
              <a:ext cx="542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 type="none" w="lg" len="lg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2000" b="1">
                  <a:solidFill>
                    <a:schemeClr val="bg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Kaufmann Bd BT" pitchFamily="66" charset="0"/>
                </a:rPr>
                <a:t>finish</a:t>
              </a:r>
            </a:p>
          </p:txBody>
        </p:sp>
      </p:grpSp>
      <p:sp>
        <p:nvSpPr>
          <p:cNvPr id="111630" name="Rectangle 14"/>
          <p:cNvSpPr>
            <a:spLocks noChangeArrowheads="1"/>
          </p:cNvSpPr>
          <p:nvPr/>
        </p:nvSpPr>
        <p:spPr bwMode="auto">
          <a:xfrm>
            <a:off x="228600" y="2971800"/>
            <a:ext cx="5334000" cy="3505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12827-E818-4EE9-B2E7-82E6B5291705}" type="slidenum">
              <a:rPr lang="en-US"/>
              <a:pPr/>
              <a:t>8</a:t>
            </a:fld>
            <a:endParaRPr lang="en-US"/>
          </a:p>
        </p:txBody>
      </p:sp>
      <p:sp>
        <p:nvSpPr>
          <p:cNvPr id="1126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Pre-test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Loops in C: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while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count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-driven </a:t>
            </a:r>
          </a:p>
        </p:txBody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905000"/>
            <a:ext cx="8077200" cy="41148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while (</a:t>
            </a:r>
            <a:r>
              <a:rPr lang="en-US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 {</a:t>
            </a:r>
            <a:r>
              <a:rPr lang="en-US" i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stmts</a:t>
            </a:r>
            <a:r>
              <a:rPr lang="en-US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}</a:t>
            </a:r>
            <a:b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Frog </a:t>
            </a:r>
            <a:r>
              <a:rPr lang="en-US" sz="20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Lifetime I:</a:t>
            </a:r>
            <a:endParaRPr lang="en-US" sz="2000" b="1" dirty="0">
              <a:solidFill>
                <a:schemeClr val="accent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days;          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days = 155;     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while(days &gt; 0)	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work_all_day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sleep_all_night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days--;		 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step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} 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die_quietly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</p:txBody>
      </p:sp>
      <p:sp>
        <p:nvSpPr>
          <p:cNvPr id="112644" name="Text Box 4"/>
          <p:cNvSpPr txBox="1">
            <a:spLocks noChangeArrowheads="1"/>
          </p:cNvSpPr>
          <p:nvPr/>
        </p:nvSpPr>
        <p:spPr bwMode="auto">
          <a:xfrm>
            <a:off x="5862638" y="2819400"/>
            <a:ext cx="2058987" cy="406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12645" name="Text Box 5"/>
          <p:cNvSpPr txBox="1">
            <a:spLocks noChangeArrowheads="1"/>
          </p:cNvSpPr>
          <p:nvPr/>
        </p:nvSpPr>
        <p:spPr bwMode="auto">
          <a:xfrm>
            <a:off x="5743575" y="3649663"/>
            <a:ext cx="2678113" cy="1016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12646" name="Line 6"/>
          <p:cNvSpPr>
            <a:spLocks noChangeShapeType="1"/>
          </p:cNvSpPr>
          <p:nvPr/>
        </p:nvSpPr>
        <p:spPr bwMode="auto">
          <a:xfrm>
            <a:off x="6223000" y="3203575"/>
            <a:ext cx="0" cy="446088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12647" name="Text Box 7"/>
          <p:cNvSpPr txBox="1">
            <a:spLocks noChangeArrowheads="1"/>
          </p:cNvSpPr>
          <p:nvPr/>
        </p:nvSpPr>
        <p:spPr bwMode="auto">
          <a:xfrm>
            <a:off x="6283325" y="3316288"/>
            <a:ext cx="5222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yes</a:t>
            </a:r>
          </a:p>
        </p:txBody>
      </p:sp>
      <p:sp>
        <p:nvSpPr>
          <p:cNvPr id="112648" name="Freeform 8"/>
          <p:cNvSpPr>
            <a:spLocks/>
          </p:cNvSpPr>
          <p:nvPr/>
        </p:nvSpPr>
        <p:spPr bwMode="auto">
          <a:xfrm>
            <a:off x="7696200" y="3008313"/>
            <a:ext cx="914400" cy="2322512"/>
          </a:xfrm>
          <a:custGeom>
            <a:avLst/>
            <a:gdLst>
              <a:gd name="T0" fmla="*/ 151 w 576"/>
              <a:gd name="T1" fmla="*/ 0 h 1463"/>
              <a:gd name="T2" fmla="*/ 576 w 576"/>
              <a:gd name="T3" fmla="*/ 2 h 1463"/>
              <a:gd name="T4" fmla="*/ 576 w 576"/>
              <a:gd name="T5" fmla="*/ 1290 h 1463"/>
              <a:gd name="T6" fmla="*/ 0 w 576"/>
              <a:gd name="T7" fmla="*/ 1290 h 1463"/>
              <a:gd name="T8" fmla="*/ 0 w 576"/>
              <a:gd name="T9" fmla="*/ 1463 h 1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6" h="1463">
                <a:moveTo>
                  <a:pt x="151" y="0"/>
                </a:moveTo>
                <a:lnTo>
                  <a:pt x="576" y="2"/>
                </a:lnTo>
                <a:lnTo>
                  <a:pt x="576" y="1290"/>
                </a:lnTo>
                <a:lnTo>
                  <a:pt x="0" y="1290"/>
                </a:lnTo>
                <a:lnTo>
                  <a:pt x="0" y="1463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12649" name="Text Box 9"/>
          <p:cNvSpPr txBox="1">
            <a:spLocks noChangeArrowheads="1"/>
          </p:cNvSpPr>
          <p:nvPr/>
        </p:nvSpPr>
        <p:spPr bwMode="auto">
          <a:xfrm>
            <a:off x="8001000" y="2562225"/>
            <a:ext cx="4381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no</a:t>
            </a:r>
          </a:p>
        </p:txBody>
      </p:sp>
      <p:sp>
        <p:nvSpPr>
          <p:cNvPr id="112650" name="Freeform 10"/>
          <p:cNvSpPr>
            <a:spLocks/>
          </p:cNvSpPr>
          <p:nvPr/>
        </p:nvSpPr>
        <p:spPr bwMode="auto">
          <a:xfrm>
            <a:off x="5410200" y="2535238"/>
            <a:ext cx="812800" cy="2530475"/>
          </a:xfrm>
          <a:custGeom>
            <a:avLst/>
            <a:gdLst>
              <a:gd name="T0" fmla="*/ 651 w 651"/>
              <a:gd name="T1" fmla="*/ 160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1" y="160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12651" name="Line 11"/>
          <p:cNvSpPr>
            <a:spLocks noChangeShapeType="1"/>
          </p:cNvSpPr>
          <p:nvPr/>
        </p:nvSpPr>
        <p:spPr bwMode="auto">
          <a:xfrm>
            <a:off x="7600950" y="2244725"/>
            <a:ext cx="0" cy="574675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12652" name="Text Box 12"/>
          <p:cNvSpPr txBox="1">
            <a:spLocks noChangeArrowheads="1"/>
          </p:cNvSpPr>
          <p:nvPr/>
        </p:nvSpPr>
        <p:spPr bwMode="auto">
          <a:xfrm>
            <a:off x="7275513" y="1952625"/>
            <a:ext cx="733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12653" name="Text Box 13"/>
          <p:cNvSpPr txBox="1">
            <a:spLocks noChangeArrowheads="1"/>
          </p:cNvSpPr>
          <p:nvPr/>
        </p:nvSpPr>
        <p:spPr bwMode="auto">
          <a:xfrm>
            <a:off x="7300913" y="5403850"/>
            <a:ext cx="860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  <p:sp>
        <p:nvSpPr>
          <p:cNvPr id="112654" name="Rectangle 14"/>
          <p:cNvSpPr>
            <a:spLocks noChangeArrowheads="1"/>
          </p:cNvSpPr>
          <p:nvPr/>
        </p:nvSpPr>
        <p:spPr bwMode="auto">
          <a:xfrm>
            <a:off x="228600" y="2590800"/>
            <a:ext cx="4648200" cy="3733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F0844-958C-499B-918D-85091ED943A2}" type="slidenum">
              <a:rPr lang="en-US"/>
              <a:pPr/>
              <a:t>9</a:t>
            </a:fld>
            <a:endParaRPr lang="en-US"/>
          </a:p>
        </p:txBody>
      </p:sp>
      <p:sp>
        <p:nvSpPr>
          <p:cNvPr id="1413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Pre-test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Loops in C: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event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-driven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41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981200"/>
            <a:ext cx="5943600" cy="4495800"/>
          </a:xfrm>
          <a:ln/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for(</a:t>
            </a:r>
            <a:r>
              <a:rPr lang="en-US" sz="2800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init</a:t>
            </a:r>
            <a:r>
              <a:rPr lang="en-US" sz="2800" i="1" dirty="0">
                <a:solidFill>
                  <a:srgbClr val="FF0000"/>
                </a:solidFill>
              </a:rPr>
              <a:t>; </a:t>
            </a:r>
            <a:r>
              <a:rPr lang="en-US" sz="2800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800" i="1" dirty="0">
                <a:solidFill>
                  <a:srgbClr val="FF0000"/>
                </a:solidFill>
              </a:rPr>
              <a:t>; </a:t>
            </a:r>
            <a:r>
              <a:rPr lang="en-US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step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){</a:t>
            </a:r>
            <a:r>
              <a:rPr lang="en-US" sz="2800" i="1" dirty="0" err="1">
                <a:solidFill>
                  <a:schemeClr val="accent2"/>
                </a:solidFill>
              </a:rPr>
              <a:t>stmts</a:t>
            </a:r>
            <a:r>
              <a:rPr lang="en-US" sz="2800" i="1" dirty="0">
                <a:solidFill>
                  <a:schemeClr val="accent2"/>
                </a:solidFill>
              </a:rPr>
              <a:t>;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}</a:t>
            </a:r>
            <a:b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Frog </a:t>
            </a:r>
            <a:r>
              <a:rPr lang="en-US" sz="20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Lifetime II: </a:t>
            </a:r>
            <a:r>
              <a:rPr lang="en-US" sz="12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(only on Bravo)</a:t>
            </a:r>
            <a:r>
              <a:rPr lang="en-US" sz="12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12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days, wet;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//for(  </a:t>
            </a:r>
            <a:r>
              <a:rPr lang="en-US" sz="2000" b="1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init</a:t>
            </a:r>
            <a:r>
              <a:rPr lang="en-US" sz="2000" b="1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</a:t>
            </a:r>
            <a:r>
              <a:rPr lang="en-US" sz="2000" b="1" i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cond</a:t>
            </a:r>
            <a:r>
              <a:rPr lang="en-US" sz="2000" b="1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   </a:t>
            </a:r>
            <a:r>
              <a:rPr lang="en-US" sz="2000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step</a:t>
            </a:r>
            <a:r>
              <a:rPr lang="en-US" sz="20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for(days=155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wet=1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1==wet &amp;&amp; days&gt;0; days-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-)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{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work_all_day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sleep_all_night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wet =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jumpInWater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} </a:t>
            </a:r>
            <a:b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die_quietly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(wet);</a:t>
            </a:r>
          </a:p>
        </p:txBody>
      </p:sp>
      <p:sp>
        <p:nvSpPr>
          <p:cNvPr id="141316" name="Text Box 4"/>
          <p:cNvSpPr txBox="1">
            <a:spLocks noChangeArrowheads="1"/>
          </p:cNvSpPr>
          <p:nvPr/>
        </p:nvSpPr>
        <p:spPr bwMode="auto">
          <a:xfrm>
            <a:off x="6091238" y="2771775"/>
            <a:ext cx="2058987" cy="4064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is(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cond</a:t>
            </a:r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)true?</a:t>
            </a:r>
          </a:p>
        </p:txBody>
      </p:sp>
      <p:sp>
        <p:nvSpPr>
          <p:cNvPr id="141317" name="Text Box 5"/>
          <p:cNvSpPr txBox="1">
            <a:spLocks noChangeArrowheads="1"/>
          </p:cNvSpPr>
          <p:nvPr/>
        </p:nvSpPr>
        <p:spPr bwMode="auto">
          <a:xfrm>
            <a:off x="5972175" y="3602038"/>
            <a:ext cx="2678113" cy="1016000"/>
          </a:xfrm>
          <a:prstGeom prst="rect">
            <a:avLst/>
          </a:prstGeom>
          <a:noFill/>
          <a:ln w="9525">
            <a:solidFill>
              <a:schemeClr val="bg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20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statements;</a:t>
            </a:r>
          </a:p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41318" name="Line 6"/>
          <p:cNvSpPr>
            <a:spLocks noChangeShapeType="1"/>
          </p:cNvSpPr>
          <p:nvPr/>
        </p:nvSpPr>
        <p:spPr bwMode="auto">
          <a:xfrm>
            <a:off x="6451600" y="3155950"/>
            <a:ext cx="0" cy="446088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41319" name="Text Box 7"/>
          <p:cNvSpPr txBox="1">
            <a:spLocks noChangeArrowheads="1"/>
          </p:cNvSpPr>
          <p:nvPr/>
        </p:nvSpPr>
        <p:spPr bwMode="auto">
          <a:xfrm>
            <a:off x="6511925" y="3268663"/>
            <a:ext cx="522288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yes</a:t>
            </a:r>
          </a:p>
        </p:txBody>
      </p:sp>
      <p:sp>
        <p:nvSpPr>
          <p:cNvPr id="141320" name="Freeform 8"/>
          <p:cNvSpPr>
            <a:spLocks/>
          </p:cNvSpPr>
          <p:nvPr/>
        </p:nvSpPr>
        <p:spPr bwMode="auto">
          <a:xfrm>
            <a:off x="7924800" y="2960688"/>
            <a:ext cx="914400" cy="2322512"/>
          </a:xfrm>
          <a:custGeom>
            <a:avLst/>
            <a:gdLst>
              <a:gd name="T0" fmla="*/ 151 w 576"/>
              <a:gd name="T1" fmla="*/ 0 h 1463"/>
              <a:gd name="T2" fmla="*/ 576 w 576"/>
              <a:gd name="T3" fmla="*/ 2 h 1463"/>
              <a:gd name="T4" fmla="*/ 576 w 576"/>
              <a:gd name="T5" fmla="*/ 1290 h 1463"/>
              <a:gd name="T6" fmla="*/ 0 w 576"/>
              <a:gd name="T7" fmla="*/ 1290 h 1463"/>
              <a:gd name="T8" fmla="*/ 0 w 576"/>
              <a:gd name="T9" fmla="*/ 1463 h 1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6" h="1463">
                <a:moveTo>
                  <a:pt x="151" y="0"/>
                </a:moveTo>
                <a:lnTo>
                  <a:pt x="576" y="2"/>
                </a:lnTo>
                <a:lnTo>
                  <a:pt x="576" y="1290"/>
                </a:lnTo>
                <a:lnTo>
                  <a:pt x="0" y="1290"/>
                </a:lnTo>
                <a:lnTo>
                  <a:pt x="0" y="1463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41321" name="Text Box 9"/>
          <p:cNvSpPr txBox="1">
            <a:spLocks noChangeArrowheads="1"/>
          </p:cNvSpPr>
          <p:nvPr/>
        </p:nvSpPr>
        <p:spPr bwMode="auto">
          <a:xfrm>
            <a:off x="8229600" y="2514600"/>
            <a:ext cx="4381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chemeClr val="bg2"/>
                </a:solidFill>
                <a:effectLst/>
              </a:rPr>
              <a:t>no</a:t>
            </a:r>
          </a:p>
        </p:txBody>
      </p:sp>
      <p:sp>
        <p:nvSpPr>
          <p:cNvPr id="141322" name="Freeform 10"/>
          <p:cNvSpPr>
            <a:spLocks/>
          </p:cNvSpPr>
          <p:nvPr/>
        </p:nvSpPr>
        <p:spPr bwMode="auto">
          <a:xfrm>
            <a:off x="5638800" y="2487613"/>
            <a:ext cx="812800" cy="2530475"/>
          </a:xfrm>
          <a:custGeom>
            <a:avLst/>
            <a:gdLst>
              <a:gd name="T0" fmla="*/ 651 w 651"/>
              <a:gd name="T1" fmla="*/ 1605 h 1900"/>
              <a:gd name="T2" fmla="*/ 651 w 651"/>
              <a:gd name="T3" fmla="*/ 1900 h 1900"/>
              <a:gd name="T4" fmla="*/ 0 w 651"/>
              <a:gd name="T5" fmla="*/ 1900 h 1900"/>
              <a:gd name="T6" fmla="*/ 0 w 651"/>
              <a:gd name="T7" fmla="*/ 0 h 1900"/>
              <a:gd name="T8" fmla="*/ 644 w 651"/>
              <a:gd name="T9" fmla="*/ 0 h 1900"/>
              <a:gd name="T10" fmla="*/ 644 w 651"/>
              <a:gd name="T11" fmla="*/ 206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1" h="1900">
                <a:moveTo>
                  <a:pt x="651" y="1605"/>
                </a:moveTo>
                <a:lnTo>
                  <a:pt x="651" y="1900"/>
                </a:lnTo>
                <a:lnTo>
                  <a:pt x="0" y="1900"/>
                </a:lnTo>
                <a:lnTo>
                  <a:pt x="0" y="0"/>
                </a:lnTo>
                <a:lnTo>
                  <a:pt x="644" y="0"/>
                </a:lnTo>
                <a:lnTo>
                  <a:pt x="644" y="206"/>
                </a:lnTo>
              </a:path>
            </a:pathLst>
          </a:custGeom>
          <a:noFill/>
          <a:ln w="9525" cap="flat" cmpd="sng">
            <a:solidFill>
              <a:schemeClr val="bg2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41323" name="Line 11"/>
          <p:cNvSpPr>
            <a:spLocks noChangeShapeType="1"/>
          </p:cNvSpPr>
          <p:nvPr/>
        </p:nvSpPr>
        <p:spPr bwMode="auto">
          <a:xfrm>
            <a:off x="7829550" y="2197100"/>
            <a:ext cx="0" cy="574675"/>
          </a:xfrm>
          <a:prstGeom prst="line">
            <a:avLst/>
          </a:prstGeom>
          <a:noFill/>
          <a:ln w="9525">
            <a:solidFill>
              <a:schemeClr val="bg2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41324" name="Text Box 12"/>
          <p:cNvSpPr txBox="1">
            <a:spLocks noChangeArrowheads="1"/>
          </p:cNvSpPr>
          <p:nvPr/>
        </p:nvSpPr>
        <p:spPr bwMode="auto">
          <a:xfrm>
            <a:off x="7504113" y="1905000"/>
            <a:ext cx="733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start</a:t>
            </a:r>
          </a:p>
        </p:txBody>
      </p:sp>
      <p:sp>
        <p:nvSpPr>
          <p:cNvPr id="141325" name="Text Box 13"/>
          <p:cNvSpPr txBox="1">
            <a:spLocks noChangeArrowheads="1"/>
          </p:cNvSpPr>
          <p:nvPr/>
        </p:nvSpPr>
        <p:spPr bwMode="auto">
          <a:xfrm>
            <a:off x="7529513" y="5356225"/>
            <a:ext cx="860425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bg2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 b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Kaufmann Bd BT" pitchFamily="66" charset="0"/>
              </a:rPr>
              <a:t>finish</a:t>
            </a:r>
          </a:p>
        </p:txBody>
      </p:sp>
      <p:sp>
        <p:nvSpPr>
          <p:cNvPr id="141326" name="Rectangle 14"/>
          <p:cNvSpPr>
            <a:spLocks noChangeArrowheads="1"/>
          </p:cNvSpPr>
          <p:nvPr/>
        </p:nvSpPr>
        <p:spPr bwMode="auto">
          <a:xfrm>
            <a:off x="304800" y="2590800"/>
            <a:ext cx="5181600" cy="3886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1709</TotalTime>
  <Words>1156</Words>
  <Application>Microsoft Office PowerPoint</Application>
  <PresentationFormat>On-screen Show (4:3)</PresentationFormat>
  <Paragraphs>434</Paragraphs>
  <Slides>27</Slides>
  <Notes>27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4" baseType="lpstr">
      <vt:lpstr>Times New Roman</vt:lpstr>
      <vt:lpstr>Tahoma</vt:lpstr>
      <vt:lpstr>Courier New</vt:lpstr>
      <vt:lpstr>Kaufmann Bd BT</vt:lpstr>
      <vt:lpstr>Wingdings</vt:lpstr>
      <vt:lpstr>Symbol</vt:lpstr>
      <vt:lpstr>Default Design</vt:lpstr>
      <vt:lpstr>EECS110: 3c  Repetition in C: Loops</vt:lpstr>
      <vt:lpstr>Repetition: Loops</vt:lpstr>
      <vt:lpstr> Loops: 3 Kinds</vt:lpstr>
      <vt:lpstr> Loops: 3 Kinds</vt:lpstr>
      <vt:lpstr> Loops: 3 Kinds</vt:lpstr>
      <vt:lpstr>C Looping Summary</vt:lpstr>
      <vt:lpstr>Pre-test Loops in C: while : event-driven </vt:lpstr>
      <vt:lpstr>Pre-test Loops in C:  while : count-driven </vt:lpstr>
      <vt:lpstr>Pre-test Loops in C:   for : event-driven</vt:lpstr>
      <vt:lpstr>Pre-test Loops in C:   for : count-driven</vt:lpstr>
      <vt:lpstr>Post-Test Loops in C:  do{}while() : event or count   </vt:lpstr>
      <vt:lpstr> Interrupted Loops in C:  the break keyword </vt:lpstr>
      <vt:lpstr> Interrupted Loops in C: break keyword </vt:lpstr>
      <vt:lpstr>Summary: Loops in C</vt:lpstr>
      <vt:lpstr>while(cond){stmts;}; </vt:lpstr>
      <vt:lpstr>do{stmts;}while(cond;)</vt:lpstr>
      <vt:lpstr>for(init; cond; step){stmts;}</vt:lpstr>
      <vt:lpstr>Nested Loops</vt:lpstr>
      <vt:lpstr>Nested Loops</vt:lpstr>
      <vt:lpstr>Nested Loops: Notation</vt:lpstr>
      <vt:lpstr>Nested Loops: Notation</vt:lpstr>
      <vt:lpstr>Nested Loops: Notation</vt:lpstr>
      <vt:lpstr>Nested Loops: Notation</vt:lpstr>
      <vt:lpstr>Nested Loops: Notation</vt:lpstr>
      <vt:lpstr>Better Notation for Nested Loops</vt:lpstr>
      <vt:lpstr>Pre-Test Loops:  while==for</vt:lpstr>
      <vt:lpstr>Bug Warnings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Loops</dc:title>
  <dc:creator>Jack Tumblin</dc:creator>
  <cp:lastModifiedBy>jetumblin</cp:lastModifiedBy>
  <cp:revision>69</cp:revision>
  <dcterms:created xsi:type="dcterms:W3CDTF">2001-01-09T20:38:46Z</dcterms:created>
  <dcterms:modified xsi:type="dcterms:W3CDTF">2012-01-14T22:11:25Z</dcterms:modified>
</cp:coreProperties>
</file>

<file path=docProps/thumbnail.jpeg>
</file>