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5"/>
  </p:notesMasterIdLst>
  <p:sldIdLst>
    <p:sldId id="323" r:id="rId3"/>
    <p:sldId id="535" r:id="rId4"/>
    <p:sldId id="331" r:id="rId5"/>
    <p:sldId id="332" r:id="rId6"/>
    <p:sldId id="333" r:id="rId7"/>
    <p:sldId id="334" r:id="rId8"/>
    <p:sldId id="547" r:id="rId9"/>
    <p:sldId id="335" r:id="rId10"/>
    <p:sldId id="336" r:id="rId11"/>
    <p:sldId id="545" r:id="rId12"/>
    <p:sldId id="354" r:id="rId13"/>
    <p:sldId id="371" r:id="rId14"/>
    <p:sldId id="546" r:id="rId15"/>
    <p:sldId id="542" r:id="rId16"/>
    <p:sldId id="543" r:id="rId17"/>
    <p:sldId id="541" r:id="rId18"/>
    <p:sldId id="536" r:id="rId19"/>
    <p:sldId id="372" r:id="rId20"/>
    <p:sldId id="544" r:id="rId21"/>
    <p:sldId id="359" r:id="rId22"/>
    <p:sldId id="376" r:id="rId23"/>
    <p:sldId id="428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CC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470" autoAdjust="0"/>
    <p:restoredTop sz="94660"/>
  </p:normalViewPr>
  <p:slideViewPr>
    <p:cSldViewPr>
      <p:cViewPr varScale="1">
        <p:scale>
          <a:sx n="106" d="100"/>
          <a:sy n="106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B89A50A6-4BFE-4CCA-B5C5-A518379BAE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83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1624EB-872C-4BAA-905E-7759685881E6}" type="slidenum">
              <a:rPr lang="en-US"/>
              <a:pPr/>
              <a:t>1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D20B50-DFAF-4D26-9F4E-B1BFE0C5C0B0}" type="slidenum">
              <a:rPr lang="en-US"/>
              <a:pPr/>
              <a:t>10</a:t>
            </a:fld>
            <a:endParaRPr lang="en-US"/>
          </a:p>
        </p:txBody>
      </p:sp>
      <p:sp>
        <p:nvSpPr>
          <p:cNvPr id="49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D902E3-C0EC-4903-BE25-77590B7276B6}" type="slidenum">
              <a:rPr lang="en-US"/>
              <a:pPr/>
              <a:t>11</a:t>
            </a:fld>
            <a:endParaRPr lang="en-US"/>
          </a:p>
        </p:txBody>
      </p:sp>
      <p:sp>
        <p:nvSpPr>
          <p:cNvPr id="477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B25AEC-0C3C-4C3C-9C66-E2F3F866ED1F}" type="slidenum">
              <a:rPr lang="en-US"/>
              <a:pPr/>
              <a:t>12</a:t>
            </a:fld>
            <a:endParaRPr lang="en-U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CC37D6-3EC4-49ED-8255-D6B0C7A543C4}" type="slidenum">
              <a:rPr lang="en-US"/>
              <a:pPr/>
              <a:t>13</a:t>
            </a:fld>
            <a:endParaRPr lang="en-US"/>
          </a:p>
        </p:txBody>
      </p:sp>
      <p:sp>
        <p:nvSpPr>
          <p:cNvPr id="49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F1800F-9C59-44C4-B14B-E263BAE83450}" type="slidenum">
              <a:rPr lang="en-US"/>
              <a:pPr/>
              <a:t>14</a:t>
            </a:fld>
            <a:endParaRPr lang="en-US"/>
          </a:p>
        </p:txBody>
      </p:sp>
      <p:sp>
        <p:nvSpPr>
          <p:cNvPr id="468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439E57-4DCB-4DC4-BED2-CE5D59D2A086}" type="slidenum">
              <a:rPr lang="en-US"/>
              <a:pPr/>
              <a:t>15</a:t>
            </a:fld>
            <a:endParaRPr lang="en-US"/>
          </a:p>
        </p:txBody>
      </p:sp>
      <p:sp>
        <p:nvSpPr>
          <p:cNvPr id="48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87B54A-83B7-4993-8EBD-9C4E5493F9ED}" type="slidenum">
              <a:rPr lang="en-US"/>
              <a:pPr/>
              <a:t>16</a:t>
            </a:fld>
            <a:endParaRPr lang="en-US"/>
          </a:p>
        </p:txBody>
      </p:sp>
      <p:sp>
        <p:nvSpPr>
          <p:cNvPr id="47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0D0B0A-A824-4FA8-8676-5824E577E0CF}" type="slidenum">
              <a:rPr lang="en-US"/>
              <a:pPr/>
              <a:t>17</a:t>
            </a:fld>
            <a:endParaRPr lang="en-US"/>
          </a:p>
        </p:txBody>
      </p:sp>
      <p:sp>
        <p:nvSpPr>
          <p:cNvPr id="479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71FA48-E3B1-4295-96DE-F71178EEF84C}" type="slidenum">
              <a:rPr lang="en-US"/>
              <a:pPr/>
              <a:t>18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DDD39E-074B-4953-ACE8-D387E44F9117}" type="slidenum">
              <a:rPr lang="en-US"/>
              <a:pPr/>
              <a:t>19</a:t>
            </a:fld>
            <a:endParaRPr lang="en-US"/>
          </a:p>
        </p:txBody>
      </p:sp>
      <p:sp>
        <p:nvSpPr>
          <p:cNvPr id="48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A87CB2-259E-4562-86D2-F255FA20D7A4}" type="slidenum">
              <a:rPr lang="en-US"/>
              <a:pPr/>
              <a:t>2</a:t>
            </a:fld>
            <a:endParaRPr lang="en-US"/>
          </a:p>
        </p:txBody>
      </p:sp>
      <p:sp>
        <p:nvSpPr>
          <p:cNvPr id="47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9D9D99-C599-49F2-8FCD-A19579AA7ABE}" type="slidenum">
              <a:rPr lang="en-US"/>
              <a:pPr/>
              <a:t>20</a:t>
            </a:fld>
            <a:endParaRPr lang="en-US"/>
          </a:p>
        </p:txBody>
      </p:sp>
      <p:sp>
        <p:nvSpPr>
          <p:cNvPr id="48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FC3049-D6A4-4AE5-9FC0-129E89159BC6}" type="slidenum">
              <a:rPr lang="en-US"/>
              <a:pPr/>
              <a:t>21</a:t>
            </a:fld>
            <a:endParaRPr lang="en-U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002830-10E6-4371-92AA-83759C70BB51}" type="slidenum">
              <a:rPr lang="en-US"/>
              <a:pPr/>
              <a:t>22</a:t>
            </a:fld>
            <a:endParaRPr lang="en-US"/>
          </a:p>
        </p:txBody>
      </p:sp>
      <p:sp>
        <p:nvSpPr>
          <p:cNvPr id="481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513738-7855-4EA3-8DED-CB877A8DEF72}" type="slidenum">
              <a:rPr lang="en-US"/>
              <a:pPr/>
              <a:t>3</a:t>
            </a:fld>
            <a:endParaRPr lang="en-US"/>
          </a:p>
        </p:txBody>
      </p:sp>
      <p:sp>
        <p:nvSpPr>
          <p:cNvPr id="471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55BE68-A43D-4F09-B25F-4E0761557A75}" type="slidenum">
              <a:rPr lang="en-US"/>
              <a:pPr/>
              <a:t>4</a:t>
            </a:fld>
            <a:endParaRPr lang="en-US"/>
          </a:p>
        </p:txBody>
      </p:sp>
      <p:sp>
        <p:nvSpPr>
          <p:cNvPr id="47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13EC74-2AA6-442D-9294-1B81B7D22751}" type="slidenum">
              <a:rPr lang="en-US"/>
              <a:pPr/>
              <a:t>5</a:t>
            </a:fld>
            <a:endParaRPr lang="en-US"/>
          </a:p>
        </p:txBody>
      </p:sp>
      <p:sp>
        <p:nvSpPr>
          <p:cNvPr id="473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7F193-684C-47F5-A2C6-0621C0D03568}" type="slidenum">
              <a:rPr lang="en-US"/>
              <a:pPr/>
              <a:t>6</a:t>
            </a:fld>
            <a:endParaRPr lang="en-US"/>
          </a:p>
        </p:txBody>
      </p:sp>
      <p:sp>
        <p:nvSpPr>
          <p:cNvPr id="47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922D87-A40D-451C-9B48-7E2947ECEBF9}" type="slidenum">
              <a:rPr lang="en-US"/>
              <a:pPr/>
              <a:t>7</a:t>
            </a:fld>
            <a:endParaRPr lang="en-US"/>
          </a:p>
        </p:txBody>
      </p:sp>
      <p:sp>
        <p:nvSpPr>
          <p:cNvPr id="49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A1B2AD-1FB9-44A3-AB1A-0DB214D559A3}" type="slidenum">
              <a:rPr lang="en-US"/>
              <a:pPr/>
              <a:t>8</a:t>
            </a:fld>
            <a:endParaRPr lang="en-US"/>
          </a:p>
        </p:txBody>
      </p:sp>
      <p:sp>
        <p:nvSpPr>
          <p:cNvPr id="475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05638F-6DD4-4B9D-95DC-D571F846D6EB}" type="slidenum">
              <a:rPr lang="en-US"/>
              <a:pPr/>
              <a:t>9</a:t>
            </a:fld>
            <a:endParaRPr lang="en-US"/>
          </a:p>
        </p:txBody>
      </p:sp>
      <p:sp>
        <p:nvSpPr>
          <p:cNvPr id="476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6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7D832-47B0-4A35-B32F-4A6D23A79E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2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AA7E6-EB79-4B16-BEC2-570DD98AE3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5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7ED69-F190-4D60-9C77-C5AF6D40E2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11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977035-DDA2-4F72-B61B-03382D7198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92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1349565-046B-4558-8003-7DE6E7DE60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613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D722C6-AFD7-4646-91CA-E69657F0B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01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4305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305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0A7481-364B-4D98-BC64-0C467C0D1A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65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33500A-07B0-43B3-9BCE-316E197D66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25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10ED50-D74D-4F99-A773-A98F3CA730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104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3F8CB7-34CA-47FC-9A83-C7B9DB24E7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54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921F5A-EF80-42B0-B0E7-CDFEA4B167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4E79B-35BB-43A0-B42A-D90F687F4A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1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C4F5DF-FC95-4953-995C-B1331BB338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2913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19C5E1-EDEA-4481-94D0-38434216A3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06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2400"/>
            <a:ext cx="22098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770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C8749B-3AAD-47AA-A6F1-3E8CBEB592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870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F2CDD-BBF0-43CB-934D-0FFEAC89D6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99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DC842-6789-46E3-AC3F-3DDEBF426F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6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A15AA-6C10-4137-A8EC-812A522B5E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787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CA588-4361-448E-B54A-BBDF1B7FF0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810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67D989-5DFF-4AE8-976F-BBD44C8CAB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8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C32C6-CDE6-43F1-8A92-ACD953853E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728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53868-A970-4F23-BD1D-BD864D17A4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99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16BF7563-66E7-44C9-8A7E-0C43758297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839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95400"/>
            <a:ext cx="87630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845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20757750-3CB3-4E94-9E49-723CAF75C0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3733800"/>
            <a:ext cx="8153400" cy="2608263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86800" cy="13716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EECS110: 7a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Pointers, Functions &amp; Memory</a:t>
            </a:r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2719388" y="23622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‘Pass by Reference’ Subtlety</a:t>
            </a:r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458200" cy="2590800"/>
          </a:xfrm>
        </p:spPr>
        <p:txBody>
          <a:bodyPr/>
          <a:lstStyle/>
          <a:p>
            <a:r>
              <a:rPr lang="en-US"/>
              <a:t>For function </a:t>
            </a:r>
            <a:r>
              <a:rPr lang="en-US">
                <a:solidFill>
                  <a:srgbClr val="FF0000"/>
                </a:solidFill>
              </a:rPr>
              <a:t>arguments</a:t>
            </a:r>
            <a:r>
              <a:rPr lang="en-US"/>
              <a:t> that are pointers </a:t>
            </a:r>
          </a:p>
          <a:p>
            <a:pPr lvl="1"/>
            <a:r>
              <a:rPr lang="en-US"/>
              <a:t>Copy an </a:t>
            </a:r>
            <a:r>
              <a:rPr lang="en-US">
                <a:solidFill>
                  <a:srgbClr val="FF0000"/>
                </a:solidFill>
              </a:rPr>
              <a:t>address</a:t>
            </a:r>
            <a:r>
              <a:rPr lang="en-US"/>
              <a:t>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</a:t>
            </a:r>
            <a:r>
              <a:rPr lang="en-US"/>
              <a:t> the formal parameters: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one-way</a:t>
            </a:r>
          </a:p>
          <a:p>
            <a:pPr lvl="1"/>
            <a:r>
              <a:rPr lang="en-US"/>
              <a:t>But changing formal parameter (the address) in the function NEVER changes the actual argument!</a:t>
            </a:r>
          </a:p>
          <a:p>
            <a:pPr lvl="1"/>
            <a:endParaRPr lang="en-US" sz="2000"/>
          </a:p>
        </p:txBody>
      </p:sp>
      <p:sp>
        <p:nvSpPr>
          <p:cNvPr id="489476" name="Text Box 4"/>
          <p:cNvSpPr txBox="1">
            <a:spLocks noChangeArrowheads="1"/>
          </p:cNvSpPr>
          <p:nvPr/>
        </p:nvSpPr>
        <p:spPr bwMode="auto">
          <a:xfrm>
            <a:off x="228600" y="4038600"/>
            <a:ext cx="3505200" cy="2692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 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val=1.234;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*pd;</a:t>
            </a:r>
          </a:p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pd = &amp;val;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dfixit(pd);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now val=42.0 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// pd unchanged </a:t>
            </a:r>
          </a:p>
        </p:txBody>
      </p:sp>
      <p:sp>
        <p:nvSpPr>
          <p:cNvPr id="489477" name="Text Box 5"/>
          <p:cNvSpPr txBox="1">
            <a:spLocks noChangeArrowheads="1"/>
          </p:cNvSpPr>
          <p:nvPr/>
        </p:nvSpPr>
        <p:spPr bwMode="auto">
          <a:xfrm>
            <a:off x="5029200" y="4546600"/>
            <a:ext cx="3886200" cy="1625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dfixit(double *x)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x[0] = 42.0;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x++;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move!?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89478" name="Text Box 6"/>
          <p:cNvSpPr txBox="1">
            <a:spLocks noChangeArrowheads="1"/>
          </p:cNvSpPr>
          <p:nvPr/>
        </p:nvSpPr>
        <p:spPr bwMode="auto">
          <a:xfrm>
            <a:off x="4876800" y="3886200"/>
            <a:ext cx="2667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formal parameters</a:t>
            </a:r>
          </a:p>
        </p:txBody>
      </p:sp>
      <p:sp>
        <p:nvSpPr>
          <p:cNvPr id="489479" name="Oval 7"/>
          <p:cNvSpPr>
            <a:spLocks noChangeArrowheads="1"/>
          </p:cNvSpPr>
          <p:nvPr/>
        </p:nvSpPr>
        <p:spPr bwMode="auto">
          <a:xfrm>
            <a:off x="1828800" y="5715000"/>
            <a:ext cx="6096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9480" name="Oval 8"/>
          <p:cNvSpPr>
            <a:spLocks noChangeArrowheads="1"/>
          </p:cNvSpPr>
          <p:nvPr/>
        </p:nvSpPr>
        <p:spPr bwMode="auto">
          <a:xfrm>
            <a:off x="8077200" y="4572000"/>
            <a:ext cx="4572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9481" name="Line 9"/>
          <p:cNvSpPr>
            <a:spLocks noChangeShapeType="1"/>
          </p:cNvSpPr>
          <p:nvPr/>
        </p:nvSpPr>
        <p:spPr bwMode="auto">
          <a:xfrm>
            <a:off x="7543800" y="4267200"/>
            <a:ext cx="6096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9482" name="Oval 10"/>
          <p:cNvSpPr>
            <a:spLocks noChangeArrowheads="1"/>
          </p:cNvSpPr>
          <p:nvPr/>
        </p:nvSpPr>
        <p:spPr bwMode="auto">
          <a:xfrm>
            <a:off x="3505200" y="1981200"/>
            <a:ext cx="5334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9483" name="Oval 11"/>
          <p:cNvSpPr>
            <a:spLocks noChangeArrowheads="1"/>
          </p:cNvSpPr>
          <p:nvPr/>
        </p:nvSpPr>
        <p:spPr bwMode="auto">
          <a:xfrm>
            <a:off x="3429000" y="1905000"/>
            <a:ext cx="685800" cy="762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9484" name="Line 12"/>
          <p:cNvSpPr>
            <a:spLocks noChangeShapeType="1"/>
          </p:cNvSpPr>
          <p:nvPr/>
        </p:nvSpPr>
        <p:spPr bwMode="auto">
          <a:xfrm flipH="1">
            <a:off x="3810000" y="5791200"/>
            <a:ext cx="1828800" cy="4572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9485" name="Line 13"/>
          <p:cNvSpPr>
            <a:spLocks noChangeShapeType="1"/>
          </p:cNvSpPr>
          <p:nvPr/>
        </p:nvSpPr>
        <p:spPr bwMode="auto">
          <a:xfrm>
            <a:off x="4343400" y="5791200"/>
            <a:ext cx="53340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9486" name="Line 14"/>
          <p:cNvSpPr>
            <a:spLocks noChangeShapeType="1"/>
          </p:cNvSpPr>
          <p:nvPr/>
        </p:nvSpPr>
        <p:spPr bwMode="auto">
          <a:xfrm flipH="1">
            <a:off x="4343400" y="5791200"/>
            <a:ext cx="53340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9487" name="Text Box 15"/>
          <p:cNvSpPr txBox="1">
            <a:spLocks noChangeArrowheads="1"/>
          </p:cNvSpPr>
          <p:nvPr/>
        </p:nvSpPr>
        <p:spPr bwMode="auto">
          <a:xfrm>
            <a:off x="3657600" y="5410200"/>
            <a:ext cx="289560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NO!</a:t>
            </a:r>
          </a:p>
          <a:p>
            <a:pPr algn="ctr" eaLnBrk="0" hangingPunct="0"/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eaLnBrk="0" hangingPunct="0"/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pPr algn="ctr" eaLnBrk="0" hangingPunct="0"/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Can’t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change pointer  </a:t>
            </a:r>
            <a:r>
              <a:rPr lang="en-US" sz="16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pd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!</a:t>
            </a:r>
          </a:p>
        </p:txBody>
      </p:sp>
      <p:sp>
        <p:nvSpPr>
          <p:cNvPr id="489488" name="Freeform 16"/>
          <p:cNvSpPr>
            <a:spLocks/>
          </p:cNvSpPr>
          <p:nvPr/>
        </p:nvSpPr>
        <p:spPr bwMode="auto">
          <a:xfrm>
            <a:off x="2443163" y="3751263"/>
            <a:ext cx="2416175" cy="2098675"/>
          </a:xfrm>
          <a:custGeom>
            <a:avLst/>
            <a:gdLst>
              <a:gd name="T0" fmla="*/ 0 w 1522"/>
              <a:gd name="T1" fmla="*/ 1322 h 1322"/>
              <a:gd name="T2" fmla="*/ 773 w 1522"/>
              <a:gd name="T3" fmla="*/ 1046 h 1322"/>
              <a:gd name="T4" fmla="*/ 1089 w 1522"/>
              <a:gd name="T5" fmla="*/ 138 h 1322"/>
              <a:gd name="T6" fmla="*/ 1522 w 1522"/>
              <a:gd name="T7" fmla="*/ 217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2" h="1322">
                <a:moveTo>
                  <a:pt x="0" y="1322"/>
                </a:moveTo>
                <a:cubicBezTo>
                  <a:pt x="129" y="1276"/>
                  <a:pt x="591" y="1243"/>
                  <a:pt x="773" y="1046"/>
                </a:cubicBezTo>
                <a:cubicBezTo>
                  <a:pt x="955" y="849"/>
                  <a:pt x="964" y="276"/>
                  <a:pt x="1089" y="138"/>
                </a:cubicBezTo>
                <a:cubicBezTo>
                  <a:pt x="1214" y="0"/>
                  <a:pt x="1432" y="201"/>
                  <a:pt x="1522" y="217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9489" name="Text Box 17"/>
          <p:cNvSpPr txBox="1">
            <a:spLocks noChangeArrowheads="1"/>
          </p:cNvSpPr>
          <p:nvPr/>
        </p:nvSpPr>
        <p:spPr bwMode="auto">
          <a:xfrm>
            <a:off x="2286000" y="4953000"/>
            <a:ext cx="2286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actual argument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‘Pass by Reference’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en-US" sz="2800"/>
              <a:t>Compact, fast, efficient   </a:t>
            </a:r>
            <a:br>
              <a:rPr lang="en-US" sz="2800"/>
            </a:br>
            <a:r>
              <a:rPr lang="en-US" sz="2800"/>
              <a:t>		(copies just the address, not all the data)</a:t>
            </a:r>
            <a:br>
              <a:rPr lang="en-US" sz="2800"/>
            </a:br>
            <a:r>
              <a:rPr lang="en-US" sz="2800"/>
              <a:t>	</a:t>
            </a:r>
            <a:endParaRPr lang="en-US" sz="2000"/>
          </a:p>
          <a:p>
            <a:r>
              <a:rPr lang="en-US" sz="2800"/>
              <a:t>Powerful:  arguments can be input, output, or both</a:t>
            </a:r>
            <a:br>
              <a:rPr lang="en-US" sz="2800"/>
            </a:br>
            <a:endParaRPr lang="en-US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pPr algn="ctr"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!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DANGER!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</a:t>
            </a:r>
          </a:p>
          <a:p>
            <a:pPr algn="ctr">
              <a:buFontTx/>
              <a:buNone/>
            </a:pPr>
            <a:endParaRPr lang="en-US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pPr algn="ctr">
              <a:buFontTx/>
              <a:buNone/>
            </a:pPr>
            <a:r>
              <a:rPr lang="en-US" sz="2800"/>
              <a:t>Gave a function some </a:t>
            </a:r>
            <a:r>
              <a:rPr lang="en-US" sz="2800" b="1" i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invalid</a:t>
            </a:r>
            <a:r>
              <a:rPr lang="en-US" sz="2800"/>
              <a:t> pointer arguments?</a:t>
            </a:r>
            <a:br>
              <a:rPr lang="en-US" sz="2800"/>
            </a:b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Expect the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worst kinds of havoc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–the wrong thing stored in the wrong place at the wrong time!!</a:t>
            </a: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914400" y="5181600"/>
            <a:ext cx="7620000" cy="9144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149" name="Rectangle 5"/>
          <p:cNvSpPr>
            <a:spLocks noChangeArrowheads="1"/>
          </p:cNvSpPr>
          <p:nvPr/>
        </p:nvSpPr>
        <p:spPr bwMode="auto">
          <a:xfrm>
            <a:off x="3124200" y="3581400"/>
            <a:ext cx="2971800" cy="6858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 Return Types</a:t>
            </a:r>
            <a:endParaRPr lang="en-US" sz="32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Functions whose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</a:t>
            </a:r>
            <a:r>
              <a:rPr lang="en-US" sz="2800"/>
              <a:t> type is a pointer?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	HOW: 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function prototype looks like this:</a:t>
            </a:r>
            <a:endParaRPr lang="en-US" sz="2400" b="1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char* findNextVowel( char* str);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	         !  MORE  POINTER 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DANGER  ! 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</a:t>
            </a:r>
            <a:endParaRPr lang="en-US" sz="2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 u="sng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function’s variables are local and temporary;</a:t>
            </a:r>
            <a:r>
              <a:rPr lang="en-US" sz="2800">
                <a:solidFill>
                  <a:schemeClr val="bg1"/>
                </a:solidFill>
              </a:rPr>
              <a:t> </a:t>
            </a:r>
            <a:br>
              <a:rPr lang="en-US" sz="2800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they may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vanish</a:t>
            </a:r>
            <a:r>
              <a:rPr lang="en-US" sz="2800">
                <a:solidFill>
                  <a:schemeClr val="bg1"/>
                </a:solidFill>
              </a:rPr>
              <a:t> when you leave the function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Don’t</a:t>
            </a:r>
            <a:r>
              <a:rPr lang="en-US" sz="2800">
                <a:solidFill>
                  <a:schemeClr val="bg1"/>
                </a:solidFill>
              </a:rPr>
              <a:t> return pointers to local variables!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Better idea: return pointers received as inputs </a:t>
            </a:r>
            <a:br>
              <a:rPr lang="en-US" sz="2800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			</a:t>
            </a:r>
            <a:r>
              <a:rPr lang="en-US" sz="2000">
                <a:solidFill>
                  <a:schemeClr val="bg1"/>
                </a:solidFill>
              </a:rPr>
              <a:t>(a very common practice. See examples in book)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Try again: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Never return pointers to local variables </a:t>
            </a:r>
            <a:b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</a:b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UNLESS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</a:t>
            </a:r>
            <a:r>
              <a:rPr lang="en-US" sz="2800">
                <a:solidFill>
                  <a:schemeClr val="bg1"/>
                </a:solidFill>
                <a:sym typeface="Wingdings" pitchFamily="2" charset="2"/>
              </a:rPr>
              <a:t>  you used the ‘static’ keyword…</a:t>
            </a:r>
          </a:p>
        </p:txBody>
      </p:sp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3124200" y="3581400"/>
            <a:ext cx="5475288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matter of style: C ignores whitespace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findNextVowel( char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str);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findNextVowel( char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str); 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findNextVowel( char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str);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findNextVowel( char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 Return Types</a:t>
            </a:r>
            <a:endParaRPr lang="en-US" sz="32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Functions whose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</a:t>
            </a:r>
            <a:r>
              <a:rPr lang="en-US" sz="2800"/>
              <a:t> type is a pointer?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	HOW: 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function prototype looks like this:</a:t>
            </a:r>
            <a:endParaRPr lang="en-US" sz="2400" b="1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char* findNextVowel( char* str);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	         !  MORE  POINTER 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DANGER  ! 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</a:t>
            </a:r>
            <a:endParaRPr lang="en-US" sz="2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 u="sng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function’s variables are local and temporary;</a:t>
            </a:r>
            <a:r>
              <a:rPr lang="en-US" sz="2800">
                <a:solidFill>
                  <a:schemeClr val="bg1"/>
                </a:solidFill>
              </a:rPr>
              <a:t> </a:t>
            </a:r>
            <a:br>
              <a:rPr lang="en-US" sz="2800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they may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vanish</a:t>
            </a:r>
            <a:r>
              <a:rPr lang="en-US" sz="2800">
                <a:solidFill>
                  <a:schemeClr val="bg1"/>
                </a:solidFill>
              </a:rPr>
              <a:t> when you leave the function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</a:rPr>
              <a:t>Don’t</a:t>
            </a:r>
            <a:r>
              <a:rPr lang="en-US" sz="2800">
                <a:solidFill>
                  <a:schemeClr val="bg1"/>
                </a:solidFill>
              </a:rPr>
              <a:t> return pointers to local variables!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Better idea: return pointers received as inputs </a:t>
            </a:r>
            <a:br>
              <a:rPr lang="en-US" sz="2800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			</a:t>
            </a:r>
            <a:r>
              <a:rPr lang="en-US" sz="2000">
                <a:solidFill>
                  <a:schemeClr val="bg1"/>
                </a:solidFill>
              </a:rPr>
              <a:t>(a very common practice. See examples in book)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Try again: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Never return pointers to local variables </a:t>
            </a:r>
            <a:b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</a:b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UNLESS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</a:t>
            </a:r>
            <a:r>
              <a:rPr lang="en-US" sz="2800">
                <a:solidFill>
                  <a:schemeClr val="bg1"/>
                </a:solidFill>
                <a:sym typeface="Wingdings" pitchFamily="2" charset="2"/>
              </a:rPr>
              <a:t>  you used the ‘static’ keyword…</a:t>
            </a:r>
          </a:p>
        </p:txBody>
      </p:sp>
      <p:sp>
        <p:nvSpPr>
          <p:cNvPr id="491524" name="Text Box 4"/>
          <p:cNvSpPr txBox="1">
            <a:spLocks noChangeArrowheads="1"/>
          </p:cNvSpPr>
          <p:nvPr/>
        </p:nvSpPr>
        <p:spPr bwMode="auto">
          <a:xfrm>
            <a:off x="3124200" y="3581400"/>
            <a:ext cx="5475288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matter of style: C ignores whitespace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char* findNextVowel( char* str);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*findNextVowel( char* str); 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char* findNextVowel( char *str);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findNextVowel( char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str);</a:t>
            </a:r>
          </a:p>
        </p:txBody>
      </p:sp>
      <p:sp>
        <p:nvSpPr>
          <p:cNvPr id="491525" name="Freeform 5"/>
          <p:cNvSpPr>
            <a:spLocks/>
          </p:cNvSpPr>
          <p:nvPr/>
        </p:nvSpPr>
        <p:spPr bwMode="auto">
          <a:xfrm>
            <a:off x="2057400" y="5070475"/>
            <a:ext cx="1096963" cy="592138"/>
          </a:xfrm>
          <a:custGeom>
            <a:avLst/>
            <a:gdLst>
              <a:gd name="T0" fmla="*/ 691 w 691"/>
              <a:gd name="T1" fmla="*/ 0 h 373"/>
              <a:gd name="T2" fmla="*/ 234 w 691"/>
              <a:gd name="T3" fmla="*/ 119 h 373"/>
              <a:gd name="T4" fmla="*/ 364 w 691"/>
              <a:gd name="T5" fmla="*/ 259 h 373"/>
              <a:gd name="T6" fmla="*/ 0 w 691"/>
              <a:gd name="T7" fmla="*/ 37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1" h="373">
                <a:moveTo>
                  <a:pt x="691" y="0"/>
                </a:moveTo>
                <a:cubicBezTo>
                  <a:pt x="615" y="21"/>
                  <a:pt x="289" y="76"/>
                  <a:pt x="234" y="119"/>
                </a:cubicBezTo>
                <a:cubicBezTo>
                  <a:pt x="179" y="162"/>
                  <a:pt x="403" y="217"/>
                  <a:pt x="364" y="259"/>
                </a:cubicBezTo>
                <a:cubicBezTo>
                  <a:pt x="325" y="301"/>
                  <a:pt x="76" y="349"/>
                  <a:pt x="0" y="373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528" name="Text Box 8"/>
          <p:cNvSpPr txBox="1">
            <a:spLocks noChangeArrowheads="1"/>
          </p:cNvSpPr>
          <p:nvPr/>
        </p:nvSpPr>
        <p:spPr bwMode="auto">
          <a:xfrm>
            <a:off x="757238" y="5349875"/>
            <a:ext cx="40846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Tumblin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Recommends</a:t>
            </a:r>
          </a:p>
          <a:p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(for best clarity, consistency)</a:t>
            </a:r>
          </a:p>
        </p:txBody>
      </p:sp>
      <p:sp>
        <p:nvSpPr>
          <p:cNvPr id="491529" name="Rectangle 9"/>
          <p:cNvSpPr>
            <a:spLocks noChangeArrowheads="1"/>
          </p:cNvSpPr>
          <p:nvPr/>
        </p:nvSpPr>
        <p:spPr bwMode="auto">
          <a:xfrm>
            <a:off x="3124200" y="4876800"/>
            <a:ext cx="5105400" cy="457200"/>
          </a:xfrm>
          <a:prstGeom prst="rect">
            <a:avLst/>
          </a:prstGeom>
          <a:noFill/>
          <a:ln w="38100" cmpd="dbl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 Return Types</a:t>
            </a:r>
            <a:endParaRPr lang="en-US" sz="32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Functions whose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</a:t>
            </a:r>
            <a:r>
              <a:rPr lang="en-US" sz="2800" dirty="0"/>
              <a:t> type is a pointer?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	HOW: 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function prototype looks like this:</a:t>
            </a:r>
            <a:endParaRPr lang="en-US" sz="2400" b="1" i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char 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findNextVowel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 char*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	         !  MORE  POINTER 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DANGER  ! 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 u="sng" dirty="0"/>
              <a:t>A function’s variables are local and temporary;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they may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vanish</a:t>
            </a:r>
            <a:r>
              <a:rPr lang="en-US" sz="2800" dirty="0"/>
              <a:t> when you leave the </a:t>
            </a:r>
            <a:r>
              <a:rPr lang="en-US" sz="2800" dirty="0" smtClean="0"/>
              <a:t>function!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bg1"/>
                </a:solidFill>
              </a:rPr>
              <a:t>Don’t</a:t>
            </a:r>
            <a:r>
              <a:rPr lang="en-US" sz="2800" dirty="0">
                <a:solidFill>
                  <a:schemeClr val="bg1"/>
                </a:solidFill>
              </a:rPr>
              <a:t> return pointers to local variables!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Better idea: return pointers received as inputs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			</a:t>
            </a:r>
            <a:r>
              <a:rPr lang="en-US" sz="2000" dirty="0">
                <a:solidFill>
                  <a:schemeClr val="bg1"/>
                </a:solidFill>
              </a:rPr>
              <a:t>(a very common practice. See examples in book)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Try again: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Never return pointers to local variables </a:t>
            </a:r>
            <a:b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</a:b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UNLESS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</a:t>
            </a:r>
            <a:r>
              <a:rPr lang="en-US" sz="2800" dirty="0">
                <a:solidFill>
                  <a:schemeClr val="bg1"/>
                </a:solidFill>
                <a:sym typeface="Wingdings" pitchFamily="2" charset="2"/>
              </a:rPr>
              <a:t>  you used the ‘static’ keyword…</a:t>
            </a:r>
          </a:p>
        </p:txBody>
      </p:sp>
      <p:sp>
        <p:nvSpPr>
          <p:cNvPr id="467972" name="Rectangle 4"/>
          <p:cNvSpPr>
            <a:spLocks noChangeArrowheads="1"/>
          </p:cNvSpPr>
          <p:nvPr/>
        </p:nvSpPr>
        <p:spPr bwMode="auto">
          <a:xfrm>
            <a:off x="457200" y="2971800"/>
            <a:ext cx="8001000" cy="1447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 Return Types</a:t>
            </a:r>
            <a:endParaRPr lang="en-US" sz="32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534400" cy="4876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Functions whose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</a:t>
            </a:r>
            <a:r>
              <a:rPr lang="en-US" sz="2800"/>
              <a:t> type is a pointer?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	HOW: 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function prototype looks like this:</a:t>
            </a:r>
            <a:endParaRPr lang="en-US" sz="2400" b="1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char* findNextVowel( char* str);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	         !  MORE  POINTER 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DANGER  ! 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</a:t>
            </a:r>
            <a:endParaRPr lang="en-US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 u="sng"/>
              <a:t>A function’s variables are local and temporary;</a:t>
            </a:r>
            <a:r>
              <a:rPr lang="en-US" sz="2800"/>
              <a:t> </a:t>
            </a:r>
            <a:br>
              <a:rPr lang="en-US" sz="2800"/>
            </a:br>
            <a:r>
              <a:rPr lang="en-US" sz="2800"/>
              <a:t>they may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vanish</a:t>
            </a:r>
            <a:r>
              <a:rPr lang="en-US" sz="2800"/>
              <a:t> when you leave the function</a:t>
            </a:r>
          </a:p>
          <a:p>
            <a:pPr>
              <a:lnSpc>
                <a:spcPct val="90000"/>
              </a:lnSpc>
            </a:pPr>
            <a:r>
              <a:rPr lang="en-US" sz="2800" b="1"/>
              <a:t>Don’t</a:t>
            </a:r>
            <a:r>
              <a:rPr lang="en-US" sz="2800"/>
              <a:t> return pointers to local variables!</a:t>
            </a:r>
          </a:p>
          <a:p>
            <a:pPr>
              <a:lnSpc>
                <a:spcPct val="90000"/>
              </a:lnSpc>
            </a:pPr>
            <a:r>
              <a:rPr lang="en-US" sz="2800" b="1"/>
              <a:t>Better idea: </a:t>
            </a:r>
            <a:r>
              <a:rPr lang="en-US" sz="2800"/>
              <a:t>return pointers </a:t>
            </a:r>
            <a:r>
              <a:rPr lang="en-US" sz="2800" b="1" i="1">
                <a:solidFill>
                  <a:schemeClr val="accent2"/>
                </a:solidFill>
              </a:rPr>
              <a:t>received as inputs</a:t>
            </a:r>
            <a:r>
              <a:rPr lang="en-US" sz="2800"/>
              <a:t> </a:t>
            </a:r>
            <a:br>
              <a:rPr lang="en-US" sz="2800"/>
            </a:br>
            <a:r>
              <a:rPr lang="en-US" sz="2800"/>
              <a:t>			</a:t>
            </a:r>
            <a:r>
              <a:rPr lang="en-US" sz="2000"/>
              <a:t>(a very common practice. See examples in book)</a:t>
            </a:r>
          </a:p>
          <a:p>
            <a:pPr>
              <a:lnSpc>
                <a:spcPct val="90000"/>
              </a:lnSpc>
            </a:pPr>
            <a:r>
              <a:rPr lang="en-US" sz="2800" b="1"/>
              <a:t>And again: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Never return pointers to local variables </a:t>
            </a:r>
            <a:b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</a:b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UNLESS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</a:t>
            </a:r>
            <a:r>
              <a:rPr lang="en-US" sz="2800">
                <a:sym typeface="Wingdings" pitchFamily="2" charset="2"/>
              </a:rPr>
              <a:t>  you used the ‘static’ keyword…</a:t>
            </a:r>
          </a:p>
        </p:txBody>
      </p:sp>
      <p:sp>
        <p:nvSpPr>
          <p:cNvPr id="482308" name="Rectangle 4"/>
          <p:cNvSpPr>
            <a:spLocks noChangeArrowheads="1"/>
          </p:cNvSpPr>
          <p:nvPr/>
        </p:nvSpPr>
        <p:spPr bwMode="auto">
          <a:xfrm>
            <a:off x="457200" y="2971800"/>
            <a:ext cx="8001000" cy="1447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Function &amp; Pointer:  Caution I</a:t>
            </a:r>
          </a:p>
        </p:txBody>
      </p:sp>
      <p:sp>
        <p:nvSpPr>
          <p:cNvPr id="445443" name="Text Box 3"/>
          <p:cNvSpPr txBox="1">
            <a:spLocks noChangeArrowheads="1"/>
          </p:cNvSpPr>
          <p:nvPr/>
        </p:nvSpPr>
        <p:spPr bwMode="auto">
          <a:xfrm>
            <a:off x="228600" y="1447800"/>
            <a:ext cx="3200400" cy="421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*pscore;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num[2];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num[0] = 32;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num[1] = 16;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pscore = num;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Jprnt(pscore);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*pscore = 5;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45444" name="Text Box 4"/>
          <p:cNvSpPr txBox="1">
            <a:spLocks noChangeArrowheads="1"/>
          </p:cNvSpPr>
          <p:nvPr/>
        </p:nvSpPr>
        <p:spPr bwMode="auto">
          <a:xfrm>
            <a:off x="4343400" y="2667000"/>
            <a:ext cx="4114800" cy="16859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Jprnt(int *ptr)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printf(“%d”, *ptr);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ptr = ptr+1;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45445" name="Freeform 5"/>
          <p:cNvSpPr>
            <a:spLocks/>
          </p:cNvSpPr>
          <p:nvPr/>
        </p:nvSpPr>
        <p:spPr bwMode="auto">
          <a:xfrm>
            <a:off x="3081338" y="2012950"/>
            <a:ext cx="1841500" cy="2254250"/>
          </a:xfrm>
          <a:custGeom>
            <a:avLst/>
            <a:gdLst>
              <a:gd name="T0" fmla="*/ 0 w 1160"/>
              <a:gd name="T1" fmla="*/ 1420 h 1420"/>
              <a:gd name="T2" fmla="*/ 434 w 1160"/>
              <a:gd name="T3" fmla="*/ 1106 h 1420"/>
              <a:gd name="T4" fmla="*/ 584 w 1160"/>
              <a:gd name="T5" fmla="*/ 121 h 1420"/>
              <a:gd name="T6" fmla="*/ 1160 w 1160"/>
              <a:gd name="T7" fmla="*/ 381 h 1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0" h="1420">
                <a:moveTo>
                  <a:pt x="0" y="1420"/>
                </a:moveTo>
                <a:cubicBezTo>
                  <a:pt x="72" y="1366"/>
                  <a:pt x="337" y="1322"/>
                  <a:pt x="434" y="1106"/>
                </a:cubicBezTo>
                <a:cubicBezTo>
                  <a:pt x="531" y="890"/>
                  <a:pt x="463" y="242"/>
                  <a:pt x="584" y="121"/>
                </a:cubicBezTo>
                <a:cubicBezTo>
                  <a:pt x="705" y="0"/>
                  <a:pt x="1040" y="327"/>
                  <a:pt x="1160" y="381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5446" name="Text Box 6"/>
          <p:cNvSpPr txBox="1">
            <a:spLocks noChangeArrowheads="1"/>
          </p:cNvSpPr>
          <p:nvPr/>
        </p:nvSpPr>
        <p:spPr bwMode="auto">
          <a:xfrm>
            <a:off x="4267200" y="1447800"/>
            <a:ext cx="29718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(copy value of</a:t>
            </a:r>
            <a:r>
              <a:rPr lang="en-US">
                <a:solidFill>
                  <a:srgbClr val="3366FF"/>
                </a:solidFill>
                <a:effectLst/>
                <a:latin typeface="Times New Roman" pitchFamily="18" charset="0"/>
              </a:rPr>
              <a:t> </a:t>
            </a:r>
            <a:r>
              <a:rPr lang="en-US" sz="2000" b="1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pscore</a:t>
            </a:r>
            <a:r>
              <a:rPr lang="en-US" b="1">
                <a:effectLst/>
                <a:latin typeface="Courier New" pitchFamily="49" charset="0"/>
              </a:rPr>
              <a:t> </a:t>
            </a:r>
            <a:r>
              <a:rPr lang="en-US">
                <a:effectLst/>
                <a:latin typeface="Times New Roman" pitchFamily="18" charset="0"/>
              </a:rPr>
              <a:t>(an address) into </a:t>
            </a:r>
            <a:r>
              <a:rPr lang="en-US" sz="2000" b="1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ptr</a:t>
            </a:r>
          </a:p>
        </p:txBody>
      </p:sp>
      <p:sp>
        <p:nvSpPr>
          <p:cNvPr id="445447" name="Line 7"/>
          <p:cNvSpPr>
            <a:spLocks noChangeShapeType="1"/>
          </p:cNvSpPr>
          <p:nvPr/>
        </p:nvSpPr>
        <p:spPr bwMode="auto">
          <a:xfrm flipV="1">
            <a:off x="5181600" y="3962400"/>
            <a:ext cx="0" cy="457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5448" name="Text Box 8"/>
          <p:cNvSpPr txBox="1">
            <a:spLocks noChangeArrowheads="1"/>
          </p:cNvSpPr>
          <p:nvPr/>
        </p:nvSpPr>
        <p:spPr bwMode="auto">
          <a:xfrm>
            <a:off x="3810000" y="4343400"/>
            <a:ext cx="533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USELESS!</a:t>
            </a:r>
            <a:r>
              <a:rPr lang="en-US" dirty="0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/>
                <a:latin typeface="Courier New" pitchFamily="49" charset="0"/>
              </a:rPr>
              <a:t>Jprnt</a:t>
            </a:r>
            <a:r>
              <a:rPr lang="en-US" sz="2000" b="1" dirty="0">
                <a:solidFill>
                  <a:schemeClr val="accent2"/>
                </a:solidFill>
                <a:effectLst/>
                <a:latin typeface="Courier New" pitchFamily="49" charset="0"/>
              </a:rPr>
              <a:t>()</a:t>
            </a:r>
            <a:r>
              <a:rPr lang="en-US" dirty="0">
                <a:solidFill>
                  <a:srgbClr val="FF0000"/>
                </a:solidFill>
                <a:effectLst/>
                <a:latin typeface="Times New Roman" pitchFamily="18" charset="0"/>
              </a:rPr>
              <a:t> exits, and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ptr</a:t>
            </a:r>
            <a:r>
              <a:rPr lang="en-US" dirty="0">
                <a:solidFill>
                  <a:srgbClr val="FF0000"/>
                </a:solidFill>
                <a:effectLst/>
                <a:latin typeface="Times New Roman" pitchFamily="18" charset="0"/>
              </a:rPr>
              <a:t> dies!</a:t>
            </a:r>
          </a:p>
        </p:txBody>
      </p:sp>
      <p:sp>
        <p:nvSpPr>
          <p:cNvPr id="445449" name="Freeform 9"/>
          <p:cNvSpPr>
            <a:spLocks/>
          </p:cNvSpPr>
          <p:nvPr/>
        </p:nvSpPr>
        <p:spPr bwMode="auto">
          <a:xfrm>
            <a:off x="2955925" y="4738688"/>
            <a:ext cx="1239838" cy="976312"/>
          </a:xfrm>
          <a:custGeom>
            <a:avLst/>
            <a:gdLst>
              <a:gd name="T0" fmla="*/ 781 w 781"/>
              <a:gd name="T1" fmla="*/ 615 h 615"/>
              <a:gd name="T2" fmla="*/ 585 w 781"/>
              <a:gd name="T3" fmla="*/ 495 h 615"/>
              <a:gd name="T4" fmla="*/ 404 w 781"/>
              <a:gd name="T5" fmla="*/ 100 h 615"/>
              <a:gd name="T6" fmla="*/ 0 w 781"/>
              <a:gd name="T7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1" h="615">
                <a:moveTo>
                  <a:pt x="781" y="615"/>
                </a:moveTo>
                <a:cubicBezTo>
                  <a:pt x="703" y="615"/>
                  <a:pt x="648" y="581"/>
                  <a:pt x="585" y="495"/>
                </a:cubicBezTo>
                <a:cubicBezTo>
                  <a:pt x="522" y="409"/>
                  <a:pt x="502" y="183"/>
                  <a:pt x="404" y="100"/>
                </a:cubicBezTo>
                <a:cubicBezTo>
                  <a:pt x="306" y="17"/>
                  <a:pt x="84" y="21"/>
                  <a:pt x="0" y="0"/>
                </a:cubicBezTo>
              </a:path>
            </a:pathLst>
          </a:custGeom>
          <a:noFill/>
          <a:ln w="63500" cap="flat" cmpd="sng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5450" name="Text Box 10"/>
          <p:cNvSpPr txBox="1">
            <a:spLocks noChangeArrowheads="1"/>
          </p:cNvSpPr>
          <p:nvPr/>
        </p:nvSpPr>
        <p:spPr bwMode="auto">
          <a:xfrm>
            <a:off x="4191000" y="5181600"/>
            <a:ext cx="46482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pscore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pointer was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not changed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by the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Jprnt()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function!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Function &amp; Pointer:  Caution II</a:t>
            </a:r>
          </a:p>
        </p:txBody>
      </p:sp>
      <p:sp>
        <p:nvSpPr>
          <p:cNvPr id="437251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3810000" cy="3225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*pscore, num;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num = 32;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pscore = incr(num);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*pscore = num;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37252" name="Text Box 4"/>
          <p:cNvSpPr txBox="1">
            <a:spLocks noChangeArrowheads="1"/>
          </p:cNvSpPr>
          <p:nvPr/>
        </p:nvSpPr>
        <p:spPr bwMode="auto">
          <a:xfrm>
            <a:off x="4419600" y="1371600"/>
            <a:ext cx="4114800" cy="1854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*incr(int x)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x = x+10;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&amp;x;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437253" name="Line 5"/>
          <p:cNvSpPr>
            <a:spLocks noChangeShapeType="1"/>
          </p:cNvSpPr>
          <p:nvPr/>
        </p:nvSpPr>
        <p:spPr bwMode="auto">
          <a:xfrm flipV="1">
            <a:off x="5867400" y="2895600"/>
            <a:ext cx="381000" cy="533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254" name="Text Box 6"/>
          <p:cNvSpPr txBox="1">
            <a:spLocks noChangeArrowheads="1"/>
          </p:cNvSpPr>
          <p:nvPr/>
        </p:nvSpPr>
        <p:spPr bwMode="auto">
          <a:xfrm>
            <a:off x="609600" y="5410200"/>
            <a:ext cx="7848600" cy="1258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effectLst/>
                <a:latin typeface="Times New Roman" pitchFamily="18" charset="0"/>
              </a:rPr>
              <a:t>Main function LOOKS ok, but </a:t>
            </a:r>
            <a:r>
              <a:rPr lang="en-US" dirty="0" smtClean="0">
                <a:effectLst/>
                <a:latin typeface="Times New Roman" pitchFamily="18" charset="0"/>
              </a:rPr>
              <a:t>it isn’t</a:t>
            </a:r>
            <a:r>
              <a:rPr lang="en-US" dirty="0">
                <a:effectLst/>
                <a:latin typeface="Times New Roman" pitchFamily="18" charset="0"/>
              </a:rPr>
              <a:t>;</a:t>
            </a:r>
            <a:r>
              <a:rPr lang="en-US" dirty="0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br>
              <a:rPr lang="en-US" dirty="0">
                <a:solidFill>
                  <a:srgbClr val="FF0000"/>
                </a:solidFill>
                <a:effectLst/>
                <a:latin typeface="Times New Roman" pitchFamily="18" charset="0"/>
              </a:rPr>
            </a:b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pscore</a:t>
            </a:r>
            <a:r>
              <a:rPr lang="en-US" dirty="0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is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now an invalid pointer,</a:t>
            </a:r>
            <a:r>
              <a:rPr lang="en-US" dirty="0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r>
              <a:rPr lang="en-US" dirty="0">
                <a:effectLst/>
                <a:latin typeface="Times New Roman" pitchFamily="18" charset="0"/>
              </a:rPr>
              <a:t>but you’ll get no error message and no warning. </a:t>
            </a:r>
            <a:r>
              <a:rPr lang="en-US" dirty="0">
                <a:solidFill>
                  <a:srgbClr val="FF0000"/>
                </a:solidFill>
                <a:effectLst/>
                <a:latin typeface="Times New Roman" pitchFamily="18" charset="0"/>
              </a:rPr>
              <a:t>        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DEBUG NIGHTMARE!</a:t>
            </a:r>
          </a:p>
        </p:txBody>
      </p:sp>
      <p:sp>
        <p:nvSpPr>
          <p:cNvPr id="437255" name="Oval 7"/>
          <p:cNvSpPr>
            <a:spLocks noChangeArrowheads="1"/>
          </p:cNvSpPr>
          <p:nvPr/>
        </p:nvSpPr>
        <p:spPr bwMode="auto">
          <a:xfrm>
            <a:off x="6096000" y="2357438"/>
            <a:ext cx="612775" cy="5302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256" name="Rectangle 8"/>
          <p:cNvSpPr>
            <a:spLocks noChangeArrowheads="1"/>
          </p:cNvSpPr>
          <p:nvPr/>
        </p:nvSpPr>
        <p:spPr bwMode="auto">
          <a:xfrm>
            <a:off x="4572000" y="3429000"/>
            <a:ext cx="4419600" cy="19367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!!NOOOO!!!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When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incr()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exits, variable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dies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!</a:t>
            </a:r>
            <a:r>
              <a:rPr lang="en-US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br>
              <a:rPr lang="en-US">
                <a:solidFill>
                  <a:srgbClr val="FF0000"/>
                </a:solidFill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Out of scope; its memory may get reassigned to a different variable, maybe now, later, or never.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/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keyword  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077200" cy="4876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int i;	          // put before data type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double arr[5];       // OK for arrays &amp; ptrs	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void setKey(int *a); // and functions too…    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WEIRD! (at least) 2 meanings</a:t>
            </a:r>
            <a:r>
              <a:rPr lang="en-US" sz="2400">
                <a:sym typeface="Wingdings" pitchFamily="2" charset="2"/>
              </a:rPr>
              <a:t>: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1) “only accessible from inside this module”, or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ym typeface="Wingdings" pitchFamily="2" charset="2"/>
              </a:rPr>
              <a:t>(‘module’ is one .c file and it’s .h file</a:t>
            </a: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interface</a:t>
            </a:r>
            <a:r>
              <a:rPr lang="en-US" sz="2000">
                <a:sym typeface="Wingdings" pitchFamily="2" charset="2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ym typeface="Wingdings" pitchFamily="2" charset="2"/>
              </a:rPr>
              <a:t>Sets scope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for functions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;</a:t>
            </a:r>
            <a:r>
              <a:rPr lang="en-US" sz="2000">
                <a:sym typeface="Wingdings" pitchFamily="2" charset="2"/>
              </a:rPr>
              <a:t> </a:t>
            </a:r>
            <a:r>
              <a:rPr lang="en-US" sz="2000" u="sng">
                <a:sym typeface="Wingdings" pitchFamily="2" charset="2"/>
              </a:rPr>
              <a:t>can’t call them</a:t>
            </a:r>
            <a:r>
              <a:rPr lang="en-US" sz="2000">
                <a:sym typeface="Wingdings" pitchFamily="2" charset="2"/>
              </a:rPr>
              <a:t> except from within this file</a:t>
            </a:r>
            <a:endParaRPr lang="en-US" sz="2000"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sz="2000">
                <a:sym typeface="Wingdings" pitchFamily="2" charset="2"/>
              </a:rPr>
              <a:t>And scope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for ‘global’ variables, ‘global’ arrays</a:t>
            </a:r>
            <a:r>
              <a:rPr lang="en-US" sz="2000">
                <a:sym typeface="Wingdings" pitchFamily="2" charset="2"/>
              </a:rPr>
              <a:t> (See pg. 359, 410)</a:t>
            </a:r>
            <a:br>
              <a:rPr lang="en-US" sz="2000">
                <a:sym typeface="Wingdings" pitchFamily="2" charset="2"/>
              </a:rPr>
            </a:br>
            <a:endParaRPr lang="en-US" sz="20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  “Always keep this named memory valid”</a:t>
            </a:r>
            <a:endParaRPr lang="en-US" sz="24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lnSpc>
                <a:spcPct val="90000"/>
              </a:lnSpc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local variables,</a:t>
            </a: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declared within a function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chemeClr val="bg1"/>
                </a:solidFill>
              </a:rPr>
              <a:t>DIFFERS from global variable; name can STILL go out-of-scope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chemeClr val="bg1"/>
                </a:solidFill>
              </a:rPr>
              <a:t>But pointers to it (set when name was in-scope) </a:t>
            </a:r>
            <a:r>
              <a:rPr lang="en-US" sz="2000" i="1" u="sng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</a:t>
            </a:r>
            <a:r>
              <a:rPr lang="en-US" sz="2000">
                <a:solidFill>
                  <a:schemeClr val="bg1"/>
                </a:solidFill>
              </a:rPr>
              <a:t> work!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1524000" y="4800600"/>
            <a:ext cx="6324600" cy="381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Line 2"/>
          <p:cNvSpPr>
            <a:spLocks noChangeShapeType="1"/>
          </p:cNvSpPr>
          <p:nvPr/>
        </p:nvSpPr>
        <p:spPr bwMode="auto">
          <a:xfrm flipV="1">
            <a:off x="533400" y="3048000"/>
            <a:ext cx="7543800" cy="13716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4355" name="Line 3"/>
          <p:cNvSpPr>
            <a:spLocks noChangeShapeType="1"/>
          </p:cNvSpPr>
          <p:nvPr/>
        </p:nvSpPr>
        <p:spPr bwMode="auto">
          <a:xfrm>
            <a:off x="533400" y="3048000"/>
            <a:ext cx="7848600" cy="1676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435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/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keyword  </a:t>
            </a:r>
          </a:p>
        </p:txBody>
      </p:sp>
      <p:sp>
        <p:nvSpPr>
          <p:cNvPr id="4843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229600" cy="5410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          // put before data type	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double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[5];       // OK for arrays &amp;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ptrs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void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setKey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*a); // and functions too…    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WEIRD! (at least) 2 meanings</a:t>
            </a:r>
            <a:r>
              <a:rPr lang="en-US" sz="2400" dirty="0">
                <a:sym typeface="Wingdings" pitchFamily="2" charset="2"/>
              </a:rPr>
              <a:t>:</a:t>
            </a: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1) “only accessible from inside this module”, or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ym typeface="Wingdings" pitchFamily="2" charset="2"/>
              </a:rPr>
              <a:t>(‘module’ is one .c file and it’s .h file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interface</a:t>
            </a:r>
            <a:r>
              <a:rPr lang="en-US" sz="2000" dirty="0">
                <a:sym typeface="Wingdings" pitchFamily="2" charset="2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ym typeface="Wingdings" pitchFamily="2" charset="2"/>
              </a:rPr>
              <a:t>Sets scope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for functions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;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u="sng" dirty="0">
                <a:sym typeface="Wingdings" pitchFamily="2" charset="2"/>
              </a:rPr>
              <a:t>can’t call them</a:t>
            </a:r>
            <a:r>
              <a:rPr lang="en-US" sz="2000" dirty="0">
                <a:sym typeface="Wingdings" pitchFamily="2" charset="2"/>
              </a:rPr>
              <a:t> except from within this file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sym typeface="Wingdings" pitchFamily="2" charset="2"/>
              </a:rPr>
              <a:t>And scope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for ‘global’ variables, ‘global’ arrays</a:t>
            </a:r>
            <a:r>
              <a:rPr lang="en-US" sz="2000" dirty="0">
                <a:sym typeface="Wingdings" pitchFamily="2" charset="2"/>
              </a:rPr>
              <a:t> (See pg. 359, 410) </a:t>
            </a:r>
            <a:br>
              <a:rPr lang="en-US" sz="2000" dirty="0">
                <a:sym typeface="Wingdings" pitchFamily="2" charset="2"/>
              </a:rPr>
            </a:b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  “Always keep this named memory valid”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lnSpc>
                <a:spcPct val="90000"/>
              </a:lnSpc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local variables,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declared within a function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lnSpc>
                <a:spcPct val="90000"/>
              </a:lnSpc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DIFFERS from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/>
              <a:t>global variable; name can STILL go out-of-scope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But pointers to it (set when name was </a:t>
            </a:r>
            <a:r>
              <a:rPr lang="en-US" sz="2000" dirty="0" smtClean="0"/>
              <a:t>in-scope) will </a:t>
            </a:r>
            <a:r>
              <a:rPr lang="en-US" sz="2000" i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always</a:t>
            </a:r>
            <a:r>
              <a:rPr lang="en-US" sz="2000" dirty="0"/>
              <a:t> work!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</p:txBody>
      </p:sp>
      <p:sp>
        <p:nvSpPr>
          <p:cNvPr id="484358" name="Rectangle 6"/>
          <p:cNvSpPr>
            <a:spLocks noChangeArrowheads="1"/>
          </p:cNvSpPr>
          <p:nvPr/>
        </p:nvSpPr>
        <p:spPr bwMode="auto">
          <a:xfrm>
            <a:off x="1524000" y="4800600"/>
            <a:ext cx="6324600" cy="381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Example III</a:t>
            </a:r>
          </a:p>
        </p:txBody>
      </p:sp>
      <p:sp>
        <p:nvSpPr>
          <p:cNvPr id="436227" name="Rectangle 3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228" name="Rectangle 4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229" name="Rectangle 5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230" name="Rectangle 6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231" name="Rectangle 7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232" name="Rectangle 8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233" name="Text Box 9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36234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436235" name="Text Box 11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436236" name="Text Box 12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436237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436238" name="Text Box 14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436239" name="Text Box 15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436240" name="Text Box 16"/>
          <p:cNvSpPr txBox="1">
            <a:spLocks noChangeArrowheads="1"/>
          </p:cNvSpPr>
          <p:nvPr/>
        </p:nvSpPr>
        <p:spPr bwMode="auto">
          <a:xfrm>
            <a:off x="6934200" y="2286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10</a:t>
            </a:r>
          </a:p>
        </p:txBody>
      </p:sp>
      <p:sp>
        <p:nvSpPr>
          <p:cNvPr id="436241" name="Text Box 17"/>
          <p:cNvSpPr txBox="1">
            <a:spLocks noChangeArrowheads="1"/>
          </p:cNvSpPr>
          <p:nvPr/>
        </p:nvSpPr>
        <p:spPr bwMode="auto">
          <a:xfrm>
            <a:off x="6934200" y="2819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 25</a:t>
            </a:r>
          </a:p>
        </p:txBody>
      </p:sp>
      <p:sp>
        <p:nvSpPr>
          <p:cNvPr id="436242" name="Text Box 18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436243" name="Text Box 19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436244" name="Rectangle 20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245" name="Text Box 21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436246" name="Rectangle 22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436247" name="Text Box 23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 = &amp;x;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py = &amp;y;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swap3(px, py);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*pa, int *pb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*pa;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*pa = *pb;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36248" name="Text Box 24"/>
          <p:cNvSpPr txBox="1">
            <a:spLocks noChangeArrowheads="1"/>
          </p:cNvSpPr>
          <p:nvPr/>
        </p:nvSpPr>
        <p:spPr bwMode="auto">
          <a:xfrm>
            <a:off x="6934200" y="3429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px: 900</a:t>
            </a:r>
          </a:p>
        </p:txBody>
      </p:sp>
      <p:sp>
        <p:nvSpPr>
          <p:cNvPr id="436249" name="Text Box 25"/>
          <p:cNvSpPr txBox="1">
            <a:spLocks noChangeArrowheads="1"/>
          </p:cNvSpPr>
          <p:nvPr/>
        </p:nvSpPr>
        <p:spPr bwMode="auto">
          <a:xfrm>
            <a:off x="6934200" y="3962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py: 904</a:t>
            </a:r>
          </a:p>
        </p:txBody>
      </p:sp>
      <p:sp>
        <p:nvSpPr>
          <p:cNvPr id="436250" name="Line 26"/>
          <p:cNvSpPr>
            <a:spLocks noChangeShapeType="1"/>
          </p:cNvSpPr>
          <p:nvPr/>
        </p:nvSpPr>
        <p:spPr bwMode="auto">
          <a:xfrm flipH="1">
            <a:off x="3200400" y="33528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6251" name="Freeform 27"/>
          <p:cNvSpPr>
            <a:spLocks/>
          </p:cNvSpPr>
          <p:nvPr/>
        </p:nvSpPr>
        <p:spPr bwMode="auto">
          <a:xfrm>
            <a:off x="8382000" y="2614613"/>
            <a:ext cx="458788" cy="1042987"/>
          </a:xfrm>
          <a:custGeom>
            <a:avLst/>
            <a:gdLst>
              <a:gd name="T0" fmla="*/ 0 w 289"/>
              <a:gd name="T1" fmla="*/ 657 h 657"/>
              <a:gd name="T2" fmla="*/ 164 w 289"/>
              <a:gd name="T3" fmla="*/ 554 h 657"/>
              <a:gd name="T4" fmla="*/ 267 w 289"/>
              <a:gd name="T5" fmla="*/ 89 h 657"/>
              <a:gd name="T6" fmla="*/ 30 w 289"/>
              <a:gd name="T7" fmla="*/ 18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9" h="657">
                <a:moveTo>
                  <a:pt x="0" y="657"/>
                </a:moveTo>
                <a:cubicBezTo>
                  <a:pt x="27" y="640"/>
                  <a:pt x="120" y="649"/>
                  <a:pt x="164" y="554"/>
                </a:cubicBezTo>
                <a:cubicBezTo>
                  <a:pt x="208" y="459"/>
                  <a:pt x="289" y="178"/>
                  <a:pt x="267" y="89"/>
                </a:cubicBezTo>
                <a:cubicBezTo>
                  <a:pt x="245" y="0"/>
                  <a:pt x="79" y="33"/>
                  <a:pt x="30" y="1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6252" name="Freeform 28"/>
          <p:cNvSpPr>
            <a:spLocks/>
          </p:cNvSpPr>
          <p:nvPr/>
        </p:nvSpPr>
        <p:spPr bwMode="auto">
          <a:xfrm>
            <a:off x="8442325" y="3122613"/>
            <a:ext cx="403225" cy="1011237"/>
          </a:xfrm>
          <a:custGeom>
            <a:avLst/>
            <a:gdLst>
              <a:gd name="T0" fmla="*/ 8 w 254"/>
              <a:gd name="T1" fmla="*/ 637 h 637"/>
              <a:gd name="T2" fmla="*/ 150 w 254"/>
              <a:gd name="T3" fmla="*/ 534 h 637"/>
              <a:gd name="T4" fmla="*/ 229 w 254"/>
              <a:gd name="T5" fmla="*/ 85 h 637"/>
              <a:gd name="T6" fmla="*/ 0 w 254"/>
              <a:gd name="T7" fmla="*/ 21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" h="637">
                <a:moveTo>
                  <a:pt x="8" y="637"/>
                </a:moveTo>
                <a:cubicBezTo>
                  <a:pt x="32" y="620"/>
                  <a:pt x="113" y="626"/>
                  <a:pt x="150" y="534"/>
                </a:cubicBezTo>
                <a:cubicBezTo>
                  <a:pt x="187" y="442"/>
                  <a:pt x="254" y="170"/>
                  <a:pt x="229" y="85"/>
                </a:cubicBezTo>
                <a:cubicBezTo>
                  <a:pt x="204" y="0"/>
                  <a:pt x="48" y="34"/>
                  <a:pt x="0" y="21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6253" name="Freeform 29"/>
          <p:cNvSpPr>
            <a:spLocks/>
          </p:cNvSpPr>
          <p:nvPr/>
        </p:nvSpPr>
        <p:spPr bwMode="auto">
          <a:xfrm>
            <a:off x="8467725" y="2324100"/>
            <a:ext cx="552450" cy="2397125"/>
          </a:xfrm>
          <a:custGeom>
            <a:avLst/>
            <a:gdLst>
              <a:gd name="T0" fmla="*/ 0 w 348"/>
              <a:gd name="T1" fmla="*/ 1471 h 1510"/>
              <a:gd name="T2" fmla="*/ 150 w 348"/>
              <a:gd name="T3" fmla="*/ 1298 h 1510"/>
              <a:gd name="T4" fmla="*/ 323 w 348"/>
              <a:gd name="T5" fmla="*/ 201 h 1510"/>
              <a:gd name="T6" fmla="*/ 0 w 348"/>
              <a:gd name="T7" fmla="*/ 90 h 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1510">
                <a:moveTo>
                  <a:pt x="0" y="1471"/>
                </a:moveTo>
                <a:cubicBezTo>
                  <a:pt x="25" y="1441"/>
                  <a:pt x="96" y="1510"/>
                  <a:pt x="150" y="1298"/>
                </a:cubicBezTo>
                <a:cubicBezTo>
                  <a:pt x="204" y="1086"/>
                  <a:pt x="348" y="402"/>
                  <a:pt x="323" y="201"/>
                </a:cubicBezTo>
                <a:cubicBezTo>
                  <a:pt x="298" y="0"/>
                  <a:pt x="67" y="113"/>
                  <a:pt x="0" y="90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6254" name="Freeform 30"/>
          <p:cNvSpPr>
            <a:spLocks/>
          </p:cNvSpPr>
          <p:nvPr/>
        </p:nvSpPr>
        <p:spPr bwMode="auto">
          <a:xfrm>
            <a:off x="8442325" y="2855913"/>
            <a:ext cx="601663" cy="2443162"/>
          </a:xfrm>
          <a:custGeom>
            <a:avLst/>
            <a:gdLst>
              <a:gd name="T0" fmla="*/ 0 w 379"/>
              <a:gd name="T1" fmla="*/ 1483 h 1539"/>
              <a:gd name="T2" fmla="*/ 190 w 379"/>
              <a:gd name="T3" fmla="*/ 1326 h 1539"/>
              <a:gd name="T4" fmla="*/ 347 w 379"/>
              <a:gd name="T5" fmla="*/ 205 h 1539"/>
              <a:gd name="T6" fmla="*/ 0 w 379"/>
              <a:gd name="T7" fmla="*/ 95 h 1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9" h="1539">
                <a:moveTo>
                  <a:pt x="0" y="1483"/>
                </a:moveTo>
                <a:cubicBezTo>
                  <a:pt x="33" y="1457"/>
                  <a:pt x="132" y="1539"/>
                  <a:pt x="190" y="1326"/>
                </a:cubicBezTo>
                <a:cubicBezTo>
                  <a:pt x="248" y="1113"/>
                  <a:pt x="379" y="410"/>
                  <a:pt x="347" y="205"/>
                </a:cubicBezTo>
                <a:cubicBezTo>
                  <a:pt x="315" y="0"/>
                  <a:pt x="72" y="118"/>
                  <a:pt x="0" y="95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6255" name="Text Box 31"/>
          <p:cNvSpPr txBox="1">
            <a:spLocks noChangeArrowheads="1"/>
          </p:cNvSpPr>
          <p:nvPr/>
        </p:nvSpPr>
        <p:spPr bwMode="auto">
          <a:xfrm>
            <a:off x="6934200" y="4419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900</a:t>
            </a:r>
          </a:p>
        </p:txBody>
      </p:sp>
      <p:sp>
        <p:nvSpPr>
          <p:cNvPr id="436256" name="Text Box 32"/>
          <p:cNvSpPr txBox="1">
            <a:spLocks noChangeArrowheads="1"/>
          </p:cNvSpPr>
          <p:nvPr/>
        </p:nvSpPr>
        <p:spPr bwMode="auto">
          <a:xfrm>
            <a:off x="6934200" y="4953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pb: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904</a:t>
            </a:r>
          </a:p>
        </p:txBody>
      </p:sp>
      <p:sp>
        <p:nvSpPr>
          <p:cNvPr id="436257" name="Line 33"/>
          <p:cNvSpPr>
            <a:spLocks noChangeShapeType="1"/>
          </p:cNvSpPr>
          <p:nvPr/>
        </p:nvSpPr>
        <p:spPr bwMode="auto">
          <a:xfrm>
            <a:off x="2128838" y="3427413"/>
            <a:ext cx="758825" cy="987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6258" name="Text Box 34"/>
          <p:cNvSpPr txBox="1">
            <a:spLocks noChangeArrowheads="1"/>
          </p:cNvSpPr>
          <p:nvPr/>
        </p:nvSpPr>
        <p:spPr bwMode="auto">
          <a:xfrm rot="3175452">
            <a:off x="2279650" y="3663950"/>
            <a:ext cx="927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COPY</a:t>
            </a:r>
          </a:p>
        </p:txBody>
      </p:sp>
      <p:sp>
        <p:nvSpPr>
          <p:cNvPr id="436259" name="Text Box 35"/>
          <p:cNvSpPr txBox="1">
            <a:spLocks noChangeArrowheads="1"/>
          </p:cNvSpPr>
          <p:nvPr/>
        </p:nvSpPr>
        <p:spPr bwMode="auto">
          <a:xfrm rot="3175452">
            <a:off x="2965450" y="3689350"/>
            <a:ext cx="927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COPY</a:t>
            </a:r>
          </a:p>
        </p:txBody>
      </p:sp>
      <p:sp>
        <p:nvSpPr>
          <p:cNvPr id="436260" name="Line 36"/>
          <p:cNvSpPr>
            <a:spLocks noChangeShapeType="1"/>
          </p:cNvSpPr>
          <p:nvPr/>
        </p:nvSpPr>
        <p:spPr bwMode="auto">
          <a:xfrm>
            <a:off x="2819400" y="3429000"/>
            <a:ext cx="758825" cy="987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Example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7315200" cy="5181600"/>
          </a:xfrm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int* magic_num(int strt);  // prototype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i=0, *pI;		    // ptr to integer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pI = magic_num(i);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printf(“random 4fib=%d\n”,*pI);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int* magic_num(int strt)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int keep[9] = {0,1,2,3,5,8,13,21,34};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*pOut;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pOut = keep + strt + rand()%4;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return(pOut);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6096000" y="5334000"/>
            <a:ext cx="2971800" cy="11969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keep </a:t>
            </a:r>
            <a:r>
              <a:rPr lang="en-US">
                <a:effectLst/>
                <a:latin typeface="Times New Roman" pitchFamily="18" charset="0"/>
              </a:rPr>
              <a:t>array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stays </a:t>
            </a:r>
            <a:r>
              <a:rPr lang="en-US">
                <a:effectLst/>
                <a:latin typeface="Times New Roman" pitchFamily="18" charset="0"/>
              </a:rPr>
              <a:t>valid in memory, but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strt</a:t>
            </a:r>
            <a:r>
              <a:rPr lang="en-US">
                <a:effectLst/>
                <a:latin typeface="Times New Roman" pitchFamily="18" charset="0"/>
              </a:rPr>
              <a:t> and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pOut</a:t>
            </a:r>
            <a:r>
              <a:rPr lang="en-US">
                <a:effectLst/>
                <a:latin typeface="Times New Roman" pitchFamily="18" charset="0"/>
              </a:rPr>
              <a:t>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do not</a:t>
            </a:r>
            <a:r>
              <a:rPr lang="en-US">
                <a:effectLst/>
                <a:latin typeface="Times New Roman" pitchFamily="18" charset="0"/>
              </a:rPr>
              <a:t>.</a:t>
            </a:r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6673850" y="3581400"/>
            <a:ext cx="2105025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Result:</a:t>
            </a:r>
          </a:p>
          <a:p>
            <a:pPr eaLnBrk="0" hangingPunct="0"/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&gt;random 4fib=3</a:t>
            </a:r>
          </a:p>
          <a:p>
            <a:pPr eaLnBrk="0" hangingPunct="0"/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</p:txBody>
      </p:sp>
      <p:sp>
        <p:nvSpPr>
          <p:cNvPr id="139277" name="Freeform 13"/>
          <p:cNvSpPr>
            <a:spLocks/>
          </p:cNvSpPr>
          <p:nvPr/>
        </p:nvSpPr>
        <p:spPr bwMode="auto">
          <a:xfrm>
            <a:off x="550863" y="3124200"/>
            <a:ext cx="896937" cy="2903538"/>
          </a:xfrm>
          <a:custGeom>
            <a:avLst/>
            <a:gdLst>
              <a:gd name="T0" fmla="*/ 547 w 565"/>
              <a:gd name="T1" fmla="*/ 1829 h 1829"/>
              <a:gd name="T2" fmla="*/ 77 w 565"/>
              <a:gd name="T3" fmla="*/ 1480 h 1829"/>
              <a:gd name="T4" fmla="*/ 85 w 565"/>
              <a:gd name="T5" fmla="*/ 412 h 1829"/>
              <a:gd name="T6" fmla="*/ 565 w 565"/>
              <a:gd name="T7" fmla="*/ 0 h 1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5" h="1829">
                <a:moveTo>
                  <a:pt x="547" y="1829"/>
                </a:moveTo>
                <a:cubicBezTo>
                  <a:pt x="469" y="1771"/>
                  <a:pt x="154" y="1716"/>
                  <a:pt x="77" y="1480"/>
                </a:cubicBezTo>
                <a:cubicBezTo>
                  <a:pt x="0" y="1244"/>
                  <a:pt x="4" y="659"/>
                  <a:pt x="85" y="412"/>
                </a:cubicBezTo>
                <a:cubicBezTo>
                  <a:pt x="166" y="165"/>
                  <a:pt x="465" y="86"/>
                  <a:pt x="565" y="0"/>
                </a:cubicBezTo>
              </a:path>
            </a:pathLst>
          </a:custGeom>
          <a:noFill/>
          <a:ln w="127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78" name="Freeform 14"/>
          <p:cNvSpPr>
            <a:spLocks/>
          </p:cNvSpPr>
          <p:nvPr/>
        </p:nvSpPr>
        <p:spPr bwMode="auto">
          <a:xfrm>
            <a:off x="2897188" y="5189538"/>
            <a:ext cx="3314700" cy="403225"/>
          </a:xfrm>
          <a:custGeom>
            <a:avLst/>
            <a:gdLst>
              <a:gd name="T0" fmla="*/ 2088 w 2088"/>
              <a:gd name="T1" fmla="*/ 254 h 254"/>
              <a:gd name="T2" fmla="*/ 1745 w 2088"/>
              <a:gd name="T3" fmla="*/ 109 h 254"/>
              <a:gd name="T4" fmla="*/ 277 w 2088"/>
              <a:gd name="T5" fmla="*/ 171 h 254"/>
              <a:gd name="T6" fmla="*/ 85 w 2088"/>
              <a:gd name="T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8" h="254">
                <a:moveTo>
                  <a:pt x="2088" y="254"/>
                </a:moveTo>
                <a:cubicBezTo>
                  <a:pt x="2031" y="230"/>
                  <a:pt x="2047" y="123"/>
                  <a:pt x="1745" y="109"/>
                </a:cubicBezTo>
                <a:cubicBezTo>
                  <a:pt x="1443" y="95"/>
                  <a:pt x="554" y="189"/>
                  <a:pt x="277" y="171"/>
                </a:cubicBezTo>
                <a:cubicBezTo>
                  <a:pt x="0" y="153"/>
                  <a:pt x="125" y="36"/>
                  <a:pt x="85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106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How Can Pointers Claim Memory?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0772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An array resides in a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named block of memory.</a:t>
            </a:r>
          </a:p>
          <a:p>
            <a:pPr>
              <a:lnSpc>
                <a:spcPct val="90000"/>
              </a:lnSpc>
            </a:pPr>
            <a:r>
              <a:rPr lang="en-US" sz="2400"/>
              <a:t>Array size is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constant: fixed</a:t>
            </a:r>
            <a:r>
              <a:rPr lang="en-US" sz="2400"/>
              <a:t> when array is declared.</a:t>
            </a:r>
            <a:br>
              <a:rPr lang="en-US" sz="2400"/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list[4];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Pointers       can </a:t>
            </a:r>
            <a:r>
              <a:rPr lang="en-US" sz="2400">
                <a:solidFill>
                  <a:schemeClr val="accent2"/>
                </a:solidFill>
              </a:rPr>
              <a:t>point</a:t>
            </a:r>
            <a:r>
              <a:rPr lang="en-US" sz="2400"/>
              <a:t> to blocks of memory </a:t>
            </a:r>
            <a:br>
              <a:rPr lang="en-US" sz="2400"/>
            </a:br>
            <a:r>
              <a:rPr lang="en-US" sz="2400"/>
              <a:t>(like a movable array name) but have no elements of its own.</a:t>
            </a:r>
            <a:br>
              <a:rPr lang="en-US" sz="2400"/>
            </a:b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how can they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get their own memory blocks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to control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r>
              <a:rPr lang="en-US" sz="2400" b="1"/>
              <a:t> </a:t>
            </a:r>
            <a:br>
              <a:rPr lang="en-US" sz="2400" b="1"/>
            </a:br>
            <a:endParaRPr lang="en-US" sz="2400" b="1"/>
          </a:p>
          <a:p>
            <a:pPr>
              <a:lnSpc>
                <a:spcPct val="90000"/>
              </a:lnSpc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What if you want to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vary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array size</a:t>
            </a:r>
            <a:r>
              <a:rPr lang="en-US" sz="2400"/>
              <a:t>, or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choose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array size</a:t>
            </a:r>
            <a:r>
              <a:rPr lang="en-US" sz="2400"/>
              <a:t> after the program starts running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r>
              <a:rPr lang="en-US" sz="2400"/>
              <a:t> (at ‘run time’?)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171012" name="Line 4"/>
          <p:cNvSpPr>
            <a:spLocks noChangeShapeType="1"/>
          </p:cNvSpPr>
          <p:nvPr/>
        </p:nvSpPr>
        <p:spPr bwMode="auto">
          <a:xfrm>
            <a:off x="14795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3" name="Line 5"/>
          <p:cNvSpPr>
            <a:spLocks noChangeShapeType="1"/>
          </p:cNvSpPr>
          <p:nvPr/>
        </p:nvSpPr>
        <p:spPr bwMode="auto">
          <a:xfrm>
            <a:off x="17843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4" name="Line 6"/>
          <p:cNvSpPr>
            <a:spLocks noChangeShapeType="1"/>
          </p:cNvSpPr>
          <p:nvPr/>
        </p:nvSpPr>
        <p:spPr bwMode="auto">
          <a:xfrm>
            <a:off x="20891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5" name="Line 7"/>
          <p:cNvSpPr>
            <a:spLocks noChangeShapeType="1"/>
          </p:cNvSpPr>
          <p:nvPr/>
        </p:nvSpPr>
        <p:spPr bwMode="auto">
          <a:xfrm>
            <a:off x="23939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6" name="Line 8"/>
          <p:cNvSpPr>
            <a:spLocks noChangeShapeType="1"/>
          </p:cNvSpPr>
          <p:nvPr/>
        </p:nvSpPr>
        <p:spPr bwMode="auto">
          <a:xfrm>
            <a:off x="26987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7" name="Line 9"/>
          <p:cNvSpPr>
            <a:spLocks noChangeShapeType="1"/>
          </p:cNvSpPr>
          <p:nvPr/>
        </p:nvSpPr>
        <p:spPr bwMode="auto">
          <a:xfrm>
            <a:off x="30035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8" name="Line 10"/>
          <p:cNvSpPr>
            <a:spLocks noChangeShapeType="1"/>
          </p:cNvSpPr>
          <p:nvPr/>
        </p:nvSpPr>
        <p:spPr bwMode="auto">
          <a:xfrm>
            <a:off x="33083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9" name="Line 11"/>
          <p:cNvSpPr>
            <a:spLocks noChangeShapeType="1"/>
          </p:cNvSpPr>
          <p:nvPr/>
        </p:nvSpPr>
        <p:spPr bwMode="auto">
          <a:xfrm>
            <a:off x="36131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0" name="Line 12"/>
          <p:cNvSpPr>
            <a:spLocks noChangeShapeType="1"/>
          </p:cNvSpPr>
          <p:nvPr/>
        </p:nvSpPr>
        <p:spPr bwMode="auto">
          <a:xfrm>
            <a:off x="39179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1" name="Line 13"/>
          <p:cNvSpPr>
            <a:spLocks noChangeShapeType="1"/>
          </p:cNvSpPr>
          <p:nvPr/>
        </p:nvSpPr>
        <p:spPr bwMode="auto">
          <a:xfrm>
            <a:off x="42227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2" name="Line 14"/>
          <p:cNvSpPr>
            <a:spLocks noChangeShapeType="1"/>
          </p:cNvSpPr>
          <p:nvPr/>
        </p:nvSpPr>
        <p:spPr bwMode="auto">
          <a:xfrm>
            <a:off x="45275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3" name="Line 15"/>
          <p:cNvSpPr>
            <a:spLocks noChangeShapeType="1"/>
          </p:cNvSpPr>
          <p:nvPr/>
        </p:nvSpPr>
        <p:spPr bwMode="auto">
          <a:xfrm>
            <a:off x="48323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4" name="Line 16"/>
          <p:cNvSpPr>
            <a:spLocks noChangeShapeType="1"/>
          </p:cNvSpPr>
          <p:nvPr/>
        </p:nvSpPr>
        <p:spPr bwMode="auto">
          <a:xfrm>
            <a:off x="51371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5" name="Line 17"/>
          <p:cNvSpPr>
            <a:spLocks noChangeShapeType="1"/>
          </p:cNvSpPr>
          <p:nvPr/>
        </p:nvSpPr>
        <p:spPr bwMode="auto">
          <a:xfrm>
            <a:off x="54419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6" name="Line 18"/>
          <p:cNvSpPr>
            <a:spLocks noChangeShapeType="1"/>
          </p:cNvSpPr>
          <p:nvPr/>
        </p:nvSpPr>
        <p:spPr bwMode="auto">
          <a:xfrm>
            <a:off x="57467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7" name="Line 19"/>
          <p:cNvSpPr>
            <a:spLocks noChangeShapeType="1"/>
          </p:cNvSpPr>
          <p:nvPr/>
        </p:nvSpPr>
        <p:spPr bwMode="auto">
          <a:xfrm>
            <a:off x="60515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8" name="Line 20"/>
          <p:cNvSpPr>
            <a:spLocks noChangeShapeType="1"/>
          </p:cNvSpPr>
          <p:nvPr/>
        </p:nvSpPr>
        <p:spPr bwMode="auto">
          <a:xfrm>
            <a:off x="63563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9" name="Line 21"/>
          <p:cNvSpPr>
            <a:spLocks noChangeShapeType="1"/>
          </p:cNvSpPr>
          <p:nvPr/>
        </p:nvSpPr>
        <p:spPr bwMode="auto">
          <a:xfrm>
            <a:off x="66611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0" name="Line 22"/>
          <p:cNvSpPr>
            <a:spLocks noChangeShapeType="1"/>
          </p:cNvSpPr>
          <p:nvPr/>
        </p:nvSpPr>
        <p:spPr bwMode="auto">
          <a:xfrm>
            <a:off x="69659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1" name="Line 23"/>
          <p:cNvSpPr>
            <a:spLocks noChangeShapeType="1"/>
          </p:cNvSpPr>
          <p:nvPr/>
        </p:nvSpPr>
        <p:spPr bwMode="auto">
          <a:xfrm>
            <a:off x="72707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2" name="Line 24"/>
          <p:cNvSpPr>
            <a:spLocks noChangeShapeType="1"/>
          </p:cNvSpPr>
          <p:nvPr/>
        </p:nvSpPr>
        <p:spPr bwMode="auto">
          <a:xfrm>
            <a:off x="75755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3" name="Line 25"/>
          <p:cNvSpPr>
            <a:spLocks noChangeShapeType="1"/>
          </p:cNvSpPr>
          <p:nvPr/>
        </p:nvSpPr>
        <p:spPr bwMode="auto">
          <a:xfrm>
            <a:off x="78803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4" name="Line 26"/>
          <p:cNvSpPr>
            <a:spLocks noChangeShapeType="1"/>
          </p:cNvSpPr>
          <p:nvPr/>
        </p:nvSpPr>
        <p:spPr bwMode="auto">
          <a:xfrm>
            <a:off x="81851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5" name="Line 27"/>
          <p:cNvSpPr>
            <a:spLocks noChangeShapeType="1"/>
          </p:cNvSpPr>
          <p:nvPr/>
        </p:nvSpPr>
        <p:spPr bwMode="auto">
          <a:xfrm>
            <a:off x="869950" y="3386138"/>
            <a:ext cx="746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6" name="Line 28"/>
          <p:cNvSpPr>
            <a:spLocks noChangeShapeType="1"/>
          </p:cNvSpPr>
          <p:nvPr/>
        </p:nvSpPr>
        <p:spPr bwMode="auto">
          <a:xfrm>
            <a:off x="1098550" y="2852738"/>
            <a:ext cx="739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7" name="Rectangle 29"/>
          <p:cNvSpPr>
            <a:spLocks noChangeArrowheads="1"/>
          </p:cNvSpPr>
          <p:nvPr/>
        </p:nvSpPr>
        <p:spPr bwMode="auto">
          <a:xfrm>
            <a:off x="1479550" y="2852738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38" name="Rectangle 30"/>
          <p:cNvSpPr>
            <a:spLocks noChangeArrowheads="1"/>
          </p:cNvSpPr>
          <p:nvPr/>
        </p:nvSpPr>
        <p:spPr bwMode="auto">
          <a:xfrm>
            <a:off x="3308350" y="2852738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39" name="Rectangle 31"/>
          <p:cNvSpPr>
            <a:spLocks noChangeArrowheads="1"/>
          </p:cNvSpPr>
          <p:nvPr/>
        </p:nvSpPr>
        <p:spPr bwMode="auto">
          <a:xfrm>
            <a:off x="6965950" y="2852738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0" name="Rectangle 32"/>
          <p:cNvSpPr>
            <a:spLocks noChangeArrowheads="1"/>
          </p:cNvSpPr>
          <p:nvPr/>
        </p:nvSpPr>
        <p:spPr bwMode="auto">
          <a:xfrm>
            <a:off x="1479550" y="2852738"/>
            <a:ext cx="12192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1" name="Rectangle 33"/>
          <p:cNvSpPr>
            <a:spLocks noChangeArrowheads="1"/>
          </p:cNvSpPr>
          <p:nvPr/>
        </p:nvSpPr>
        <p:spPr bwMode="auto">
          <a:xfrm>
            <a:off x="3308350" y="2852738"/>
            <a:ext cx="48768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2" name="Rectangle 34"/>
          <p:cNvSpPr>
            <a:spLocks noChangeArrowheads="1"/>
          </p:cNvSpPr>
          <p:nvPr/>
        </p:nvSpPr>
        <p:spPr bwMode="auto">
          <a:xfrm>
            <a:off x="5746750" y="2852738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3" name="Rectangle 35"/>
          <p:cNvSpPr>
            <a:spLocks noChangeArrowheads="1"/>
          </p:cNvSpPr>
          <p:nvPr/>
        </p:nvSpPr>
        <p:spPr bwMode="auto">
          <a:xfrm>
            <a:off x="4527550" y="2852738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4" name="Text Box 36"/>
          <p:cNvSpPr txBox="1">
            <a:spLocks noChangeArrowheads="1"/>
          </p:cNvSpPr>
          <p:nvPr/>
        </p:nvSpPr>
        <p:spPr bwMode="auto">
          <a:xfrm>
            <a:off x="685800" y="2928938"/>
            <a:ext cx="7499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 n 0 0 0 3 z p 0 0 0 1 0 0 0 6 0 0 0 4 0 0 0 8</a:t>
            </a:r>
            <a:endParaRPr lang="en-US" sz="1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171045" name="Text Box 37"/>
          <p:cNvSpPr txBox="1">
            <a:spLocks noChangeArrowheads="1"/>
          </p:cNvSpPr>
          <p:nvPr/>
        </p:nvSpPr>
        <p:spPr bwMode="auto">
          <a:xfrm>
            <a:off x="1920875" y="3324225"/>
            <a:ext cx="320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</a:t>
            </a:r>
          </a:p>
        </p:txBody>
      </p:sp>
      <p:sp>
        <p:nvSpPr>
          <p:cNvPr id="171046" name="AutoShape 38"/>
          <p:cNvSpPr>
            <a:spLocks/>
          </p:cNvSpPr>
          <p:nvPr/>
        </p:nvSpPr>
        <p:spPr bwMode="auto">
          <a:xfrm rot="-16200000">
            <a:off x="1953419" y="2988469"/>
            <a:ext cx="271462" cy="1066800"/>
          </a:xfrm>
          <a:prstGeom prst="rightBracket">
            <a:avLst>
              <a:gd name="adj" fmla="val 32749"/>
            </a:avLst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7" name="Text Box 39"/>
          <p:cNvSpPr txBox="1">
            <a:spLocks noChangeArrowheads="1"/>
          </p:cNvSpPr>
          <p:nvPr/>
        </p:nvSpPr>
        <p:spPr bwMode="auto">
          <a:xfrm>
            <a:off x="2003425" y="3962400"/>
            <a:ext cx="501650" cy="4095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p1</a:t>
            </a:r>
          </a:p>
        </p:txBody>
      </p:sp>
      <p:sp>
        <p:nvSpPr>
          <p:cNvPr id="171048" name="Line 40"/>
          <p:cNvSpPr>
            <a:spLocks noChangeShapeType="1"/>
          </p:cNvSpPr>
          <p:nvPr/>
        </p:nvSpPr>
        <p:spPr bwMode="auto">
          <a:xfrm flipV="1">
            <a:off x="2514600" y="3581400"/>
            <a:ext cx="9144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49" name="AutoShape 41"/>
          <p:cNvSpPr>
            <a:spLocks/>
          </p:cNvSpPr>
          <p:nvPr/>
        </p:nvSpPr>
        <p:spPr bwMode="auto">
          <a:xfrm rot="-16200000">
            <a:off x="3765550" y="3005138"/>
            <a:ext cx="304800" cy="1066800"/>
          </a:xfrm>
          <a:prstGeom prst="rightBracket">
            <a:avLst>
              <a:gd name="adj" fmla="val 29167"/>
            </a:avLst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50" name="Text Box 42"/>
          <p:cNvSpPr txBox="1">
            <a:spLocks noChangeArrowheads="1"/>
          </p:cNvSpPr>
          <p:nvPr/>
        </p:nvSpPr>
        <p:spPr bwMode="auto">
          <a:xfrm>
            <a:off x="3373438" y="332422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171051" name="Text Box 43"/>
          <p:cNvSpPr txBox="1">
            <a:spLocks noChangeArrowheads="1"/>
          </p:cNvSpPr>
          <p:nvPr/>
        </p:nvSpPr>
        <p:spPr bwMode="auto">
          <a:xfrm>
            <a:off x="4606925" y="3321050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171052" name="Text Box 44"/>
          <p:cNvSpPr txBox="1">
            <a:spLocks noChangeArrowheads="1"/>
          </p:cNvSpPr>
          <p:nvPr/>
        </p:nvSpPr>
        <p:spPr bwMode="auto">
          <a:xfrm>
            <a:off x="5826125" y="332422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171053" name="Text Box 45"/>
          <p:cNvSpPr txBox="1">
            <a:spLocks noChangeArrowheads="1"/>
          </p:cNvSpPr>
          <p:nvPr/>
        </p:nvSpPr>
        <p:spPr bwMode="auto">
          <a:xfrm>
            <a:off x="7045325" y="332422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list[3]</a:t>
            </a:r>
          </a:p>
        </p:txBody>
      </p:sp>
      <p:sp>
        <p:nvSpPr>
          <p:cNvPr id="171054" name="AutoShape 46"/>
          <p:cNvSpPr>
            <a:spLocks/>
          </p:cNvSpPr>
          <p:nvPr/>
        </p:nvSpPr>
        <p:spPr bwMode="auto">
          <a:xfrm rot="-16200000">
            <a:off x="4984750" y="3005138"/>
            <a:ext cx="304800" cy="1066800"/>
          </a:xfrm>
          <a:prstGeom prst="rightBracket">
            <a:avLst>
              <a:gd name="adj" fmla="val 29167"/>
            </a:avLst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55" name="AutoShape 47"/>
          <p:cNvSpPr>
            <a:spLocks/>
          </p:cNvSpPr>
          <p:nvPr/>
        </p:nvSpPr>
        <p:spPr bwMode="auto">
          <a:xfrm rot="-16200000">
            <a:off x="6203950" y="3005138"/>
            <a:ext cx="304800" cy="1066800"/>
          </a:xfrm>
          <a:prstGeom prst="rightBracket">
            <a:avLst>
              <a:gd name="adj" fmla="val 29167"/>
            </a:avLst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56" name="AutoShape 48"/>
          <p:cNvSpPr>
            <a:spLocks/>
          </p:cNvSpPr>
          <p:nvPr/>
        </p:nvSpPr>
        <p:spPr bwMode="auto">
          <a:xfrm rot="-16200000">
            <a:off x="7423150" y="3005138"/>
            <a:ext cx="304800" cy="1066800"/>
          </a:xfrm>
          <a:prstGeom prst="rightBracket">
            <a:avLst>
              <a:gd name="adj" fmla="val 29167"/>
            </a:avLst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1057" name="Group 49"/>
          <p:cNvGrpSpPr>
            <a:grpSpLocks/>
          </p:cNvGrpSpPr>
          <p:nvPr/>
        </p:nvGrpSpPr>
        <p:grpSpPr bwMode="auto">
          <a:xfrm>
            <a:off x="3074988" y="2286000"/>
            <a:ext cx="831850" cy="606425"/>
            <a:chOff x="2301" y="3147"/>
            <a:chExt cx="524" cy="382"/>
          </a:xfrm>
        </p:grpSpPr>
        <p:sp>
          <p:nvSpPr>
            <p:cNvPr id="171058" name="Text Box 50"/>
            <p:cNvSpPr txBox="1">
              <a:spLocks noChangeArrowheads="1"/>
            </p:cNvSpPr>
            <p:nvPr/>
          </p:nvSpPr>
          <p:spPr bwMode="auto">
            <a:xfrm>
              <a:off x="2301" y="3147"/>
              <a:ext cx="524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list</a:t>
              </a:r>
            </a:p>
          </p:txBody>
        </p:sp>
        <p:sp>
          <p:nvSpPr>
            <p:cNvPr id="171059" name="Line 51"/>
            <p:cNvSpPr>
              <a:spLocks noChangeShapeType="1"/>
            </p:cNvSpPr>
            <p:nvPr/>
          </p:nvSpPr>
          <p:spPr bwMode="auto">
            <a:xfrm>
              <a:off x="2558" y="3408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1061" name="Rectangle 53"/>
          <p:cNvSpPr>
            <a:spLocks noChangeArrowheads="1"/>
          </p:cNvSpPr>
          <p:nvPr/>
        </p:nvSpPr>
        <p:spPr bwMode="auto">
          <a:xfrm>
            <a:off x="609600" y="4648200"/>
            <a:ext cx="7848600" cy="167640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2" name="Line 4"/>
          <p:cNvSpPr>
            <a:spLocks noChangeShapeType="1"/>
          </p:cNvSpPr>
          <p:nvPr/>
        </p:nvSpPr>
        <p:spPr bwMode="auto">
          <a:xfrm flipV="1">
            <a:off x="685800" y="4572000"/>
            <a:ext cx="7543800" cy="13716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8773" name="Line 5"/>
          <p:cNvSpPr>
            <a:spLocks noChangeShapeType="1"/>
          </p:cNvSpPr>
          <p:nvPr/>
        </p:nvSpPr>
        <p:spPr bwMode="auto">
          <a:xfrm>
            <a:off x="685800" y="4572000"/>
            <a:ext cx="7848600" cy="1676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Answer: Dynamic Allocation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105400"/>
          </a:xfrm>
        </p:spPr>
        <p:txBody>
          <a:bodyPr/>
          <a:lstStyle/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 Allocation</a:t>
            </a:r>
            <a:r>
              <a:rPr lang="en-US" sz="2800" dirty="0"/>
              <a:t> == </a:t>
            </a:r>
            <a:br>
              <a:rPr lang="en-US" sz="2800" dirty="0"/>
            </a:br>
            <a:r>
              <a:rPr lang="en-US" sz="2800" dirty="0"/>
              <a:t>    memory taken and/or released during execution.</a:t>
            </a:r>
          </a:p>
          <a:p>
            <a:r>
              <a:rPr lang="en-US" sz="2800" dirty="0"/>
              <a:t>Dynamic Allocation enables us to :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claim</a:t>
            </a:r>
            <a:r>
              <a:rPr lang="en-US" sz="2400" dirty="0"/>
              <a:t> a computed # of elements at run time </a:t>
            </a:r>
            <a:br>
              <a:rPr lang="en-US" sz="2400" dirty="0"/>
            </a:br>
            <a:r>
              <a:rPr lang="en-US" sz="2400" dirty="0"/>
              <a:t>					(function: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malloc</a:t>
            </a:r>
            <a:r>
              <a:rPr lang="en-US" sz="2400" dirty="0"/>
              <a:t>)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release</a:t>
            </a:r>
            <a:r>
              <a:rPr lang="en-US" sz="2400" dirty="0"/>
              <a:t> all elements you reserved </a:t>
            </a:r>
            <a:br>
              <a:rPr lang="en-US" sz="2400" dirty="0"/>
            </a:br>
            <a:r>
              <a:rPr lang="en-US" sz="2400" dirty="0"/>
              <a:t>					(function: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free</a:t>
            </a:r>
            <a:r>
              <a:rPr lang="en-US" sz="2400" dirty="0"/>
              <a:t>)</a:t>
            </a:r>
          </a:p>
          <a:p>
            <a:r>
              <a:rPr lang="en-US" sz="2800" dirty="0"/>
              <a:t>Less important variants (OK to ignore them) can: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change</a:t>
            </a:r>
            <a:r>
              <a:rPr lang="en-US" sz="2400" dirty="0"/>
              <a:t> the number of elements (function: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realloc</a:t>
            </a:r>
            <a:r>
              <a:rPr lang="en-US" sz="2400" dirty="0"/>
              <a:t>)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claim</a:t>
            </a:r>
            <a:r>
              <a:rPr lang="en-US" sz="2400" dirty="0"/>
              <a:t> already-zero-valued memory (function: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calloc</a:t>
            </a:r>
            <a:r>
              <a:rPr lang="en-US" sz="2400" dirty="0"/>
              <a:t>)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worth using—slow, inflexible.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dirty="0"/>
              <a:t>Write your own...</a:t>
            </a:r>
          </a:p>
        </p:txBody>
      </p:sp>
      <p:sp>
        <p:nvSpPr>
          <p:cNvPr id="288774" name="Rectangle 6"/>
          <p:cNvSpPr>
            <a:spLocks noChangeArrowheads="1"/>
          </p:cNvSpPr>
          <p:nvPr/>
        </p:nvSpPr>
        <p:spPr bwMode="auto">
          <a:xfrm>
            <a:off x="609600" y="1219200"/>
            <a:ext cx="7848600" cy="32004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Function Calling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Details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Actual arguments</a:t>
            </a:r>
            <a:r>
              <a:rPr lang="en-US" sz="2800" b="1" dirty="0"/>
              <a:t> == </a:t>
            </a:r>
            <a:br>
              <a:rPr lang="en-US" sz="2800" b="1" dirty="0"/>
            </a:br>
            <a:r>
              <a:rPr lang="en-US" sz="2800" dirty="0"/>
              <a:t>The values used during function calling </a:t>
            </a:r>
            <a:br>
              <a:rPr lang="en-US" sz="2800" dirty="0"/>
            </a:br>
            <a:r>
              <a:rPr lang="en-US" sz="2800" dirty="0">
                <a:solidFill>
                  <a:schemeClr val="folHlink"/>
                </a:solidFill>
              </a:rPr>
              <a:t>(a.k.a. </a:t>
            </a:r>
            <a:r>
              <a:rPr lang="en-US" sz="2800" b="1" dirty="0">
                <a:solidFill>
                  <a:schemeClr val="folHlink"/>
                </a:solidFill>
              </a:rPr>
              <a:t>actual parameter</a:t>
            </a:r>
            <a:r>
              <a:rPr lang="en-US" sz="2800" dirty="0">
                <a:solidFill>
                  <a:schemeClr val="folHlink"/>
                </a:solidFill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parameters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==</a:t>
            </a:r>
            <a:r>
              <a:rPr lang="en-US" sz="2800" dirty="0"/>
              <a:t>  </a:t>
            </a:r>
            <a:br>
              <a:rPr lang="en-US" sz="2800" dirty="0"/>
            </a:br>
            <a:r>
              <a:rPr lang="en-US" sz="2800" dirty="0"/>
              <a:t>The function’s local variables in the argument list </a:t>
            </a:r>
            <a:br>
              <a:rPr lang="en-US" sz="2800" dirty="0"/>
            </a:br>
            <a:r>
              <a:rPr lang="en-US" sz="2800" dirty="0"/>
              <a:t>(these vars. are declared in the function prototype).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4419600" y="5029200"/>
            <a:ext cx="37338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add (int x, int y)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(x+y);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09574" name="Oval 6"/>
          <p:cNvSpPr>
            <a:spLocks noChangeArrowheads="1"/>
          </p:cNvSpPr>
          <p:nvPr/>
        </p:nvSpPr>
        <p:spPr bwMode="auto">
          <a:xfrm>
            <a:off x="6858000" y="5029200"/>
            <a:ext cx="8763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5" name="Oval 7"/>
          <p:cNvSpPr>
            <a:spLocks noChangeArrowheads="1"/>
          </p:cNvSpPr>
          <p:nvPr/>
        </p:nvSpPr>
        <p:spPr bwMode="auto">
          <a:xfrm>
            <a:off x="5791200" y="5029200"/>
            <a:ext cx="9144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6" name="Line 8"/>
          <p:cNvSpPr>
            <a:spLocks noChangeShapeType="1"/>
          </p:cNvSpPr>
          <p:nvPr/>
        </p:nvSpPr>
        <p:spPr bwMode="auto">
          <a:xfrm flipH="1">
            <a:off x="6324600" y="4648200"/>
            <a:ext cx="2286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7" name="Line 9"/>
          <p:cNvSpPr>
            <a:spLocks noChangeShapeType="1"/>
          </p:cNvSpPr>
          <p:nvPr/>
        </p:nvSpPr>
        <p:spPr bwMode="auto">
          <a:xfrm>
            <a:off x="6858000" y="4724400"/>
            <a:ext cx="381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8" name="Text Box 10"/>
          <p:cNvSpPr txBox="1">
            <a:spLocks noChangeArrowheads="1"/>
          </p:cNvSpPr>
          <p:nvPr/>
        </p:nvSpPr>
        <p:spPr bwMode="auto">
          <a:xfrm>
            <a:off x="533400" y="5029200"/>
            <a:ext cx="2667000" cy="1625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add(3,4);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09580" name="Oval 12"/>
          <p:cNvSpPr>
            <a:spLocks noChangeArrowheads="1"/>
          </p:cNvSpPr>
          <p:nvPr/>
        </p:nvSpPr>
        <p:spPr bwMode="auto">
          <a:xfrm>
            <a:off x="1828800" y="56388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81" name="Line 13"/>
          <p:cNvSpPr>
            <a:spLocks noChangeShapeType="1"/>
          </p:cNvSpPr>
          <p:nvPr/>
        </p:nvSpPr>
        <p:spPr bwMode="auto">
          <a:xfrm>
            <a:off x="1676400" y="4800600"/>
            <a:ext cx="228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2" name="Oval 14"/>
          <p:cNvSpPr>
            <a:spLocks noChangeArrowheads="1"/>
          </p:cNvSpPr>
          <p:nvPr/>
        </p:nvSpPr>
        <p:spPr bwMode="auto">
          <a:xfrm>
            <a:off x="2133600" y="56388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83" name="Line 15"/>
          <p:cNvSpPr>
            <a:spLocks noChangeShapeType="1"/>
          </p:cNvSpPr>
          <p:nvPr/>
        </p:nvSpPr>
        <p:spPr bwMode="auto">
          <a:xfrm>
            <a:off x="2209800" y="4724400"/>
            <a:ext cx="762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9" name="Text Box 11"/>
          <p:cNvSpPr txBox="1">
            <a:spLocks noChangeArrowheads="1"/>
          </p:cNvSpPr>
          <p:nvPr/>
        </p:nvSpPr>
        <p:spPr bwMode="auto">
          <a:xfrm>
            <a:off x="381000" y="4419600"/>
            <a:ext cx="24384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actual arguments</a:t>
            </a: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4953000" y="4267200"/>
            <a:ext cx="2667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formal parameters</a:t>
            </a:r>
          </a:p>
        </p:txBody>
      </p:sp>
      <p:sp>
        <p:nvSpPr>
          <p:cNvPr id="18" name="Freeform 17"/>
          <p:cNvSpPr/>
          <p:nvPr/>
        </p:nvSpPr>
        <p:spPr bwMode="auto">
          <a:xfrm>
            <a:off x="2873829" y="4104772"/>
            <a:ext cx="2057400" cy="619628"/>
          </a:xfrm>
          <a:custGeom>
            <a:avLst/>
            <a:gdLst>
              <a:gd name="connsiteX0" fmla="*/ 0 w 2057400"/>
              <a:gd name="connsiteY0" fmla="*/ 709612 h 709612"/>
              <a:gd name="connsiteX1" fmla="*/ 435428 w 2057400"/>
              <a:gd name="connsiteY1" fmla="*/ 67355 h 709612"/>
              <a:gd name="connsiteX2" fmla="*/ 1328057 w 2057400"/>
              <a:gd name="connsiteY2" fmla="*/ 67355 h 709612"/>
              <a:gd name="connsiteX3" fmla="*/ 2057400 w 2057400"/>
              <a:gd name="connsiteY3" fmla="*/ 491897 h 709612"/>
              <a:gd name="connsiteX0" fmla="*/ 0 w 2057400"/>
              <a:gd name="connsiteY0" fmla="*/ 665364 h 665364"/>
              <a:gd name="connsiteX1" fmla="*/ 435428 w 2057400"/>
              <a:gd name="connsiteY1" fmla="*/ 121078 h 665364"/>
              <a:gd name="connsiteX2" fmla="*/ 1328057 w 2057400"/>
              <a:gd name="connsiteY2" fmla="*/ 23107 h 665364"/>
              <a:gd name="connsiteX3" fmla="*/ 2057400 w 2057400"/>
              <a:gd name="connsiteY3" fmla="*/ 447649 h 665364"/>
              <a:gd name="connsiteX0" fmla="*/ 0 w 2057400"/>
              <a:gd name="connsiteY0" fmla="*/ 624390 h 624390"/>
              <a:gd name="connsiteX1" fmla="*/ 435428 w 2057400"/>
              <a:gd name="connsiteY1" fmla="*/ 80104 h 624390"/>
              <a:gd name="connsiteX2" fmla="*/ 1360714 w 2057400"/>
              <a:gd name="connsiteY2" fmla="*/ 36561 h 624390"/>
              <a:gd name="connsiteX3" fmla="*/ 2057400 w 2057400"/>
              <a:gd name="connsiteY3" fmla="*/ 406675 h 624390"/>
              <a:gd name="connsiteX0" fmla="*/ 0 w 2057400"/>
              <a:gd name="connsiteY0" fmla="*/ 643052 h 643052"/>
              <a:gd name="connsiteX1" fmla="*/ 435428 w 2057400"/>
              <a:gd name="connsiteY1" fmla="*/ 98766 h 643052"/>
              <a:gd name="connsiteX2" fmla="*/ 1360714 w 2057400"/>
              <a:gd name="connsiteY2" fmla="*/ 55223 h 643052"/>
              <a:gd name="connsiteX3" fmla="*/ 2057400 w 2057400"/>
              <a:gd name="connsiteY3" fmla="*/ 425337 h 643052"/>
              <a:gd name="connsiteX0" fmla="*/ 0 w 2057400"/>
              <a:gd name="connsiteY0" fmla="*/ 619628 h 619628"/>
              <a:gd name="connsiteX1" fmla="*/ 511628 w 2057400"/>
              <a:gd name="connsiteY1" fmla="*/ 86228 h 619628"/>
              <a:gd name="connsiteX2" fmla="*/ 1360714 w 2057400"/>
              <a:gd name="connsiteY2" fmla="*/ 31799 h 619628"/>
              <a:gd name="connsiteX3" fmla="*/ 2057400 w 2057400"/>
              <a:gd name="connsiteY3" fmla="*/ 401913 h 6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7400" h="619628">
                <a:moveTo>
                  <a:pt x="0" y="619628"/>
                </a:moveTo>
                <a:cubicBezTo>
                  <a:pt x="107042" y="352021"/>
                  <a:pt x="284842" y="184199"/>
                  <a:pt x="511628" y="86228"/>
                </a:cubicBezTo>
                <a:cubicBezTo>
                  <a:pt x="738414" y="-11743"/>
                  <a:pt x="1103085" y="-20815"/>
                  <a:pt x="1360714" y="31799"/>
                </a:cubicBezTo>
                <a:cubicBezTo>
                  <a:pt x="1618343" y="84413"/>
                  <a:pt x="1827893" y="225020"/>
                  <a:pt x="2057400" y="401913"/>
                </a:cubicBezTo>
              </a:path>
            </a:pathLst>
          </a:custGeom>
          <a:noFill/>
          <a:ln w="889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Function Calling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Details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772400" cy="22256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At the start of a function call,</a:t>
            </a:r>
          </a:p>
          <a:p>
            <a:pPr>
              <a:lnSpc>
                <a:spcPct val="90000"/>
              </a:lnSpc>
            </a:pPr>
            <a:r>
              <a:rPr lang="en-US"/>
              <a:t>The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actual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arguments</a:t>
            </a:r>
            <a:r>
              <a:rPr lang="en-US"/>
              <a:t> are </a:t>
            </a: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copied to</a:t>
            </a:r>
            <a:r>
              <a:rPr lang="en-US"/>
              <a:t> </a:t>
            </a:r>
            <a:br>
              <a:rPr lang="en-US"/>
            </a:br>
            <a:r>
              <a:rPr lang="en-US"/>
              <a:t>the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parameters</a:t>
            </a:r>
            <a:r>
              <a:rPr lang="en-US"/>
              <a:t> (an </a:t>
            </a:r>
            <a:r>
              <a:rPr lang="en-US">
                <a:solidFill>
                  <a:srgbClr val="FF0000"/>
                </a:solidFill>
              </a:rPr>
              <a:t>assignment</a:t>
            </a:r>
            <a:r>
              <a:rPr lang="en-US"/>
              <a:t>)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IMPORTANT</a:t>
            </a:r>
            <a:r>
              <a:rPr lang="en-US"/>
              <a:t>! Know these two terms well!</a:t>
            </a: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533400" y="5029200"/>
            <a:ext cx="2667000" cy="1625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add(3,4);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4419600" y="5029200"/>
            <a:ext cx="37338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add (int x, int y)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(x+y);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0600" name="Oval 8"/>
          <p:cNvSpPr>
            <a:spLocks noChangeArrowheads="1"/>
          </p:cNvSpPr>
          <p:nvPr/>
        </p:nvSpPr>
        <p:spPr bwMode="auto">
          <a:xfrm>
            <a:off x="1828800" y="56388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0601" name="Line 9"/>
          <p:cNvSpPr>
            <a:spLocks noChangeShapeType="1"/>
          </p:cNvSpPr>
          <p:nvPr/>
        </p:nvSpPr>
        <p:spPr bwMode="auto">
          <a:xfrm>
            <a:off x="1676400" y="4800600"/>
            <a:ext cx="228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02" name="Oval 10"/>
          <p:cNvSpPr>
            <a:spLocks noChangeArrowheads="1"/>
          </p:cNvSpPr>
          <p:nvPr/>
        </p:nvSpPr>
        <p:spPr bwMode="auto">
          <a:xfrm>
            <a:off x="6934200" y="5049838"/>
            <a:ext cx="8001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0603" name="Oval 11"/>
          <p:cNvSpPr>
            <a:spLocks noChangeArrowheads="1"/>
          </p:cNvSpPr>
          <p:nvPr/>
        </p:nvSpPr>
        <p:spPr bwMode="auto">
          <a:xfrm>
            <a:off x="5867400" y="5037138"/>
            <a:ext cx="8382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0604" name="Line 12"/>
          <p:cNvSpPr>
            <a:spLocks noChangeShapeType="1"/>
          </p:cNvSpPr>
          <p:nvPr/>
        </p:nvSpPr>
        <p:spPr bwMode="auto">
          <a:xfrm flipH="1">
            <a:off x="6400800" y="4419600"/>
            <a:ext cx="762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05" name="Line 13"/>
          <p:cNvSpPr>
            <a:spLocks noChangeShapeType="1"/>
          </p:cNvSpPr>
          <p:nvPr/>
        </p:nvSpPr>
        <p:spPr bwMode="auto">
          <a:xfrm>
            <a:off x="6705600" y="4419600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07" name="Oval 15"/>
          <p:cNvSpPr>
            <a:spLocks noChangeArrowheads="1"/>
          </p:cNvSpPr>
          <p:nvPr/>
        </p:nvSpPr>
        <p:spPr bwMode="auto">
          <a:xfrm>
            <a:off x="2133600" y="56388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0608" name="Line 16"/>
          <p:cNvSpPr>
            <a:spLocks noChangeShapeType="1"/>
          </p:cNvSpPr>
          <p:nvPr/>
        </p:nvSpPr>
        <p:spPr bwMode="auto">
          <a:xfrm>
            <a:off x="2209800" y="4724400"/>
            <a:ext cx="762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381000" y="4419600"/>
            <a:ext cx="24384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actual arguments</a:t>
            </a:r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5181600" y="4114800"/>
            <a:ext cx="2667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formal parameters</a:t>
            </a:r>
          </a:p>
        </p:txBody>
      </p:sp>
      <p:sp>
        <p:nvSpPr>
          <p:cNvPr id="110609" name="Freeform 17"/>
          <p:cNvSpPr>
            <a:spLocks/>
          </p:cNvSpPr>
          <p:nvPr/>
        </p:nvSpPr>
        <p:spPr bwMode="auto">
          <a:xfrm>
            <a:off x="2757488" y="3611563"/>
            <a:ext cx="2395537" cy="844550"/>
          </a:xfrm>
          <a:custGeom>
            <a:avLst/>
            <a:gdLst>
              <a:gd name="T0" fmla="*/ 0 w 1509"/>
              <a:gd name="T1" fmla="*/ 532 h 532"/>
              <a:gd name="T2" fmla="*/ 274 w 1509"/>
              <a:gd name="T3" fmla="*/ 212 h 532"/>
              <a:gd name="T4" fmla="*/ 649 w 1509"/>
              <a:gd name="T5" fmla="*/ 20 h 532"/>
              <a:gd name="T6" fmla="*/ 1125 w 1509"/>
              <a:gd name="T7" fmla="*/ 93 h 532"/>
              <a:gd name="T8" fmla="*/ 1509 w 1509"/>
              <a:gd name="T9" fmla="*/ 358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9" h="532">
                <a:moveTo>
                  <a:pt x="0" y="532"/>
                </a:moveTo>
                <a:cubicBezTo>
                  <a:pt x="46" y="479"/>
                  <a:pt x="166" y="297"/>
                  <a:pt x="274" y="212"/>
                </a:cubicBezTo>
                <a:cubicBezTo>
                  <a:pt x="382" y="127"/>
                  <a:pt x="507" y="40"/>
                  <a:pt x="649" y="20"/>
                </a:cubicBezTo>
                <a:cubicBezTo>
                  <a:pt x="791" y="0"/>
                  <a:pt x="982" y="37"/>
                  <a:pt x="1125" y="93"/>
                </a:cubicBezTo>
                <a:cubicBezTo>
                  <a:pt x="1268" y="149"/>
                  <a:pt x="1429" y="303"/>
                  <a:pt x="1509" y="358"/>
                </a:cubicBezTo>
              </a:path>
            </a:pathLst>
          </a:custGeom>
          <a:noFill/>
          <a:ln w="1143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Function and Arrays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2225675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The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actual argument</a:t>
            </a:r>
            <a:r>
              <a:rPr lang="en-US" sz="2800">
                <a:solidFill>
                  <a:schemeClr val="accent2"/>
                </a:solidFill>
              </a:rPr>
              <a:t> </a:t>
            </a:r>
            <a:r>
              <a:rPr lang="en-US" sz="2800"/>
              <a:t>below is an array name; </a:t>
            </a:r>
            <a:br>
              <a:rPr lang="en-US" sz="2800"/>
            </a:br>
            <a:r>
              <a:rPr lang="en-US" sz="2800"/>
              <a:t>it holds address of 0</a:t>
            </a:r>
            <a:r>
              <a:rPr lang="en-US" sz="2800" baseline="30000"/>
              <a:t>th</a:t>
            </a:r>
            <a:r>
              <a:rPr lang="en-US" sz="2800"/>
              <a:t> byte in array, (a constant)</a:t>
            </a:r>
          </a:p>
          <a:p>
            <a:pPr>
              <a:buFontTx/>
              <a:buNone/>
            </a:pPr>
            <a:r>
              <a:rPr lang="en-US" sz="2800"/>
              <a:t>The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</a:t>
            </a:r>
            <a:r>
              <a:rPr lang="en-US" sz="2800">
                <a:solidFill>
                  <a:schemeClr val="accent2"/>
                </a:solidFill>
              </a:rPr>
              <a:t> </a:t>
            </a:r>
            <a:r>
              <a:rPr lang="en-US" sz="2800"/>
              <a:t>is a local array name; </a:t>
            </a:r>
            <a:br>
              <a:rPr lang="en-US" sz="2800"/>
            </a:br>
            <a:r>
              <a:rPr lang="en-US" sz="2800"/>
              <a:t>copies the address from the argument  </a:t>
            </a: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228600" y="4495800"/>
            <a:ext cx="3886200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arr[2]={0.0,0.0};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dset(arr,1);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4953000" y="4038600"/>
            <a:ext cx="26670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formal parameter</a:t>
            </a:r>
          </a:p>
        </p:txBody>
      </p:sp>
      <p:sp>
        <p:nvSpPr>
          <p:cNvPr id="111623" name="Oval 7"/>
          <p:cNvSpPr>
            <a:spLocks noChangeArrowheads="1"/>
          </p:cNvSpPr>
          <p:nvPr/>
        </p:nvSpPr>
        <p:spPr bwMode="auto">
          <a:xfrm>
            <a:off x="1600200" y="5715000"/>
            <a:ext cx="5334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24" name="Line 8"/>
          <p:cNvSpPr>
            <a:spLocks noChangeShapeType="1"/>
          </p:cNvSpPr>
          <p:nvPr/>
        </p:nvSpPr>
        <p:spPr bwMode="auto">
          <a:xfrm flipH="1">
            <a:off x="1905000" y="4343400"/>
            <a:ext cx="30480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5" name="Oval 9"/>
          <p:cNvSpPr>
            <a:spLocks noChangeArrowheads="1"/>
          </p:cNvSpPr>
          <p:nvPr/>
        </p:nvSpPr>
        <p:spPr bwMode="auto">
          <a:xfrm>
            <a:off x="5791200" y="5105400"/>
            <a:ext cx="16764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26" name="Line 10"/>
          <p:cNvSpPr>
            <a:spLocks noChangeShapeType="1"/>
          </p:cNvSpPr>
          <p:nvPr/>
        </p:nvSpPr>
        <p:spPr bwMode="auto">
          <a:xfrm>
            <a:off x="6553200" y="4495800"/>
            <a:ext cx="2286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4267200" y="5080000"/>
            <a:ext cx="45720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dset(double x[], int y)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x[y] = 42.0;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1630" name="Freeform 14"/>
          <p:cNvSpPr>
            <a:spLocks/>
          </p:cNvSpPr>
          <p:nvPr/>
        </p:nvSpPr>
        <p:spPr bwMode="auto">
          <a:xfrm>
            <a:off x="2887663" y="3375025"/>
            <a:ext cx="2251075" cy="646113"/>
          </a:xfrm>
          <a:custGeom>
            <a:avLst/>
            <a:gdLst>
              <a:gd name="T0" fmla="*/ 0 w 1418"/>
              <a:gd name="T1" fmla="*/ 407 h 407"/>
              <a:gd name="T2" fmla="*/ 275 w 1418"/>
              <a:gd name="T3" fmla="*/ 132 h 407"/>
              <a:gd name="T4" fmla="*/ 695 w 1418"/>
              <a:gd name="T5" fmla="*/ 4 h 407"/>
              <a:gd name="T6" fmla="*/ 1098 w 1418"/>
              <a:gd name="T7" fmla="*/ 105 h 407"/>
              <a:gd name="T8" fmla="*/ 1418 w 1418"/>
              <a:gd name="T9" fmla="*/ 388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8" h="407">
                <a:moveTo>
                  <a:pt x="0" y="407"/>
                </a:moveTo>
                <a:cubicBezTo>
                  <a:pt x="46" y="361"/>
                  <a:pt x="159" y="199"/>
                  <a:pt x="275" y="132"/>
                </a:cubicBezTo>
                <a:cubicBezTo>
                  <a:pt x="391" y="65"/>
                  <a:pt x="558" y="8"/>
                  <a:pt x="695" y="4"/>
                </a:cubicBezTo>
                <a:cubicBezTo>
                  <a:pt x="832" y="0"/>
                  <a:pt x="977" y="41"/>
                  <a:pt x="1098" y="105"/>
                </a:cubicBezTo>
                <a:cubicBezTo>
                  <a:pt x="1219" y="169"/>
                  <a:pt x="1351" y="329"/>
                  <a:pt x="1418" y="388"/>
                </a:cubicBezTo>
              </a:path>
            </a:pathLst>
          </a:custGeom>
          <a:noFill/>
          <a:ln w="1143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8" name="Text Box 12"/>
          <p:cNvSpPr txBox="1">
            <a:spLocks noChangeArrowheads="1"/>
          </p:cNvSpPr>
          <p:nvPr/>
        </p:nvSpPr>
        <p:spPr bwMode="auto">
          <a:xfrm>
            <a:off x="533400" y="3886200"/>
            <a:ext cx="24384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actual argument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‘Pass by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Value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’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772400" cy="2590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Parameter</a:t>
            </a:r>
            <a:r>
              <a:rPr lang="en-US" sz="2800">
                <a:solidFill>
                  <a:schemeClr val="accent2"/>
                </a:solidFill>
              </a:rPr>
              <a:t>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</a:t>
            </a:r>
            <a:r>
              <a:rPr lang="en-US" sz="2800">
                <a:solidFill>
                  <a:srgbClr val="3366FF"/>
                </a:solidFill>
              </a:rPr>
              <a:t> </a:t>
            </a:r>
            <a:r>
              <a:rPr lang="en-US" sz="2800"/>
              <a:t>copies a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/>
              <a:t> to use in function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Important Jargon: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‘pass by value’ 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Parameter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</a:t>
            </a:r>
            <a:r>
              <a:rPr lang="en-US" sz="2800">
                <a:solidFill>
                  <a:schemeClr val="bg1"/>
                </a:solidFill>
              </a:rPr>
              <a:t> copies the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</a:t>
            </a:r>
            <a:r>
              <a:rPr lang="en-US" sz="2800">
                <a:solidFill>
                  <a:schemeClr val="bg1"/>
                </a:solidFill>
              </a:rPr>
              <a:t> of value(s) to use; it ‘refers’ to the values without copying them.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Important Jargon: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‘pass by reference’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228600" y="4470400"/>
            <a:ext cx="3886200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arr[2]={0.0,0.0};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dset(arr,1);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2649" name="Oval 9"/>
          <p:cNvSpPr>
            <a:spLocks noChangeArrowheads="1"/>
          </p:cNvSpPr>
          <p:nvPr/>
        </p:nvSpPr>
        <p:spPr bwMode="auto">
          <a:xfrm>
            <a:off x="7696200" y="5105400"/>
            <a:ext cx="8382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52" name="Line 12"/>
          <p:cNvSpPr>
            <a:spLocks noChangeShapeType="1"/>
          </p:cNvSpPr>
          <p:nvPr/>
        </p:nvSpPr>
        <p:spPr bwMode="auto">
          <a:xfrm>
            <a:off x="7543800" y="47244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4" name="Oval 14"/>
          <p:cNvSpPr>
            <a:spLocks noChangeArrowheads="1"/>
          </p:cNvSpPr>
          <p:nvPr/>
        </p:nvSpPr>
        <p:spPr bwMode="auto">
          <a:xfrm>
            <a:off x="2286000" y="57150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55" name="Line 15"/>
          <p:cNvSpPr>
            <a:spLocks noChangeShapeType="1"/>
          </p:cNvSpPr>
          <p:nvPr/>
        </p:nvSpPr>
        <p:spPr bwMode="auto">
          <a:xfrm>
            <a:off x="2209800" y="4800600"/>
            <a:ext cx="1524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6" name="Text Box 16"/>
          <p:cNvSpPr txBox="1">
            <a:spLocks noChangeArrowheads="1"/>
          </p:cNvSpPr>
          <p:nvPr/>
        </p:nvSpPr>
        <p:spPr bwMode="auto">
          <a:xfrm>
            <a:off x="1600200" y="4343400"/>
            <a:ext cx="24384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actual arguments</a:t>
            </a:r>
          </a:p>
        </p:txBody>
      </p:sp>
      <p:sp>
        <p:nvSpPr>
          <p:cNvPr id="112657" name="Text Box 17"/>
          <p:cNvSpPr txBox="1">
            <a:spLocks noChangeArrowheads="1"/>
          </p:cNvSpPr>
          <p:nvPr/>
        </p:nvSpPr>
        <p:spPr bwMode="auto">
          <a:xfrm>
            <a:off x="4267200" y="5080000"/>
            <a:ext cx="45720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dset(double x[], int y)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x[y] = 42.0;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2658" name="Freeform 18"/>
          <p:cNvSpPr>
            <a:spLocks/>
          </p:cNvSpPr>
          <p:nvPr/>
        </p:nvSpPr>
        <p:spPr bwMode="auto">
          <a:xfrm>
            <a:off x="3875088" y="3971925"/>
            <a:ext cx="1335087" cy="455613"/>
          </a:xfrm>
          <a:custGeom>
            <a:avLst/>
            <a:gdLst>
              <a:gd name="T0" fmla="*/ 0 w 841"/>
              <a:gd name="T1" fmla="*/ 241 h 287"/>
              <a:gd name="T2" fmla="*/ 192 w 841"/>
              <a:gd name="T3" fmla="*/ 49 h 287"/>
              <a:gd name="T4" fmla="*/ 457 w 841"/>
              <a:gd name="T5" fmla="*/ 12 h 287"/>
              <a:gd name="T6" fmla="*/ 713 w 841"/>
              <a:gd name="T7" fmla="*/ 122 h 287"/>
              <a:gd name="T8" fmla="*/ 841 w 841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1" h="287">
                <a:moveTo>
                  <a:pt x="0" y="241"/>
                </a:moveTo>
                <a:cubicBezTo>
                  <a:pt x="32" y="209"/>
                  <a:pt x="116" y="87"/>
                  <a:pt x="192" y="49"/>
                </a:cubicBezTo>
                <a:cubicBezTo>
                  <a:pt x="268" y="11"/>
                  <a:pt x="370" y="0"/>
                  <a:pt x="457" y="12"/>
                </a:cubicBezTo>
                <a:cubicBezTo>
                  <a:pt x="544" y="24"/>
                  <a:pt x="649" y="76"/>
                  <a:pt x="713" y="122"/>
                </a:cubicBezTo>
                <a:cubicBezTo>
                  <a:pt x="777" y="168"/>
                  <a:pt x="814" y="253"/>
                  <a:pt x="841" y="287"/>
                </a:cubicBezTo>
              </a:path>
            </a:pathLst>
          </a:custGeom>
          <a:noFill/>
          <a:ln w="1143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9" name="Line 19"/>
          <p:cNvSpPr>
            <a:spLocks noChangeShapeType="1"/>
          </p:cNvSpPr>
          <p:nvPr/>
        </p:nvSpPr>
        <p:spPr bwMode="auto">
          <a:xfrm>
            <a:off x="533400" y="24384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4876800" y="4419600"/>
            <a:ext cx="2667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formal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‘Pass by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Reference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’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772400" cy="2590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solidFill>
                  <a:schemeClr val="folHlink"/>
                </a:solidFill>
              </a:rPr>
              <a:t>Parameter </a:t>
            </a: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</a:t>
            </a:r>
            <a:r>
              <a:rPr lang="en-US" sz="2800">
                <a:solidFill>
                  <a:schemeClr val="folHlink"/>
                </a:solidFill>
              </a:rPr>
              <a:t> copies a </a:t>
            </a: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>
                <a:solidFill>
                  <a:schemeClr val="folHlink"/>
                </a:solidFill>
              </a:rPr>
              <a:t> to use in function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folHlink"/>
                </a:solidFill>
              </a:rPr>
              <a:t>	</a:t>
            </a:r>
            <a:r>
              <a:rPr lang="en-US" sz="28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Important Jargon:</a:t>
            </a: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‘pass by value’ </a:t>
            </a:r>
            <a:b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/>
              <a:t>Parameter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</a:t>
            </a:r>
            <a:r>
              <a:rPr lang="en-US" sz="2800"/>
              <a:t> copies the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</a:t>
            </a:r>
            <a:r>
              <a:rPr lang="en-US" sz="2800"/>
              <a:t> of value(s) to use; it ‘refers’ to the values without copying them.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Important Jargon:</a:t>
            </a:r>
            <a:r>
              <a:rPr lang="en-US" sz="2800"/>
              <a:t>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‘pass by reference’</a:t>
            </a:r>
          </a:p>
        </p:txBody>
      </p:sp>
      <p:sp>
        <p:nvSpPr>
          <p:cNvPr id="493572" name="Text Box 4"/>
          <p:cNvSpPr txBox="1">
            <a:spLocks noChangeArrowheads="1"/>
          </p:cNvSpPr>
          <p:nvPr/>
        </p:nvSpPr>
        <p:spPr bwMode="auto">
          <a:xfrm>
            <a:off x="228600" y="4470400"/>
            <a:ext cx="3886200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arr[2]={0.0,0.0};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dset(arr,1);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93573" name="Oval 5"/>
          <p:cNvSpPr>
            <a:spLocks noChangeArrowheads="1"/>
          </p:cNvSpPr>
          <p:nvPr/>
        </p:nvSpPr>
        <p:spPr bwMode="auto">
          <a:xfrm>
            <a:off x="1676400" y="5715000"/>
            <a:ext cx="5334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3574" name="Line 6"/>
          <p:cNvSpPr>
            <a:spLocks noChangeShapeType="1"/>
          </p:cNvSpPr>
          <p:nvPr/>
        </p:nvSpPr>
        <p:spPr bwMode="auto">
          <a:xfrm flipH="1">
            <a:off x="1828800" y="4876800"/>
            <a:ext cx="1524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3576" name="Oval 8"/>
          <p:cNvSpPr>
            <a:spLocks noChangeArrowheads="1"/>
          </p:cNvSpPr>
          <p:nvPr/>
        </p:nvSpPr>
        <p:spPr bwMode="auto">
          <a:xfrm>
            <a:off x="5943600" y="5105400"/>
            <a:ext cx="1524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3577" name="Line 9"/>
          <p:cNvSpPr>
            <a:spLocks noChangeShapeType="1"/>
          </p:cNvSpPr>
          <p:nvPr/>
        </p:nvSpPr>
        <p:spPr bwMode="auto">
          <a:xfrm flipH="1">
            <a:off x="7086600" y="48006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3581" name="Text Box 13"/>
          <p:cNvSpPr txBox="1">
            <a:spLocks noChangeArrowheads="1"/>
          </p:cNvSpPr>
          <p:nvPr/>
        </p:nvSpPr>
        <p:spPr bwMode="auto">
          <a:xfrm>
            <a:off x="1600200" y="4343400"/>
            <a:ext cx="24384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actual arguments</a:t>
            </a:r>
          </a:p>
        </p:txBody>
      </p:sp>
      <p:sp>
        <p:nvSpPr>
          <p:cNvPr id="493582" name="Text Box 14"/>
          <p:cNvSpPr txBox="1">
            <a:spLocks noChangeArrowheads="1"/>
          </p:cNvSpPr>
          <p:nvPr/>
        </p:nvSpPr>
        <p:spPr bwMode="auto">
          <a:xfrm>
            <a:off x="4267200" y="5080000"/>
            <a:ext cx="45720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dset(double x[], int y)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x[y] = 42.0;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93583" name="Freeform 15"/>
          <p:cNvSpPr>
            <a:spLocks/>
          </p:cNvSpPr>
          <p:nvPr/>
        </p:nvSpPr>
        <p:spPr bwMode="auto">
          <a:xfrm>
            <a:off x="3875088" y="3971925"/>
            <a:ext cx="1335087" cy="455613"/>
          </a:xfrm>
          <a:custGeom>
            <a:avLst/>
            <a:gdLst>
              <a:gd name="T0" fmla="*/ 0 w 841"/>
              <a:gd name="T1" fmla="*/ 241 h 287"/>
              <a:gd name="T2" fmla="*/ 192 w 841"/>
              <a:gd name="T3" fmla="*/ 49 h 287"/>
              <a:gd name="T4" fmla="*/ 457 w 841"/>
              <a:gd name="T5" fmla="*/ 12 h 287"/>
              <a:gd name="T6" fmla="*/ 713 w 841"/>
              <a:gd name="T7" fmla="*/ 122 h 287"/>
              <a:gd name="T8" fmla="*/ 841 w 841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1" h="287">
                <a:moveTo>
                  <a:pt x="0" y="241"/>
                </a:moveTo>
                <a:cubicBezTo>
                  <a:pt x="32" y="209"/>
                  <a:pt x="116" y="87"/>
                  <a:pt x="192" y="49"/>
                </a:cubicBezTo>
                <a:cubicBezTo>
                  <a:pt x="268" y="11"/>
                  <a:pt x="370" y="0"/>
                  <a:pt x="457" y="12"/>
                </a:cubicBezTo>
                <a:cubicBezTo>
                  <a:pt x="544" y="24"/>
                  <a:pt x="649" y="76"/>
                  <a:pt x="713" y="122"/>
                </a:cubicBezTo>
                <a:cubicBezTo>
                  <a:pt x="777" y="168"/>
                  <a:pt x="814" y="253"/>
                  <a:pt x="841" y="287"/>
                </a:cubicBezTo>
              </a:path>
            </a:pathLst>
          </a:custGeom>
          <a:noFill/>
          <a:ln w="1143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3584" name="Line 16"/>
          <p:cNvSpPr>
            <a:spLocks noChangeShapeType="1"/>
          </p:cNvSpPr>
          <p:nvPr/>
        </p:nvSpPr>
        <p:spPr bwMode="auto">
          <a:xfrm>
            <a:off x="533400" y="24384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3585" name="Text Box 17"/>
          <p:cNvSpPr txBox="1">
            <a:spLocks noChangeArrowheads="1"/>
          </p:cNvSpPr>
          <p:nvPr/>
        </p:nvSpPr>
        <p:spPr bwMode="auto">
          <a:xfrm>
            <a:off x="4876800" y="4419600"/>
            <a:ext cx="2667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formal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‘Pass by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Reference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’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7924800" cy="2590800"/>
          </a:xfrm>
        </p:spPr>
        <p:txBody>
          <a:bodyPr/>
          <a:lstStyle/>
          <a:p>
            <a:r>
              <a:rPr lang="en-US" sz="2800"/>
              <a:t>Array arguments are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‘passed by reference’</a:t>
            </a:r>
            <a:r>
              <a:rPr lang="en-US" sz="2800"/>
              <a:t> to functions—and can be BOTH input &amp; output.</a:t>
            </a:r>
          </a:p>
          <a:p>
            <a:pPr lvl="1">
              <a:buFontTx/>
              <a:buNone/>
            </a:pPr>
            <a:r>
              <a:rPr lang="en-US" sz="2400"/>
              <a:t>(both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main()</a:t>
            </a:r>
            <a:r>
              <a:rPr lang="en-US" sz="2400"/>
              <a:t> and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dset()</a:t>
            </a:r>
            <a:r>
              <a:rPr lang="en-US" sz="2400"/>
              <a:t> can set array element values)</a:t>
            </a:r>
            <a:r>
              <a:rPr lang="en-US" sz="1400"/>
              <a:t>.</a:t>
            </a:r>
            <a:br>
              <a:rPr lang="en-US" sz="1400"/>
            </a:br>
            <a:endParaRPr lang="en-US" sz="1400"/>
          </a:p>
          <a:p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 let us pass ANY data by reference…</a:t>
            </a:r>
          </a:p>
        </p:txBody>
      </p:sp>
      <p:sp>
        <p:nvSpPr>
          <p:cNvPr id="113685" name="Text Box 21"/>
          <p:cNvSpPr txBox="1">
            <a:spLocks noChangeArrowheads="1"/>
          </p:cNvSpPr>
          <p:nvPr/>
        </p:nvSpPr>
        <p:spPr bwMode="auto">
          <a:xfrm>
            <a:off x="228600" y="4470400"/>
            <a:ext cx="3886200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arr[2]={0.0,0.0};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dset(arr,1);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3686" name="Text Box 22"/>
          <p:cNvSpPr txBox="1">
            <a:spLocks noChangeArrowheads="1"/>
          </p:cNvSpPr>
          <p:nvPr/>
        </p:nvSpPr>
        <p:spPr bwMode="auto">
          <a:xfrm>
            <a:off x="4267200" y="5080000"/>
            <a:ext cx="45720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dset(double x[], int y)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x[y] = 42.0;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3688" name="Oval 24"/>
          <p:cNvSpPr>
            <a:spLocks noChangeArrowheads="1"/>
          </p:cNvSpPr>
          <p:nvPr/>
        </p:nvSpPr>
        <p:spPr bwMode="auto">
          <a:xfrm>
            <a:off x="1676400" y="5715000"/>
            <a:ext cx="5334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689" name="Line 25"/>
          <p:cNvSpPr>
            <a:spLocks noChangeShapeType="1"/>
          </p:cNvSpPr>
          <p:nvPr/>
        </p:nvSpPr>
        <p:spPr bwMode="auto">
          <a:xfrm flipH="1">
            <a:off x="1828800" y="4648200"/>
            <a:ext cx="2286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697" name="Text Box 33"/>
          <p:cNvSpPr txBox="1">
            <a:spLocks noChangeArrowheads="1"/>
          </p:cNvSpPr>
          <p:nvPr/>
        </p:nvSpPr>
        <p:spPr bwMode="auto">
          <a:xfrm>
            <a:off x="1828800" y="4114800"/>
            <a:ext cx="24384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actual arguments</a:t>
            </a:r>
          </a:p>
        </p:txBody>
      </p:sp>
      <p:sp>
        <p:nvSpPr>
          <p:cNvPr id="113698" name="Rectangle 34"/>
          <p:cNvSpPr>
            <a:spLocks noChangeArrowheads="1"/>
          </p:cNvSpPr>
          <p:nvPr/>
        </p:nvSpPr>
        <p:spPr bwMode="auto">
          <a:xfrm>
            <a:off x="457200" y="2971800"/>
            <a:ext cx="7543800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699" name="Freeform 35"/>
          <p:cNvSpPr>
            <a:spLocks/>
          </p:cNvSpPr>
          <p:nvPr/>
        </p:nvSpPr>
        <p:spPr bwMode="auto">
          <a:xfrm>
            <a:off x="4035425" y="3778250"/>
            <a:ext cx="1174750" cy="649288"/>
          </a:xfrm>
          <a:custGeom>
            <a:avLst/>
            <a:gdLst>
              <a:gd name="T0" fmla="*/ 0 w 740"/>
              <a:gd name="T1" fmla="*/ 198 h 409"/>
              <a:gd name="T2" fmla="*/ 192 w 740"/>
              <a:gd name="T3" fmla="*/ 43 h 409"/>
              <a:gd name="T4" fmla="*/ 439 w 740"/>
              <a:gd name="T5" fmla="*/ 15 h 409"/>
              <a:gd name="T6" fmla="*/ 631 w 740"/>
              <a:gd name="T7" fmla="*/ 134 h 409"/>
              <a:gd name="T8" fmla="*/ 740 w 740"/>
              <a:gd name="T9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0" h="409">
                <a:moveTo>
                  <a:pt x="0" y="198"/>
                </a:moveTo>
                <a:cubicBezTo>
                  <a:pt x="32" y="172"/>
                  <a:pt x="119" y="73"/>
                  <a:pt x="192" y="43"/>
                </a:cubicBezTo>
                <a:cubicBezTo>
                  <a:pt x="265" y="13"/>
                  <a:pt x="366" y="0"/>
                  <a:pt x="439" y="15"/>
                </a:cubicBezTo>
                <a:cubicBezTo>
                  <a:pt x="512" y="30"/>
                  <a:pt x="581" y="68"/>
                  <a:pt x="631" y="134"/>
                </a:cubicBezTo>
                <a:cubicBezTo>
                  <a:pt x="681" y="200"/>
                  <a:pt x="717" y="352"/>
                  <a:pt x="740" y="409"/>
                </a:cubicBezTo>
              </a:path>
            </a:pathLst>
          </a:custGeom>
          <a:noFill/>
          <a:ln w="1143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701" name="Oval 37"/>
          <p:cNvSpPr>
            <a:spLocks noChangeArrowheads="1"/>
          </p:cNvSpPr>
          <p:nvPr/>
        </p:nvSpPr>
        <p:spPr bwMode="auto">
          <a:xfrm>
            <a:off x="5943600" y="5105400"/>
            <a:ext cx="1524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702" name="Line 38"/>
          <p:cNvSpPr>
            <a:spLocks noChangeShapeType="1"/>
          </p:cNvSpPr>
          <p:nvPr/>
        </p:nvSpPr>
        <p:spPr bwMode="auto">
          <a:xfrm flipH="1">
            <a:off x="7086600" y="48006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704" name="Text Box 40"/>
          <p:cNvSpPr txBox="1">
            <a:spLocks noChangeArrowheads="1"/>
          </p:cNvSpPr>
          <p:nvPr/>
        </p:nvSpPr>
        <p:spPr bwMode="auto">
          <a:xfrm>
            <a:off x="4876800" y="4419600"/>
            <a:ext cx="2667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formal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10" name="Rectangle 22"/>
          <p:cNvSpPr>
            <a:spLocks noChangeArrowheads="1"/>
          </p:cNvSpPr>
          <p:nvPr/>
        </p:nvSpPr>
        <p:spPr bwMode="auto">
          <a:xfrm>
            <a:off x="4724400" y="2895600"/>
            <a:ext cx="2933700" cy="533400"/>
          </a:xfrm>
          <a:prstGeom prst="rect">
            <a:avLst/>
          </a:prstGeom>
          <a:solidFill>
            <a:srgbClr val="FFFF00"/>
          </a:solidFill>
          <a:ln w="76200">
            <a:solidFill>
              <a:schemeClr val="accent6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‘Pass by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Reference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’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534400" cy="2590800"/>
          </a:xfrm>
        </p:spPr>
        <p:txBody>
          <a:bodyPr/>
          <a:lstStyle/>
          <a:p>
            <a:r>
              <a:rPr lang="en-US" dirty="0"/>
              <a:t>Function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arguments</a:t>
            </a:r>
            <a:r>
              <a:rPr lang="en-US" dirty="0"/>
              <a:t> that are pointers </a:t>
            </a:r>
            <a:r>
              <a:rPr lang="en-US" sz="1600" dirty="0"/>
              <a:t>(or array names)</a:t>
            </a:r>
            <a:r>
              <a:rPr lang="en-US" sz="1800" dirty="0"/>
              <a:t> </a:t>
            </a:r>
          </a:p>
          <a:p>
            <a:pPr lvl="1"/>
            <a:r>
              <a:rPr lang="en-US" dirty="0"/>
              <a:t>Copy an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</a:t>
            </a:r>
            <a:r>
              <a:rPr lang="en-US" dirty="0"/>
              <a:t> to the formal parameters</a:t>
            </a:r>
          </a:p>
          <a:p>
            <a:pPr lvl="1"/>
            <a:r>
              <a:rPr lang="en-US" dirty="0"/>
              <a:t>Indexing formal parameter lets us modify the value at or near the pointer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</a:t>
            </a:r>
            <a:r>
              <a:rPr lang="en-US" b="1" dirty="0">
                <a:solidFill>
                  <a:schemeClr val="accent6"/>
                </a:solidFill>
              </a:rPr>
              <a:t>‘pass by reference’  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5029200" y="4470400"/>
            <a:ext cx="37338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dfixit(double *x)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x[0] = 42.0;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4697" name="Oval 9"/>
          <p:cNvSpPr>
            <a:spLocks noChangeArrowheads="1"/>
          </p:cNvSpPr>
          <p:nvPr/>
        </p:nvSpPr>
        <p:spPr bwMode="auto">
          <a:xfrm>
            <a:off x="6934200" y="4495800"/>
            <a:ext cx="14478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4698" name="Line 10"/>
          <p:cNvSpPr>
            <a:spLocks noChangeShapeType="1"/>
          </p:cNvSpPr>
          <p:nvPr/>
        </p:nvSpPr>
        <p:spPr bwMode="auto">
          <a:xfrm>
            <a:off x="7543800" y="4191000"/>
            <a:ext cx="4572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228600" y="4038600"/>
            <a:ext cx="3962400" cy="2692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val=1.234;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*pd;</a:t>
            </a:r>
          </a:p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pd = &amp;val;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dfixit(&amp;val);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4700" name="Text Box 12"/>
          <p:cNvSpPr txBox="1">
            <a:spLocks noChangeArrowheads="1"/>
          </p:cNvSpPr>
          <p:nvPr/>
        </p:nvSpPr>
        <p:spPr bwMode="auto">
          <a:xfrm>
            <a:off x="2133600" y="3800475"/>
            <a:ext cx="24384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actual arguments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5029200" y="3952875"/>
            <a:ext cx="25146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formal parameters</a:t>
            </a:r>
          </a:p>
        </p:txBody>
      </p:sp>
      <p:sp>
        <p:nvSpPr>
          <p:cNvPr id="114706" name="Oval 18"/>
          <p:cNvSpPr>
            <a:spLocks noChangeArrowheads="1"/>
          </p:cNvSpPr>
          <p:nvPr/>
        </p:nvSpPr>
        <p:spPr bwMode="auto">
          <a:xfrm>
            <a:off x="1905000" y="5715000"/>
            <a:ext cx="762000" cy="4572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4707" name="Line 19"/>
          <p:cNvSpPr>
            <a:spLocks noChangeShapeType="1"/>
          </p:cNvSpPr>
          <p:nvPr/>
        </p:nvSpPr>
        <p:spPr bwMode="auto">
          <a:xfrm flipV="1">
            <a:off x="2438400" y="4267200"/>
            <a:ext cx="914400" cy="1524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709" name="Freeform 21"/>
          <p:cNvSpPr>
            <a:spLocks/>
          </p:cNvSpPr>
          <p:nvPr/>
        </p:nvSpPr>
        <p:spPr bwMode="auto">
          <a:xfrm>
            <a:off x="4281488" y="3505200"/>
            <a:ext cx="1084262" cy="457200"/>
          </a:xfrm>
          <a:custGeom>
            <a:avLst/>
            <a:gdLst>
              <a:gd name="T0" fmla="*/ 0 w 683"/>
              <a:gd name="T1" fmla="*/ 261 h 380"/>
              <a:gd name="T2" fmla="*/ 165 w 683"/>
              <a:gd name="T3" fmla="*/ 78 h 380"/>
              <a:gd name="T4" fmla="*/ 393 w 683"/>
              <a:gd name="T5" fmla="*/ 14 h 380"/>
              <a:gd name="T6" fmla="*/ 594 w 683"/>
              <a:gd name="T7" fmla="*/ 161 h 380"/>
              <a:gd name="T8" fmla="*/ 683 w 683"/>
              <a:gd name="T9" fmla="*/ 38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3" h="380">
                <a:moveTo>
                  <a:pt x="0" y="261"/>
                </a:moveTo>
                <a:cubicBezTo>
                  <a:pt x="27" y="230"/>
                  <a:pt x="100" y="119"/>
                  <a:pt x="165" y="78"/>
                </a:cubicBezTo>
                <a:cubicBezTo>
                  <a:pt x="230" y="37"/>
                  <a:pt x="322" y="0"/>
                  <a:pt x="393" y="14"/>
                </a:cubicBezTo>
                <a:cubicBezTo>
                  <a:pt x="464" y="28"/>
                  <a:pt x="546" y="100"/>
                  <a:pt x="594" y="161"/>
                </a:cubicBezTo>
                <a:cubicBezTo>
                  <a:pt x="642" y="222"/>
                  <a:pt x="665" y="334"/>
                  <a:pt x="683" y="380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2241</TotalTime>
  <Words>739</Words>
  <Application>Microsoft Office PowerPoint</Application>
  <PresentationFormat>On-screen Show (4:3)</PresentationFormat>
  <Paragraphs>280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Default Design</vt:lpstr>
      <vt:lpstr>1_Default Design</vt:lpstr>
      <vt:lpstr>EECS110: 7a  Pointers, Functions &amp; Memory</vt:lpstr>
      <vt:lpstr>(Recall) Example III</vt:lpstr>
      <vt:lpstr>(Recall) Function Calling Details</vt:lpstr>
      <vt:lpstr>(Recall) Function Calling Details</vt:lpstr>
      <vt:lpstr>(Recall) Function and Arrays</vt:lpstr>
      <vt:lpstr>‘Pass by Value’</vt:lpstr>
      <vt:lpstr>‘Pass by Reference’</vt:lpstr>
      <vt:lpstr>‘Pass by Reference’</vt:lpstr>
      <vt:lpstr>‘Pass by Reference’</vt:lpstr>
      <vt:lpstr>‘Pass by Reference’ Subtlety</vt:lpstr>
      <vt:lpstr>‘Pass by Reference’</vt:lpstr>
      <vt:lpstr>Pointer Return Types</vt:lpstr>
      <vt:lpstr>Pointer Return Types</vt:lpstr>
      <vt:lpstr>Pointer Return Types</vt:lpstr>
      <vt:lpstr>Pointer Return Types</vt:lpstr>
      <vt:lpstr>Function &amp; Pointer:  Caution I</vt:lpstr>
      <vt:lpstr>Function &amp; Pointer:  Caution II</vt:lpstr>
      <vt:lpstr>static keyword  </vt:lpstr>
      <vt:lpstr>static keyword  </vt:lpstr>
      <vt:lpstr>static Example</vt:lpstr>
      <vt:lpstr>How Can Pointers Claim Memory?</vt:lpstr>
      <vt:lpstr>Answer: Dynamic Allocation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Pointers</dc:title>
  <dc:creator>Jack Tumblin</dc:creator>
  <cp:lastModifiedBy>jetumblin</cp:lastModifiedBy>
  <cp:revision>70</cp:revision>
  <dcterms:created xsi:type="dcterms:W3CDTF">2002-05-08T02:38:11Z</dcterms:created>
  <dcterms:modified xsi:type="dcterms:W3CDTF">2012-02-14T15:41:38Z</dcterms:modified>
</cp:coreProperties>
</file>