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3" r:id="rId2"/>
    <p:sldId id="292" r:id="rId3"/>
    <p:sldId id="291" r:id="rId4"/>
    <p:sldId id="296" r:id="rId5"/>
    <p:sldId id="297" r:id="rId6"/>
    <p:sldId id="304" r:id="rId7"/>
    <p:sldId id="298" r:id="rId8"/>
    <p:sldId id="299" r:id="rId9"/>
    <p:sldId id="300" r:id="rId10"/>
    <p:sldId id="301" r:id="rId11"/>
    <p:sldId id="336" r:id="rId12"/>
    <p:sldId id="302" r:id="rId13"/>
    <p:sldId id="263" r:id="rId14"/>
    <p:sldId id="334" r:id="rId15"/>
    <p:sldId id="335" r:id="rId16"/>
    <p:sldId id="313" r:id="rId17"/>
    <p:sldId id="305" r:id="rId18"/>
    <p:sldId id="306" r:id="rId19"/>
    <p:sldId id="307" r:id="rId20"/>
    <p:sldId id="319" r:id="rId21"/>
    <p:sldId id="320" r:id="rId22"/>
    <p:sldId id="321" r:id="rId23"/>
    <p:sldId id="322" r:id="rId24"/>
    <p:sldId id="326" r:id="rId25"/>
    <p:sldId id="333" r:id="rId26"/>
    <p:sldId id="327" r:id="rId27"/>
    <p:sldId id="328" r:id="rId28"/>
    <p:sldId id="329" r:id="rId29"/>
    <p:sldId id="330" r:id="rId30"/>
    <p:sldId id="33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/>
    <p:restoredTop sz="90929"/>
  </p:normalViewPr>
  <p:slideViewPr>
    <p:cSldViewPr>
      <p:cViewPr varScale="1">
        <p:scale>
          <a:sx n="88" d="100"/>
          <a:sy n="88" d="100"/>
        </p:scale>
        <p:origin x="-96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10CF7A-0941-4746-9393-AE9EF6A4AE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71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D8ACE4-6D47-42C9-9218-4C8ED8202693}" type="slidenum">
              <a:rPr lang="en-US"/>
              <a:pPr/>
              <a:t>1</a:t>
            </a:fld>
            <a:endParaRPr lang="en-US"/>
          </a:p>
        </p:txBody>
      </p:sp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BCB795-B445-4C46-9C9D-8D5E769EFA82}" type="slidenum">
              <a:rPr lang="en-US"/>
              <a:pPr/>
              <a:t>10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20CEB-9B5E-4349-B1F7-215C0E5DEC0C}" type="slidenum">
              <a:rPr lang="en-US"/>
              <a:pPr/>
              <a:t>11</a:t>
            </a:fld>
            <a:endParaRPr lang="en-US"/>
          </a:p>
        </p:txBody>
      </p:sp>
      <p:sp>
        <p:nvSpPr>
          <p:cNvPr id="108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178464-69A4-4EA0-8E8C-F72E07C8FAA6}" type="slidenum">
              <a:rPr lang="en-US"/>
              <a:pPr/>
              <a:t>12</a:t>
            </a:fld>
            <a:endParaRPr lang="en-US"/>
          </a:p>
        </p:txBody>
      </p:sp>
      <p:sp>
        <p:nvSpPr>
          <p:cNvPr id="1095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625E78-D649-4FDB-84E5-C63029D801D1}" type="slidenum">
              <a:rPr lang="en-US"/>
              <a:pPr/>
              <a:t>13</a:t>
            </a:fld>
            <a:endParaRPr lang="en-US"/>
          </a:p>
        </p:txBody>
      </p:sp>
      <p:sp>
        <p:nvSpPr>
          <p:cNvPr id="110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671A7-E3C7-4652-9B69-4F5A07189088}" type="slidenum">
              <a:rPr lang="en-US"/>
              <a:pPr/>
              <a:t>14</a:t>
            </a:fld>
            <a:endParaRPr lang="en-US"/>
          </a:p>
        </p:txBody>
      </p:sp>
      <p:sp>
        <p:nvSpPr>
          <p:cNvPr id="111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0BAF13-6F00-4FF4-A92C-56B7706E61AE}" type="slidenum">
              <a:rPr lang="en-US"/>
              <a:pPr/>
              <a:t>15</a:t>
            </a:fld>
            <a:endParaRPr lang="en-US"/>
          </a:p>
        </p:txBody>
      </p:sp>
      <p:sp>
        <p:nvSpPr>
          <p:cNvPr id="112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997432-4218-4EA4-BC71-504EFD2F4484}" type="slidenum">
              <a:rPr lang="en-US"/>
              <a:pPr/>
              <a:t>16</a:t>
            </a:fld>
            <a:endParaRPr lang="en-US"/>
          </a:p>
        </p:txBody>
      </p:sp>
      <p:sp>
        <p:nvSpPr>
          <p:cNvPr id="1136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85303A-789D-4215-BF02-0A3FEEF834E8}" type="slidenum">
              <a:rPr lang="en-US"/>
              <a:pPr/>
              <a:t>17</a:t>
            </a:fld>
            <a:endParaRPr lang="en-US"/>
          </a:p>
        </p:txBody>
      </p:sp>
      <p:sp>
        <p:nvSpPr>
          <p:cNvPr id="114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B4CBCD-3F12-4D4F-9F4B-9B24D65C6B3C}" type="slidenum">
              <a:rPr lang="en-US"/>
              <a:pPr/>
              <a:t>18</a:t>
            </a:fld>
            <a:endParaRPr lang="en-US"/>
          </a:p>
        </p:txBody>
      </p:sp>
      <p:sp>
        <p:nvSpPr>
          <p:cNvPr id="115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361379-50CD-4506-979F-6157C910C19B}" type="slidenum">
              <a:rPr lang="en-US"/>
              <a:pPr/>
              <a:t>19</a:t>
            </a:fld>
            <a:endParaRPr lang="en-US"/>
          </a:p>
        </p:txBody>
      </p:sp>
      <p:sp>
        <p:nvSpPr>
          <p:cNvPr id="116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B82F07-1F0E-4616-AD48-190C3696BB07}" type="slidenum">
              <a:rPr lang="en-US"/>
              <a:pPr/>
              <a:t>2</a:t>
            </a:fld>
            <a:endParaRPr lang="en-US"/>
          </a:p>
        </p:txBody>
      </p:sp>
      <p:sp>
        <p:nvSpPr>
          <p:cNvPr id="99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0386A-9D76-4117-9460-6FF9A616AAE5}" type="slidenum">
              <a:rPr lang="en-US"/>
              <a:pPr/>
              <a:t>20</a:t>
            </a:fld>
            <a:endParaRPr lang="en-US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CAA3C-DC06-4B6F-A490-AF495F0680AE}" type="slidenum">
              <a:rPr lang="en-US"/>
              <a:pPr/>
              <a:t>21</a:t>
            </a:fld>
            <a:endParaRPr lang="en-US"/>
          </a:p>
        </p:txBody>
      </p:sp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76AD4F-69C2-42B4-8505-4CF6AC101ED8}" type="slidenum">
              <a:rPr lang="en-US"/>
              <a:pPr/>
              <a:t>22</a:t>
            </a:fld>
            <a:endParaRPr lang="en-US"/>
          </a:p>
        </p:txBody>
      </p:sp>
      <p:sp>
        <p:nvSpPr>
          <p:cNvPr id="119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FFC1A6-CF83-4813-9383-EF1342DD2922}" type="slidenum">
              <a:rPr lang="en-US"/>
              <a:pPr/>
              <a:t>23</a:t>
            </a:fld>
            <a:endParaRPr lang="en-US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37DB4E-2D56-44B1-A4D1-117875D60483}" type="slidenum">
              <a:rPr lang="en-US"/>
              <a:pPr/>
              <a:t>24</a:t>
            </a:fld>
            <a:endParaRPr lang="en-US"/>
          </a:p>
        </p:txBody>
      </p:sp>
      <p:sp>
        <p:nvSpPr>
          <p:cNvPr id="121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EA0B6B-D5BA-4A95-B58C-7623D7A56E9A}" type="slidenum">
              <a:rPr lang="en-US"/>
              <a:pPr/>
              <a:t>25</a:t>
            </a:fld>
            <a:endParaRPr lang="en-US"/>
          </a:p>
        </p:txBody>
      </p:sp>
      <p:sp>
        <p:nvSpPr>
          <p:cNvPr id="122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0A6D6A-D8A7-47A2-93EB-FE53FE11FAFA}" type="slidenum">
              <a:rPr lang="en-US"/>
              <a:pPr/>
              <a:t>26</a:t>
            </a:fld>
            <a:endParaRPr lang="en-US"/>
          </a:p>
        </p:txBody>
      </p:sp>
      <p:sp>
        <p:nvSpPr>
          <p:cNvPr id="123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DB202A-E6B9-4CFD-B79C-9D728DADA796}" type="slidenum">
              <a:rPr lang="en-US"/>
              <a:pPr/>
              <a:t>27</a:t>
            </a:fld>
            <a:endParaRPr lang="en-US"/>
          </a:p>
        </p:txBody>
      </p:sp>
      <p:sp>
        <p:nvSpPr>
          <p:cNvPr id="124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3DDC21-F380-428B-B026-33CECCDF290E}" type="slidenum">
              <a:rPr lang="en-US"/>
              <a:pPr/>
              <a:t>28</a:t>
            </a:fld>
            <a:endParaRPr lang="en-US"/>
          </a:p>
        </p:txBody>
      </p:sp>
      <p:sp>
        <p:nvSpPr>
          <p:cNvPr id="125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048475-BA25-493E-AAA3-4552FAECC88F}" type="slidenum">
              <a:rPr lang="en-US"/>
              <a:pPr/>
              <a:t>29</a:t>
            </a:fld>
            <a:endParaRPr lang="en-US"/>
          </a:p>
        </p:txBody>
      </p:sp>
      <p:sp>
        <p:nvSpPr>
          <p:cNvPr id="126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5350D0-019D-490F-AE9B-27EC80C337D3}" type="slidenum">
              <a:rPr lang="en-US"/>
              <a:pPr/>
              <a:t>3</a:t>
            </a:fld>
            <a:endParaRPr lang="en-US"/>
          </a:p>
        </p:txBody>
      </p:sp>
      <p:sp>
        <p:nvSpPr>
          <p:cNvPr id="100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99B272-4728-4944-B539-61C238728E2E}" type="slidenum">
              <a:rPr lang="en-US"/>
              <a:pPr/>
              <a:t>30</a:t>
            </a:fld>
            <a:endParaRPr lang="en-US"/>
          </a:p>
        </p:txBody>
      </p:sp>
      <p:sp>
        <p:nvSpPr>
          <p:cNvPr id="128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703808-1561-430C-A855-BAAC6013DA52}" type="slidenum">
              <a:rPr lang="en-US"/>
              <a:pPr/>
              <a:t>4</a:t>
            </a:fld>
            <a:endParaRPr lang="en-US"/>
          </a:p>
        </p:txBody>
      </p:sp>
      <p:sp>
        <p:nvSpPr>
          <p:cNvPr id="1013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C083F-ADCD-4341-A58B-81CF6C078DF1}" type="slidenum">
              <a:rPr lang="en-US"/>
              <a:pPr/>
              <a:t>5</a:t>
            </a:fld>
            <a:endParaRPr lang="en-US"/>
          </a:p>
        </p:txBody>
      </p:sp>
      <p:sp>
        <p:nvSpPr>
          <p:cNvPr id="102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D86B43-B15B-4043-8EAE-860B1FCA80F3}" type="slidenum">
              <a:rPr lang="en-US"/>
              <a:pPr/>
              <a:t>6</a:t>
            </a:fld>
            <a:endParaRPr lang="en-US"/>
          </a:p>
        </p:txBody>
      </p:sp>
      <p:sp>
        <p:nvSpPr>
          <p:cNvPr id="103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894A2-AD8B-46CE-9D6D-18AFE5789435}" type="slidenum">
              <a:rPr lang="en-US"/>
              <a:pPr/>
              <a:t>7</a:t>
            </a:fld>
            <a:endParaRPr lang="en-US"/>
          </a:p>
        </p:txBody>
      </p:sp>
      <p:sp>
        <p:nvSpPr>
          <p:cNvPr id="104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9C0128-04FD-47C3-9C79-D2839060E825}" type="slidenum">
              <a:rPr lang="en-US"/>
              <a:pPr/>
              <a:t>8</a:t>
            </a:fld>
            <a:endParaRPr lang="en-US"/>
          </a:p>
        </p:txBody>
      </p:sp>
      <p:sp>
        <p:nvSpPr>
          <p:cNvPr id="1054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DE6A1-1909-4008-9334-54464A4E11D6}" type="slidenum">
              <a:rPr lang="en-US"/>
              <a:pPr/>
              <a:t>9</a:t>
            </a:fld>
            <a:endParaRPr lang="en-US"/>
          </a:p>
        </p:txBody>
      </p:sp>
      <p:sp>
        <p:nvSpPr>
          <p:cNvPr id="106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141599-548C-4B4D-822E-13BD1204F1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44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1463FA-4F46-403A-80D3-AE3CEE3AD6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54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28600"/>
            <a:ext cx="21145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1912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828336-9FD8-4956-A10F-79D4D92DCF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91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D55A7B-906C-4893-A490-DFD58435EB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1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E1EB2D-88EA-4A76-A3C9-3063A0670E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3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29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1529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A3B268-20BA-43F4-B839-C55B57D0D7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0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5D415C-C19A-4C9F-8762-A485C0BD6C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4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874A78C-4D39-401D-B49E-E50BC771CD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0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BC0337-E8CD-4D34-A506-0483EF64ED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4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B816DB-5349-4B73-AEA8-D7913F7538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6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21EE38-F305-49C6-A3C4-2D7FE07AAC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4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382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45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76F3EF-7221-44A2-A4F5-574CA89745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5530-D25F-4EED-8944-BF0532D165D5}" type="slidenum">
              <a:rPr lang="en-US"/>
              <a:pPr/>
              <a:t>1</a:t>
            </a:fld>
            <a:endParaRPr 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4175" y="3570288"/>
            <a:ext cx="8139113" cy="2830512"/>
          </a:xfrm>
        </p:spPr>
        <p:txBody>
          <a:bodyPr/>
          <a:lstStyle/>
          <a:p>
            <a:pPr>
              <a:buFontTx/>
              <a:buNone/>
            </a:pPr>
            <a:endParaRPr lang="en-US" sz="4000" u="sng"/>
          </a:p>
          <a:p>
            <a:pPr>
              <a:buFontTx/>
              <a:buNone/>
            </a:pPr>
            <a:r>
              <a:rPr lang="en-US" sz="4000" u="sng"/>
              <a:t>I hope you are: </a:t>
            </a:r>
            <a:r>
              <a:rPr lang="en-US"/>
              <a:t> </a:t>
            </a:r>
          </a:p>
          <a:p>
            <a:pPr lvl="1">
              <a:buFontTx/>
              <a:buNone/>
            </a:pPr>
            <a:r>
              <a:rPr lang="en-US"/>
              <a:t>Reviewing the ‘midterm summary’ sheet </a:t>
            </a:r>
            <a:br>
              <a:rPr lang="en-US"/>
            </a:br>
            <a:r>
              <a:rPr lang="en-US"/>
              <a:t>on Blackboard , as if you had </a:t>
            </a:r>
            <a:br>
              <a:rPr lang="en-US"/>
            </a:br>
            <a:r>
              <a:rPr lang="en-US"/>
              <a:t>a midterm exam next week…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534400" cy="16002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4c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Arrays : Groups of Variables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7193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64582-E39F-4F32-BF3A-9DB6AC224592}" type="slidenum">
              <a:rPr lang="en-US"/>
              <a:pPr/>
              <a:t>10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 Indexing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378825" cy="29098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b="1" dirty="0"/>
              <a:t>Chosen array element==ordinary variable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index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  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choose 1 element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Index == an </a:t>
            </a:r>
            <a:r>
              <a:rPr lang="en-US" sz="2400" dirty="0">
                <a:solidFill>
                  <a:srgbClr val="FF0000"/>
                </a:solidFill>
              </a:rPr>
              <a:t>integer expression</a:t>
            </a:r>
            <a:r>
              <a:rPr lang="en-US" sz="2400" dirty="0"/>
              <a:t>, used as ‘box#’ or ‘element#’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Example: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=0;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&lt;5;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++)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(“%d,”,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/>
              <a:t>produces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381,4107,932,40,212,</a:t>
            </a:r>
          </a:p>
        </p:txBody>
      </p:sp>
      <p:grpSp>
        <p:nvGrpSpPr>
          <p:cNvPr id="55300" name="Group 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55301" name="Rectangle 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2" name="Rectangle 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3" name="Rectangle 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4" name="Rectangle 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5" name="Rectangle 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55307" name="Text Box 1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6553200" y="52959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</a:t>
            </a: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898525" y="50292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1447800" y="5867400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381     4107      932       40      212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9D69-3524-4CF9-A002-4D1B47DEAB52}" type="slidenum">
              <a:rPr lang="en-US"/>
              <a:pPr/>
              <a:t>11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 Indexing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378825" cy="3657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b="1" dirty="0">
                <a:solidFill>
                  <a:schemeClr val="bg2"/>
                </a:solidFill>
              </a:rPr>
              <a:t>Chosen array element==ordinary variable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chemeClr val="bg2"/>
                </a:solidFill>
              </a:rPr>
              <a:t>		</a:t>
            </a:r>
            <a:r>
              <a:rPr 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name[index]   </a:t>
            </a: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choose 1 element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Index == an </a:t>
            </a:r>
            <a:r>
              <a:rPr lang="en-US" sz="2400" dirty="0">
                <a:solidFill>
                  <a:srgbClr val="FF0000"/>
                </a:solidFill>
              </a:rPr>
              <a:t>integer expression</a:t>
            </a:r>
            <a:r>
              <a:rPr lang="en-US" sz="2400" dirty="0"/>
              <a:t>, used as ‘box#’ or ‘element#’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Another Example: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=0;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&lt;5;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++)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(“%d,”,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(i+2)%5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/>
              <a:t>produces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932,40,212,381,4107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grpSp>
        <p:nvGrpSpPr>
          <p:cNvPr id="98308" name="Group 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98309" name="Rectangle 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10" name="Rectangle 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11" name="Rectangle 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12" name="Rectangle 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13" name="Rectangle 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98318" name="Text Box 14"/>
          <p:cNvSpPr txBox="1">
            <a:spLocks noChangeArrowheads="1"/>
          </p:cNvSpPr>
          <p:nvPr/>
        </p:nvSpPr>
        <p:spPr bwMode="auto">
          <a:xfrm>
            <a:off x="6553200" y="52959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</a:t>
            </a:r>
          </a:p>
        </p:txBody>
      </p:sp>
      <p:sp>
        <p:nvSpPr>
          <p:cNvPr id="98319" name="Text Box 15"/>
          <p:cNvSpPr txBox="1">
            <a:spLocks noChangeArrowheads="1"/>
          </p:cNvSpPr>
          <p:nvPr/>
        </p:nvSpPr>
        <p:spPr bwMode="auto">
          <a:xfrm>
            <a:off x="898525" y="50292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  <p:sp>
        <p:nvSpPr>
          <p:cNvPr id="98320" name="Rectangle 16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21" name="Text Box 17"/>
          <p:cNvSpPr txBox="1">
            <a:spLocks noChangeArrowheads="1"/>
          </p:cNvSpPr>
          <p:nvPr/>
        </p:nvSpPr>
        <p:spPr bwMode="auto">
          <a:xfrm>
            <a:off x="1447800" y="5867400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381     4107      932       40      212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4BA-74A2-420D-BD41-48E97465F914}" type="slidenum">
              <a:rPr lang="en-US"/>
              <a:pPr/>
              <a:t>12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 Indexing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0050"/>
            <a:ext cx="8077200" cy="343535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rgbClr val="FF0000"/>
                </a:solidFill>
              </a:rPr>
              <a:t>Chosen</a:t>
            </a:r>
            <a:r>
              <a:rPr lang="en-US" b="1" dirty="0"/>
              <a:t> array element==ordinary variable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index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</a:p>
          <a:p>
            <a:pPr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!!DANGER!!</a:t>
            </a:r>
            <a:r>
              <a:rPr lang="en-US" sz="2800" dirty="0"/>
              <a:t>  </a:t>
            </a:r>
            <a:br>
              <a:rPr lang="en-US" sz="2800" dirty="0"/>
            </a:br>
            <a:r>
              <a:rPr lang="en-US" sz="2800" dirty="0"/>
              <a:t>C won’t catch a </a:t>
            </a:r>
            <a:r>
              <a:rPr lang="en-US" sz="2800" dirty="0" smtClean="0"/>
              <a:t>wild/wrong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index </a:t>
            </a:r>
            <a:r>
              <a:rPr lang="en-US" sz="2800" dirty="0"/>
              <a:t>!!! reading/writing to </a:t>
            </a:r>
            <a:r>
              <a:rPr lang="en-US" sz="2800" dirty="0" err="1"/>
              <a:t>nums</a:t>
            </a:r>
            <a:r>
              <a:rPr lang="en-US" sz="2800" dirty="0"/>
              <a:t>[-3],  or </a:t>
            </a:r>
            <a:r>
              <a:rPr lang="en-US" sz="2800" dirty="0" err="1"/>
              <a:t>nums</a:t>
            </a:r>
            <a:r>
              <a:rPr lang="en-US" sz="2800" dirty="0"/>
              <a:t>[398], can corrupt your program, your data, or someone else’s!</a:t>
            </a:r>
          </a:p>
        </p:txBody>
      </p:sp>
      <p:grpSp>
        <p:nvGrpSpPr>
          <p:cNvPr id="56324" name="Group 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56325" name="Rectangle 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26" name="Rectangle 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27" name="Rectangle 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28" name="Rectangle 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29" name="Rectangle 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6553200" y="52959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</a:t>
            </a:r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auto">
          <a:xfrm>
            <a:off x="898525" y="50292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  <p:sp>
        <p:nvSpPr>
          <p:cNvPr id="56336" name="Rectangle 16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1447800" y="5867400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381     4107      932       40      212</a:t>
            </a:r>
          </a:p>
        </p:txBody>
      </p:sp>
      <p:sp>
        <p:nvSpPr>
          <p:cNvPr id="56338" name="Rectangle 18"/>
          <p:cNvSpPr>
            <a:spLocks noChangeArrowheads="1"/>
          </p:cNvSpPr>
          <p:nvPr/>
        </p:nvSpPr>
        <p:spPr bwMode="auto">
          <a:xfrm>
            <a:off x="685800" y="3200400"/>
            <a:ext cx="2209800" cy="457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18FF9A-2E6D-4E0F-AD7E-D2EB8D6DB385}" type="slidenum">
              <a:rPr lang="en-US"/>
              <a:pPr/>
              <a:t>13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 Example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924800" cy="5638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&lt;stdio.h&gt;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simple[4];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 (i=0; i&lt;4; i++) /*fill array with odd integers*/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simple[i] = 1 + 2*i;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printf(“simple[%d] = %d\n”, i, simple[i]);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			        Output:	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simple[0] = 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simple[1] = 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simple[2] = 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simple[3] = 7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895600" y="5029200"/>
            <a:ext cx="35814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ECB0A-7D55-451A-BCAB-FABB904F0E72}" type="slidenum">
              <a:rPr lang="en-US"/>
              <a:pPr/>
              <a:t>14</a:t>
            </a:fld>
            <a:endParaRPr lang="en-US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 Example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153400" cy="5943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 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double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percent[4] = {0.15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0.35, 0.42, 0.08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score[4]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j,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grade;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("Type scores: midterm,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proj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final, quiz\n");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for(j=0; j&lt;4; j++)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 %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d",</a:t>
            </a:r>
            <a:r>
              <a:rPr 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&amp;score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[j]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if(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!=1) 	// did we read in one integer?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{		// No!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("\n Type 0-100 then RETURN, please!\n");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j = j-1;   // (don’t count this try)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for(j=0,grade=0; j&lt;3; j++)  // Compute final grade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grade += (double)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score[j]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percent[j]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("\n Final Score is %g\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n",grade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2FA32-2C27-472D-83A4-E100D9EF4235}" type="slidenum">
              <a:rPr lang="en-US"/>
              <a:pPr/>
              <a:t>15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 Example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153400" cy="6477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 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double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percent[4] = {0.15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0.35, 0.42,0.08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score[4]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j,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grade;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("Type scores: midterm,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proj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final, quiz\n");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for(j=0; j&lt;4; j++)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 %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d",</a:t>
            </a:r>
            <a:r>
              <a:rPr 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&amp;score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[j]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if(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!=1) 	// did we read in one integer?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{		// No!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("\n Type 0-100 then RETURN, please!\n");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j = j-1;   // (don’t count this try)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for(j=0,grade=0; j&lt;3; j++)  // Compute final grade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grade += (double)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score[j]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percent[j]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("\n Final Score is %g\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n",grade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4572000" y="1981200"/>
            <a:ext cx="4159250" cy="2517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&gt;Type scores: midterm, proj, final, quiz: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zbbr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Type 0-100 then RTN, please!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89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72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98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31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&gt; Final score is</a:t>
            </a:r>
          </a:p>
          <a:p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44606-CFE4-4971-A658-C82A6C4F46AC}" type="slidenum">
              <a:rPr lang="en-US"/>
              <a:pPr/>
              <a:t>16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?Math on entire Array?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NO!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153400" cy="54102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Each 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element</a:t>
            </a:r>
            <a:r>
              <a:rPr lang="en-US" sz="2800"/>
              <a:t> of an array acts </a:t>
            </a:r>
            <a:br>
              <a:rPr lang="en-US" sz="2800"/>
            </a:br>
            <a:r>
              <a:rPr lang="en-US" sz="2800"/>
              <a:t>				just like an ordinary variable: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elvis[5], jimi[5];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for(j=0; j&lt;5; j++)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elvis[j]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j*10;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elvis[3]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8;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 %d\n”,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elvis[2] + 1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</a:pPr>
            <a:r>
              <a:rPr lang="en-US" sz="2800"/>
              <a:t> OK to compute with single array 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element,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n-US" sz="28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But </a:t>
            </a: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  <a:r>
              <a:rPr lang="en-US" sz="2800" u="sng"/>
              <a:t> whole-array expressions allowed!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	</a:t>
            </a:r>
            <a:r>
              <a:rPr lang="en-US" sz="4000"/>
              <a:t>		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elvis=0;</a:t>
            </a:r>
            <a:r>
              <a:rPr lang="en-US" sz="2800"/>
              <a:t> or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jimi=elvis;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(you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MUST </a:t>
            </a:r>
            <a:r>
              <a:rPr lang="en-US" sz="2800"/>
              <a:t>index the array to set its value)</a:t>
            </a:r>
            <a:r>
              <a:rPr lang="en-US" sz="4400"/>
              <a:t> .</a:t>
            </a:r>
            <a:endParaRPr lang="en-US" sz="5400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457200" y="2057400"/>
            <a:ext cx="54102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8617" name="Group 9"/>
          <p:cNvGrpSpPr>
            <a:grpSpLocks/>
          </p:cNvGrpSpPr>
          <p:nvPr/>
        </p:nvGrpSpPr>
        <p:grpSpPr bwMode="auto">
          <a:xfrm>
            <a:off x="3200400" y="5410200"/>
            <a:ext cx="1905000" cy="533400"/>
            <a:chOff x="3264" y="2784"/>
            <a:chExt cx="768" cy="432"/>
          </a:xfrm>
        </p:grpSpPr>
        <p:sp>
          <p:nvSpPr>
            <p:cNvPr id="68613" name="Oval 5"/>
            <p:cNvSpPr>
              <a:spLocks noChangeArrowheads="1"/>
            </p:cNvSpPr>
            <p:nvPr/>
          </p:nvSpPr>
          <p:spPr bwMode="auto">
            <a:xfrm>
              <a:off x="3264" y="2784"/>
              <a:ext cx="768" cy="43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14" name="Line 6"/>
            <p:cNvSpPr>
              <a:spLocks noChangeShapeType="1"/>
            </p:cNvSpPr>
            <p:nvPr/>
          </p:nvSpPr>
          <p:spPr bwMode="auto">
            <a:xfrm flipH="1">
              <a:off x="3484" y="2804"/>
              <a:ext cx="347" cy="39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18" name="Group 10"/>
          <p:cNvGrpSpPr>
            <a:grpSpLocks/>
          </p:cNvGrpSpPr>
          <p:nvPr/>
        </p:nvGrpSpPr>
        <p:grpSpPr bwMode="auto">
          <a:xfrm>
            <a:off x="5410200" y="5334000"/>
            <a:ext cx="2590800" cy="609600"/>
            <a:chOff x="4224" y="2784"/>
            <a:chExt cx="1152" cy="432"/>
          </a:xfrm>
        </p:grpSpPr>
        <p:sp>
          <p:nvSpPr>
            <p:cNvPr id="68615" name="Line 7"/>
            <p:cNvSpPr>
              <a:spLocks noChangeShapeType="1"/>
            </p:cNvSpPr>
            <p:nvPr/>
          </p:nvSpPr>
          <p:spPr bwMode="auto">
            <a:xfrm flipH="1">
              <a:off x="4602" y="2784"/>
              <a:ext cx="311" cy="41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16" name="Oval 8"/>
            <p:cNvSpPr>
              <a:spLocks noChangeArrowheads="1"/>
            </p:cNvSpPr>
            <p:nvPr/>
          </p:nvSpPr>
          <p:spPr bwMode="auto">
            <a:xfrm>
              <a:off x="4224" y="2784"/>
              <a:ext cx="1152" cy="43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8619" name="Freeform 11"/>
          <p:cNvSpPr>
            <a:spLocks/>
          </p:cNvSpPr>
          <p:nvPr/>
        </p:nvSpPr>
        <p:spPr bwMode="auto">
          <a:xfrm>
            <a:off x="5715000" y="4267200"/>
            <a:ext cx="1828800" cy="290513"/>
          </a:xfrm>
          <a:custGeom>
            <a:avLst/>
            <a:gdLst>
              <a:gd name="T0" fmla="*/ 1338 w 1747"/>
              <a:gd name="T1" fmla="*/ 381 h 381"/>
              <a:gd name="T2" fmla="*/ 1728 w 1747"/>
              <a:gd name="T3" fmla="*/ 186 h 381"/>
              <a:gd name="T4" fmla="*/ 1226 w 1747"/>
              <a:gd name="T5" fmla="*/ 56 h 381"/>
              <a:gd name="T6" fmla="*/ 0 w 1747"/>
              <a:gd name="T7" fmla="*/ 0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7" h="381">
                <a:moveTo>
                  <a:pt x="1338" y="381"/>
                </a:moveTo>
                <a:cubicBezTo>
                  <a:pt x="1401" y="348"/>
                  <a:pt x="1747" y="240"/>
                  <a:pt x="1728" y="186"/>
                </a:cubicBezTo>
                <a:cubicBezTo>
                  <a:pt x="1709" y="132"/>
                  <a:pt x="1514" y="87"/>
                  <a:pt x="1226" y="56"/>
                </a:cubicBezTo>
                <a:cubicBezTo>
                  <a:pt x="938" y="25"/>
                  <a:pt x="255" y="12"/>
                  <a:pt x="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C1462-5F6E-4F00-BDB1-EC53F79BE147}" type="slidenum">
              <a:rPr lang="en-US"/>
              <a:pPr/>
              <a:t>17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Summary: Arrays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</a:t>
            </a:r>
            <a:r>
              <a:rPr lang="en-US" sz="2800" dirty="0"/>
              <a:t>== a place-holder in memory </a:t>
            </a:r>
            <a:br>
              <a:rPr lang="en-US" sz="2800" dirty="0"/>
            </a:br>
            <a:r>
              <a:rPr lang="en-US" sz="2800" dirty="0"/>
              <a:t>		for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just one</a:t>
            </a:r>
            <a:r>
              <a:rPr lang="en-US" sz="2800" dirty="0"/>
              <a:t> stored value</a:t>
            </a:r>
            <a:br>
              <a:rPr lang="en-US" sz="2800" dirty="0"/>
            </a:b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</a:t>
            </a:r>
            <a:r>
              <a:rPr lang="en-US" sz="2800" dirty="0"/>
              <a:t> == a place-holder in memory for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</a:t>
            </a:r>
            <a:r>
              <a:rPr lang="en-US" sz="2800" b="1" dirty="0"/>
              <a:t> </a:t>
            </a:r>
            <a:r>
              <a:rPr lang="en-US" sz="2800" dirty="0"/>
              <a:t>	values, sequentially stored and indexed</a:t>
            </a:r>
            <a:br>
              <a:rPr lang="en-US" sz="2800" dirty="0"/>
            </a:b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Array elements </a:t>
            </a:r>
            <a:r>
              <a:rPr lang="en-US" sz="2800" b="1" dirty="0"/>
              <a:t>all</a:t>
            </a:r>
            <a:r>
              <a:rPr lang="en-US" sz="2800" dirty="0"/>
              <a:t> of one type (e.g.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char,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float…</a:t>
            </a:r>
            <a:r>
              <a:rPr lang="en-US" sz="2800" dirty="0" smtClean="0"/>
              <a:t>),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Array size is </a:t>
            </a:r>
            <a:r>
              <a:rPr lang="en-US" sz="2800" b="1" dirty="0"/>
              <a:t>always</a:t>
            </a:r>
            <a:r>
              <a:rPr lang="en-US" sz="2800" dirty="0"/>
              <a:t> constant, never variable,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Access array element by its index #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 C, index for array </a:t>
            </a:r>
            <a:r>
              <a:rPr lang="en-US" sz="2800" b="1" dirty="0"/>
              <a:t>always</a:t>
            </a:r>
            <a:r>
              <a:rPr lang="en-US" sz="2800" dirty="0"/>
              <a:t> begins at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zero</a:t>
            </a:r>
            <a:r>
              <a:rPr lang="en-US" sz="2800" dirty="0"/>
              <a:t>, 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 won’t prevent an out-of-bounds index!!!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566058" y="5747656"/>
            <a:ext cx="7467600" cy="6096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05D18-A410-4A85-99FD-C91C531F57AE}" type="slidenum">
              <a:rPr lang="en-US"/>
              <a:pPr/>
              <a:t>18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Summary: Arrays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0772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Before you can use an array, you must: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 Declare array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(set it’s type, name, and size), and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elvis[5];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elvis[0] = 381;	elvis[1] = 4107;</a:t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elvis[2] = 932;	elvis[3] = 40;	</a:t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elvis[4] = 212;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482725" y="5732463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Si*.    &lt;;r5      k79]    as4$     p@#$</a:t>
            </a:r>
          </a:p>
        </p:txBody>
      </p:sp>
      <p:sp>
        <p:nvSpPr>
          <p:cNvPr id="61445" name="Freeform 5"/>
          <p:cNvSpPr>
            <a:spLocks/>
          </p:cNvSpPr>
          <p:nvPr/>
        </p:nvSpPr>
        <p:spPr bwMode="auto">
          <a:xfrm>
            <a:off x="1219200" y="2584450"/>
            <a:ext cx="733425" cy="463550"/>
          </a:xfrm>
          <a:custGeom>
            <a:avLst/>
            <a:gdLst>
              <a:gd name="T0" fmla="*/ 0 w 510"/>
              <a:gd name="T1" fmla="*/ 340 h 340"/>
              <a:gd name="T2" fmla="*/ 510 w 510"/>
              <a:gd name="T3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0" h="340">
                <a:moveTo>
                  <a:pt x="0" y="340"/>
                </a:moveTo>
                <a:lnTo>
                  <a:pt x="510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6" name="Freeform 6"/>
          <p:cNvSpPr>
            <a:spLocks/>
          </p:cNvSpPr>
          <p:nvPr/>
        </p:nvSpPr>
        <p:spPr bwMode="auto">
          <a:xfrm>
            <a:off x="1828800" y="2514600"/>
            <a:ext cx="949325" cy="533400"/>
          </a:xfrm>
          <a:custGeom>
            <a:avLst/>
            <a:gdLst>
              <a:gd name="T0" fmla="*/ 0 w 598"/>
              <a:gd name="T1" fmla="*/ 336 h 336"/>
              <a:gd name="T2" fmla="*/ 133 w 598"/>
              <a:gd name="T3" fmla="*/ 177 h 336"/>
              <a:gd name="T4" fmla="*/ 388 w 598"/>
              <a:gd name="T5" fmla="*/ 111 h 336"/>
              <a:gd name="T6" fmla="*/ 598 w 598"/>
              <a:gd name="T7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8" h="336">
                <a:moveTo>
                  <a:pt x="0" y="336"/>
                </a:moveTo>
                <a:lnTo>
                  <a:pt x="133" y="177"/>
                </a:lnTo>
                <a:lnTo>
                  <a:pt x="388" y="111"/>
                </a:lnTo>
                <a:lnTo>
                  <a:pt x="598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7" name="Freeform 7"/>
          <p:cNvSpPr>
            <a:spLocks/>
          </p:cNvSpPr>
          <p:nvPr/>
        </p:nvSpPr>
        <p:spPr bwMode="auto">
          <a:xfrm>
            <a:off x="2438400" y="2590800"/>
            <a:ext cx="2209800" cy="457200"/>
          </a:xfrm>
          <a:custGeom>
            <a:avLst/>
            <a:gdLst>
              <a:gd name="T0" fmla="*/ 0 w 1392"/>
              <a:gd name="T1" fmla="*/ 288 h 288"/>
              <a:gd name="T2" fmla="*/ 26 w 1392"/>
              <a:gd name="T3" fmla="*/ 162 h 288"/>
              <a:gd name="T4" fmla="*/ 148 w 1392"/>
              <a:gd name="T5" fmla="*/ 85 h 288"/>
              <a:gd name="T6" fmla="*/ 369 w 1392"/>
              <a:gd name="T7" fmla="*/ 74 h 288"/>
              <a:gd name="T8" fmla="*/ 823 w 1392"/>
              <a:gd name="T9" fmla="*/ 174 h 288"/>
              <a:gd name="T10" fmla="*/ 1100 w 1392"/>
              <a:gd name="T11" fmla="*/ 196 h 288"/>
              <a:gd name="T12" fmla="*/ 1289 w 1392"/>
              <a:gd name="T13" fmla="*/ 151 h 288"/>
              <a:gd name="T14" fmla="*/ 1392 w 1392"/>
              <a:gd name="T1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2" h="288">
                <a:moveTo>
                  <a:pt x="0" y="288"/>
                </a:moveTo>
                <a:lnTo>
                  <a:pt x="26" y="162"/>
                </a:lnTo>
                <a:lnTo>
                  <a:pt x="148" y="85"/>
                </a:lnTo>
                <a:lnTo>
                  <a:pt x="369" y="74"/>
                </a:lnTo>
                <a:lnTo>
                  <a:pt x="823" y="174"/>
                </a:lnTo>
                <a:lnTo>
                  <a:pt x="1100" y="196"/>
                </a:lnTo>
                <a:lnTo>
                  <a:pt x="1289" y="151"/>
                </a:lnTo>
                <a:lnTo>
                  <a:pt x="1392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1448" name="Group 8"/>
          <p:cNvGrpSpPr>
            <a:grpSpLocks/>
          </p:cNvGrpSpPr>
          <p:nvPr/>
        </p:nvGrpSpPr>
        <p:grpSpPr bwMode="auto">
          <a:xfrm>
            <a:off x="1082675" y="5430838"/>
            <a:ext cx="6858000" cy="758825"/>
            <a:chOff x="672" y="3216"/>
            <a:chExt cx="4320" cy="288"/>
          </a:xfrm>
        </p:grpSpPr>
        <p:sp>
          <p:nvSpPr>
            <p:cNvPr id="61449" name="Rectangle 9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50" name="Rectangle 10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51" name="Rectangle 11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52" name="Rectangle 12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53" name="Rectangle 13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454" name="Text Box 14"/>
          <p:cNvSpPr txBox="1">
            <a:spLocks noChangeArrowheads="1"/>
          </p:cNvSpPr>
          <p:nvPr/>
        </p:nvSpPr>
        <p:spPr bwMode="auto">
          <a:xfrm>
            <a:off x="1082675" y="5343525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0</a:t>
            </a:r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2454275" y="5343525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1</a:t>
            </a:r>
          </a:p>
        </p:txBody>
      </p:sp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3825875" y="5343525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2</a:t>
            </a:r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5197475" y="5343525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3</a:t>
            </a: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6569075" y="5343525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4   </a:t>
            </a:r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931863" y="4948238"/>
            <a:ext cx="661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elvis</a:t>
            </a:r>
          </a:p>
        </p:txBody>
      </p:sp>
      <p:sp>
        <p:nvSpPr>
          <p:cNvPr id="61460" name="Rectangle 20"/>
          <p:cNvSpPr>
            <a:spLocks noChangeArrowheads="1"/>
          </p:cNvSpPr>
          <p:nvPr/>
        </p:nvSpPr>
        <p:spPr bwMode="auto">
          <a:xfrm>
            <a:off x="1006475" y="5372100"/>
            <a:ext cx="7010400" cy="8763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1" name="Text Box 21"/>
          <p:cNvSpPr txBox="1">
            <a:spLocks noChangeArrowheads="1"/>
          </p:cNvSpPr>
          <p:nvPr/>
        </p:nvSpPr>
        <p:spPr bwMode="auto">
          <a:xfrm>
            <a:off x="4038600" y="4800600"/>
            <a:ext cx="4006850" cy="4349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Initially, array holds garbage!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4B36-F833-4656-B2AD-58DF72AAF504}" type="slidenum">
              <a:rPr lang="en-US"/>
              <a:pPr/>
              <a:t>19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Summary: Arrays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0772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Before you can use an array, you must: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Initialize all elements</a:t>
            </a:r>
            <a:r>
              <a:rPr lang="en-US" sz="2800"/>
              <a:t>,           either like this…</a:t>
            </a:r>
            <a:br>
              <a:rPr lang="en-US" sz="2800"/>
            </a:br>
            <a:r>
              <a:rPr lang="en-US" sz="2800"/>
              <a:t>(set all its values—otherwise it holds ‘garbage’)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elvis[5];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elvis[0] = 381;	elvis[1] = 4107;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elvis[2] = 932;	elvis[3] = 40;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elvis[4] = 212;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</p:txBody>
      </p:sp>
      <p:sp>
        <p:nvSpPr>
          <p:cNvPr id="62468" name="Oval 4"/>
          <p:cNvSpPr>
            <a:spLocks noChangeArrowheads="1"/>
          </p:cNvSpPr>
          <p:nvPr/>
        </p:nvSpPr>
        <p:spPr bwMode="auto">
          <a:xfrm>
            <a:off x="533400" y="3352800"/>
            <a:ext cx="6553200" cy="1371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 flipH="1">
            <a:off x="3886200" y="2209800"/>
            <a:ext cx="11430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931863" y="4948238"/>
            <a:ext cx="7085012" cy="1300162"/>
            <a:chOff x="587" y="3117"/>
            <a:chExt cx="4463" cy="819"/>
          </a:xfrm>
        </p:grpSpPr>
        <p:grpSp>
          <p:nvGrpSpPr>
            <p:cNvPr id="62471" name="Group 7"/>
            <p:cNvGrpSpPr>
              <a:grpSpLocks/>
            </p:cNvGrpSpPr>
            <p:nvPr/>
          </p:nvGrpSpPr>
          <p:grpSpPr bwMode="auto">
            <a:xfrm>
              <a:off x="682" y="3421"/>
              <a:ext cx="4320" cy="478"/>
              <a:chOff x="672" y="3216"/>
              <a:chExt cx="4320" cy="288"/>
            </a:xfrm>
          </p:grpSpPr>
          <p:sp>
            <p:nvSpPr>
              <p:cNvPr id="62472" name="Rectangle 8"/>
              <p:cNvSpPr>
                <a:spLocks noChangeArrowheads="1"/>
              </p:cNvSpPr>
              <p:nvPr/>
            </p:nvSpPr>
            <p:spPr bwMode="auto">
              <a:xfrm>
                <a:off x="672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3" name="Rectangle 9"/>
              <p:cNvSpPr>
                <a:spLocks noChangeArrowheads="1"/>
              </p:cNvSpPr>
              <p:nvPr/>
            </p:nvSpPr>
            <p:spPr bwMode="auto">
              <a:xfrm>
                <a:off x="1536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4" name="Rectangle 10"/>
              <p:cNvSpPr>
                <a:spLocks noChangeArrowheads="1"/>
              </p:cNvSpPr>
              <p:nvPr/>
            </p:nvSpPr>
            <p:spPr bwMode="auto">
              <a:xfrm>
                <a:off x="2400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5" name="Rectangle 11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76" name="Rectangle 12"/>
              <p:cNvSpPr>
                <a:spLocks noChangeArrowheads="1"/>
              </p:cNvSpPr>
              <p:nvPr/>
            </p:nvSpPr>
            <p:spPr bwMode="auto">
              <a:xfrm>
                <a:off x="4128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2477" name="Text Box 13"/>
            <p:cNvSpPr txBox="1">
              <a:spLocks noChangeArrowheads="1"/>
            </p:cNvSpPr>
            <p:nvPr/>
          </p:nvSpPr>
          <p:spPr bwMode="auto">
            <a:xfrm>
              <a:off x="682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0</a:t>
              </a:r>
            </a:p>
          </p:txBody>
        </p:sp>
        <p:sp>
          <p:nvSpPr>
            <p:cNvPr id="62478" name="Text Box 14"/>
            <p:cNvSpPr txBox="1">
              <a:spLocks noChangeArrowheads="1"/>
            </p:cNvSpPr>
            <p:nvPr/>
          </p:nvSpPr>
          <p:spPr bwMode="auto">
            <a:xfrm>
              <a:off x="1546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1</a:t>
              </a:r>
            </a:p>
          </p:txBody>
        </p:sp>
        <p:sp>
          <p:nvSpPr>
            <p:cNvPr id="62479" name="Text Box 15"/>
            <p:cNvSpPr txBox="1">
              <a:spLocks noChangeArrowheads="1"/>
            </p:cNvSpPr>
            <p:nvPr/>
          </p:nvSpPr>
          <p:spPr bwMode="auto">
            <a:xfrm>
              <a:off x="2410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2</a:t>
              </a:r>
            </a:p>
          </p:txBody>
        </p:sp>
        <p:sp>
          <p:nvSpPr>
            <p:cNvPr id="62480" name="Text Box 16"/>
            <p:cNvSpPr txBox="1">
              <a:spLocks noChangeArrowheads="1"/>
            </p:cNvSpPr>
            <p:nvPr/>
          </p:nvSpPr>
          <p:spPr bwMode="auto">
            <a:xfrm>
              <a:off x="3274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3</a:t>
              </a:r>
            </a:p>
          </p:txBody>
        </p:sp>
        <p:sp>
          <p:nvSpPr>
            <p:cNvPr id="62481" name="Text Box 17"/>
            <p:cNvSpPr txBox="1">
              <a:spLocks noChangeArrowheads="1"/>
            </p:cNvSpPr>
            <p:nvPr/>
          </p:nvSpPr>
          <p:spPr bwMode="auto">
            <a:xfrm>
              <a:off x="4138" y="3366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4   </a:t>
              </a:r>
            </a:p>
          </p:txBody>
        </p:sp>
        <p:sp>
          <p:nvSpPr>
            <p:cNvPr id="62482" name="Text Box 18"/>
            <p:cNvSpPr txBox="1">
              <a:spLocks noChangeArrowheads="1"/>
            </p:cNvSpPr>
            <p:nvPr/>
          </p:nvSpPr>
          <p:spPr bwMode="auto">
            <a:xfrm>
              <a:off x="587" y="3117"/>
              <a:ext cx="4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elvis</a:t>
              </a:r>
            </a:p>
          </p:txBody>
        </p:sp>
        <p:sp>
          <p:nvSpPr>
            <p:cNvPr id="62483" name="Rectangle 19"/>
            <p:cNvSpPr>
              <a:spLocks noChangeArrowheads="1"/>
            </p:cNvSpPr>
            <p:nvPr/>
          </p:nvSpPr>
          <p:spPr bwMode="auto">
            <a:xfrm>
              <a:off x="634" y="3384"/>
              <a:ext cx="4416" cy="5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84" name="Text Box 20"/>
            <p:cNvSpPr txBox="1">
              <a:spLocks noChangeArrowheads="1"/>
            </p:cNvSpPr>
            <p:nvPr/>
          </p:nvSpPr>
          <p:spPr bwMode="auto">
            <a:xfrm>
              <a:off x="922" y="3642"/>
              <a:ext cx="38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381     4107      932       40      212</a:t>
              </a:r>
            </a:p>
          </p:txBody>
        </p:sp>
      </p:grpSp>
      <p:sp>
        <p:nvSpPr>
          <p:cNvPr id="62485" name="Rectangle 21"/>
          <p:cNvSpPr>
            <a:spLocks noChangeArrowheads="1"/>
          </p:cNvSpPr>
          <p:nvPr/>
        </p:nvSpPr>
        <p:spPr bwMode="auto">
          <a:xfrm>
            <a:off x="5029200" y="1752600"/>
            <a:ext cx="26670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7FA7C-597F-478A-B40E-59C87E1C2816}" type="slidenum">
              <a:rPr lang="en-US"/>
              <a:pPr/>
              <a:t>2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Array: A fixed group of variables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 </a:t>
            </a:r>
            <a:r>
              <a:rPr lang="en-US" sz="2800" dirty="0" smtClean="0"/>
              <a:t>named group of (block of) </a:t>
            </a:r>
            <a:r>
              <a:rPr lang="en-US" sz="2800" b="1" dirty="0"/>
              <a:t>statements</a:t>
            </a:r>
            <a:r>
              <a:rPr lang="en-US" sz="2800" dirty="0"/>
              <a:t>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>
                <a:sym typeface="Wingdings" pitchFamily="2" charset="2"/>
              </a:rPr>
              <a:t>Function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A </a:t>
            </a:r>
            <a:r>
              <a:rPr lang="en-US" sz="2800" dirty="0" smtClean="0">
                <a:sym typeface="Wingdings" pitchFamily="2" charset="2"/>
              </a:rPr>
              <a:t>named group </a:t>
            </a:r>
            <a:r>
              <a:rPr lang="en-US" sz="2800" dirty="0">
                <a:sym typeface="Wingdings" pitchFamily="2" charset="2"/>
              </a:rPr>
              <a:t>of </a:t>
            </a:r>
            <a:r>
              <a:rPr lang="en-US" sz="2800" dirty="0" smtClean="0">
                <a:sym typeface="Wingdings" pitchFamily="2" charset="2"/>
              </a:rPr>
              <a:t>(block of) </a:t>
            </a:r>
            <a:r>
              <a:rPr lang="en-US" sz="2800" b="1" dirty="0" smtClean="0">
                <a:sym typeface="Wingdings" pitchFamily="2" charset="2"/>
              </a:rPr>
              <a:t>variables</a:t>
            </a:r>
            <a:r>
              <a:rPr lang="en-US" sz="2800" dirty="0" smtClean="0">
                <a:sym typeface="Wingdings" pitchFamily="2" charset="2"/>
              </a:rPr>
              <a:t> </a:t>
            </a:r>
            <a:r>
              <a:rPr lang="en-US" sz="2800" dirty="0">
                <a:sym typeface="Wingdings" pitchFamily="2" charset="2"/>
              </a:rPr>
              <a:t>Array.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EXAMPLE;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 each student in this class, </a:t>
            </a:r>
            <a:b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declare a variable to hold the heartbeat rate. </a:t>
            </a:r>
            <a:b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With ordinary variables, </a:t>
            </a:r>
            <a:r>
              <a:rPr lang="en-US" sz="2800" dirty="0" smtClean="0"/>
              <a:t>you must </a:t>
            </a:r>
            <a:r>
              <a:rPr lang="en-US" sz="2800" dirty="0"/>
              <a:t>declare: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hrate0, hrate1,hrate2, hrate3,...;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tedium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!!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With an array, you only need to declare: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hrate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[37];	   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holds 37 different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floats</a:t>
            </a:r>
            <a:endParaRPr lang="en-US" sz="2800" dirty="0">
              <a:latin typeface="Courier New" pitchFamily="49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838200" y="2514600"/>
            <a:ext cx="5867400" cy="1143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152400" y="5562600"/>
            <a:ext cx="3124200" cy="990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3189E-723B-4DD5-8676-B4C3FD940AC7}" type="slidenum">
              <a:rPr lang="en-US"/>
              <a:pPr/>
              <a:t>20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Summary: Arrays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0772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Before you can use an array, you must:</a:t>
            </a:r>
          </a:p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Initialize all elements</a:t>
            </a:r>
            <a:r>
              <a:rPr lang="en-US" sz="2800"/>
              <a:t>,           or like this:</a:t>
            </a:r>
            <a:br>
              <a:rPr lang="en-US" sz="2800"/>
            </a:br>
            <a:r>
              <a:rPr lang="en-US" sz="2800"/>
              <a:t>(set all its values—otherwise it holds ‘garbage’)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elvis[5] = {381,4107,932,40,212};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elvis[0] = 381;	elvis[1] = 4107;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elvis[2] = 932;	elvis[3] = 40;	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elvis[4] = 212;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</p:txBody>
      </p:sp>
      <p:grpSp>
        <p:nvGrpSpPr>
          <p:cNvPr id="75782" name="Group 6"/>
          <p:cNvGrpSpPr>
            <a:grpSpLocks/>
          </p:cNvGrpSpPr>
          <p:nvPr/>
        </p:nvGrpSpPr>
        <p:grpSpPr bwMode="auto">
          <a:xfrm>
            <a:off x="931863" y="4948238"/>
            <a:ext cx="7085012" cy="1300162"/>
            <a:chOff x="587" y="3117"/>
            <a:chExt cx="4463" cy="819"/>
          </a:xfrm>
        </p:grpSpPr>
        <p:grpSp>
          <p:nvGrpSpPr>
            <p:cNvPr id="75783" name="Group 7"/>
            <p:cNvGrpSpPr>
              <a:grpSpLocks/>
            </p:cNvGrpSpPr>
            <p:nvPr/>
          </p:nvGrpSpPr>
          <p:grpSpPr bwMode="auto">
            <a:xfrm>
              <a:off x="682" y="3421"/>
              <a:ext cx="4320" cy="478"/>
              <a:chOff x="672" y="3216"/>
              <a:chExt cx="4320" cy="288"/>
            </a:xfrm>
          </p:grpSpPr>
          <p:sp>
            <p:nvSpPr>
              <p:cNvPr id="75784" name="Rectangle 8"/>
              <p:cNvSpPr>
                <a:spLocks noChangeArrowheads="1"/>
              </p:cNvSpPr>
              <p:nvPr/>
            </p:nvSpPr>
            <p:spPr bwMode="auto">
              <a:xfrm>
                <a:off x="672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85" name="Rectangle 9"/>
              <p:cNvSpPr>
                <a:spLocks noChangeArrowheads="1"/>
              </p:cNvSpPr>
              <p:nvPr/>
            </p:nvSpPr>
            <p:spPr bwMode="auto">
              <a:xfrm>
                <a:off x="1536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86" name="Rectangle 10"/>
              <p:cNvSpPr>
                <a:spLocks noChangeArrowheads="1"/>
              </p:cNvSpPr>
              <p:nvPr/>
            </p:nvSpPr>
            <p:spPr bwMode="auto">
              <a:xfrm>
                <a:off x="2400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87" name="Rectangle 11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788" name="Rectangle 12"/>
              <p:cNvSpPr>
                <a:spLocks noChangeArrowheads="1"/>
              </p:cNvSpPr>
              <p:nvPr/>
            </p:nvSpPr>
            <p:spPr bwMode="auto">
              <a:xfrm>
                <a:off x="4128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5789" name="Text Box 13"/>
            <p:cNvSpPr txBox="1">
              <a:spLocks noChangeArrowheads="1"/>
            </p:cNvSpPr>
            <p:nvPr/>
          </p:nvSpPr>
          <p:spPr bwMode="auto">
            <a:xfrm>
              <a:off x="682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0</a:t>
              </a:r>
            </a:p>
          </p:txBody>
        </p:sp>
        <p:sp>
          <p:nvSpPr>
            <p:cNvPr id="75790" name="Text Box 14"/>
            <p:cNvSpPr txBox="1">
              <a:spLocks noChangeArrowheads="1"/>
            </p:cNvSpPr>
            <p:nvPr/>
          </p:nvSpPr>
          <p:spPr bwMode="auto">
            <a:xfrm>
              <a:off x="1546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1</a:t>
              </a:r>
            </a:p>
          </p:txBody>
        </p:sp>
        <p:sp>
          <p:nvSpPr>
            <p:cNvPr id="75791" name="Text Box 15"/>
            <p:cNvSpPr txBox="1">
              <a:spLocks noChangeArrowheads="1"/>
            </p:cNvSpPr>
            <p:nvPr/>
          </p:nvSpPr>
          <p:spPr bwMode="auto">
            <a:xfrm>
              <a:off x="2410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2</a:t>
              </a:r>
            </a:p>
          </p:txBody>
        </p:sp>
        <p:sp>
          <p:nvSpPr>
            <p:cNvPr id="75792" name="Text Box 16"/>
            <p:cNvSpPr txBox="1">
              <a:spLocks noChangeArrowheads="1"/>
            </p:cNvSpPr>
            <p:nvPr/>
          </p:nvSpPr>
          <p:spPr bwMode="auto">
            <a:xfrm>
              <a:off x="3274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3</a:t>
              </a:r>
            </a:p>
          </p:txBody>
        </p:sp>
        <p:sp>
          <p:nvSpPr>
            <p:cNvPr id="75793" name="Text Box 17"/>
            <p:cNvSpPr txBox="1">
              <a:spLocks noChangeArrowheads="1"/>
            </p:cNvSpPr>
            <p:nvPr/>
          </p:nvSpPr>
          <p:spPr bwMode="auto">
            <a:xfrm>
              <a:off x="4138" y="3366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4   </a:t>
              </a:r>
            </a:p>
          </p:txBody>
        </p:sp>
        <p:sp>
          <p:nvSpPr>
            <p:cNvPr id="75794" name="Text Box 18"/>
            <p:cNvSpPr txBox="1">
              <a:spLocks noChangeArrowheads="1"/>
            </p:cNvSpPr>
            <p:nvPr/>
          </p:nvSpPr>
          <p:spPr bwMode="auto">
            <a:xfrm>
              <a:off x="587" y="3117"/>
              <a:ext cx="4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elvis</a:t>
              </a:r>
            </a:p>
          </p:txBody>
        </p:sp>
        <p:sp>
          <p:nvSpPr>
            <p:cNvPr id="75795" name="Rectangle 19"/>
            <p:cNvSpPr>
              <a:spLocks noChangeArrowheads="1"/>
            </p:cNvSpPr>
            <p:nvPr/>
          </p:nvSpPr>
          <p:spPr bwMode="auto">
            <a:xfrm>
              <a:off x="634" y="3384"/>
              <a:ext cx="4416" cy="5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96" name="Text Box 20"/>
            <p:cNvSpPr txBox="1">
              <a:spLocks noChangeArrowheads="1"/>
            </p:cNvSpPr>
            <p:nvPr/>
          </p:nvSpPr>
          <p:spPr bwMode="auto">
            <a:xfrm>
              <a:off x="922" y="3642"/>
              <a:ext cx="38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381     4107      932       40      212</a:t>
              </a:r>
            </a:p>
          </p:txBody>
        </p:sp>
      </p:grp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5029200" y="1752600"/>
            <a:ext cx="26670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8" name="Oval 22"/>
          <p:cNvSpPr>
            <a:spLocks noChangeArrowheads="1"/>
          </p:cNvSpPr>
          <p:nvPr/>
        </p:nvSpPr>
        <p:spPr bwMode="auto">
          <a:xfrm>
            <a:off x="3048000" y="2819400"/>
            <a:ext cx="35052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9" name="Line 23"/>
          <p:cNvSpPr>
            <a:spLocks noChangeShapeType="1"/>
          </p:cNvSpPr>
          <p:nvPr/>
        </p:nvSpPr>
        <p:spPr bwMode="auto">
          <a:xfrm flipH="1">
            <a:off x="4419600" y="2209800"/>
            <a:ext cx="6096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9B3F7-F229-4468-989E-F5488D3D492D}" type="slidenum">
              <a:rPr lang="en-US"/>
              <a:pPr/>
              <a:t>21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Summary: Arrays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3) Then a properly indexed array behaves like any other variable.  You can:</a:t>
            </a:r>
          </a:p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Assign its value,</a:t>
            </a:r>
          </a:p>
          <a:p>
            <a:r>
              <a:rPr lang="en-US" sz="2800">
                <a:solidFill>
                  <a:schemeClr val="bg1"/>
                </a:solidFill>
              </a:rPr>
              <a:t>Use its value in an expression, and</a:t>
            </a:r>
          </a:p>
          <a:p>
            <a:r>
              <a:rPr lang="en-US" sz="2800">
                <a:solidFill>
                  <a:schemeClr val="bg1"/>
                </a:solidFill>
              </a:rPr>
              <a:t>Set its index using a variable or an expression:</a:t>
            </a: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elvis[2]  = 0;</a:t>
            </a:r>
          </a:p>
        </p:txBody>
      </p:sp>
      <p:grpSp>
        <p:nvGrpSpPr>
          <p:cNvPr id="76804" name="Group 4"/>
          <p:cNvGrpSpPr>
            <a:grpSpLocks/>
          </p:cNvGrpSpPr>
          <p:nvPr/>
        </p:nvGrpSpPr>
        <p:grpSpPr bwMode="auto">
          <a:xfrm>
            <a:off x="931863" y="4948238"/>
            <a:ext cx="7085012" cy="1300162"/>
            <a:chOff x="587" y="3117"/>
            <a:chExt cx="4463" cy="819"/>
          </a:xfrm>
        </p:grpSpPr>
        <p:grpSp>
          <p:nvGrpSpPr>
            <p:cNvPr id="76805" name="Group 5"/>
            <p:cNvGrpSpPr>
              <a:grpSpLocks/>
            </p:cNvGrpSpPr>
            <p:nvPr/>
          </p:nvGrpSpPr>
          <p:grpSpPr bwMode="auto">
            <a:xfrm>
              <a:off x="682" y="3421"/>
              <a:ext cx="4320" cy="478"/>
              <a:chOff x="672" y="3216"/>
              <a:chExt cx="4320" cy="288"/>
            </a:xfrm>
          </p:grpSpPr>
          <p:sp>
            <p:nvSpPr>
              <p:cNvPr id="76806" name="Rectangle 6"/>
              <p:cNvSpPr>
                <a:spLocks noChangeArrowheads="1"/>
              </p:cNvSpPr>
              <p:nvPr/>
            </p:nvSpPr>
            <p:spPr bwMode="auto">
              <a:xfrm>
                <a:off x="672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07" name="Rectangle 7"/>
              <p:cNvSpPr>
                <a:spLocks noChangeArrowheads="1"/>
              </p:cNvSpPr>
              <p:nvPr/>
            </p:nvSpPr>
            <p:spPr bwMode="auto">
              <a:xfrm>
                <a:off x="1536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08" name="Rectangle 8"/>
              <p:cNvSpPr>
                <a:spLocks noChangeArrowheads="1"/>
              </p:cNvSpPr>
              <p:nvPr/>
            </p:nvSpPr>
            <p:spPr bwMode="auto">
              <a:xfrm>
                <a:off x="2400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09" name="Rectangle 9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10" name="Rectangle 10"/>
              <p:cNvSpPr>
                <a:spLocks noChangeArrowheads="1"/>
              </p:cNvSpPr>
              <p:nvPr/>
            </p:nvSpPr>
            <p:spPr bwMode="auto">
              <a:xfrm>
                <a:off x="4128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6811" name="Text Box 11"/>
            <p:cNvSpPr txBox="1">
              <a:spLocks noChangeArrowheads="1"/>
            </p:cNvSpPr>
            <p:nvPr/>
          </p:nvSpPr>
          <p:spPr bwMode="auto">
            <a:xfrm>
              <a:off x="682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0</a:t>
              </a:r>
            </a:p>
          </p:txBody>
        </p:sp>
        <p:sp>
          <p:nvSpPr>
            <p:cNvPr id="76812" name="Text Box 12"/>
            <p:cNvSpPr txBox="1">
              <a:spLocks noChangeArrowheads="1"/>
            </p:cNvSpPr>
            <p:nvPr/>
          </p:nvSpPr>
          <p:spPr bwMode="auto">
            <a:xfrm>
              <a:off x="1546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1</a:t>
              </a:r>
            </a:p>
          </p:txBody>
        </p:sp>
        <p:sp>
          <p:nvSpPr>
            <p:cNvPr id="76813" name="Text Box 13"/>
            <p:cNvSpPr txBox="1">
              <a:spLocks noChangeArrowheads="1"/>
            </p:cNvSpPr>
            <p:nvPr/>
          </p:nvSpPr>
          <p:spPr bwMode="auto">
            <a:xfrm>
              <a:off x="2410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2</a:t>
              </a:r>
            </a:p>
          </p:txBody>
        </p:sp>
        <p:sp>
          <p:nvSpPr>
            <p:cNvPr id="76814" name="Text Box 14"/>
            <p:cNvSpPr txBox="1">
              <a:spLocks noChangeArrowheads="1"/>
            </p:cNvSpPr>
            <p:nvPr/>
          </p:nvSpPr>
          <p:spPr bwMode="auto">
            <a:xfrm>
              <a:off x="3274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3</a:t>
              </a:r>
            </a:p>
          </p:txBody>
        </p:sp>
        <p:sp>
          <p:nvSpPr>
            <p:cNvPr id="76815" name="Text Box 15"/>
            <p:cNvSpPr txBox="1">
              <a:spLocks noChangeArrowheads="1"/>
            </p:cNvSpPr>
            <p:nvPr/>
          </p:nvSpPr>
          <p:spPr bwMode="auto">
            <a:xfrm>
              <a:off x="4138" y="3366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4   </a:t>
              </a:r>
            </a:p>
          </p:txBody>
        </p:sp>
        <p:sp>
          <p:nvSpPr>
            <p:cNvPr id="76816" name="Text Box 16"/>
            <p:cNvSpPr txBox="1">
              <a:spLocks noChangeArrowheads="1"/>
            </p:cNvSpPr>
            <p:nvPr/>
          </p:nvSpPr>
          <p:spPr bwMode="auto">
            <a:xfrm>
              <a:off x="587" y="3117"/>
              <a:ext cx="4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elvis</a:t>
              </a:r>
            </a:p>
          </p:txBody>
        </p:sp>
        <p:sp>
          <p:nvSpPr>
            <p:cNvPr id="76817" name="Rectangle 17"/>
            <p:cNvSpPr>
              <a:spLocks noChangeArrowheads="1"/>
            </p:cNvSpPr>
            <p:nvPr/>
          </p:nvSpPr>
          <p:spPr bwMode="auto">
            <a:xfrm>
              <a:off x="634" y="3384"/>
              <a:ext cx="4416" cy="5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818" name="Text Box 18"/>
            <p:cNvSpPr txBox="1">
              <a:spLocks noChangeArrowheads="1"/>
            </p:cNvSpPr>
            <p:nvPr/>
          </p:nvSpPr>
          <p:spPr bwMode="auto">
            <a:xfrm>
              <a:off x="922" y="3642"/>
              <a:ext cx="38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381     4107      0         40      212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2A9C42-FFB6-438A-BFF6-648AF214B6EE}" type="slidenum">
              <a:rPr lang="en-US"/>
              <a:pPr/>
              <a:t>22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Summary: Arrays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45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3) Then a properly indexed array behaves like any other variable.  You can:</a:t>
            </a:r>
          </a:p>
          <a:p>
            <a:r>
              <a:rPr lang="en-US" sz="2800"/>
              <a:t>Assign its value,</a:t>
            </a:r>
          </a:p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Use its value in an expression, and</a:t>
            </a:r>
          </a:p>
          <a:p>
            <a:r>
              <a:rPr lang="en-US" sz="2800">
                <a:solidFill>
                  <a:schemeClr val="bg1"/>
                </a:solidFill>
              </a:rPr>
              <a:t>Set its index using a variable or an expression: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elvis[2]  = 0;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elvis[1] = (elvis[3] / 10)%6;</a:t>
            </a:r>
          </a:p>
          <a:p>
            <a:pPr>
              <a:buFontTx/>
              <a:buNone/>
            </a:pPr>
            <a:endParaRPr lang="en-US" sz="2800"/>
          </a:p>
        </p:txBody>
      </p:sp>
      <p:grpSp>
        <p:nvGrpSpPr>
          <p:cNvPr id="77828" name="Group 4"/>
          <p:cNvGrpSpPr>
            <a:grpSpLocks/>
          </p:cNvGrpSpPr>
          <p:nvPr/>
        </p:nvGrpSpPr>
        <p:grpSpPr bwMode="auto">
          <a:xfrm>
            <a:off x="931863" y="4948238"/>
            <a:ext cx="7085012" cy="1300162"/>
            <a:chOff x="587" y="3117"/>
            <a:chExt cx="4463" cy="819"/>
          </a:xfrm>
        </p:grpSpPr>
        <p:grpSp>
          <p:nvGrpSpPr>
            <p:cNvPr id="77829" name="Group 5"/>
            <p:cNvGrpSpPr>
              <a:grpSpLocks/>
            </p:cNvGrpSpPr>
            <p:nvPr/>
          </p:nvGrpSpPr>
          <p:grpSpPr bwMode="auto">
            <a:xfrm>
              <a:off x="682" y="3421"/>
              <a:ext cx="4320" cy="478"/>
              <a:chOff x="672" y="3216"/>
              <a:chExt cx="4320" cy="288"/>
            </a:xfrm>
          </p:grpSpPr>
          <p:sp>
            <p:nvSpPr>
              <p:cNvPr id="77830" name="Rectangle 6"/>
              <p:cNvSpPr>
                <a:spLocks noChangeArrowheads="1"/>
              </p:cNvSpPr>
              <p:nvPr/>
            </p:nvSpPr>
            <p:spPr bwMode="auto">
              <a:xfrm>
                <a:off x="672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831" name="Rectangle 7"/>
              <p:cNvSpPr>
                <a:spLocks noChangeArrowheads="1"/>
              </p:cNvSpPr>
              <p:nvPr/>
            </p:nvSpPr>
            <p:spPr bwMode="auto">
              <a:xfrm>
                <a:off x="1536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832" name="Rectangle 8"/>
              <p:cNvSpPr>
                <a:spLocks noChangeArrowheads="1"/>
              </p:cNvSpPr>
              <p:nvPr/>
            </p:nvSpPr>
            <p:spPr bwMode="auto">
              <a:xfrm>
                <a:off x="2400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833" name="Rectangle 9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834" name="Rectangle 10"/>
              <p:cNvSpPr>
                <a:spLocks noChangeArrowheads="1"/>
              </p:cNvSpPr>
              <p:nvPr/>
            </p:nvSpPr>
            <p:spPr bwMode="auto">
              <a:xfrm>
                <a:off x="4128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7835" name="Text Box 11"/>
            <p:cNvSpPr txBox="1">
              <a:spLocks noChangeArrowheads="1"/>
            </p:cNvSpPr>
            <p:nvPr/>
          </p:nvSpPr>
          <p:spPr bwMode="auto">
            <a:xfrm>
              <a:off x="682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0</a:t>
              </a:r>
            </a:p>
          </p:txBody>
        </p:sp>
        <p:sp>
          <p:nvSpPr>
            <p:cNvPr id="77836" name="Text Box 12"/>
            <p:cNvSpPr txBox="1">
              <a:spLocks noChangeArrowheads="1"/>
            </p:cNvSpPr>
            <p:nvPr/>
          </p:nvSpPr>
          <p:spPr bwMode="auto">
            <a:xfrm>
              <a:off x="1546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1</a:t>
              </a:r>
            </a:p>
          </p:txBody>
        </p:sp>
        <p:sp>
          <p:nvSpPr>
            <p:cNvPr id="77837" name="Text Box 13"/>
            <p:cNvSpPr txBox="1">
              <a:spLocks noChangeArrowheads="1"/>
            </p:cNvSpPr>
            <p:nvPr/>
          </p:nvSpPr>
          <p:spPr bwMode="auto">
            <a:xfrm>
              <a:off x="2410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2</a:t>
              </a:r>
            </a:p>
          </p:txBody>
        </p:sp>
        <p:sp>
          <p:nvSpPr>
            <p:cNvPr id="77838" name="Text Box 14"/>
            <p:cNvSpPr txBox="1">
              <a:spLocks noChangeArrowheads="1"/>
            </p:cNvSpPr>
            <p:nvPr/>
          </p:nvSpPr>
          <p:spPr bwMode="auto">
            <a:xfrm>
              <a:off x="3274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3</a:t>
              </a:r>
            </a:p>
          </p:txBody>
        </p:sp>
        <p:sp>
          <p:nvSpPr>
            <p:cNvPr id="77839" name="Text Box 15"/>
            <p:cNvSpPr txBox="1">
              <a:spLocks noChangeArrowheads="1"/>
            </p:cNvSpPr>
            <p:nvPr/>
          </p:nvSpPr>
          <p:spPr bwMode="auto">
            <a:xfrm>
              <a:off x="4138" y="3366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4   </a:t>
              </a:r>
            </a:p>
          </p:txBody>
        </p:sp>
        <p:sp>
          <p:nvSpPr>
            <p:cNvPr id="77840" name="Text Box 16"/>
            <p:cNvSpPr txBox="1">
              <a:spLocks noChangeArrowheads="1"/>
            </p:cNvSpPr>
            <p:nvPr/>
          </p:nvSpPr>
          <p:spPr bwMode="auto">
            <a:xfrm>
              <a:off x="587" y="3117"/>
              <a:ext cx="4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elvis</a:t>
              </a:r>
            </a:p>
          </p:txBody>
        </p:sp>
        <p:sp>
          <p:nvSpPr>
            <p:cNvPr id="77841" name="Rectangle 17"/>
            <p:cNvSpPr>
              <a:spLocks noChangeArrowheads="1"/>
            </p:cNvSpPr>
            <p:nvPr/>
          </p:nvSpPr>
          <p:spPr bwMode="auto">
            <a:xfrm>
              <a:off x="634" y="3384"/>
              <a:ext cx="4416" cy="5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42" name="Text Box 18"/>
            <p:cNvSpPr txBox="1">
              <a:spLocks noChangeArrowheads="1"/>
            </p:cNvSpPr>
            <p:nvPr/>
          </p:nvSpPr>
          <p:spPr bwMode="auto">
            <a:xfrm>
              <a:off x="922" y="3642"/>
              <a:ext cx="38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381      4         0        40      212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4BF4A-B1CA-4FC5-9CD5-D362A8C91A01}" type="slidenum">
              <a:rPr lang="en-US"/>
              <a:pPr/>
              <a:t>23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Summary: Arrays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3) Then a properly indexed array behaves like any other variable.  You can:</a:t>
            </a:r>
          </a:p>
          <a:p>
            <a:r>
              <a:rPr lang="en-US" sz="2800" dirty="0"/>
              <a:t>Assign its value,</a:t>
            </a:r>
          </a:p>
          <a:p>
            <a:r>
              <a:rPr lang="en-US" sz="2800" dirty="0"/>
              <a:t>Use its value in an expression, and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Set its index using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any </a:t>
            </a:r>
            <a:r>
              <a:rPr lang="en-US" sz="28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8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variable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 an expression: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[2]  = 0;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[1] = 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[3] / 10)%6;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elvis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[2]] = 5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// (note the nesting!)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grpSp>
        <p:nvGrpSpPr>
          <p:cNvPr id="78852" name="Group 4"/>
          <p:cNvGrpSpPr>
            <a:grpSpLocks/>
          </p:cNvGrpSpPr>
          <p:nvPr/>
        </p:nvGrpSpPr>
        <p:grpSpPr bwMode="auto">
          <a:xfrm>
            <a:off x="931863" y="4948238"/>
            <a:ext cx="7085012" cy="1300162"/>
            <a:chOff x="587" y="3117"/>
            <a:chExt cx="4463" cy="819"/>
          </a:xfrm>
        </p:grpSpPr>
        <p:grpSp>
          <p:nvGrpSpPr>
            <p:cNvPr id="78853" name="Group 5"/>
            <p:cNvGrpSpPr>
              <a:grpSpLocks/>
            </p:cNvGrpSpPr>
            <p:nvPr/>
          </p:nvGrpSpPr>
          <p:grpSpPr bwMode="auto">
            <a:xfrm>
              <a:off x="682" y="3421"/>
              <a:ext cx="4320" cy="478"/>
              <a:chOff x="672" y="3216"/>
              <a:chExt cx="4320" cy="288"/>
            </a:xfrm>
          </p:grpSpPr>
          <p:sp>
            <p:nvSpPr>
              <p:cNvPr id="78854" name="Rectangle 6"/>
              <p:cNvSpPr>
                <a:spLocks noChangeArrowheads="1"/>
              </p:cNvSpPr>
              <p:nvPr/>
            </p:nvSpPr>
            <p:spPr bwMode="auto">
              <a:xfrm>
                <a:off x="672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5" name="Rectangle 7"/>
              <p:cNvSpPr>
                <a:spLocks noChangeArrowheads="1"/>
              </p:cNvSpPr>
              <p:nvPr/>
            </p:nvSpPr>
            <p:spPr bwMode="auto">
              <a:xfrm>
                <a:off x="1536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6" name="Rectangle 8"/>
              <p:cNvSpPr>
                <a:spLocks noChangeArrowheads="1"/>
              </p:cNvSpPr>
              <p:nvPr/>
            </p:nvSpPr>
            <p:spPr bwMode="auto">
              <a:xfrm>
                <a:off x="2400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7" name="Rectangle 9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8" name="Rectangle 10"/>
              <p:cNvSpPr>
                <a:spLocks noChangeArrowheads="1"/>
              </p:cNvSpPr>
              <p:nvPr/>
            </p:nvSpPr>
            <p:spPr bwMode="auto">
              <a:xfrm>
                <a:off x="4128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8859" name="Text Box 11"/>
            <p:cNvSpPr txBox="1">
              <a:spLocks noChangeArrowheads="1"/>
            </p:cNvSpPr>
            <p:nvPr/>
          </p:nvSpPr>
          <p:spPr bwMode="auto">
            <a:xfrm>
              <a:off x="682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0</a:t>
              </a:r>
            </a:p>
          </p:txBody>
        </p:sp>
        <p:sp>
          <p:nvSpPr>
            <p:cNvPr id="78860" name="Text Box 12"/>
            <p:cNvSpPr txBox="1">
              <a:spLocks noChangeArrowheads="1"/>
            </p:cNvSpPr>
            <p:nvPr/>
          </p:nvSpPr>
          <p:spPr bwMode="auto">
            <a:xfrm>
              <a:off x="1546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1</a:t>
              </a:r>
            </a:p>
          </p:txBody>
        </p:sp>
        <p:sp>
          <p:nvSpPr>
            <p:cNvPr id="78861" name="Text Box 13"/>
            <p:cNvSpPr txBox="1">
              <a:spLocks noChangeArrowheads="1"/>
            </p:cNvSpPr>
            <p:nvPr/>
          </p:nvSpPr>
          <p:spPr bwMode="auto">
            <a:xfrm>
              <a:off x="2410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2</a:t>
              </a:r>
            </a:p>
          </p:txBody>
        </p:sp>
        <p:sp>
          <p:nvSpPr>
            <p:cNvPr id="78862" name="Text Box 14"/>
            <p:cNvSpPr txBox="1">
              <a:spLocks noChangeArrowheads="1"/>
            </p:cNvSpPr>
            <p:nvPr/>
          </p:nvSpPr>
          <p:spPr bwMode="auto">
            <a:xfrm>
              <a:off x="3274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3</a:t>
              </a:r>
            </a:p>
          </p:txBody>
        </p:sp>
        <p:sp>
          <p:nvSpPr>
            <p:cNvPr id="78863" name="Text Box 15"/>
            <p:cNvSpPr txBox="1">
              <a:spLocks noChangeArrowheads="1"/>
            </p:cNvSpPr>
            <p:nvPr/>
          </p:nvSpPr>
          <p:spPr bwMode="auto">
            <a:xfrm>
              <a:off x="4138" y="3366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4   </a:t>
              </a:r>
            </a:p>
          </p:txBody>
        </p:sp>
        <p:sp>
          <p:nvSpPr>
            <p:cNvPr id="78864" name="Text Box 16"/>
            <p:cNvSpPr txBox="1">
              <a:spLocks noChangeArrowheads="1"/>
            </p:cNvSpPr>
            <p:nvPr/>
          </p:nvSpPr>
          <p:spPr bwMode="auto">
            <a:xfrm>
              <a:off x="587" y="3117"/>
              <a:ext cx="4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elvis</a:t>
              </a:r>
            </a:p>
          </p:txBody>
        </p:sp>
        <p:sp>
          <p:nvSpPr>
            <p:cNvPr id="78865" name="Rectangle 17"/>
            <p:cNvSpPr>
              <a:spLocks noChangeArrowheads="1"/>
            </p:cNvSpPr>
            <p:nvPr/>
          </p:nvSpPr>
          <p:spPr bwMode="auto">
            <a:xfrm>
              <a:off x="634" y="3384"/>
              <a:ext cx="4416" cy="5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66" name="Text Box 18"/>
            <p:cNvSpPr txBox="1">
              <a:spLocks noChangeArrowheads="1"/>
            </p:cNvSpPr>
            <p:nvPr/>
          </p:nvSpPr>
          <p:spPr bwMode="auto">
            <a:xfrm>
              <a:off x="922" y="3642"/>
              <a:ext cx="38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5        4         0        40      212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A1A92-B9DA-48D2-8842-4C06F550B040}" type="slidenum">
              <a:rPr lang="en-US"/>
              <a:pPr/>
              <a:t>24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Summary: Arrays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/>
              <a:t>3) A properly indexed array behaves like any other variable.  </a:t>
            </a:r>
            <a:r>
              <a:rPr lang="en-US" sz="2800"/>
              <a:t>You can:</a:t>
            </a:r>
          </a:p>
          <a:p>
            <a:r>
              <a:rPr lang="en-US" sz="2800"/>
              <a:t>Assign its value,</a:t>
            </a:r>
          </a:p>
          <a:p>
            <a:r>
              <a:rPr lang="en-US" sz="2800"/>
              <a:t>Use its value in an expression, and</a:t>
            </a:r>
          </a:p>
          <a:p>
            <a:r>
              <a:rPr lang="en-US" sz="2800"/>
              <a:t>Set its index using a variable or an expression,</a:t>
            </a:r>
          </a:p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Pass its value to a function, such as printf()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printf(“elvis[%d]=%d”,elvis[2], elvis[elvis[2]]);</a:t>
            </a:r>
          </a:p>
        </p:txBody>
      </p:sp>
      <p:grpSp>
        <p:nvGrpSpPr>
          <p:cNvPr id="86020" name="Group 4"/>
          <p:cNvGrpSpPr>
            <a:grpSpLocks/>
          </p:cNvGrpSpPr>
          <p:nvPr/>
        </p:nvGrpSpPr>
        <p:grpSpPr bwMode="auto">
          <a:xfrm>
            <a:off x="931863" y="4948238"/>
            <a:ext cx="7085012" cy="1300162"/>
            <a:chOff x="587" y="3117"/>
            <a:chExt cx="4463" cy="819"/>
          </a:xfrm>
        </p:grpSpPr>
        <p:grpSp>
          <p:nvGrpSpPr>
            <p:cNvPr id="86021" name="Group 5"/>
            <p:cNvGrpSpPr>
              <a:grpSpLocks/>
            </p:cNvGrpSpPr>
            <p:nvPr/>
          </p:nvGrpSpPr>
          <p:grpSpPr bwMode="auto">
            <a:xfrm>
              <a:off x="682" y="3421"/>
              <a:ext cx="4320" cy="478"/>
              <a:chOff x="672" y="3216"/>
              <a:chExt cx="4320" cy="288"/>
            </a:xfrm>
          </p:grpSpPr>
          <p:sp>
            <p:nvSpPr>
              <p:cNvPr id="86022" name="Rectangle 6"/>
              <p:cNvSpPr>
                <a:spLocks noChangeArrowheads="1"/>
              </p:cNvSpPr>
              <p:nvPr/>
            </p:nvSpPr>
            <p:spPr bwMode="auto">
              <a:xfrm>
                <a:off x="672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3" name="Rectangle 7"/>
              <p:cNvSpPr>
                <a:spLocks noChangeArrowheads="1"/>
              </p:cNvSpPr>
              <p:nvPr/>
            </p:nvSpPr>
            <p:spPr bwMode="auto">
              <a:xfrm>
                <a:off x="1536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4" name="Rectangle 8"/>
              <p:cNvSpPr>
                <a:spLocks noChangeArrowheads="1"/>
              </p:cNvSpPr>
              <p:nvPr/>
            </p:nvSpPr>
            <p:spPr bwMode="auto">
              <a:xfrm>
                <a:off x="2400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5" name="Rectangle 9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6" name="Rectangle 10"/>
              <p:cNvSpPr>
                <a:spLocks noChangeArrowheads="1"/>
              </p:cNvSpPr>
              <p:nvPr/>
            </p:nvSpPr>
            <p:spPr bwMode="auto">
              <a:xfrm>
                <a:off x="4128" y="3216"/>
                <a:ext cx="86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6027" name="Text Box 11"/>
            <p:cNvSpPr txBox="1">
              <a:spLocks noChangeArrowheads="1"/>
            </p:cNvSpPr>
            <p:nvPr/>
          </p:nvSpPr>
          <p:spPr bwMode="auto">
            <a:xfrm>
              <a:off x="682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0</a:t>
              </a:r>
            </a:p>
          </p:txBody>
        </p:sp>
        <p:sp>
          <p:nvSpPr>
            <p:cNvPr id="86028" name="Text Box 12"/>
            <p:cNvSpPr txBox="1">
              <a:spLocks noChangeArrowheads="1"/>
            </p:cNvSpPr>
            <p:nvPr/>
          </p:nvSpPr>
          <p:spPr bwMode="auto">
            <a:xfrm>
              <a:off x="1546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1</a:t>
              </a:r>
            </a:p>
          </p:txBody>
        </p:sp>
        <p:sp>
          <p:nvSpPr>
            <p:cNvPr id="86029" name="Text Box 13"/>
            <p:cNvSpPr txBox="1">
              <a:spLocks noChangeArrowheads="1"/>
            </p:cNvSpPr>
            <p:nvPr/>
          </p:nvSpPr>
          <p:spPr bwMode="auto">
            <a:xfrm>
              <a:off x="2410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2</a:t>
              </a:r>
            </a:p>
          </p:txBody>
        </p:sp>
        <p:sp>
          <p:nvSpPr>
            <p:cNvPr id="86030" name="Text Box 14"/>
            <p:cNvSpPr txBox="1">
              <a:spLocks noChangeArrowheads="1"/>
            </p:cNvSpPr>
            <p:nvPr/>
          </p:nvSpPr>
          <p:spPr bwMode="auto">
            <a:xfrm>
              <a:off x="3274" y="3366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3</a:t>
              </a:r>
            </a:p>
          </p:txBody>
        </p:sp>
        <p:sp>
          <p:nvSpPr>
            <p:cNvPr id="86031" name="Text Box 15"/>
            <p:cNvSpPr txBox="1">
              <a:spLocks noChangeArrowheads="1"/>
            </p:cNvSpPr>
            <p:nvPr/>
          </p:nvSpPr>
          <p:spPr bwMode="auto">
            <a:xfrm>
              <a:off x="4138" y="3366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element 4   </a:t>
              </a:r>
            </a:p>
          </p:txBody>
        </p:sp>
        <p:sp>
          <p:nvSpPr>
            <p:cNvPr id="86032" name="Text Box 16"/>
            <p:cNvSpPr txBox="1">
              <a:spLocks noChangeArrowheads="1"/>
            </p:cNvSpPr>
            <p:nvPr/>
          </p:nvSpPr>
          <p:spPr bwMode="auto">
            <a:xfrm>
              <a:off x="587" y="3117"/>
              <a:ext cx="4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elvis</a:t>
              </a:r>
            </a:p>
          </p:txBody>
        </p:sp>
        <p:sp>
          <p:nvSpPr>
            <p:cNvPr id="86033" name="Rectangle 17"/>
            <p:cNvSpPr>
              <a:spLocks noChangeArrowheads="1"/>
            </p:cNvSpPr>
            <p:nvPr/>
          </p:nvSpPr>
          <p:spPr bwMode="auto">
            <a:xfrm>
              <a:off x="634" y="3384"/>
              <a:ext cx="4416" cy="5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4" name="Text Box 18"/>
            <p:cNvSpPr txBox="1">
              <a:spLocks noChangeArrowheads="1"/>
            </p:cNvSpPr>
            <p:nvPr/>
          </p:nvSpPr>
          <p:spPr bwMode="auto">
            <a:xfrm>
              <a:off x="922" y="3642"/>
              <a:ext cx="38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5        4         0        40      212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B185EF-CF3E-40F3-98B7-0016A076DD01}" type="slidenum">
              <a:rPr lang="en-US"/>
              <a:pPr/>
              <a:t>25</a:t>
            </a:fld>
            <a:endParaRPr 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‘array’, really?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What happens in memory</a:t>
            </a:r>
          </a:p>
          <a:p>
            <a:pPr>
              <a:buFontTx/>
              <a:buNone/>
            </a:pPr>
            <a:r>
              <a:rPr lang="en-US"/>
              <a:t>	when we ‘declare a variable’ and</a:t>
            </a:r>
          </a:p>
          <a:p>
            <a:pPr>
              <a:buFontTx/>
              <a:buNone/>
            </a:pPr>
            <a:r>
              <a:rPr lang="en-US"/>
              <a:t>	when we ‘declare an array’ ?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How is it different?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89BD9-A4E3-49B7-BA17-ECF21B6087C2}" type="slidenum">
              <a:rPr lang="en-US"/>
              <a:pPr/>
              <a:t>26</a:t>
            </a:fld>
            <a:endParaRPr 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(Recall) Bits, Bytes and Memory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17688"/>
            <a:ext cx="8229600" cy="4583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BIT</a:t>
            </a:r>
            <a:r>
              <a:rPr lang="en-US" sz="2800"/>
              <a:t> ==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</a:t>
            </a:r>
            <a:r>
              <a:rPr lang="en-US" sz="2800"/>
              <a:t>nary digi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2800"/>
              <a:t> == a 2-way choice (1/0, yes/no, true/false) == the fundamental unit of information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Byte</a:t>
            </a:r>
            <a:r>
              <a:rPr lang="en-US" sz="2800"/>
              <a:t> = 8 bits grouped together: 2</a:t>
            </a:r>
            <a:r>
              <a:rPr lang="en-US" sz="2800" baseline="30000"/>
              <a:t>8</a:t>
            </a:r>
            <a:r>
              <a:rPr lang="en-US" sz="2800"/>
              <a:t> = 256 choices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A byte is atomic for most* computers: the smallest ‘bite’ of info they can retrieve and process.			</a:t>
            </a:r>
            <a:r>
              <a:rPr lang="en-US" sz="1800"/>
              <a:t>*exceptions: very small and/or special purpose computers</a:t>
            </a:r>
            <a:br>
              <a:rPr lang="en-US" sz="1800"/>
            </a:br>
            <a:endParaRPr lang="en-US" sz="18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Memory</a:t>
            </a:r>
            <a:r>
              <a:rPr lang="en-US" sz="2800"/>
              <a:t> is a long list of stored bytes.</a:t>
            </a:r>
            <a:endParaRPr lang="en-US" sz="2000"/>
          </a:p>
          <a:p>
            <a:pPr>
              <a:lnSpc>
                <a:spcPct val="90000"/>
              </a:lnSpc>
            </a:pPr>
            <a:r>
              <a:rPr lang="en-US" sz="2800"/>
              <a:t>Sequentially numbered; 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159CC-BBC9-4886-83F7-B8DE7D8F7F0E}" type="slidenum">
              <a:rPr lang="en-US"/>
              <a:pPr/>
              <a:t>27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(Recall) Bits, Bytes and Memory</a:t>
            </a: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2743200" y="15081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latin typeface="Courier New" pitchFamily="49" charset="0"/>
              </a:rPr>
              <a:t>...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8919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8920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8921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8922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8923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8924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8925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8926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8927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8928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8929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8930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8931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8932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...</a:t>
            </a:r>
          </a:p>
        </p:txBody>
      </p:sp>
      <p:sp>
        <p:nvSpPr>
          <p:cNvPr id="90116" name="AutoShape 4"/>
          <p:cNvSpPr>
            <a:spLocks/>
          </p:cNvSpPr>
          <p:nvPr/>
        </p:nvSpPr>
        <p:spPr bwMode="auto">
          <a:xfrm flipH="1">
            <a:off x="1524000" y="1371600"/>
            <a:ext cx="1219200" cy="5181600"/>
          </a:xfrm>
          <a:prstGeom prst="rightBrace">
            <a:avLst>
              <a:gd name="adj1" fmla="val 3541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152400" y="33528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Memory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5715000" y="1295400"/>
            <a:ext cx="1371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/>
              <a:t>storedbytes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 rot="5400000">
            <a:off x="876300" y="37719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400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90120" name="Group 8"/>
          <p:cNvGrpSpPr>
            <a:grpSpLocks/>
          </p:cNvGrpSpPr>
          <p:nvPr/>
        </p:nvGrpSpPr>
        <p:grpSpPr bwMode="auto">
          <a:xfrm>
            <a:off x="3505200" y="1371600"/>
            <a:ext cx="990600" cy="5181600"/>
            <a:chOff x="2208" y="864"/>
            <a:chExt cx="624" cy="3264"/>
          </a:xfrm>
        </p:grpSpPr>
        <p:sp>
          <p:nvSpPr>
            <p:cNvPr id="90121" name="Line 9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2" name="Line 10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3" name="Line 11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4" name="Line 12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5" name="Line 13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6" name="Line 14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7" name="Line 15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8" name="Line 16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29" name="Line 17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0" name="Line 18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1" name="Line 19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2" name="Line 20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3" name="Line 21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4" name="Line 22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5" name="Line 23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6" name="Line 24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7" name="Line 25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8" name="Line 26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39" name="Line 27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0140" name="Rectangle 28"/>
          <p:cNvSpPr>
            <a:spLocks noChangeArrowheads="1"/>
          </p:cNvSpPr>
          <p:nvPr/>
        </p:nvSpPr>
        <p:spPr bwMode="auto">
          <a:xfrm>
            <a:off x="4724400" y="3962400"/>
            <a:ext cx="44196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800"/>
              <a:t>Memory holds the </a:t>
            </a:r>
          </a:p>
          <a:p>
            <a:pPr eaLnBrk="0" hangingPunct="0"/>
            <a:r>
              <a:rPr lang="en-US" sz="2800" b="1"/>
              <a:t>instructions </a:t>
            </a:r>
            <a:r>
              <a:rPr lang="en-US" sz="2800"/>
              <a:t>and </a:t>
            </a:r>
            <a:r>
              <a:rPr lang="en-US" sz="2800" b="1"/>
              <a:t>variables</a:t>
            </a:r>
            <a:r>
              <a:rPr lang="en-US" sz="2800"/>
              <a:t>  </a:t>
            </a:r>
            <a:br>
              <a:rPr lang="en-US" sz="2800"/>
            </a:br>
            <a:r>
              <a:rPr lang="en-US" sz="2800"/>
              <a:t>of your program </a:t>
            </a:r>
            <a:br>
              <a:rPr lang="en-US" sz="2800"/>
            </a:br>
            <a:r>
              <a:rPr lang="en-US" sz="2800"/>
              <a:t>(&amp; much much more…)</a:t>
            </a:r>
            <a:br>
              <a:rPr lang="en-US" sz="2800"/>
            </a:br>
            <a:endParaRPr lang="en-US" sz="2800"/>
          </a:p>
        </p:txBody>
      </p:sp>
      <p:grpSp>
        <p:nvGrpSpPr>
          <p:cNvPr id="90141" name="Group 29"/>
          <p:cNvGrpSpPr>
            <a:grpSpLocks/>
          </p:cNvGrpSpPr>
          <p:nvPr/>
        </p:nvGrpSpPr>
        <p:grpSpPr bwMode="auto">
          <a:xfrm>
            <a:off x="4572000" y="1524000"/>
            <a:ext cx="1143000" cy="1828800"/>
            <a:chOff x="3120" y="960"/>
            <a:chExt cx="720" cy="1152"/>
          </a:xfrm>
        </p:grpSpPr>
        <p:sp>
          <p:nvSpPr>
            <p:cNvPr id="90142" name="Line 30"/>
            <p:cNvSpPr>
              <a:spLocks noChangeShapeType="1"/>
            </p:cNvSpPr>
            <p:nvPr/>
          </p:nvSpPr>
          <p:spPr bwMode="auto">
            <a:xfrm flipH="1">
              <a:off x="3120" y="1152"/>
              <a:ext cx="72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43" name="Line 31"/>
            <p:cNvSpPr>
              <a:spLocks noChangeShapeType="1"/>
            </p:cNvSpPr>
            <p:nvPr/>
          </p:nvSpPr>
          <p:spPr bwMode="auto">
            <a:xfrm flipH="1">
              <a:off x="3120" y="1056"/>
              <a:ext cx="72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44" name="Line 32"/>
            <p:cNvSpPr>
              <a:spLocks noChangeShapeType="1"/>
            </p:cNvSpPr>
            <p:nvPr/>
          </p:nvSpPr>
          <p:spPr bwMode="auto">
            <a:xfrm flipH="1">
              <a:off x="3120" y="960"/>
              <a:ext cx="72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45" name="Line 33"/>
            <p:cNvSpPr>
              <a:spLocks noChangeShapeType="1"/>
            </p:cNvSpPr>
            <p:nvPr/>
          </p:nvSpPr>
          <p:spPr bwMode="auto">
            <a:xfrm flipH="1">
              <a:off x="3120" y="1248"/>
              <a:ext cx="72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398A-763D-43DF-B49C-AE44E3BD8EDB}" type="slidenum">
              <a:rPr lang="en-US"/>
              <a:pPr/>
              <a:t>28</a:t>
            </a:fld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Declarations and Memory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603375"/>
            <a:ext cx="7816850" cy="1417638"/>
          </a:xfrm>
        </p:spPr>
        <p:txBody>
          <a:bodyPr/>
          <a:lstStyle/>
          <a:p>
            <a:r>
              <a:rPr lang="en-US" sz="2800"/>
              <a:t>To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‘declare’</a:t>
            </a:r>
            <a:r>
              <a:rPr lang="en-US" sz="2800"/>
              <a:t> a variable is to</a:t>
            </a:r>
            <a:r>
              <a:rPr lang="en-US" sz="2800">
                <a:sym typeface="Wingdings" pitchFamily="2" charset="2"/>
              </a:rPr>
              <a:t/>
            </a:r>
            <a:br>
              <a:rPr lang="en-US" sz="2800">
                <a:sym typeface="Wingdings" pitchFamily="2" charset="2"/>
              </a:rPr>
            </a:br>
            <a:r>
              <a:rPr lang="en-US" sz="2800">
                <a:sym typeface="Wingdings" pitchFamily="2" charset="2"/>
              </a:rPr>
              <a:t>==</a:t>
            </a:r>
            <a:r>
              <a:rPr lang="en-US" sz="2800"/>
              <a:t>‘reserve a named chunk of memory,’ or</a:t>
            </a:r>
            <a:br>
              <a:rPr lang="en-US" sz="2800"/>
            </a:br>
            <a:r>
              <a:rPr lang="en-US" sz="2800"/>
              <a:t>==(Jargon) ‘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allocate</a:t>
            </a:r>
            <a:r>
              <a:rPr lang="en-US" sz="2800"/>
              <a:t> memory for this variable’</a:t>
            </a:r>
          </a:p>
          <a:p>
            <a:endParaRPr lang="en-US" sz="2800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4953000" y="3794125"/>
            <a:ext cx="9144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latin typeface="Courier New" pitchFamily="49" charset="0"/>
              </a:rPr>
              <a:t>...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8919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8920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8921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8922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8923</a:t>
            </a:r>
            <a:br>
              <a:rPr lang="en-US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...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 rot="5400000">
            <a:off x="3314700" y="46863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400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91142" name="Group 6"/>
          <p:cNvGrpSpPr>
            <a:grpSpLocks/>
          </p:cNvGrpSpPr>
          <p:nvPr/>
        </p:nvGrpSpPr>
        <p:grpSpPr bwMode="auto">
          <a:xfrm>
            <a:off x="5715000" y="3657600"/>
            <a:ext cx="914400" cy="2362200"/>
            <a:chOff x="3600" y="2304"/>
            <a:chExt cx="576" cy="1488"/>
          </a:xfrm>
        </p:grpSpPr>
        <p:sp>
          <p:nvSpPr>
            <p:cNvPr id="91143" name="Line 7"/>
            <p:cNvSpPr>
              <a:spLocks noChangeShapeType="1"/>
            </p:cNvSpPr>
            <p:nvPr/>
          </p:nvSpPr>
          <p:spPr bwMode="auto">
            <a:xfrm>
              <a:off x="4176" y="2448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4" name="Line 8"/>
            <p:cNvSpPr>
              <a:spLocks noChangeShapeType="1"/>
            </p:cNvSpPr>
            <p:nvPr/>
          </p:nvSpPr>
          <p:spPr bwMode="auto">
            <a:xfrm>
              <a:off x="3600" y="2304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5" name="Line 9"/>
            <p:cNvSpPr>
              <a:spLocks noChangeShapeType="1"/>
            </p:cNvSpPr>
            <p:nvPr/>
          </p:nvSpPr>
          <p:spPr bwMode="auto">
            <a:xfrm>
              <a:off x="3600" y="259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6" name="Line 10"/>
            <p:cNvSpPr>
              <a:spLocks noChangeShapeType="1"/>
            </p:cNvSpPr>
            <p:nvPr/>
          </p:nvSpPr>
          <p:spPr bwMode="auto">
            <a:xfrm>
              <a:off x="3600" y="278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7" name="Line 11"/>
            <p:cNvSpPr>
              <a:spLocks noChangeShapeType="1"/>
            </p:cNvSpPr>
            <p:nvPr/>
          </p:nvSpPr>
          <p:spPr bwMode="auto">
            <a:xfrm>
              <a:off x="3600" y="297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8" name="Line 12"/>
            <p:cNvSpPr>
              <a:spLocks noChangeShapeType="1"/>
            </p:cNvSpPr>
            <p:nvPr/>
          </p:nvSpPr>
          <p:spPr bwMode="auto">
            <a:xfrm>
              <a:off x="3600" y="3168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49" name="Line 13"/>
            <p:cNvSpPr>
              <a:spLocks noChangeShapeType="1"/>
            </p:cNvSpPr>
            <p:nvPr/>
          </p:nvSpPr>
          <p:spPr bwMode="auto">
            <a:xfrm>
              <a:off x="3600" y="336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50" name="Line 14"/>
            <p:cNvSpPr>
              <a:spLocks noChangeShapeType="1"/>
            </p:cNvSpPr>
            <p:nvPr/>
          </p:nvSpPr>
          <p:spPr bwMode="auto">
            <a:xfrm>
              <a:off x="3600" y="355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51" name="Line 15"/>
            <p:cNvSpPr>
              <a:spLocks noChangeShapeType="1"/>
            </p:cNvSpPr>
            <p:nvPr/>
          </p:nvSpPr>
          <p:spPr bwMode="auto">
            <a:xfrm>
              <a:off x="3866" y="3744"/>
              <a:ext cx="3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52" name="Line 16"/>
            <p:cNvSpPr>
              <a:spLocks noChangeShapeType="1"/>
            </p:cNvSpPr>
            <p:nvPr/>
          </p:nvSpPr>
          <p:spPr bwMode="auto">
            <a:xfrm>
              <a:off x="3600" y="2400"/>
              <a:ext cx="3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5715000" y="4098925"/>
            <a:ext cx="914400" cy="121920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4" name="Text Box 18"/>
          <p:cNvSpPr txBox="1">
            <a:spLocks noChangeArrowheads="1"/>
          </p:cNvSpPr>
          <p:nvPr/>
        </p:nvSpPr>
        <p:spPr bwMode="auto">
          <a:xfrm>
            <a:off x="6978650" y="4495800"/>
            <a:ext cx="1098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my_int</a:t>
            </a:r>
          </a:p>
        </p:txBody>
      </p:sp>
      <p:sp>
        <p:nvSpPr>
          <p:cNvPr id="91155" name="AutoShape 19"/>
          <p:cNvSpPr>
            <a:spLocks/>
          </p:cNvSpPr>
          <p:nvPr/>
        </p:nvSpPr>
        <p:spPr bwMode="auto">
          <a:xfrm>
            <a:off x="6705600" y="4114800"/>
            <a:ext cx="304800" cy="1219200"/>
          </a:xfrm>
          <a:prstGeom prst="righ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6" name="Text Box 20"/>
          <p:cNvSpPr txBox="1">
            <a:spLocks noChangeArrowheads="1"/>
          </p:cNvSpPr>
          <p:nvPr/>
        </p:nvSpPr>
        <p:spPr bwMode="auto">
          <a:xfrm>
            <a:off x="762000" y="4038600"/>
            <a:ext cx="29225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my_int = 5;</a:t>
            </a:r>
          </a:p>
          <a:p>
            <a:pPr eaLnBrk="0" hangingPunct="0"/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 ch = ‘a’;</a:t>
            </a:r>
          </a:p>
        </p:txBody>
      </p:sp>
      <p:sp>
        <p:nvSpPr>
          <p:cNvPr id="91157" name="Text Box 21"/>
          <p:cNvSpPr txBox="1">
            <a:spLocks noChangeArrowheads="1"/>
          </p:cNvSpPr>
          <p:nvPr/>
        </p:nvSpPr>
        <p:spPr bwMode="auto">
          <a:xfrm>
            <a:off x="5943600" y="4098925"/>
            <a:ext cx="4889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+0</a:t>
            </a:r>
          </a:p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00</a:t>
            </a:r>
          </a:p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00</a:t>
            </a:r>
          </a:p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05</a:t>
            </a:r>
          </a:p>
        </p:txBody>
      </p:sp>
      <p:sp>
        <p:nvSpPr>
          <p:cNvPr id="91158" name="Text Box 22"/>
          <p:cNvSpPr txBox="1">
            <a:spLocks noChangeArrowheads="1"/>
          </p:cNvSpPr>
          <p:nvPr/>
        </p:nvSpPr>
        <p:spPr bwMode="auto">
          <a:xfrm>
            <a:off x="7054850" y="5562600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</a:p>
        </p:txBody>
      </p:sp>
      <p:sp>
        <p:nvSpPr>
          <p:cNvPr id="91159" name="AutoShape 23"/>
          <p:cNvSpPr>
            <a:spLocks/>
          </p:cNvSpPr>
          <p:nvPr/>
        </p:nvSpPr>
        <p:spPr bwMode="auto">
          <a:xfrm>
            <a:off x="6705600" y="5638800"/>
            <a:ext cx="381000" cy="3048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0" name="Rectangle 24"/>
          <p:cNvSpPr>
            <a:spLocks noChangeArrowheads="1"/>
          </p:cNvSpPr>
          <p:nvPr/>
        </p:nvSpPr>
        <p:spPr bwMode="auto">
          <a:xfrm>
            <a:off x="5715000" y="5638800"/>
            <a:ext cx="914400" cy="30480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1" name="Text Box 25"/>
          <p:cNvSpPr txBox="1">
            <a:spLocks noChangeArrowheads="1"/>
          </p:cNvSpPr>
          <p:nvPr/>
        </p:nvSpPr>
        <p:spPr bwMode="auto">
          <a:xfrm>
            <a:off x="6064250" y="5622925"/>
            <a:ext cx="336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7C86E-7EB4-4AC9-B701-FB9FA00D0133}" type="slidenum">
              <a:rPr lang="en-US"/>
              <a:pPr/>
              <a:t>29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Declarations and Memory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1811338"/>
            <a:ext cx="8242300" cy="42973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</a:rPr>
              <a:t>How much</a:t>
            </a:r>
            <a:r>
              <a:rPr lang="en-US" sz="2800"/>
              <a:t> memory gets used?  </a:t>
            </a:r>
            <a:br>
              <a:rPr lang="en-US" sz="2800"/>
            </a:br>
            <a:r>
              <a:rPr lang="en-US" sz="2800"/>
              <a:t>Use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sizeof()</a:t>
            </a:r>
            <a:r>
              <a:rPr lang="en-US" sz="2800"/>
              <a:t> function to find out: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byte_count = sizeof(my_var);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		For Windows98, NT4, 2000, ME, XP,…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			  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400"/>
              <a:t>==  1 byte,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/>
              <a:t>				     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2400"/>
              <a:t>==  4 bytes,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/>
              <a:t>				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</a:t>
            </a:r>
            <a:r>
              <a:rPr lang="en-US" sz="2400"/>
              <a:t>==  4 bytes,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/>
              <a:t>			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400"/>
              <a:t>== 8 bytes.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6400800" y="1752600"/>
            <a:ext cx="1827213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FF0000"/>
                </a:solidFill>
              </a:rPr>
              <a:t>any variable </a:t>
            </a:r>
          </a:p>
          <a:p>
            <a:pPr eaLnBrk="0" hangingPunct="0"/>
            <a:r>
              <a:rPr lang="en-US" sz="2400">
                <a:solidFill>
                  <a:srgbClr val="FF0000"/>
                </a:solidFill>
              </a:rPr>
              <a:t>or expression</a:t>
            </a:r>
          </a:p>
        </p:txBody>
      </p:sp>
      <p:sp>
        <p:nvSpPr>
          <p:cNvPr id="92165" name="Line 5"/>
          <p:cNvSpPr>
            <a:spLocks noChangeShapeType="1"/>
          </p:cNvSpPr>
          <p:nvPr/>
        </p:nvSpPr>
        <p:spPr bwMode="auto">
          <a:xfrm flipH="1">
            <a:off x="5794375" y="2211388"/>
            <a:ext cx="612775" cy="758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457200" y="4343400"/>
            <a:ext cx="1208088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solidFill>
                  <a:srgbClr val="FF0000"/>
                </a:solidFill>
              </a:rPr>
              <a:t>memory</a:t>
            </a:r>
          </a:p>
          <a:p>
            <a:pPr eaLnBrk="0" hangingPunct="0"/>
            <a:r>
              <a:rPr lang="en-US" sz="2400">
                <a:solidFill>
                  <a:srgbClr val="FF0000"/>
                </a:solidFill>
              </a:rPr>
              <a:t>usage</a:t>
            </a:r>
          </a:p>
          <a:p>
            <a:pPr eaLnBrk="0" hangingPunct="0"/>
            <a:r>
              <a:rPr lang="en-US" sz="2400">
                <a:solidFill>
                  <a:srgbClr val="FF0000"/>
                </a:solidFill>
              </a:rPr>
              <a:t>in bytes</a:t>
            </a:r>
          </a:p>
        </p:txBody>
      </p:sp>
      <p:sp>
        <p:nvSpPr>
          <p:cNvPr id="92167" name="Line 7"/>
          <p:cNvSpPr>
            <a:spLocks noChangeShapeType="1"/>
          </p:cNvSpPr>
          <p:nvPr/>
        </p:nvSpPr>
        <p:spPr bwMode="auto">
          <a:xfrm flipV="1">
            <a:off x="1676400" y="3276600"/>
            <a:ext cx="4572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D79BEC-CB2B-4490-9596-AB3CE19B64E9}" type="slidenum">
              <a:rPr lang="en-US"/>
              <a:pPr/>
              <a:t>3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0050"/>
            <a:ext cx="8229600" cy="4435475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</a:t>
            </a:r>
            <a:r>
              <a:rPr lang="en-US" dirty="0"/>
              <a:t>== a named location in memory </a:t>
            </a:r>
            <a:br>
              <a:rPr lang="en-US" dirty="0"/>
            </a:br>
            <a:r>
              <a:rPr lang="en-US" dirty="0"/>
              <a:t>		    for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just one</a:t>
            </a:r>
            <a:r>
              <a:rPr lang="en-US" dirty="0"/>
              <a:t> stored value</a:t>
            </a:r>
          </a:p>
          <a:p>
            <a:pPr>
              <a:buFontTx/>
              <a:buNone/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</a:t>
            </a:r>
            <a:r>
              <a:rPr lang="en-US" dirty="0"/>
              <a:t> == a named location in memory for 		  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</a:t>
            </a:r>
            <a:r>
              <a:rPr lang="en-US" b="1" dirty="0"/>
              <a:t> </a:t>
            </a:r>
            <a:r>
              <a:rPr lang="en-US" dirty="0"/>
              <a:t>values, stored sequentially</a:t>
            </a:r>
          </a:p>
          <a:p>
            <a:r>
              <a:rPr lang="en-US" u="sng" dirty="0"/>
              <a:t>Think of an array as a sequence of boxes,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each one holding </a:t>
            </a:r>
            <a:r>
              <a:rPr lang="en-US" dirty="0" smtClean="0"/>
              <a:t>a single value:</a:t>
            </a:r>
            <a:endParaRPr lang="en-US" dirty="0"/>
          </a:p>
        </p:txBody>
      </p:sp>
      <p:grpSp>
        <p:nvGrpSpPr>
          <p:cNvPr id="43072" name="Group 6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43062" name="Rectangle 54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3" name="Rectangle 55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4" name="Rectangle 56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5" name="Rectangle 57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66" name="Rectangle 58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67" name="Text Box 59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43068" name="Text Box 60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43069" name="Text Box 61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43070" name="Text Box 62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43071" name="Text Box 63"/>
          <p:cNvSpPr txBox="1">
            <a:spLocks noChangeArrowheads="1"/>
          </p:cNvSpPr>
          <p:nvPr/>
        </p:nvSpPr>
        <p:spPr bwMode="auto">
          <a:xfrm>
            <a:off x="6553200" y="52959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…</a:t>
            </a:r>
          </a:p>
        </p:txBody>
      </p:sp>
      <p:sp>
        <p:nvSpPr>
          <p:cNvPr id="43074" name="Rectangle 66"/>
          <p:cNvSpPr>
            <a:spLocks noChangeArrowheads="1"/>
          </p:cNvSpPr>
          <p:nvPr/>
        </p:nvSpPr>
        <p:spPr bwMode="auto">
          <a:xfrm>
            <a:off x="381000" y="2743200"/>
            <a:ext cx="7391400" cy="1066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FB875-107E-4221-B7CF-3134EDE88614}" type="slidenum">
              <a:rPr lang="en-US"/>
              <a:pPr/>
              <a:t>30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Arrays and Memory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655763"/>
            <a:ext cx="4648200" cy="4175125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[3];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Sequential</a:t>
            </a:r>
            <a:r>
              <a:rPr lang="en-US" sz="2800" dirty="0"/>
              <a:t> in memory</a:t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/>
              <a:t>Amount of Memory used:</a:t>
            </a:r>
          </a:p>
          <a:p>
            <a:pPr lvl="1">
              <a:buFontTx/>
              <a:buNone/>
            </a:pP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array_size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</a:t>
            </a: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(type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r>
              <a:rPr lang="en-US" sz="2800" dirty="0"/>
              <a:t>Addressing is easy: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(Address_of_element_0) +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(type))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901700" y="1355725"/>
            <a:ext cx="9144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...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4269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4270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4271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4272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4273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4274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4275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4276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4277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4278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4279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4280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4281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4282</a:t>
            </a:r>
            <a:br>
              <a:rPr lang="en-US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b="1">
                <a:solidFill>
                  <a:schemeClr val="bg2"/>
                </a:solidFill>
                <a:latin typeface="Courier New" pitchFamily="49" charset="0"/>
              </a:rPr>
              <a:t>...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 rot="5400000">
            <a:off x="-965200" y="36195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Address </a:t>
            </a:r>
            <a:r>
              <a:rPr lang="en-US" sz="2400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93190" name="Group 6"/>
          <p:cNvGrpSpPr>
            <a:grpSpLocks/>
          </p:cNvGrpSpPr>
          <p:nvPr/>
        </p:nvGrpSpPr>
        <p:grpSpPr bwMode="auto">
          <a:xfrm>
            <a:off x="1663700" y="1219200"/>
            <a:ext cx="990600" cy="5181600"/>
            <a:chOff x="2208" y="864"/>
            <a:chExt cx="624" cy="3264"/>
          </a:xfrm>
        </p:grpSpPr>
        <p:sp>
          <p:nvSpPr>
            <p:cNvPr id="93191" name="Line 7"/>
            <p:cNvSpPr>
              <a:spLocks noChangeShapeType="1"/>
            </p:cNvSpPr>
            <p:nvPr/>
          </p:nvSpPr>
          <p:spPr bwMode="auto">
            <a:xfrm>
              <a:off x="2832" y="1008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2" name="Line 8"/>
            <p:cNvSpPr>
              <a:spLocks noChangeShapeType="1"/>
            </p:cNvSpPr>
            <p:nvPr/>
          </p:nvSpPr>
          <p:spPr bwMode="auto">
            <a:xfrm>
              <a:off x="2208" y="864"/>
              <a:ext cx="0" cy="3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3" name="Line 9"/>
            <p:cNvSpPr>
              <a:spLocks noChangeShapeType="1"/>
            </p:cNvSpPr>
            <p:nvPr/>
          </p:nvSpPr>
          <p:spPr bwMode="auto">
            <a:xfrm>
              <a:off x="2208" y="115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4" name="Line 10"/>
            <p:cNvSpPr>
              <a:spLocks noChangeShapeType="1"/>
            </p:cNvSpPr>
            <p:nvPr/>
          </p:nvSpPr>
          <p:spPr bwMode="auto">
            <a:xfrm>
              <a:off x="2208" y="134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5" name="Line 11"/>
            <p:cNvSpPr>
              <a:spLocks noChangeShapeType="1"/>
            </p:cNvSpPr>
            <p:nvPr/>
          </p:nvSpPr>
          <p:spPr bwMode="auto">
            <a:xfrm>
              <a:off x="2208" y="15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6" name="Line 12"/>
            <p:cNvSpPr>
              <a:spLocks noChangeShapeType="1"/>
            </p:cNvSpPr>
            <p:nvPr/>
          </p:nvSpPr>
          <p:spPr bwMode="auto">
            <a:xfrm>
              <a:off x="2208" y="172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7" name="Line 13"/>
            <p:cNvSpPr>
              <a:spLocks noChangeShapeType="1"/>
            </p:cNvSpPr>
            <p:nvPr/>
          </p:nvSpPr>
          <p:spPr bwMode="auto">
            <a:xfrm>
              <a:off x="2208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8" name="Line 14"/>
            <p:cNvSpPr>
              <a:spLocks noChangeShapeType="1"/>
            </p:cNvSpPr>
            <p:nvPr/>
          </p:nvSpPr>
          <p:spPr bwMode="auto">
            <a:xfrm>
              <a:off x="22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99" name="Line 15"/>
            <p:cNvSpPr>
              <a:spLocks noChangeShapeType="1"/>
            </p:cNvSpPr>
            <p:nvPr/>
          </p:nvSpPr>
          <p:spPr bwMode="auto">
            <a:xfrm>
              <a:off x="2208" y="230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0" name="Line 16"/>
            <p:cNvSpPr>
              <a:spLocks noChangeShapeType="1"/>
            </p:cNvSpPr>
            <p:nvPr/>
          </p:nvSpPr>
          <p:spPr bwMode="auto">
            <a:xfrm>
              <a:off x="2208" y="24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1" name="Line 17"/>
            <p:cNvSpPr>
              <a:spLocks noChangeShapeType="1"/>
            </p:cNvSpPr>
            <p:nvPr/>
          </p:nvSpPr>
          <p:spPr bwMode="auto">
            <a:xfrm>
              <a:off x="2208" y="268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2" name="Line 18"/>
            <p:cNvSpPr>
              <a:spLocks noChangeShapeType="1"/>
            </p:cNvSpPr>
            <p:nvPr/>
          </p:nvSpPr>
          <p:spPr bwMode="auto">
            <a:xfrm>
              <a:off x="2208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3" name="Line 19"/>
            <p:cNvSpPr>
              <a:spLocks noChangeShapeType="1"/>
            </p:cNvSpPr>
            <p:nvPr/>
          </p:nvSpPr>
          <p:spPr bwMode="auto">
            <a:xfrm>
              <a:off x="2208" y="307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4" name="Line 20"/>
            <p:cNvSpPr>
              <a:spLocks noChangeShapeType="1"/>
            </p:cNvSpPr>
            <p:nvPr/>
          </p:nvSpPr>
          <p:spPr bwMode="auto">
            <a:xfrm>
              <a:off x="2208" y="32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5" name="Line 21"/>
            <p:cNvSpPr>
              <a:spLocks noChangeShapeType="1"/>
            </p:cNvSpPr>
            <p:nvPr/>
          </p:nvSpPr>
          <p:spPr bwMode="auto">
            <a:xfrm>
              <a:off x="2208" y="34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6" name="Line 22"/>
            <p:cNvSpPr>
              <a:spLocks noChangeShapeType="1"/>
            </p:cNvSpPr>
            <p:nvPr/>
          </p:nvSpPr>
          <p:spPr bwMode="auto">
            <a:xfrm>
              <a:off x="2208" y="36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7" name="Line 23"/>
            <p:cNvSpPr>
              <a:spLocks noChangeShapeType="1"/>
            </p:cNvSpPr>
            <p:nvPr/>
          </p:nvSpPr>
          <p:spPr bwMode="auto">
            <a:xfrm>
              <a:off x="2208" y="384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8" name="Line 24"/>
            <p:cNvSpPr>
              <a:spLocks noChangeShapeType="1"/>
            </p:cNvSpPr>
            <p:nvPr/>
          </p:nvSpPr>
          <p:spPr bwMode="auto">
            <a:xfrm>
              <a:off x="2496" y="40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09" name="Line 25"/>
            <p:cNvSpPr>
              <a:spLocks noChangeShapeType="1"/>
            </p:cNvSpPr>
            <p:nvPr/>
          </p:nvSpPr>
          <p:spPr bwMode="auto">
            <a:xfrm>
              <a:off x="2208" y="96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1663700" y="16764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11" name="Rectangle 27"/>
          <p:cNvSpPr>
            <a:spLocks noChangeArrowheads="1"/>
          </p:cNvSpPr>
          <p:nvPr/>
        </p:nvSpPr>
        <p:spPr bwMode="auto">
          <a:xfrm>
            <a:off x="2895600" y="20574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usr[0]</a:t>
            </a:r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1663700" y="28956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1663700" y="4114800"/>
            <a:ext cx="990600" cy="12192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254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14" name="AutoShape 30"/>
          <p:cNvSpPr>
            <a:spLocks/>
          </p:cNvSpPr>
          <p:nvPr/>
        </p:nvSpPr>
        <p:spPr bwMode="auto">
          <a:xfrm>
            <a:off x="2730500" y="29718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15" name="Rectangle 31"/>
          <p:cNvSpPr>
            <a:spLocks noChangeArrowheads="1"/>
          </p:cNvSpPr>
          <p:nvPr/>
        </p:nvSpPr>
        <p:spPr bwMode="auto">
          <a:xfrm>
            <a:off x="2895600" y="32766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usr[1]</a:t>
            </a:r>
          </a:p>
        </p:txBody>
      </p:sp>
      <p:sp>
        <p:nvSpPr>
          <p:cNvPr id="93216" name="Rectangle 32"/>
          <p:cNvSpPr>
            <a:spLocks noChangeArrowheads="1"/>
          </p:cNvSpPr>
          <p:nvPr/>
        </p:nvSpPr>
        <p:spPr bwMode="auto">
          <a:xfrm>
            <a:off x="2895600" y="44958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usr[2]</a:t>
            </a:r>
          </a:p>
        </p:txBody>
      </p:sp>
      <p:sp>
        <p:nvSpPr>
          <p:cNvPr id="93217" name="AutoShape 33"/>
          <p:cNvSpPr>
            <a:spLocks/>
          </p:cNvSpPr>
          <p:nvPr/>
        </p:nvSpPr>
        <p:spPr bwMode="auto">
          <a:xfrm>
            <a:off x="2730500" y="17526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18" name="AutoShape 34"/>
          <p:cNvSpPr>
            <a:spLocks/>
          </p:cNvSpPr>
          <p:nvPr/>
        </p:nvSpPr>
        <p:spPr bwMode="auto">
          <a:xfrm>
            <a:off x="2730500" y="41910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19" name="Line 35"/>
          <p:cNvSpPr>
            <a:spLocks noChangeShapeType="1"/>
          </p:cNvSpPr>
          <p:nvPr/>
        </p:nvSpPr>
        <p:spPr bwMode="auto">
          <a:xfrm>
            <a:off x="762000" y="18288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220" name="Text Box 36"/>
          <p:cNvSpPr txBox="1">
            <a:spLocks noChangeArrowheads="1"/>
          </p:cNvSpPr>
          <p:nvPr/>
        </p:nvSpPr>
        <p:spPr bwMode="auto">
          <a:xfrm>
            <a:off x="76200" y="1651000"/>
            <a:ext cx="685800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CD5AE-9295-42CA-B971-776BE11F18D7}" type="slidenum">
              <a:rPr lang="en-US"/>
              <a:pPr/>
              <a:t>4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Arrays: Purpose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077200" cy="30480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Suppose... </a:t>
            </a:r>
          </a:p>
          <a:p>
            <a:r>
              <a:rPr lang="en-US" dirty="0"/>
              <a:t>each box can hold one changeable value,</a:t>
            </a:r>
          </a:p>
          <a:p>
            <a:r>
              <a:rPr lang="en-US" dirty="0"/>
              <a:t>Created exactly 5 boxes, and </a:t>
            </a:r>
          </a:p>
          <a:p>
            <a:r>
              <a:rPr lang="en-US" dirty="0"/>
              <a:t>Named the </a:t>
            </a: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set</a:t>
            </a:r>
            <a:r>
              <a:rPr lang="en-US" dirty="0"/>
              <a:t> of boxes “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dirty="0"/>
              <a:t>”.</a:t>
            </a:r>
          </a:p>
          <a:p>
            <a:r>
              <a:rPr lang="en-US" dirty="0"/>
              <a:t>Element number selects the box.</a:t>
            </a:r>
          </a:p>
        </p:txBody>
      </p:sp>
      <p:grpSp>
        <p:nvGrpSpPr>
          <p:cNvPr id="49166" name="Group 1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49167" name="Rectangle 1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68" name="Rectangle 1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69" name="Rectangle 1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0" name="Rectangle 1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1" name="Rectangle 1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172" name="Text Box 2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49173" name="Text Box 2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49174" name="Text Box 2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6553200" y="52959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1447800" y="5867400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381     4107      932       40      212</a:t>
            </a:r>
          </a:p>
        </p:txBody>
      </p:sp>
      <p:sp>
        <p:nvSpPr>
          <p:cNvPr id="49180" name="Rectangle 28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898525" y="49530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  <p:sp>
        <p:nvSpPr>
          <p:cNvPr id="49182" name="Text Box 30"/>
          <p:cNvSpPr txBox="1">
            <a:spLocks noChangeArrowheads="1"/>
          </p:cNvSpPr>
          <p:nvPr/>
        </p:nvSpPr>
        <p:spPr bwMode="auto">
          <a:xfrm>
            <a:off x="457200" y="4267200"/>
            <a:ext cx="63401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[5] = {381, 4107</a:t>
            </a:r>
            <a:r>
              <a:rPr 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932 </a:t>
            </a:r>
            <a:r>
              <a:rPr lang="en-US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,40, 212};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D34A2-4715-47F9-A28B-513CE101E26E}" type="slidenum">
              <a:rPr lang="en-US"/>
              <a:pPr/>
              <a:t>5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Arrays: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 Declare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How?  First,</a:t>
            </a:r>
          </a:p>
          <a:p>
            <a:r>
              <a:rPr lang="en-US"/>
              <a:t>Declare the array, (just as we declare variables;)</a:t>
            </a:r>
          </a:p>
          <a:p>
            <a:pPr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int  nums[5];</a:t>
            </a:r>
          </a:p>
          <a:p>
            <a:pPr>
              <a:buFontTx/>
              <a:buNone/>
            </a:pP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grpSp>
        <p:nvGrpSpPr>
          <p:cNvPr id="50180" name="Group 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50181" name="Rectangle 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2" name="Rectangle 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0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1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2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3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6553200" y="52959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element 4   </a:t>
            </a: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381000" y="3581400"/>
            <a:ext cx="1266825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Data type;</a:t>
            </a:r>
          </a:p>
          <a:p>
            <a:r>
              <a:rPr lang="en-US" sz="1800"/>
              <a:t>(What the</a:t>
            </a:r>
          </a:p>
          <a:p>
            <a:r>
              <a:rPr lang="en-US" sz="1800"/>
              <a:t>boxes hold)</a:t>
            </a:r>
          </a:p>
        </p:txBody>
      </p:sp>
      <p:sp>
        <p:nvSpPr>
          <p:cNvPr id="50197" name="Line 21"/>
          <p:cNvSpPr>
            <a:spLocks noChangeShapeType="1"/>
          </p:cNvSpPr>
          <p:nvPr/>
        </p:nvSpPr>
        <p:spPr bwMode="auto">
          <a:xfrm flipV="1">
            <a:off x="1066800" y="30480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1905000" y="3657600"/>
            <a:ext cx="727075" cy="650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/>
              <a:t>Array</a:t>
            </a:r>
          </a:p>
          <a:p>
            <a:r>
              <a:rPr lang="en-US" sz="1800"/>
              <a:t>name</a:t>
            </a:r>
          </a:p>
        </p:txBody>
      </p:sp>
      <p:sp>
        <p:nvSpPr>
          <p:cNvPr id="50200" name="Line 24"/>
          <p:cNvSpPr>
            <a:spLocks noChangeShapeType="1"/>
          </p:cNvSpPr>
          <p:nvPr/>
        </p:nvSpPr>
        <p:spPr bwMode="auto">
          <a:xfrm flipH="1" flipV="1">
            <a:off x="2209800" y="31242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3048000" y="3657600"/>
            <a:ext cx="1828800" cy="10445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Array size– </a:t>
            </a:r>
            <a:br>
              <a:rPr lang="en-US"/>
            </a:br>
            <a:r>
              <a:rPr lang="en-US"/>
              <a:t>“# of boxes” or # of elements</a:t>
            </a:r>
          </a:p>
        </p:txBody>
      </p:sp>
      <p:sp>
        <p:nvSpPr>
          <p:cNvPr id="50202" name="Line 26"/>
          <p:cNvSpPr>
            <a:spLocks noChangeShapeType="1"/>
          </p:cNvSpPr>
          <p:nvPr/>
        </p:nvSpPr>
        <p:spPr bwMode="auto">
          <a:xfrm flipH="1" flipV="1">
            <a:off x="3124200" y="3048000"/>
            <a:ext cx="76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5715000" y="3657600"/>
            <a:ext cx="2209800" cy="650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/>
              <a:t>(All box contents are initially undefined)</a:t>
            </a:r>
          </a:p>
        </p:txBody>
      </p:sp>
      <p:sp>
        <p:nvSpPr>
          <p:cNvPr id="50205" name="Line 29"/>
          <p:cNvSpPr>
            <a:spLocks noChangeShapeType="1"/>
          </p:cNvSpPr>
          <p:nvPr/>
        </p:nvSpPr>
        <p:spPr bwMode="auto">
          <a:xfrm flipH="1">
            <a:off x="6019800" y="4267200"/>
            <a:ext cx="685800" cy="1676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206" name="Text Box 30"/>
          <p:cNvSpPr txBox="1">
            <a:spLocks noChangeArrowheads="1"/>
          </p:cNvSpPr>
          <p:nvPr/>
        </p:nvSpPr>
        <p:spPr bwMode="auto">
          <a:xfrm>
            <a:off x="898525" y="50292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1FEFC-CC2E-4D30-BB6D-42DEEAA022AB}" type="slidenum">
              <a:rPr lang="en-US"/>
              <a:pPr/>
              <a:t>6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Arrays: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Initialize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4435475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Next, assign values in the boxes, </a:t>
            </a:r>
          </a:p>
          <a:p>
            <a:r>
              <a:rPr lang="en-US"/>
              <a:t>either like this…(with a list of literals):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 nums[5] = {381, 4107, 932, 40, 212};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</a:p>
          <a:p>
            <a:pPr>
              <a:buFontTx/>
              <a:buNone/>
            </a:pPr>
            <a:endParaRPr lang="en-US" sz="20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grpSp>
        <p:nvGrpSpPr>
          <p:cNvPr id="59396" name="Group 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59397" name="Rectangle 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98" name="Rectangle 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399" name="Rectangle 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0" name="Rectangle 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1" name="Rectangle 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6553200" y="52959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</a:t>
            </a:r>
          </a:p>
        </p:txBody>
      </p:sp>
      <p:sp>
        <p:nvSpPr>
          <p:cNvPr id="59407" name="Rectangle 15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1447800" y="5867400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381     4107      932       40      212</a:t>
            </a:r>
          </a:p>
        </p:txBody>
      </p:sp>
      <p:sp>
        <p:nvSpPr>
          <p:cNvPr id="59411" name="Text Box 19"/>
          <p:cNvSpPr txBox="1">
            <a:spLocks noChangeArrowheads="1"/>
          </p:cNvSpPr>
          <p:nvPr/>
        </p:nvSpPr>
        <p:spPr bwMode="auto">
          <a:xfrm>
            <a:off x="898525" y="50292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5105400" y="3419475"/>
            <a:ext cx="19812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</a:rPr>
              <a:t>Curly Braces</a:t>
            </a:r>
            <a:endParaRPr lang="en-US" sz="1800"/>
          </a:p>
        </p:txBody>
      </p:sp>
      <p:sp>
        <p:nvSpPr>
          <p:cNvPr id="59417" name="Line 25"/>
          <p:cNvSpPr>
            <a:spLocks noChangeShapeType="1"/>
          </p:cNvSpPr>
          <p:nvPr/>
        </p:nvSpPr>
        <p:spPr bwMode="auto">
          <a:xfrm flipH="1" flipV="1">
            <a:off x="3810000" y="2743200"/>
            <a:ext cx="1295400" cy="6762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18" name="Line 26"/>
          <p:cNvSpPr>
            <a:spLocks noChangeShapeType="1"/>
          </p:cNvSpPr>
          <p:nvPr/>
        </p:nvSpPr>
        <p:spPr bwMode="auto">
          <a:xfrm flipV="1">
            <a:off x="7086600" y="2743200"/>
            <a:ext cx="838200" cy="6762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EF0EC-8528-4DCA-858A-EF1A602D6FE1}" type="slidenum">
              <a:rPr lang="en-US"/>
              <a:pPr/>
              <a:t>7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Arrays: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Initialize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4435475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chemeClr val="bg2"/>
                </a:solidFill>
              </a:rPr>
              <a:t>Next, assign values in the boxes,</a:t>
            </a:r>
          </a:p>
          <a:p>
            <a:r>
              <a:rPr lang="en-US"/>
              <a:t>...or like this…(with assignment statements):</a:t>
            </a:r>
          </a:p>
          <a:p>
            <a:endParaRPr lang="en-US"/>
          </a:p>
          <a:p>
            <a:pPr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 nums[5];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nums[0] = 381;	nums[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 = 2*2*10;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nums[1] = 4107;	nums[4] = 200 + 12;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nums[2] = 932;</a:t>
            </a:r>
          </a:p>
        </p:txBody>
      </p:sp>
      <p:grpSp>
        <p:nvGrpSpPr>
          <p:cNvPr id="52228" name="Group 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52229" name="Rectangle 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0" name="Rectangle 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1" name="Rectangle 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2" name="Rectangle 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6553200" y="52959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</a:t>
            </a:r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5410200" y="2590800"/>
            <a:ext cx="1524000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Index</a:t>
            </a:r>
          </a:p>
          <a:p>
            <a:r>
              <a:rPr lang="en-US" sz="1800"/>
              <a:t>Selects box #, </a:t>
            </a:r>
          </a:p>
          <a:p>
            <a:r>
              <a:rPr lang="en-US" sz="1800"/>
              <a:t>or ‘element’</a:t>
            </a: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1447800" y="5867400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381     4107      932       40      212</a:t>
            </a:r>
          </a:p>
        </p:txBody>
      </p:sp>
      <p:sp>
        <p:nvSpPr>
          <p:cNvPr id="52248" name="Line 24"/>
          <p:cNvSpPr>
            <a:spLocks noChangeShapeType="1"/>
          </p:cNvSpPr>
          <p:nvPr/>
        </p:nvSpPr>
        <p:spPr bwMode="auto">
          <a:xfrm flipV="1">
            <a:off x="5105400" y="3124200"/>
            <a:ext cx="304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49" name="Text Box 25"/>
          <p:cNvSpPr txBox="1">
            <a:spLocks noChangeArrowheads="1"/>
          </p:cNvSpPr>
          <p:nvPr/>
        </p:nvSpPr>
        <p:spPr bwMode="auto">
          <a:xfrm>
            <a:off x="898525" y="50292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E8889-A89C-4AA0-B0F6-AB53650DADB5}" type="slidenum">
              <a:rPr lang="en-US"/>
              <a:pPr/>
              <a:t>8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Arrays: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3) 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Select by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Index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49362"/>
            <a:ext cx="8534400" cy="4816475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In C, the ‘index’  (or ‘box number’) of an array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dirty="0"/>
              <a:t> starts at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zero</a:t>
            </a:r>
            <a:r>
              <a:rPr lang="en-US" dirty="0"/>
              <a:t>, and ends at (array_size-1</a:t>
            </a:r>
            <a:r>
              <a:rPr lang="en-US" dirty="0" smtClean="0"/>
              <a:t>)</a:t>
            </a:r>
          </a:p>
          <a:p>
            <a:pPr>
              <a:buFontTx/>
              <a:buNone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5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 = 381;	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[3] = 40;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[1] = 4107;	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4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 = 212;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[2] = 932;</a:t>
            </a:r>
          </a:p>
        </p:txBody>
      </p:sp>
      <p:grpSp>
        <p:nvGrpSpPr>
          <p:cNvPr id="53252" name="Group 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53253" name="Rectangle 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54" name="Rectangle 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55" name="Rectangle 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56" name="Rectangle 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57" name="Rectangle 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6553200" y="52959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6" name="Text Box 18"/>
          <p:cNvSpPr txBox="1">
            <a:spLocks noChangeArrowheads="1"/>
          </p:cNvSpPr>
          <p:nvPr/>
        </p:nvSpPr>
        <p:spPr bwMode="auto">
          <a:xfrm>
            <a:off x="1447800" y="5867400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381     4107      932       40      212</a:t>
            </a:r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V="1">
            <a:off x="2128838" y="2286000"/>
            <a:ext cx="1604962" cy="12969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0" name="Text Box 22"/>
          <p:cNvSpPr txBox="1">
            <a:spLocks noChangeArrowheads="1"/>
          </p:cNvSpPr>
          <p:nvPr/>
        </p:nvSpPr>
        <p:spPr bwMode="auto">
          <a:xfrm>
            <a:off x="898525" y="50292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  <p:sp>
        <p:nvSpPr>
          <p:cNvPr id="53271" name="Line 23"/>
          <p:cNvSpPr>
            <a:spLocks noChangeShapeType="1"/>
          </p:cNvSpPr>
          <p:nvPr/>
        </p:nvSpPr>
        <p:spPr bwMode="auto">
          <a:xfrm flipH="1">
            <a:off x="5029200" y="2286000"/>
            <a:ext cx="1981200" cy="1676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72" name="Freeform 24"/>
          <p:cNvSpPr>
            <a:spLocks/>
          </p:cNvSpPr>
          <p:nvPr/>
        </p:nvSpPr>
        <p:spPr bwMode="auto">
          <a:xfrm>
            <a:off x="1963738" y="2286000"/>
            <a:ext cx="5046662" cy="1127125"/>
          </a:xfrm>
          <a:custGeom>
            <a:avLst/>
            <a:gdLst>
              <a:gd name="T0" fmla="*/ 3010 w 3010"/>
              <a:gd name="T1" fmla="*/ 0 h 627"/>
              <a:gd name="T2" fmla="*/ 2385 w 3010"/>
              <a:gd name="T3" fmla="*/ 342 h 627"/>
              <a:gd name="T4" fmla="*/ 1321 w 3010"/>
              <a:gd name="T5" fmla="*/ 576 h 627"/>
              <a:gd name="T6" fmla="*/ 218 w 3010"/>
              <a:gd name="T7" fmla="*/ 605 h 627"/>
              <a:gd name="T8" fmla="*/ 12 w 3010"/>
              <a:gd name="T9" fmla="*/ 443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10" h="627">
                <a:moveTo>
                  <a:pt x="3010" y="0"/>
                </a:moveTo>
                <a:cubicBezTo>
                  <a:pt x="2906" y="57"/>
                  <a:pt x="2667" y="246"/>
                  <a:pt x="2385" y="342"/>
                </a:cubicBezTo>
                <a:cubicBezTo>
                  <a:pt x="2103" y="438"/>
                  <a:pt x="1682" y="532"/>
                  <a:pt x="1321" y="576"/>
                </a:cubicBezTo>
                <a:cubicBezTo>
                  <a:pt x="960" y="620"/>
                  <a:pt x="436" y="627"/>
                  <a:pt x="218" y="605"/>
                </a:cubicBezTo>
                <a:cubicBezTo>
                  <a:pt x="0" y="583"/>
                  <a:pt x="55" y="477"/>
                  <a:pt x="12" y="443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B0BEE-D8EF-4395-AFBA-7EC82D392954}" type="slidenum">
              <a:rPr lang="en-US"/>
              <a:pPr/>
              <a:t>9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97863" cy="4638675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Array Declaration Syntax:</a:t>
            </a:r>
          </a:p>
          <a:p>
            <a:pPr>
              <a:buFontTx/>
              <a:buNone/>
            </a:pPr>
            <a:r>
              <a:rPr lang="en-US" dirty="0"/>
              <a:t>		</a:t>
            </a:r>
            <a:r>
              <a:rPr lang="en-US" sz="2800" b="1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element_type</a:t>
            </a:r>
            <a:r>
              <a:rPr lang="en-US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800" b="1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array_name</a:t>
            </a:r>
            <a:r>
              <a:rPr lang="en-US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[size]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r>
              <a:rPr lang="en-US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dirty="0"/>
              <a:t>must be a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constant</a:t>
            </a:r>
            <a:r>
              <a:rPr lang="en-US" sz="2800" dirty="0"/>
              <a:t> expression: </a:t>
            </a:r>
            <a:br>
              <a:rPr lang="en-US" sz="2800" dirty="0"/>
            </a:br>
            <a:r>
              <a:rPr lang="en-US" sz="2800" dirty="0"/>
              <a:t>	use variables? Tricky! OK to set declared size, but </a:t>
            </a:r>
            <a:br>
              <a:rPr lang="en-US" sz="2800" dirty="0"/>
            </a:br>
            <a:r>
              <a:rPr lang="en-US" sz="2800" dirty="0"/>
              <a:t>	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 cannot </a:t>
            </a: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change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size at run-time!</a:t>
            </a:r>
          </a:p>
          <a:p>
            <a:r>
              <a:rPr lang="en-US" sz="2800" dirty="0"/>
              <a:t>(</a:t>
            </a:r>
            <a:r>
              <a:rPr lang="en-US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dirty="0"/>
              <a:t>is often </a:t>
            </a:r>
            <a:r>
              <a:rPr lang="en-US" sz="2800" dirty="0" smtClean="0"/>
              <a:t>best set </a:t>
            </a:r>
            <a:r>
              <a:rPr lang="en-US" sz="2800" dirty="0"/>
              <a:t>by a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2800" dirty="0"/>
              <a:t> directive)</a:t>
            </a:r>
          </a:p>
        </p:txBody>
      </p:sp>
      <p:grpSp>
        <p:nvGrpSpPr>
          <p:cNvPr id="54276" name="Group 4"/>
          <p:cNvGrpSpPr>
            <a:grpSpLocks/>
          </p:cNvGrpSpPr>
          <p:nvPr/>
        </p:nvGrpSpPr>
        <p:grpSpPr bwMode="auto">
          <a:xfrm>
            <a:off x="1066800" y="5410200"/>
            <a:ext cx="6858000" cy="990600"/>
            <a:chOff x="672" y="3216"/>
            <a:chExt cx="4320" cy="288"/>
          </a:xfrm>
        </p:grpSpPr>
        <p:sp>
          <p:nvSpPr>
            <p:cNvPr id="54277" name="Rectangle 5"/>
            <p:cNvSpPr>
              <a:spLocks noChangeArrowheads="1"/>
            </p:cNvSpPr>
            <p:nvPr/>
          </p:nvSpPr>
          <p:spPr bwMode="auto">
            <a:xfrm>
              <a:off x="672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78" name="Rectangle 6"/>
            <p:cNvSpPr>
              <a:spLocks noChangeArrowheads="1"/>
            </p:cNvSpPr>
            <p:nvPr/>
          </p:nvSpPr>
          <p:spPr bwMode="auto">
            <a:xfrm>
              <a:off x="1536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79" name="Rectangle 7"/>
            <p:cNvSpPr>
              <a:spLocks noChangeArrowheads="1"/>
            </p:cNvSpPr>
            <p:nvPr/>
          </p:nvSpPr>
          <p:spPr bwMode="auto">
            <a:xfrm>
              <a:off x="2400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0" name="Rectangle 8"/>
            <p:cNvSpPr>
              <a:spLocks noChangeArrowheads="1"/>
            </p:cNvSpPr>
            <p:nvPr/>
          </p:nvSpPr>
          <p:spPr bwMode="auto">
            <a:xfrm>
              <a:off x="3264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1" name="Rectangle 9"/>
            <p:cNvSpPr>
              <a:spLocks noChangeArrowheads="1"/>
            </p:cNvSpPr>
            <p:nvPr/>
          </p:nvSpPr>
          <p:spPr bwMode="auto">
            <a:xfrm>
              <a:off x="4128" y="3216"/>
              <a:ext cx="864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10668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0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24384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1</a:t>
            </a:r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38100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2</a:t>
            </a:r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5181600" y="52959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3</a:t>
            </a: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6553200" y="52959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element 4   </a:t>
            </a:r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898525" y="50292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nums</a:t>
            </a:r>
          </a:p>
        </p:txBody>
      </p:sp>
      <p:sp>
        <p:nvSpPr>
          <p:cNvPr id="54288" name="Rectangle 16"/>
          <p:cNvSpPr>
            <a:spLocks noChangeArrowheads="1"/>
          </p:cNvSpPr>
          <p:nvPr/>
        </p:nvSpPr>
        <p:spPr bwMode="auto">
          <a:xfrm>
            <a:off x="990600" y="5334000"/>
            <a:ext cx="70104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1447800" y="5867400"/>
            <a:ext cx="612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381     4107      932       40      212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2247</TotalTime>
  <Words>1253</Words>
  <Application>Microsoft Office PowerPoint</Application>
  <PresentationFormat>On-screen Show (4:3)</PresentationFormat>
  <Paragraphs>463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Times New Roman</vt:lpstr>
      <vt:lpstr>Tahoma</vt:lpstr>
      <vt:lpstr>Wingdings</vt:lpstr>
      <vt:lpstr>Courier New</vt:lpstr>
      <vt:lpstr>Default Design</vt:lpstr>
      <vt:lpstr>EECS110: 4c Arrays : Groups of Variables</vt:lpstr>
      <vt:lpstr>Array: A fixed group of variables</vt:lpstr>
      <vt:lpstr>Arrays</vt:lpstr>
      <vt:lpstr>Arrays: Purpose</vt:lpstr>
      <vt:lpstr>Arrays: 1) Declare</vt:lpstr>
      <vt:lpstr>Arrays: 2) Initialize</vt:lpstr>
      <vt:lpstr>Arrays: 2) Initialize</vt:lpstr>
      <vt:lpstr>Arrays: 3) Select by Index</vt:lpstr>
      <vt:lpstr>Arrays</vt:lpstr>
      <vt:lpstr>Array Indexing</vt:lpstr>
      <vt:lpstr>Array Indexing</vt:lpstr>
      <vt:lpstr>Array Indexing</vt:lpstr>
      <vt:lpstr>Array Example</vt:lpstr>
      <vt:lpstr>Array Example</vt:lpstr>
      <vt:lpstr>Array Example</vt:lpstr>
      <vt:lpstr>?Math on entire Array? NO! </vt:lpstr>
      <vt:lpstr>Summary: Arrays</vt:lpstr>
      <vt:lpstr>Summary: Arrays</vt:lpstr>
      <vt:lpstr>Summary: Arrays</vt:lpstr>
      <vt:lpstr>Summary: Arrays</vt:lpstr>
      <vt:lpstr>Summary: Arrays</vt:lpstr>
      <vt:lpstr>Summary: Arrays</vt:lpstr>
      <vt:lpstr>Summary: Arrays</vt:lpstr>
      <vt:lpstr>Summary: Arrays</vt:lpstr>
      <vt:lpstr>What is an ‘array’, really?</vt:lpstr>
      <vt:lpstr>(Recall) Bits, Bytes and Memory</vt:lpstr>
      <vt:lpstr>(Recall) Bits, Bytes and Memory</vt:lpstr>
      <vt:lpstr>Declarations and Memory</vt:lpstr>
      <vt:lpstr>Declarations and Memory</vt:lpstr>
      <vt:lpstr>Arrays and Memory</vt:lpstr>
    </vt:vector>
  </TitlesOfParts>
  <Company>Northwestern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</dc:title>
  <dc:creator>Jack Tumblin</dc:creator>
  <cp:lastModifiedBy>jetumblin</cp:lastModifiedBy>
  <cp:revision>56</cp:revision>
  <dcterms:created xsi:type="dcterms:W3CDTF">2001-10-10T12:17:13Z</dcterms:created>
  <dcterms:modified xsi:type="dcterms:W3CDTF">2012-01-16T23:24:00Z</dcterms:modified>
</cp:coreProperties>
</file>