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306" r:id="rId2"/>
    <p:sldId id="294" r:id="rId3"/>
    <p:sldId id="295" r:id="rId4"/>
    <p:sldId id="322" r:id="rId5"/>
    <p:sldId id="339" r:id="rId6"/>
    <p:sldId id="340" r:id="rId7"/>
    <p:sldId id="267" r:id="rId8"/>
    <p:sldId id="349" r:id="rId9"/>
    <p:sldId id="350" r:id="rId10"/>
    <p:sldId id="299" r:id="rId11"/>
    <p:sldId id="300" r:id="rId12"/>
    <p:sldId id="345" r:id="rId13"/>
    <p:sldId id="346" r:id="rId14"/>
    <p:sldId id="341" r:id="rId15"/>
    <p:sldId id="342" r:id="rId16"/>
    <p:sldId id="347" r:id="rId17"/>
    <p:sldId id="343" r:id="rId18"/>
    <p:sldId id="348" r:id="rId19"/>
    <p:sldId id="304" r:id="rId20"/>
    <p:sldId id="271" r:id="rId21"/>
    <p:sldId id="335" r:id="rId22"/>
    <p:sldId id="301" r:id="rId23"/>
    <p:sldId id="279" r:id="rId24"/>
    <p:sldId id="338" r:id="rId25"/>
    <p:sldId id="307" r:id="rId26"/>
    <p:sldId id="308" r:id="rId27"/>
    <p:sldId id="310" r:id="rId28"/>
    <p:sldId id="324" r:id="rId29"/>
    <p:sldId id="325" r:id="rId30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00CC"/>
    <a:srgbClr val="FF0000"/>
    <a:srgbClr val="FFFF00"/>
    <a:srgbClr val="FF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79" autoAdjust="0"/>
    <p:restoredTop sz="94766" autoAdjust="0"/>
  </p:normalViewPr>
  <p:slideViewPr>
    <p:cSldViewPr>
      <p:cViewPr varScale="1">
        <p:scale>
          <a:sx n="79" d="100"/>
          <a:sy n="79" d="100"/>
        </p:scale>
        <p:origin x="-102" y="-5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-1194" y="-90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61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61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83F101F-C41B-4F73-9251-78E3923D190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682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4C442DD-1388-4139-8CC3-12BB29DC3D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8717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CA475E-57B2-4E26-9E65-5B1540F36F91}" type="slidenum">
              <a:rPr lang="en-US"/>
              <a:pPr/>
              <a:t>1</a:t>
            </a:fld>
            <a:endParaRPr lang="en-US"/>
          </a:p>
        </p:txBody>
      </p:sp>
      <p:sp>
        <p:nvSpPr>
          <p:cNvPr id="829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6F3C99-EBB2-44DB-99BE-2E0D25654BA7}" type="slidenum">
              <a:rPr lang="en-US"/>
              <a:pPr/>
              <a:t>10</a:t>
            </a:fld>
            <a:endParaRPr lang="en-US"/>
          </a:p>
        </p:txBody>
      </p:sp>
      <p:sp>
        <p:nvSpPr>
          <p:cNvPr id="1495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AD3E77-956D-4EA8-8DDD-3A4319401341}" type="slidenum">
              <a:rPr lang="en-US"/>
              <a:pPr/>
              <a:t>11</a:t>
            </a:fld>
            <a:endParaRPr lang="en-US"/>
          </a:p>
        </p:txBody>
      </p:sp>
      <p:sp>
        <p:nvSpPr>
          <p:cNvPr id="1505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93381F-C543-4665-A783-5F312BF0B153}" type="slidenum">
              <a:rPr lang="en-US"/>
              <a:pPr/>
              <a:t>12</a:t>
            </a:fld>
            <a:endParaRPr lang="en-US"/>
          </a:p>
        </p:txBody>
      </p:sp>
      <p:sp>
        <p:nvSpPr>
          <p:cNvPr id="1341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6A4675-B678-4334-AABB-CE53F50190FC}" type="slidenum">
              <a:rPr lang="en-US"/>
              <a:pPr/>
              <a:t>13</a:t>
            </a:fld>
            <a:endParaRPr lang="en-US"/>
          </a:p>
        </p:txBody>
      </p:sp>
      <p:sp>
        <p:nvSpPr>
          <p:cNvPr id="1361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NOW let’s try something radically different and surprising – this is a STRANGE and VERY IMPORTANT property of calling functions with arrays—CRITICAL to our understanding of pointers.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2A031F-EFA4-4296-BB18-7241F91C54B0}" type="slidenum">
              <a:rPr lang="en-US"/>
              <a:pPr/>
              <a:t>14</a:t>
            </a:fld>
            <a:endParaRPr lang="en-US"/>
          </a:p>
        </p:txBody>
      </p:sp>
      <p:sp>
        <p:nvSpPr>
          <p:cNvPr id="1249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67DD55-FF15-4DCC-9DED-13CE68366F43}" type="slidenum">
              <a:rPr lang="en-US"/>
              <a:pPr/>
              <a:t>15</a:t>
            </a:fld>
            <a:endParaRPr lang="en-US"/>
          </a:p>
        </p:txBody>
      </p:sp>
      <p:sp>
        <p:nvSpPr>
          <p:cNvPr id="1290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D8ADBD-EECB-4765-95F8-5148D85C8CDD}" type="slidenum">
              <a:rPr lang="en-US"/>
              <a:pPr/>
              <a:t>16</a:t>
            </a:fld>
            <a:endParaRPr lang="en-US"/>
          </a:p>
        </p:txBody>
      </p:sp>
      <p:sp>
        <p:nvSpPr>
          <p:cNvPr id="1515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8D44F5-3514-46DB-AEB7-C980BF593C10}" type="slidenum">
              <a:rPr lang="en-US"/>
              <a:pPr/>
              <a:t>17</a:t>
            </a:fld>
            <a:endParaRPr lang="en-US"/>
          </a:p>
        </p:txBody>
      </p:sp>
      <p:sp>
        <p:nvSpPr>
          <p:cNvPr id="1525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5D9362-AA56-4572-A7E5-025211E332D0}" type="slidenum">
              <a:rPr lang="en-US"/>
              <a:pPr/>
              <a:t>18</a:t>
            </a:fld>
            <a:endParaRPr lang="en-US"/>
          </a:p>
        </p:txBody>
      </p:sp>
      <p:sp>
        <p:nvSpPr>
          <p:cNvPr id="1536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0AA785-9D38-4A21-B367-B9A742A9137A}" type="slidenum">
              <a:rPr lang="en-US"/>
              <a:pPr/>
              <a:t>19</a:t>
            </a:fld>
            <a:endParaRPr lang="en-US"/>
          </a:p>
        </p:txBody>
      </p:sp>
      <p:sp>
        <p:nvSpPr>
          <p:cNvPr id="778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A362B4-2FCD-45EA-B923-C997F5DA12E6}" type="slidenum">
              <a:rPr lang="en-US"/>
              <a:pPr/>
              <a:t>2</a:t>
            </a:fld>
            <a:endParaRPr lang="en-US"/>
          </a:p>
        </p:txBody>
      </p:sp>
      <p:sp>
        <p:nvSpPr>
          <p:cNvPr id="1433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579468-94B2-46BF-9E71-7B0DF0079513}" type="slidenum">
              <a:rPr lang="en-US"/>
              <a:pPr/>
              <a:t>20</a:t>
            </a:fld>
            <a:endParaRPr lang="en-US"/>
          </a:p>
        </p:txBody>
      </p:sp>
      <p:sp>
        <p:nvSpPr>
          <p:cNvPr id="154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4BF9FF-27CE-4EBA-9A01-3F88AF0A4334}" type="slidenum">
              <a:rPr lang="en-US"/>
              <a:pPr/>
              <a:t>21</a:t>
            </a:fld>
            <a:endParaRPr lang="en-US"/>
          </a:p>
        </p:txBody>
      </p:sp>
      <p:sp>
        <p:nvSpPr>
          <p:cNvPr id="1556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577870-309B-414D-84F7-90B9FF95168E}" type="slidenum">
              <a:rPr lang="en-US"/>
              <a:pPr/>
              <a:t>22</a:t>
            </a:fld>
            <a:endParaRPr lang="en-US"/>
          </a:p>
        </p:txBody>
      </p:sp>
      <p:sp>
        <p:nvSpPr>
          <p:cNvPr id="156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A5D51E-9A03-4778-88B4-AC08EB3B1FAF}" type="slidenum">
              <a:rPr lang="en-US"/>
              <a:pPr/>
              <a:t>23</a:t>
            </a:fld>
            <a:endParaRPr lang="en-US"/>
          </a:p>
        </p:txBody>
      </p:sp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9418E8-E8B4-4FE8-837B-22AC84A47AD9}" type="slidenum">
              <a:rPr lang="en-US"/>
              <a:pPr/>
              <a:t>24</a:t>
            </a:fld>
            <a:endParaRPr lang="en-US"/>
          </a:p>
        </p:txBody>
      </p:sp>
      <p:sp>
        <p:nvSpPr>
          <p:cNvPr id="157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491A6A-9E3A-4B73-BF3E-5EB698CED5A1}" type="slidenum">
              <a:rPr lang="en-US"/>
              <a:pPr/>
              <a:t>25</a:t>
            </a:fld>
            <a:endParaRPr lang="en-US"/>
          </a:p>
        </p:txBody>
      </p:sp>
      <p:sp>
        <p:nvSpPr>
          <p:cNvPr id="849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BFBD08-3991-4FCB-8215-3E7121E55E7B}" type="slidenum">
              <a:rPr lang="en-US"/>
              <a:pPr/>
              <a:t>26</a:t>
            </a:fld>
            <a:endParaRPr lang="en-US"/>
          </a:p>
        </p:txBody>
      </p:sp>
      <p:sp>
        <p:nvSpPr>
          <p:cNvPr id="870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E04CEF-6FF3-40B4-9511-FB144B3811AE}" type="slidenum">
              <a:rPr lang="en-US"/>
              <a:pPr/>
              <a:t>27</a:t>
            </a:fld>
            <a:endParaRPr lang="en-US"/>
          </a:p>
        </p:txBody>
      </p:sp>
      <p:sp>
        <p:nvSpPr>
          <p:cNvPr id="158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74E05B-A638-4825-A316-EA515492288E}" type="slidenum">
              <a:rPr lang="en-US"/>
              <a:pPr/>
              <a:t>28</a:t>
            </a:fld>
            <a:endParaRPr lang="en-US"/>
          </a:p>
        </p:txBody>
      </p:sp>
      <p:sp>
        <p:nvSpPr>
          <p:cNvPr id="1597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BC04FF-F214-48CE-A5CC-BB90D07CF9C9}" type="slidenum">
              <a:rPr lang="en-US"/>
              <a:pPr/>
              <a:t>29</a:t>
            </a:fld>
            <a:endParaRPr lang="en-US"/>
          </a:p>
        </p:txBody>
      </p:sp>
      <p:sp>
        <p:nvSpPr>
          <p:cNvPr id="1607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549025-835A-4165-9A2A-9D27162ACAF9}" type="slidenum">
              <a:rPr lang="en-US"/>
              <a:pPr/>
              <a:t>3</a:t>
            </a:fld>
            <a:endParaRPr lang="en-US"/>
          </a:p>
        </p:txBody>
      </p:sp>
      <p:sp>
        <p:nvSpPr>
          <p:cNvPr id="1443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18E536-9980-4636-944F-DC508F912B63}" type="slidenum">
              <a:rPr lang="en-US"/>
              <a:pPr/>
              <a:t>4</a:t>
            </a:fld>
            <a:endParaRPr lang="en-US"/>
          </a:p>
        </p:txBody>
      </p:sp>
      <p:sp>
        <p:nvSpPr>
          <p:cNvPr id="1454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1A8ACE-C6C7-40E2-9910-775A02C9E58D}" type="slidenum">
              <a:rPr lang="en-US"/>
              <a:pPr/>
              <a:t>5</a:t>
            </a:fld>
            <a:endParaRPr lang="en-US"/>
          </a:p>
        </p:txBody>
      </p:sp>
      <p:sp>
        <p:nvSpPr>
          <p:cNvPr id="1464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B020E3-60FC-4BEC-A249-5343EE33B7C0}" type="slidenum">
              <a:rPr lang="en-US"/>
              <a:pPr/>
              <a:t>6</a:t>
            </a:fld>
            <a:endParaRPr lang="en-US"/>
          </a:p>
        </p:txBody>
      </p:sp>
      <p:sp>
        <p:nvSpPr>
          <p:cNvPr id="1474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89BA88-F114-4239-A0E6-390056A6505C}" type="slidenum">
              <a:rPr lang="en-US"/>
              <a:pPr/>
              <a:t>7</a:t>
            </a:fld>
            <a:endParaRPr lang="en-US"/>
          </a:p>
        </p:txBody>
      </p:sp>
      <p:sp>
        <p:nvSpPr>
          <p:cNvPr id="148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55EEBE-BBD7-4EAC-97C0-3D0CCB806E97}" type="slidenum">
              <a:rPr lang="en-US"/>
              <a:pPr/>
              <a:t>8</a:t>
            </a:fld>
            <a:endParaRPr lang="en-US"/>
          </a:p>
        </p:txBody>
      </p:sp>
      <p:sp>
        <p:nvSpPr>
          <p:cNvPr id="1402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73D263-66DA-453F-A4E2-16ECCE4CFF86}" type="slidenum">
              <a:rPr lang="en-US"/>
              <a:pPr/>
              <a:t>9</a:t>
            </a:fld>
            <a:endParaRPr lang="en-US"/>
          </a:p>
        </p:txBody>
      </p:sp>
      <p:sp>
        <p:nvSpPr>
          <p:cNvPr id="1423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066482-A14A-43F8-9A24-2A649CACB0C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855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EFFD9F-76E2-4EF5-A984-ED5C74D109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601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152400"/>
            <a:ext cx="21907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4198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57F3C05-C492-4718-9C92-6112216D71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435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5C43EA7-4E06-47F8-BB16-926797AAE9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552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392A079-8908-4D21-87C1-E1D15E18CDA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575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3053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3053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DEF768B-A155-4278-9145-1825FD359E8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05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E87E23-BFA9-47A5-8B7C-1CD258B4E61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835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5CFA284-4638-428C-8C47-988E2327026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174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05F7523-9D97-4922-B8A3-53EB124C69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46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611EB4-7E09-48AC-A7A1-0A3BF0DCFD1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715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172591F-A62C-414A-8687-F4F82711BEB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277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76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763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57DB160-EE5C-4110-9C5A-3354379913E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B4C63-0485-4AD1-BEC1-6327AD6DB0E3}" type="slidenum">
              <a:rPr lang="en-US"/>
              <a:pPr/>
              <a:t>1</a:t>
            </a:fld>
            <a:endParaRPr lang="en-US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5950" y="3740150"/>
            <a:ext cx="7910513" cy="2665413"/>
          </a:xfrm>
        </p:spPr>
        <p:txBody>
          <a:bodyPr/>
          <a:lstStyle/>
          <a:p>
            <a:pPr>
              <a:buFontTx/>
              <a:buNone/>
            </a:pPr>
            <a:endParaRPr lang="en-US" sz="4000" u="sng"/>
          </a:p>
          <a:p>
            <a:pPr>
              <a:buFontTx/>
              <a:buNone/>
            </a:pPr>
            <a:r>
              <a:rPr lang="en-US" sz="4000" u="sng"/>
              <a:t>I hope you: </a:t>
            </a:r>
            <a:r>
              <a:rPr lang="en-US"/>
              <a:t> </a:t>
            </a:r>
          </a:p>
          <a:p>
            <a:pPr lvl="1"/>
            <a:r>
              <a:rPr lang="en-US"/>
              <a:t>Would be ready for a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Midterm Exam </a:t>
            </a:r>
            <a:r>
              <a:rPr lang="en-US" sz="1800"/>
              <a:t>(if we had one)</a:t>
            </a:r>
          </a:p>
          <a:p>
            <a:pPr lvl="1"/>
            <a:r>
              <a:rPr lang="en-US"/>
              <a:t>Don’t care that Drop Day is coming soon…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696200" cy="16002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EECS110: 5a</a:t>
            </a:r>
            <a:b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Arrays Passed To Functions</a:t>
            </a:r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2719388" y="271145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chemeClr val="tx2"/>
                </a:solidFill>
              </a:rPr>
              <a:t>Jack Tumblin</a:t>
            </a:r>
            <a:br>
              <a:rPr lang="en-US" sz="2800">
                <a:solidFill>
                  <a:schemeClr val="tx2"/>
                </a:solidFill>
              </a:rPr>
            </a:br>
            <a:r>
              <a:rPr lang="en-US" sz="2800">
                <a:solidFill>
                  <a:schemeClr val="tx2"/>
                </a:solidFill>
              </a:rPr>
              <a:t>jet@cs.northwestern.edu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4BEAC-352F-4679-AD71-DE3060992D6B}" type="slidenum">
              <a:rPr lang="en-US"/>
              <a:pPr/>
              <a:t>10</a:t>
            </a:fld>
            <a:endParaRPr lang="en-US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546100" y="228600"/>
            <a:ext cx="8128000" cy="8382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Arrays and Functions II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9125" y="838200"/>
            <a:ext cx="8143875" cy="52625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Surprise!  We can pass </a:t>
            </a:r>
            <a:r>
              <a:rPr lang="en-US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entire array</a:t>
            </a:r>
            <a:r>
              <a:rPr lang="en-US" sz="2800" dirty="0"/>
              <a:t> </a:t>
            </a:r>
            <a:br>
              <a:rPr lang="en-US" sz="2800" dirty="0"/>
            </a:br>
            <a:r>
              <a:rPr lang="en-US" sz="2800" dirty="0"/>
              <a:t>			as an </a:t>
            </a:r>
            <a:r>
              <a:rPr lang="en-US" sz="2800" b="1" dirty="0">
                <a:solidFill>
                  <a:schemeClr val="accent6"/>
                </a:solidFill>
              </a:rPr>
              <a:t>argument</a:t>
            </a:r>
            <a:r>
              <a:rPr lang="en-US" sz="2800" dirty="0"/>
              <a:t> to a function too!</a:t>
            </a: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Step 1:</a:t>
            </a:r>
            <a:r>
              <a:rPr lang="en-US" sz="2800" dirty="0"/>
              <a:t> Declare &amp; define function using </a:t>
            </a:r>
            <a:br>
              <a:rPr lang="en-US" sz="2800" dirty="0"/>
            </a:br>
            <a:r>
              <a:rPr lang="en-US" sz="2800" dirty="0"/>
              <a:t>	    </a:t>
            </a:r>
            <a:r>
              <a:rPr lang="en-US" sz="2800" dirty="0" smtClean="0"/>
              <a:t>a </a:t>
            </a:r>
            <a:r>
              <a:rPr lang="en-US" sz="2800" i="1" dirty="0"/>
              <a:t>very strange</a:t>
            </a:r>
            <a:r>
              <a:rPr lang="en-US" sz="2800" dirty="0"/>
              <a:t> </a:t>
            </a:r>
            <a:r>
              <a:rPr lang="en-US" sz="2800" dirty="0" smtClean="0"/>
              <a:t>array-like </a:t>
            </a:r>
            <a:r>
              <a:rPr lang="en-US" sz="2800" b="1" dirty="0" smtClean="0">
                <a:solidFill>
                  <a:schemeClr val="accent6"/>
                </a:solidFill>
              </a:rPr>
              <a:t>formal parameter</a:t>
            </a:r>
            <a:r>
              <a:rPr lang="en-US" sz="2800" b="1" dirty="0">
                <a:solidFill>
                  <a:schemeClr val="accent6"/>
                </a:solidFill>
              </a:rPr>
              <a:t>: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</a:p>
          <a:p>
            <a:pPr>
              <a:lnSpc>
                <a:spcPct val="90000"/>
              </a:lnSpc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prntArray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 </a:t>
            </a:r>
            <a:r>
              <a:rPr lang="en-US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a[]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 // prototype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. 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 dirty="0"/>
          </a:p>
        </p:txBody>
      </p:sp>
      <p:sp>
        <p:nvSpPr>
          <p:cNvPr id="69639" name="Rectangle 7"/>
          <p:cNvSpPr>
            <a:spLocks noChangeArrowheads="1"/>
          </p:cNvSpPr>
          <p:nvPr/>
        </p:nvSpPr>
        <p:spPr bwMode="auto">
          <a:xfrm>
            <a:off x="6553200" y="3810000"/>
            <a:ext cx="1676400" cy="12192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Note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EMPTY </a:t>
            </a:r>
          </a:p>
          <a:p>
            <a:pPr algn="ctr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brackets!!</a:t>
            </a:r>
          </a:p>
        </p:txBody>
      </p:sp>
      <p:sp>
        <p:nvSpPr>
          <p:cNvPr id="69642" name="Text Box 10"/>
          <p:cNvSpPr txBox="1">
            <a:spLocks noChangeArrowheads="1"/>
          </p:cNvSpPr>
          <p:nvPr/>
        </p:nvSpPr>
        <p:spPr bwMode="auto">
          <a:xfrm>
            <a:off x="609600" y="4343400"/>
            <a:ext cx="5029200" cy="2360613"/>
          </a:xfrm>
          <a:prstGeom prst="rect">
            <a:avLst/>
          </a:prstGeom>
          <a:solidFill>
            <a:schemeClr val="bg1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prntArray(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a[]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int siz)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for(i=0; i&lt;siz; i++)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{ printf(“ %d\n”,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a[i]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 }	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// one int per line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sz="1800"/>
          </a:p>
        </p:txBody>
      </p:sp>
      <p:sp>
        <p:nvSpPr>
          <p:cNvPr id="69644" name="Freeform 12"/>
          <p:cNvSpPr>
            <a:spLocks/>
          </p:cNvSpPr>
          <p:nvPr/>
        </p:nvSpPr>
        <p:spPr bwMode="auto">
          <a:xfrm>
            <a:off x="3771900" y="3944938"/>
            <a:ext cx="2781300" cy="373062"/>
          </a:xfrm>
          <a:custGeom>
            <a:avLst/>
            <a:gdLst>
              <a:gd name="T0" fmla="*/ 1752 w 1752"/>
              <a:gd name="T1" fmla="*/ 107 h 235"/>
              <a:gd name="T2" fmla="*/ 744 w 1752"/>
              <a:gd name="T3" fmla="*/ 11 h 235"/>
              <a:gd name="T4" fmla="*/ 192 w 1752"/>
              <a:gd name="T5" fmla="*/ 43 h 235"/>
              <a:gd name="T6" fmla="*/ 0 w 1752"/>
              <a:gd name="T7" fmla="*/ 23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52" h="235">
                <a:moveTo>
                  <a:pt x="1752" y="107"/>
                </a:moveTo>
                <a:cubicBezTo>
                  <a:pt x="1392" y="47"/>
                  <a:pt x="1004" y="22"/>
                  <a:pt x="744" y="11"/>
                </a:cubicBezTo>
                <a:cubicBezTo>
                  <a:pt x="484" y="0"/>
                  <a:pt x="316" y="6"/>
                  <a:pt x="192" y="43"/>
                </a:cubicBezTo>
                <a:cubicBezTo>
                  <a:pt x="68" y="80"/>
                  <a:pt x="40" y="195"/>
                  <a:pt x="0" y="235"/>
                </a:cubicBezTo>
              </a:path>
            </a:pathLst>
          </a:custGeom>
          <a:noFill/>
          <a:ln w="222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45" name="Freeform 13"/>
          <p:cNvSpPr>
            <a:spLocks/>
          </p:cNvSpPr>
          <p:nvPr/>
        </p:nvSpPr>
        <p:spPr bwMode="auto">
          <a:xfrm>
            <a:off x="3683000" y="3479800"/>
            <a:ext cx="2844800" cy="641350"/>
          </a:xfrm>
          <a:custGeom>
            <a:avLst/>
            <a:gdLst>
              <a:gd name="T0" fmla="*/ 1792 w 1792"/>
              <a:gd name="T1" fmla="*/ 404 h 404"/>
              <a:gd name="T2" fmla="*/ 784 w 1792"/>
              <a:gd name="T3" fmla="*/ 308 h 404"/>
              <a:gd name="T4" fmla="*/ 144 w 1792"/>
              <a:gd name="T5" fmla="*/ 264 h 404"/>
              <a:gd name="T6" fmla="*/ 0 w 1792"/>
              <a:gd name="T7" fmla="*/ 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92" h="404">
                <a:moveTo>
                  <a:pt x="1792" y="404"/>
                </a:moveTo>
                <a:cubicBezTo>
                  <a:pt x="1432" y="344"/>
                  <a:pt x="1059" y="331"/>
                  <a:pt x="784" y="308"/>
                </a:cubicBezTo>
                <a:cubicBezTo>
                  <a:pt x="509" y="285"/>
                  <a:pt x="275" y="315"/>
                  <a:pt x="144" y="264"/>
                </a:cubicBezTo>
                <a:cubicBezTo>
                  <a:pt x="13" y="213"/>
                  <a:pt x="30" y="55"/>
                  <a:pt x="0" y="0"/>
                </a:cubicBezTo>
              </a:path>
            </a:pathLst>
          </a:custGeom>
          <a:noFill/>
          <a:ln w="222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A8DD6-0641-4833-9F56-351D2687CE9F}" type="slidenum">
              <a:rPr lang="en-US"/>
              <a:pPr/>
              <a:t>11</a:t>
            </a:fld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8163" y="1066800"/>
            <a:ext cx="8375650" cy="5411788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Step 1:</a:t>
            </a:r>
            <a:r>
              <a:rPr lang="en-US" sz="2800">
                <a:solidFill>
                  <a:schemeClr val="bg2"/>
                </a:solidFill>
              </a:rPr>
              <a:t> </a:t>
            </a:r>
            <a:r>
              <a:rPr lang="en-US" sz="28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Declare, define</a:t>
            </a:r>
            <a:r>
              <a:rPr lang="en-US" sz="2800">
                <a:solidFill>
                  <a:schemeClr val="bg2"/>
                </a:solidFill>
              </a:rPr>
              <a:t> function using </a:t>
            </a:r>
            <a:br>
              <a:rPr lang="en-US" sz="2800">
                <a:solidFill>
                  <a:schemeClr val="bg2"/>
                </a:solidFill>
              </a:rPr>
            </a:br>
            <a:r>
              <a:rPr lang="en-US" sz="2800">
                <a:solidFill>
                  <a:schemeClr val="bg2"/>
                </a:solidFill>
              </a:rPr>
              <a:t>	       a very strange array argument: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</a:p>
          <a:p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Step 2: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Call</a:t>
            </a:r>
            <a:r>
              <a:rPr lang="en-US" sz="2800"/>
              <a:t> the function with an </a:t>
            </a:r>
            <a:r>
              <a:rPr lang="en-US" sz="2800" u="sng"/>
              <a:t>array name </a:t>
            </a:r>
            <a:r>
              <a:rPr lang="en-US" sz="28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ONLY</a:t>
            </a:r>
            <a:r>
              <a:rPr lang="en-US" sz="2800"/>
              <a:t>:</a:t>
            </a:r>
            <a:endParaRPr lang="en-US"/>
          </a:p>
          <a:p>
            <a:pPr>
              <a:buFontTx/>
              <a:buNone/>
            </a:pPr>
            <a:endParaRPr lang="en-US" sz="16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 BIG 5</a:t>
            </a:r>
          </a:p>
          <a:p>
            <a:pPr>
              <a:buFontTx/>
              <a:buNone/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prntArray(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a[]</a:t>
            </a: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int siz); // strange prototype</a:t>
            </a:r>
          </a:p>
          <a:p>
            <a:pPr>
              <a:buFontTx/>
              <a:buNone/>
            </a:pPr>
            <a:endParaRPr lang="en-US" sz="16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 </a:t>
            </a:r>
          </a:p>
          <a:p>
            <a:pPr>
              <a:buFontTx/>
              <a:buNone/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buFontTx/>
              <a:buNone/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src[BIG];</a:t>
            </a:r>
          </a:p>
          <a:p>
            <a:pPr>
              <a:buFontTx/>
              <a:buNone/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i;</a:t>
            </a:r>
          </a:p>
          <a:p>
            <a:pPr>
              <a:buFontTx/>
              <a:buNone/>
            </a:pPr>
            <a:endParaRPr lang="en-US" sz="16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for(i=0; i&lt;BIG; i++) </a:t>
            </a:r>
          </a:p>
          <a:p>
            <a:pPr>
              <a:buFontTx/>
              <a:buNone/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src[i] = i+10; </a:t>
            </a:r>
          </a:p>
          <a:p>
            <a:pPr>
              <a:buFontTx/>
              <a:buNone/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prntArray(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src</a:t>
            </a: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,BIG);</a:t>
            </a:r>
          </a:p>
          <a:p>
            <a:pPr>
              <a:buFontTx/>
              <a:buNone/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return 0;</a:t>
            </a:r>
          </a:p>
          <a:p>
            <a:pPr>
              <a:buFontTx/>
              <a:buNone/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4648200" y="3525838"/>
            <a:ext cx="4349750" cy="211296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prntArray(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a[]</a:t>
            </a: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int siz)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i;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for(i=0; i&lt;siz; i++)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	printf(“ %d\n”,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a[i]</a:t>
            </a: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	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// one int per line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sz="1600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546100" y="228600"/>
            <a:ext cx="8128000" cy="8382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Arrays and Functions II</a:t>
            </a:r>
          </a:p>
        </p:txBody>
      </p:sp>
      <p:sp>
        <p:nvSpPr>
          <p:cNvPr id="70662" name="Rectangle 6"/>
          <p:cNvSpPr>
            <a:spLocks noChangeArrowheads="1"/>
          </p:cNvSpPr>
          <p:nvPr/>
        </p:nvSpPr>
        <p:spPr bwMode="auto">
          <a:xfrm>
            <a:off x="3962400" y="5867400"/>
            <a:ext cx="3962400" cy="8382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Array name ONLY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--No brackets at all!--</a:t>
            </a:r>
          </a:p>
        </p:txBody>
      </p:sp>
      <p:sp>
        <p:nvSpPr>
          <p:cNvPr id="70665" name="Freeform 9"/>
          <p:cNvSpPr>
            <a:spLocks/>
          </p:cNvSpPr>
          <p:nvPr/>
        </p:nvSpPr>
        <p:spPr bwMode="auto">
          <a:xfrm>
            <a:off x="2057400" y="5943600"/>
            <a:ext cx="1905000" cy="622300"/>
          </a:xfrm>
          <a:custGeom>
            <a:avLst/>
            <a:gdLst>
              <a:gd name="T0" fmla="*/ 1352 w 1352"/>
              <a:gd name="T1" fmla="*/ 336 h 440"/>
              <a:gd name="T2" fmla="*/ 584 w 1352"/>
              <a:gd name="T3" fmla="*/ 336 h 440"/>
              <a:gd name="T4" fmla="*/ 56 w 1352"/>
              <a:gd name="T5" fmla="*/ 384 h 440"/>
              <a:gd name="T6" fmla="*/ 248 w 1352"/>
              <a:gd name="T7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52" h="440">
                <a:moveTo>
                  <a:pt x="1352" y="336"/>
                </a:moveTo>
                <a:cubicBezTo>
                  <a:pt x="1076" y="332"/>
                  <a:pt x="800" y="328"/>
                  <a:pt x="584" y="336"/>
                </a:cubicBezTo>
                <a:cubicBezTo>
                  <a:pt x="368" y="344"/>
                  <a:pt x="112" y="440"/>
                  <a:pt x="56" y="384"/>
                </a:cubicBezTo>
                <a:cubicBezTo>
                  <a:pt x="0" y="328"/>
                  <a:pt x="124" y="164"/>
                  <a:pt x="248" y="0"/>
                </a:cubicBezTo>
              </a:path>
            </a:pathLst>
          </a:custGeom>
          <a:noFill/>
          <a:ln w="222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F10015-982D-48F6-AA85-2B3467797EB2}" type="slidenum">
              <a:rPr lang="en-US"/>
              <a:pPr/>
              <a:t>12</a:t>
            </a:fld>
            <a:endParaRPr lang="en-US"/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46100" y="76200"/>
            <a:ext cx="8128000" cy="9144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Arrays and Functions II: Example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6388" y="1130300"/>
            <a:ext cx="8607425" cy="47371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prntArray(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a[]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int siz); // strange prototype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 BIG 5	   // set array size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src[BIG];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for(i=0; i&lt;BIG; i++)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src[i] = i+10;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prntArray(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src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,BIG);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4187825" y="3810000"/>
            <a:ext cx="4879975" cy="28003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prntArray(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a[]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int siz)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for(i=0; i&lt;siz; i++)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printf(“%d, ”,a[i]);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printf(“\n”);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sz="1800"/>
          </a:p>
        </p:txBody>
      </p:sp>
      <p:sp>
        <p:nvSpPr>
          <p:cNvPr id="133125" name="Text Box 5"/>
          <p:cNvSpPr txBox="1">
            <a:spLocks noChangeArrowheads="1"/>
          </p:cNvSpPr>
          <p:nvPr/>
        </p:nvSpPr>
        <p:spPr bwMode="auto">
          <a:xfrm>
            <a:off x="5181600" y="1524000"/>
            <a:ext cx="3810000" cy="8604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/>
              <a:t>  What happens here?</a:t>
            </a:r>
          </a:p>
          <a:p>
            <a:pPr>
              <a:buFontTx/>
              <a:buChar char="•"/>
            </a:pPr>
            <a:r>
              <a:rPr lang="en-US"/>
              <a:t> </a:t>
            </a:r>
            <a:r>
              <a:rPr lang="en-US" sz="2000" b="1">
                <a:solidFill>
                  <a:srgbClr val="FF0000"/>
                </a:solidFill>
                <a:latin typeface="Courier New" pitchFamily="49" charset="0"/>
              </a:rPr>
              <a:t>src[]</a:t>
            </a:r>
            <a:r>
              <a:rPr lang="en-US"/>
              <a:t> acts as func. </a:t>
            </a:r>
            <a:r>
              <a:rPr lang="en-US" i="1">
                <a:solidFill>
                  <a:srgbClr val="FF0000"/>
                </a:solidFill>
              </a:rPr>
              <a:t>input</a:t>
            </a:r>
          </a:p>
        </p:txBody>
      </p:sp>
      <p:sp>
        <p:nvSpPr>
          <p:cNvPr id="133126" name="Text Box 6"/>
          <p:cNvSpPr txBox="1">
            <a:spLocks noChangeArrowheads="1"/>
          </p:cNvSpPr>
          <p:nvPr/>
        </p:nvSpPr>
        <p:spPr bwMode="auto">
          <a:xfrm>
            <a:off x="4191000" y="3330575"/>
            <a:ext cx="1974850" cy="479425"/>
          </a:xfrm>
          <a:prstGeom prst="rect">
            <a:avLst/>
          </a:prstGeom>
          <a:solidFill>
            <a:schemeClr val="hlink"/>
          </a:solidFill>
          <a:ln w="222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Function body</a:t>
            </a:r>
          </a:p>
        </p:txBody>
      </p:sp>
      <p:sp>
        <p:nvSpPr>
          <p:cNvPr id="133127" name="Freeform 7"/>
          <p:cNvSpPr>
            <a:spLocks/>
          </p:cNvSpPr>
          <p:nvPr/>
        </p:nvSpPr>
        <p:spPr bwMode="auto">
          <a:xfrm>
            <a:off x="2689225" y="1905000"/>
            <a:ext cx="2416175" cy="3254375"/>
          </a:xfrm>
          <a:custGeom>
            <a:avLst/>
            <a:gdLst>
              <a:gd name="T0" fmla="*/ 1522 w 1522"/>
              <a:gd name="T1" fmla="*/ 0 h 2050"/>
              <a:gd name="T2" fmla="*/ 894 w 1522"/>
              <a:gd name="T3" fmla="*/ 287 h 2050"/>
              <a:gd name="T4" fmla="*/ 395 w 1522"/>
              <a:gd name="T5" fmla="*/ 1302 h 2050"/>
              <a:gd name="T6" fmla="*/ 206 w 1522"/>
              <a:gd name="T7" fmla="*/ 1499 h 2050"/>
              <a:gd name="T8" fmla="*/ 0 w 1522"/>
              <a:gd name="T9" fmla="*/ 2050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2" h="2050">
                <a:moveTo>
                  <a:pt x="1522" y="0"/>
                </a:moveTo>
                <a:cubicBezTo>
                  <a:pt x="1417" y="48"/>
                  <a:pt x="1082" y="70"/>
                  <a:pt x="894" y="287"/>
                </a:cubicBezTo>
                <a:cubicBezTo>
                  <a:pt x="706" y="504"/>
                  <a:pt x="510" y="1100"/>
                  <a:pt x="395" y="1302"/>
                </a:cubicBezTo>
                <a:cubicBezTo>
                  <a:pt x="280" y="1504"/>
                  <a:pt x="272" y="1374"/>
                  <a:pt x="206" y="1499"/>
                </a:cubicBezTo>
                <a:cubicBezTo>
                  <a:pt x="140" y="1624"/>
                  <a:pt x="43" y="1935"/>
                  <a:pt x="0" y="2050"/>
                </a:cubicBezTo>
              </a:path>
            </a:pathLst>
          </a:custGeom>
          <a:noFill/>
          <a:ln w="222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9A8B3-3F3A-4C6E-9CCF-7AC254D26A5B}" type="slidenum">
              <a:rPr lang="en-US"/>
              <a:pPr/>
              <a:t>13</a:t>
            </a:fld>
            <a:endParaRPr lang="en-US"/>
          </a:p>
        </p:txBody>
      </p:sp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46100" y="76200"/>
            <a:ext cx="8128000" cy="9144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Arrays and Functions II: Example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6388" y="1130300"/>
            <a:ext cx="8607425" cy="47371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prntArray(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a[]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int siz); // strange prototype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 BIG 5	   // set array size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src[BIG];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for(i=0; i&lt;BIG; i++)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src[i] = i+10;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prntArray(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src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,BIG);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35172" name="Text Box 4"/>
          <p:cNvSpPr txBox="1">
            <a:spLocks noChangeArrowheads="1"/>
          </p:cNvSpPr>
          <p:nvPr/>
        </p:nvSpPr>
        <p:spPr bwMode="auto">
          <a:xfrm>
            <a:off x="4187825" y="3810000"/>
            <a:ext cx="4879975" cy="28003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prntArray(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a[]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int siz)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for(i=0; i&lt;siz; i++)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printf(“%d, ”,a[i]);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printf(“\n”);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sz="1800"/>
          </a:p>
        </p:txBody>
      </p:sp>
      <p:sp>
        <p:nvSpPr>
          <p:cNvPr id="135173" name="Text Box 5"/>
          <p:cNvSpPr txBox="1">
            <a:spLocks noChangeArrowheads="1"/>
          </p:cNvSpPr>
          <p:nvPr/>
        </p:nvSpPr>
        <p:spPr bwMode="auto">
          <a:xfrm>
            <a:off x="5257800" y="1981200"/>
            <a:ext cx="3810000" cy="147002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/>
              <a:t>  What happens here?</a:t>
            </a:r>
          </a:p>
          <a:p>
            <a:pPr>
              <a:buFontTx/>
              <a:buChar char="•"/>
            </a:pPr>
            <a:r>
              <a:rPr lang="en-US"/>
              <a:t> </a:t>
            </a:r>
            <a:r>
              <a:rPr lang="en-US" sz="2000" b="1">
                <a:solidFill>
                  <a:srgbClr val="FF0000"/>
                </a:solidFill>
                <a:latin typeface="Courier New" pitchFamily="49" charset="0"/>
              </a:rPr>
              <a:t>src[]</a:t>
            </a:r>
            <a:r>
              <a:rPr lang="en-US"/>
              <a:t> acts as func. </a:t>
            </a:r>
            <a:r>
              <a:rPr lang="en-US" i="1">
                <a:solidFill>
                  <a:srgbClr val="FF0000"/>
                </a:solidFill>
              </a:rPr>
              <a:t>input</a:t>
            </a:r>
            <a:endParaRPr lang="en-US"/>
          </a:p>
          <a:p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&gt;10, 11, 12, 13, 14,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23BBB-C59C-4CA7-B17B-6E814E770D99}" type="slidenum">
              <a:rPr lang="en-US"/>
              <a:pPr/>
              <a:t>14</a:t>
            </a:fld>
            <a:endParaRPr lang="en-US"/>
          </a:p>
        </p:txBody>
      </p:sp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546100" y="76200"/>
            <a:ext cx="8128000" cy="9144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Arrays and Functions II: Example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6388" y="838200"/>
            <a:ext cx="8607425" cy="4737100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cleanArray(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z[]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int siz); // strange prototype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 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count[5] = {5,4,3,2,1};</a:t>
            </a:r>
          </a:p>
          <a:p>
            <a:pPr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cleanArray(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5);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printArray(count, 5);  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23908" name="Text Box 4"/>
          <p:cNvSpPr txBox="1">
            <a:spLocks noChangeArrowheads="1"/>
          </p:cNvSpPr>
          <p:nvPr/>
        </p:nvSpPr>
        <p:spPr bwMode="auto">
          <a:xfrm>
            <a:off x="152400" y="4191000"/>
            <a:ext cx="5029200" cy="25527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cleanArray(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z[]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int siz)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for(i=0; i&lt;siz; i++)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z[i] = 0;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sz="1800"/>
          </a:p>
        </p:txBody>
      </p:sp>
      <p:sp>
        <p:nvSpPr>
          <p:cNvPr id="123909" name="Text Box 5"/>
          <p:cNvSpPr txBox="1">
            <a:spLocks noChangeArrowheads="1"/>
          </p:cNvSpPr>
          <p:nvPr/>
        </p:nvSpPr>
        <p:spPr bwMode="auto">
          <a:xfrm>
            <a:off x="4419600" y="1352550"/>
            <a:ext cx="4572000" cy="22002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/>
              <a:t>  What happens here?</a:t>
            </a:r>
          </a:p>
          <a:p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&gt;0, 0, 0, 0, 0,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&gt;</a:t>
            </a:r>
          </a:p>
          <a:p>
            <a:endParaRPr lang="en-US"/>
          </a:p>
          <a:p>
            <a:pPr>
              <a:buFontTx/>
              <a:buChar char="•"/>
            </a:pPr>
            <a:r>
              <a:rPr lang="en-US"/>
              <a:t>? Why did change to </a:t>
            </a:r>
            <a:r>
              <a:rPr lang="en-US" b="1">
                <a:solidFill>
                  <a:srgbClr val="FF0000"/>
                </a:solidFill>
                <a:latin typeface="Courier New" pitchFamily="49" charset="0"/>
              </a:rPr>
              <a:t>z</a:t>
            </a:r>
            <a:r>
              <a:rPr lang="en-US"/>
              <a:t> array ALSO change </a:t>
            </a:r>
            <a:r>
              <a:rPr lang="en-US" b="1">
                <a:solidFill>
                  <a:srgbClr val="FF0000"/>
                </a:solidFill>
                <a:latin typeface="Courier New" pitchFamily="49" charset="0"/>
              </a:rPr>
              <a:t>count</a:t>
            </a:r>
            <a:r>
              <a:rPr lang="en-US"/>
              <a:t> array?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5DF6AB-D628-46F7-B834-1502F004E59A}" type="slidenum">
              <a:rPr lang="en-US"/>
              <a:pPr/>
              <a:t>15</a:t>
            </a:fld>
            <a:endParaRPr lang="en-US"/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546100" y="76200"/>
            <a:ext cx="8128000" cy="9144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Arrays and Functions II: Example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6388" y="838200"/>
            <a:ext cx="8607425" cy="4737100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cleanArray(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z[]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int siz); // strange prototype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 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count[5] = {5,4,3,2,1};</a:t>
            </a:r>
          </a:p>
          <a:p>
            <a:pPr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cleanArray(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5);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printArray(count, 5);  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28004" name="Text Box 4"/>
          <p:cNvSpPr txBox="1">
            <a:spLocks noChangeArrowheads="1"/>
          </p:cNvSpPr>
          <p:nvPr/>
        </p:nvSpPr>
        <p:spPr bwMode="auto">
          <a:xfrm>
            <a:off x="152400" y="4191000"/>
            <a:ext cx="4972050" cy="25527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cleanArray(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z[]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int siz)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for(i=0; i&lt;siz; i++)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z[i] = 0;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sz="1800"/>
          </a:p>
        </p:txBody>
      </p:sp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4419600" y="1352550"/>
            <a:ext cx="4572000" cy="43307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/>
              <a:t>  What happens here?</a:t>
            </a:r>
          </a:p>
          <a:p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&gt;0, 0, 0, 0, 0,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&gt;</a:t>
            </a:r>
          </a:p>
          <a:p>
            <a:pPr>
              <a:buFontTx/>
              <a:buChar char="•"/>
            </a:pPr>
            <a:endParaRPr lang="en-US" sz="2000">
              <a:latin typeface="Courier New" pitchFamily="49" charset="0"/>
            </a:endParaRPr>
          </a:p>
          <a:p>
            <a:pPr>
              <a:buFontTx/>
              <a:buChar char="•"/>
            </a:pPr>
            <a:r>
              <a:rPr lang="en-US"/>
              <a:t>  On return from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cleanArray()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n-US"/>
              <a:t> </a:t>
            </a:r>
            <a:br>
              <a:rPr lang="en-US"/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</a:t>
            </a:r>
            <a:r>
              <a:rPr lang="en-US"/>
              <a:t>’s elements are all 0.</a:t>
            </a:r>
          </a:p>
          <a:p>
            <a:pPr>
              <a:buFontTx/>
              <a:buChar char="•"/>
            </a:pPr>
            <a:endParaRPr lang="en-US"/>
          </a:p>
          <a:p>
            <a:pPr>
              <a:buFontTx/>
              <a:buChar char="•"/>
            </a:pPr>
            <a:r>
              <a:rPr lang="en-US"/>
              <a:t> 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</a:t>
            </a:r>
            <a:r>
              <a:rPr lang="en-US"/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cleanArray()</a:t>
            </a:r>
            <a:r>
              <a:rPr lang="en-US"/>
              <a:t>return value(!)</a:t>
            </a:r>
          </a:p>
          <a:p>
            <a:pPr>
              <a:buFontTx/>
              <a:buChar char="•"/>
            </a:pPr>
            <a:endParaRPr lang="en-US"/>
          </a:p>
          <a:p>
            <a:pPr>
              <a:buFontTx/>
              <a:buChar char="•"/>
            </a:pPr>
            <a:r>
              <a:rPr lang="en-US">
                <a:sym typeface="Wingdings" pitchFamily="2" charset="2"/>
              </a:rPr>
              <a:t> THUS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Array name</a:t>
            </a:r>
            <a:r>
              <a:rPr lang="en-US"/>
              <a:t> (e.g.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</a:t>
            </a:r>
            <a:r>
              <a:rPr lang="en-US"/>
              <a:t>) </a:t>
            </a:r>
            <a:br>
              <a:rPr lang="en-US"/>
            </a:br>
            <a:r>
              <a:rPr lang="en-US"/>
              <a:t>   in function argument acted as </a:t>
            </a:r>
            <a:br>
              <a:rPr lang="en-US"/>
            </a:br>
            <a:r>
              <a:rPr lang="en-US"/>
              <a:t>   as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both input AND output</a:t>
            </a:r>
            <a:r>
              <a:rPr lang="en-US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EF0E3-999F-4AF7-9DDC-4A958EEED57D}" type="slidenum">
              <a:rPr lang="en-US"/>
              <a:pPr/>
              <a:t>16</a:t>
            </a:fld>
            <a:endParaRPr lang="en-US"/>
          </a:p>
        </p:txBody>
      </p:sp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228600"/>
            <a:ext cx="8123238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Arrays and Functions II</a:t>
            </a:r>
          </a:p>
        </p:txBody>
      </p:sp>
      <p:sp>
        <p:nvSpPr>
          <p:cNvPr id="137220" name="Line 4"/>
          <p:cNvSpPr>
            <a:spLocks noChangeShapeType="1"/>
          </p:cNvSpPr>
          <p:nvPr/>
        </p:nvSpPr>
        <p:spPr bwMode="auto">
          <a:xfrm flipV="1">
            <a:off x="2667000" y="1828800"/>
            <a:ext cx="2286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222" name="Text Box 6"/>
          <p:cNvSpPr txBox="1">
            <a:spLocks noChangeArrowheads="1"/>
          </p:cNvSpPr>
          <p:nvPr/>
        </p:nvSpPr>
        <p:spPr bwMode="auto">
          <a:xfrm>
            <a:off x="4648200" y="1905000"/>
            <a:ext cx="4298950" cy="47926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myFunc(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ch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  <a:endParaRPr lang="en-US" sz="1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endParaRPr lang="en-US" sz="1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strt = ‘J’;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end;</a:t>
            </a:r>
          </a:p>
          <a:p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end = myFunc(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printf(“%c%c”,strt,end);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return 0;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sz="12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endParaRPr lang="en-US" sz="12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myFunc(char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return (ch +1);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37223" name="Line 7"/>
          <p:cNvSpPr>
            <a:spLocks noChangeShapeType="1"/>
          </p:cNvSpPr>
          <p:nvPr/>
        </p:nvSpPr>
        <p:spPr bwMode="auto">
          <a:xfrm>
            <a:off x="4648200" y="2362200"/>
            <a:ext cx="4267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224" name="Line 8"/>
          <p:cNvSpPr>
            <a:spLocks noChangeShapeType="1"/>
          </p:cNvSpPr>
          <p:nvPr/>
        </p:nvSpPr>
        <p:spPr bwMode="auto">
          <a:xfrm>
            <a:off x="4724400" y="5334000"/>
            <a:ext cx="4267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225" name="Freeform 9"/>
          <p:cNvSpPr>
            <a:spLocks/>
          </p:cNvSpPr>
          <p:nvPr/>
        </p:nvSpPr>
        <p:spPr bwMode="auto">
          <a:xfrm>
            <a:off x="6905625" y="4327525"/>
            <a:ext cx="523875" cy="1158875"/>
          </a:xfrm>
          <a:custGeom>
            <a:avLst/>
            <a:gdLst>
              <a:gd name="T0" fmla="*/ 120 w 330"/>
              <a:gd name="T1" fmla="*/ 0 h 730"/>
              <a:gd name="T2" fmla="*/ 35 w 330"/>
              <a:gd name="T3" fmla="*/ 392 h 730"/>
              <a:gd name="T4" fmla="*/ 330 w 330"/>
              <a:gd name="T5" fmla="*/ 730 h 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30" h="730">
                <a:moveTo>
                  <a:pt x="120" y="0"/>
                </a:moveTo>
                <a:cubicBezTo>
                  <a:pt x="106" y="65"/>
                  <a:pt x="0" y="270"/>
                  <a:pt x="35" y="392"/>
                </a:cubicBezTo>
                <a:cubicBezTo>
                  <a:pt x="70" y="514"/>
                  <a:pt x="269" y="660"/>
                  <a:pt x="330" y="730"/>
                </a:cubicBezTo>
              </a:path>
            </a:pathLst>
          </a:custGeom>
          <a:noFill/>
          <a:ln w="222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226" name="Oval 10"/>
          <p:cNvSpPr>
            <a:spLocks noChangeArrowheads="1"/>
          </p:cNvSpPr>
          <p:nvPr/>
        </p:nvSpPr>
        <p:spPr bwMode="auto">
          <a:xfrm>
            <a:off x="6934200" y="3962400"/>
            <a:ext cx="762000" cy="381000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7227" name="Freeform 11"/>
          <p:cNvSpPr>
            <a:spLocks/>
          </p:cNvSpPr>
          <p:nvPr/>
        </p:nvSpPr>
        <p:spPr bwMode="auto">
          <a:xfrm>
            <a:off x="3400425" y="2286000"/>
            <a:ext cx="3533775" cy="1300163"/>
          </a:xfrm>
          <a:custGeom>
            <a:avLst/>
            <a:gdLst>
              <a:gd name="T0" fmla="*/ 0 w 2226"/>
              <a:gd name="T1" fmla="*/ 819 h 819"/>
              <a:gd name="T2" fmla="*/ 666 w 2226"/>
              <a:gd name="T3" fmla="*/ 567 h 819"/>
              <a:gd name="T4" fmla="*/ 1890 w 2226"/>
              <a:gd name="T5" fmla="*/ 351 h 819"/>
              <a:gd name="T6" fmla="*/ 2226 w 2226"/>
              <a:gd name="T7" fmla="*/ 0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6" h="819">
                <a:moveTo>
                  <a:pt x="0" y="819"/>
                </a:moveTo>
                <a:cubicBezTo>
                  <a:pt x="111" y="777"/>
                  <a:pt x="351" y="645"/>
                  <a:pt x="666" y="567"/>
                </a:cubicBezTo>
                <a:cubicBezTo>
                  <a:pt x="981" y="489"/>
                  <a:pt x="1630" y="445"/>
                  <a:pt x="1890" y="351"/>
                </a:cubicBezTo>
                <a:cubicBezTo>
                  <a:pt x="2150" y="257"/>
                  <a:pt x="2156" y="73"/>
                  <a:pt x="2226" y="0"/>
                </a:cubicBezTo>
              </a:path>
            </a:pathLst>
          </a:custGeom>
          <a:noFill/>
          <a:ln w="222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228" name="Line 12"/>
          <p:cNvSpPr>
            <a:spLocks noChangeShapeType="1"/>
          </p:cNvSpPr>
          <p:nvPr/>
        </p:nvSpPr>
        <p:spPr bwMode="auto">
          <a:xfrm>
            <a:off x="304800" y="1828800"/>
            <a:ext cx="86106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229" name="Line 13"/>
          <p:cNvSpPr>
            <a:spLocks noChangeShapeType="1"/>
          </p:cNvSpPr>
          <p:nvPr/>
        </p:nvSpPr>
        <p:spPr bwMode="auto">
          <a:xfrm>
            <a:off x="304800" y="1143000"/>
            <a:ext cx="86106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230" name="Freeform 14"/>
          <p:cNvSpPr>
            <a:spLocks/>
          </p:cNvSpPr>
          <p:nvPr/>
        </p:nvSpPr>
        <p:spPr bwMode="auto">
          <a:xfrm>
            <a:off x="2743200" y="3854450"/>
            <a:ext cx="4206875" cy="1022350"/>
          </a:xfrm>
          <a:custGeom>
            <a:avLst/>
            <a:gdLst>
              <a:gd name="T0" fmla="*/ 0 w 2650"/>
              <a:gd name="T1" fmla="*/ 644 h 644"/>
              <a:gd name="T2" fmla="*/ 418 w 2650"/>
              <a:gd name="T3" fmla="*/ 265 h 644"/>
              <a:gd name="T4" fmla="*/ 1994 w 2650"/>
              <a:gd name="T5" fmla="*/ 34 h 644"/>
              <a:gd name="T6" fmla="*/ 2650 w 2650"/>
              <a:gd name="T7" fmla="*/ 63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50" h="644">
                <a:moveTo>
                  <a:pt x="0" y="644"/>
                </a:moveTo>
                <a:cubicBezTo>
                  <a:pt x="70" y="581"/>
                  <a:pt x="86" y="367"/>
                  <a:pt x="418" y="265"/>
                </a:cubicBezTo>
                <a:cubicBezTo>
                  <a:pt x="750" y="163"/>
                  <a:pt x="1622" y="68"/>
                  <a:pt x="1994" y="34"/>
                </a:cubicBezTo>
                <a:cubicBezTo>
                  <a:pt x="2366" y="0"/>
                  <a:pt x="2513" y="57"/>
                  <a:pt x="2650" y="63"/>
                </a:cubicBezTo>
              </a:path>
            </a:pathLst>
          </a:custGeom>
          <a:noFill/>
          <a:ln w="222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143875" cy="5337175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/>
              <a:t>Look again at that function prototype: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prntArray(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a[]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int size); // prototype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What does this mean?!?  </a:t>
            </a:r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r>
              <a:rPr lang="en-US" sz="2400" b="1"/>
              <a:t>(Recall)</a:t>
            </a:r>
            <a:r>
              <a:rPr lang="en-US" sz="2400"/>
              <a:t> Function declarations </a:t>
            </a:r>
            <a:br>
              <a:rPr lang="en-US" sz="2400"/>
            </a:br>
            <a:r>
              <a:rPr lang="en-US" sz="2400"/>
              <a:t>make</a:t>
            </a:r>
            <a:r>
              <a:rPr lang="en-US" sz="2400">
                <a:solidFill>
                  <a:schemeClr val="accent2"/>
                </a:solidFill>
              </a:rPr>
              <a:t> </a:t>
            </a:r>
            <a:r>
              <a:rPr lang="en-US" sz="2400"/>
              <a:t>local variables or</a:t>
            </a:r>
            <a:br>
              <a:rPr lang="en-US" sz="2400"/>
            </a:br>
            <a:r>
              <a:rPr lang="en-US" sz="2400"/>
              <a:t>‘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formal parameters</a:t>
            </a:r>
            <a:r>
              <a:rPr lang="en-US" sz="2400"/>
              <a:t>’ </a:t>
            </a:r>
            <a:br>
              <a:rPr lang="en-US" sz="2400"/>
            </a:br>
            <a:r>
              <a:rPr lang="en-US" sz="2400"/>
              <a:t>valid only inside your function</a:t>
            </a:r>
          </a:p>
          <a:p>
            <a:pPr>
              <a:lnSpc>
                <a:spcPct val="80000"/>
              </a:lnSpc>
            </a:pPr>
            <a:endParaRPr lang="en-US" sz="2400" b="1"/>
          </a:p>
          <a:p>
            <a:pPr>
              <a:lnSpc>
                <a:spcPct val="80000"/>
              </a:lnSpc>
            </a:pPr>
            <a:r>
              <a:rPr lang="en-US" sz="2400" b="1"/>
              <a:t>(Recall)</a:t>
            </a:r>
            <a:r>
              <a:rPr lang="en-US" sz="2400"/>
              <a:t> Calling a function </a:t>
            </a:r>
            <a:br>
              <a:rPr lang="en-US" sz="2400"/>
            </a:br>
            <a:r>
              <a:rPr lang="en-US" sz="2400"/>
              <a:t>with </a:t>
            </a:r>
            <a:r>
              <a:rPr lang="en-US" sz="2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arguments</a:t>
            </a:r>
            <a:r>
              <a:rPr lang="en-US" sz="2400"/>
              <a:t> will</a:t>
            </a:r>
            <a:br>
              <a:rPr lang="en-US" sz="2400"/>
            </a:b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assigns values</a:t>
            </a:r>
            <a:r>
              <a:rPr lang="en-US" sz="2400"/>
              <a:t> (or ‘</a:t>
            </a:r>
            <a:r>
              <a:rPr lang="en-US" sz="24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copy to</a:t>
            </a:r>
            <a:r>
              <a:rPr lang="en-US" sz="2400"/>
              <a:t>’)</a:t>
            </a:r>
            <a:br>
              <a:rPr lang="en-US" sz="2400"/>
            </a:b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to the </a:t>
            </a:r>
            <a:r>
              <a:rPr lang="en-US" sz="2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formal parameters</a:t>
            </a:r>
          </a:p>
        </p:txBody>
      </p:sp>
      <p:sp>
        <p:nvSpPr>
          <p:cNvPr id="137231" name="Oval 15"/>
          <p:cNvSpPr>
            <a:spLocks noChangeArrowheads="1"/>
          </p:cNvSpPr>
          <p:nvPr/>
        </p:nvSpPr>
        <p:spPr bwMode="auto">
          <a:xfrm>
            <a:off x="2805113" y="4986338"/>
            <a:ext cx="1371600" cy="381000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B520C-9544-446F-AEEE-1E5298B0052A}" type="slidenum">
              <a:rPr lang="en-US"/>
              <a:pPr/>
              <a:t>17</a:t>
            </a:fld>
            <a:endParaRPr lang="en-US"/>
          </a:p>
        </p:txBody>
      </p:sp>
      <p:sp>
        <p:nvSpPr>
          <p:cNvPr id="130056" name="Line 8"/>
          <p:cNvSpPr>
            <a:spLocks noChangeShapeType="1"/>
          </p:cNvSpPr>
          <p:nvPr/>
        </p:nvSpPr>
        <p:spPr bwMode="auto">
          <a:xfrm>
            <a:off x="304800" y="1828800"/>
            <a:ext cx="86106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0057" name="Line 9"/>
          <p:cNvSpPr>
            <a:spLocks noChangeShapeType="1"/>
          </p:cNvSpPr>
          <p:nvPr/>
        </p:nvSpPr>
        <p:spPr bwMode="auto">
          <a:xfrm>
            <a:off x="304800" y="1143000"/>
            <a:ext cx="86106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228600"/>
            <a:ext cx="8123238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Arrays and Functions II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39825"/>
            <a:ext cx="8610600" cy="5184775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/>
              <a:t>Look again at that function prototype: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prntArray(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a[]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int size); // prototype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6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What does this mean?!?  </a:t>
            </a:r>
          </a:p>
          <a:p>
            <a:pPr>
              <a:lnSpc>
                <a:spcPct val="80000"/>
              </a:lnSpc>
            </a:pPr>
            <a:r>
              <a:rPr lang="en-US" sz="2400"/>
              <a:t>These are ‘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formal parameters</a:t>
            </a:r>
            <a:r>
              <a:rPr lang="en-US" sz="2400"/>
              <a:t>’—local vars in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prntArray()</a:t>
            </a:r>
            <a:endParaRPr lang="en-US" sz="2400"/>
          </a:p>
          <a:p>
            <a:pPr>
              <a:lnSpc>
                <a:spcPct val="80000"/>
              </a:lnSpc>
            </a:pPr>
            <a:r>
              <a:rPr lang="en-US" sz="2400"/>
              <a:t>Thus ,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size </a:t>
            </a:r>
            <a:r>
              <a:rPr lang="en-US" sz="2400"/>
              <a:t>means </a:t>
            </a:r>
            <a:br>
              <a:rPr lang="en-US" sz="2400"/>
            </a:br>
            <a:r>
              <a:rPr lang="en-US" sz="2400"/>
              <a:t>	 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prntArray()</a:t>
            </a:r>
            <a:r>
              <a:rPr lang="en-US" sz="2400"/>
              <a:t> has a local integer variable named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</a:t>
            </a:r>
          </a:p>
          <a:p>
            <a:pPr>
              <a:lnSpc>
                <a:spcPct val="80000"/>
              </a:lnSpc>
            </a:pPr>
            <a:r>
              <a:rPr lang="en-US" sz="2400"/>
              <a:t>And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int a[]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400"/>
              <a:t>means </a:t>
            </a:r>
            <a:br>
              <a:rPr lang="en-US" sz="2400"/>
            </a:br>
            <a:r>
              <a:rPr lang="en-US" sz="2400"/>
              <a:t>	 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prntArray()</a:t>
            </a:r>
            <a:r>
              <a:rPr lang="en-US" sz="2400"/>
              <a:t> has an </a:t>
            </a:r>
            <a:r>
              <a:rPr lang="en-US" sz="2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integer array variable</a:t>
            </a:r>
            <a:r>
              <a:rPr lang="en-US" sz="2400"/>
              <a:t> named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</a:t>
            </a:r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When we call the function  (e.g.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prntArray(count,5);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sz="2400"/>
              <a:t> </a:t>
            </a:r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/>
              <a:t>			What happens?</a:t>
            </a:r>
            <a:br>
              <a:rPr lang="en-US" sz="2400"/>
            </a:br>
            <a:endParaRPr lang="en-US" sz="2400"/>
          </a:p>
        </p:txBody>
      </p:sp>
      <p:sp>
        <p:nvSpPr>
          <p:cNvPr id="130054" name="Freeform 6"/>
          <p:cNvSpPr>
            <a:spLocks/>
          </p:cNvSpPr>
          <p:nvPr/>
        </p:nvSpPr>
        <p:spPr bwMode="auto">
          <a:xfrm>
            <a:off x="4310063" y="1866900"/>
            <a:ext cx="627062" cy="647700"/>
          </a:xfrm>
          <a:custGeom>
            <a:avLst/>
            <a:gdLst>
              <a:gd name="T0" fmla="*/ 0 w 395"/>
              <a:gd name="T1" fmla="*/ 408 h 408"/>
              <a:gd name="T2" fmla="*/ 341 w 395"/>
              <a:gd name="T3" fmla="*/ 224 h 408"/>
              <a:gd name="T4" fmla="*/ 325 w 395"/>
              <a:gd name="T5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5" h="408">
                <a:moveTo>
                  <a:pt x="0" y="408"/>
                </a:moveTo>
                <a:cubicBezTo>
                  <a:pt x="57" y="377"/>
                  <a:pt x="287" y="292"/>
                  <a:pt x="341" y="224"/>
                </a:cubicBezTo>
                <a:cubicBezTo>
                  <a:pt x="395" y="156"/>
                  <a:pt x="328" y="47"/>
                  <a:pt x="325" y="0"/>
                </a:cubicBezTo>
              </a:path>
            </a:pathLst>
          </a:custGeom>
          <a:noFill/>
          <a:ln w="222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0055" name="Freeform 7"/>
          <p:cNvSpPr>
            <a:spLocks/>
          </p:cNvSpPr>
          <p:nvPr/>
        </p:nvSpPr>
        <p:spPr bwMode="auto">
          <a:xfrm>
            <a:off x="3236913" y="1881188"/>
            <a:ext cx="1316037" cy="633412"/>
          </a:xfrm>
          <a:custGeom>
            <a:avLst/>
            <a:gdLst>
              <a:gd name="T0" fmla="*/ 488 w 829"/>
              <a:gd name="T1" fmla="*/ 399 h 399"/>
              <a:gd name="T2" fmla="*/ 769 w 829"/>
              <a:gd name="T3" fmla="*/ 262 h 399"/>
              <a:gd name="T4" fmla="*/ 721 w 829"/>
              <a:gd name="T5" fmla="*/ 71 h 399"/>
              <a:gd name="T6" fmla="*/ 118 w 829"/>
              <a:gd name="T7" fmla="*/ 105 h 399"/>
              <a:gd name="T8" fmla="*/ 10 w 829"/>
              <a:gd name="T9" fmla="*/ 0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9" h="399">
                <a:moveTo>
                  <a:pt x="488" y="399"/>
                </a:moveTo>
                <a:cubicBezTo>
                  <a:pt x="535" y="377"/>
                  <a:pt x="730" y="317"/>
                  <a:pt x="769" y="262"/>
                </a:cubicBezTo>
                <a:cubicBezTo>
                  <a:pt x="808" y="207"/>
                  <a:pt x="829" y="97"/>
                  <a:pt x="721" y="71"/>
                </a:cubicBezTo>
                <a:cubicBezTo>
                  <a:pt x="613" y="45"/>
                  <a:pt x="236" y="117"/>
                  <a:pt x="118" y="105"/>
                </a:cubicBezTo>
                <a:cubicBezTo>
                  <a:pt x="0" y="93"/>
                  <a:pt x="33" y="22"/>
                  <a:pt x="10" y="0"/>
                </a:cubicBezTo>
              </a:path>
            </a:pathLst>
          </a:custGeom>
          <a:noFill/>
          <a:ln w="222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F0706-2705-4204-A342-6FBB781A15A9}" type="slidenum">
              <a:rPr lang="en-US"/>
              <a:pPr/>
              <a:t>18</a:t>
            </a:fld>
            <a:endParaRPr lang="en-US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228600"/>
            <a:ext cx="8123238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Arrays and Functions II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39825"/>
            <a:ext cx="8143875" cy="5565775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/>
              <a:t>Look again at that function prototype: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prntArray(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a[]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int size); // prototype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6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What does this mean?!?  </a:t>
            </a: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chemeClr val="hlink"/>
                </a:solidFill>
              </a:rPr>
              <a:t>These are ‘</a:t>
            </a:r>
            <a:r>
              <a:rPr lang="en-US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formal parameters</a:t>
            </a:r>
            <a:r>
              <a:rPr lang="en-US" sz="2400">
                <a:solidFill>
                  <a:schemeClr val="hlink"/>
                </a:solidFill>
              </a:rPr>
              <a:t>’—local variables </a:t>
            </a: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chemeClr val="hlink"/>
                </a:solidFill>
              </a:rPr>
              <a:t>Thus , </a:t>
            </a:r>
            <a:r>
              <a:rPr lang="en-US"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size </a:t>
            </a:r>
            <a:r>
              <a:rPr lang="en-US" sz="2400">
                <a:solidFill>
                  <a:schemeClr val="hlink"/>
                </a:solidFill>
              </a:rPr>
              <a:t>means </a:t>
            </a:r>
            <a:br>
              <a:rPr lang="en-US" sz="2400">
                <a:solidFill>
                  <a:schemeClr val="hlink"/>
                </a:solidFill>
              </a:rPr>
            </a:br>
            <a:r>
              <a:rPr lang="en-US" sz="2400">
                <a:solidFill>
                  <a:schemeClr val="hlink"/>
                </a:solidFill>
              </a:rPr>
              <a:t>	    </a:t>
            </a:r>
            <a:r>
              <a:rPr lang="en-US"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prntArray()</a:t>
            </a:r>
            <a:r>
              <a:rPr lang="en-US" sz="2400">
                <a:solidFill>
                  <a:schemeClr val="hlink"/>
                </a:solidFill>
              </a:rPr>
              <a:t> has a local integer variable named </a:t>
            </a:r>
            <a:r>
              <a:rPr lang="en-US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</a:t>
            </a: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chemeClr val="hlink"/>
                </a:solidFill>
              </a:rPr>
              <a:t>And</a:t>
            </a:r>
            <a:r>
              <a:rPr lang="en-US"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int a[]</a:t>
            </a:r>
            <a:r>
              <a:rPr lang="en-US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400">
                <a:solidFill>
                  <a:schemeClr val="hlink"/>
                </a:solidFill>
              </a:rPr>
              <a:t>means </a:t>
            </a:r>
            <a:br>
              <a:rPr lang="en-US" sz="2400">
                <a:solidFill>
                  <a:schemeClr val="hlink"/>
                </a:solidFill>
              </a:rPr>
            </a:br>
            <a:r>
              <a:rPr lang="en-US" sz="2400">
                <a:solidFill>
                  <a:schemeClr val="hlink"/>
                </a:solidFill>
              </a:rPr>
              <a:t>	    </a:t>
            </a:r>
            <a:r>
              <a:rPr lang="en-US"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prntArray()</a:t>
            </a:r>
            <a:r>
              <a:rPr lang="en-US" sz="2400">
                <a:solidFill>
                  <a:schemeClr val="hlink"/>
                </a:solidFill>
              </a:rPr>
              <a:t> has an </a:t>
            </a:r>
            <a:r>
              <a:rPr 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integer array variable</a:t>
            </a:r>
            <a:r>
              <a:rPr lang="en-US" sz="2400">
                <a:solidFill>
                  <a:schemeClr val="hlink"/>
                </a:solidFill>
              </a:rPr>
              <a:t> named </a:t>
            </a:r>
            <a:r>
              <a:rPr lang="en-US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</a:t>
            </a:r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When we call the function  (e.g.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prntArray(count,5);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sz="2400"/>
              <a:t> </a:t>
            </a:r>
            <a:br>
              <a:rPr lang="en-US" sz="2400"/>
            </a:br>
            <a:r>
              <a:rPr lang="en-US" sz="2400"/>
              <a:t>--we copy the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5</a:t>
            </a:r>
            <a:r>
              <a:rPr lang="en-US" sz="2400"/>
              <a:t> value into the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</a:t>
            </a:r>
            <a:r>
              <a:rPr lang="en-US" sz="2400"/>
              <a:t> variable, and</a:t>
            </a:r>
            <a:r>
              <a:rPr lang="en-US" sz="3600">
                <a:solidFill>
                  <a:schemeClr val="bg1"/>
                </a:solidFill>
              </a:rPr>
              <a:t>.</a:t>
            </a:r>
            <a:r>
              <a:rPr lang="en-US" sz="2800"/>
              <a:t/>
            </a:r>
            <a:br>
              <a:rPr lang="en-US" sz="2800"/>
            </a:br>
            <a:r>
              <a:rPr lang="en-US" sz="2400"/>
              <a:t>--we copy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array ADDRESS</a:t>
            </a:r>
            <a:r>
              <a:rPr lang="en-US" sz="2400"/>
              <a:t>, not array values,</a:t>
            </a:r>
            <a:r>
              <a:rPr lang="en-US" sz="3600">
                <a:solidFill>
                  <a:schemeClr val="bg1"/>
                </a:solidFill>
              </a:rPr>
              <a:t>.</a:t>
            </a:r>
            <a:r>
              <a:rPr lang="en-US" sz="2400"/>
              <a:t/>
            </a:r>
            <a:br>
              <a:rPr lang="en-US" sz="2400"/>
            </a:br>
            <a:r>
              <a:rPr lang="en-US" sz="2400"/>
              <a:t>		for use as the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a[]</a:t>
            </a:r>
            <a:r>
              <a:rPr lang="en-US" sz="2400"/>
              <a:t> array.... </a:t>
            </a:r>
            <a:br>
              <a:rPr lang="en-US" sz="2400"/>
            </a:br>
            <a:r>
              <a:rPr lang="en-US" sz="2400"/>
              <a:t>		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VERY STRANGE!</a:t>
            </a:r>
          </a:p>
        </p:txBody>
      </p:sp>
      <p:sp>
        <p:nvSpPr>
          <p:cNvPr id="138244" name="Rectangle 4"/>
          <p:cNvSpPr>
            <a:spLocks noChangeArrowheads="1"/>
          </p:cNvSpPr>
          <p:nvPr/>
        </p:nvSpPr>
        <p:spPr bwMode="auto">
          <a:xfrm>
            <a:off x="381000" y="5257800"/>
            <a:ext cx="7620000" cy="1066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8247" name="Line 7"/>
          <p:cNvSpPr>
            <a:spLocks noChangeShapeType="1"/>
          </p:cNvSpPr>
          <p:nvPr/>
        </p:nvSpPr>
        <p:spPr bwMode="auto">
          <a:xfrm>
            <a:off x="304800" y="1828800"/>
            <a:ext cx="86106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48" name="Line 8"/>
          <p:cNvSpPr>
            <a:spLocks noChangeShapeType="1"/>
          </p:cNvSpPr>
          <p:nvPr/>
        </p:nvSpPr>
        <p:spPr bwMode="auto">
          <a:xfrm>
            <a:off x="304800" y="1143000"/>
            <a:ext cx="86106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49" name="Freeform 9"/>
          <p:cNvSpPr>
            <a:spLocks/>
          </p:cNvSpPr>
          <p:nvPr/>
        </p:nvSpPr>
        <p:spPr bwMode="auto">
          <a:xfrm>
            <a:off x="4310063" y="1866900"/>
            <a:ext cx="627062" cy="647700"/>
          </a:xfrm>
          <a:custGeom>
            <a:avLst/>
            <a:gdLst>
              <a:gd name="T0" fmla="*/ 0 w 395"/>
              <a:gd name="T1" fmla="*/ 408 h 408"/>
              <a:gd name="T2" fmla="*/ 341 w 395"/>
              <a:gd name="T3" fmla="*/ 224 h 408"/>
              <a:gd name="T4" fmla="*/ 325 w 395"/>
              <a:gd name="T5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5" h="408">
                <a:moveTo>
                  <a:pt x="0" y="408"/>
                </a:moveTo>
                <a:cubicBezTo>
                  <a:pt x="57" y="377"/>
                  <a:pt x="287" y="292"/>
                  <a:pt x="341" y="224"/>
                </a:cubicBezTo>
                <a:cubicBezTo>
                  <a:pt x="395" y="156"/>
                  <a:pt x="328" y="47"/>
                  <a:pt x="325" y="0"/>
                </a:cubicBezTo>
              </a:path>
            </a:pathLst>
          </a:custGeom>
          <a:noFill/>
          <a:ln w="222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0" name="Freeform 10"/>
          <p:cNvSpPr>
            <a:spLocks/>
          </p:cNvSpPr>
          <p:nvPr/>
        </p:nvSpPr>
        <p:spPr bwMode="auto">
          <a:xfrm>
            <a:off x="3236913" y="1881188"/>
            <a:ext cx="1316037" cy="633412"/>
          </a:xfrm>
          <a:custGeom>
            <a:avLst/>
            <a:gdLst>
              <a:gd name="T0" fmla="*/ 488 w 829"/>
              <a:gd name="T1" fmla="*/ 399 h 399"/>
              <a:gd name="T2" fmla="*/ 769 w 829"/>
              <a:gd name="T3" fmla="*/ 262 h 399"/>
              <a:gd name="T4" fmla="*/ 721 w 829"/>
              <a:gd name="T5" fmla="*/ 71 h 399"/>
              <a:gd name="T6" fmla="*/ 118 w 829"/>
              <a:gd name="T7" fmla="*/ 105 h 399"/>
              <a:gd name="T8" fmla="*/ 10 w 829"/>
              <a:gd name="T9" fmla="*/ 0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9" h="399">
                <a:moveTo>
                  <a:pt x="488" y="399"/>
                </a:moveTo>
                <a:cubicBezTo>
                  <a:pt x="535" y="377"/>
                  <a:pt x="730" y="317"/>
                  <a:pt x="769" y="262"/>
                </a:cubicBezTo>
                <a:cubicBezTo>
                  <a:pt x="808" y="207"/>
                  <a:pt x="829" y="97"/>
                  <a:pt x="721" y="71"/>
                </a:cubicBezTo>
                <a:cubicBezTo>
                  <a:pt x="613" y="45"/>
                  <a:pt x="236" y="117"/>
                  <a:pt x="118" y="105"/>
                </a:cubicBezTo>
                <a:cubicBezTo>
                  <a:pt x="0" y="93"/>
                  <a:pt x="33" y="22"/>
                  <a:pt x="10" y="0"/>
                </a:cubicBezTo>
              </a:path>
            </a:pathLst>
          </a:custGeom>
          <a:noFill/>
          <a:ln w="222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229BA-5F2C-445A-B8CD-71C83F37B0B0}" type="slidenum">
              <a:rPr lang="en-US"/>
              <a:pPr/>
              <a:t>19</a:t>
            </a:fld>
            <a:endParaRPr lang="en-US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(Recall) Arrays and Memory</a:t>
            </a: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533400" y="1660525"/>
            <a:ext cx="9144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...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4269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4270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4271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4272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4273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4274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4275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4276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4277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4278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4279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4280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4281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4282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...</a:t>
            </a:r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 rot="5400000">
            <a:off x="-1333500" y="39243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Address </a:t>
            </a:r>
            <a:r>
              <a:rPr lang="en-US">
                <a:solidFill>
                  <a:schemeClr val="tx2"/>
                </a:solidFill>
                <a:sym typeface="Wingdings" pitchFamily="2" charset="2"/>
              </a:rPr>
              <a:t>    </a:t>
            </a:r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76805" name="Group 5"/>
          <p:cNvGrpSpPr>
            <a:grpSpLocks/>
          </p:cNvGrpSpPr>
          <p:nvPr/>
        </p:nvGrpSpPr>
        <p:grpSpPr bwMode="auto">
          <a:xfrm>
            <a:off x="1295400" y="1524000"/>
            <a:ext cx="990600" cy="5181600"/>
            <a:chOff x="2208" y="864"/>
            <a:chExt cx="624" cy="3264"/>
          </a:xfrm>
        </p:grpSpPr>
        <p:sp>
          <p:nvSpPr>
            <p:cNvPr id="76806" name="Line 6"/>
            <p:cNvSpPr>
              <a:spLocks noChangeShapeType="1"/>
            </p:cNvSpPr>
            <p:nvPr/>
          </p:nvSpPr>
          <p:spPr bwMode="auto">
            <a:xfrm>
              <a:off x="2832" y="1008"/>
              <a:ext cx="0" cy="3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07" name="Line 7"/>
            <p:cNvSpPr>
              <a:spLocks noChangeShapeType="1"/>
            </p:cNvSpPr>
            <p:nvPr/>
          </p:nvSpPr>
          <p:spPr bwMode="auto">
            <a:xfrm>
              <a:off x="2208" y="864"/>
              <a:ext cx="0" cy="30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08" name="Line 8"/>
            <p:cNvSpPr>
              <a:spLocks noChangeShapeType="1"/>
            </p:cNvSpPr>
            <p:nvPr/>
          </p:nvSpPr>
          <p:spPr bwMode="auto">
            <a:xfrm>
              <a:off x="2208" y="115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09" name="Line 9"/>
            <p:cNvSpPr>
              <a:spLocks noChangeShapeType="1"/>
            </p:cNvSpPr>
            <p:nvPr/>
          </p:nvSpPr>
          <p:spPr bwMode="auto">
            <a:xfrm>
              <a:off x="2208" y="134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10" name="Line 10"/>
            <p:cNvSpPr>
              <a:spLocks noChangeShapeType="1"/>
            </p:cNvSpPr>
            <p:nvPr/>
          </p:nvSpPr>
          <p:spPr bwMode="auto">
            <a:xfrm>
              <a:off x="2208" y="153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11" name="Line 11"/>
            <p:cNvSpPr>
              <a:spLocks noChangeShapeType="1"/>
            </p:cNvSpPr>
            <p:nvPr/>
          </p:nvSpPr>
          <p:spPr bwMode="auto">
            <a:xfrm>
              <a:off x="2208" y="172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12" name="Line 12"/>
            <p:cNvSpPr>
              <a:spLocks noChangeShapeType="1"/>
            </p:cNvSpPr>
            <p:nvPr/>
          </p:nvSpPr>
          <p:spPr bwMode="auto">
            <a:xfrm>
              <a:off x="2208" y="192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13" name="Line 13"/>
            <p:cNvSpPr>
              <a:spLocks noChangeShapeType="1"/>
            </p:cNvSpPr>
            <p:nvPr/>
          </p:nvSpPr>
          <p:spPr bwMode="auto">
            <a:xfrm>
              <a:off x="2208" y="211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14" name="Line 14"/>
            <p:cNvSpPr>
              <a:spLocks noChangeShapeType="1"/>
            </p:cNvSpPr>
            <p:nvPr/>
          </p:nvSpPr>
          <p:spPr bwMode="auto">
            <a:xfrm>
              <a:off x="2208" y="230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15" name="Line 15"/>
            <p:cNvSpPr>
              <a:spLocks noChangeShapeType="1"/>
            </p:cNvSpPr>
            <p:nvPr/>
          </p:nvSpPr>
          <p:spPr bwMode="auto">
            <a:xfrm>
              <a:off x="2208" y="249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16" name="Line 16"/>
            <p:cNvSpPr>
              <a:spLocks noChangeShapeType="1"/>
            </p:cNvSpPr>
            <p:nvPr/>
          </p:nvSpPr>
          <p:spPr bwMode="auto">
            <a:xfrm>
              <a:off x="2208" y="268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17" name="Line 17"/>
            <p:cNvSpPr>
              <a:spLocks noChangeShapeType="1"/>
            </p:cNvSpPr>
            <p:nvPr/>
          </p:nvSpPr>
          <p:spPr bwMode="auto">
            <a:xfrm>
              <a:off x="2208" y="288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18" name="Line 18"/>
            <p:cNvSpPr>
              <a:spLocks noChangeShapeType="1"/>
            </p:cNvSpPr>
            <p:nvPr/>
          </p:nvSpPr>
          <p:spPr bwMode="auto">
            <a:xfrm>
              <a:off x="2208" y="307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19" name="Line 19"/>
            <p:cNvSpPr>
              <a:spLocks noChangeShapeType="1"/>
            </p:cNvSpPr>
            <p:nvPr/>
          </p:nvSpPr>
          <p:spPr bwMode="auto">
            <a:xfrm>
              <a:off x="2208" y="326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20" name="Line 20"/>
            <p:cNvSpPr>
              <a:spLocks noChangeShapeType="1"/>
            </p:cNvSpPr>
            <p:nvPr/>
          </p:nvSpPr>
          <p:spPr bwMode="auto">
            <a:xfrm>
              <a:off x="2208" y="345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21" name="Line 21"/>
            <p:cNvSpPr>
              <a:spLocks noChangeShapeType="1"/>
            </p:cNvSpPr>
            <p:nvPr/>
          </p:nvSpPr>
          <p:spPr bwMode="auto">
            <a:xfrm>
              <a:off x="2208" y="364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22" name="Line 22"/>
            <p:cNvSpPr>
              <a:spLocks noChangeShapeType="1"/>
            </p:cNvSpPr>
            <p:nvPr/>
          </p:nvSpPr>
          <p:spPr bwMode="auto">
            <a:xfrm>
              <a:off x="2208" y="384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23" name="Line 23"/>
            <p:cNvSpPr>
              <a:spLocks noChangeShapeType="1"/>
            </p:cNvSpPr>
            <p:nvPr/>
          </p:nvSpPr>
          <p:spPr bwMode="auto">
            <a:xfrm>
              <a:off x="2496" y="4032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24" name="Line 24"/>
            <p:cNvSpPr>
              <a:spLocks noChangeShapeType="1"/>
            </p:cNvSpPr>
            <p:nvPr/>
          </p:nvSpPr>
          <p:spPr bwMode="auto">
            <a:xfrm>
              <a:off x="2208" y="96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6825" name="Rectangle 25"/>
          <p:cNvSpPr>
            <a:spLocks noChangeArrowheads="1"/>
          </p:cNvSpPr>
          <p:nvPr/>
        </p:nvSpPr>
        <p:spPr bwMode="auto">
          <a:xfrm>
            <a:off x="1295400" y="1981200"/>
            <a:ext cx="990600" cy="12192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254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26" name="Rectangle 26"/>
          <p:cNvSpPr>
            <a:spLocks noChangeArrowheads="1"/>
          </p:cNvSpPr>
          <p:nvPr/>
        </p:nvSpPr>
        <p:spPr bwMode="auto">
          <a:xfrm>
            <a:off x="2527300" y="2362200"/>
            <a:ext cx="2120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count[0]</a:t>
            </a:r>
          </a:p>
        </p:txBody>
      </p:sp>
      <p:sp>
        <p:nvSpPr>
          <p:cNvPr id="76827" name="Rectangle 27"/>
          <p:cNvSpPr>
            <a:spLocks noChangeArrowheads="1"/>
          </p:cNvSpPr>
          <p:nvPr/>
        </p:nvSpPr>
        <p:spPr bwMode="auto">
          <a:xfrm>
            <a:off x="1295400" y="3200400"/>
            <a:ext cx="990600" cy="12192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254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28" name="Rectangle 28"/>
          <p:cNvSpPr>
            <a:spLocks noChangeArrowheads="1"/>
          </p:cNvSpPr>
          <p:nvPr/>
        </p:nvSpPr>
        <p:spPr bwMode="auto">
          <a:xfrm>
            <a:off x="1295400" y="4419600"/>
            <a:ext cx="990600" cy="12192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254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29" name="AutoShape 29"/>
          <p:cNvSpPr>
            <a:spLocks/>
          </p:cNvSpPr>
          <p:nvPr/>
        </p:nvSpPr>
        <p:spPr bwMode="auto">
          <a:xfrm>
            <a:off x="2362200" y="3276600"/>
            <a:ext cx="228600" cy="1066800"/>
          </a:xfrm>
          <a:prstGeom prst="rightBrace">
            <a:avLst>
              <a:gd name="adj1" fmla="val 3888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30" name="AutoShape 30"/>
          <p:cNvSpPr>
            <a:spLocks/>
          </p:cNvSpPr>
          <p:nvPr/>
        </p:nvSpPr>
        <p:spPr bwMode="auto">
          <a:xfrm>
            <a:off x="2362200" y="2057400"/>
            <a:ext cx="228600" cy="1066800"/>
          </a:xfrm>
          <a:prstGeom prst="rightBrace">
            <a:avLst>
              <a:gd name="adj1" fmla="val 3888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31" name="AutoShape 31"/>
          <p:cNvSpPr>
            <a:spLocks/>
          </p:cNvSpPr>
          <p:nvPr/>
        </p:nvSpPr>
        <p:spPr bwMode="auto">
          <a:xfrm>
            <a:off x="2362200" y="4495800"/>
            <a:ext cx="228600" cy="1066800"/>
          </a:xfrm>
          <a:prstGeom prst="rightBrace">
            <a:avLst>
              <a:gd name="adj1" fmla="val 3888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32" name="Rectangle 32"/>
          <p:cNvSpPr>
            <a:spLocks noGrp="1" noChangeArrowheads="1"/>
          </p:cNvSpPr>
          <p:nvPr>
            <p:ph type="body" idx="1"/>
          </p:nvPr>
        </p:nvSpPr>
        <p:spPr>
          <a:xfrm>
            <a:off x="4008438" y="1371600"/>
            <a:ext cx="4811712" cy="4800600"/>
          </a:xfrm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/>
              <a:t>While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prntArray()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/>
              <a:t>runs, its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</a:t>
            </a:r>
            <a:r>
              <a:rPr lang="en-US"/>
              <a:t> array uses the </a:t>
            </a:r>
            <a:r>
              <a:rPr lang="en-US" u="sng"/>
              <a:t>same memory locations</a:t>
            </a:r>
            <a:r>
              <a:rPr lang="en-US"/>
              <a:t> as the 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</a:t>
            </a:r>
            <a:r>
              <a:rPr lang="en-US"/>
              <a:t> array.</a:t>
            </a:r>
            <a:br>
              <a:rPr lang="en-US"/>
            </a:br>
            <a:endParaRPr lang="en-US"/>
          </a:p>
          <a:p>
            <a:r>
              <a:rPr lang="en-US"/>
              <a:t>Any changes to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a[]</a:t>
            </a:r>
            <a:r>
              <a:rPr lang="en-US"/>
              <a:t> are </a:t>
            </a:r>
            <a:r>
              <a:rPr lang="en-US" i="1"/>
              <a:t>also</a:t>
            </a:r>
            <a:r>
              <a:rPr lang="en-US"/>
              <a:t> changes to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count[]</a:t>
            </a:r>
            <a:endParaRPr lang="en-US" b="1"/>
          </a:p>
          <a:p>
            <a:pPr>
              <a:buFontTx/>
              <a:buNone/>
            </a:pPr>
            <a:r>
              <a:rPr lang="en-US" b="1">
                <a:solidFill>
                  <a:srgbClr val="FF0000"/>
                </a:solidFill>
                <a:sym typeface="Wingdings" pitchFamily="2" charset="2"/>
              </a:rPr>
              <a:t>  THUS:  ‘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array names’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describe </a:t>
            </a:r>
            <a:r>
              <a:rPr lang="en-US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addresses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in C!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76833" name="Rectangle 33"/>
          <p:cNvSpPr>
            <a:spLocks noChangeArrowheads="1"/>
          </p:cNvSpPr>
          <p:nvPr/>
        </p:nvSpPr>
        <p:spPr bwMode="auto">
          <a:xfrm>
            <a:off x="1905000" y="1295400"/>
            <a:ext cx="9906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</a:t>
            </a:r>
          </a:p>
        </p:txBody>
      </p:sp>
      <p:sp>
        <p:nvSpPr>
          <p:cNvPr id="76834" name="Line 34"/>
          <p:cNvSpPr>
            <a:spLocks noChangeShapeType="1"/>
          </p:cNvSpPr>
          <p:nvPr/>
        </p:nvSpPr>
        <p:spPr bwMode="auto">
          <a:xfrm flipH="1">
            <a:off x="2286000" y="1676400"/>
            <a:ext cx="3810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35" name="Rectangle 35"/>
          <p:cNvSpPr>
            <a:spLocks noChangeArrowheads="1"/>
          </p:cNvSpPr>
          <p:nvPr/>
        </p:nvSpPr>
        <p:spPr bwMode="auto">
          <a:xfrm>
            <a:off x="685800" y="1219200"/>
            <a:ext cx="3810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</a:t>
            </a:r>
          </a:p>
        </p:txBody>
      </p:sp>
      <p:sp>
        <p:nvSpPr>
          <p:cNvPr id="76836" name="Line 36"/>
          <p:cNvSpPr>
            <a:spLocks noChangeShapeType="1"/>
          </p:cNvSpPr>
          <p:nvPr/>
        </p:nvSpPr>
        <p:spPr bwMode="auto">
          <a:xfrm>
            <a:off x="990600" y="1600200"/>
            <a:ext cx="2286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37" name="Rectangle 37"/>
          <p:cNvSpPr>
            <a:spLocks noChangeArrowheads="1"/>
          </p:cNvSpPr>
          <p:nvPr/>
        </p:nvSpPr>
        <p:spPr bwMode="auto">
          <a:xfrm>
            <a:off x="2514600" y="3581400"/>
            <a:ext cx="2286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count[1]</a:t>
            </a:r>
          </a:p>
        </p:txBody>
      </p:sp>
      <p:sp>
        <p:nvSpPr>
          <p:cNvPr id="76838" name="Rectangle 38"/>
          <p:cNvSpPr>
            <a:spLocks noChangeArrowheads="1"/>
          </p:cNvSpPr>
          <p:nvPr/>
        </p:nvSpPr>
        <p:spPr bwMode="auto">
          <a:xfrm>
            <a:off x="2514600" y="4800600"/>
            <a:ext cx="2057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count[2]</a:t>
            </a:r>
          </a:p>
        </p:txBody>
      </p:sp>
      <p:sp>
        <p:nvSpPr>
          <p:cNvPr id="76839" name="AutoShape 39"/>
          <p:cNvSpPr>
            <a:spLocks/>
          </p:cNvSpPr>
          <p:nvPr/>
        </p:nvSpPr>
        <p:spPr bwMode="auto">
          <a:xfrm>
            <a:off x="2362200" y="5715000"/>
            <a:ext cx="228600" cy="1066800"/>
          </a:xfrm>
          <a:prstGeom prst="rightBrace">
            <a:avLst>
              <a:gd name="adj1" fmla="val 3888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40" name="Rectangle 40"/>
          <p:cNvSpPr>
            <a:spLocks noChangeArrowheads="1"/>
          </p:cNvSpPr>
          <p:nvPr/>
        </p:nvSpPr>
        <p:spPr bwMode="auto">
          <a:xfrm>
            <a:off x="2514600" y="6019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count[3]</a:t>
            </a:r>
          </a:p>
        </p:txBody>
      </p:sp>
      <p:sp>
        <p:nvSpPr>
          <p:cNvPr id="76841" name="Rectangle 41"/>
          <p:cNvSpPr>
            <a:spLocks noChangeArrowheads="1"/>
          </p:cNvSpPr>
          <p:nvPr/>
        </p:nvSpPr>
        <p:spPr bwMode="auto">
          <a:xfrm>
            <a:off x="1295400" y="5638800"/>
            <a:ext cx="990600" cy="1219200"/>
          </a:xfrm>
          <a:prstGeom prst="rect">
            <a:avLst/>
          </a:prstGeom>
          <a:solidFill>
            <a:schemeClr val="folHlink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42" name="Line 42"/>
          <p:cNvSpPr>
            <a:spLocks noChangeShapeType="1"/>
          </p:cNvSpPr>
          <p:nvPr/>
        </p:nvSpPr>
        <p:spPr bwMode="auto">
          <a:xfrm>
            <a:off x="4038600" y="5029200"/>
            <a:ext cx="4724400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8F849-54BE-49AF-86A5-F11031CF1DA2}" type="slidenum">
              <a:rPr lang="en-US"/>
              <a:pPr/>
              <a:t>2</a:t>
            </a:fld>
            <a:endParaRPr lang="en-US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(Recall) Arrays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0075" cy="5334000"/>
          </a:xfrm>
        </p:spPr>
        <p:txBody>
          <a:bodyPr/>
          <a:lstStyle/>
          <a:p>
            <a:r>
              <a:rPr lang="en-US" sz="2800" dirty="0"/>
              <a:t>Array== </a:t>
            </a:r>
            <a:br>
              <a:rPr lang="en-US" sz="2800" dirty="0"/>
            </a:b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fixed-size</a:t>
            </a: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set of matched variables, indexed</a:t>
            </a:r>
            <a:r>
              <a:rPr lang="en-US" sz="1400" dirty="0">
                <a:solidFill>
                  <a:schemeClr val="accent2"/>
                </a:solidFill>
              </a:rPr>
              <a:t> 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			</a:t>
            </a:r>
            <a:r>
              <a:rPr lang="en-US" sz="1400" dirty="0" smtClean="0"/>
              <a:t>          </a:t>
            </a:r>
            <a:r>
              <a:rPr 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 are the same data type)</a:t>
            </a:r>
          </a:p>
          <a:p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1) Declare</a:t>
            </a:r>
            <a:r>
              <a:rPr lang="en-US" sz="2800" dirty="0"/>
              <a:t> an array by specifying </a:t>
            </a:r>
            <a:br>
              <a:rPr lang="en-US" sz="2800" dirty="0"/>
            </a:br>
            <a:r>
              <a:rPr lang="en-US" sz="2800" dirty="0"/>
              <a:t>	its </a:t>
            </a: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size</a:t>
            </a:r>
            <a:r>
              <a:rPr lang="en-US" sz="2800" dirty="0"/>
              <a:t> and element’s </a:t>
            </a: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data type</a:t>
            </a:r>
            <a:r>
              <a:rPr lang="en-US" sz="2800" dirty="0"/>
              <a:t>: </a:t>
            </a:r>
            <a:endParaRPr 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scores [36];</a:t>
            </a:r>
          </a:p>
          <a:p>
            <a:pPr>
              <a:buFontTx/>
              <a:buNone/>
            </a:pPr>
            <a:r>
              <a:rPr lang="en-US" sz="2400" dirty="0"/>
              <a:t>			(good idea: use 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</a:t>
            </a:r>
            <a:r>
              <a:rPr lang="en-US" sz="2400" dirty="0"/>
              <a:t>  to set array size)</a:t>
            </a:r>
          </a:p>
          <a:p>
            <a:r>
              <a:rPr lang="en-US" sz="2800" dirty="0"/>
              <a:t>2) 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Set initial array values</a:t>
            </a:r>
            <a:r>
              <a:rPr lang="en-US" sz="2800" dirty="0"/>
              <a:t> like this: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char  monogram[3] = {’J’, ’E’, ’T’};</a:t>
            </a:r>
          </a:p>
          <a:p>
            <a:r>
              <a:rPr lang="en-US" sz="2800" dirty="0"/>
              <a:t>or like this:</a:t>
            </a:r>
            <a:br>
              <a:rPr lang="en-US" sz="2800" dirty="0"/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monogram[0] = ‘A’;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monogram[1] = ‘C’;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monogram[2] = ‘T’;</a:t>
            </a: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 flipH="1" flipV="1">
            <a:off x="3200400" y="3276600"/>
            <a:ext cx="0" cy="2286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2CA4-FE0F-4813-A693-FC1ABE3FAD15}" type="slidenum">
              <a:rPr lang="en-US"/>
              <a:pPr/>
              <a:t>20</a:t>
            </a:fld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46100" y="304800"/>
            <a:ext cx="8128000" cy="9144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Arrays and Functions II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6388" y="1446213"/>
            <a:ext cx="8375650" cy="510698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Array names describe an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address </a:t>
            </a:r>
            <a:r>
              <a:rPr lang="en-US" sz="2800"/>
              <a:t>for the array;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Array names used as arguments in function calls </a:t>
            </a:r>
            <a:br>
              <a:rPr lang="en-US" sz="2800"/>
            </a:br>
            <a:r>
              <a:rPr lang="en-US" sz="2800"/>
              <a:t>don’t copy the array, but only the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address </a:t>
            </a:r>
            <a:r>
              <a:rPr lang="en-US" sz="2800"/>
              <a:t>of the array.</a:t>
            </a:r>
          </a:p>
          <a:p>
            <a:pPr>
              <a:lnSpc>
                <a:spcPct val="90000"/>
              </a:lnSpc>
            </a:pPr>
            <a:r>
              <a:rPr lang="en-US" sz="2800"/>
              <a:t>Functions only get info on </a:t>
            </a:r>
            <a:r>
              <a:rPr lang="en-US" sz="2800" b="1">
                <a:solidFill>
                  <a:srgbClr val="FF0000"/>
                </a:solidFill>
              </a:rPr>
              <a:t>where</a:t>
            </a:r>
            <a:r>
              <a:rPr lang="en-US" sz="2800"/>
              <a:t> to find the array </a:t>
            </a:r>
            <a:br>
              <a:rPr lang="en-US" sz="2800"/>
            </a:br>
            <a:r>
              <a:rPr lang="en-US" sz="2800"/>
              <a:t>	(and not its size)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Remember this: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/>
              <a:t/>
            </a:r>
            <a:br>
              <a:rPr lang="en-US" sz="2800"/>
            </a:br>
            <a:r>
              <a:rPr lang="en-US" sz="2800"/>
              <a:t>	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array name = = address of array’s 0</a:t>
            </a:r>
            <a:r>
              <a:rPr lang="en-US" sz="2800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byte</a:t>
            </a:r>
            <a:r>
              <a:rPr lang="en-US" sz="4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sz="4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AMAZING:</a:t>
            </a:r>
            <a:r>
              <a:rPr lang="en-US" sz="2800"/>
              <a:t> allows functions to change contents </a:t>
            </a:r>
            <a:br>
              <a:rPr lang="en-US" sz="2800"/>
            </a:br>
            <a:r>
              <a:rPr lang="en-US" sz="2800"/>
              <a:t>of an array received as an ‘input’ argument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DANGEROUS:</a:t>
            </a:r>
            <a:r>
              <a:rPr lang="en-US" sz="2800"/>
              <a:t> confounds ‘input/output’. </a:t>
            </a:r>
            <a:br>
              <a:rPr lang="en-US" sz="2800"/>
            </a:br>
            <a:r>
              <a:rPr lang="en-US" sz="2800"/>
              <a:t>Array scope gets messy and tricky: </a:t>
            </a:r>
            <a:r>
              <a:rPr lang="en-US" sz="2800" i="1">
                <a:solidFill>
                  <a:srgbClr val="FF0000"/>
                </a:solidFill>
              </a:rPr>
              <a:t>BE CAREFUL!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990600" y="4114800"/>
            <a:ext cx="6629400" cy="533400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18601-355D-47CB-B75B-32AF0612B734}" type="slidenum">
              <a:rPr lang="en-US"/>
              <a:pPr/>
              <a:t>21</a:t>
            </a:fld>
            <a:endParaRPr lang="en-US"/>
          </a:p>
        </p:txBody>
      </p:sp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Scope of Array-type Formal Param.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138" y="1681163"/>
            <a:ext cx="8447087" cy="471805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prntArray2(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a[]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int max); // prototype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…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prntArray2(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a[]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int max)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for(i=0; i&lt;max; i++)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 %d\n”,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a[i]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	  // one int per line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533400" y="3048000"/>
            <a:ext cx="7315200" cy="2286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7765" name="Text Box 5"/>
          <p:cNvSpPr txBox="1">
            <a:spLocks noChangeArrowheads="1"/>
          </p:cNvSpPr>
          <p:nvPr/>
        </p:nvSpPr>
        <p:spPr bwMode="auto">
          <a:xfrm>
            <a:off x="6096000" y="2895600"/>
            <a:ext cx="2857500" cy="11969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the array named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a[]</a:t>
            </a:r>
            <a:endParaRPr lang="en-US" sz="2000">
              <a:solidFill>
                <a:schemeClr val="accent2"/>
              </a:solidFill>
              <a:latin typeface="Courier New" pitchFamily="49" charset="0"/>
            </a:endParaRPr>
          </a:p>
          <a:p>
            <a:pPr eaLnBrk="0" hangingPunct="0"/>
            <a:r>
              <a:rPr lang="en-US"/>
              <a:t>is defined </a:t>
            </a:r>
            <a:r>
              <a:rPr lang="en-US">
                <a:solidFill>
                  <a:srgbClr val="FF3300"/>
                </a:solidFill>
              </a:rPr>
              <a:t>only</a:t>
            </a:r>
            <a:r>
              <a:rPr lang="en-US"/>
              <a:t> within</a:t>
            </a:r>
          </a:p>
          <a:p>
            <a:pPr eaLnBrk="0" hangingPunct="0"/>
            <a:r>
              <a:rPr lang="en-US"/>
              <a:t>the function body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72B42-123F-4295-8DBA-CF1DF7586386}" type="slidenum">
              <a:rPr lang="en-US"/>
              <a:pPr/>
              <a:t>22</a:t>
            </a:fld>
            <a:endParaRPr lang="en-US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546100" y="304800"/>
            <a:ext cx="8128000" cy="9144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Revisit an earlier Example 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6388" y="1446213"/>
            <a:ext cx="8375650" cy="47371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cleanArray(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a[]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int siz); // prototype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...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count[5] = {5,4,3,2,1};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cleanArray(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5);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printArray(count, 5);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cleanArray{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a[]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int siz)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	// clear 1st ‘siz’ elements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i;	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 (i=0; i&lt;siz; i++) a[i]=0;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4800600" y="3200400"/>
            <a:ext cx="4051109" cy="2215991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Can we add this line to 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main()</a:t>
            </a:r>
            <a:r>
              <a:rPr lang="en-US" dirty="0"/>
              <a:t>?</a:t>
            </a:r>
          </a:p>
          <a:p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a[2] = 42;</a:t>
            </a:r>
          </a:p>
          <a:p>
            <a:r>
              <a:rPr lang="en-US" dirty="0"/>
              <a:t>Why/Why not?  </a:t>
            </a:r>
          </a:p>
          <a:p>
            <a:endParaRPr lang="en-US" dirty="0"/>
          </a:p>
          <a:p>
            <a:r>
              <a:rPr lang="en-US" dirty="0"/>
              <a:t>(answer: NO: </a:t>
            </a:r>
            <a:r>
              <a:rPr lang="en-US" dirty="0" smtClean="0"/>
              <a:t> the </a:t>
            </a: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 </a:t>
            </a:r>
            <a:r>
              <a:rPr lang="en-US" dirty="0" smtClean="0"/>
              <a:t>array </a:t>
            </a:r>
            <a:br>
              <a:rPr lang="en-US" dirty="0" smtClean="0"/>
            </a:br>
            <a:r>
              <a:rPr lang="en-US" dirty="0" smtClean="0"/>
              <a:t>doesn’t </a:t>
            </a:r>
            <a:r>
              <a:rPr lang="en-US" dirty="0"/>
              <a:t>exist in </a:t>
            </a:r>
            <a:r>
              <a:rPr lang="en-US" b="1" dirty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main()</a:t>
            </a:r>
            <a:r>
              <a:rPr lang="en-US" dirty="0"/>
              <a:t>)</a:t>
            </a:r>
          </a:p>
        </p:txBody>
      </p:sp>
      <p:sp>
        <p:nvSpPr>
          <p:cNvPr id="71686" name="Freeform 6"/>
          <p:cNvSpPr>
            <a:spLocks/>
          </p:cNvSpPr>
          <p:nvPr/>
        </p:nvSpPr>
        <p:spPr bwMode="auto">
          <a:xfrm>
            <a:off x="2805113" y="2978150"/>
            <a:ext cx="2681287" cy="773113"/>
          </a:xfrm>
          <a:custGeom>
            <a:avLst/>
            <a:gdLst>
              <a:gd name="T0" fmla="*/ 1689 w 1689"/>
              <a:gd name="T1" fmla="*/ 476 h 487"/>
              <a:gd name="T2" fmla="*/ 1097 w 1689"/>
              <a:gd name="T3" fmla="*/ 420 h 487"/>
              <a:gd name="T4" fmla="*/ 737 w 1689"/>
              <a:gd name="T5" fmla="*/ 76 h 487"/>
              <a:gd name="T6" fmla="*/ 121 w 1689"/>
              <a:gd name="T7" fmla="*/ 20 h 487"/>
              <a:gd name="T8" fmla="*/ 9 w 1689"/>
              <a:gd name="T9" fmla="*/ 196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9" h="487">
                <a:moveTo>
                  <a:pt x="1689" y="476"/>
                </a:moveTo>
                <a:cubicBezTo>
                  <a:pt x="1590" y="467"/>
                  <a:pt x="1256" y="487"/>
                  <a:pt x="1097" y="420"/>
                </a:cubicBezTo>
                <a:cubicBezTo>
                  <a:pt x="938" y="353"/>
                  <a:pt x="900" y="143"/>
                  <a:pt x="737" y="76"/>
                </a:cubicBezTo>
                <a:cubicBezTo>
                  <a:pt x="574" y="9"/>
                  <a:pt x="242" y="0"/>
                  <a:pt x="121" y="20"/>
                </a:cubicBezTo>
                <a:cubicBezTo>
                  <a:pt x="0" y="40"/>
                  <a:pt x="32" y="159"/>
                  <a:pt x="9" y="196"/>
                </a:cubicBezTo>
              </a:path>
            </a:pathLst>
          </a:custGeom>
          <a:noFill/>
          <a:ln w="222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3333F-4B38-49D8-81F2-3611B2BC1E14}" type="slidenum">
              <a:rPr lang="en-US"/>
              <a:pPr/>
              <a:t>23</a:t>
            </a:fld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46100" y="381000"/>
            <a:ext cx="8128000" cy="8382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Revisit an earlier Example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6388" y="1446213"/>
            <a:ext cx="8607425" cy="495935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cleanArray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 </a:t>
            </a:r>
            <a:r>
              <a:rPr lang="en-US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a[]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 // prototype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...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main(void)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count[5] = {5,4,3,2,1};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cleanArray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5);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printArray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(count, 5);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Array name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</a:t>
            </a:r>
            <a:r>
              <a:rPr lang="en-US" sz="2800" dirty="0"/>
              <a:t> gives </a:t>
            </a:r>
            <a:r>
              <a:rPr lang="en-US" sz="2800" b="1" u="sng" dirty="0"/>
              <a:t>array’s 0</a:t>
            </a:r>
            <a:r>
              <a:rPr lang="en-US" sz="2800" b="1" u="sng" baseline="30000" dirty="0"/>
              <a:t>th</a:t>
            </a:r>
            <a:r>
              <a:rPr lang="en-US" sz="2800" b="1" u="sng" dirty="0"/>
              <a:t> byte location</a:t>
            </a:r>
            <a:r>
              <a:rPr lang="en-US" sz="2800" dirty="0"/>
              <a:t>,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Function call to ‘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cleanArray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</a:t>
            </a:r>
            <a:r>
              <a:rPr lang="en-US" sz="2800" dirty="0"/>
              <a:t> copies that address, define its own local array </a:t>
            </a:r>
            <a:r>
              <a:rPr lang="en-US" sz="1600" dirty="0"/>
              <a:t>(formal parameter)</a:t>
            </a:r>
            <a:r>
              <a:rPr lang="en-US" sz="2800" dirty="0"/>
              <a:t> named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</a:t>
            </a:r>
            <a:r>
              <a:rPr lang="en-US" sz="2800" dirty="0"/>
              <a:t> , but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 </a:t>
            </a:r>
            <a:r>
              <a:rPr lang="en-US" sz="2800" dirty="0"/>
              <a:t>array starts at </a:t>
            </a:r>
            <a:r>
              <a:rPr lang="en-US" sz="2800" b="1" dirty="0"/>
              <a:t>same memory location </a:t>
            </a:r>
            <a:r>
              <a:rPr lang="en-US" sz="2800" dirty="0"/>
              <a:t>as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count</a:t>
            </a:r>
            <a:r>
              <a:rPr lang="en-US" sz="2800" dirty="0"/>
              <a:t>!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4820" name="Line 4"/>
          <p:cNvSpPr>
            <a:spLocks noChangeShapeType="1"/>
          </p:cNvSpPr>
          <p:nvPr/>
        </p:nvSpPr>
        <p:spPr bwMode="auto">
          <a:xfrm flipH="1" flipV="1">
            <a:off x="2895600" y="3505200"/>
            <a:ext cx="0" cy="1066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21" name="Freeform 5"/>
          <p:cNvSpPr>
            <a:spLocks/>
          </p:cNvSpPr>
          <p:nvPr/>
        </p:nvSpPr>
        <p:spPr bwMode="auto">
          <a:xfrm>
            <a:off x="3511550" y="1816100"/>
            <a:ext cx="1389063" cy="3255963"/>
          </a:xfrm>
          <a:custGeom>
            <a:avLst/>
            <a:gdLst>
              <a:gd name="T0" fmla="*/ 407 w 875"/>
              <a:gd name="T1" fmla="*/ 2051 h 2051"/>
              <a:gd name="T2" fmla="*/ 584 w 875"/>
              <a:gd name="T3" fmla="*/ 1613 h 2051"/>
              <a:gd name="T4" fmla="*/ 806 w 875"/>
              <a:gd name="T5" fmla="*/ 976 h 2051"/>
              <a:gd name="T6" fmla="*/ 875 w 875"/>
              <a:gd name="T7" fmla="*/ 722 h 2051"/>
              <a:gd name="T8" fmla="*/ 868 w 875"/>
              <a:gd name="T9" fmla="*/ 523 h 2051"/>
              <a:gd name="T10" fmla="*/ 752 w 875"/>
              <a:gd name="T11" fmla="*/ 400 h 2051"/>
              <a:gd name="T12" fmla="*/ 530 w 875"/>
              <a:gd name="T13" fmla="*/ 331 h 2051"/>
              <a:gd name="T14" fmla="*/ 315 w 875"/>
              <a:gd name="T15" fmla="*/ 238 h 2051"/>
              <a:gd name="T16" fmla="*/ 169 w 875"/>
              <a:gd name="T17" fmla="*/ 146 h 2051"/>
              <a:gd name="T18" fmla="*/ 0 w 875"/>
              <a:gd name="T19" fmla="*/ 0 h 2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75" h="2051">
                <a:moveTo>
                  <a:pt x="407" y="2051"/>
                </a:moveTo>
                <a:lnTo>
                  <a:pt x="584" y="1613"/>
                </a:lnTo>
                <a:lnTo>
                  <a:pt x="806" y="976"/>
                </a:lnTo>
                <a:lnTo>
                  <a:pt x="875" y="722"/>
                </a:lnTo>
                <a:lnTo>
                  <a:pt x="868" y="523"/>
                </a:lnTo>
                <a:lnTo>
                  <a:pt x="752" y="400"/>
                </a:lnTo>
                <a:lnTo>
                  <a:pt x="530" y="331"/>
                </a:lnTo>
                <a:lnTo>
                  <a:pt x="315" y="238"/>
                </a:lnTo>
                <a:lnTo>
                  <a:pt x="169" y="146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A01E99-230B-4A31-9ADD-BDC840441E9C}" type="slidenum">
              <a:rPr lang="en-US"/>
              <a:pPr/>
              <a:t>24</a:t>
            </a:fld>
            <a:endParaRPr lang="en-US"/>
          </a:p>
        </p:txBody>
      </p:sp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Exercise: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Write a function that replaces every i-th element in an array of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</a:t>
            </a:r>
            <a:r>
              <a:rPr lang="en-US"/>
              <a:t>s with the sum of its i-th and (i-1)th element.   Leave element 0 unchanged.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B6FE7-AABD-4D8D-8C6A-FD883EFEA98C}" type="slidenum">
              <a:rPr lang="en-US"/>
              <a:pPr/>
              <a:t>25</a:t>
            </a:fld>
            <a:endParaRPr lang="en-US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546100" y="304800"/>
            <a:ext cx="8128000" cy="9144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Multidimensional Arrays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6388" y="1519238"/>
            <a:ext cx="8607425" cy="47371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Simple, but not very useful—fixed size!</a:t>
            </a:r>
            <a:b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/>
              <a:t>	</a:t>
            </a:r>
            <a:r>
              <a:rPr lang="en-US" sz="2000"/>
              <a:t>			(Pointers will allow variable size, etc.)</a:t>
            </a:r>
          </a:p>
          <a:p>
            <a:pPr>
              <a:lnSpc>
                <a:spcPct val="80000"/>
              </a:lnSpc>
            </a:pPr>
            <a:r>
              <a:rPr lang="en-US" sz="2800"/>
              <a:t>Declare: just like you’d expect: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 MAX_PTS 500		// max # of x,y, coords 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 MAX_DIM 2		// dimensions: 2 for x,y 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points[MAX_PTS][DIM];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</a:pPr>
            <a:r>
              <a:rPr lang="en-US" sz="2800"/>
              <a:t>Initialize: just like you’d expect; like this,…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for(i=0; i&lt;MAX_PTS; i++)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points[i][0] = 0.0;	// set x coordinate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points[i][1] = 0.0;	// set y coordinate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  <a:endParaRPr lang="en-US" sz="1800"/>
          </a:p>
          <a:p>
            <a:pPr>
              <a:lnSpc>
                <a:spcPct val="80000"/>
              </a:lnSpc>
              <a:buFontTx/>
              <a:buNone/>
            </a:pPr>
            <a:endParaRPr lang="en-US" sz="2800"/>
          </a:p>
        </p:txBody>
      </p:sp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609600" y="1295400"/>
            <a:ext cx="8001000" cy="914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37232-CDE3-4116-B237-1112FF735365}" type="slidenum">
              <a:rPr lang="en-US"/>
              <a:pPr/>
              <a:t>26</a:t>
            </a:fld>
            <a:endParaRPr lang="en-US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546100" y="304800"/>
            <a:ext cx="8128000" cy="9144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Multidimensional Arrays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6388" y="1519238"/>
            <a:ext cx="8607425" cy="5033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Or initialize like this: (DIFFERENT!)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 MAX_PTS </a:t>
            </a:r>
            <a:r>
              <a:rPr lang="en-US" sz="20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// max # of x,y, coords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 MAX_DIM 2		// dimensions: 2 for x,y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points[MAX_PTS][DIM] = {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		    {0.0, 0.0},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		    {0.0, 0.0},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		    {0.0, 0.0}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		   }</a:t>
            </a:r>
            <a:endParaRPr lang="en-US" sz="2000"/>
          </a:p>
          <a:p>
            <a:pPr>
              <a:lnSpc>
                <a:spcPct val="90000"/>
              </a:lnSpc>
            </a:pPr>
            <a:r>
              <a:rPr lang="en-US" sz="2800"/>
              <a:t>As you’d expect, </a:t>
            </a:r>
            <a:br>
              <a:rPr lang="en-US" sz="2800"/>
            </a:br>
            <a:r>
              <a:rPr lang="en-US" sz="2800"/>
              <a:t>each element acts like an ordinary variable:</a:t>
            </a:r>
            <a:br>
              <a:rPr lang="en-US" sz="2800"/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points[1][2] = 3.0;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3749EB-452D-480B-AA14-507AFCF849D8}" type="slidenum">
              <a:rPr lang="en-US"/>
              <a:pPr/>
              <a:t>27</a:t>
            </a:fld>
            <a:endParaRPr lang="en-US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229600" cy="51054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Step 1: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Declare, define</a:t>
            </a:r>
            <a:r>
              <a:rPr lang="en-US" sz="2400" dirty="0"/>
              <a:t> function in a </a:t>
            </a:r>
            <a:r>
              <a:rPr lang="en-US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DIFFERENT WAY:</a:t>
            </a:r>
            <a:br>
              <a:rPr lang="en-US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dirty="0"/>
              <a:t>	only the FIRST dimension can be unspecified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Step 2: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Call</a:t>
            </a:r>
            <a:r>
              <a:rPr lang="en-US" sz="2400" dirty="0"/>
              <a:t> the function  in the </a:t>
            </a:r>
            <a:r>
              <a:rPr lang="en-US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SAME WAY:</a:t>
            </a:r>
            <a:br>
              <a:rPr lang="en-US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dirty="0"/>
              <a:t>	using array name </a:t>
            </a:r>
            <a:r>
              <a:rPr lang="en-US" sz="2400" dirty="0">
                <a:solidFill>
                  <a:srgbClr val="FF0000"/>
                </a:solidFill>
              </a:rPr>
              <a:t>ONLY</a:t>
            </a:r>
            <a:r>
              <a:rPr lang="en-US" sz="2400" dirty="0"/>
              <a:t>:</a:t>
            </a:r>
            <a:endParaRPr lang="en-US" sz="1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 MAX_PTS 5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 MAX_DIM 2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prntArray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 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a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[][MAX_DIM]</a:t>
            </a:r>
            <a:r>
              <a:rPr lang="en-US" sz="1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size); // prototype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6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main(void)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shape[MAX_PTS][MAX_DIM];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6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for(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=0;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&lt;SIZE;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++)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shape[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][0] = i+10;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shape[I][1] = i+1;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prntArray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shape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,MAX_PTS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return 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3886200" y="3657600"/>
            <a:ext cx="5105400" cy="2922588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prntArray(double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a[][MAX_DIM]</a:t>
            </a: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int siz)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i,j;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for(i=0; i&lt;siz; i++)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for(j=0; j&lt;MAX_DIM; j++)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    printf(“ %f\n”,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a[i][j]</a:t>
            </a: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	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sz="1600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title"/>
          </p:nvPr>
        </p:nvSpPr>
        <p:spPr>
          <a:xfrm>
            <a:off x="546100" y="228600"/>
            <a:ext cx="8128000" cy="83820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Functions &amp;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Multidim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. Arrays: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Ugh.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63A41-D801-4969-B021-49574963C5E2}" type="slidenum">
              <a:rPr lang="en-US"/>
              <a:pPr/>
              <a:t>28</a:t>
            </a:fld>
            <a:endParaRPr lang="en-US"/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763000" cy="990600"/>
          </a:xfrm>
        </p:spPr>
        <p:txBody>
          <a:bodyPr/>
          <a:lstStyle/>
          <a:p>
            <a:r>
              <a:rPr lang="en-US"/>
              <a:t>Book: Multidimensional Arrays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458200" cy="5181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Book explains all details in Chapters 8-7, 8-8;  EXAMPLE: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 XMAX  	640		// picture size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 YMAX	480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img[480][640][3];		// declare 3D array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for(i=0; i&lt;XMAX; i++)	// clear screen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for(j=0; j&lt;YMAX; j++)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   img[i][j][0] = 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img[i][j][1] = 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img[i][j][2] = 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  <a:endParaRPr lang="en-US" sz="28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16CB0-CBD6-42E8-83B2-E9782468A4CA}" type="slidenum">
              <a:rPr lang="en-US"/>
              <a:pPr/>
              <a:t>29</a:t>
            </a:fld>
            <a:endParaRPr lang="en-US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763000" cy="990600"/>
          </a:xfrm>
        </p:spPr>
        <p:txBody>
          <a:bodyPr/>
          <a:lstStyle/>
          <a:p>
            <a:r>
              <a:rPr lang="en-US"/>
              <a:t>Book: Multidimensional Arrays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458200" cy="5181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Book explains all details in Chapters 8-7, 8-8;  EXAMPLE: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 XMAX  	640		// picture size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 YMAX	480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img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[480][640][3];		// declare 3D array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=0;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&lt;XMAX;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++)	// clear screen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for(j=0; j&lt;YMAX; j++)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img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][j][0] = 0;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img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][j][1] = 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img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][j][2] = 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  <a:endParaRPr lang="en-US" sz="2800" dirty="0"/>
          </a:p>
        </p:txBody>
      </p:sp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5029200" y="4495800"/>
            <a:ext cx="3839513" cy="187743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Surprise!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not very useful;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dirty="0">
                <a:latin typeface="Arial" charset="0"/>
              </a:rPr>
              <a:t>--rigid, bug-prone, archaic.</a:t>
            </a:r>
          </a:p>
          <a:p>
            <a:r>
              <a:rPr lang="en-US" sz="2000" dirty="0">
                <a:latin typeface="Arial" charset="0"/>
              </a:rPr>
              <a:t>--Instead, use</a:t>
            </a:r>
            <a:br>
              <a:rPr lang="en-US" sz="2000" dirty="0">
                <a:latin typeface="Arial" charset="0"/>
              </a:rPr>
            </a:br>
            <a:r>
              <a:rPr lang="en-US" sz="2000" dirty="0">
                <a:latin typeface="Arial" charset="0"/>
              </a:rPr>
              <a:t>	structures &amp; pointers,</a:t>
            </a:r>
            <a:br>
              <a:rPr lang="en-US" sz="2000" dirty="0">
                <a:latin typeface="Arial" charset="0"/>
              </a:rPr>
            </a:br>
            <a:r>
              <a:rPr lang="en-US" sz="2000" dirty="0">
                <a:latin typeface="Arial" charset="0"/>
              </a:rPr>
              <a:t>	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coming soon!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8A0D7-F469-410F-A901-3F163DFE63F6}" type="slidenum">
              <a:rPr lang="en-US"/>
              <a:pPr/>
              <a:t>3</a:t>
            </a:fld>
            <a:endParaRPr lang="en-US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(Recall) Arrays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38238"/>
            <a:ext cx="8685213" cy="5567362"/>
          </a:xfrm>
        </p:spPr>
        <p:txBody>
          <a:bodyPr/>
          <a:lstStyle/>
          <a:p>
            <a:r>
              <a:rPr lang="en-US"/>
              <a:t>Use brackets [index] to access an array element,</a:t>
            </a:r>
            <a:br>
              <a:rPr lang="en-US"/>
            </a:br>
            <a:r>
              <a:rPr lang="en-US"/>
              <a:t>and use it like any other ordinary variable</a:t>
            </a:r>
            <a:endParaRPr lang="en-US" sz="2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scores[5]  = 90 + scores[2];    </a:t>
            </a:r>
          </a:p>
          <a:p>
            <a:pPr>
              <a:buFontTx/>
              <a:buNone/>
            </a:pPr>
            <a:r>
              <a:rPr lang="en-U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scanf(“%d”, &amp;scores[i]);</a:t>
            </a:r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r>
              <a:rPr lang="en-US"/>
              <a:t>C uses </a:t>
            </a:r>
            <a:r>
              <a:rPr lang="en-US" u="sng"/>
              <a:t>zero-indexing</a:t>
            </a:r>
            <a:r>
              <a:rPr lang="en-US"/>
              <a:t>:</a:t>
            </a:r>
          </a:p>
          <a:p>
            <a:pPr lvl="1"/>
            <a:r>
              <a:rPr lang="en-US"/>
              <a:t>first element index is  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0</a:t>
            </a:r>
          </a:p>
          <a:p>
            <a:pPr lvl="1"/>
            <a:r>
              <a:rPr lang="en-US"/>
              <a:t>last element index is  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SIZE-1</a:t>
            </a:r>
            <a:endParaRPr lang="en-US"/>
          </a:p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DANGER!</a:t>
            </a:r>
            <a:r>
              <a:rPr lang="en-US"/>
              <a:t> C will accept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ANY</a:t>
            </a:r>
            <a:r>
              <a:rPr lang="en-US"/>
              <a:t> index!!!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3D44A3-BC07-43BF-9420-F1EF0A532D9D}" type="slidenum">
              <a:rPr lang="en-US"/>
              <a:pPr/>
              <a:t>4</a:t>
            </a:fld>
            <a:endParaRPr 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7503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(Recall) Math on Entire Arrays? </a:t>
            </a:r>
            <a:r>
              <a:rPr lang="en-US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NO!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153400" cy="54102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Each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element</a:t>
            </a:r>
            <a:r>
              <a:rPr lang="en-US"/>
              <a:t> of an array acts </a:t>
            </a:r>
            <a:br>
              <a:rPr lang="en-US"/>
            </a:br>
            <a:r>
              <a:rPr lang="en-US"/>
              <a:t>			just like an ordinary variable:</a:t>
            </a: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elvis[5], jimi[5];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for(j=0; j&lt;5; j++)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elvis[j]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j*10;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elvis[3]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8;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 %d\n”, 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elvis[2]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</a:t>
            </a:r>
            <a:r>
              <a:rPr lang="en-US"/>
              <a:t> whole-array expressions allowed: </a:t>
            </a:r>
            <a:br>
              <a:rPr lang="en-US"/>
            </a:br>
            <a:r>
              <a:rPr lang="en-US"/>
              <a:t>		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elvis=0; 	</a:t>
            </a:r>
            <a:r>
              <a:rPr lang="en-US" sz="3600"/>
              <a:t>or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jimi=elvis; </a:t>
            </a:r>
            <a:r>
              <a:rPr lang="en-US" sz="3600"/>
              <a:t/>
            </a:r>
            <a:br>
              <a:rPr lang="en-US" sz="3600"/>
            </a:br>
            <a:r>
              <a:rPr lang="en-US"/>
              <a:t>you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MUST </a:t>
            </a:r>
            <a:r>
              <a:rPr lang="en-US"/>
              <a:t>index the array to set its values!</a:t>
            </a:r>
          </a:p>
        </p:txBody>
      </p:sp>
      <p:sp>
        <p:nvSpPr>
          <p:cNvPr id="102404" name="Rectangle 4"/>
          <p:cNvSpPr>
            <a:spLocks noChangeArrowheads="1"/>
          </p:cNvSpPr>
          <p:nvPr/>
        </p:nvSpPr>
        <p:spPr bwMode="auto">
          <a:xfrm>
            <a:off x="533400" y="2057400"/>
            <a:ext cx="5867400" cy="266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405" name="Group 5"/>
          <p:cNvGrpSpPr>
            <a:grpSpLocks/>
          </p:cNvGrpSpPr>
          <p:nvPr/>
        </p:nvGrpSpPr>
        <p:grpSpPr bwMode="auto">
          <a:xfrm>
            <a:off x="2362200" y="5410200"/>
            <a:ext cx="1524000" cy="457200"/>
            <a:chOff x="3264" y="2784"/>
            <a:chExt cx="768" cy="432"/>
          </a:xfrm>
        </p:grpSpPr>
        <p:sp>
          <p:nvSpPr>
            <p:cNvPr id="102406" name="Oval 6"/>
            <p:cNvSpPr>
              <a:spLocks noChangeArrowheads="1"/>
            </p:cNvSpPr>
            <p:nvPr/>
          </p:nvSpPr>
          <p:spPr bwMode="auto">
            <a:xfrm>
              <a:off x="3264" y="2784"/>
              <a:ext cx="768" cy="432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07" name="Line 7"/>
            <p:cNvSpPr>
              <a:spLocks noChangeShapeType="1"/>
            </p:cNvSpPr>
            <p:nvPr/>
          </p:nvSpPr>
          <p:spPr bwMode="auto">
            <a:xfrm flipH="1">
              <a:off x="3484" y="2804"/>
              <a:ext cx="347" cy="39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2408" name="Group 8"/>
          <p:cNvGrpSpPr>
            <a:grpSpLocks/>
          </p:cNvGrpSpPr>
          <p:nvPr/>
        </p:nvGrpSpPr>
        <p:grpSpPr bwMode="auto">
          <a:xfrm>
            <a:off x="4953000" y="5410200"/>
            <a:ext cx="2438400" cy="457200"/>
            <a:chOff x="4224" y="2784"/>
            <a:chExt cx="1152" cy="432"/>
          </a:xfrm>
        </p:grpSpPr>
        <p:sp>
          <p:nvSpPr>
            <p:cNvPr id="102409" name="Line 9"/>
            <p:cNvSpPr>
              <a:spLocks noChangeShapeType="1"/>
            </p:cNvSpPr>
            <p:nvPr/>
          </p:nvSpPr>
          <p:spPr bwMode="auto">
            <a:xfrm flipH="1">
              <a:off x="4602" y="2784"/>
              <a:ext cx="311" cy="41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10" name="Oval 10"/>
            <p:cNvSpPr>
              <a:spLocks noChangeArrowheads="1"/>
            </p:cNvSpPr>
            <p:nvPr/>
          </p:nvSpPr>
          <p:spPr bwMode="auto">
            <a:xfrm>
              <a:off x="4224" y="2784"/>
              <a:ext cx="1152" cy="432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C1DFBB-B2EC-4124-8C39-240A8F650B3E}" type="slidenum">
              <a:rPr lang="en-US"/>
              <a:pPr/>
              <a:t>5</a:t>
            </a:fld>
            <a:endParaRPr lang="en-US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(Recall) Arrays and Memory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97338" y="1219200"/>
            <a:ext cx="4814887" cy="5257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en-US"/>
              <a:t>Example array declaration.</a:t>
            </a:r>
            <a:br>
              <a:rPr lang="en-US"/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usr[3];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endParaRPr lang="en-US" sz="4000"/>
          </a:p>
          <a:p>
            <a:endParaRPr lang="en-US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Sequential</a:t>
            </a:r>
            <a:r>
              <a:rPr lang="en-US"/>
              <a:t> in memory.</a:t>
            </a:r>
            <a:r>
              <a:rPr lang="en-US" sz="4000">
                <a:solidFill>
                  <a:schemeClr val="bg1"/>
                </a:solidFill>
              </a:rPr>
              <a:t>.</a:t>
            </a:r>
            <a:endParaRPr lang="en-US" sz="4800">
              <a:solidFill>
                <a:schemeClr val="bg1"/>
              </a:solidFill>
            </a:endParaRPr>
          </a:p>
          <a:p>
            <a:endParaRPr lang="en-US"/>
          </a:p>
          <a:p>
            <a:r>
              <a:rPr lang="en-US"/>
              <a:t>How much memory?</a:t>
            </a:r>
            <a:r>
              <a:rPr lang="en-US" sz="3600"/>
              <a:t/>
            </a:r>
            <a:br>
              <a:rPr lang="en-US" sz="3600"/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sizeof(usr) </a:t>
            </a:r>
            <a:r>
              <a:rPr lang="en-US"/>
              <a:t>, or</a:t>
            </a:r>
            <a:br>
              <a:rPr lang="en-US"/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array_size *sizeof(int)</a:t>
            </a:r>
            <a:endParaRPr lang="en-US"/>
          </a:p>
        </p:txBody>
      </p:sp>
      <p:sp>
        <p:nvSpPr>
          <p:cNvPr id="121860" name="Text Box 4"/>
          <p:cNvSpPr txBox="1">
            <a:spLocks noChangeArrowheads="1"/>
          </p:cNvSpPr>
          <p:nvPr/>
        </p:nvSpPr>
        <p:spPr bwMode="auto">
          <a:xfrm>
            <a:off x="901700" y="1355725"/>
            <a:ext cx="9144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...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4269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4270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4271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4272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4273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4274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4275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4276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4277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4278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4279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4280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4281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4282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...</a:t>
            </a:r>
          </a:p>
        </p:txBody>
      </p:sp>
      <p:sp>
        <p:nvSpPr>
          <p:cNvPr id="121861" name="Text Box 5"/>
          <p:cNvSpPr txBox="1">
            <a:spLocks noChangeArrowheads="1"/>
          </p:cNvSpPr>
          <p:nvPr/>
        </p:nvSpPr>
        <p:spPr bwMode="auto">
          <a:xfrm rot="5400000">
            <a:off x="-965200" y="36195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Address </a:t>
            </a:r>
            <a:r>
              <a:rPr lang="en-US">
                <a:solidFill>
                  <a:schemeClr val="tx2"/>
                </a:solidFill>
                <a:sym typeface="Wingdings" pitchFamily="2" charset="2"/>
              </a:rPr>
              <a:t>    </a:t>
            </a:r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21862" name="Group 6"/>
          <p:cNvGrpSpPr>
            <a:grpSpLocks/>
          </p:cNvGrpSpPr>
          <p:nvPr/>
        </p:nvGrpSpPr>
        <p:grpSpPr bwMode="auto">
          <a:xfrm>
            <a:off x="1663700" y="1219200"/>
            <a:ext cx="990600" cy="5181600"/>
            <a:chOff x="2208" y="864"/>
            <a:chExt cx="624" cy="3264"/>
          </a:xfrm>
        </p:grpSpPr>
        <p:sp>
          <p:nvSpPr>
            <p:cNvPr id="121863" name="Line 7"/>
            <p:cNvSpPr>
              <a:spLocks noChangeShapeType="1"/>
            </p:cNvSpPr>
            <p:nvPr/>
          </p:nvSpPr>
          <p:spPr bwMode="auto">
            <a:xfrm>
              <a:off x="2832" y="1008"/>
              <a:ext cx="0" cy="3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864" name="Line 8"/>
            <p:cNvSpPr>
              <a:spLocks noChangeShapeType="1"/>
            </p:cNvSpPr>
            <p:nvPr/>
          </p:nvSpPr>
          <p:spPr bwMode="auto">
            <a:xfrm>
              <a:off x="2208" y="864"/>
              <a:ext cx="0" cy="30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865" name="Line 9"/>
            <p:cNvSpPr>
              <a:spLocks noChangeShapeType="1"/>
            </p:cNvSpPr>
            <p:nvPr/>
          </p:nvSpPr>
          <p:spPr bwMode="auto">
            <a:xfrm>
              <a:off x="2208" y="115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866" name="Line 10"/>
            <p:cNvSpPr>
              <a:spLocks noChangeShapeType="1"/>
            </p:cNvSpPr>
            <p:nvPr/>
          </p:nvSpPr>
          <p:spPr bwMode="auto">
            <a:xfrm>
              <a:off x="2208" y="134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867" name="Line 11"/>
            <p:cNvSpPr>
              <a:spLocks noChangeShapeType="1"/>
            </p:cNvSpPr>
            <p:nvPr/>
          </p:nvSpPr>
          <p:spPr bwMode="auto">
            <a:xfrm>
              <a:off x="2208" y="153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868" name="Line 12"/>
            <p:cNvSpPr>
              <a:spLocks noChangeShapeType="1"/>
            </p:cNvSpPr>
            <p:nvPr/>
          </p:nvSpPr>
          <p:spPr bwMode="auto">
            <a:xfrm>
              <a:off x="2208" y="172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869" name="Line 13"/>
            <p:cNvSpPr>
              <a:spLocks noChangeShapeType="1"/>
            </p:cNvSpPr>
            <p:nvPr/>
          </p:nvSpPr>
          <p:spPr bwMode="auto">
            <a:xfrm>
              <a:off x="2208" y="192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870" name="Line 14"/>
            <p:cNvSpPr>
              <a:spLocks noChangeShapeType="1"/>
            </p:cNvSpPr>
            <p:nvPr/>
          </p:nvSpPr>
          <p:spPr bwMode="auto">
            <a:xfrm>
              <a:off x="2208" y="211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871" name="Line 15"/>
            <p:cNvSpPr>
              <a:spLocks noChangeShapeType="1"/>
            </p:cNvSpPr>
            <p:nvPr/>
          </p:nvSpPr>
          <p:spPr bwMode="auto">
            <a:xfrm>
              <a:off x="2208" y="230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872" name="Line 16"/>
            <p:cNvSpPr>
              <a:spLocks noChangeShapeType="1"/>
            </p:cNvSpPr>
            <p:nvPr/>
          </p:nvSpPr>
          <p:spPr bwMode="auto">
            <a:xfrm>
              <a:off x="2208" y="249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873" name="Line 17"/>
            <p:cNvSpPr>
              <a:spLocks noChangeShapeType="1"/>
            </p:cNvSpPr>
            <p:nvPr/>
          </p:nvSpPr>
          <p:spPr bwMode="auto">
            <a:xfrm>
              <a:off x="2208" y="268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874" name="Line 18"/>
            <p:cNvSpPr>
              <a:spLocks noChangeShapeType="1"/>
            </p:cNvSpPr>
            <p:nvPr/>
          </p:nvSpPr>
          <p:spPr bwMode="auto">
            <a:xfrm>
              <a:off x="2208" y="288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875" name="Line 19"/>
            <p:cNvSpPr>
              <a:spLocks noChangeShapeType="1"/>
            </p:cNvSpPr>
            <p:nvPr/>
          </p:nvSpPr>
          <p:spPr bwMode="auto">
            <a:xfrm>
              <a:off x="2208" y="307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876" name="Line 20"/>
            <p:cNvSpPr>
              <a:spLocks noChangeShapeType="1"/>
            </p:cNvSpPr>
            <p:nvPr/>
          </p:nvSpPr>
          <p:spPr bwMode="auto">
            <a:xfrm>
              <a:off x="2208" y="326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877" name="Line 21"/>
            <p:cNvSpPr>
              <a:spLocks noChangeShapeType="1"/>
            </p:cNvSpPr>
            <p:nvPr/>
          </p:nvSpPr>
          <p:spPr bwMode="auto">
            <a:xfrm>
              <a:off x="2208" y="345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878" name="Line 22"/>
            <p:cNvSpPr>
              <a:spLocks noChangeShapeType="1"/>
            </p:cNvSpPr>
            <p:nvPr/>
          </p:nvSpPr>
          <p:spPr bwMode="auto">
            <a:xfrm>
              <a:off x="2208" y="364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879" name="Line 23"/>
            <p:cNvSpPr>
              <a:spLocks noChangeShapeType="1"/>
            </p:cNvSpPr>
            <p:nvPr/>
          </p:nvSpPr>
          <p:spPr bwMode="auto">
            <a:xfrm>
              <a:off x="2208" y="384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880" name="Line 24"/>
            <p:cNvSpPr>
              <a:spLocks noChangeShapeType="1"/>
            </p:cNvSpPr>
            <p:nvPr/>
          </p:nvSpPr>
          <p:spPr bwMode="auto">
            <a:xfrm>
              <a:off x="2496" y="4032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881" name="Line 25"/>
            <p:cNvSpPr>
              <a:spLocks noChangeShapeType="1"/>
            </p:cNvSpPr>
            <p:nvPr/>
          </p:nvSpPr>
          <p:spPr bwMode="auto">
            <a:xfrm>
              <a:off x="2208" y="96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1882" name="Rectangle 26"/>
          <p:cNvSpPr>
            <a:spLocks noChangeArrowheads="1"/>
          </p:cNvSpPr>
          <p:nvPr/>
        </p:nvSpPr>
        <p:spPr bwMode="auto">
          <a:xfrm>
            <a:off x="1663700" y="1676400"/>
            <a:ext cx="990600" cy="12192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254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1883" name="Rectangle 27"/>
          <p:cNvSpPr>
            <a:spLocks noChangeArrowheads="1"/>
          </p:cNvSpPr>
          <p:nvPr/>
        </p:nvSpPr>
        <p:spPr bwMode="auto">
          <a:xfrm>
            <a:off x="2895600" y="2057400"/>
            <a:ext cx="1143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usr[0]</a:t>
            </a:r>
          </a:p>
        </p:txBody>
      </p:sp>
      <p:sp>
        <p:nvSpPr>
          <p:cNvPr id="121884" name="Rectangle 28"/>
          <p:cNvSpPr>
            <a:spLocks noChangeArrowheads="1"/>
          </p:cNvSpPr>
          <p:nvPr/>
        </p:nvSpPr>
        <p:spPr bwMode="auto">
          <a:xfrm>
            <a:off x="1663700" y="2895600"/>
            <a:ext cx="990600" cy="12192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254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1885" name="Rectangle 29"/>
          <p:cNvSpPr>
            <a:spLocks noChangeArrowheads="1"/>
          </p:cNvSpPr>
          <p:nvPr/>
        </p:nvSpPr>
        <p:spPr bwMode="auto">
          <a:xfrm>
            <a:off x="1663700" y="4114800"/>
            <a:ext cx="990600" cy="12192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254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1886" name="AutoShape 30"/>
          <p:cNvSpPr>
            <a:spLocks/>
          </p:cNvSpPr>
          <p:nvPr/>
        </p:nvSpPr>
        <p:spPr bwMode="auto">
          <a:xfrm>
            <a:off x="2730500" y="2971800"/>
            <a:ext cx="228600" cy="1066800"/>
          </a:xfrm>
          <a:prstGeom prst="rightBrace">
            <a:avLst>
              <a:gd name="adj1" fmla="val 3888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1887" name="Rectangle 31"/>
          <p:cNvSpPr>
            <a:spLocks noChangeArrowheads="1"/>
          </p:cNvSpPr>
          <p:nvPr/>
        </p:nvSpPr>
        <p:spPr bwMode="auto">
          <a:xfrm>
            <a:off x="2895600" y="3276600"/>
            <a:ext cx="1143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usr[1]</a:t>
            </a:r>
          </a:p>
        </p:txBody>
      </p:sp>
      <p:sp>
        <p:nvSpPr>
          <p:cNvPr id="121888" name="Rectangle 32"/>
          <p:cNvSpPr>
            <a:spLocks noChangeArrowheads="1"/>
          </p:cNvSpPr>
          <p:nvPr/>
        </p:nvSpPr>
        <p:spPr bwMode="auto">
          <a:xfrm>
            <a:off x="2895600" y="4495800"/>
            <a:ext cx="1143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usr[2]</a:t>
            </a:r>
          </a:p>
        </p:txBody>
      </p:sp>
      <p:sp>
        <p:nvSpPr>
          <p:cNvPr id="121889" name="AutoShape 33"/>
          <p:cNvSpPr>
            <a:spLocks/>
          </p:cNvSpPr>
          <p:nvPr/>
        </p:nvSpPr>
        <p:spPr bwMode="auto">
          <a:xfrm>
            <a:off x="2730500" y="1752600"/>
            <a:ext cx="228600" cy="1066800"/>
          </a:xfrm>
          <a:prstGeom prst="rightBrace">
            <a:avLst>
              <a:gd name="adj1" fmla="val 3888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1890" name="AutoShape 34"/>
          <p:cNvSpPr>
            <a:spLocks/>
          </p:cNvSpPr>
          <p:nvPr/>
        </p:nvSpPr>
        <p:spPr bwMode="auto">
          <a:xfrm>
            <a:off x="2730500" y="4191000"/>
            <a:ext cx="228600" cy="1066800"/>
          </a:xfrm>
          <a:prstGeom prst="rightBrace">
            <a:avLst>
              <a:gd name="adj1" fmla="val 3888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1891" name="Line 35"/>
          <p:cNvSpPr>
            <a:spLocks noChangeShapeType="1"/>
          </p:cNvSpPr>
          <p:nvPr/>
        </p:nvSpPr>
        <p:spPr bwMode="auto">
          <a:xfrm>
            <a:off x="762000" y="1828800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892" name="Text Box 36"/>
          <p:cNvSpPr txBox="1">
            <a:spLocks noChangeArrowheads="1"/>
          </p:cNvSpPr>
          <p:nvPr/>
        </p:nvSpPr>
        <p:spPr bwMode="auto">
          <a:xfrm>
            <a:off x="76200" y="1651000"/>
            <a:ext cx="685800" cy="406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usr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D091E-0F53-4687-81EB-FE4AC75F9A59}" type="slidenum">
              <a:rPr lang="en-US"/>
              <a:pPr/>
              <a:t>6</a:t>
            </a:fld>
            <a:endParaRPr lang="en-US"/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(Recall) Arrays and Memory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97338" y="1219200"/>
            <a:ext cx="4818062" cy="5257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usr[3];</a:t>
            </a:r>
          </a:p>
          <a:p>
            <a:pPr>
              <a:lnSpc>
                <a:spcPct val="90000"/>
              </a:lnSpc>
            </a:pPr>
            <a:r>
              <a:rPr lang="en-US" sz="3600"/>
              <a:t>Address of 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usr[i]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3600"/>
              <a:t>?</a:t>
            </a:r>
            <a:r>
              <a:rPr lang="en-US" sz="440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(address_of_element_0) + (i * sizeof(int))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36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 C hides addresses!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6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today</a:t>
            </a:r>
            <a:r>
              <a:rPr lang="en-US" sz="3600">
                <a:effectLst>
                  <a:outerShdw blurRad="38100" dist="38100" dir="2700000" algn="tl">
                    <a:srgbClr val="C0C0C0"/>
                  </a:outerShdw>
                </a:effectLst>
              </a:rPr>
              <a:t> we learn that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600">
                <a:effectLst>
                  <a:outerShdw blurRad="38100" dist="38100" dir="2700000" algn="tl">
                    <a:srgbClr val="C0C0C0"/>
                  </a:outerShdw>
                </a:effectLst>
              </a:rPr>
              <a:t>an array name gives us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(address_of_element_0)</a:t>
            </a:r>
            <a:r>
              <a:rPr lang="en-US" sz="36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22884" name="Text Box 4"/>
          <p:cNvSpPr txBox="1">
            <a:spLocks noChangeArrowheads="1"/>
          </p:cNvSpPr>
          <p:nvPr/>
        </p:nvSpPr>
        <p:spPr bwMode="auto">
          <a:xfrm>
            <a:off x="901700" y="1355725"/>
            <a:ext cx="9144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...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4269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4270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4271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4272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4273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4274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4275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4276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4277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4278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4279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4280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4281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4282</a:t>
            </a:r>
            <a:br>
              <a:rPr lang="en-US" sz="20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latin typeface="Courier New" pitchFamily="49" charset="0"/>
              </a:rPr>
              <a:t>...</a:t>
            </a:r>
          </a:p>
        </p:txBody>
      </p:sp>
      <p:sp>
        <p:nvSpPr>
          <p:cNvPr id="122885" name="Text Box 5"/>
          <p:cNvSpPr txBox="1">
            <a:spLocks noChangeArrowheads="1"/>
          </p:cNvSpPr>
          <p:nvPr/>
        </p:nvSpPr>
        <p:spPr bwMode="auto">
          <a:xfrm rot="5400000">
            <a:off x="-965200" y="36195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Address </a:t>
            </a:r>
            <a:r>
              <a:rPr lang="en-US">
                <a:solidFill>
                  <a:schemeClr val="tx2"/>
                </a:solidFill>
                <a:sym typeface="Wingdings" pitchFamily="2" charset="2"/>
              </a:rPr>
              <a:t>    </a:t>
            </a:r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22886" name="Group 6"/>
          <p:cNvGrpSpPr>
            <a:grpSpLocks/>
          </p:cNvGrpSpPr>
          <p:nvPr/>
        </p:nvGrpSpPr>
        <p:grpSpPr bwMode="auto">
          <a:xfrm>
            <a:off x="1663700" y="1219200"/>
            <a:ext cx="990600" cy="5181600"/>
            <a:chOff x="2208" y="864"/>
            <a:chExt cx="624" cy="3264"/>
          </a:xfrm>
        </p:grpSpPr>
        <p:sp>
          <p:nvSpPr>
            <p:cNvPr id="122887" name="Line 7"/>
            <p:cNvSpPr>
              <a:spLocks noChangeShapeType="1"/>
            </p:cNvSpPr>
            <p:nvPr/>
          </p:nvSpPr>
          <p:spPr bwMode="auto">
            <a:xfrm>
              <a:off x="2832" y="1008"/>
              <a:ext cx="0" cy="3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888" name="Line 8"/>
            <p:cNvSpPr>
              <a:spLocks noChangeShapeType="1"/>
            </p:cNvSpPr>
            <p:nvPr/>
          </p:nvSpPr>
          <p:spPr bwMode="auto">
            <a:xfrm>
              <a:off x="2208" y="864"/>
              <a:ext cx="0" cy="30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889" name="Line 9"/>
            <p:cNvSpPr>
              <a:spLocks noChangeShapeType="1"/>
            </p:cNvSpPr>
            <p:nvPr/>
          </p:nvSpPr>
          <p:spPr bwMode="auto">
            <a:xfrm>
              <a:off x="2208" y="115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890" name="Line 10"/>
            <p:cNvSpPr>
              <a:spLocks noChangeShapeType="1"/>
            </p:cNvSpPr>
            <p:nvPr/>
          </p:nvSpPr>
          <p:spPr bwMode="auto">
            <a:xfrm>
              <a:off x="2208" y="134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891" name="Line 11"/>
            <p:cNvSpPr>
              <a:spLocks noChangeShapeType="1"/>
            </p:cNvSpPr>
            <p:nvPr/>
          </p:nvSpPr>
          <p:spPr bwMode="auto">
            <a:xfrm>
              <a:off x="2208" y="153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892" name="Line 12"/>
            <p:cNvSpPr>
              <a:spLocks noChangeShapeType="1"/>
            </p:cNvSpPr>
            <p:nvPr/>
          </p:nvSpPr>
          <p:spPr bwMode="auto">
            <a:xfrm>
              <a:off x="2208" y="172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893" name="Line 13"/>
            <p:cNvSpPr>
              <a:spLocks noChangeShapeType="1"/>
            </p:cNvSpPr>
            <p:nvPr/>
          </p:nvSpPr>
          <p:spPr bwMode="auto">
            <a:xfrm>
              <a:off x="2208" y="192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894" name="Line 14"/>
            <p:cNvSpPr>
              <a:spLocks noChangeShapeType="1"/>
            </p:cNvSpPr>
            <p:nvPr/>
          </p:nvSpPr>
          <p:spPr bwMode="auto">
            <a:xfrm>
              <a:off x="2208" y="211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895" name="Line 15"/>
            <p:cNvSpPr>
              <a:spLocks noChangeShapeType="1"/>
            </p:cNvSpPr>
            <p:nvPr/>
          </p:nvSpPr>
          <p:spPr bwMode="auto">
            <a:xfrm>
              <a:off x="2208" y="230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896" name="Line 16"/>
            <p:cNvSpPr>
              <a:spLocks noChangeShapeType="1"/>
            </p:cNvSpPr>
            <p:nvPr/>
          </p:nvSpPr>
          <p:spPr bwMode="auto">
            <a:xfrm>
              <a:off x="2208" y="249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897" name="Line 17"/>
            <p:cNvSpPr>
              <a:spLocks noChangeShapeType="1"/>
            </p:cNvSpPr>
            <p:nvPr/>
          </p:nvSpPr>
          <p:spPr bwMode="auto">
            <a:xfrm>
              <a:off x="2208" y="268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898" name="Line 18"/>
            <p:cNvSpPr>
              <a:spLocks noChangeShapeType="1"/>
            </p:cNvSpPr>
            <p:nvPr/>
          </p:nvSpPr>
          <p:spPr bwMode="auto">
            <a:xfrm>
              <a:off x="2208" y="288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899" name="Line 19"/>
            <p:cNvSpPr>
              <a:spLocks noChangeShapeType="1"/>
            </p:cNvSpPr>
            <p:nvPr/>
          </p:nvSpPr>
          <p:spPr bwMode="auto">
            <a:xfrm>
              <a:off x="2208" y="307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00" name="Line 20"/>
            <p:cNvSpPr>
              <a:spLocks noChangeShapeType="1"/>
            </p:cNvSpPr>
            <p:nvPr/>
          </p:nvSpPr>
          <p:spPr bwMode="auto">
            <a:xfrm>
              <a:off x="2208" y="326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01" name="Line 21"/>
            <p:cNvSpPr>
              <a:spLocks noChangeShapeType="1"/>
            </p:cNvSpPr>
            <p:nvPr/>
          </p:nvSpPr>
          <p:spPr bwMode="auto">
            <a:xfrm>
              <a:off x="2208" y="345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02" name="Line 22"/>
            <p:cNvSpPr>
              <a:spLocks noChangeShapeType="1"/>
            </p:cNvSpPr>
            <p:nvPr/>
          </p:nvSpPr>
          <p:spPr bwMode="auto">
            <a:xfrm>
              <a:off x="2208" y="364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03" name="Line 23"/>
            <p:cNvSpPr>
              <a:spLocks noChangeShapeType="1"/>
            </p:cNvSpPr>
            <p:nvPr/>
          </p:nvSpPr>
          <p:spPr bwMode="auto">
            <a:xfrm>
              <a:off x="2208" y="384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04" name="Line 24"/>
            <p:cNvSpPr>
              <a:spLocks noChangeShapeType="1"/>
            </p:cNvSpPr>
            <p:nvPr/>
          </p:nvSpPr>
          <p:spPr bwMode="auto">
            <a:xfrm>
              <a:off x="2496" y="4032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05" name="Line 25"/>
            <p:cNvSpPr>
              <a:spLocks noChangeShapeType="1"/>
            </p:cNvSpPr>
            <p:nvPr/>
          </p:nvSpPr>
          <p:spPr bwMode="auto">
            <a:xfrm>
              <a:off x="2208" y="96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2906" name="Rectangle 26"/>
          <p:cNvSpPr>
            <a:spLocks noChangeArrowheads="1"/>
          </p:cNvSpPr>
          <p:nvPr/>
        </p:nvSpPr>
        <p:spPr bwMode="auto">
          <a:xfrm>
            <a:off x="1663700" y="1676400"/>
            <a:ext cx="990600" cy="12192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254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07" name="Rectangle 27"/>
          <p:cNvSpPr>
            <a:spLocks noChangeArrowheads="1"/>
          </p:cNvSpPr>
          <p:nvPr/>
        </p:nvSpPr>
        <p:spPr bwMode="auto">
          <a:xfrm>
            <a:off x="2895600" y="2057400"/>
            <a:ext cx="1143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usr[0]</a:t>
            </a:r>
          </a:p>
        </p:txBody>
      </p:sp>
      <p:sp>
        <p:nvSpPr>
          <p:cNvPr id="122908" name="Rectangle 28"/>
          <p:cNvSpPr>
            <a:spLocks noChangeArrowheads="1"/>
          </p:cNvSpPr>
          <p:nvPr/>
        </p:nvSpPr>
        <p:spPr bwMode="auto">
          <a:xfrm>
            <a:off x="1663700" y="2895600"/>
            <a:ext cx="990600" cy="12192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254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09" name="Rectangle 29"/>
          <p:cNvSpPr>
            <a:spLocks noChangeArrowheads="1"/>
          </p:cNvSpPr>
          <p:nvPr/>
        </p:nvSpPr>
        <p:spPr bwMode="auto">
          <a:xfrm>
            <a:off x="1663700" y="4114800"/>
            <a:ext cx="990600" cy="12192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254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10" name="AutoShape 30"/>
          <p:cNvSpPr>
            <a:spLocks/>
          </p:cNvSpPr>
          <p:nvPr/>
        </p:nvSpPr>
        <p:spPr bwMode="auto">
          <a:xfrm>
            <a:off x="2730500" y="2971800"/>
            <a:ext cx="228600" cy="1066800"/>
          </a:xfrm>
          <a:prstGeom prst="rightBrace">
            <a:avLst>
              <a:gd name="adj1" fmla="val 3888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11" name="Rectangle 31"/>
          <p:cNvSpPr>
            <a:spLocks noChangeArrowheads="1"/>
          </p:cNvSpPr>
          <p:nvPr/>
        </p:nvSpPr>
        <p:spPr bwMode="auto">
          <a:xfrm>
            <a:off x="2895600" y="3276600"/>
            <a:ext cx="1143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usr[1]</a:t>
            </a:r>
          </a:p>
        </p:txBody>
      </p:sp>
      <p:sp>
        <p:nvSpPr>
          <p:cNvPr id="122912" name="Rectangle 32"/>
          <p:cNvSpPr>
            <a:spLocks noChangeArrowheads="1"/>
          </p:cNvSpPr>
          <p:nvPr/>
        </p:nvSpPr>
        <p:spPr bwMode="auto">
          <a:xfrm>
            <a:off x="2895600" y="4495800"/>
            <a:ext cx="1143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usr[2]</a:t>
            </a:r>
          </a:p>
        </p:txBody>
      </p:sp>
      <p:sp>
        <p:nvSpPr>
          <p:cNvPr id="122913" name="AutoShape 33"/>
          <p:cNvSpPr>
            <a:spLocks/>
          </p:cNvSpPr>
          <p:nvPr/>
        </p:nvSpPr>
        <p:spPr bwMode="auto">
          <a:xfrm>
            <a:off x="2730500" y="1752600"/>
            <a:ext cx="228600" cy="1066800"/>
          </a:xfrm>
          <a:prstGeom prst="rightBrace">
            <a:avLst>
              <a:gd name="adj1" fmla="val 3888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14" name="AutoShape 34"/>
          <p:cNvSpPr>
            <a:spLocks/>
          </p:cNvSpPr>
          <p:nvPr/>
        </p:nvSpPr>
        <p:spPr bwMode="auto">
          <a:xfrm>
            <a:off x="2730500" y="4191000"/>
            <a:ext cx="228600" cy="1066800"/>
          </a:xfrm>
          <a:prstGeom prst="rightBrace">
            <a:avLst>
              <a:gd name="adj1" fmla="val 3888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15" name="Line 35"/>
          <p:cNvSpPr>
            <a:spLocks noChangeShapeType="1"/>
          </p:cNvSpPr>
          <p:nvPr/>
        </p:nvSpPr>
        <p:spPr bwMode="auto">
          <a:xfrm>
            <a:off x="762000" y="1828800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16" name="Text Box 36"/>
          <p:cNvSpPr txBox="1">
            <a:spLocks noChangeArrowheads="1"/>
          </p:cNvSpPr>
          <p:nvPr/>
        </p:nvSpPr>
        <p:spPr bwMode="auto">
          <a:xfrm>
            <a:off x="76200" y="1651000"/>
            <a:ext cx="685800" cy="406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usr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ADC2D-BA78-4F8A-94B5-7BE921B050CC}" type="slidenum">
              <a:rPr lang="en-US"/>
              <a:pPr/>
              <a:t>7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152400"/>
            <a:ext cx="8123238" cy="8382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Arrays and Functions I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610600" cy="17526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/>
              <a:t>Each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element</a:t>
            </a:r>
            <a:r>
              <a:rPr lang="en-US" sz="2400" b="1"/>
              <a:t> of an array acts just like an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ordinary variable</a:t>
            </a:r>
            <a:r>
              <a:rPr lang="en-US" sz="2400" b="1"/>
              <a:t>.</a:t>
            </a:r>
          </a:p>
          <a:p>
            <a:pPr>
              <a:lnSpc>
                <a:spcPct val="90000"/>
              </a:lnSpc>
            </a:pPr>
            <a:r>
              <a:rPr lang="en-US" sz="2400" b="1"/>
              <a:t>Of course, you can pass a single array element to a function </a:t>
            </a:r>
            <a:br>
              <a:rPr lang="en-US" sz="2400" b="1"/>
            </a:br>
            <a:r>
              <a:rPr lang="en-US" sz="2400" b="1"/>
              <a:t>					as one of its arguments: 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304800" y="1981200"/>
            <a:ext cx="86106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square(int x);</a:t>
            </a: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 </a:t>
            </a: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befor[10], after[10];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 (i=0; i&lt;10; i++)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befor[i] = i*5;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after[i] =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square(befor[i]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printf(“%d squared is %d\n”, befor[i], after[i]);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4953000" y="2971800"/>
            <a:ext cx="3048000" cy="1320800"/>
          </a:xfrm>
          <a:prstGeom prst="rect">
            <a:avLst/>
          </a:prstGeom>
          <a:noFill/>
          <a:ln w="9525">
            <a:solidFill>
              <a:srgbClr val="66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square(int x)</a:t>
            </a:r>
            <a:br>
              <a:rPr lang="en-US" sz="2000" b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x </a:t>
            </a:r>
            <a:r>
              <a:rPr lang="en-US" sz="2000" b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Symbol" pitchFamily="18" charset="2"/>
              </a:rPr>
              <a:t> </a:t>
            </a:r>
            <a:r>
              <a:rPr lang="en-US" sz="2000" b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x;</a:t>
            </a:r>
            <a:br>
              <a:rPr lang="en-US" sz="2000" b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5373" name="Freeform 13"/>
          <p:cNvSpPr>
            <a:spLocks/>
          </p:cNvSpPr>
          <p:nvPr/>
        </p:nvSpPr>
        <p:spPr bwMode="auto">
          <a:xfrm>
            <a:off x="4279900" y="2197100"/>
            <a:ext cx="2730500" cy="2832100"/>
          </a:xfrm>
          <a:custGeom>
            <a:avLst/>
            <a:gdLst>
              <a:gd name="T0" fmla="*/ 0 w 1720"/>
              <a:gd name="T1" fmla="*/ 1784 h 1784"/>
              <a:gd name="T2" fmla="*/ 336 w 1720"/>
              <a:gd name="T3" fmla="*/ 264 h 1784"/>
              <a:gd name="T4" fmla="*/ 1442 w 1720"/>
              <a:gd name="T5" fmla="*/ 198 h 1784"/>
              <a:gd name="T6" fmla="*/ 1720 w 1720"/>
              <a:gd name="T7" fmla="*/ 507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0" h="1784">
                <a:moveTo>
                  <a:pt x="0" y="1784"/>
                </a:moveTo>
                <a:cubicBezTo>
                  <a:pt x="55" y="1531"/>
                  <a:pt x="96" y="528"/>
                  <a:pt x="336" y="264"/>
                </a:cubicBezTo>
                <a:cubicBezTo>
                  <a:pt x="576" y="0"/>
                  <a:pt x="1211" y="158"/>
                  <a:pt x="1442" y="198"/>
                </a:cubicBezTo>
                <a:cubicBezTo>
                  <a:pt x="1673" y="238"/>
                  <a:pt x="1688" y="378"/>
                  <a:pt x="1720" y="507"/>
                </a:cubicBezTo>
              </a:path>
            </a:pathLst>
          </a:custGeom>
          <a:noFill/>
          <a:ln w="28575" cmpd="sng">
            <a:solidFill>
              <a:srgbClr val="FF3300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74" name="Oval 14"/>
          <p:cNvSpPr>
            <a:spLocks noChangeArrowheads="1"/>
          </p:cNvSpPr>
          <p:nvPr/>
        </p:nvSpPr>
        <p:spPr bwMode="auto">
          <a:xfrm>
            <a:off x="2895600" y="5029200"/>
            <a:ext cx="2438400" cy="381000"/>
          </a:xfrm>
          <a:prstGeom prst="ellips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B489E-195B-4963-8544-BB14AEB33344}" type="slidenum">
              <a:rPr lang="en-US"/>
              <a:pPr/>
              <a:t>8</a:t>
            </a:fld>
            <a:endParaRPr lang="en-US"/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Function Calling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Details</a:t>
            </a:r>
            <a:endParaRPr lang="en-US" sz="24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514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Actual arguments</a:t>
            </a:r>
            <a:r>
              <a:rPr lang="en-US" sz="2800" b="1"/>
              <a:t> == </a:t>
            </a:r>
            <a:br>
              <a:rPr lang="en-US" sz="2800" b="1"/>
            </a:br>
            <a:r>
              <a:rPr lang="en-US" sz="2800"/>
              <a:t>The values used during function calling </a:t>
            </a:r>
            <a:br>
              <a:rPr lang="en-US" sz="2800"/>
            </a:br>
            <a:r>
              <a:rPr lang="en-US" sz="2800"/>
              <a:t>(a.k.a. </a:t>
            </a:r>
            <a:r>
              <a:rPr lang="en-US" sz="2800" b="1"/>
              <a:t>actual parameter</a:t>
            </a:r>
            <a:r>
              <a:rPr lang="en-US" sz="2800"/>
              <a:t>)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Formal parameters 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==</a:t>
            </a:r>
            <a:r>
              <a:rPr lang="en-US" sz="2800"/>
              <a:t>  </a:t>
            </a:r>
            <a:br>
              <a:rPr lang="en-US" sz="2800"/>
            </a:br>
            <a:r>
              <a:rPr lang="en-US" sz="2800"/>
              <a:t>The function’s local variables in the argument list </a:t>
            </a:r>
            <a:br>
              <a:rPr lang="en-US" sz="2800"/>
            </a:br>
            <a:r>
              <a:rPr lang="en-US" sz="2800"/>
              <a:t>(these vars. are declared in the function prototype).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  <p:sp>
        <p:nvSpPr>
          <p:cNvPr id="139268" name="Text Box 4"/>
          <p:cNvSpPr txBox="1">
            <a:spLocks noChangeArrowheads="1"/>
          </p:cNvSpPr>
          <p:nvPr/>
        </p:nvSpPr>
        <p:spPr bwMode="auto">
          <a:xfrm>
            <a:off x="4419600" y="5029200"/>
            <a:ext cx="3733800" cy="1320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add (int x, int y)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(x+y);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39269" name="Oval 5"/>
          <p:cNvSpPr>
            <a:spLocks noChangeArrowheads="1"/>
          </p:cNvSpPr>
          <p:nvPr/>
        </p:nvSpPr>
        <p:spPr bwMode="auto">
          <a:xfrm>
            <a:off x="6858000" y="5029200"/>
            <a:ext cx="8763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9270" name="Oval 6"/>
          <p:cNvSpPr>
            <a:spLocks noChangeArrowheads="1"/>
          </p:cNvSpPr>
          <p:nvPr/>
        </p:nvSpPr>
        <p:spPr bwMode="auto">
          <a:xfrm>
            <a:off x="5791200" y="5029200"/>
            <a:ext cx="9144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9271" name="Line 7"/>
          <p:cNvSpPr>
            <a:spLocks noChangeShapeType="1"/>
          </p:cNvSpPr>
          <p:nvPr/>
        </p:nvSpPr>
        <p:spPr bwMode="auto">
          <a:xfrm flipH="1">
            <a:off x="6324600" y="4648200"/>
            <a:ext cx="2286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72" name="Line 8"/>
          <p:cNvSpPr>
            <a:spLocks noChangeShapeType="1"/>
          </p:cNvSpPr>
          <p:nvPr/>
        </p:nvSpPr>
        <p:spPr bwMode="auto">
          <a:xfrm>
            <a:off x="6858000" y="4724400"/>
            <a:ext cx="3810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73" name="Text Box 9"/>
          <p:cNvSpPr txBox="1">
            <a:spLocks noChangeArrowheads="1"/>
          </p:cNvSpPr>
          <p:nvPr/>
        </p:nvSpPr>
        <p:spPr bwMode="auto">
          <a:xfrm>
            <a:off x="533400" y="5029200"/>
            <a:ext cx="2667000" cy="1625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add(3,4);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39274" name="Oval 10"/>
          <p:cNvSpPr>
            <a:spLocks noChangeArrowheads="1"/>
          </p:cNvSpPr>
          <p:nvPr/>
        </p:nvSpPr>
        <p:spPr bwMode="auto">
          <a:xfrm>
            <a:off x="1828800" y="5638800"/>
            <a:ext cx="228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9275" name="Line 11"/>
          <p:cNvSpPr>
            <a:spLocks noChangeShapeType="1"/>
          </p:cNvSpPr>
          <p:nvPr/>
        </p:nvSpPr>
        <p:spPr bwMode="auto">
          <a:xfrm>
            <a:off x="1676400" y="4800600"/>
            <a:ext cx="2286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76" name="Oval 12"/>
          <p:cNvSpPr>
            <a:spLocks noChangeArrowheads="1"/>
          </p:cNvSpPr>
          <p:nvPr/>
        </p:nvSpPr>
        <p:spPr bwMode="auto">
          <a:xfrm>
            <a:off x="2133600" y="5638800"/>
            <a:ext cx="228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9277" name="Line 13"/>
          <p:cNvSpPr>
            <a:spLocks noChangeShapeType="1"/>
          </p:cNvSpPr>
          <p:nvPr/>
        </p:nvSpPr>
        <p:spPr bwMode="auto">
          <a:xfrm>
            <a:off x="2209800" y="4724400"/>
            <a:ext cx="762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78" name="Text Box 14"/>
          <p:cNvSpPr txBox="1">
            <a:spLocks noChangeArrowheads="1"/>
          </p:cNvSpPr>
          <p:nvPr/>
        </p:nvSpPr>
        <p:spPr bwMode="auto">
          <a:xfrm>
            <a:off x="381000" y="4419600"/>
            <a:ext cx="24384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actual arguments</a:t>
            </a:r>
          </a:p>
        </p:txBody>
      </p:sp>
      <p:sp>
        <p:nvSpPr>
          <p:cNvPr id="139279" name="Text Box 15"/>
          <p:cNvSpPr txBox="1">
            <a:spLocks noChangeArrowheads="1"/>
          </p:cNvSpPr>
          <p:nvPr/>
        </p:nvSpPr>
        <p:spPr bwMode="auto">
          <a:xfrm>
            <a:off x="4953000" y="4267200"/>
            <a:ext cx="26670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formal parameters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7F597-7800-4852-9D85-95A6C696E451}" type="slidenum">
              <a:rPr lang="en-US"/>
              <a:pPr/>
              <a:t>9</a:t>
            </a:fld>
            <a:endParaRPr lang="en-US"/>
          </a:p>
        </p:txBody>
      </p:sp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Function Calling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Details</a:t>
            </a:r>
            <a:endParaRPr lang="en-US" sz="24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7772400" cy="22256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/>
              <a:t>At the start of a function call,</a:t>
            </a:r>
          </a:p>
          <a:p>
            <a:pPr>
              <a:lnSpc>
                <a:spcPct val="90000"/>
              </a:lnSpc>
            </a:pPr>
            <a:r>
              <a:rPr lang="en-US"/>
              <a:t>The 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actual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arguments</a:t>
            </a:r>
            <a:r>
              <a:rPr lang="en-US"/>
              <a:t> are </a:t>
            </a:r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copied to</a:t>
            </a:r>
            <a:r>
              <a:rPr lang="en-US"/>
              <a:t> </a:t>
            </a:r>
            <a:br>
              <a:rPr lang="en-US"/>
            </a:br>
            <a:r>
              <a:rPr lang="en-US"/>
              <a:t>the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formal parameters</a:t>
            </a:r>
            <a:r>
              <a:rPr lang="en-US"/>
              <a:t> (an </a:t>
            </a:r>
            <a:r>
              <a:rPr lang="en-US">
                <a:solidFill>
                  <a:srgbClr val="FF0000"/>
                </a:solidFill>
              </a:rPr>
              <a:t>assignment</a:t>
            </a:r>
            <a:r>
              <a:rPr lang="en-US"/>
              <a:t>)</a:t>
            </a:r>
          </a:p>
          <a:p>
            <a:pPr>
              <a:lnSpc>
                <a:spcPct val="90000"/>
              </a:lnSpc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IMPORTANT</a:t>
            </a:r>
            <a:r>
              <a:rPr lang="en-US"/>
              <a:t>! Know these two terms well!</a:t>
            </a:r>
          </a:p>
        </p:txBody>
      </p:sp>
      <p:sp>
        <p:nvSpPr>
          <p:cNvPr id="141316" name="Text Box 4"/>
          <p:cNvSpPr txBox="1">
            <a:spLocks noChangeArrowheads="1"/>
          </p:cNvSpPr>
          <p:nvPr/>
        </p:nvSpPr>
        <p:spPr bwMode="auto">
          <a:xfrm>
            <a:off x="533400" y="5029200"/>
            <a:ext cx="2667000" cy="1625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add(3,4);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41317" name="Text Box 5"/>
          <p:cNvSpPr txBox="1">
            <a:spLocks noChangeArrowheads="1"/>
          </p:cNvSpPr>
          <p:nvPr/>
        </p:nvSpPr>
        <p:spPr bwMode="auto">
          <a:xfrm>
            <a:off x="4419600" y="5029200"/>
            <a:ext cx="3733800" cy="1320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add (int x, int y)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(x+y);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41318" name="Oval 6"/>
          <p:cNvSpPr>
            <a:spLocks noChangeArrowheads="1"/>
          </p:cNvSpPr>
          <p:nvPr/>
        </p:nvSpPr>
        <p:spPr bwMode="auto">
          <a:xfrm>
            <a:off x="1828800" y="5638800"/>
            <a:ext cx="228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1319" name="Line 7"/>
          <p:cNvSpPr>
            <a:spLocks noChangeShapeType="1"/>
          </p:cNvSpPr>
          <p:nvPr/>
        </p:nvSpPr>
        <p:spPr bwMode="auto">
          <a:xfrm>
            <a:off x="1676400" y="4800600"/>
            <a:ext cx="2286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320" name="Oval 8"/>
          <p:cNvSpPr>
            <a:spLocks noChangeArrowheads="1"/>
          </p:cNvSpPr>
          <p:nvPr/>
        </p:nvSpPr>
        <p:spPr bwMode="auto">
          <a:xfrm>
            <a:off x="6934200" y="5049838"/>
            <a:ext cx="8001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1321" name="Oval 9"/>
          <p:cNvSpPr>
            <a:spLocks noChangeArrowheads="1"/>
          </p:cNvSpPr>
          <p:nvPr/>
        </p:nvSpPr>
        <p:spPr bwMode="auto">
          <a:xfrm>
            <a:off x="5867400" y="5037138"/>
            <a:ext cx="8382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1322" name="Line 10"/>
          <p:cNvSpPr>
            <a:spLocks noChangeShapeType="1"/>
          </p:cNvSpPr>
          <p:nvPr/>
        </p:nvSpPr>
        <p:spPr bwMode="auto">
          <a:xfrm flipH="1">
            <a:off x="6400800" y="4419600"/>
            <a:ext cx="762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323" name="Line 11"/>
          <p:cNvSpPr>
            <a:spLocks noChangeShapeType="1"/>
          </p:cNvSpPr>
          <p:nvPr/>
        </p:nvSpPr>
        <p:spPr bwMode="auto">
          <a:xfrm>
            <a:off x="6705600" y="4419600"/>
            <a:ext cx="5334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324" name="Oval 12"/>
          <p:cNvSpPr>
            <a:spLocks noChangeArrowheads="1"/>
          </p:cNvSpPr>
          <p:nvPr/>
        </p:nvSpPr>
        <p:spPr bwMode="auto">
          <a:xfrm>
            <a:off x="2133600" y="5638800"/>
            <a:ext cx="228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1325" name="Line 13"/>
          <p:cNvSpPr>
            <a:spLocks noChangeShapeType="1"/>
          </p:cNvSpPr>
          <p:nvPr/>
        </p:nvSpPr>
        <p:spPr bwMode="auto">
          <a:xfrm>
            <a:off x="2209800" y="4724400"/>
            <a:ext cx="762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326" name="Text Box 14"/>
          <p:cNvSpPr txBox="1">
            <a:spLocks noChangeArrowheads="1"/>
          </p:cNvSpPr>
          <p:nvPr/>
        </p:nvSpPr>
        <p:spPr bwMode="auto">
          <a:xfrm>
            <a:off x="381000" y="4419600"/>
            <a:ext cx="24384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actual arguments</a:t>
            </a:r>
          </a:p>
        </p:txBody>
      </p:sp>
      <p:sp>
        <p:nvSpPr>
          <p:cNvPr id="141327" name="Text Box 15"/>
          <p:cNvSpPr txBox="1">
            <a:spLocks noChangeArrowheads="1"/>
          </p:cNvSpPr>
          <p:nvPr/>
        </p:nvSpPr>
        <p:spPr bwMode="auto">
          <a:xfrm>
            <a:off x="5181600" y="4114800"/>
            <a:ext cx="26670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formal parameters</a:t>
            </a:r>
          </a:p>
        </p:txBody>
      </p:sp>
      <p:sp>
        <p:nvSpPr>
          <p:cNvPr id="141328" name="Freeform 16"/>
          <p:cNvSpPr>
            <a:spLocks/>
          </p:cNvSpPr>
          <p:nvPr/>
        </p:nvSpPr>
        <p:spPr bwMode="auto">
          <a:xfrm>
            <a:off x="2757488" y="3611563"/>
            <a:ext cx="2395537" cy="844550"/>
          </a:xfrm>
          <a:custGeom>
            <a:avLst/>
            <a:gdLst>
              <a:gd name="T0" fmla="*/ 0 w 1509"/>
              <a:gd name="T1" fmla="*/ 532 h 532"/>
              <a:gd name="T2" fmla="*/ 274 w 1509"/>
              <a:gd name="T3" fmla="*/ 212 h 532"/>
              <a:gd name="T4" fmla="*/ 649 w 1509"/>
              <a:gd name="T5" fmla="*/ 20 h 532"/>
              <a:gd name="T6" fmla="*/ 1125 w 1509"/>
              <a:gd name="T7" fmla="*/ 93 h 532"/>
              <a:gd name="T8" fmla="*/ 1509 w 1509"/>
              <a:gd name="T9" fmla="*/ 358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9" h="532">
                <a:moveTo>
                  <a:pt x="0" y="532"/>
                </a:moveTo>
                <a:cubicBezTo>
                  <a:pt x="46" y="479"/>
                  <a:pt x="166" y="297"/>
                  <a:pt x="274" y="212"/>
                </a:cubicBezTo>
                <a:cubicBezTo>
                  <a:pt x="382" y="127"/>
                  <a:pt x="507" y="40"/>
                  <a:pt x="649" y="20"/>
                </a:cubicBezTo>
                <a:cubicBezTo>
                  <a:pt x="791" y="0"/>
                  <a:pt x="982" y="37"/>
                  <a:pt x="1125" y="93"/>
                </a:cubicBezTo>
                <a:cubicBezTo>
                  <a:pt x="1268" y="149"/>
                  <a:pt x="1429" y="303"/>
                  <a:pt x="1509" y="358"/>
                </a:cubicBezTo>
              </a:path>
            </a:pathLst>
          </a:custGeom>
          <a:noFill/>
          <a:ln w="11430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2225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2225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1222</TotalTime>
  <Words>1011</Words>
  <Application>Microsoft Office PowerPoint</Application>
  <PresentationFormat>On-screen Show (4:3)</PresentationFormat>
  <Paragraphs>465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Times New Roman</vt:lpstr>
      <vt:lpstr>Arial</vt:lpstr>
      <vt:lpstr>Tahoma</vt:lpstr>
      <vt:lpstr>Courier New</vt:lpstr>
      <vt:lpstr>Wingdings</vt:lpstr>
      <vt:lpstr>Symbol</vt:lpstr>
      <vt:lpstr>Default Design</vt:lpstr>
      <vt:lpstr>EECS110: 5a Arrays Passed To Functions</vt:lpstr>
      <vt:lpstr>(Recall) Arrays</vt:lpstr>
      <vt:lpstr>(Recall) Arrays</vt:lpstr>
      <vt:lpstr>(Recall) Math on Entire Arrays?  NO!</vt:lpstr>
      <vt:lpstr>(Recall) Arrays and Memory</vt:lpstr>
      <vt:lpstr>(Recall) Arrays and Memory</vt:lpstr>
      <vt:lpstr>Arrays and Functions I</vt:lpstr>
      <vt:lpstr>Function Calling Details</vt:lpstr>
      <vt:lpstr> Function Calling Details</vt:lpstr>
      <vt:lpstr>Arrays and Functions II</vt:lpstr>
      <vt:lpstr>Arrays and Functions II</vt:lpstr>
      <vt:lpstr>Arrays and Functions II: Example A</vt:lpstr>
      <vt:lpstr>Arrays and Functions II: Example A</vt:lpstr>
      <vt:lpstr>Arrays and Functions II: Example B</vt:lpstr>
      <vt:lpstr>Arrays and Functions II: Example B</vt:lpstr>
      <vt:lpstr>Arrays and Functions II</vt:lpstr>
      <vt:lpstr>Arrays and Functions II</vt:lpstr>
      <vt:lpstr>Arrays and Functions II</vt:lpstr>
      <vt:lpstr>(Recall) Arrays and Memory</vt:lpstr>
      <vt:lpstr>Arrays and Functions II</vt:lpstr>
      <vt:lpstr>Scope of Array-type Formal Param.</vt:lpstr>
      <vt:lpstr>Revisit an earlier Example </vt:lpstr>
      <vt:lpstr>Revisit an earlier Example</vt:lpstr>
      <vt:lpstr>Exercise:</vt:lpstr>
      <vt:lpstr>Multidimensional Arrays</vt:lpstr>
      <vt:lpstr>Multidimensional Arrays</vt:lpstr>
      <vt:lpstr>Functions &amp; Multidim. Arrays: Ugh.</vt:lpstr>
      <vt:lpstr>Book: Multidimensional Arrays</vt:lpstr>
      <vt:lpstr>Book: Multidimensional Arrays</vt:lpstr>
    </vt:vector>
  </TitlesOfParts>
  <Company>Northwestern University -- CompSci Dept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CS110: Lecture 13 Arrays and Functions</dc:title>
  <dc:creator>Jack Tumblin</dc:creator>
  <cp:lastModifiedBy>jetumblin</cp:lastModifiedBy>
  <cp:revision>78</cp:revision>
  <dcterms:created xsi:type="dcterms:W3CDTF">2002-01-29T23:11:04Z</dcterms:created>
  <dcterms:modified xsi:type="dcterms:W3CDTF">2012-01-16T23:38:23Z</dcterms:modified>
</cp:coreProperties>
</file>