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notesSlides/notesSlide8.xml" ContentType="application/vnd.openxmlformats-officedocument.presentationml.notesSlide+xml"/>
  <Override PartName="/ppt/notesSlides/notesSlide9.xml" ContentType="application/vnd.openxmlformats-officedocument.presentationml.notesSlide+xml"/>
  <Override PartName="/ppt/notesSlides/notesSlide10.xml" ContentType="application/vnd.openxmlformats-officedocument.presentationml.notesSlide+xml"/>
  <Override PartName="/ppt/notesSlides/notesSlide11.xml" ContentType="application/vnd.openxmlformats-officedocument.presentationml.notesSlide+xml"/>
  <Override PartName="/ppt/notesSlides/notesSlide12.xml" ContentType="application/vnd.openxmlformats-officedocument.presentationml.notesSlide+xml"/>
  <Override PartName="/ppt/notesSlides/notesSlide13.xml" ContentType="application/vnd.openxmlformats-officedocument.presentationml.notesSlide+xml"/>
  <Override PartName="/ppt/notesSlides/notesSlide14.xml" ContentType="application/vnd.openxmlformats-officedocument.presentationml.notesSlide+xml"/>
  <Override PartName="/ppt/notesSlides/notesSlide15.xml" ContentType="application/vnd.openxmlformats-officedocument.presentationml.notesSlide+xml"/>
  <Override PartName="/ppt/notesSlides/notesSlide16.xml" ContentType="application/vnd.openxmlformats-officedocument.presentationml.notesSlide+xml"/>
  <Override PartName="/ppt/notesSlides/notesSlide17.xml" ContentType="application/vnd.openxmlformats-officedocument.presentationml.notesSlide+xml"/>
  <Override PartName="/ppt/notesSlides/notesSlide18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trictFirstAndLastChars="0" saveSubsetFonts="1">
  <p:sldMasterIdLst>
    <p:sldMasterId id="2147483648" r:id="rId1"/>
  </p:sldMasterIdLst>
  <p:notesMasterIdLst>
    <p:notesMasterId r:id="rId20"/>
  </p:notesMasterIdLst>
  <p:sldIdLst>
    <p:sldId id="590" r:id="rId2"/>
    <p:sldId id="640" r:id="rId3"/>
    <p:sldId id="644" r:id="rId4"/>
    <p:sldId id="645" r:id="rId5"/>
    <p:sldId id="646" r:id="rId6"/>
    <p:sldId id="647" r:id="rId7"/>
    <p:sldId id="659" r:id="rId8"/>
    <p:sldId id="648" r:id="rId9"/>
    <p:sldId id="649" r:id="rId10"/>
    <p:sldId id="650" r:id="rId11"/>
    <p:sldId id="651" r:id="rId12"/>
    <p:sldId id="652" r:id="rId13"/>
    <p:sldId id="653" r:id="rId14"/>
    <p:sldId id="654" r:id="rId15"/>
    <p:sldId id="655" r:id="rId16"/>
    <p:sldId id="656" r:id="rId17"/>
    <p:sldId id="657" r:id="rId18"/>
    <p:sldId id="658" r:id="rId19"/>
  </p:sldIdLst>
  <p:sldSz cx="9144000" cy="6858000" type="screen4x3"/>
  <p:notesSz cx="6858000" cy="9144000"/>
  <p:defaultTextStyle>
    <a:defPPr>
      <a:defRPr lang="en-US"/>
    </a:defPPr>
    <a:lvl1pPr algn="l" rtl="0" eaLnBrk="0" fontAlgn="base" hangingPunct="0">
      <a:spcBef>
        <a:spcPct val="0"/>
      </a:spcBef>
      <a:spcAft>
        <a:spcPct val="0"/>
      </a:spcAft>
      <a:defRPr sz="2400" kern="1200">
        <a:solidFill>
          <a:schemeClr val="tx1"/>
        </a:solidFill>
        <a:effectLst>
          <a:outerShdw blurRad="38100" dist="38100" dir="2700000" algn="tl">
            <a:srgbClr val="000000">
              <a:alpha val="43137"/>
            </a:srgbClr>
          </a:outerShdw>
        </a:effectLst>
        <a:latin typeface="Times New Roman" pitchFamily="18" charset="0"/>
        <a:ea typeface="+mn-ea"/>
        <a:cs typeface="+mn-cs"/>
      </a:defRPr>
    </a:lvl1pPr>
    <a:lvl2pPr marL="457200" algn="l" rtl="0" eaLnBrk="0" fontAlgn="base" hangingPunct="0">
      <a:spcBef>
        <a:spcPct val="0"/>
      </a:spcBef>
      <a:spcAft>
        <a:spcPct val="0"/>
      </a:spcAft>
      <a:defRPr sz="2400" kern="1200">
        <a:solidFill>
          <a:schemeClr val="tx1"/>
        </a:solidFill>
        <a:effectLst>
          <a:outerShdw blurRad="38100" dist="38100" dir="2700000" algn="tl">
            <a:srgbClr val="000000">
              <a:alpha val="43137"/>
            </a:srgbClr>
          </a:outerShdw>
        </a:effectLst>
        <a:latin typeface="Times New Roman" pitchFamily="18" charset="0"/>
        <a:ea typeface="+mn-ea"/>
        <a:cs typeface="+mn-cs"/>
      </a:defRPr>
    </a:lvl2pPr>
    <a:lvl3pPr marL="914400" algn="l" rtl="0" eaLnBrk="0" fontAlgn="base" hangingPunct="0">
      <a:spcBef>
        <a:spcPct val="0"/>
      </a:spcBef>
      <a:spcAft>
        <a:spcPct val="0"/>
      </a:spcAft>
      <a:defRPr sz="2400" kern="1200">
        <a:solidFill>
          <a:schemeClr val="tx1"/>
        </a:solidFill>
        <a:effectLst>
          <a:outerShdw blurRad="38100" dist="38100" dir="2700000" algn="tl">
            <a:srgbClr val="000000">
              <a:alpha val="43137"/>
            </a:srgbClr>
          </a:outerShdw>
        </a:effectLst>
        <a:latin typeface="Times New Roman" pitchFamily="18" charset="0"/>
        <a:ea typeface="+mn-ea"/>
        <a:cs typeface="+mn-cs"/>
      </a:defRPr>
    </a:lvl3pPr>
    <a:lvl4pPr marL="1371600" algn="l" rtl="0" eaLnBrk="0" fontAlgn="base" hangingPunct="0">
      <a:spcBef>
        <a:spcPct val="0"/>
      </a:spcBef>
      <a:spcAft>
        <a:spcPct val="0"/>
      </a:spcAft>
      <a:defRPr sz="2400" kern="1200">
        <a:solidFill>
          <a:schemeClr val="tx1"/>
        </a:solidFill>
        <a:effectLst>
          <a:outerShdw blurRad="38100" dist="38100" dir="2700000" algn="tl">
            <a:srgbClr val="000000">
              <a:alpha val="43137"/>
            </a:srgbClr>
          </a:outerShdw>
        </a:effectLst>
        <a:latin typeface="Times New Roman" pitchFamily="18" charset="0"/>
        <a:ea typeface="+mn-ea"/>
        <a:cs typeface="+mn-cs"/>
      </a:defRPr>
    </a:lvl4pPr>
    <a:lvl5pPr marL="1828800" algn="l" rtl="0" eaLnBrk="0" fontAlgn="base" hangingPunct="0">
      <a:spcBef>
        <a:spcPct val="0"/>
      </a:spcBef>
      <a:spcAft>
        <a:spcPct val="0"/>
      </a:spcAft>
      <a:defRPr sz="2400" kern="1200">
        <a:solidFill>
          <a:schemeClr val="tx1"/>
        </a:solidFill>
        <a:effectLst>
          <a:outerShdw blurRad="38100" dist="38100" dir="2700000" algn="tl">
            <a:srgbClr val="000000">
              <a:alpha val="43137"/>
            </a:srgbClr>
          </a:outerShdw>
        </a:effectLst>
        <a:latin typeface="Times New Roman" pitchFamily="18" charset="0"/>
        <a:ea typeface="+mn-ea"/>
        <a:cs typeface="+mn-cs"/>
      </a:defRPr>
    </a:lvl5pPr>
    <a:lvl6pPr marL="2286000" algn="l" defTabSz="914400" rtl="0" eaLnBrk="1" latinLnBrk="0" hangingPunct="1">
      <a:defRPr sz="2400" kern="1200">
        <a:solidFill>
          <a:schemeClr val="tx1"/>
        </a:solidFill>
        <a:effectLst>
          <a:outerShdw blurRad="38100" dist="38100" dir="2700000" algn="tl">
            <a:srgbClr val="000000">
              <a:alpha val="43137"/>
            </a:srgbClr>
          </a:outerShdw>
        </a:effectLst>
        <a:latin typeface="Times New Roman" pitchFamily="18" charset="0"/>
        <a:ea typeface="+mn-ea"/>
        <a:cs typeface="+mn-cs"/>
      </a:defRPr>
    </a:lvl6pPr>
    <a:lvl7pPr marL="2743200" algn="l" defTabSz="914400" rtl="0" eaLnBrk="1" latinLnBrk="0" hangingPunct="1">
      <a:defRPr sz="2400" kern="1200">
        <a:solidFill>
          <a:schemeClr val="tx1"/>
        </a:solidFill>
        <a:effectLst>
          <a:outerShdw blurRad="38100" dist="38100" dir="2700000" algn="tl">
            <a:srgbClr val="000000">
              <a:alpha val="43137"/>
            </a:srgbClr>
          </a:outerShdw>
        </a:effectLst>
        <a:latin typeface="Times New Roman" pitchFamily="18" charset="0"/>
        <a:ea typeface="+mn-ea"/>
        <a:cs typeface="+mn-cs"/>
      </a:defRPr>
    </a:lvl7pPr>
    <a:lvl8pPr marL="3200400" algn="l" defTabSz="914400" rtl="0" eaLnBrk="1" latinLnBrk="0" hangingPunct="1">
      <a:defRPr sz="2400" kern="1200">
        <a:solidFill>
          <a:schemeClr val="tx1"/>
        </a:solidFill>
        <a:effectLst>
          <a:outerShdw blurRad="38100" dist="38100" dir="2700000" algn="tl">
            <a:srgbClr val="000000">
              <a:alpha val="43137"/>
            </a:srgbClr>
          </a:outerShdw>
        </a:effectLst>
        <a:latin typeface="Times New Roman" pitchFamily="18" charset="0"/>
        <a:ea typeface="+mn-ea"/>
        <a:cs typeface="+mn-cs"/>
      </a:defRPr>
    </a:lvl8pPr>
    <a:lvl9pPr marL="3657600" algn="l" defTabSz="914400" rtl="0" eaLnBrk="1" latinLnBrk="0" hangingPunct="1">
      <a:defRPr sz="2400" kern="1200">
        <a:solidFill>
          <a:schemeClr val="tx1"/>
        </a:solidFill>
        <a:effectLst>
          <a:outerShdw blurRad="38100" dist="38100" dir="2700000" algn="tl">
            <a:srgbClr val="000000">
              <a:alpha val="43137"/>
            </a:srgbClr>
          </a:outerShdw>
        </a:effectLst>
        <a:latin typeface="Times New Roman" pitchFamily="18" charset="0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DDDDDD"/>
    <a:srgbClr val="FF00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napVertSplitter="1" vertBarState="minimized" horzBarState="maximized">
    <p:restoredLeft sz="19205" autoAdjust="0"/>
    <p:restoredTop sz="88862" autoAdjust="0"/>
  </p:normalViewPr>
  <p:slideViewPr>
    <p:cSldViewPr>
      <p:cViewPr varScale="1">
        <p:scale>
          <a:sx n="80" d="100"/>
          <a:sy n="80" d="100"/>
        </p:scale>
        <p:origin x="-570" y="-84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  <p:sldLst>
      <p:sld r:id="rId1" collapse="1"/>
    </p:sldLst>
  </p:outlin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3" Type="http://schemas.openxmlformats.org/officeDocument/2006/relationships/slide" Target="slides/slide2.xml"/><Relationship Id="rId21" Type="http://schemas.openxmlformats.org/officeDocument/2006/relationships/presProps" Target="presProps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notesMaster" Target="notesMasters/notesMaster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tableStyles" Target="tableStyles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theme" Target="theme/theme1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viewProps" Target="viewProps.xml"/></Relationships>
</file>

<file path=ppt/_rels/viewProps.xml.rels><?xml version="1.0" encoding="UTF-8" standalone="yes"?>
<Relationships xmlns="http://schemas.openxmlformats.org/package/2006/relationships"><Relationship Id="rId1" Type="http://schemas.openxmlformats.org/officeDocument/2006/relationships/slide" Target="slides/slide18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434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718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200">
                <a:effectLst/>
              </a:defRPr>
            </a:lvl1pPr>
          </a:lstStyle>
          <a:p>
            <a:endParaRPr lang="en-US"/>
          </a:p>
        </p:txBody>
      </p:sp>
      <p:sp>
        <p:nvSpPr>
          <p:cNvPr id="18435" name="Rectangle 3"/>
          <p:cNvSpPr>
            <a:spLocks noGrp="1" noChangeArrowheads="1"/>
          </p:cNvSpPr>
          <p:nvPr>
            <p:ph type="dt" idx="1"/>
          </p:nvPr>
        </p:nvSpPr>
        <p:spPr bwMode="auto">
          <a:xfrm>
            <a:off x="3886200" y="0"/>
            <a:ext cx="29718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200">
                <a:effectLst/>
              </a:defRPr>
            </a:lvl1pPr>
          </a:lstStyle>
          <a:p>
            <a:endParaRPr lang="en-US"/>
          </a:p>
        </p:txBody>
      </p:sp>
      <p:sp>
        <p:nvSpPr>
          <p:cNvPr id="18436" name="Rectangle 4"/>
          <p:cNvSpPr>
            <a:spLocks noChangeArrowheads="1" noTextEdit="1"/>
          </p:cNvSpPr>
          <p:nvPr>
            <p:ph type="sldImg" idx="2"/>
          </p:nvPr>
        </p:nvSpPr>
        <p:spPr bwMode="auto">
          <a:xfrm>
            <a:off x="1143000" y="685800"/>
            <a:ext cx="4572000" cy="3429000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  <a:ext uri="{53640926-AAD7-44D8-BBD7-CCE9431645EC}">
              <a14:shadowObscured xmlns:a14="http://schemas.microsoft.com/office/drawing/2010/main" val="1"/>
            </a:ext>
          </a:extLst>
        </p:spPr>
      </p:sp>
      <p:sp>
        <p:nvSpPr>
          <p:cNvPr id="18437" name="Rectangle 5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914400" y="4343400"/>
            <a:ext cx="5029200" cy="41148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</a:p>
        </p:txBody>
      </p:sp>
      <p:sp>
        <p:nvSpPr>
          <p:cNvPr id="18438" name="Rectangle 6"/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0" y="8686800"/>
            <a:ext cx="29718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>
              <a:defRPr sz="1200">
                <a:effectLst/>
              </a:defRPr>
            </a:lvl1pPr>
          </a:lstStyle>
          <a:p>
            <a:endParaRPr lang="en-US"/>
          </a:p>
        </p:txBody>
      </p:sp>
      <p:sp>
        <p:nvSpPr>
          <p:cNvPr id="18439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3886200" y="8686800"/>
            <a:ext cx="29718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>
              <a:defRPr sz="1200">
                <a:effectLst/>
              </a:defRPr>
            </a:lvl1pPr>
          </a:lstStyle>
          <a:p>
            <a:fld id="{4CAB6ECD-0F85-418F-A96F-90A0A84A269F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94467315"/>
      </p:ext>
    </p:extLst>
  </p:cSld>
  <p:clrMap bg1="lt1" tx1="dk1" bg2="lt2" tx2="dk2" accent1="accent1" accent2="accent2" accent3="accent3" accent4="accent4" accent5="accent5" accent6="accent6" hlink="hlink" folHlink="folHlink"/>
  <p:notesStyle>
    <a:lvl1pPr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1pPr>
    <a:lvl2pPr marL="4572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2pPr>
    <a:lvl3pPr marL="9144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3pPr>
    <a:lvl4pPr marL="13716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4pPr>
    <a:lvl5pPr marL="18288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1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.xml"/><Relationship Id="rId1" Type="http://schemas.openxmlformats.org/officeDocument/2006/relationships/notesMaster" Target="../notesMasters/notesMaster1.xml"/></Relationships>
</file>

<file path=ppt/notesSlides/_rels/notesSlide1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1.xml"/><Relationship Id="rId1" Type="http://schemas.openxmlformats.org/officeDocument/2006/relationships/notesMaster" Target="../notesMasters/notesMaster1.xml"/></Relationships>
</file>

<file path=ppt/notesSlides/_rels/notesSlide1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2.xml"/><Relationship Id="rId1" Type="http://schemas.openxmlformats.org/officeDocument/2006/relationships/notesMaster" Target="../notesMasters/notesMaster1.xml"/></Relationships>
</file>

<file path=ppt/notesSlides/_rels/notesSlide1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3.xml"/><Relationship Id="rId1" Type="http://schemas.openxmlformats.org/officeDocument/2006/relationships/notesMaster" Target="../notesMasters/notesMaster1.xml"/></Relationships>
</file>

<file path=ppt/notesSlides/_rels/notesSlide1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4.xml"/><Relationship Id="rId1" Type="http://schemas.openxmlformats.org/officeDocument/2006/relationships/notesMaster" Target="../notesMasters/notesMaster1.xml"/></Relationships>
</file>

<file path=ppt/notesSlides/_rels/notesSlide1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5.xml"/><Relationship Id="rId1" Type="http://schemas.openxmlformats.org/officeDocument/2006/relationships/notesMaster" Target="../notesMasters/notesMaster1.xml"/></Relationships>
</file>

<file path=ppt/notesSlides/_rels/notesSlide1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6.xml"/><Relationship Id="rId1" Type="http://schemas.openxmlformats.org/officeDocument/2006/relationships/notesMaster" Target="../notesMasters/notesMaster1.xml"/></Relationships>
</file>

<file path=ppt/notesSlides/_rels/notesSlide1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7.xml"/><Relationship Id="rId1" Type="http://schemas.openxmlformats.org/officeDocument/2006/relationships/notesMaster" Target="../notesMasters/notesMaster1.xml"/></Relationships>
</file>

<file path=ppt/notesSlides/_rels/notesSlide1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8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BBDC4110-E321-4065-8337-51A66D4ABA66}" type="slidenum">
              <a:rPr lang="en-US"/>
              <a:pPr/>
              <a:t>1</a:t>
            </a:fld>
            <a:endParaRPr lang="en-US"/>
          </a:p>
        </p:txBody>
      </p:sp>
      <p:sp>
        <p:nvSpPr>
          <p:cNvPr id="527362" name="Rectangle 2"/>
          <p:cNvSpPr>
            <a:spLocks noChangeArrowheads="1" noTextEdit="1"/>
          </p:cNvSpPr>
          <p:nvPr>
            <p:ph type="sldImg"/>
          </p:nvPr>
        </p:nvSpPr>
        <p:spPr>
          <a:ln/>
        </p:spPr>
      </p:sp>
      <p:sp>
        <p:nvSpPr>
          <p:cNvPr id="527363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0692EEE5-AC6A-48DC-A1BA-08BD73B31D1C}" type="slidenum">
              <a:rPr lang="en-US"/>
              <a:pPr/>
              <a:t>10</a:t>
            </a:fld>
            <a:endParaRPr lang="en-US"/>
          </a:p>
        </p:txBody>
      </p:sp>
      <p:sp>
        <p:nvSpPr>
          <p:cNvPr id="653314" name="Rectangle 2"/>
          <p:cNvSpPr>
            <a:spLocks noChangeArrowheads="1" noTextEdit="1"/>
          </p:cNvSpPr>
          <p:nvPr>
            <p:ph type="sldImg"/>
          </p:nvPr>
        </p:nvSpPr>
        <p:spPr>
          <a:ln/>
        </p:spPr>
      </p:sp>
      <p:sp>
        <p:nvSpPr>
          <p:cNvPr id="653315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1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76C33151-F1E4-4CE4-BE72-60B97E86E7B7}" type="slidenum">
              <a:rPr lang="en-US"/>
              <a:pPr/>
              <a:t>11</a:t>
            </a:fld>
            <a:endParaRPr lang="en-US"/>
          </a:p>
        </p:txBody>
      </p:sp>
      <p:sp>
        <p:nvSpPr>
          <p:cNvPr id="655362" name="Rectangle 2"/>
          <p:cNvSpPr>
            <a:spLocks noChangeArrowheads="1" noTextEdit="1"/>
          </p:cNvSpPr>
          <p:nvPr>
            <p:ph type="sldImg"/>
          </p:nvPr>
        </p:nvSpPr>
        <p:spPr>
          <a:ln/>
        </p:spPr>
      </p:sp>
      <p:sp>
        <p:nvSpPr>
          <p:cNvPr id="655363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1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4CEDA353-5785-4E3F-B404-A978DA3E3001}" type="slidenum">
              <a:rPr lang="en-US"/>
              <a:pPr/>
              <a:t>12</a:t>
            </a:fld>
            <a:endParaRPr lang="en-US"/>
          </a:p>
        </p:txBody>
      </p:sp>
      <p:sp>
        <p:nvSpPr>
          <p:cNvPr id="657410" name="Rectangle 2"/>
          <p:cNvSpPr>
            <a:spLocks noChangeArrowheads="1" noTextEdit="1"/>
          </p:cNvSpPr>
          <p:nvPr>
            <p:ph type="sldImg"/>
          </p:nvPr>
        </p:nvSpPr>
        <p:spPr>
          <a:ln/>
        </p:spPr>
      </p:sp>
      <p:sp>
        <p:nvSpPr>
          <p:cNvPr id="657411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1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EEA98265-8F14-4EEB-A06F-446DEEEBE100}" type="slidenum">
              <a:rPr lang="en-US"/>
              <a:pPr/>
              <a:t>13</a:t>
            </a:fld>
            <a:endParaRPr lang="en-US"/>
          </a:p>
        </p:txBody>
      </p:sp>
      <p:sp>
        <p:nvSpPr>
          <p:cNvPr id="659458" name="Rectangle 2"/>
          <p:cNvSpPr>
            <a:spLocks noChangeArrowheads="1" noTextEdit="1"/>
          </p:cNvSpPr>
          <p:nvPr>
            <p:ph type="sldImg"/>
          </p:nvPr>
        </p:nvSpPr>
        <p:spPr>
          <a:ln/>
        </p:spPr>
      </p:sp>
      <p:sp>
        <p:nvSpPr>
          <p:cNvPr id="659459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1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6ECE5C68-F5A5-4C7B-B50C-A39EF0419A4C}" type="slidenum">
              <a:rPr lang="en-US"/>
              <a:pPr/>
              <a:t>14</a:t>
            </a:fld>
            <a:endParaRPr lang="en-US"/>
          </a:p>
        </p:txBody>
      </p:sp>
      <p:sp>
        <p:nvSpPr>
          <p:cNvPr id="661506" name="Rectangle 2"/>
          <p:cNvSpPr>
            <a:spLocks noChangeArrowheads="1" noTextEdit="1"/>
          </p:cNvSpPr>
          <p:nvPr>
            <p:ph type="sldImg"/>
          </p:nvPr>
        </p:nvSpPr>
        <p:spPr>
          <a:ln/>
        </p:spPr>
      </p:sp>
      <p:sp>
        <p:nvSpPr>
          <p:cNvPr id="661507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1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B7582139-41ED-406E-AFAC-CB3E9E93E58D}" type="slidenum">
              <a:rPr lang="en-US"/>
              <a:pPr/>
              <a:t>15</a:t>
            </a:fld>
            <a:endParaRPr lang="en-US"/>
          </a:p>
        </p:txBody>
      </p:sp>
      <p:sp>
        <p:nvSpPr>
          <p:cNvPr id="663554" name="Rectangle 2"/>
          <p:cNvSpPr>
            <a:spLocks noChangeArrowheads="1" noTextEdit="1"/>
          </p:cNvSpPr>
          <p:nvPr>
            <p:ph type="sldImg"/>
          </p:nvPr>
        </p:nvSpPr>
        <p:spPr>
          <a:ln/>
        </p:spPr>
      </p:sp>
      <p:sp>
        <p:nvSpPr>
          <p:cNvPr id="663555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1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B7BF4DC1-9401-42A6-87D8-82A0EA87191B}" type="slidenum">
              <a:rPr lang="en-US"/>
              <a:pPr/>
              <a:t>16</a:t>
            </a:fld>
            <a:endParaRPr lang="en-US"/>
          </a:p>
        </p:txBody>
      </p:sp>
      <p:sp>
        <p:nvSpPr>
          <p:cNvPr id="665602" name="Rectangle 2"/>
          <p:cNvSpPr>
            <a:spLocks noChangeArrowheads="1" noTextEdit="1"/>
          </p:cNvSpPr>
          <p:nvPr>
            <p:ph type="sldImg"/>
          </p:nvPr>
        </p:nvSpPr>
        <p:spPr>
          <a:ln/>
        </p:spPr>
      </p:sp>
      <p:sp>
        <p:nvSpPr>
          <p:cNvPr id="665603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1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11843DF3-CA5E-4827-A3CC-4F64D988DC8C}" type="slidenum">
              <a:rPr lang="en-US"/>
              <a:pPr/>
              <a:t>17</a:t>
            </a:fld>
            <a:endParaRPr lang="en-US"/>
          </a:p>
        </p:txBody>
      </p:sp>
      <p:sp>
        <p:nvSpPr>
          <p:cNvPr id="667650" name="Rectangle 2"/>
          <p:cNvSpPr>
            <a:spLocks noChangeArrowheads="1" noTextEdit="1"/>
          </p:cNvSpPr>
          <p:nvPr>
            <p:ph type="sldImg"/>
          </p:nvPr>
        </p:nvSpPr>
        <p:spPr>
          <a:ln/>
        </p:spPr>
      </p:sp>
      <p:sp>
        <p:nvSpPr>
          <p:cNvPr id="667651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1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7EC2B14F-9EC9-4041-93E4-489E9E9774CC}" type="slidenum">
              <a:rPr lang="en-US"/>
              <a:pPr/>
              <a:t>18</a:t>
            </a:fld>
            <a:endParaRPr lang="en-US"/>
          </a:p>
        </p:txBody>
      </p:sp>
      <p:sp>
        <p:nvSpPr>
          <p:cNvPr id="669698" name="Rectangle 2"/>
          <p:cNvSpPr>
            <a:spLocks noChangeArrowheads="1" noTextEdit="1"/>
          </p:cNvSpPr>
          <p:nvPr>
            <p:ph type="sldImg"/>
          </p:nvPr>
        </p:nvSpPr>
        <p:spPr>
          <a:ln/>
        </p:spPr>
      </p:sp>
      <p:sp>
        <p:nvSpPr>
          <p:cNvPr id="669699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E5D05B60-7735-4E94-8034-45C05F13CE3A}" type="slidenum">
              <a:rPr lang="en-US"/>
              <a:pPr/>
              <a:t>2</a:t>
            </a:fld>
            <a:endParaRPr lang="en-US"/>
          </a:p>
        </p:txBody>
      </p:sp>
      <p:sp>
        <p:nvSpPr>
          <p:cNvPr id="634882" name="Rectangle 2"/>
          <p:cNvSpPr>
            <a:spLocks noChangeArrowheads="1" noTextEdit="1"/>
          </p:cNvSpPr>
          <p:nvPr>
            <p:ph type="sldImg"/>
          </p:nvPr>
        </p:nvSpPr>
        <p:spPr>
          <a:ln/>
        </p:spPr>
      </p:sp>
      <p:sp>
        <p:nvSpPr>
          <p:cNvPr id="634883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926C105E-6505-4F64-B143-EF35B85258C0}" type="slidenum">
              <a:rPr lang="en-US"/>
              <a:pPr/>
              <a:t>3</a:t>
            </a:fld>
            <a:endParaRPr lang="en-US"/>
          </a:p>
        </p:txBody>
      </p:sp>
      <p:sp>
        <p:nvSpPr>
          <p:cNvPr id="641026" name="Rectangle 2"/>
          <p:cNvSpPr>
            <a:spLocks noChangeArrowheads="1" noTextEdit="1"/>
          </p:cNvSpPr>
          <p:nvPr>
            <p:ph type="sldImg"/>
          </p:nvPr>
        </p:nvSpPr>
        <p:spPr>
          <a:ln/>
        </p:spPr>
      </p:sp>
      <p:sp>
        <p:nvSpPr>
          <p:cNvPr id="641027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C8C8B4EF-B997-4899-BEBF-AA147BC3478D}" type="slidenum">
              <a:rPr lang="en-US"/>
              <a:pPr/>
              <a:t>4</a:t>
            </a:fld>
            <a:endParaRPr lang="en-US"/>
          </a:p>
        </p:txBody>
      </p:sp>
      <p:sp>
        <p:nvSpPr>
          <p:cNvPr id="643074" name="Rectangle 2"/>
          <p:cNvSpPr>
            <a:spLocks noChangeArrowheads="1" noTextEdit="1"/>
          </p:cNvSpPr>
          <p:nvPr>
            <p:ph type="sldImg"/>
          </p:nvPr>
        </p:nvSpPr>
        <p:spPr>
          <a:ln/>
        </p:spPr>
      </p:sp>
      <p:sp>
        <p:nvSpPr>
          <p:cNvPr id="643075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B063C6A2-9B12-482D-9F47-6FAD1EC4D85A}" type="slidenum">
              <a:rPr lang="en-US"/>
              <a:pPr/>
              <a:t>5</a:t>
            </a:fld>
            <a:endParaRPr lang="en-US"/>
          </a:p>
        </p:txBody>
      </p:sp>
      <p:sp>
        <p:nvSpPr>
          <p:cNvPr id="645122" name="Rectangle 2"/>
          <p:cNvSpPr>
            <a:spLocks noChangeArrowheads="1" noTextEdit="1"/>
          </p:cNvSpPr>
          <p:nvPr>
            <p:ph type="sldImg"/>
          </p:nvPr>
        </p:nvSpPr>
        <p:spPr>
          <a:ln/>
        </p:spPr>
      </p:sp>
      <p:sp>
        <p:nvSpPr>
          <p:cNvPr id="645123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6E9CA15C-A269-4F07-B19A-F1514365760A}" type="slidenum">
              <a:rPr lang="en-US"/>
              <a:pPr/>
              <a:t>6</a:t>
            </a:fld>
            <a:endParaRPr lang="en-US"/>
          </a:p>
        </p:txBody>
      </p:sp>
      <p:sp>
        <p:nvSpPr>
          <p:cNvPr id="647170" name="Rectangle 2"/>
          <p:cNvSpPr>
            <a:spLocks noChangeArrowheads="1" noTextEdit="1"/>
          </p:cNvSpPr>
          <p:nvPr>
            <p:ph type="sldImg"/>
          </p:nvPr>
        </p:nvSpPr>
        <p:spPr>
          <a:ln/>
        </p:spPr>
      </p:sp>
      <p:sp>
        <p:nvSpPr>
          <p:cNvPr id="647171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CCCD4546-D0AA-4ACE-85B5-A15A39E9974C}" type="slidenum">
              <a:rPr lang="en-US"/>
              <a:pPr/>
              <a:t>7</a:t>
            </a:fld>
            <a:endParaRPr lang="en-US"/>
          </a:p>
        </p:txBody>
      </p:sp>
      <p:sp>
        <p:nvSpPr>
          <p:cNvPr id="673794" name="Rectangle 2"/>
          <p:cNvSpPr>
            <a:spLocks noChangeArrowheads="1" noTextEdit="1"/>
          </p:cNvSpPr>
          <p:nvPr>
            <p:ph type="sldImg"/>
          </p:nvPr>
        </p:nvSpPr>
        <p:spPr>
          <a:ln/>
        </p:spPr>
      </p:sp>
      <p:sp>
        <p:nvSpPr>
          <p:cNvPr id="673795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67A16642-996B-4862-ABB5-A7DE8FD004F9}" type="slidenum">
              <a:rPr lang="en-US"/>
              <a:pPr/>
              <a:t>8</a:t>
            </a:fld>
            <a:endParaRPr lang="en-US"/>
          </a:p>
        </p:txBody>
      </p:sp>
      <p:sp>
        <p:nvSpPr>
          <p:cNvPr id="649218" name="Rectangle 2"/>
          <p:cNvSpPr>
            <a:spLocks noChangeArrowheads="1" noTextEdit="1"/>
          </p:cNvSpPr>
          <p:nvPr>
            <p:ph type="sldImg"/>
          </p:nvPr>
        </p:nvSpPr>
        <p:spPr>
          <a:ln/>
        </p:spPr>
      </p:sp>
      <p:sp>
        <p:nvSpPr>
          <p:cNvPr id="649219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DD964DB5-3CAA-4F3B-8DBE-D9ABAF9A8A6A}" type="slidenum">
              <a:rPr lang="en-US"/>
              <a:pPr/>
              <a:t>9</a:t>
            </a:fld>
            <a:endParaRPr lang="en-US"/>
          </a:p>
        </p:txBody>
      </p:sp>
      <p:sp>
        <p:nvSpPr>
          <p:cNvPr id="651266" name="Rectangle 2"/>
          <p:cNvSpPr>
            <a:spLocks noChangeArrowheads="1" noTextEdit="1"/>
          </p:cNvSpPr>
          <p:nvPr>
            <p:ph type="sldImg"/>
          </p:nvPr>
        </p:nvSpPr>
        <p:spPr>
          <a:ln/>
        </p:spPr>
      </p:sp>
      <p:sp>
        <p:nvSpPr>
          <p:cNvPr id="651267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>
            <a:lvl1pPr>
              <a:defRPr/>
            </a:lvl1pPr>
          </a:lstStyle>
          <a:p>
            <a:fld id="{1A65908A-CA14-4304-BF49-D3EA50AE64BE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8248210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>
            <a:lvl1pPr>
              <a:defRPr/>
            </a:lvl1pPr>
          </a:lstStyle>
          <a:p>
            <a:fld id="{7ECF2BC6-9B0B-4285-9A5E-86A9C2962F21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27911117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515100" y="228600"/>
            <a:ext cx="1943100" cy="6019800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85800" y="228600"/>
            <a:ext cx="5676900" cy="6019800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>
            <a:lvl1pPr>
              <a:defRPr/>
            </a:lvl1pPr>
          </a:lstStyle>
          <a:p>
            <a:fld id="{8D06D859-4700-4697-BB7E-DFDAD7AF11B5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9858431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>
            <a:lvl1pPr>
              <a:defRPr/>
            </a:lvl1pPr>
          </a:lstStyle>
          <a:p>
            <a:fld id="{24312614-4544-4988-9CD2-E06411CC9BC7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6885418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>
            <a:lvl1pPr>
              <a:defRPr/>
            </a:lvl1pPr>
          </a:lstStyle>
          <a:p>
            <a:fld id="{286A20B3-2218-4EE9-BF2F-3E5196128633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7264708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85800" y="1447800"/>
            <a:ext cx="3810000" cy="48006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447800"/>
            <a:ext cx="3810000" cy="48006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0"/>
          </p:nvPr>
        </p:nvSpPr>
        <p:spPr/>
        <p:txBody>
          <a:bodyPr/>
          <a:lstStyle>
            <a:lvl1pPr>
              <a:defRPr/>
            </a:lvl1pPr>
          </a:lstStyle>
          <a:p>
            <a:fld id="{C17D6C32-E2B3-4E1E-B91E-097FEE13E5D4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30933724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0"/>
          </p:nvPr>
        </p:nvSpPr>
        <p:spPr/>
        <p:txBody>
          <a:bodyPr/>
          <a:lstStyle>
            <a:lvl1pPr>
              <a:defRPr/>
            </a:lvl1pPr>
          </a:lstStyle>
          <a:p>
            <a:fld id="{56AFFC70-BCAC-4FE0-B603-8C5BAD91D631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8333656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lide Number Placeholder 2"/>
          <p:cNvSpPr>
            <a:spLocks noGrp="1"/>
          </p:cNvSpPr>
          <p:nvPr>
            <p:ph type="sldNum" sz="quarter" idx="10"/>
          </p:nvPr>
        </p:nvSpPr>
        <p:spPr/>
        <p:txBody>
          <a:bodyPr/>
          <a:lstStyle>
            <a:lvl1pPr>
              <a:defRPr/>
            </a:lvl1pPr>
          </a:lstStyle>
          <a:p>
            <a:fld id="{8B12D787-A28F-49C6-9EFA-4D755E11656F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9162407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Number Placeholder 1"/>
          <p:cNvSpPr>
            <a:spLocks noGrp="1"/>
          </p:cNvSpPr>
          <p:nvPr>
            <p:ph type="sldNum" sz="quarter" idx="10"/>
          </p:nvPr>
        </p:nvSpPr>
        <p:spPr/>
        <p:txBody>
          <a:bodyPr/>
          <a:lstStyle>
            <a:lvl1pPr>
              <a:defRPr/>
            </a:lvl1pPr>
          </a:lstStyle>
          <a:p>
            <a:fld id="{99712E24-E9C0-4618-88F2-A240FD5E2F40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4379703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0"/>
          </p:nvPr>
        </p:nvSpPr>
        <p:spPr/>
        <p:txBody>
          <a:bodyPr/>
          <a:lstStyle>
            <a:lvl1pPr>
              <a:defRPr/>
            </a:lvl1pPr>
          </a:lstStyle>
          <a:p>
            <a:fld id="{3DE9CB49-67CE-4E6C-AF09-A9DD049C4E5A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0811459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0"/>
          </p:nvPr>
        </p:nvSpPr>
        <p:spPr/>
        <p:txBody>
          <a:bodyPr/>
          <a:lstStyle>
            <a:lvl1pPr>
              <a:defRPr/>
            </a:lvl1pPr>
          </a:lstStyle>
          <a:p>
            <a:fld id="{C45682C4-989C-47B3-9676-4929D64133BB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8245700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685800" y="228600"/>
            <a:ext cx="7772400" cy="1143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title style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685800" y="1447800"/>
            <a:ext cx="7772400" cy="48006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6553200" y="6248400"/>
            <a:ext cx="19050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400">
                <a:effectLst/>
              </a:defRPr>
            </a:lvl1pPr>
          </a:lstStyle>
          <a:p>
            <a:fld id="{514C545F-DDFF-4C6A-BB78-8BD6CD81F23D}" type="slidenum">
              <a:rPr lang="en-US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hf hdr="0" ftr="0" dt="0"/>
  <p:txStyles>
    <p:titleStyle>
      <a:lvl1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ahoma" pitchFamily="34" charset="0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ahoma" pitchFamily="34" charset="0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ahoma" pitchFamily="34" charset="0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ahoma" pitchFamily="34" charset="0"/>
        </a:defRPr>
      </a:lvl5pPr>
      <a:lvl6pPr marL="457200"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ahoma" pitchFamily="34" charset="0"/>
        </a:defRPr>
      </a:lvl6pPr>
      <a:lvl7pPr marL="914400"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ahoma" pitchFamily="34" charset="0"/>
        </a:defRPr>
      </a:lvl7pPr>
      <a:lvl8pPr marL="1371600"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ahoma" pitchFamily="34" charset="0"/>
        </a:defRPr>
      </a:lvl8pPr>
      <a:lvl9pPr marL="1828800"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ahoma" pitchFamily="34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Char char="•"/>
        <a:defRPr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Char char="–"/>
        <a:defRPr sz="2800">
          <a:solidFill>
            <a:schemeClr val="tx1"/>
          </a:solidFill>
          <a:latin typeface="+mn-lt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Char char="•"/>
        <a:defRPr sz="2400">
          <a:solidFill>
            <a:schemeClr val="tx1"/>
          </a:solidFill>
          <a:latin typeface="+mn-lt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Char char="–"/>
        <a:defRPr sz="2000">
          <a:solidFill>
            <a:schemeClr val="tx1"/>
          </a:solidFill>
          <a:latin typeface="+mn-lt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5pPr>
      <a:lvl6pPr marL="2514600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6pPr>
      <a:lvl7pPr marL="2971800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7pPr>
      <a:lvl8pPr marL="3429000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8pPr>
      <a:lvl9pPr marL="3886200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0.xml"/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1.xml"/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2.xml"/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3.xml"/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4.xml"/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5.xml"/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6.xml"/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7.xml"/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8.xml"/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8.xml"/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9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143AD95A-CA58-4395-A35B-EF46D1012824}" type="slidenum">
              <a:rPr lang="en-US"/>
              <a:pPr/>
              <a:t>1</a:t>
            </a:fld>
            <a:endParaRPr lang="en-US"/>
          </a:p>
        </p:txBody>
      </p:sp>
      <p:sp>
        <p:nvSpPr>
          <p:cNvPr id="526338" name="Rectangle 2"/>
          <p:cNvSpPr>
            <a:spLocks noGrp="1" noChangeArrowheads="1"/>
          </p:cNvSpPr>
          <p:nvPr>
            <p:ph type="body" idx="1"/>
          </p:nvPr>
        </p:nvSpPr>
        <p:spPr>
          <a:xfrm>
            <a:off x="609600" y="4114800"/>
            <a:ext cx="7924800" cy="2514600"/>
          </a:xfrm>
        </p:spPr>
        <p:txBody>
          <a:bodyPr/>
          <a:lstStyle/>
          <a:p>
            <a:pPr>
              <a:buFontTx/>
              <a:buNone/>
            </a:pPr>
            <a:r>
              <a:rPr lang="en-US" b="1">
                <a:solidFill>
                  <a:schemeClr val="bg1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.</a:t>
            </a:r>
          </a:p>
        </p:txBody>
      </p:sp>
      <p:sp>
        <p:nvSpPr>
          <p:cNvPr id="526339" name="Rectangle 3"/>
          <p:cNvSpPr>
            <a:spLocks noGrp="1" noChangeArrowheads="1"/>
          </p:cNvSpPr>
          <p:nvPr>
            <p:ph type="title"/>
          </p:nvPr>
        </p:nvSpPr>
        <p:spPr>
          <a:xfrm>
            <a:off x="609600" y="685800"/>
            <a:ext cx="7848600" cy="1905000"/>
          </a:xfrm>
          <a:noFill/>
          <a:ln w="76200">
            <a:solidFill>
              <a:schemeClr val="accent2"/>
            </a:solidFill>
            <a:miter lim="800000"/>
            <a:headEnd/>
            <a:tailEnd/>
          </a:ln>
        </p:spPr>
        <p:txBody>
          <a:bodyPr/>
          <a:lstStyle/>
          <a:p>
            <a:r>
              <a:rPr lang="en-US" b="1">
                <a:effectLst>
                  <a:outerShdw blurRad="38100" dist="38100" dir="2700000" algn="tl">
                    <a:srgbClr val="C0C0C0"/>
                  </a:outerShdw>
                </a:effectLst>
              </a:rPr>
              <a:t>EECS110: 10b </a:t>
            </a:r>
            <a:br>
              <a:rPr lang="en-US" b="1">
                <a:effectLst>
                  <a:outerShdw blurRad="38100" dist="38100" dir="2700000" algn="tl">
                    <a:srgbClr val="C0C0C0"/>
                  </a:outerShdw>
                </a:effectLst>
              </a:rPr>
            </a:br>
            <a:r>
              <a:rPr lang="en-US" b="1">
                <a:effectLst>
                  <a:outerShdw blurRad="38100" dist="38100" dir="2700000" algn="tl">
                    <a:srgbClr val="C0C0C0"/>
                  </a:outerShdw>
                </a:effectLst>
              </a:rPr>
              <a:t>The Big Ideas We Studied</a:t>
            </a:r>
          </a:p>
        </p:txBody>
      </p:sp>
      <p:sp>
        <p:nvSpPr>
          <p:cNvPr id="526340" name="Rectangle 4"/>
          <p:cNvSpPr>
            <a:spLocks noChangeArrowheads="1"/>
          </p:cNvSpPr>
          <p:nvPr/>
        </p:nvSpPr>
        <p:spPr bwMode="auto">
          <a:xfrm>
            <a:off x="2719388" y="2667000"/>
            <a:ext cx="3706812" cy="9461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pPr algn="ctr"/>
            <a:r>
              <a:rPr lang="en-US" sz="2800">
                <a:solidFill>
                  <a:schemeClr val="tx2"/>
                </a:solidFill>
                <a:effectLst/>
              </a:rPr>
              <a:t>Jack Tumblin</a:t>
            </a:r>
            <a:br>
              <a:rPr lang="en-US" sz="2800">
                <a:solidFill>
                  <a:schemeClr val="tx2"/>
                </a:solidFill>
                <a:effectLst/>
              </a:rPr>
            </a:br>
            <a:r>
              <a:rPr lang="en-US" sz="2800">
                <a:solidFill>
                  <a:schemeClr val="tx2"/>
                </a:solidFill>
                <a:effectLst/>
              </a:rPr>
              <a:t>jet@cs.northwestern.edu</a:t>
            </a:r>
          </a:p>
        </p:txBody>
      </p:sp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370B1E16-3D38-4030-BD95-83E04A686B0D}" type="slidenum">
              <a:rPr lang="en-US"/>
              <a:pPr/>
              <a:t>10</a:t>
            </a:fld>
            <a:endParaRPr lang="en-US"/>
          </a:p>
        </p:txBody>
      </p:sp>
      <p:sp>
        <p:nvSpPr>
          <p:cNvPr id="652290" name="Rectangle 2"/>
          <p:cNvSpPr>
            <a:spLocks noGrp="1" noChangeArrowheads="1"/>
          </p:cNvSpPr>
          <p:nvPr>
            <p:ph type="title"/>
          </p:nvPr>
        </p:nvSpPr>
        <p:spPr>
          <a:xfrm>
            <a:off x="685800" y="152400"/>
            <a:ext cx="7772400" cy="1143000"/>
          </a:xfrm>
        </p:spPr>
        <p:txBody>
          <a:bodyPr/>
          <a:lstStyle/>
          <a:p>
            <a:r>
              <a:rPr lang="en-US"/>
              <a:t>Nested, Modular Design</a:t>
            </a:r>
          </a:p>
        </p:txBody>
      </p:sp>
      <p:sp>
        <p:nvSpPr>
          <p:cNvPr id="652291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685800" y="1219200"/>
            <a:ext cx="7772400" cy="1143000"/>
          </a:xfrm>
        </p:spPr>
        <p:txBody>
          <a:bodyPr/>
          <a:lstStyle/>
          <a:p>
            <a:pPr>
              <a:lnSpc>
                <a:spcPct val="90000"/>
              </a:lnSpc>
            </a:pPr>
            <a:r>
              <a:rPr lang="en-US" sz="2800" b="1">
                <a:effectLst>
                  <a:outerShdw blurRad="38100" dist="38100" dir="2700000" algn="tl">
                    <a:srgbClr val="C0C0C0"/>
                  </a:outerShdw>
                </a:effectLst>
              </a:rPr>
              <a:t>Is our best hope for reliable programs. Idea:</a:t>
            </a:r>
            <a:br>
              <a:rPr lang="en-US" sz="2800" b="1">
                <a:effectLst>
                  <a:outerShdw blurRad="38100" dist="38100" dir="2700000" algn="tl">
                    <a:srgbClr val="C0C0C0"/>
                  </a:outerShdw>
                </a:effectLst>
              </a:rPr>
            </a:br>
            <a:r>
              <a:rPr lang="en-US" sz="2800" b="1">
                <a:effectLst>
                  <a:outerShdw blurRad="38100" dist="38100" dir="2700000" algn="tl">
                    <a:srgbClr val="C0C0C0"/>
                  </a:outerShdw>
                </a:effectLst>
              </a:rPr>
              <a:t/>
            </a:r>
            <a:br>
              <a:rPr lang="en-US" sz="2800" b="1">
                <a:effectLst>
                  <a:outerShdw blurRad="38100" dist="38100" dir="2700000" algn="tl">
                    <a:srgbClr val="C0C0C0"/>
                  </a:outerShdw>
                </a:effectLst>
              </a:rPr>
            </a:br>
            <a:r>
              <a:rPr lang="en-US" sz="28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Even HUGE programs are kept simple</a:t>
            </a:r>
          </a:p>
          <a:p>
            <a:pPr>
              <a:lnSpc>
                <a:spcPct val="90000"/>
              </a:lnSpc>
            </a:pPr>
            <a:endParaRPr lang="en-US" sz="2800" b="1">
              <a:solidFill>
                <a:srgbClr val="FF0000"/>
              </a:solidFill>
              <a:effectLst>
                <a:outerShdw blurRad="38100" dist="38100" dir="2700000" algn="tl">
                  <a:srgbClr val="C0C0C0"/>
                </a:outerShdw>
              </a:effectLst>
            </a:endParaRPr>
          </a:p>
          <a:p>
            <a:pPr>
              <a:lnSpc>
                <a:spcPct val="90000"/>
              </a:lnSpc>
            </a:pPr>
            <a:endParaRPr lang="en-US" sz="2800" b="1">
              <a:solidFill>
                <a:srgbClr val="FF0000"/>
              </a:solidFill>
              <a:effectLst>
                <a:outerShdw blurRad="38100" dist="38100" dir="2700000" algn="tl">
                  <a:srgbClr val="C0C0C0"/>
                </a:outerShdw>
              </a:effectLst>
            </a:endParaRPr>
          </a:p>
        </p:txBody>
      </p:sp>
      <p:sp>
        <p:nvSpPr>
          <p:cNvPr id="652292" name="Rectangle 4"/>
          <p:cNvSpPr>
            <a:spLocks noChangeArrowheads="1"/>
          </p:cNvSpPr>
          <p:nvPr/>
        </p:nvSpPr>
        <p:spPr bwMode="auto">
          <a:xfrm>
            <a:off x="990600" y="1981200"/>
            <a:ext cx="6172200" cy="533400"/>
          </a:xfrm>
          <a:prstGeom prst="rect">
            <a:avLst/>
          </a:prstGeom>
          <a:noFill/>
          <a:ln w="57150">
            <a:solidFill>
              <a:schemeClr val="accent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652293" name="Text Box 5"/>
          <p:cNvSpPr txBox="1">
            <a:spLocks noChangeArrowheads="1"/>
          </p:cNvSpPr>
          <p:nvPr/>
        </p:nvSpPr>
        <p:spPr bwMode="auto">
          <a:xfrm>
            <a:off x="277813" y="2819400"/>
            <a:ext cx="3941762" cy="3819525"/>
          </a:xfrm>
          <a:prstGeom prst="rect">
            <a:avLst/>
          </a:prstGeom>
          <a:noFill/>
          <a:ln w="76200">
            <a:solidFill>
              <a:schemeClr val="tx1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pPr algn="r">
              <a:buFontTx/>
              <a:buChar char="•"/>
            </a:pPr>
            <a:r>
              <a:rPr lang="en-US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One huge mess,</a:t>
            </a:r>
          </a:p>
          <a:p>
            <a:pPr algn="r">
              <a:buFontTx/>
              <a:buChar char="•"/>
            </a:pPr>
            <a:r>
              <a:rPr lang="en-US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Complicated, Tangled,</a:t>
            </a:r>
          </a:p>
          <a:p>
            <a:pPr algn="r">
              <a:buFontTx/>
              <a:buChar char="•"/>
            </a:pPr>
            <a:r>
              <a:rPr lang="en-US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Interdependent,</a:t>
            </a:r>
          </a:p>
          <a:p>
            <a:pPr algn="r">
              <a:buFontTx/>
              <a:buChar char="•"/>
            </a:pPr>
            <a:r>
              <a:rPr lang="en-US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Disorganized, with</a:t>
            </a:r>
          </a:p>
          <a:p>
            <a:pPr algn="r">
              <a:buFontTx/>
              <a:buChar char="•"/>
            </a:pPr>
            <a:r>
              <a:rPr lang="en-US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Scattered details everywhere,</a:t>
            </a:r>
          </a:p>
          <a:p>
            <a:pPr algn="r">
              <a:buFontTx/>
              <a:buChar char="•"/>
            </a:pPr>
            <a:r>
              <a:rPr lang="en-US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Redundant, </a:t>
            </a:r>
          </a:p>
          <a:p>
            <a:pPr algn="r">
              <a:buFontTx/>
              <a:buChar char="•"/>
            </a:pPr>
            <a:r>
              <a:rPr lang="en-US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Impossible to test,</a:t>
            </a:r>
            <a:br>
              <a:rPr lang="en-US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</a:br>
            <a:r>
              <a:rPr lang="en-US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fixing part A breaks part B…</a:t>
            </a:r>
          </a:p>
          <a:p>
            <a:pPr algn="r">
              <a:buFontTx/>
              <a:buChar char="•"/>
            </a:pPr>
            <a:r>
              <a:rPr lang="en-US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‘A massive jumbled heap </a:t>
            </a:r>
          </a:p>
          <a:p>
            <a:pPr algn="r"/>
            <a:r>
              <a:rPr lang="en-US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of quick, partial fixes’</a:t>
            </a:r>
          </a:p>
        </p:txBody>
      </p:sp>
      <p:sp>
        <p:nvSpPr>
          <p:cNvPr id="652294" name="Text Box 6"/>
          <p:cNvSpPr txBox="1">
            <a:spLocks noChangeArrowheads="1"/>
          </p:cNvSpPr>
          <p:nvPr/>
        </p:nvSpPr>
        <p:spPr bwMode="auto">
          <a:xfrm>
            <a:off x="4648200" y="2667000"/>
            <a:ext cx="4191000" cy="3819525"/>
          </a:xfrm>
          <a:prstGeom prst="rect">
            <a:avLst/>
          </a:prstGeom>
          <a:noFill/>
          <a:ln w="76200">
            <a:solidFill>
              <a:schemeClr val="accent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>
              <a:buFontTx/>
              <a:buChar char="•"/>
            </a:pPr>
            <a:r>
              <a:rPr lang="en-US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Many separate modules</a:t>
            </a:r>
          </a:p>
          <a:p>
            <a:pPr>
              <a:buFontTx/>
              <a:buChar char="•"/>
            </a:pPr>
            <a:r>
              <a:rPr lang="en-US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Elaborate, but step-by-step</a:t>
            </a:r>
          </a:p>
          <a:p>
            <a:pPr>
              <a:buFontTx/>
              <a:buChar char="•"/>
            </a:pPr>
            <a:r>
              <a:rPr lang="en-US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Self-contained, independent,</a:t>
            </a:r>
          </a:p>
          <a:p>
            <a:pPr>
              <a:buFontTx/>
              <a:buChar char="•"/>
            </a:pPr>
            <a:r>
              <a:rPr lang="en-US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Orderly, nested interfaces,</a:t>
            </a:r>
          </a:p>
          <a:p>
            <a:pPr>
              <a:buFontTx/>
              <a:buChar char="•"/>
            </a:pPr>
            <a:r>
              <a:rPr lang="en-US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Details hidden, protected,</a:t>
            </a:r>
          </a:p>
          <a:p>
            <a:pPr>
              <a:buFontTx/>
              <a:buChar char="•"/>
            </a:pPr>
            <a:r>
              <a:rPr lang="en-US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One task</a:t>
            </a:r>
            <a:r>
              <a:rPr lang="en-US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sym typeface="Wingdings" pitchFamily="2" charset="2"/>
              </a:rPr>
              <a:t>one function</a:t>
            </a:r>
          </a:p>
          <a:p>
            <a:pPr>
              <a:buFontTx/>
              <a:buChar char="•"/>
            </a:pPr>
            <a:r>
              <a:rPr lang="en-US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Separate, tested functions in</a:t>
            </a:r>
            <a:br>
              <a:rPr lang="en-US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</a:br>
            <a:r>
              <a:rPr lang="en-US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   separate, tested libraries,</a:t>
            </a:r>
          </a:p>
          <a:p>
            <a:pPr>
              <a:buFontTx/>
              <a:buChar char="•"/>
            </a:pPr>
            <a:r>
              <a:rPr lang="en-US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Fix the function bodies; </a:t>
            </a:r>
            <a:br>
              <a:rPr lang="en-US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</a:br>
            <a:r>
              <a:rPr lang="en-US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  don’t change the interfaces!</a:t>
            </a:r>
          </a:p>
        </p:txBody>
      </p:sp>
      <p:sp>
        <p:nvSpPr>
          <p:cNvPr id="652295" name="Line 7"/>
          <p:cNvSpPr>
            <a:spLocks noChangeShapeType="1"/>
          </p:cNvSpPr>
          <p:nvPr/>
        </p:nvSpPr>
        <p:spPr bwMode="auto">
          <a:xfrm flipV="1">
            <a:off x="4038600" y="2971800"/>
            <a:ext cx="762000" cy="152400"/>
          </a:xfrm>
          <a:prstGeom prst="line">
            <a:avLst/>
          </a:prstGeom>
          <a:noFill/>
          <a:ln w="9525">
            <a:solidFill>
              <a:srgbClr val="FF0000"/>
            </a:solidFill>
            <a:round/>
            <a:headEnd type="none" w="lg" len="lg"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652296" name="Line 8"/>
          <p:cNvSpPr>
            <a:spLocks noChangeShapeType="1"/>
          </p:cNvSpPr>
          <p:nvPr/>
        </p:nvSpPr>
        <p:spPr bwMode="auto">
          <a:xfrm flipV="1">
            <a:off x="4114800" y="3276600"/>
            <a:ext cx="685800" cy="152400"/>
          </a:xfrm>
          <a:prstGeom prst="line">
            <a:avLst/>
          </a:prstGeom>
          <a:noFill/>
          <a:ln w="9525">
            <a:solidFill>
              <a:srgbClr val="FF0000"/>
            </a:solidFill>
            <a:round/>
            <a:headEnd type="none" w="lg" len="lg"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652297" name="Line 9"/>
          <p:cNvSpPr>
            <a:spLocks noChangeShapeType="1"/>
          </p:cNvSpPr>
          <p:nvPr/>
        </p:nvSpPr>
        <p:spPr bwMode="auto">
          <a:xfrm flipV="1">
            <a:off x="4114800" y="3657600"/>
            <a:ext cx="685800" cy="152400"/>
          </a:xfrm>
          <a:prstGeom prst="line">
            <a:avLst/>
          </a:prstGeom>
          <a:noFill/>
          <a:ln w="9525">
            <a:solidFill>
              <a:srgbClr val="FF0000"/>
            </a:solidFill>
            <a:round/>
            <a:headEnd type="none" w="lg" len="lg"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652298" name="Line 10"/>
          <p:cNvSpPr>
            <a:spLocks noChangeShapeType="1"/>
          </p:cNvSpPr>
          <p:nvPr/>
        </p:nvSpPr>
        <p:spPr bwMode="auto">
          <a:xfrm flipV="1">
            <a:off x="4114800" y="4038600"/>
            <a:ext cx="685800" cy="152400"/>
          </a:xfrm>
          <a:prstGeom prst="line">
            <a:avLst/>
          </a:prstGeom>
          <a:noFill/>
          <a:ln w="9525">
            <a:solidFill>
              <a:srgbClr val="FF0000"/>
            </a:solidFill>
            <a:round/>
            <a:headEnd type="none" w="lg" len="lg"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652299" name="Line 11"/>
          <p:cNvSpPr>
            <a:spLocks noChangeShapeType="1"/>
          </p:cNvSpPr>
          <p:nvPr/>
        </p:nvSpPr>
        <p:spPr bwMode="auto">
          <a:xfrm flipV="1">
            <a:off x="4114800" y="4419600"/>
            <a:ext cx="685800" cy="152400"/>
          </a:xfrm>
          <a:prstGeom prst="line">
            <a:avLst/>
          </a:prstGeom>
          <a:noFill/>
          <a:ln w="9525">
            <a:solidFill>
              <a:srgbClr val="FF0000"/>
            </a:solidFill>
            <a:round/>
            <a:headEnd type="none" w="lg" len="lg"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652300" name="Line 12"/>
          <p:cNvSpPr>
            <a:spLocks noChangeShapeType="1"/>
          </p:cNvSpPr>
          <p:nvPr/>
        </p:nvSpPr>
        <p:spPr bwMode="auto">
          <a:xfrm flipV="1">
            <a:off x="4038600" y="4800600"/>
            <a:ext cx="762000" cy="152400"/>
          </a:xfrm>
          <a:prstGeom prst="line">
            <a:avLst/>
          </a:prstGeom>
          <a:noFill/>
          <a:ln w="9525">
            <a:solidFill>
              <a:srgbClr val="FF0000"/>
            </a:solidFill>
            <a:round/>
            <a:headEnd type="none" w="lg" len="lg"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652301" name="Line 13"/>
          <p:cNvSpPr>
            <a:spLocks noChangeShapeType="1"/>
          </p:cNvSpPr>
          <p:nvPr/>
        </p:nvSpPr>
        <p:spPr bwMode="auto">
          <a:xfrm flipV="1">
            <a:off x="4029075" y="5153025"/>
            <a:ext cx="762000" cy="152400"/>
          </a:xfrm>
          <a:prstGeom prst="line">
            <a:avLst/>
          </a:prstGeom>
          <a:noFill/>
          <a:ln w="9525">
            <a:solidFill>
              <a:srgbClr val="FF0000"/>
            </a:solidFill>
            <a:round/>
            <a:headEnd type="none" w="lg" len="lg"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652302" name="Line 14"/>
          <p:cNvSpPr>
            <a:spLocks noChangeShapeType="1"/>
          </p:cNvSpPr>
          <p:nvPr/>
        </p:nvSpPr>
        <p:spPr bwMode="auto">
          <a:xfrm flipV="1">
            <a:off x="4038600" y="5867400"/>
            <a:ext cx="762000" cy="152400"/>
          </a:xfrm>
          <a:prstGeom prst="line">
            <a:avLst/>
          </a:prstGeom>
          <a:noFill/>
          <a:ln w="9525">
            <a:solidFill>
              <a:srgbClr val="FF0000"/>
            </a:solidFill>
            <a:round/>
            <a:headEnd type="none" w="lg" len="lg"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</p:spTree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FFABA6FE-3599-4946-AEF8-C7FF0C79C4FF}" type="slidenum">
              <a:rPr lang="en-US"/>
              <a:pPr/>
              <a:t>11</a:t>
            </a:fld>
            <a:endParaRPr lang="en-US"/>
          </a:p>
        </p:txBody>
      </p:sp>
      <p:sp>
        <p:nvSpPr>
          <p:cNvPr id="654338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Modular Design</a:t>
            </a:r>
          </a:p>
        </p:txBody>
      </p:sp>
      <p:sp>
        <p:nvSpPr>
          <p:cNvPr id="654339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457200" y="1447800"/>
            <a:ext cx="8229600" cy="5029200"/>
          </a:xfrm>
        </p:spPr>
        <p:txBody>
          <a:bodyPr/>
          <a:lstStyle/>
          <a:p>
            <a:pPr>
              <a:lnSpc>
                <a:spcPct val="90000"/>
              </a:lnSpc>
              <a:buFontTx/>
              <a:buNone/>
            </a:pPr>
            <a:r>
              <a:rPr lang="en-US" sz="28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Tahoma" pitchFamily="34" charset="0"/>
              </a:rPr>
              <a:t>CORE IDEA:</a:t>
            </a:r>
            <a:r>
              <a:rPr lang="en-US" sz="2800"/>
              <a:t/>
            </a:r>
            <a:br>
              <a:rPr lang="en-US" sz="2800"/>
            </a:br>
            <a:r>
              <a:rPr lang="en-US" sz="2800"/>
              <a:t>Break problem into just a few primary steps.</a:t>
            </a:r>
            <a:br>
              <a:rPr lang="en-US" sz="2800"/>
            </a:br>
            <a:r>
              <a:rPr lang="en-US" sz="2800"/>
              <a:t>	</a:t>
            </a:r>
          </a:p>
          <a:p>
            <a:pPr>
              <a:lnSpc>
                <a:spcPct val="90000"/>
              </a:lnSpc>
            </a:pPr>
            <a:r>
              <a:rPr lang="en-US" sz="2800"/>
              <a:t>‘Refactor’: critically examine/refine/test each step:</a:t>
            </a:r>
          </a:p>
          <a:p>
            <a:pPr lvl="1">
              <a:lnSpc>
                <a:spcPct val="90000"/>
              </a:lnSpc>
            </a:pPr>
            <a:r>
              <a:rPr lang="en-US" sz="2400"/>
              <a:t>? Re-usable parts? </a:t>
            </a:r>
          </a:p>
          <a:p>
            <a:pPr lvl="1">
              <a:lnSpc>
                <a:spcPct val="90000"/>
              </a:lnSpc>
            </a:pPr>
            <a:r>
              <a:rPr lang="en-US" sz="2400"/>
              <a:t>?Any surprises, any forgotten steps? </a:t>
            </a:r>
          </a:p>
          <a:p>
            <a:pPr lvl="1">
              <a:lnSpc>
                <a:spcPct val="90000"/>
              </a:lnSpc>
            </a:pPr>
            <a:r>
              <a:rPr lang="en-US" sz="2400"/>
              <a:t>?Any simpler way? Is your refinement confusing?</a:t>
            </a:r>
          </a:p>
          <a:p>
            <a:pPr lvl="1">
              <a:lnSpc>
                <a:spcPct val="90000"/>
              </a:lnSpc>
            </a:pPr>
            <a:r>
              <a:rPr lang="en-US" sz="2400"/>
              <a:t>?Need to back up, re-organize the larger problem?</a:t>
            </a:r>
          </a:p>
          <a:p>
            <a:pPr>
              <a:lnSpc>
                <a:spcPct val="90000"/>
              </a:lnSpc>
            </a:pPr>
            <a:r>
              <a:rPr lang="en-US" sz="2800"/>
              <a:t>Repeat: apply above to each step you just made.</a:t>
            </a:r>
            <a:br>
              <a:rPr lang="en-US" sz="2800"/>
            </a:br>
            <a:endParaRPr lang="en-US" sz="2800"/>
          </a:p>
          <a:p>
            <a:pPr>
              <a:lnSpc>
                <a:spcPct val="90000"/>
              </a:lnSpc>
            </a:pPr>
            <a:r>
              <a:rPr lang="en-US" sz="28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Absolutely Best Way? Still unknown. </a:t>
            </a:r>
            <a:r>
              <a:rPr lang="en-US" sz="2800"/>
              <a:t/>
            </a:r>
            <a:br>
              <a:rPr lang="en-US" sz="2800"/>
            </a:br>
            <a:r>
              <a:rPr lang="en-US" sz="2800"/>
              <a:t> ‘Waterfall’, ‘Extreme Programming’ CASE, etc.</a:t>
            </a:r>
          </a:p>
        </p:txBody>
      </p:sp>
    </p:spTree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45D35C4E-D4B9-4E0E-AE2F-60EA9E95B896}" type="slidenum">
              <a:rPr lang="en-US"/>
              <a:pPr/>
              <a:t>12</a:t>
            </a:fld>
            <a:endParaRPr lang="en-US"/>
          </a:p>
        </p:txBody>
      </p:sp>
      <p:sp>
        <p:nvSpPr>
          <p:cNvPr id="656386" name="Rectangle 2"/>
          <p:cNvSpPr>
            <a:spLocks noGrp="1" noChangeArrowheads="1"/>
          </p:cNvSpPr>
          <p:nvPr>
            <p:ph type="title"/>
          </p:nvPr>
        </p:nvSpPr>
        <p:spPr>
          <a:xfrm>
            <a:off x="685800" y="76200"/>
            <a:ext cx="7772400" cy="1143000"/>
          </a:xfrm>
        </p:spPr>
        <p:txBody>
          <a:bodyPr/>
          <a:lstStyle/>
          <a:p>
            <a:r>
              <a:rPr lang="en-US"/>
              <a:t>Modular Design</a:t>
            </a:r>
          </a:p>
        </p:txBody>
      </p:sp>
      <p:sp>
        <p:nvSpPr>
          <p:cNvPr id="656387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228600" y="1371600"/>
            <a:ext cx="7772400" cy="4800600"/>
          </a:xfrm>
        </p:spPr>
        <p:txBody>
          <a:bodyPr/>
          <a:lstStyle/>
          <a:p>
            <a:pPr>
              <a:lnSpc>
                <a:spcPct val="90000"/>
              </a:lnSpc>
              <a:buFontTx/>
              <a:buNone/>
            </a:pPr>
            <a: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  typedef struct gameT </a:t>
            </a:r>
            <a:b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{</a:t>
            </a:r>
            <a:b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	int score;		// current score</a:t>
            </a:r>
            <a:b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}gameT;			// Structure stub</a:t>
            </a:r>
            <a:b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	</a:t>
            </a:r>
            <a:b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/>
            </a:r>
            <a:b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int main(void)</a:t>
            </a:r>
            <a:b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{</a:t>
            </a:r>
            <a:b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int run;</a:t>
            </a:r>
            <a:b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game *pIt;</a:t>
            </a:r>
            <a:b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/>
            </a:r>
            <a:b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	run = initGame(pIt);</a:t>
            </a:r>
            <a:b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	if(TRUE==run)</a:t>
            </a:r>
            <a:b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	{</a:t>
            </a:r>
            <a:b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	   getInput(pIt);</a:t>
            </a:r>
            <a:b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	   computeOutput(pIt);</a:t>
            </a:r>
            <a:b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	   displayOutput(pIt);</a:t>
            </a:r>
            <a:b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	}</a:t>
            </a:r>
            <a:b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	endGame(pIt);</a:t>
            </a:r>
            <a:b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}</a:t>
            </a:r>
          </a:p>
          <a:p>
            <a:pPr>
              <a:lnSpc>
                <a:spcPct val="90000"/>
              </a:lnSpc>
            </a:pPr>
            <a:endParaRPr lang="en-US" sz="1800"/>
          </a:p>
        </p:txBody>
      </p:sp>
      <p:sp>
        <p:nvSpPr>
          <p:cNvPr id="656388" name="Text Box 4"/>
          <p:cNvSpPr txBox="1">
            <a:spLocks noChangeArrowheads="1"/>
          </p:cNvSpPr>
          <p:nvPr/>
        </p:nvSpPr>
        <p:spPr bwMode="auto">
          <a:xfrm>
            <a:off x="4572000" y="3124200"/>
            <a:ext cx="4130675" cy="1590675"/>
          </a:xfrm>
          <a:prstGeom prst="rect">
            <a:avLst/>
          </a:prstGeom>
          <a:solidFill>
            <a:schemeClr val="bg1"/>
          </a:solidFill>
          <a:ln w="38100">
            <a:solidFill>
              <a:schemeClr val="accent2"/>
            </a:solidFill>
            <a:miter lim="800000"/>
            <a:headEnd type="none" w="lg" len="lg"/>
            <a:tailEnd type="none" w="lg" len="lg"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>
              <a:lnSpc>
                <a:spcPct val="90000"/>
              </a:lnSpc>
              <a:spcBef>
                <a:spcPct val="20000"/>
              </a:spcBef>
              <a:buFontTx/>
              <a:buChar char="•"/>
            </a:pPr>
            <a:r>
              <a:rPr lang="en-US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Write function ‘stubs’ and </a:t>
            </a:r>
            <a:br>
              <a:rPr lang="en-US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</a:br>
            <a:r>
              <a:rPr lang="en-US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   data structure ‘stubs’.</a:t>
            </a:r>
          </a:p>
          <a:p>
            <a:pPr>
              <a:lnSpc>
                <a:spcPct val="90000"/>
              </a:lnSpc>
              <a:spcBef>
                <a:spcPct val="20000"/>
              </a:spcBef>
              <a:buFontTx/>
              <a:buChar char="•"/>
            </a:pPr>
            <a:r>
              <a:rPr lang="en-US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FIRST make it run,  </a:t>
            </a:r>
          </a:p>
          <a:p>
            <a:pPr>
              <a:lnSpc>
                <a:spcPct val="90000"/>
              </a:lnSpc>
              <a:spcBef>
                <a:spcPct val="20000"/>
              </a:spcBef>
              <a:buFontTx/>
              <a:buChar char="•"/>
            </a:pPr>
            <a:r>
              <a:rPr lang="en-US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THEN make it do something.</a:t>
            </a:r>
            <a:endParaRPr lang="en-US">
              <a:solidFill>
                <a:srgbClr val="FF0000"/>
              </a:solidFill>
              <a:effectLst/>
            </a:endParaRPr>
          </a:p>
        </p:txBody>
      </p:sp>
      <p:sp>
        <p:nvSpPr>
          <p:cNvPr id="656389" name="Rectangle 5"/>
          <p:cNvSpPr>
            <a:spLocks noChangeArrowheads="1"/>
          </p:cNvSpPr>
          <p:nvPr/>
        </p:nvSpPr>
        <p:spPr bwMode="auto">
          <a:xfrm>
            <a:off x="533400" y="2819400"/>
            <a:ext cx="3733800" cy="3505200"/>
          </a:xfrm>
          <a:prstGeom prst="rect">
            <a:avLst/>
          </a:prstGeom>
          <a:noFill/>
          <a:ln w="9525">
            <a:solidFill>
              <a:srgbClr val="FF0000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656390" name="Rectangle 6"/>
          <p:cNvSpPr>
            <a:spLocks noChangeArrowheads="1"/>
          </p:cNvSpPr>
          <p:nvPr/>
        </p:nvSpPr>
        <p:spPr bwMode="auto">
          <a:xfrm>
            <a:off x="533400" y="1295400"/>
            <a:ext cx="6172200" cy="1143000"/>
          </a:xfrm>
          <a:prstGeom prst="rect">
            <a:avLst/>
          </a:prstGeom>
          <a:noFill/>
          <a:ln w="9525">
            <a:solidFill>
              <a:srgbClr val="FF0000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</p:spTree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DB8D5AF4-9D3C-4C80-828F-5DEB1115FB41}" type="slidenum">
              <a:rPr lang="en-US"/>
              <a:pPr/>
              <a:t>13</a:t>
            </a:fld>
            <a:endParaRPr lang="en-US"/>
          </a:p>
        </p:txBody>
      </p:sp>
      <p:sp>
        <p:nvSpPr>
          <p:cNvPr id="658434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Modules for Big Programs</a:t>
            </a:r>
          </a:p>
        </p:txBody>
      </p:sp>
      <p:sp>
        <p:nvSpPr>
          <p:cNvPr id="658435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533400" y="1447800"/>
            <a:ext cx="8077200" cy="5105400"/>
          </a:xfrm>
        </p:spPr>
        <p:txBody>
          <a:bodyPr/>
          <a:lstStyle/>
          <a:p>
            <a:r>
              <a:rPr lang="en-US"/>
              <a:t>Manage a 500 function program, 10 authors?</a:t>
            </a:r>
          </a:p>
          <a:p>
            <a:r>
              <a:rPr lang="en-US"/>
              <a:t>Good Answer: One</a:t>
            </a:r>
            <a:r>
              <a:rPr lang="en-US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 module per author</a:t>
            </a:r>
          </a:p>
          <a:p>
            <a:r>
              <a:rPr lang="en-US"/>
              <a:t>In C, a module is </a:t>
            </a:r>
            <a:r>
              <a:rPr lang="en-US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a pair of files;</a:t>
            </a:r>
            <a:r>
              <a:rPr lang="en-US"/>
              <a:t> </a:t>
            </a:r>
          </a:p>
          <a:p>
            <a:pPr lvl="1"/>
            <a:r>
              <a:rPr lang="en-US"/>
              <a:t>A </a:t>
            </a:r>
            <a:r>
              <a:rPr lang="en-US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.h</a:t>
            </a:r>
            <a:r>
              <a:rPr lang="en-US"/>
              <a:t> file (the interface) that holds:</a:t>
            </a:r>
          </a:p>
          <a:p>
            <a:pPr lvl="2"/>
            <a:r>
              <a:rPr lang="en-US"/>
              <a:t>Function prototypes</a:t>
            </a:r>
          </a:p>
          <a:p>
            <a:pPr lvl="2"/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#include</a:t>
            </a:r>
            <a:r>
              <a:rPr lang="en-US"/>
              <a:t> statements</a:t>
            </a:r>
          </a:p>
          <a:p>
            <a:pPr lvl="2"/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#define</a:t>
            </a:r>
            <a:r>
              <a:rPr lang="en-US"/>
              <a:t> statements</a:t>
            </a:r>
          </a:p>
          <a:p>
            <a:pPr lvl="1"/>
            <a:r>
              <a:rPr lang="en-US"/>
              <a:t>A </a:t>
            </a:r>
            <a:r>
              <a:rPr lang="en-US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.c </a:t>
            </a:r>
            <a:r>
              <a:rPr lang="en-US"/>
              <a:t>file (the implementation) that holds: </a:t>
            </a:r>
          </a:p>
          <a:p>
            <a:pPr lvl="2"/>
            <a:r>
              <a:rPr lang="en-US"/>
              <a:t>Function bodies only, and one #include, </a:t>
            </a:r>
          </a:p>
          <a:p>
            <a:pPr lvl="2"/>
            <a:r>
              <a:rPr lang="en-US"/>
              <a:t>ONLY for its own </a:t>
            </a:r>
            <a:r>
              <a:rPr lang="en-US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.h</a:t>
            </a:r>
            <a:r>
              <a:rPr lang="en-US"/>
              <a:t> file:  </a:t>
            </a: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#include “myFile.h”</a:t>
            </a:r>
          </a:p>
        </p:txBody>
      </p:sp>
    </p:spTree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F95C87AE-56B7-4C6E-ABE6-0FE6B65579D0}" type="slidenum">
              <a:rPr lang="en-US"/>
              <a:pPr/>
              <a:t>14</a:t>
            </a:fld>
            <a:endParaRPr lang="en-US"/>
          </a:p>
        </p:txBody>
      </p:sp>
      <p:sp>
        <p:nvSpPr>
          <p:cNvPr id="660482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Modules and Data Structures</a:t>
            </a:r>
          </a:p>
        </p:txBody>
      </p:sp>
      <p:sp>
        <p:nvSpPr>
          <p:cNvPr id="660483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685800" y="1143000"/>
            <a:ext cx="8229600" cy="5257800"/>
          </a:xfrm>
        </p:spPr>
        <p:txBody>
          <a:bodyPr/>
          <a:lstStyle/>
          <a:p>
            <a:pPr>
              <a:buFontTx/>
              <a:buNone/>
            </a:pPr>
            <a:r>
              <a:rPr lang="en-US"/>
              <a:t>Good idea: </a:t>
            </a:r>
          </a:p>
          <a:p>
            <a:pPr lvl="1"/>
            <a:r>
              <a:rPr lang="en-US"/>
              <a:t>Organize programs to give each data structure </a:t>
            </a:r>
            <a:br>
              <a:rPr lang="en-US"/>
            </a:br>
            <a:r>
              <a:rPr lang="en-US"/>
              <a:t>       its’ own private set of functions.</a:t>
            </a:r>
          </a:p>
          <a:p>
            <a:pPr lvl="1"/>
            <a:r>
              <a:rPr lang="en-US"/>
              <a:t>Put the structure &amp; its fcns in one module</a:t>
            </a:r>
          </a:p>
          <a:p>
            <a:r>
              <a:rPr lang="en-US">
                <a:effectLst>
                  <a:outerShdw blurRad="38100" dist="38100" dir="2700000" algn="tl">
                    <a:srgbClr val="C0C0C0"/>
                  </a:outerShdw>
                </a:effectLst>
              </a:rPr>
              <a:t>Example</a:t>
            </a:r>
            <a:r>
              <a:rPr lang="en-US"/>
              <a:t>:  </a:t>
            </a:r>
            <a:r>
              <a:rPr lang="en-US" sz="2400">
                <a:solidFill>
                  <a:schemeClr val="accent2"/>
                </a:solidFill>
              </a:rPr>
              <a:t>‘</a:t>
            </a:r>
            <a:r>
              <a:rPr lang="en-US" sz="24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birdT</a:t>
            </a:r>
            <a:r>
              <a:rPr lang="en-US" sz="2400">
                <a:solidFill>
                  <a:schemeClr val="accent2"/>
                </a:solidFill>
              </a:rPr>
              <a:t>’</a:t>
            </a:r>
            <a:r>
              <a:rPr lang="en-US"/>
              <a:t> structure </a:t>
            </a:r>
            <a:br>
              <a:rPr lang="en-US"/>
            </a:br>
            <a:r>
              <a:rPr lang="en-US"/>
              <a:t>will have functions for different behaviors:</a:t>
            </a:r>
            <a:br>
              <a:rPr lang="en-US"/>
            </a:br>
            <a:r>
              <a:rPr lang="en-US" sz="24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birdInit(), BirdHop(), BirdFly(), BirdFeed(), BirdPreen(), BirdChirp(),  BirdSing(), BirdSleep();</a:t>
            </a:r>
            <a:br>
              <a:rPr lang="en-US" sz="24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endParaRPr lang="en-US" sz="2400" b="1">
              <a:solidFill>
                <a:schemeClr val="accent2"/>
              </a:solidFill>
              <a:effectLst>
                <a:outerShdw blurRad="38100" dist="38100" dir="2700000" algn="tl">
                  <a:srgbClr val="C0C0C0"/>
                </a:outerShdw>
              </a:effectLst>
              <a:latin typeface="Courier New" pitchFamily="49" charset="0"/>
            </a:endParaRPr>
          </a:p>
          <a:p>
            <a:pPr>
              <a:buFontTx/>
              <a:buNone/>
            </a:pPr>
            <a:r>
              <a:rPr lang="en-US" sz="2800" b="1">
                <a:effectLst>
                  <a:outerShdw blurRad="38100" dist="38100" dir="2700000" algn="tl">
                    <a:srgbClr val="C0C0C0"/>
                  </a:outerShdw>
                </a:effectLst>
              </a:rPr>
              <a:t>Module </a:t>
            </a: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bird.h, bird.c</a:t>
            </a:r>
            <a:r>
              <a:rPr lang="en-US" sz="2800" b="1">
                <a:effectLst>
                  <a:outerShdw blurRad="38100" dist="38100" dir="2700000" algn="tl">
                    <a:srgbClr val="C0C0C0"/>
                  </a:outerShdw>
                </a:effectLst>
              </a:rPr>
              <a:t> has </a:t>
            </a: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birdT</a:t>
            </a:r>
            <a:r>
              <a:rPr lang="en-US" sz="2800" b="1">
                <a:effectLst>
                  <a:outerShdw blurRad="38100" dist="38100" dir="2700000" algn="tl">
                    <a:srgbClr val="C0C0C0"/>
                  </a:outerShdw>
                </a:effectLst>
              </a:rPr>
              <a:t> struct, functions</a:t>
            </a:r>
            <a:endParaRPr lang="en-US" sz="2000" b="1">
              <a:solidFill>
                <a:schemeClr val="accent2"/>
              </a:solidFill>
              <a:effectLst>
                <a:outerShdw blurRad="38100" dist="38100" dir="2700000" algn="tl">
                  <a:srgbClr val="C0C0C0"/>
                </a:outerShdw>
              </a:effectLst>
              <a:latin typeface="Courier New" pitchFamily="49" charset="0"/>
            </a:endParaRPr>
          </a:p>
          <a:p>
            <a:endParaRPr lang="en-US" b="1">
              <a:solidFill>
                <a:schemeClr val="accent2"/>
              </a:solidFill>
              <a:effectLst>
                <a:outerShdw blurRad="38100" dist="38100" dir="2700000" algn="tl">
                  <a:srgbClr val="C0C0C0"/>
                </a:outerShdw>
              </a:effectLst>
              <a:latin typeface="Courier New" pitchFamily="49" charset="0"/>
            </a:endParaRPr>
          </a:p>
        </p:txBody>
      </p:sp>
      <p:sp>
        <p:nvSpPr>
          <p:cNvPr id="660484" name="Rectangle 4"/>
          <p:cNvSpPr>
            <a:spLocks noChangeArrowheads="1"/>
          </p:cNvSpPr>
          <p:nvPr/>
        </p:nvSpPr>
        <p:spPr bwMode="auto">
          <a:xfrm>
            <a:off x="685800" y="1219200"/>
            <a:ext cx="7543800" cy="2057400"/>
          </a:xfrm>
          <a:prstGeom prst="rect">
            <a:avLst/>
          </a:prstGeom>
          <a:noFill/>
          <a:ln w="9525">
            <a:solidFill>
              <a:srgbClr val="FF0000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660485" name="Rectangle 5"/>
          <p:cNvSpPr>
            <a:spLocks noChangeArrowheads="1"/>
          </p:cNvSpPr>
          <p:nvPr/>
        </p:nvSpPr>
        <p:spPr bwMode="auto">
          <a:xfrm>
            <a:off x="609600" y="5715000"/>
            <a:ext cx="7772400" cy="533400"/>
          </a:xfrm>
          <a:prstGeom prst="rect">
            <a:avLst/>
          </a:prstGeom>
          <a:noFill/>
          <a:ln w="28575">
            <a:solidFill>
              <a:schemeClr val="accent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</p:spTree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35CAAF54-B3F9-4DD3-B012-CF79D20F10D6}" type="slidenum">
              <a:rPr lang="en-US"/>
              <a:pPr/>
              <a:t>15</a:t>
            </a:fld>
            <a:endParaRPr lang="en-US"/>
          </a:p>
        </p:txBody>
      </p:sp>
      <p:sp>
        <p:nvSpPr>
          <p:cNvPr id="662530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Nested Modules</a:t>
            </a:r>
          </a:p>
        </p:txBody>
      </p:sp>
      <p:sp>
        <p:nvSpPr>
          <p:cNvPr id="662531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r>
              <a:rPr lang="en-US"/>
              <a:t>One module can rely on a ‘sub-module’:</a:t>
            </a:r>
          </a:p>
          <a:p>
            <a:pPr lvl="1"/>
            <a:r>
              <a:rPr lang="en-US" sz="24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module1.h</a:t>
            </a:r>
            <a:r>
              <a:rPr lang="en-US"/>
              <a:t>  may start with</a:t>
            </a:r>
            <a:br>
              <a:rPr lang="en-US"/>
            </a:br>
            <a:r>
              <a:rPr lang="en-US"/>
              <a:t>	</a:t>
            </a: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#include “module1A.h”</a:t>
            </a:r>
            <a:b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	#include “module1B.h” …</a:t>
            </a:r>
          </a:p>
          <a:p>
            <a:pPr lvl="1"/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module1a.h </a:t>
            </a:r>
            <a:r>
              <a:rPr lang="en-US"/>
              <a:t>may start with</a:t>
            </a:r>
            <a:br>
              <a:rPr lang="en-US"/>
            </a:br>
            <a:r>
              <a:rPr lang="en-US"/>
              <a:t> </a:t>
            </a: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#include “module1A1.h”</a:t>
            </a:r>
            <a:b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	#include “module1A2.h” …  and so on</a:t>
            </a:r>
          </a:p>
          <a:p>
            <a:pPr lvl="1"/>
            <a:endParaRPr lang="en-US" sz="2000" b="1">
              <a:solidFill>
                <a:schemeClr val="accent2"/>
              </a:solidFill>
              <a:effectLst>
                <a:outerShdw blurRad="38100" dist="38100" dir="2700000" algn="tl">
                  <a:srgbClr val="C0C0C0"/>
                </a:outerShdw>
              </a:effectLst>
              <a:latin typeface="Courier New" pitchFamily="49" charset="0"/>
            </a:endParaRPr>
          </a:p>
          <a:p>
            <a:r>
              <a:rPr lang="en-US"/>
              <a:t>One structure can have a smaller </a:t>
            </a:r>
            <a:br>
              <a:rPr lang="en-US"/>
            </a:br>
            <a:r>
              <a:rPr lang="en-US"/>
              <a:t>‘sub-structure’ as a member type</a:t>
            </a:r>
          </a:p>
        </p:txBody>
      </p:sp>
    </p:spTree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B607843B-1C05-40AF-914B-D59C560C72CE}" type="slidenum">
              <a:rPr lang="en-US"/>
              <a:pPr/>
              <a:t>16</a:t>
            </a:fld>
            <a:endParaRPr lang="en-US"/>
          </a:p>
        </p:txBody>
      </p:sp>
      <p:sp>
        <p:nvSpPr>
          <p:cNvPr id="664578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Big Caution though--</a:t>
            </a:r>
          </a:p>
        </p:txBody>
      </p:sp>
      <p:sp>
        <p:nvSpPr>
          <p:cNvPr id="664579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685800" y="1447800"/>
            <a:ext cx="7772400" cy="3556000"/>
          </a:xfrm>
        </p:spPr>
        <p:txBody>
          <a:bodyPr/>
          <a:lstStyle/>
          <a:p>
            <a:r>
              <a:rPr lang="en-US"/>
              <a:t>Though NESTING of modules is allowed, be careful that your modules don’t have any ‘circular’ dependencies…</a:t>
            </a:r>
          </a:p>
          <a:p>
            <a:r>
              <a:rPr lang="en-US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CAUTION! </a:t>
            </a:r>
            <a:br>
              <a:rPr lang="en-US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</a:br>
            <a:r>
              <a:rPr lang="en-US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‘circular’ includes will not work!</a:t>
            </a:r>
            <a:br>
              <a:rPr lang="en-US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</a:br>
            <a:endParaRPr lang="en-US" sz="3600" b="1">
              <a:solidFill>
                <a:srgbClr val="FF0000"/>
              </a:solidFill>
              <a:effectLst>
                <a:outerShdw blurRad="38100" dist="38100" dir="2700000" algn="tl">
                  <a:srgbClr val="C0C0C0"/>
                </a:outerShdw>
              </a:effectLst>
            </a:endParaRPr>
          </a:p>
        </p:txBody>
      </p:sp>
      <p:sp>
        <p:nvSpPr>
          <p:cNvPr id="664580" name="Text Box 4"/>
          <p:cNvSpPr txBox="1">
            <a:spLocks noChangeArrowheads="1"/>
          </p:cNvSpPr>
          <p:nvPr/>
        </p:nvSpPr>
        <p:spPr bwMode="auto">
          <a:xfrm>
            <a:off x="685800" y="4572000"/>
            <a:ext cx="2743200" cy="1930400"/>
          </a:xfrm>
          <a:prstGeom prst="rect">
            <a:avLst/>
          </a:prstGeom>
          <a:noFill/>
          <a:ln w="9525">
            <a:solidFill>
              <a:schemeClr val="tx1"/>
            </a:solidFill>
            <a:miter lim="800000"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/*</a:t>
            </a:r>
          </a:p>
          <a:p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*  my1.h file</a:t>
            </a:r>
          </a:p>
          <a:p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*/</a:t>
            </a:r>
          </a:p>
          <a:p>
            <a:endParaRPr lang="en-US" sz="2000" b="1">
              <a:solidFill>
                <a:schemeClr val="accent2"/>
              </a:solidFill>
              <a:effectLst>
                <a:outerShdw blurRad="38100" dist="38100" dir="2700000" algn="tl">
                  <a:srgbClr val="C0C0C0"/>
                </a:outerShdw>
              </a:effectLst>
              <a:latin typeface="Courier New" pitchFamily="49" charset="0"/>
            </a:endParaRPr>
          </a:p>
          <a:p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#include “my2.h”</a:t>
            </a:r>
          </a:p>
          <a:p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…</a:t>
            </a:r>
          </a:p>
        </p:txBody>
      </p:sp>
      <p:sp>
        <p:nvSpPr>
          <p:cNvPr id="664581" name="Text Box 5"/>
          <p:cNvSpPr txBox="1">
            <a:spLocks noChangeArrowheads="1"/>
          </p:cNvSpPr>
          <p:nvPr/>
        </p:nvSpPr>
        <p:spPr bwMode="auto">
          <a:xfrm>
            <a:off x="4953000" y="4572000"/>
            <a:ext cx="3124200" cy="1930400"/>
          </a:xfrm>
          <a:prstGeom prst="rect">
            <a:avLst/>
          </a:prstGeom>
          <a:noFill/>
          <a:ln w="9525">
            <a:solidFill>
              <a:schemeClr val="tx1"/>
            </a:solidFill>
            <a:miter lim="800000"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/*  </a:t>
            </a:r>
          </a:p>
          <a:p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* my2.h  file</a:t>
            </a:r>
          </a:p>
          <a:p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*/</a:t>
            </a:r>
          </a:p>
          <a:p>
            <a:endParaRPr lang="en-US" sz="2000" b="1">
              <a:solidFill>
                <a:schemeClr val="accent2"/>
              </a:solidFill>
              <a:effectLst>
                <a:outerShdw blurRad="38100" dist="38100" dir="2700000" algn="tl">
                  <a:srgbClr val="C0C0C0"/>
                </a:outerShdw>
              </a:effectLst>
              <a:latin typeface="Courier New" pitchFamily="49" charset="0"/>
            </a:endParaRPr>
          </a:p>
          <a:p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#include “my1.h”</a:t>
            </a:r>
          </a:p>
          <a:p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…</a:t>
            </a:r>
          </a:p>
        </p:txBody>
      </p:sp>
      <p:sp>
        <p:nvSpPr>
          <p:cNvPr id="664582" name="Line 6"/>
          <p:cNvSpPr>
            <a:spLocks noChangeShapeType="1"/>
          </p:cNvSpPr>
          <p:nvPr/>
        </p:nvSpPr>
        <p:spPr bwMode="auto">
          <a:xfrm flipH="1" flipV="1">
            <a:off x="3429000" y="4876800"/>
            <a:ext cx="1600200" cy="1143000"/>
          </a:xfrm>
          <a:prstGeom prst="line">
            <a:avLst/>
          </a:prstGeom>
          <a:noFill/>
          <a:ln w="9525">
            <a:solidFill>
              <a:srgbClr val="FF0000"/>
            </a:solidFill>
            <a:round/>
            <a:headEnd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664583" name="Line 7"/>
          <p:cNvSpPr>
            <a:spLocks noChangeShapeType="1"/>
          </p:cNvSpPr>
          <p:nvPr/>
        </p:nvSpPr>
        <p:spPr bwMode="auto">
          <a:xfrm flipV="1">
            <a:off x="3200400" y="4953000"/>
            <a:ext cx="1752600" cy="990600"/>
          </a:xfrm>
          <a:prstGeom prst="line">
            <a:avLst/>
          </a:prstGeom>
          <a:noFill/>
          <a:ln w="9525">
            <a:solidFill>
              <a:srgbClr val="FF0000"/>
            </a:solidFill>
            <a:round/>
            <a:headEnd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664584" name="Freeform 8"/>
          <p:cNvSpPr>
            <a:spLocks/>
          </p:cNvSpPr>
          <p:nvPr/>
        </p:nvSpPr>
        <p:spPr bwMode="auto">
          <a:xfrm>
            <a:off x="5029200" y="4862513"/>
            <a:ext cx="1476375" cy="930275"/>
          </a:xfrm>
          <a:custGeom>
            <a:avLst/>
            <a:gdLst>
              <a:gd name="T0" fmla="*/ 0 w 930"/>
              <a:gd name="T1" fmla="*/ 47 h 586"/>
              <a:gd name="T2" fmla="*/ 391 w 930"/>
              <a:gd name="T3" fmla="*/ 9 h 586"/>
              <a:gd name="T4" fmla="*/ 843 w 930"/>
              <a:gd name="T5" fmla="*/ 69 h 586"/>
              <a:gd name="T6" fmla="*/ 914 w 930"/>
              <a:gd name="T7" fmla="*/ 422 h 586"/>
              <a:gd name="T8" fmla="*/ 771 w 930"/>
              <a:gd name="T9" fmla="*/ 586 h 58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930" h="586">
                <a:moveTo>
                  <a:pt x="0" y="47"/>
                </a:moveTo>
                <a:cubicBezTo>
                  <a:pt x="0" y="47"/>
                  <a:pt x="251" y="5"/>
                  <a:pt x="391" y="9"/>
                </a:cubicBezTo>
                <a:cubicBezTo>
                  <a:pt x="531" y="13"/>
                  <a:pt x="756" y="0"/>
                  <a:pt x="843" y="69"/>
                </a:cubicBezTo>
                <a:cubicBezTo>
                  <a:pt x="930" y="138"/>
                  <a:pt x="926" y="336"/>
                  <a:pt x="914" y="422"/>
                </a:cubicBezTo>
                <a:cubicBezTo>
                  <a:pt x="902" y="508"/>
                  <a:pt x="801" y="552"/>
                  <a:pt x="771" y="586"/>
                </a:cubicBezTo>
              </a:path>
            </a:pathLst>
          </a:custGeom>
          <a:noFill/>
          <a:ln w="9525" cap="flat" cmpd="sng">
            <a:solidFill>
              <a:srgbClr val="FF0000"/>
            </a:solidFill>
            <a:prstDash val="solid"/>
            <a:round/>
            <a:headEnd type="none" w="med" len="med"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664585" name="Freeform 9"/>
          <p:cNvSpPr>
            <a:spLocks/>
          </p:cNvSpPr>
          <p:nvPr/>
        </p:nvSpPr>
        <p:spPr bwMode="auto">
          <a:xfrm flipH="1">
            <a:off x="2152650" y="4781550"/>
            <a:ext cx="1247775" cy="1066800"/>
          </a:xfrm>
          <a:custGeom>
            <a:avLst/>
            <a:gdLst>
              <a:gd name="T0" fmla="*/ 0 w 930"/>
              <a:gd name="T1" fmla="*/ 47 h 586"/>
              <a:gd name="T2" fmla="*/ 391 w 930"/>
              <a:gd name="T3" fmla="*/ 9 h 586"/>
              <a:gd name="T4" fmla="*/ 843 w 930"/>
              <a:gd name="T5" fmla="*/ 69 h 586"/>
              <a:gd name="T6" fmla="*/ 914 w 930"/>
              <a:gd name="T7" fmla="*/ 422 h 586"/>
              <a:gd name="T8" fmla="*/ 771 w 930"/>
              <a:gd name="T9" fmla="*/ 586 h 58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930" h="586">
                <a:moveTo>
                  <a:pt x="0" y="47"/>
                </a:moveTo>
                <a:cubicBezTo>
                  <a:pt x="0" y="47"/>
                  <a:pt x="251" y="5"/>
                  <a:pt x="391" y="9"/>
                </a:cubicBezTo>
                <a:cubicBezTo>
                  <a:pt x="531" y="13"/>
                  <a:pt x="756" y="0"/>
                  <a:pt x="843" y="69"/>
                </a:cubicBezTo>
                <a:cubicBezTo>
                  <a:pt x="930" y="138"/>
                  <a:pt x="926" y="336"/>
                  <a:pt x="914" y="422"/>
                </a:cubicBezTo>
                <a:cubicBezTo>
                  <a:pt x="902" y="508"/>
                  <a:pt x="801" y="552"/>
                  <a:pt x="771" y="586"/>
                </a:cubicBezTo>
              </a:path>
            </a:pathLst>
          </a:custGeom>
          <a:noFill/>
          <a:ln w="9525" cap="flat" cmpd="sng">
            <a:solidFill>
              <a:srgbClr val="FF0000"/>
            </a:solidFill>
            <a:prstDash val="solid"/>
            <a:round/>
            <a:headEnd type="none" w="med" len="med"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</p:spTree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F28A440B-1156-4004-8B02-6DA4FA3FB9E9}" type="slidenum">
              <a:rPr lang="en-US"/>
              <a:pPr/>
              <a:t>17</a:t>
            </a:fld>
            <a:endParaRPr lang="en-US"/>
          </a:p>
        </p:txBody>
      </p:sp>
      <p:sp>
        <p:nvSpPr>
          <p:cNvPr id="666626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A Good Check</a:t>
            </a:r>
          </a:p>
        </p:txBody>
      </p:sp>
      <p:sp>
        <p:nvSpPr>
          <p:cNvPr id="666627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685800" y="1219200"/>
            <a:ext cx="7772400" cy="5029200"/>
          </a:xfrm>
        </p:spPr>
        <p:txBody>
          <a:bodyPr/>
          <a:lstStyle/>
          <a:p>
            <a:r>
              <a:rPr lang="en-US"/>
              <a:t>.</a:t>
            </a:r>
          </a:p>
        </p:txBody>
      </p:sp>
      <p:sp>
        <p:nvSpPr>
          <p:cNvPr id="666628" name="Rectangle 4"/>
          <p:cNvSpPr>
            <a:spLocks noChangeArrowheads="1"/>
          </p:cNvSpPr>
          <p:nvPr/>
        </p:nvSpPr>
        <p:spPr bwMode="auto">
          <a:xfrm>
            <a:off x="990600" y="2667000"/>
            <a:ext cx="2895600" cy="1371600"/>
          </a:xfrm>
          <a:prstGeom prst="rect">
            <a:avLst/>
          </a:prstGeom>
          <a:noFill/>
          <a:ln w="9525">
            <a:solidFill>
              <a:srgbClr val="FF0000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r>
              <a:rPr lang="en-US" sz="1800" b="1" u="sng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Objects.h</a:t>
            </a:r>
            <a:br>
              <a:rPr lang="en-US" sz="1800" b="1" u="sng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endParaRPr lang="en-US" sz="1800" b="1" u="sng">
              <a:solidFill>
                <a:schemeClr val="accent2"/>
              </a:solidFill>
              <a:effectLst>
                <a:outerShdw blurRad="38100" dist="38100" dir="2700000" algn="tl">
                  <a:srgbClr val="C0C0C0"/>
                </a:outerShdw>
              </a:effectLst>
              <a:latin typeface="Courier New" pitchFamily="49" charset="0"/>
            </a:endParaRPr>
          </a:p>
          <a:p>
            <a: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#include “bird.h”</a:t>
            </a:r>
            <a:b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#include “tree.h”</a:t>
            </a:r>
            <a:b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#include “car.h”</a:t>
            </a:r>
          </a:p>
        </p:txBody>
      </p:sp>
      <p:sp>
        <p:nvSpPr>
          <p:cNvPr id="666629" name="Rectangle 5"/>
          <p:cNvSpPr>
            <a:spLocks noChangeArrowheads="1"/>
          </p:cNvSpPr>
          <p:nvPr/>
        </p:nvSpPr>
        <p:spPr bwMode="auto">
          <a:xfrm>
            <a:off x="4953000" y="1447800"/>
            <a:ext cx="2971800" cy="1143000"/>
          </a:xfrm>
          <a:prstGeom prst="rect">
            <a:avLst/>
          </a:prstGeom>
          <a:noFill/>
          <a:ln w="9525">
            <a:solidFill>
              <a:srgbClr val="FF0000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/>
            <a:r>
              <a:rPr lang="en-US" sz="1800" b="1" u="sng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Myprog.c</a:t>
            </a:r>
            <a:br>
              <a:rPr lang="en-US" sz="1800" b="1" u="sng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endParaRPr lang="en-US" sz="1800" b="1" u="sng">
              <a:solidFill>
                <a:schemeClr val="accent2"/>
              </a:solidFill>
              <a:effectLst>
                <a:outerShdw blurRad="38100" dist="38100" dir="2700000" algn="tl">
                  <a:srgbClr val="C0C0C0"/>
                </a:outerShdw>
              </a:effectLst>
              <a:latin typeface="Courier New" pitchFamily="49" charset="0"/>
            </a:endParaRPr>
          </a:p>
          <a:p>
            <a:pPr algn="ctr"/>
            <a: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#include “objects.h”</a:t>
            </a:r>
          </a:p>
          <a:p>
            <a:pPr algn="ctr"/>
            <a: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int main() { …  }</a:t>
            </a:r>
          </a:p>
        </p:txBody>
      </p:sp>
      <p:sp>
        <p:nvSpPr>
          <p:cNvPr id="666630" name="Rectangle 6"/>
          <p:cNvSpPr>
            <a:spLocks noChangeArrowheads="1"/>
          </p:cNvSpPr>
          <p:nvPr/>
        </p:nvSpPr>
        <p:spPr bwMode="auto">
          <a:xfrm>
            <a:off x="533400" y="4648200"/>
            <a:ext cx="2971800" cy="1371600"/>
          </a:xfrm>
          <a:prstGeom prst="rect">
            <a:avLst/>
          </a:prstGeom>
          <a:noFill/>
          <a:ln w="9525">
            <a:solidFill>
              <a:srgbClr val="FF0000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/>
            <a:r>
              <a:rPr lang="en-US" sz="1800" b="1" u="sng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Bird.h</a:t>
            </a:r>
            <a:br>
              <a:rPr lang="en-US" sz="1800" b="1" u="sng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endParaRPr lang="en-US" sz="1800" b="1" u="sng">
              <a:solidFill>
                <a:schemeClr val="accent2"/>
              </a:solidFill>
              <a:effectLst>
                <a:outerShdw blurRad="38100" dist="38100" dir="2700000" algn="tl">
                  <a:srgbClr val="C0C0C0"/>
                </a:outerShdw>
              </a:effectLst>
              <a:latin typeface="Courier New" pitchFamily="49" charset="0"/>
            </a:endParaRPr>
          </a:p>
          <a:p>
            <a:pPr algn="ctr"/>
            <a: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#include “owls.h”</a:t>
            </a:r>
            <a:b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#include “sparrow.h”</a:t>
            </a:r>
          </a:p>
          <a:p>
            <a:pPr algn="ctr"/>
            <a: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#include “hawk.h”</a:t>
            </a:r>
          </a:p>
        </p:txBody>
      </p:sp>
      <p:sp>
        <p:nvSpPr>
          <p:cNvPr id="666631" name="Rectangle 7"/>
          <p:cNvSpPr>
            <a:spLocks noChangeArrowheads="1"/>
          </p:cNvSpPr>
          <p:nvPr/>
        </p:nvSpPr>
        <p:spPr bwMode="auto">
          <a:xfrm>
            <a:off x="381000" y="1143000"/>
            <a:ext cx="4114800" cy="1263650"/>
          </a:xfrm>
          <a:prstGeom prst="rect">
            <a:avLst/>
          </a:prstGeom>
          <a:solidFill>
            <a:schemeClr val="bg1"/>
          </a:solidFill>
          <a:ln w="76200">
            <a:solidFill>
              <a:schemeClr val="accent2"/>
            </a:solidFill>
            <a:miter lim="800000"/>
            <a:headEnd type="none" w="lg" len="lg"/>
            <a:tailEnd type="none" w="lg" len="lg"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r>
              <a:rPr lang="en-US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Draw a graph of dependencies to be sure:</a:t>
            </a:r>
          </a:p>
          <a:p>
            <a:r>
              <a:rPr lang="en-US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No upward pointing arrows!</a:t>
            </a:r>
          </a:p>
        </p:txBody>
      </p:sp>
      <p:sp>
        <p:nvSpPr>
          <p:cNvPr id="666632" name="Rectangle 8"/>
          <p:cNvSpPr>
            <a:spLocks noChangeArrowheads="1"/>
          </p:cNvSpPr>
          <p:nvPr/>
        </p:nvSpPr>
        <p:spPr bwMode="auto">
          <a:xfrm>
            <a:off x="4800600" y="3276600"/>
            <a:ext cx="2971800" cy="1371600"/>
          </a:xfrm>
          <a:prstGeom prst="rect">
            <a:avLst/>
          </a:prstGeom>
          <a:noFill/>
          <a:ln w="9525">
            <a:solidFill>
              <a:srgbClr val="FF0000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/>
            <a:r>
              <a:rPr lang="en-US" sz="1800" b="1" u="sng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Tree.h</a:t>
            </a:r>
            <a:br>
              <a:rPr lang="en-US" sz="1800" b="1" u="sng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endParaRPr lang="en-US" sz="1800" b="1" u="sng">
              <a:solidFill>
                <a:schemeClr val="accent2"/>
              </a:solidFill>
              <a:effectLst>
                <a:outerShdw blurRad="38100" dist="38100" dir="2700000" algn="tl">
                  <a:srgbClr val="C0C0C0"/>
                </a:outerShdw>
              </a:effectLst>
              <a:latin typeface="Courier New" pitchFamily="49" charset="0"/>
            </a:endParaRPr>
          </a:p>
          <a:p>
            <a:pPr algn="ctr"/>
            <a: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#include “oak.h”</a:t>
            </a:r>
            <a:b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#include “birch.h”</a:t>
            </a:r>
          </a:p>
          <a:p>
            <a:pPr algn="ctr"/>
            <a: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#include “maple.h”</a:t>
            </a:r>
          </a:p>
        </p:txBody>
      </p:sp>
      <p:sp>
        <p:nvSpPr>
          <p:cNvPr id="666633" name="Line 9"/>
          <p:cNvSpPr>
            <a:spLocks noChangeShapeType="1"/>
          </p:cNvSpPr>
          <p:nvPr/>
        </p:nvSpPr>
        <p:spPr bwMode="auto">
          <a:xfrm>
            <a:off x="3352800" y="3657600"/>
            <a:ext cx="1447800" cy="609600"/>
          </a:xfrm>
          <a:prstGeom prst="line">
            <a:avLst/>
          </a:prstGeom>
          <a:noFill/>
          <a:ln w="9525">
            <a:solidFill>
              <a:srgbClr val="FF0000"/>
            </a:solidFill>
            <a:round/>
            <a:headEnd type="none" w="lg" len="lg"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666634" name="Line 10"/>
          <p:cNvSpPr>
            <a:spLocks noChangeShapeType="1"/>
          </p:cNvSpPr>
          <p:nvPr/>
        </p:nvSpPr>
        <p:spPr bwMode="auto">
          <a:xfrm flipH="1">
            <a:off x="3886200" y="2286000"/>
            <a:ext cx="1143000" cy="762000"/>
          </a:xfrm>
          <a:prstGeom prst="line">
            <a:avLst/>
          </a:prstGeom>
          <a:noFill/>
          <a:ln w="9525">
            <a:solidFill>
              <a:srgbClr val="FF0000"/>
            </a:solidFill>
            <a:round/>
            <a:headEnd type="none" w="lg" len="lg"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666635" name="Line 11"/>
          <p:cNvSpPr>
            <a:spLocks noChangeShapeType="1"/>
          </p:cNvSpPr>
          <p:nvPr/>
        </p:nvSpPr>
        <p:spPr bwMode="auto">
          <a:xfrm flipH="1">
            <a:off x="685800" y="3352800"/>
            <a:ext cx="381000" cy="1295400"/>
          </a:xfrm>
          <a:prstGeom prst="line">
            <a:avLst/>
          </a:prstGeom>
          <a:noFill/>
          <a:ln w="9525">
            <a:solidFill>
              <a:srgbClr val="FF0000"/>
            </a:solidFill>
            <a:round/>
            <a:headEnd type="none" w="lg" len="lg"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666636" name="Line 12"/>
          <p:cNvSpPr>
            <a:spLocks noChangeShapeType="1"/>
          </p:cNvSpPr>
          <p:nvPr/>
        </p:nvSpPr>
        <p:spPr bwMode="auto">
          <a:xfrm>
            <a:off x="3200400" y="3962400"/>
            <a:ext cx="1600200" cy="1371600"/>
          </a:xfrm>
          <a:prstGeom prst="line">
            <a:avLst/>
          </a:prstGeom>
          <a:noFill/>
          <a:ln w="9525">
            <a:solidFill>
              <a:srgbClr val="FF0000"/>
            </a:solidFill>
            <a:round/>
            <a:headEnd type="none" w="lg" len="lg"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666637" name="Rectangle 13"/>
          <p:cNvSpPr>
            <a:spLocks noChangeArrowheads="1"/>
          </p:cNvSpPr>
          <p:nvPr/>
        </p:nvSpPr>
        <p:spPr bwMode="auto">
          <a:xfrm>
            <a:off x="4800600" y="4953000"/>
            <a:ext cx="2971800" cy="1295400"/>
          </a:xfrm>
          <a:prstGeom prst="rect">
            <a:avLst/>
          </a:prstGeom>
          <a:noFill/>
          <a:ln w="9525">
            <a:solidFill>
              <a:srgbClr val="FF0000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/>
            <a:r>
              <a:rPr lang="en-US" sz="1800" b="1" u="sng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car.h</a:t>
            </a:r>
            <a:br>
              <a:rPr lang="en-US" sz="1800" b="1" u="sng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endParaRPr lang="en-US" sz="1800" b="1" u="sng">
              <a:solidFill>
                <a:schemeClr val="accent2"/>
              </a:solidFill>
              <a:effectLst>
                <a:outerShdw blurRad="38100" dist="38100" dir="2700000" algn="tl">
                  <a:srgbClr val="C0C0C0"/>
                </a:outerShdw>
              </a:effectLst>
              <a:latin typeface="Courier New" pitchFamily="49" charset="0"/>
            </a:endParaRPr>
          </a:p>
          <a:p>
            <a:pPr algn="ctr"/>
            <a: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#include “chevy.h”</a:t>
            </a:r>
          </a:p>
          <a:p>
            <a:pPr algn="ctr"/>
            <a: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#include “ford.h”</a:t>
            </a:r>
          </a:p>
        </p:txBody>
      </p:sp>
      <p:sp>
        <p:nvSpPr>
          <p:cNvPr id="666638" name="Line 14"/>
          <p:cNvSpPr>
            <a:spLocks noChangeShapeType="1"/>
          </p:cNvSpPr>
          <p:nvPr/>
        </p:nvSpPr>
        <p:spPr bwMode="auto">
          <a:xfrm>
            <a:off x="7467600" y="5867400"/>
            <a:ext cx="1524000" cy="762000"/>
          </a:xfrm>
          <a:prstGeom prst="line">
            <a:avLst/>
          </a:prstGeom>
          <a:noFill/>
          <a:ln w="9525">
            <a:solidFill>
              <a:srgbClr val="FF0000"/>
            </a:solidFill>
            <a:round/>
            <a:headEnd type="none" w="lg" len="lg"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666639" name="Line 15"/>
          <p:cNvSpPr>
            <a:spLocks noChangeShapeType="1"/>
          </p:cNvSpPr>
          <p:nvPr/>
        </p:nvSpPr>
        <p:spPr bwMode="auto">
          <a:xfrm>
            <a:off x="3048000" y="5334000"/>
            <a:ext cx="1143000" cy="1219200"/>
          </a:xfrm>
          <a:prstGeom prst="line">
            <a:avLst/>
          </a:prstGeom>
          <a:noFill/>
          <a:ln w="9525">
            <a:solidFill>
              <a:srgbClr val="FF0000"/>
            </a:solidFill>
            <a:round/>
            <a:headEnd type="none" w="lg" len="lg"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666640" name="Line 16"/>
          <p:cNvSpPr>
            <a:spLocks noChangeShapeType="1"/>
          </p:cNvSpPr>
          <p:nvPr/>
        </p:nvSpPr>
        <p:spPr bwMode="auto">
          <a:xfrm flipH="1">
            <a:off x="2133600" y="5943600"/>
            <a:ext cx="381000" cy="685800"/>
          </a:xfrm>
          <a:prstGeom prst="line">
            <a:avLst/>
          </a:prstGeom>
          <a:noFill/>
          <a:ln w="9525">
            <a:solidFill>
              <a:srgbClr val="FF0000"/>
            </a:solidFill>
            <a:round/>
            <a:headEnd type="none" w="lg" len="lg"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666641" name="Line 17"/>
          <p:cNvSpPr>
            <a:spLocks noChangeShapeType="1"/>
          </p:cNvSpPr>
          <p:nvPr/>
        </p:nvSpPr>
        <p:spPr bwMode="auto">
          <a:xfrm>
            <a:off x="3200400" y="5638800"/>
            <a:ext cx="152400" cy="914400"/>
          </a:xfrm>
          <a:prstGeom prst="line">
            <a:avLst/>
          </a:prstGeom>
          <a:noFill/>
          <a:ln w="9525">
            <a:solidFill>
              <a:srgbClr val="FF0000"/>
            </a:solidFill>
            <a:round/>
            <a:headEnd type="none" w="lg" len="lg"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666642" name="Line 18"/>
          <p:cNvSpPr>
            <a:spLocks noChangeShapeType="1"/>
          </p:cNvSpPr>
          <p:nvPr/>
        </p:nvSpPr>
        <p:spPr bwMode="auto">
          <a:xfrm>
            <a:off x="7391400" y="5943600"/>
            <a:ext cx="76200" cy="685800"/>
          </a:xfrm>
          <a:prstGeom prst="line">
            <a:avLst/>
          </a:prstGeom>
          <a:noFill/>
          <a:ln w="9525">
            <a:solidFill>
              <a:srgbClr val="FF0000"/>
            </a:solidFill>
            <a:round/>
            <a:headEnd type="none" w="lg" len="lg"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</p:spTree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968F75AE-5DFA-4E96-B27D-CAB2229D1262}" type="slidenum">
              <a:rPr lang="en-US"/>
              <a:pPr/>
              <a:t>18</a:t>
            </a:fld>
            <a:endParaRPr lang="en-US"/>
          </a:p>
        </p:txBody>
      </p:sp>
      <p:sp>
        <p:nvSpPr>
          <p:cNvPr id="668674" name="Rectangle 2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 algn="ctr">
              <a:buFontTx/>
              <a:buNone/>
            </a:pPr>
            <a:r>
              <a:rPr lang="en-US" sz="22900"/>
              <a:t>END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F4730449-CA5C-420D-B5C7-D6227592FEC4}" type="slidenum">
              <a:rPr lang="en-US"/>
              <a:pPr/>
              <a:t>2</a:t>
            </a:fld>
            <a:endParaRPr lang="en-US"/>
          </a:p>
        </p:txBody>
      </p:sp>
      <p:sp>
        <p:nvSpPr>
          <p:cNvPr id="596994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‘The 8 Big Ideas of C’</a:t>
            </a:r>
          </a:p>
        </p:txBody>
      </p:sp>
      <p:sp>
        <p:nvSpPr>
          <p:cNvPr id="596995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 marL="533400" indent="-533400">
              <a:buFontTx/>
              <a:buAutoNum type="arabicPeriod"/>
            </a:pPr>
            <a:r>
              <a:rPr lang="en-US" sz="2800"/>
              <a:t>Nesting, Problem Decomposition</a:t>
            </a:r>
          </a:p>
          <a:p>
            <a:pPr marL="533400" indent="-533400">
              <a:buFontTx/>
              <a:buAutoNum type="arabicPeriod"/>
            </a:pPr>
            <a:r>
              <a:rPr lang="en-US" sz="2800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Operators</a:t>
            </a:r>
            <a:r>
              <a:rPr lang="en-US" sz="2800"/>
              <a:t>, </a:t>
            </a:r>
            <a:r>
              <a:rPr lang="en-US" sz="2800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Expressions</a:t>
            </a:r>
            <a:r>
              <a:rPr lang="en-US" sz="2800">
                <a:sym typeface="Wingdings" pitchFamily="2" charset="2"/>
              </a:rPr>
              <a:t> and </a:t>
            </a:r>
            <a:r>
              <a:rPr lang="en-US" sz="2800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Statements</a:t>
            </a:r>
            <a:endParaRPr lang="en-US" sz="2800">
              <a:solidFill>
                <a:srgbClr val="FF0000"/>
              </a:solidFill>
              <a:effectLst>
                <a:outerShdw blurRad="38100" dist="38100" dir="2700000" algn="tl">
                  <a:srgbClr val="C0C0C0"/>
                </a:outerShdw>
              </a:effectLst>
              <a:sym typeface="Wingdings" pitchFamily="2" charset="2"/>
            </a:endParaRPr>
          </a:p>
          <a:p>
            <a:pPr marL="533400" indent="-533400">
              <a:buFontTx/>
              <a:buAutoNum type="arabicPeriod"/>
            </a:pPr>
            <a:r>
              <a:rPr lang="en-US" sz="2800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Functions</a:t>
            </a:r>
            <a:r>
              <a:rPr lang="en-US" sz="2800"/>
              <a:t>, </a:t>
            </a:r>
            <a:r>
              <a:rPr lang="en-US" sz="2800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Modules</a:t>
            </a:r>
            <a:r>
              <a:rPr lang="en-US" sz="2800"/>
              <a:t> and </a:t>
            </a:r>
            <a:r>
              <a:rPr lang="en-US" sz="2800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Interfaces</a:t>
            </a:r>
            <a:r>
              <a:rPr lang="en-US" sz="2800"/>
              <a:t>(and    )</a:t>
            </a:r>
          </a:p>
          <a:p>
            <a:pPr marL="533400" indent="-533400">
              <a:buFontTx/>
              <a:buAutoNum type="arabicPeriod"/>
            </a:pPr>
            <a:r>
              <a:rPr lang="en-US" sz="2800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Arrays</a:t>
            </a:r>
            <a:r>
              <a:rPr lang="en-US" sz="2800"/>
              <a:t>              (and all the above    )</a:t>
            </a:r>
          </a:p>
          <a:p>
            <a:pPr marL="533400" indent="-533400">
              <a:buFontTx/>
              <a:buAutoNum type="arabicPeriod"/>
            </a:pPr>
            <a:r>
              <a:rPr lang="en-US" sz="2800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Strings</a:t>
            </a:r>
            <a:r>
              <a:rPr lang="en-US" sz="2800"/>
              <a:t>            (and all the above    )</a:t>
            </a:r>
          </a:p>
          <a:p>
            <a:pPr marL="533400" indent="-533400">
              <a:buFontTx/>
              <a:buAutoNum type="arabicPeriod"/>
            </a:pPr>
            <a:r>
              <a:rPr lang="en-US" sz="2800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Pointers</a:t>
            </a:r>
            <a:r>
              <a:rPr lang="en-US" sz="2800"/>
              <a:t>         (and all the above    )</a:t>
            </a:r>
          </a:p>
          <a:p>
            <a:pPr marL="533400" indent="-533400">
              <a:buFontTx/>
              <a:buAutoNum type="arabicPeriod"/>
            </a:pPr>
            <a:r>
              <a:rPr lang="en-US" sz="2800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Malloc/Free</a:t>
            </a:r>
            <a:r>
              <a:rPr lang="en-US" sz="2800"/>
              <a:t> (and all the above    )</a:t>
            </a:r>
          </a:p>
          <a:p>
            <a:pPr marL="533400" indent="-533400">
              <a:buFontTx/>
              <a:buAutoNum type="arabicPeriod"/>
            </a:pPr>
            <a:r>
              <a:rPr lang="en-US" sz="2800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Structures</a:t>
            </a:r>
            <a:r>
              <a:rPr lang="en-US" sz="2800"/>
              <a:t>   (and all the above    )</a:t>
            </a:r>
          </a:p>
          <a:p>
            <a:pPr marL="533400" indent="-533400">
              <a:buFontTx/>
              <a:buNone/>
            </a:pPr>
            <a:r>
              <a:rPr lang="en-US" sz="2800" u="sng">
                <a:effectLst>
                  <a:outerShdw blurRad="38100" dist="38100" dir="2700000" algn="tl">
                    <a:srgbClr val="C0C0C0"/>
                  </a:outerShdw>
                </a:effectLst>
              </a:rPr>
              <a:t>Several Ways to Do Most Things  </a:t>
            </a:r>
            <a:r>
              <a:rPr lang="en-US" sz="1600" u="sng"/>
              <a:t>(ptr,array,struct, ADT…)</a:t>
            </a:r>
          </a:p>
          <a:p>
            <a:pPr marL="533400" indent="-533400">
              <a:buFontTx/>
              <a:buNone/>
            </a:pPr>
            <a:endParaRPr lang="en-US" sz="2000" u="sng"/>
          </a:p>
        </p:txBody>
      </p:sp>
      <p:sp>
        <p:nvSpPr>
          <p:cNvPr id="596997" name="Freeform 5"/>
          <p:cNvSpPr>
            <a:spLocks/>
          </p:cNvSpPr>
          <p:nvPr/>
        </p:nvSpPr>
        <p:spPr bwMode="auto">
          <a:xfrm>
            <a:off x="6096000" y="2895600"/>
            <a:ext cx="260350" cy="419100"/>
          </a:xfrm>
          <a:custGeom>
            <a:avLst/>
            <a:gdLst>
              <a:gd name="T0" fmla="*/ 0 w 164"/>
              <a:gd name="T1" fmla="*/ 264 h 264"/>
              <a:gd name="T2" fmla="*/ 84 w 164"/>
              <a:gd name="T3" fmla="*/ 250 h 264"/>
              <a:gd name="T4" fmla="*/ 139 w 164"/>
              <a:gd name="T5" fmla="*/ 213 h 264"/>
              <a:gd name="T6" fmla="*/ 164 w 164"/>
              <a:gd name="T7" fmla="*/ 140 h 264"/>
              <a:gd name="T8" fmla="*/ 156 w 164"/>
              <a:gd name="T9" fmla="*/ 0 h 26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164" h="264">
                <a:moveTo>
                  <a:pt x="0" y="264"/>
                </a:moveTo>
                <a:lnTo>
                  <a:pt x="84" y="250"/>
                </a:lnTo>
                <a:lnTo>
                  <a:pt x="139" y="213"/>
                </a:lnTo>
                <a:lnTo>
                  <a:pt x="164" y="140"/>
                </a:lnTo>
                <a:lnTo>
                  <a:pt x="156" y="0"/>
                </a:lnTo>
              </a:path>
            </a:pathLst>
          </a:custGeom>
          <a:noFill/>
          <a:ln w="25400" cap="flat" cmpd="sng">
            <a:solidFill>
              <a:srgbClr val="FF0000"/>
            </a:solidFill>
            <a:prstDash val="solid"/>
            <a:round/>
            <a:headEnd type="none" w="lg" len="lg"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596998" name="Freeform 6"/>
          <p:cNvSpPr>
            <a:spLocks/>
          </p:cNvSpPr>
          <p:nvPr/>
        </p:nvSpPr>
        <p:spPr bwMode="auto">
          <a:xfrm>
            <a:off x="5943600" y="3429000"/>
            <a:ext cx="260350" cy="419100"/>
          </a:xfrm>
          <a:custGeom>
            <a:avLst/>
            <a:gdLst>
              <a:gd name="T0" fmla="*/ 0 w 164"/>
              <a:gd name="T1" fmla="*/ 264 h 264"/>
              <a:gd name="T2" fmla="*/ 84 w 164"/>
              <a:gd name="T3" fmla="*/ 250 h 264"/>
              <a:gd name="T4" fmla="*/ 139 w 164"/>
              <a:gd name="T5" fmla="*/ 213 h 264"/>
              <a:gd name="T6" fmla="*/ 164 w 164"/>
              <a:gd name="T7" fmla="*/ 140 h 264"/>
              <a:gd name="T8" fmla="*/ 156 w 164"/>
              <a:gd name="T9" fmla="*/ 0 h 26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164" h="264">
                <a:moveTo>
                  <a:pt x="0" y="264"/>
                </a:moveTo>
                <a:lnTo>
                  <a:pt x="84" y="250"/>
                </a:lnTo>
                <a:lnTo>
                  <a:pt x="139" y="213"/>
                </a:lnTo>
                <a:lnTo>
                  <a:pt x="164" y="140"/>
                </a:lnTo>
                <a:lnTo>
                  <a:pt x="156" y="0"/>
                </a:lnTo>
              </a:path>
            </a:pathLst>
          </a:custGeom>
          <a:noFill/>
          <a:ln w="25400" cap="flat" cmpd="sng">
            <a:solidFill>
              <a:srgbClr val="FF0000"/>
            </a:solidFill>
            <a:prstDash val="solid"/>
            <a:round/>
            <a:headEnd type="none" w="lg" len="lg"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596999" name="Freeform 7"/>
          <p:cNvSpPr>
            <a:spLocks/>
          </p:cNvSpPr>
          <p:nvPr/>
        </p:nvSpPr>
        <p:spPr bwMode="auto">
          <a:xfrm>
            <a:off x="5791200" y="3962400"/>
            <a:ext cx="260350" cy="419100"/>
          </a:xfrm>
          <a:custGeom>
            <a:avLst/>
            <a:gdLst>
              <a:gd name="T0" fmla="*/ 0 w 164"/>
              <a:gd name="T1" fmla="*/ 264 h 264"/>
              <a:gd name="T2" fmla="*/ 84 w 164"/>
              <a:gd name="T3" fmla="*/ 250 h 264"/>
              <a:gd name="T4" fmla="*/ 139 w 164"/>
              <a:gd name="T5" fmla="*/ 213 h 264"/>
              <a:gd name="T6" fmla="*/ 164 w 164"/>
              <a:gd name="T7" fmla="*/ 140 h 264"/>
              <a:gd name="T8" fmla="*/ 156 w 164"/>
              <a:gd name="T9" fmla="*/ 0 h 26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164" h="264">
                <a:moveTo>
                  <a:pt x="0" y="264"/>
                </a:moveTo>
                <a:lnTo>
                  <a:pt x="84" y="250"/>
                </a:lnTo>
                <a:lnTo>
                  <a:pt x="139" y="213"/>
                </a:lnTo>
                <a:lnTo>
                  <a:pt x="164" y="140"/>
                </a:lnTo>
                <a:lnTo>
                  <a:pt x="156" y="0"/>
                </a:lnTo>
              </a:path>
            </a:pathLst>
          </a:custGeom>
          <a:noFill/>
          <a:ln w="25400" cap="flat" cmpd="sng">
            <a:solidFill>
              <a:srgbClr val="FF0000"/>
            </a:solidFill>
            <a:prstDash val="solid"/>
            <a:round/>
            <a:headEnd type="none" w="lg" len="lg"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597000" name="Freeform 8"/>
          <p:cNvSpPr>
            <a:spLocks/>
          </p:cNvSpPr>
          <p:nvPr/>
        </p:nvSpPr>
        <p:spPr bwMode="auto">
          <a:xfrm>
            <a:off x="5638800" y="4495800"/>
            <a:ext cx="260350" cy="419100"/>
          </a:xfrm>
          <a:custGeom>
            <a:avLst/>
            <a:gdLst>
              <a:gd name="T0" fmla="*/ 0 w 164"/>
              <a:gd name="T1" fmla="*/ 264 h 264"/>
              <a:gd name="T2" fmla="*/ 84 w 164"/>
              <a:gd name="T3" fmla="*/ 250 h 264"/>
              <a:gd name="T4" fmla="*/ 139 w 164"/>
              <a:gd name="T5" fmla="*/ 213 h 264"/>
              <a:gd name="T6" fmla="*/ 164 w 164"/>
              <a:gd name="T7" fmla="*/ 140 h 264"/>
              <a:gd name="T8" fmla="*/ 156 w 164"/>
              <a:gd name="T9" fmla="*/ 0 h 26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164" h="264">
                <a:moveTo>
                  <a:pt x="0" y="264"/>
                </a:moveTo>
                <a:lnTo>
                  <a:pt x="84" y="250"/>
                </a:lnTo>
                <a:lnTo>
                  <a:pt x="139" y="213"/>
                </a:lnTo>
                <a:lnTo>
                  <a:pt x="164" y="140"/>
                </a:lnTo>
                <a:lnTo>
                  <a:pt x="156" y="0"/>
                </a:lnTo>
              </a:path>
            </a:pathLst>
          </a:custGeom>
          <a:noFill/>
          <a:ln w="25400" cap="flat" cmpd="sng">
            <a:solidFill>
              <a:srgbClr val="FF0000"/>
            </a:solidFill>
            <a:prstDash val="solid"/>
            <a:round/>
            <a:headEnd type="none" w="lg" len="lg"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597001" name="Freeform 9"/>
          <p:cNvSpPr>
            <a:spLocks/>
          </p:cNvSpPr>
          <p:nvPr/>
        </p:nvSpPr>
        <p:spPr bwMode="auto">
          <a:xfrm>
            <a:off x="5562600" y="5029200"/>
            <a:ext cx="260350" cy="419100"/>
          </a:xfrm>
          <a:custGeom>
            <a:avLst/>
            <a:gdLst>
              <a:gd name="T0" fmla="*/ 0 w 164"/>
              <a:gd name="T1" fmla="*/ 264 h 264"/>
              <a:gd name="T2" fmla="*/ 84 w 164"/>
              <a:gd name="T3" fmla="*/ 250 h 264"/>
              <a:gd name="T4" fmla="*/ 139 w 164"/>
              <a:gd name="T5" fmla="*/ 213 h 264"/>
              <a:gd name="T6" fmla="*/ 164 w 164"/>
              <a:gd name="T7" fmla="*/ 140 h 264"/>
              <a:gd name="T8" fmla="*/ 156 w 164"/>
              <a:gd name="T9" fmla="*/ 0 h 26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164" h="264">
                <a:moveTo>
                  <a:pt x="0" y="264"/>
                </a:moveTo>
                <a:lnTo>
                  <a:pt x="84" y="250"/>
                </a:lnTo>
                <a:lnTo>
                  <a:pt x="139" y="213"/>
                </a:lnTo>
                <a:lnTo>
                  <a:pt x="164" y="140"/>
                </a:lnTo>
                <a:lnTo>
                  <a:pt x="156" y="0"/>
                </a:lnTo>
              </a:path>
            </a:pathLst>
          </a:custGeom>
          <a:noFill/>
          <a:ln w="25400" cap="flat" cmpd="sng">
            <a:solidFill>
              <a:srgbClr val="FF0000"/>
            </a:solidFill>
            <a:prstDash val="solid"/>
            <a:round/>
            <a:headEnd type="none" w="lg" len="lg"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597002" name="Freeform 10"/>
          <p:cNvSpPr>
            <a:spLocks/>
          </p:cNvSpPr>
          <p:nvPr/>
        </p:nvSpPr>
        <p:spPr bwMode="auto">
          <a:xfrm>
            <a:off x="6934200" y="2362200"/>
            <a:ext cx="260350" cy="419100"/>
          </a:xfrm>
          <a:custGeom>
            <a:avLst/>
            <a:gdLst>
              <a:gd name="T0" fmla="*/ 0 w 164"/>
              <a:gd name="T1" fmla="*/ 264 h 264"/>
              <a:gd name="T2" fmla="*/ 84 w 164"/>
              <a:gd name="T3" fmla="*/ 250 h 264"/>
              <a:gd name="T4" fmla="*/ 139 w 164"/>
              <a:gd name="T5" fmla="*/ 213 h 264"/>
              <a:gd name="T6" fmla="*/ 164 w 164"/>
              <a:gd name="T7" fmla="*/ 140 h 264"/>
              <a:gd name="T8" fmla="*/ 156 w 164"/>
              <a:gd name="T9" fmla="*/ 0 h 26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164" h="264">
                <a:moveTo>
                  <a:pt x="0" y="264"/>
                </a:moveTo>
                <a:lnTo>
                  <a:pt x="84" y="250"/>
                </a:lnTo>
                <a:lnTo>
                  <a:pt x="139" y="213"/>
                </a:lnTo>
                <a:lnTo>
                  <a:pt x="164" y="140"/>
                </a:lnTo>
                <a:lnTo>
                  <a:pt x="156" y="0"/>
                </a:lnTo>
              </a:path>
            </a:pathLst>
          </a:custGeom>
          <a:noFill/>
          <a:ln w="25400" cap="flat" cmpd="sng">
            <a:solidFill>
              <a:srgbClr val="FF0000"/>
            </a:solidFill>
            <a:prstDash val="solid"/>
            <a:round/>
            <a:headEnd type="none" w="lg" len="lg"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9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33C2EDD9-731C-41B3-B4F7-43A299826262}" type="slidenum">
              <a:rPr lang="en-US"/>
              <a:pPr/>
              <a:t>3</a:t>
            </a:fld>
            <a:endParaRPr lang="en-US"/>
          </a:p>
        </p:txBody>
      </p:sp>
      <p:sp>
        <p:nvSpPr>
          <p:cNvPr id="640002" name="Rectangle 2"/>
          <p:cNvSpPr>
            <a:spLocks noGrp="1" noChangeArrowheads="1"/>
          </p:cNvSpPr>
          <p:nvPr>
            <p:ph type="title"/>
          </p:nvPr>
        </p:nvSpPr>
        <p:spPr>
          <a:xfrm>
            <a:off x="457200" y="228600"/>
            <a:ext cx="8229600" cy="1143000"/>
          </a:xfrm>
        </p:spPr>
        <p:txBody>
          <a:bodyPr/>
          <a:lstStyle/>
          <a:p>
            <a:r>
              <a:rPr lang="en-US" sz="4000"/>
              <a:t>Pointers can Arrange Structures</a:t>
            </a:r>
          </a:p>
        </p:txBody>
      </p:sp>
      <p:sp>
        <p:nvSpPr>
          <p:cNvPr id="640003" name="Rectangle 3"/>
          <p:cNvSpPr>
            <a:spLocks noGrp="1" noChangeArrowheads="1"/>
          </p:cNvSpPr>
          <p:nvPr>
            <p:ph type="body" idx="1"/>
          </p:nvPr>
        </p:nvSpPr>
        <p:spPr>
          <a:ln/>
          <a:extLst>
            <a:ext uri="{91240B29-F687-4F45-9708-019B960494DF}">
              <a14:hiddenLine xmlns:a14="http://schemas.microsoft.com/office/drawing/2010/main" w="9525">
                <a:solidFill>
                  <a:schemeClr val="accent2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pPr>
              <a:lnSpc>
                <a:spcPct val="90000"/>
              </a:lnSpc>
            </a:pPr>
            <a:r>
              <a:rPr lang="en-US" sz="2800"/>
              <a:t>Pointers can link together structures</a:t>
            </a:r>
          </a:p>
          <a:p>
            <a:pPr>
              <a:lnSpc>
                <a:spcPct val="90000"/>
              </a:lnSpc>
            </a:pPr>
            <a:r>
              <a:rPr lang="en-US" sz="2800"/>
              <a:t>Linked structures can have </a:t>
            </a:r>
            <a:r>
              <a:rPr lang="en-US" sz="28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any shape:</a:t>
            </a:r>
          </a:p>
          <a:p>
            <a:pPr lvl="1">
              <a:lnSpc>
                <a:spcPct val="90000"/>
              </a:lnSpc>
            </a:pPr>
            <a:r>
              <a:rPr lang="en-US" sz="2400"/>
              <a:t>A ‘chain’  or ‘loop’ (linked list)</a:t>
            </a:r>
            <a:br>
              <a:rPr lang="en-US" sz="2400"/>
            </a:br>
            <a:r>
              <a:rPr lang="en-US" sz="2400"/>
              <a:t/>
            </a:r>
            <a:br>
              <a:rPr lang="en-US" sz="2400"/>
            </a:br>
            <a:r>
              <a:rPr lang="en-US" sz="2400"/>
              <a:t/>
            </a:r>
            <a:br>
              <a:rPr lang="en-US" sz="2400"/>
            </a:br>
            <a:endParaRPr lang="en-US" sz="2400"/>
          </a:p>
          <a:p>
            <a:pPr lvl="1">
              <a:lnSpc>
                <a:spcPct val="90000"/>
              </a:lnSpc>
            </a:pPr>
            <a:r>
              <a:rPr lang="en-US" sz="2400"/>
              <a:t>A ‘tree’ or a ‘graph’</a:t>
            </a:r>
            <a:br>
              <a:rPr lang="en-US" sz="2400"/>
            </a:br>
            <a:r>
              <a:rPr lang="en-US" sz="2400"/>
              <a:t/>
            </a:r>
            <a:br>
              <a:rPr lang="en-US" sz="2400"/>
            </a:br>
            <a:r>
              <a:rPr lang="en-US" sz="2400"/>
              <a:t/>
            </a:r>
            <a:br>
              <a:rPr lang="en-US" sz="2400"/>
            </a:br>
            <a:endParaRPr lang="en-US" sz="2400"/>
          </a:p>
          <a:p>
            <a:pPr lvl="1">
              <a:lnSpc>
                <a:spcPct val="90000"/>
              </a:lnSpc>
            </a:pPr>
            <a:r>
              <a:rPr lang="en-US" sz="2400"/>
              <a:t>A ‘grid’ or ‘matrix’ or ‘table’</a:t>
            </a:r>
            <a:br>
              <a:rPr lang="en-US" sz="2400"/>
            </a:br>
            <a:endParaRPr lang="en-US" sz="2400"/>
          </a:p>
          <a:p>
            <a:pPr>
              <a:lnSpc>
                <a:spcPct val="90000"/>
              </a:lnSpc>
            </a:pPr>
            <a:r>
              <a:rPr lang="en-US" sz="2800"/>
              <a:t>Linked structures are easy, fast to change</a:t>
            </a:r>
          </a:p>
        </p:txBody>
      </p:sp>
      <p:sp>
        <p:nvSpPr>
          <p:cNvPr id="640004" name="Line 4"/>
          <p:cNvSpPr>
            <a:spLocks noChangeShapeType="1"/>
          </p:cNvSpPr>
          <p:nvPr/>
        </p:nvSpPr>
        <p:spPr bwMode="auto">
          <a:xfrm>
            <a:off x="6094413" y="2605088"/>
            <a:ext cx="381000" cy="1587"/>
          </a:xfrm>
          <a:prstGeom prst="line">
            <a:avLst/>
          </a:prstGeom>
          <a:noFill/>
          <a:ln w="9525">
            <a:solidFill>
              <a:srgbClr val="FF0000"/>
            </a:solidFill>
            <a:round/>
            <a:headEnd type="none" w="lg" len="lg"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640005" name="Oval 5"/>
          <p:cNvSpPr>
            <a:spLocks noChangeArrowheads="1"/>
          </p:cNvSpPr>
          <p:nvPr/>
        </p:nvSpPr>
        <p:spPr bwMode="auto">
          <a:xfrm>
            <a:off x="6475413" y="2452688"/>
            <a:ext cx="533400" cy="304800"/>
          </a:xfrm>
          <a:prstGeom prst="ellipse">
            <a:avLst/>
          </a:prstGeom>
          <a:noFill/>
          <a:ln w="9525">
            <a:solidFill>
              <a:schemeClr val="accent2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640006" name="Line 6"/>
          <p:cNvSpPr>
            <a:spLocks noChangeShapeType="1"/>
          </p:cNvSpPr>
          <p:nvPr/>
        </p:nvSpPr>
        <p:spPr bwMode="auto">
          <a:xfrm>
            <a:off x="6932613" y="2605088"/>
            <a:ext cx="381000" cy="1587"/>
          </a:xfrm>
          <a:prstGeom prst="line">
            <a:avLst/>
          </a:prstGeom>
          <a:noFill/>
          <a:ln w="9525">
            <a:solidFill>
              <a:srgbClr val="FF0000"/>
            </a:solidFill>
            <a:round/>
            <a:headEnd type="none" w="lg" len="lg"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640007" name="Oval 7"/>
          <p:cNvSpPr>
            <a:spLocks noChangeArrowheads="1"/>
          </p:cNvSpPr>
          <p:nvPr/>
        </p:nvSpPr>
        <p:spPr bwMode="auto">
          <a:xfrm>
            <a:off x="7313613" y="2452688"/>
            <a:ext cx="533400" cy="304800"/>
          </a:xfrm>
          <a:prstGeom prst="ellipse">
            <a:avLst/>
          </a:prstGeom>
          <a:noFill/>
          <a:ln w="9525">
            <a:solidFill>
              <a:schemeClr val="accent2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640008" name="Line 8"/>
          <p:cNvSpPr>
            <a:spLocks noChangeShapeType="1"/>
          </p:cNvSpPr>
          <p:nvPr/>
        </p:nvSpPr>
        <p:spPr bwMode="auto">
          <a:xfrm>
            <a:off x="7770813" y="2605088"/>
            <a:ext cx="381000" cy="1587"/>
          </a:xfrm>
          <a:prstGeom prst="line">
            <a:avLst/>
          </a:prstGeom>
          <a:noFill/>
          <a:ln w="9525">
            <a:solidFill>
              <a:srgbClr val="FF0000"/>
            </a:solidFill>
            <a:round/>
            <a:headEnd type="none" w="lg" len="lg"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640009" name="Oval 9"/>
          <p:cNvSpPr>
            <a:spLocks noChangeArrowheads="1"/>
          </p:cNvSpPr>
          <p:nvPr/>
        </p:nvSpPr>
        <p:spPr bwMode="auto">
          <a:xfrm>
            <a:off x="4038600" y="3733800"/>
            <a:ext cx="533400" cy="304800"/>
          </a:xfrm>
          <a:prstGeom prst="ellipse">
            <a:avLst/>
          </a:prstGeom>
          <a:noFill/>
          <a:ln w="9525">
            <a:solidFill>
              <a:schemeClr val="accent2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640010" name="Line 10"/>
          <p:cNvSpPr>
            <a:spLocks noChangeShapeType="1"/>
          </p:cNvSpPr>
          <p:nvPr/>
        </p:nvSpPr>
        <p:spPr bwMode="auto">
          <a:xfrm flipV="1">
            <a:off x="4419600" y="3733800"/>
            <a:ext cx="304800" cy="76200"/>
          </a:xfrm>
          <a:prstGeom prst="line">
            <a:avLst/>
          </a:prstGeom>
          <a:noFill/>
          <a:ln w="9525">
            <a:solidFill>
              <a:srgbClr val="FF0000"/>
            </a:solidFill>
            <a:round/>
            <a:headEnd type="none" w="lg" len="lg"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640011" name="Line 11"/>
          <p:cNvSpPr>
            <a:spLocks noChangeShapeType="1"/>
          </p:cNvSpPr>
          <p:nvPr/>
        </p:nvSpPr>
        <p:spPr bwMode="auto">
          <a:xfrm>
            <a:off x="4419600" y="3962400"/>
            <a:ext cx="533400" cy="228600"/>
          </a:xfrm>
          <a:prstGeom prst="line">
            <a:avLst/>
          </a:prstGeom>
          <a:noFill/>
          <a:ln w="9525">
            <a:solidFill>
              <a:srgbClr val="FF0000"/>
            </a:solidFill>
            <a:round/>
            <a:headEnd type="none" w="lg" len="lg"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640012" name="Oval 12"/>
          <p:cNvSpPr>
            <a:spLocks noChangeArrowheads="1"/>
          </p:cNvSpPr>
          <p:nvPr/>
        </p:nvSpPr>
        <p:spPr bwMode="auto">
          <a:xfrm>
            <a:off x="4724400" y="3581400"/>
            <a:ext cx="533400" cy="304800"/>
          </a:xfrm>
          <a:prstGeom prst="ellipse">
            <a:avLst/>
          </a:prstGeom>
          <a:noFill/>
          <a:ln w="9525">
            <a:solidFill>
              <a:schemeClr val="accent2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640013" name="Line 13"/>
          <p:cNvSpPr>
            <a:spLocks noChangeShapeType="1"/>
          </p:cNvSpPr>
          <p:nvPr/>
        </p:nvSpPr>
        <p:spPr bwMode="auto">
          <a:xfrm flipV="1">
            <a:off x="5181600" y="3352800"/>
            <a:ext cx="152400" cy="381000"/>
          </a:xfrm>
          <a:prstGeom prst="line">
            <a:avLst/>
          </a:prstGeom>
          <a:noFill/>
          <a:ln w="9525">
            <a:solidFill>
              <a:srgbClr val="FF0000"/>
            </a:solidFill>
            <a:round/>
            <a:headEnd type="none" w="lg" len="lg"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640014" name="Line 14"/>
          <p:cNvSpPr>
            <a:spLocks noChangeShapeType="1"/>
          </p:cNvSpPr>
          <p:nvPr/>
        </p:nvSpPr>
        <p:spPr bwMode="auto">
          <a:xfrm>
            <a:off x="5105400" y="3810000"/>
            <a:ext cx="685800" cy="76200"/>
          </a:xfrm>
          <a:prstGeom prst="line">
            <a:avLst/>
          </a:prstGeom>
          <a:noFill/>
          <a:ln w="9525">
            <a:solidFill>
              <a:srgbClr val="FF0000"/>
            </a:solidFill>
            <a:round/>
            <a:headEnd type="none" w="lg" len="lg"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640015" name="Oval 15"/>
          <p:cNvSpPr>
            <a:spLocks noChangeArrowheads="1"/>
          </p:cNvSpPr>
          <p:nvPr/>
        </p:nvSpPr>
        <p:spPr bwMode="auto">
          <a:xfrm>
            <a:off x="5791200" y="3733800"/>
            <a:ext cx="533400" cy="304800"/>
          </a:xfrm>
          <a:prstGeom prst="ellipse">
            <a:avLst/>
          </a:prstGeom>
          <a:noFill/>
          <a:ln w="9525">
            <a:solidFill>
              <a:schemeClr val="accent2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640016" name="Line 16"/>
          <p:cNvSpPr>
            <a:spLocks noChangeShapeType="1"/>
          </p:cNvSpPr>
          <p:nvPr/>
        </p:nvSpPr>
        <p:spPr bwMode="auto">
          <a:xfrm flipH="1">
            <a:off x="5334000" y="3352800"/>
            <a:ext cx="152400" cy="762000"/>
          </a:xfrm>
          <a:prstGeom prst="line">
            <a:avLst/>
          </a:prstGeom>
          <a:noFill/>
          <a:ln w="9525">
            <a:solidFill>
              <a:srgbClr val="FF0000"/>
            </a:solidFill>
            <a:round/>
            <a:headEnd type="none" w="lg" len="lg"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640017" name="Oval 17"/>
          <p:cNvSpPr>
            <a:spLocks noChangeArrowheads="1"/>
          </p:cNvSpPr>
          <p:nvPr/>
        </p:nvSpPr>
        <p:spPr bwMode="auto">
          <a:xfrm>
            <a:off x="4953000" y="4114800"/>
            <a:ext cx="533400" cy="304800"/>
          </a:xfrm>
          <a:prstGeom prst="ellipse">
            <a:avLst/>
          </a:prstGeom>
          <a:noFill/>
          <a:ln w="9525">
            <a:solidFill>
              <a:schemeClr val="accent2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640018" name="Line 18"/>
          <p:cNvSpPr>
            <a:spLocks noChangeShapeType="1"/>
          </p:cNvSpPr>
          <p:nvPr/>
        </p:nvSpPr>
        <p:spPr bwMode="auto">
          <a:xfrm flipV="1">
            <a:off x="5486400" y="3962400"/>
            <a:ext cx="381000" cy="304800"/>
          </a:xfrm>
          <a:prstGeom prst="line">
            <a:avLst/>
          </a:prstGeom>
          <a:noFill/>
          <a:ln w="9525">
            <a:solidFill>
              <a:srgbClr val="FF0000"/>
            </a:solidFill>
            <a:round/>
            <a:headEnd type="none" w="lg" len="lg"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640019" name="Oval 19"/>
          <p:cNvSpPr>
            <a:spLocks noChangeArrowheads="1"/>
          </p:cNvSpPr>
          <p:nvPr/>
        </p:nvSpPr>
        <p:spPr bwMode="auto">
          <a:xfrm>
            <a:off x="5181600" y="3048000"/>
            <a:ext cx="533400" cy="304800"/>
          </a:xfrm>
          <a:prstGeom prst="ellipse">
            <a:avLst/>
          </a:prstGeom>
          <a:noFill/>
          <a:ln w="9525">
            <a:solidFill>
              <a:schemeClr val="accent2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640020" name="Oval 20"/>
          <p:cNvSpPr>
            <a:spLocks noChangeArrowheads="1"/>
          </p:cNvSpPr>
          <p:nvPr/>
        </p:nvSpPr>
        <p:spPr bwMode="auto">
          <a:xfrm>
            <a:off x="8151813" y="2452688"/>
            <a:ext cx="533400" cy="304800"/>
          </a:xfrm>
          <a:prstGeom prst="ellipse">
            <a:avLst/>
          </a:prstGeom>
          <a:noFill/>
          <a:ln w="9525">
            <a:solidFill>
              <a:schemeClr val="accent2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640021" name="Freeform 21"/>
          <p:cNvSpPr>
            <a:spLocks/>
          </p:cNvSpPr>
          <p:nvPr/>
        </p:nvSpPr>
        <p:spPr bwMode="auto">
          <a:xfrm>
            <a:off x="8556625" y="2347913"/>
            <a:ext cx="269875" cy="368300"/>
          </a:xfrm>
          <a:custGeom>
            <a:avLst/>
            <a:gdLst>
              <a:gd name="T0" fmla="*/ 30 w 170"/>
              <a:gd name="T1" fmla="*/ 184 h 232"/>
              <a:gd name="T2" fmla="*/ 139 w 170"/>
              <a:gd name="T3" fmla="*/ 184 h 232"/>
              <a:gd name="T4" fmla="*/ 152 w 170"/>
              <a:gd name="T5" fmla="*/ 66 h 232"/>
              <a:gd name="T6" fmla="*/ 65 w 170"/>
              <a:gd name="T7" fmla="*/ 9 h 232"/>
              <a:gd name="T8" fmla="*/ 0 w 170"/>
              <a:gd name="T9" fmla="*/ 125 h 23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170" h="232">
                <a:moveTo>
                  <a:pt x="30" y="184"/>
                </a:moveTo>
                <a:cubicBezTo>
                  <a:pt x="53" y="219"/>
                  <a:pt x="108" y="232"/>
                  <a:pt x="139" y="184"/>
                </a:cubicBezTo>
                <a:cubicBezTo>
                  <a:pt x="170" y="136"/>
                  <a:pt x="169" y="114"/>
                  <a:pt x="152" y="66"/>
                </a:cubicBezTo>
                <a:cubicBezTo>
                  <a:pt x="135" y="18"/>
                  <a:pt x="95" y="0"/>
                  <a:pt x="65" y="9"/>
                </a:cubicBezTo>
                <a:cubicBezTo>
                  <a:pt x="35" y="18"/>
                  <a:pt x="17" y="31"/>
                  <a:pt x="0" y="125"/>
                </a:cubicBezTo>
              </a:path>
            </a:pathLst>
          </a:custGeom>
          <a:noFill/>
          <a:ln w="9525" cap="flat" cmpd="sng">
            <a:solidFill>
              <a:srgbClr val="FF0000"/>
            </a:solidFill>
            <a:prstDash val="solid"/>
            <a:round/>
            <a:headEnd type="none" w="lg" len="lg"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640022" name="Oval 22"/>
          <p:cNvSpPr>
            <a:spLocks noChangeArrowheads="1"/>
          </p:cNvSpPr>
          <p:nvPr/>
        </p:nvSpPr>
        <p:spPr bwMode="auto">
          <a:xfrm>
            <a:off x="5257800" y="5576888"/>
            <a:ext cx="533400" cy="304800"/>
          </a:xfrm>
          <a:prstGeom prst="ellipse">
            <a:avLst/>
          </a:prstGeom>
          <a:noFill/>
          <a:ln w="9525">
            <a:solidFill>
              <a:schemeClr val="accent2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640023" name="Line 23"/>
          <p:cNvSpPr>
            <a:spLocks noChangeShapeType="1"/>
          </p:cNvSpPr>
          <p:nvPr/>
        </p:nvSpPr>
        <p:spPr bwMode="auto">
          <a:xfrm>
            <a:off x="5715000" y="5729288"/>
            <a:ext cx="381000" cy="1587"/>
          </a:xfrm>
          <a:prstGeom prst="line">
            <a:avLst/>
          </a:prstGeom>
          <a:noFill/>
          <a:ln w="9525">
            <a:solidFill>
              <a:srgbClr val="FF0000"/>
            </a:solidFill>
            <a:round/>
            <a:headEnd type="none" w="lg" len="lg"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640024" name="Oval 24"/>
          <p:cNvSpPr>
            <a:spLocks noChangeArrowheads="1"/>
          </p:cNvSpPr>
          <p:nvPr/>
        </p:nvSpPr>
        <p:spPr bwMode="auto">
          <a:xfrm>
            <a:off x="6096000" y="5576888"/>
            <a:ext cx="533400" cy="304800"/>
          </a:xfrm>
          <a:prstGeom prst="ellipse">
            <a:avLst/>
          </a:prstGeom>
          <a:noFill/>
          <a:ln w="9525">
            <a:solidFill>
              <a:schemeClr val="accent2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640025" name="Line 25"/>
          <p:cNvSpPr>
            <a:spLocks noChangeShapeType="1"/>
          </p:cNvSpPr>
          <p:nvPr/>
        </p:nvSpPr>
        <p:spPr bwMode="auto">
          <a:xfrm>
            <a:off x="6553200" y="5729288"/>
            <a:ext cx="381000" cy="1587"/>
          </a:xfrm>
          <a:prstGeom prst="line">
            <a:avLst/>
          </a:prstGeom>
          <a:noFill/>
          <a:ln w="9525">
            <a:solidFill>
              <a:srgbClr val="FF0000"/>
            </a:solidFill>
            <a:round/>
            <a:headEnd type="none" w="lg" len="lg"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640026" name="Oval 26"/>
          <p:cNvSpPr>
            <a:spLocks noChangeArrowheads="1"/>
          </p:cNvSpPr>
          <p:nvPr/>
        </p:nvSpPr>
        <p:spPr bwMode="auto">
          <a:xfrm>
            <a:off x="6934200" y="5576888"/>
            <a:ext cx="533400" cy="304800"/>
          </a:xfrm>
          <a:prstGeom prst="ellipse">
            <a:avLst/>
          </a:prstGeom>
          <a:noFill/>
          <a:ln w="9525">
            <a:solidFill>
              <a:schemeClr val="accent2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640027" name="Line 27"/>
          <p:cNvSpPr>
            <a:spLocks noChangeShapeType="1"/>
          </p:cNvSpPr>
          <p:nvPr/>
        </p:nvSpPr>
        <p:spPr bwMode="auto">
          <a:xfrm>
            <a:off x="7391400" y="5729288"/>
            <a:ext cx="381000" cy="1587"/>
          </a:xfrm>
          <a:prstGeom prst="line">
            <a:avLst/>
          </a:prstGeom>
          <a:noFill/>
          <a:ln w="9525">
            <a:solidFill>
              <a:srgbClr val="FF0000"/>
            </a:solidFill>
            <a:round/>
            <a:headEnd type="none" w="lg" len="lg"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640028" name="Oval 28"/>
          <p:cNvSpPr>
            <a:spLocks noChangeArrowheads="1"/>
          </p:cNvSpPr>
          <p:nvPr/>
        </p:nvSpPr>
        <p:spPr bwMode="auto">
          <a:xfrm>
            <a:off x="7772400" y="5576888"/>
            <a:ext cx="533400" cy="304800"/>
          </a:xfrm>
          <a:prstGeom prst="ellipse">
            <a:avLst/>
          </a:prstGeom>
          <a:noFill/>
          <a:ln w="9525">
            <a:solidFill>
              <a:schemeClr val="accent2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640029" name="Oval 29"/>
          <p:cNvSpPr>
            <a:spLocks noChangeArrowheads="1"/>
          </p:cNvSpPr>
          <p:nvPr/>
        </p:nvSpPr>
        <p:spPr bwMode="auto">
          <a:xfrm>
            <a:off x="5257800" y="5119688"/>
            <a:ext cx="533400" cy="304800"/>
          </a:xfrm>
          <a:prstGeom prst="ellipse">
            <a:avLst/>
          </a:prstGeom>
          <a:noFill/>
          <a:ln w="9525">
            <a:solidFill>
              <a:schemeClr val="accent2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640030" name="Line 30"/>
          <p:cNvSpPr>
            <a:spLocks noChangeShapeType="1"/>
          </p:cNvSpPr>
          <p:nvPr/>
        </p:nvSpPr>
        <p:spPr bwMode="auto">
          <a:xfrm>
            <a:off x="5715000" y="5272088"/>
            <a:ext cx="381000" cy="1587"/>
          </a:xfrm>
          <a:prstGeom prst="line">
            <a:avLst/>
          </a:prstGeom>
          <a:noFill/>
          <a:ln w="9525">
            <a:solidFill>
              <a:srgbClr val="FF0000"/>
            </a:solidFill>
            <a:round/>
            <a:headEnd type="none" w="lg" len="lg"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640031" name="Oval 31"/>
          <p:cNvSpPr>
            <a:spLocks noChangeArrowheads="1"/>
          </p:cNvSpPr>
          <p:nvPr/>
        </p:nvSpPr>
        <p:spPr bwMode="auto">
          <a:xfrm>
            <a:off x="6096000" y="5119688"/>
            <a:ext cx="533400" cy="304800"/>
          </a:xfrm>
          <a:prstGeom prst="ellipse">
            <a:avLst/>
          </a:prstGeom>
          <a:noFill/>
          <a:ln w="9525">
            <a:solidFill>
              <a:schemeClr val="accent2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640032" name="Line 32"/>
          <p:cNvSpPr>
            <a:spLocks noChangeShapeType="1"/>
          </p:cNvSpPr>
          <p:nvPr/>
        </p:nvSpPr>
        <p:spPr bwMode="auto">
          <a:xfrm>
            <a:off x="6553200" y="5272088"/>
            <a:ext cx="381000" cy="1587"/>
          </a:xfrm>
          <a:prstGeom prst="line">
            <a:avLst/>
          </a:prstGeom>
          <a:noFill/>
          <a:ln w="9525">
            <a:solidFill>
              <a:srgbClr val="FF0000"/>
            </a:solidFill>
            <a:round/>
            <a:headEnd type="none" w="lg" len="lg"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640033" name="Oval 33"/>
          <p:cNvSpPr>
            <a:spLocks noChangeArrowheads="1"/>
          </p:cNvSpPr>
          <p:nvPr/>
        </p:nvSpPr>
        <p:spPr bwMode="auto">
          <a:xfrm>
            <a:off x="6934200" y="5119688"/>
            <a:ext cx="533400" cy="304800"/>
          </a:xfrm>
          <a:prstGeom prst="ellipse">
            <a:avLst/>
          </a:prstGeom>
          <a:noFill/>
          <a:ln w="9525">
            <a:solidFill>
              <a:schemeClr val="accent2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640034" name="Line 34"/>
          <p:cNvSpPr>
            <a:spLocks noChangeShapeType="1"/>
          </p:cNvSpPr>
          <p:nvPr/>
        </p:nvSpPr>
        <p:spPr bwMode="auto">
          <a:xfrm>
            <a:off x="7391400" y="5272088"/>
            <a:ext cx="381000" cy="1587"/>
          </a:xfrm>
          <a:prstGeom prst="line">
            <a:avLst/>
          </a:prstGeom>
          <a:noFill/>
          <a:ln w="9525">
            <a:solidFill>
              <a:srgbClr val="FF0000"/>
            </a:solidFill>
            <a:round/>
            <a:headEnd type="none" w="lg" len="lg"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640035" name="Oval 35"/>
          <p:cNvSpPr>
            <a:spLocks noChangeArrowheads="1"/>
          </p:cNvSpPr>
          <p:nvPr/>
        </p:nvSpPr>
        <p:spPr bwMode="auto">
          <a:xfrm>
            <a:off x="7772400" y="5119688"/>
            <a:ext cx="533400" cy="304800"/>
          </a:xfrm>
          <a:prstGeom prst="ellipse">
            <a:avLst/>
          </a:prstGeom>
          <a:noFill/>
          <a:ln w="9525">
            <a:solidFill>
              <a:schemeClr val="accent2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640036" name="Line 36"/>
          <p:cNvSpPr>
            <a:spLocks noChangeShapeType="1"/>
          </p:cNvSpPr>
          <p:nvPr/>
        </p:nvSpPr>
        <p:spPr bwMode="auto">
          <a:xfrm flipV="1">
            <a:off x="5638800" y="5334000"/>
            <a:ext cx="0" cy="381000"/>
          </a:xfrm>
          <a:prstGeom prst="line">
            <a:avLst/>
          </a:prstGeom>
          <a:noFill/>
          <a:ln w="9525">
            <a:solidFill>
              <a:srgbClr val="FF0000"/>
            </a:solidFill>
            <a:round/>
            <a:headEnd type="none" w="lg" len="lg"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640037" name="Line 37"/>
          <p:cNvSpPr>
            <a:spLocks noChangeShapeType="1"/>
          </p:cNvSpPr>
          <p:nvPr/>
        </p:nvSpPr>
        <p:spPr bwMode="auto">
          <a:xfrm flipV="1">
            <a:off x="6477000" y="5334000"/>
            <a:ext cx="0" cy="381000"/>
          </a:xfrm>
          <a:prstGeom prst="line">
            <a:avLst/>
          </a:prstGeom>
          <a:noFill/>
          <a:ln w="9525">
            <a:solidFill>
              <a:srgbClr val="FF0000"/>
            </a:solidFill>
            <a:round/>
            <a:headEnd type="none" w="lg" len="lg"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640038" name="Line 38"/>
          <p:cNvSpPr>
            <a:spLocks noChangeShapeType="1"/>
          </p:cNvSpPr>
          <p:nvPr/>
        </p:nvSpPr>
        <p:spPr bwMode="auto">
          <a:xfrm flipV="1">
            <a:off x="7315200" y="5334000"/>
            <a:ext cx="0" cy="381000"/>
          </a:xfrm>
          <a:prstGeom prst="line">
            <a:avLst/>
          </a:prstGeom>
          <a:noFill/>
          <a:ln w="9525">
            <a:solidFill>
              <a:srgbClr val="FF0000"/>
            </a:solidFill>
            <a:round/>
            <a:headEnd type="none" w="lg" len="lg"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640039" name="Line 39"/>
          <p:cNvSpPr>
            <a:spLocks noChangeShapeType="1"/>
          </p:cNvSpPr>
          <p:nvPr/>
        </p:nvSpPr>
        <p:spPr bwMode="auto">
          <a:xfrm flipV="1">
            <a:off x="8001000" y="5334000"/>
            <a:ext cx="0" cy="381000"/>
          </a:xfrm>
          <a:prstGeom prst="line">
            <a:avLst/>
          </a:prstGeom>
          <a:noFill/>
          <a:ln w="9525">
            <a:solidFill>
              <a:srgbClr val="FF0000"/>
            </a:solidFill>
            <a:round/>
            <a:headEnd type="none" w="lg" len="lg"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640040" name="Oval 40"/>
          <p:cNvSpPr>
            <a:spLocks noChangeArrowheads="1"/>
          </p:cNvSpPr>
          <p:nvPr/>
        </p:nvSpPr>
        <p:spPr bwMode="auto">
          <a:xfrm>
            <a:off x="5280025" y="4586288"/>
            <a:ext cx="533400" cy="304800"/>
          </a:xfrm>
          <a:prstGeom prst="ellipse">
            <a:avLst/>
          </a:prstGeom>
          <a:noFill/>
          <a:ln w="9525">
            <a:solidFill>
              <a:schemeClr val="accent2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640041" name="Line 41"/>
          <p:cNvSpPr>
            <a:spLocks noChangeShapeType="1"/>
          </p:cNvSpPr>
          <p:nvPr/>
        </p:nvSpPr>
        <p:spPr bwMode="auto">
          <a:xfrm>
            <a:off x="5737225" y="4738688"/>
            <a:ext cx="381000" cy="1587"/>
          </a:xfrm>
          <a:prstGeom prst="line">
            <a:avLst/>
          </a:prstGeom>
          <a:noFill/>
          <a:ln w="9525">
            <a:solidFill>
              <a:srgbClr val="FF0000"/>
            </a:solidFill>
            <a:round/>
            <a:headEnd type="none" w="lg" len="lg"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640042" name="Oval 42"/>
          <p:cNvSpPr>
            <a:spLocks noChangeArrowheads="1"/>
          </p:cNvSpPr>
          <p:nvPr/>
        </p:nvSpPr>
        <p:spPr bwMode="auto">
          <a:xfrm>
            <a:off x="6118225" y="4586288"/>
            <a:ext cx="533400" cy="304800"/>
          </a:xfrm>
          <a:prstGeom prst="ellipse">
            <a:avLst/>
          </a:prstGeom>
          <a:noFill/>
          <a:ln w="9525">
            <a:solidFill>
              <a:schemeClr val="accent2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640043" name="Line 43"/>
          <p:cNvSpPr>
            <a:spLocks noChangeShapeType="1"/>
          </p:cNvSpPr>
          <p:nvPr/>
        </p:nvSpPr>
        <p:spPr bwMode="auto">
          <a:xfrm>
            <a:off x="6575425" y="4738688"/>
            <a:ext cx="381000" cy="1587"/>
          </a:xfrm>
          <a:prstGeom prst="line">
            <a:avLst/>
          </a:prstGeom>
          <a:noFill/>
          <a:ln w="9525">
            <a:solidFill>
              <a:srgbClr val="FF0000"/>
            </a:solidFill>
            <a:round/>
            <a:headEnd type="none" w="lg" len="lg"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640044" name="Oval 44"/>
          <p:cNvSpPr>
            <a:spLocks noChangeArrowheads="1"/>
          </p:cNvSpPr>
          <p:nvPr/>
        </p:nvSpPr>
        <p:spPr bwMode="auto">
          <a:xfrm>
            <a:off x="6956425" y="4586288"/>
            <a:ext cx="533400" cy="304800"/>
          </a:xfrm>
          <a:prstGeom prst="ellipse">
            <a:avLst/>
          </a:prstGeom>
          <a:noFill/>
          <a:ln w="9525">
            <a:solidFill>
              <a:schemeClr val="accent2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640045" name="Line 45"/>
          <p:cNvSpPr>
            <a:spLocks noChangeShapeType="1"/>
          </p:cNvSpPr>
          <p:nvPr/>
        </p:nvSpPr>
        <p:spPr bwMode="auto">
          <a:xfrm>
            <a:off x="7413625" y="4738688"/>
            <a:ext cx="381000" cy="1587"/>
          </a:xfrm>
          <a:prstGeom prst="line">
            <a:avLst/>
          </a:prstGeom>
          <a:noFill/>
          <a:ln w="9525">
            <a:solidFill>
              <a:srgbClr val="FF0000"/>
            </a:solidFill>
            <a:round/>
            <a:headEnd type="none" w="lg" len="lg"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640046" name="Oval 46"/>
          <p:cNvSpPr>
            <a:spLocks noChangeArrowheads="1"/>
          </p:cNvSpPr>
          <p:nvPr/>
        </p:nvSpPr>
        <p:spPr bwMode="auto">
          <a:xfrm>
            <a:off x="7794625" y="4586288"/>
            <a:ext cx="533400" cy="304800"/>
          </a:xfrm>
          <a:prstGeom prst="ellipse">
            <a:avLst/>
          </a:prstGeom>
          <a:noFill/>
          <a:ln w="9525">
            <a:solidFill>
              <a:schemeClr val="accent2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640047" name="Line 47"/>
          <p:cNvSpPr>
            <a:spLocks noChangeShapeType="1"/>
          </p:cNvSpPr>
          <p:nvPr/>
        </p:nvSpPr>
        <p:spPr bwMode="auto">
          <a:xfrm flipV="1">
            <a:off x="5661025" y="4800600"/>
            <a:ext cx="0" cy="381000"/>
          </a:xfrm>
          <a:prstGeom prst="line">
            <a:avLst/>
          </a:prstGeom>
          <a:noFill/>
          <a:ln w="9525">
            <a:solidFill>
              <a:srgbClr val="FF0000"/>
            </a:solidFill>
            <a:round/>
            <a:headEnd type="none" w="lg" len="lg"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640048" name="Line 48"/>
          <p:cNvSpPr>
            <a:spLocks noChangeShapeType="1"/>
          </p:cNvSpPr>
          <p:nvPr/>
        </p:nvSpPr>
        <p:spPr bwMode="auto">
          <a:xfrm flipV="1">
            <a:off x="6499225" y="4800600"/>
            <a:ext cx="0" cy="381000"/>
          </a:xfrm>
          <a:prstGeom prst="line">
            <a:avLst/>
          </a:prstGeom>
          <a:noFill/>
          <a:ln w="9525">
            <a:solidFill>
              <a:srgbClr val="FF0000"/>
            </a:solidFill>
            <a:round/>
            <a:headEnd type="none" w="lg" len="lg"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640049" name="Line 49"/>
          <p:cNvSpPr>
            <a:spLocks noChangeShapeType="1"/>
          </p:cNvSpPr>
          <p:nvPr/>
        </p:nvSpPr>
        <p:spPr bwMode="auto">
          <a:xfrm flipV="1">
            <a:off x="7337425" y="4800600"/>
            <a:ext cx="0" cy="381000"/>
          </a:xfrm>
          <a:prstGeom prst="line">
            <a:avLst/>
          </a:prstGeom>
          <a:noFill/>
          <a:ln w="9525">
            <a:solidFill>
              <a:srgbClr val="FF0000"/>
            </a:solidFill>
            <a:round/>
            <a:headEnd type="none" w="lg" len="lg"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640050" name="Line 50"/>
          <p:cNvSpPr>
            <a:spLocks noChangeShapeType="1"/>
          </p:cNvSpPr>
          <p:nvPr/>
        </p:nvSpPr>
        <p:spPr bwMode="auto">
          <a:xfrm flipV="1">
            <a:off x="8023225" y="4800600"/>
            <a:ext cx="0" cy="381000"/>
          </a:xfrm>
          <a:prstGeom prst="line">
            <a:avLst/>
          </a:prstGeom>
          <a:noFill/>
          <a:ln w="9525">
            <a:solidFill>
              <a:srgbClr val="FF0000"/>
            </a:solidFill>
            <a:round/>
            <a:headEnd type="none" w="lg" len="lg"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640051" name="Line 51"/>
          <p:cNvSpPr>
            <a:spLocks noChangeShapeType="1"/>
          </p:cNvSpPr>
          <p:nvPr/>
        </p:nvSpPr>
        <p:spPr bwMode="auto">
          <a:xfrm flipH="1" flipV="1">
            <a:off x="5638800" y="3352800"/>
            <a:ext cx="381000" cy="381000"/>
          </a:xfrm>
          <a:prstGeom prst="line">
            <a:avLst/>
          </a:prstGeom>
          <a:noFill/>
          <a:ln w="9525">
            <a:solidFill>
              <a:srgbClr val="FF0000"/>
            </a:solidFill>
            <a:round/>
            <a:headEnd type="none" w="lg" len="lg"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640052" name="Line 52"/>
          <p:cNvSpPr>
            <a:spLocks noChangeShapeType="1"/>
          </p:cNvSpPr>
          <p:nvPr/>
        </p:nvSpPr>
        <p:spPr bwMode="auto">
          <a:xfrm flipH="1">
            <a:off x="4343400" y="3200400"/>
            <a:ext cx="838200" cy="533400"/>
          </a:xfrm>
          <a:prstGeom prst="line">
            <a:avLst/>
          </a:prstGeom>
          <a:noFill/>
          <a:ln w="9525">
            <a:solidFill>
              <a:srgbClr val="FF0000"/>
            </a:solidFill>
            <a:round/>
            <a:headEnd type="none" w="lg" len="lg"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640053" name="Oval 53"/>
          <p:cNvSpPr>
            <a:spLocks noChangeArrowheads="1"/>
          </p:cNvSpPr>
          <p:nvPr/>
        </p:nvSpPr>
        <p:spPr bwMode="auto">
          <a:xfrm>
            <a:off x="5715000" y="2457450"/>
            <a:ext cx="533400" cy="304800"/>
          </a:xfrm>
          <a:prstGeom prst="ellipse">
            <a:avLst/>
          </a:prstGeom>
          <a:noFill/>
          <a:ln w="9525">
            <a:solidFill>
              <a:schemeClr val="accent2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640054" name="Freeform 54"/>
          <p:cNvSpPr>
            <a:spLocks/>
          </p:cNvSpPr>
          <p:nvPr/>
        </p:nvSpPr>
        <p:spPr bwMode="auto">
          <a:xfrm>
            <a:off x="5638800" y="2895600"/>
            <a:ext cx="269875" cy="368300"/>
          </a:xfrm>
          <a:custGeom>
            <a:avLst/>
            <a:gdLst>
              <a:gd name="T0" fmla="*/ 30 w 170"/>
              <a:gd name="T1" fmla="*/ 184 h 232"/>
              <a:gd name="T2" fmla="*/ 139 w 170"/>
              <a:gd name="T3" fmla="*/ 184 h 232"/>
              <a:gd name="T4" fmla="*/ 152 w 170"/>
              <a:gd name="T5" fmla="*/ 66 h 232"/>
              <a:gd name="T6" fmla="*/ 65 w 170"/>
              <a:gd name="T7" fmla="*/ 9 h 232"/>
              <a:gd name="T8" fmla="*/ 0 w 170"/>
              <a:gd name="T9" fmla="*/ 125 h 23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170" h="232">
                <a:moveTo>
                  <a:pt x="30" y="184"/>
                </a:moveTo>
                <a:cubicBezTo>
                  <a:pt x="53" y="219"/>
                  <a:pt x="108" y="232"/>
                  <a:pt x="139" y="184"/>
                </a:cubicBezTo>
                <a:cubicBezTo>
                  <a:pt x="170" y="136"/>
                  <a:pt x="169" y="114"/>
                  <a:pt x="152" y="66"/>
                </a:cubicBezTo>
                <a:cubicBezTo>
                  <a:pt x="135" y="18"/>
                  <a:pt x="95" y="0"/>
                  <a:pt x="65" y="9"/>
                </a:cubicBezTo>
                <a:cubicBezTo>
                  <a:pt x="35" y="18"/>
                  <a:pt x="17" y="31"/>
                  <a:pt x="0" y="125"/>
                </a:cubicBezTo>
              </a:path>
            </a:pathLst>
          </a:custGeom>
          <a:noFill/>
          <a:ln w="9525" cap="flat" cmpd="sng">
            <a:solidFill>
              <a:srgbClr val="FF0000"/>
            </a:solidFill>
            <a:prstDash val="solid"/>
            <a:round/>
            <a:headEnd type="none" w="lg" len="lg"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640055" name="Freeform 55"/>
          <p:cNvSpPr>
            <a:spLocks/>
          </p:cNvSpPr>
          <p:nvPr/>
        </p:nvSpPr>
        <p:spPr bwMode="auto">
          <a:xfrm>
            <a:off x="6248400" y="3581400"/>
            <a:ext cx="269875" cy="368300"/>
          </a:xfrm>
          <a:custGeom>
            <a:avLst/>
            <a:gdLst>
              <a:gd name="T0" fmla="*/ 30 w 170"/>
              <a:gd name="T1" fmla="*/ 184 h 232"/>
              <a:gd name="T2" fmla="*/ 139 w 170"/>
              <a:gd name="T3" fmla="*/ 184 h 232"/>
              <a:gd name="T4" fmla="*/ 152 w 170"/>
              <a:gd name="T5" fmla="*/ 66 h 232"/>
              <a:gd name="T6" fmla="*/ 65 w 170"/>
              <a:gd name="T7" fmla="*/ 9 h 232"/>
              <a:gd name="T8" fmla="*/ 0 w 170"/>
              <a:gd name="T9" fmla="*/ 125 h 23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170" h="232">
                <a:moveTo>
                  <a:pt x="30" y="184"/>
                </a:moveTo>
                <a:cubicBezTo>
                  <a:pt x="53" y="219"/>
                  <a:pt x="108" y="232"/>
                  <a:pt x="139" y="184"/>
                </a:cubicBezTo>
                <a:cubicBezTo>
                  <a:pt x="170" y="136"/>
                  <a:pt x="169" y="114"/>
                  <a:pt x="152" y="66"/>
                </a:cubicBezTo>
                <a:cubicBezTo>
                  <a:pt x="135" y="18"/>
                  <a:pt x="95" y="0"/>
                  <a:pt x="65" y="9"/>
                </a:cubicBezTo>
                <a:cubicBezTo>
                  <a:pt x="35" y="18"/>
                  <a:pt x="17" y="31"/>
                  <a:pt x="0" y="125"/>
                </a:cubicBezTo>
              </a:path>
            </a:pathLst>
          </a:custGeom>
          <a:noFill/>
          <a:ln w="9525" cap="flat" cmpd="sng">
            <a:solidFill>
              <a:srgbClr val="FF0000"/>
            </a:solidFill>
            <a:prstDash val="solid"/>
            <a:round/>
            <a:headEnd type="none" w="lg" len="lg"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640056" name="Freeform 56"/>
          <p:cNvSpPr>
            <a:spLocks/>
          </p:cNvSpPr>
          <p:nvPr/>
        </p:nvSpPr>
        <p:spPr bwMode="auto">
          <a:xfrm>
            <a:off x="8229600" y="4419600"/>
            <a:ext cx="269875" cy="368300"/>
          </a:xfrm>
          <a:custGeom>
            <a:avLst/>
            <a:gdLst>
              <a:gd name="T0" fmla="*/ 30 w 170"/>
              <a:gd name="T1" fmla="*/ 184 h 232"/>
              <a:gd name="T2" fmla="*/ 139 w 170"/>
              <a:gd name="T3" fmla="*/ 184 h 232"/>
              <a:gd name="T4" fmla="*/ 152 w 170"/>
              <a:gd name="T5" fmla="*/ 66 h 232"/>
              <a:gd name="T6" fmla="*/ 65 w 170"/>
              <a:gd name="T7" fmla="*/ 9 h 232"/>
              <a:gd name="T8" fmla="*/ 0 w 170"/>
              <a:gd name="T9" fmla="*/ 125 h 23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170" h="232">
                <a:moveTo>
                  <a:pt x="30" y="184"/>
                </a:moveTo>
                <a:cubicBezTo>
                  <a:pt x="53" y="219"/>
                  <a:pt x="108" y="232"/>
                  <a:pt x="139" y="184"/>
                </a:cubicBezTo>
                <a:cubicBezTo>
                  <a:pt x="170" y="136"/>
                  <a:pt x="169" y="114"/>
                  <a:pt x="152" y="66"/>
                </a:cubicBezTo>
                <a:cubicBezTo>
                  <a:pt x="135" y="18"/>
                  <a:pt x="95" y="0"/>
                  <a:pt x="65" y="9"/>
                </a:cubicBezTo>
                <a:cubicBezTo>
                  <a:pt x="35" y="18"/>
                  <a:pt x="17" y="31"/>
                  <a:pt x="0" y="125"/>
                </a:cubicBezTo>
              </a:path>
            </a:pathLst>
          </a:custGeom>
          <a:noFill/>
          <a:ln w="9525" cap="flat" cmpd="sng">
            <a:solidFill>
              <a:srgbClr val="FF0000"/>
            </a:solidFill>
            <a:prstDash val="solid"/>
            <a:round/>
            <a:headEnd type="none" w="lg" len="lg"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640057" name="Freeform 57"/>
          <p:cNvSpPr>
            <a:spLocks/>
          </p:cNvSpPr>
          <p:nvPr/>
        </p:nvSpPr>
        <p:spPr bwMode="auto">
          <a:xfrm>
            <a:off x="8229600" y="4953000"/>
            <a:ext cx="269875" cy="368300"/>
          </a:xfrm>
          <a:custGeom>
            <a:avLst/>
            <a:gdLst>
              <a:gd name="T0" fmla="*/ 30 w 170"/>
              <a:gd name="T1" fmla="*/ 184 h 232"/>
              <a:gd name="T2" fmla="*/ 139 w 170"/>
              <a:gd name="T3" fmla="*/ 184 h 232"/>
              <a:gd name="T4" fmla="*/ 152 w 170"/>
              <a:gd name="T5" fmla="*/ 66 h 232"/>
              <a:gd name="T6" fmla="*/ 65 w 170"/>
              <a:gd name="T7" fmla="*/ 9 h 232"/>
              <a:gd name="T8" fmla="*/ 0 w 170"/>
              <a:gd name="T9" fmla="*/ 125 h 23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170" h="232">
                <a:moveTo>
                  <a:pt x="30" y="184"/>
                </a:moveTo>
                <a:cubicBezTo>
                  <a:pt x="53" y="219"/>
                  <a:pt x="108" y="232"/>
                  <a:pt x="139" y="184"/>
                </a:cubicBezTo>
                <a:cubicBezTo>
                  <a:pt x="170" y="136"/>
                  <a:pt x="169" y="114"/>
                  <a:pt x="152" y="66"/>
                </a:cubicBezTo>
                <a:cubicBezTo>
                  <a:pt x="135" y="18"/>
                  <a:pt x="95" y="0"/>
                  <a:pt x="65" y="9"/>
                </a:cubicBezTo>
                <a:cubicBezTo>
                  <a:pt x="35" y="18"/>
                  <a:pt x="17" y="31"/>
                  <a:pt x="0" y="125"/>
                </a:cubicBezTo>
              </a:path>
            </a:pathLst>
          </a:custGeom>
          <a:noFill/>
          <a:ln w="9525" cap="flat" cmpd="sng">
            <a:solidFill>
              <a:srgbClr val="FF0000"/>
            </a:solidFill>
            <a:prstDash val="solid"/>
            <a:round/>
            <a:headEnd type="none" w="lg" len="lg"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640058" name="Freeform 58"/>
          <p:cNvSpPr>
            <a:spLocks/>
          </p:cNvSpPr>
          <p:nvPr/>
        </p:nvSpPr>
        <p:spPr bwMode="auto">
          <a:xfrm>
            <a:off x="8229600" y="5410200"/>
            <a:ext cx="269875" cy="368300"/>
          </a:xfrm>
          <a:custGeom>
            <a:avLst/>
            <a:gdLst>
              <a:gd name="T0" fmla="*/ 30 w 170"/>
              <a:gd name="T1" fmla="*/ 184 h 232"/>
              <a:gd name="T2" fmla="*/ 139 w 170"/>
              <a:gd name="T3" fmla="*/ 184 h 232"/>
              <a:gd name="T4" fmla="*/ 152 w 170"/>
              <a:gd name="T5" fmla="*/ 66 h 232"/>
              <a:gd name="T6" fmla="*/ 65 w 170"/>
              <a:gd name="T7" fmla="*/ 9 h 232"/>
              <a:gd name="T8" fmla="*/ 0 w 170"/>
              <a:gd name="T9" fmla="*/ 125 h 23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170" h="232">
                <a:moveTo>
                  <a:pt x="30" y="184"/>
                </a:moveTo>
                <a:cubicBezTo>
                  <a:pt x="53" y="219"/>
                  <a:pt x="108" y="232"/>
                  <a:pt x="139" y="184"/>
                </a:cubicBezTo>
                <a:cubicBezTo>
                  <a:pt x="170" y="136"/>
                  <a:pt x="169" y="114"/>
                  <a:pt x="152" y="66"/>
                </a:cubicBezTo>
                <a:cubicBezTo>
                  <a:pt x="135" y="18"/>
                  <a:pt x="95" y="0"/>
                  <a:pt x="65" y="9"/>
                </a:cubicBezTo>
                <a:cubicBezTo>
                  <a:pt x="35" y="18"/>
                  <a:pt x="17" y="31"/>
                  <a:pt x="0" y="125"/>
                </a:cubicBezTo>
              </a:path>
            </a:pathLst>
          </a:custGeom>
          <a:noFill/>
          <a:ln w="9525" cap="flat" cmpd="sng">
            <a:solidFill>
              <a:srgbClr val="FF0000"/>
            </a:solidFill>
            <a:prstDash val="solid"/>
            <a:round/>
            <a:headEnd type="none" w="lg" len="lg"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19B682C2-75E3-4BCE-A331-6990A9BAD79C}" type="slidenum">
              <a:rPr lang="en-US"/>
              <a:pPr/>
              <a:t>4</a:t>
            </a:fld>
            <a:endParaRPr lang="en-US"/>
          </a:p>
        </p:txBody>
      </p:sp>
      <p:sp>
        <p:nvSpPr>
          <p:cNvPr id="642050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 sz="4000"/>
              <a:t>‘Big Ideas’ for Debugging</a:t>
            </a:r>
            <a:br>
              <a:rPr lang="en-US" sz="4000"/>
            </a:br>
            <a:r>
              <a:rPr lang="en-US" sz="4000"/>
              <a:t>(that should be obvious by now)</a:t>
            </a:r>
            <a:endParaRPr lang="en-US" sz="3200" b="1">
              <a:effectLst>
                <a:outerShdw blurRad="38100" dist="38100" dir="2700000" algn="tl">
                  <a:srgbClr val="C0C0C0"/>
                </a:outerShdw>
              </a:effectLst>
            </a:endParaRPr>
          </a:p>
        </p:txBody>
      </p:sp>
      <p:sp>
        <p:nvSpPr>
          <p:cNvPr id="642051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685800" y="1524000"/>
            <a:ext cx="7772400" cy="4800600"/>
          </a:xfrm>
        </p:spPr>
        <p:txBody>
          <a:bodyPr/>
          <a:lstStyle/>
          <a:p>
            <a:r>
              <a:rPr lang="en-US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Plan </a:t>
            </a:r>
            <a:r>
              <a:rPr lang="en-US"/>
              <a:t>your program before you write it</a:t>
            </a:r>
          </a:p>
          <a:p>
            <a:pPr lvl="1"/>
            <a:r>
              <a:rPr lang="en-US"/>
              <a:t>What data structures?</a:t>
            </a:r>
          </a:p>
          <a:p>
            <a:pPr lvl="1"/>
            <a:r>
              <a:rPr lang="en-US"/>
              <a:t>What algorithms/methods?  What functions?</a:t>
            </a:r>
          </a:p>
          <a:p>
            <a:r>
              <a:rPr lang="en-US" b="1">
                <a:solidFill>
                  <a:schemeClr val="accent2"/>
                </a:solidFill>
              </a:rPr>
              <a:t>Good idea:</a:t>
            </a:r>
            <a:r>
              <a:rPr lang="en-US"/>
              <a:t> write interfaces and </a:t>
            </a:r>
            <a:r>
              <a:rPr lang="en-US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stubs</a:t>
            </a:r>
            <a:r>
              <a:rPr lang="en-US" b="1">
                <a:effectLst>
                  <a:outerShdw blurRad="38100" dist="38100" dir="2700000" algn="tl">
                    <a:srgbClr val="C0C0C0"/>
                  </a:outerShdw>
                </a:effectLst>
              </a:rPr>
              <a:t> </a:t>
            </a:r>
            <a:r>
              <a:rPr lang="en-US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first</a:t>
            </a:r>
            <a:r>
              <a:rPr lang="en-US"/>
              <a:t>. </a:t>
            </a:r>
          </a:p>
          <a:p>
            <a:r>
              <a:rPr lang="en-US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Always</a:t>
            </a:r>
            <a:r>
              <a:rPr lang="en-US"/>
              <a:t> </a:t>
            </a:r>
            <a:r>
              <a:rPr lang="en-US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have a working program</a:t>
            </a:r>
          </a:p>
          <a:p>
            <a:pPr lvl="1"/>
            <a:r>
              <a:rPr lang="en-US"/>
              <a:t>Start with a ‘skeleton’ program made of stubs, and/or existing, working code</a:t>
            </a:r>
          </a:p>
          <a:p>
            <a:pPr lvl="1"/>
            <a:r>
              <a:rPr lang="en-US"/>
              <a:t>Borrow, re-use, recycle when possible</a:t>
            </a:r>
            <a:br>
              <a:rPr lang="en-US"/>
            </a:br>
            <a:r>
              <a:rPr lang="en-US"/>
              <a:t>	existing libraries, open-source software...</a:t>
            </a: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A5858D4-D6D2-4DF4-9A51-2F773384401E}" type="slidenum">
              <a:rPr lang="en-US"/>
              <a:pPr/>
              <a:t>5</a:t>
            </a:fld>
            <a:endParaRPr lang="en-US"/>
          </a:p>
        </p:txBody>
      </p:sp>
      <p:sp>
        <p:nvSpPr>
          <p:cNvPr id="644098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 sz="4000"/>
              <a:t>‘Big Ideas’ for Debugging</a:t>
            </a:r>
            <a:br>
              <a:rPr lang="en-US" sz="4000"/>
            </a:br>
            <a:r>
              <a:rPr lang="en-US" sz="4000"/>
              <a:t>(that should be obvious by now)</a:t>
            </a:r>
          </a:p>
        </p:txBody>
      </p:sp>
      <p:sp>
        <p:nvSpPr>
          <p:cNvPr id="644099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685800" y="1524000"/>
            <a:ext cx="7772400" cy="4800600"/>
          </a:xfrm>
        </p:spPr>
        <p:txBody>
          <a:bodyPr/>
          <a:lstStyle/>
          <a:p>
            <a:r>
              <a:rPr lang="en-US"/>
              <a:t>Solve </a:t>
            </a:r>
            <a:r>
              <a:rPr lang="en-US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one problem at a time</a:t>
            </a:r>
          </a:p>
          <a:p>
            <a:r>
              <a:rPr lang="en-US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Never write too much</a:t>
            </a:r>
            <a:r>
              <a:rPr lang="en-US" b="1">
                <a:effectLst>
                  <a:outerShdw blurRad="38100" dist="38100" dir="2700000" algn="tl">
                    <a:srgbClr val="C0C0C0"/>
                  </a:outerShdw>
                </a:effectLst>
              </a:rPr>
              <a:t> </a:t>
            </a:r>
            <a:r>
              <a:rPr lang="en-US"/>
              <a:t>between compiles</a:t>
            </a:r>
          </a:p>
          <a:p>
            <a:r>
              <a:rPr lang="en-US"/>
              <a:t>Keep a ‘trail of breadcrumbs’</a:t>
            </a:r>
          </a:p>
          <a:p>
            <a:pPr lvl="1"/>
            <a:r>
              <a:rPr lang="en-US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Never destroy early versions!</a:t>
            </a:r>
            <a:r>
              <a:rPr lang="en-US"/>
              <a:t> </a:t>
            </a:r>
            <a:br>
              <a:rPr lang="en-US"/>
            </a:br>
            <a:r>
              <a:rPr lang="en-US"/>
              <a:t>keep all versions as your program develops</a:t>
            </a:r>
          </a:p>
          <a:p>
            <a:pPr lvl="1"/>
            <a:r>
              <a:rPr lang="en-US"/>
              <a:t>One way: unique, sequential directory names </a:t>
            </a: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proj4_01 </a:t>
            </a:r>
            <a:r>
              <a:rPr lang="en-US" sz="20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sym typeface="Wingdings" pitchFamily="2" charset="2"/>
              </a:rPr>
              <a:t></a:t>
            </a: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sym typeface="Wingdings" pitchFamily="2" charset="2"/>
              </a:rPr>
              <a:t> </a:t>
            </a: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proj4_02 </a:t>
            </a:r>
            <a:r>
              <a:rPr lang="en-US" sz="20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sym typeface="Wingdings" pitchFamily="2" charset="2"/>
              </a:rPr>
              <a:t></a:t>
            </a: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sym typeface="Wingdings" pitchFamily="2" charset="2"/>
              </a:rPr>
              <a:t> proj4_03 . . .</a:t>
            </a:r>
            <a:endParaRPr lang="en-US" sz="2000" b="1">
              <a:solidFill>
                <a:schemeClr val="accent2"/>
              </a:solidFill>
              <a:effectLst>
                <a:outerShdw blurRad="38100" dist="38100" dir="2700000" algn="tl">
                  <a:srgbClr val="C0C0C0"/>
                </a:outerShdw>
              </a:effectLst>
              <a:latin typeface="Courier New" pitchFamily="49" charset="0"/>
            </a:endParaRPr>
          </a:p>
          <a:p>
            <a:pPr lvl="1"/>
            <a:r>
              <a:rPr lang="en-US"/>
              <a:t>Tools that help: ‘Revision Control’ Software</a:t>
            </a:r>
            <a:br>
              <a:rPr lang="en-US"/>
            </a:br>
            <a:r>
              <a:rPr lang="en-US"/>
              <a:t>(RCS, CVS,SVN, MS ‘Visual SourceSafe’, etc)</a:t>
            </a:r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D05A7655-FCCE-4988-9375-128F42884788}" type="slidenum">
              <a:rPr lang="en-US"/>
              <a:pPr/>
              <a:t>6</a:t>
            </a:fld>
            <a:endParaRPr lang="en-US"/>
          </a:p>
        </p:txBody>
      </p:sp>
      <p:sp>
        <p:nvSpPr>
          <p:cNvPr id="646146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 sz="4000"/>
              <a:t>‘Big Ideas’ for Debugging</a:t>
            </a:r>
            <a:br>
              <a:rPr lang="en-US" sz="4000"/>
            </a:br>
            <a:r>
              <a:rPr lang="en-US" sz="4000"/>
              <a:t>(that should be obvious by now)</a:t>
            </a:r>
          </a:p>
        </p:txBody>
      </p:sp>
      <p:sp>
        <p:nvSpPr>
          <p:cNvPr id="646147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685800" y="1600200"/>
            <a:ext cx="7772400" cy="4800600"/>
          </a:xfrm>
        </p:spPr>
        <p:txBody>
          <a:bodyPr/>
          <a:lstStyle/>
          <a:p>
            <a:pPr>
              <a:lnSpc>
                <a:spcPct val="90000"/>
              </a:lnSpc>
            </a:pPr>
            <a:r>
              <a:rPr lang="en-US" sz="24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Lost? Won’t Compile &amp;Link?  !SIMPLIFY!</a:t>
            </a:r>
          </a:p>
          <a:p>
            <a:pPr lvl="1">
              <a:lnSpc>
                <a:spcPct val="90000"/>
              </a:lnSpc>
            </a:pPr>
            <a:r>
              <a:rPr lang="en-US" sz="2000"/>
              <a:t>Remove (comment out) your most recent code,  </a:t>
            </a:r>
            <a:br>
              <a:rPr lang="en-US" sz="2000"/>
            </a:br>
            <a:r>
              <a:rPr lang="en-US" sz="2000"/>
              <a:t>	even if you’re SURE it is not at fault.</a:t>
            </a:r>
          </a:p>
          <a:p>
            <a:pPr lvl="1">
              <a:lnSpc>
                <a:spcPct val="90000"/>
              </a:lnSpc>
            </a:pPr>
            <a:r>
              <a:rPr lang="en-US" sz="2000"/>
              <a:t>No?  Do a ruthless binary search:</a:t>
            </a:r>
            <a:r>
              <a:rPr lang="en-US" sz="20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 trust NOTHING</a:t>
            </a:r>
            <a:r>
              <a:rPr lang="en-US" sz="2000">
                <a:solidFill>
                  <a:srgbClr val="FF0000"/>
                </a:solidFill>
              </a:rPr>
              <a:t>. </a:t>
            </a:r>
            <a:br>
              <a:rPr lang="en-US" sz="2000">
                <a:solidFill>
                  <a:srgbClr val="FF0000"/>
                </a:solidFill>
              </a:rPr>
            </a:br>
            <a:r>
              <a:rPr lang="en-US" sz="2000"/>
              <a:t>Comment out HALF your code. </a:t>
            </a:r>
            <a:br>
              <a:rPr lang="en-US" sz="2000"/>
            </a:br>
            <a:r>
              <a:rPr lang="en-US" sz="2000"/>
              <a:t>Repeat until it runs (even if you’re left with only stubs).</a:t>
            </a:r>
          </a:p>
          <a:p>
            <a:pPr lvl="1">
              <a:lnSpc>
                <a:spcPct val="90000"/>
              </a:lnSpc>
            </a:pPr>
            <a:r>
              <a:rPr lang="en-US" sz="2000"/>
              <a:t>No? Linking problems? Make one big .c file &amp; keep removing…</a:t>
            </a:r>
          </a:p>
          <a:p>
            <a:pPr lvl="1">
              <a:lnSpc>
                <a:spcPct val="90000"/>
              </a:lnSpc>
            </a:pPr>
            <a:r>
              <a:rPr lang="en-US" sz="2000"/>
              <a:t>Then restore code one piece/block at a time</a:t>
            </a:r>
            <a:br>
              <a:rPr lang="en-US" sz="2000"/>
            </a:br>
            <a:r>
              <a:rPr lang="en-US" sz="2000"/>
              <a:t>Compile after each piece added:</a:t>
            </a:r>
            <a:r>
              <a:rPr lang="en-US" sz="2000">
                <a:solidFill>
                  <a:srgbClr val="FF0000"/>
                </a:solidFill>
              </a:rPr>
              <a:t> </a:t>
            </a:r>
            <a:r>
              <a:rPr lang="en-US" sz="20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trust NOTHING</a:t>
            </a:r>
            <a:r>
              <a:rPr lang="en-US" sz="2000">
                <a:solidFill>
                  <a:srgbClr val="FF0000"/>
                </a:solidFill>
              </a:rPr>
              <a:t>.</a:t>
            </a:r>
            <a:br>
              <a:rPr lang="en-US" sz="2000">
                <a:solidFill>
                  <a:srgbClr val="FF0000"/>
                </a:solidFill>
              </a:rPr>
            </a:br>
            <a:r>
              <a:rPr lang="en-US" sz="2000"/>
              <a:t>		(Are you SURE of every expression? )	</a:t>
            </a:r>
            <a:br>
              <a:rPr lang="en-US" sz="2000"/>
            </a:br>
            <a:r>
              <a:rPr lang="en-US" sz="2000"/>
              <a:t>		(Have you single-stepped through good example data?)</a:t>
            </a:r>
            <a:br>
              <a:rPr lang="en-US" sz="2000"/>
            </a:br>
            <a:r>
              <a:rPr lang="en-US" sz="2000"/>
              <a:t>  </a:t>
            </a:r>
          </a:p>
          <a:p>
            <a:pPr>
              <a:lnSpc>
                <a:spcPct val="90000"/>
              </a:lnSpc>
            </a:pPr>
            <a:r>
              <a:rPr lang="en-US" sz="2400" b="1">
                <a:effectLst>
                  <a:outerShdw blurRad="38100" dist="38100" dir="2700000" algn="tl">
                    <a:srgbClr val="C0C0C0"/>
                  </a:outerShdw>
                </a:effectLst>
              </a:rPr>
              <a:t>Do not</a:t>
            </a:r>
            <a:r>
              <a:rPr lang="en-US" sz="2400"/>
              <a:t> go on to the next piece of code </a:t>
            </a:r>
            <a:br>
              <a:rPr lang="en-US" sz="2400"/>
            </a:br>
            <a:r>
              <a:rPr lang="en-US" sz="2400"/>
              <a:t>until the current piece works properly. </a:t>
            </a:r>
            <a:br>
              <a:rPr lang="en-US" sz="2400"/>
            </a:br>
            <a:r>
              <a:rPr lang="en-US" sz="2400"/>
              <a:t>					(One problem at a time)</a:t>
            </a:r>
          </a:p>
          <a:p>
            <a:pPr>
              <a:lnSpc>
                <a:spcPct val="90000"/>
              </a:lnSpc>
            </a:pPr>
            <a:endParaRPr lang="en-US" sz="2400"/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6B3CF855-AAE7-47B3-BE3E-B2E04AFF8B72}" type="slidenum">
              <a:rPr lang="en-US"/>
              <a:pPr/>
              <a:t>7</a:t>
            </a:fld>
            <a:endParaRPr lang="en-US"/>
          </a:p>
        </p:txBody>
      </p:sp>
      <p:sp>
        <p:nvSpPr>
          <p:cNvPr id="672770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 sz="4000"/>
              <a:t>‘Little Ideas’ for Debugging</a:t>
            </a:r>
            <a:br>
              <a:rPr lang="en-US" sz="4000"/>
            </a:br>
            <a:r>
              <a:rPr lang="en-US" sz="4000"/>
              <a:t>(less powerful than ‘Big Ideas’)</a:t>
            </a:r>
          </a:p>
        </p:txBody>
      </p:sp>
      <p:sp>
        <p:nvSpPr>
          <p:cNvPr id="672771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685800" y="1600200"/>
            <a:ext cx="7772400" cy="4800600"/>
          </a:xfrm>
        </p:spPr>
        <p:txBody>
          <a:bodyPr/>
          <a:lstStyle/>
          <a:p>
            <a:pPr>
              <a:lnSpc>
                <a:spcPct val="90000"/>
              </a:lnSpc>
            </a:pPr>
            <a:r>
              <a:rPr lang="en-US" sz="24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Most IDEs / Softwe writing tools have a Debugger </a:t>
            </a:r>
          </a:p>
          <a:p>
            <a:pPr lvl="1">
              <a:lnSpc>
                <a:spcPct val="90000"/>
              </a:lnSpc>
            </a:pPr>
            <a:r>
              <a:rPr lang="en-US" sz="2000"/>
              <a:t>Must enable it, compile it into your project</a:t>
            </a:r>
            <a:br>
              <a:rPr lang="en-US" sz="2000"/>
            </a:br>
            <a:r>
              <a:rPr lang="en-US" sz="2000"/>
              <a:t>(CodeBlocks: Project</a:t>
            </a:r>
            <a:r>
              <a:rPr lang="en-US" sz="2000">
                <a:sym typeface="Wingdings" pitchFamily="2" charset="2"/>
              </a:rPr>
              <a:t>BuildOptionsCompileFlags</a:t>
            </a:r>
            <a:br>
              <a:rPr lang="en-US" sz="2000">
                <a:sym typeface="Wingdings" pitchFamily="2" charset="2"/>
              </a:rPr>
            </a:br>
            <a:r>
              <a:rPr lang="en-US" sz="2000">
                <a:sym typeface="Wingdings" pitchFamily="2" charset="2"/>
              </a:rPr>
              <a:t>				     ”ProduceDebuggingSymbols[-g])</a:t>
            </a:r>
            <a:endParaRPr lang="en-US" sz="2000"/>
          </a:p>
          <a:p>
            <a:pPr lvl="1">
              <a:lnSpc>
                <a:spcPct val="90000"/>
              </a:lnSpc>
            </a:pPr>
            <a:r>
              <a:rPr lang="en-US" sz="2000"/>
              <a:t>Most have ‘breakpoints’ (stop here), ‘Watch’ set (show current values of user-specified variables), single-step, step-in, step-out.</a:t>
            </a:r>
          </a:p>
          <a:p>
            <a:pPr lvl="1">
              <a:lnSpc>
                <a:spcPct val="90000"/>
              </a:lnSpc>
            </a:pPr>
            <a:r>
              <a:rPr lang="en-US" sz="2000"/>
              <a:t>Enable all possible warnings and flags from compiler &amp; linker</a:t>
            </a:r>
          </a:p>
          <a:p>
            <a:pPr lvl="1">
              <a:lnSpc>
                <a:spcPct val="90000"/>
              </a:lnSpc>
            </a:pPr>
            <a:r>
              <a:rPr lang="en-US" sz="2000"/>
              <a:t>Use TOGETHER with the ‘big ideas’ of debugging.  </a:t>
            </a:r>
          </a:p>
          <a:p>
            <a:pPr>
              <a:lnSpc>
                <a:spcPct val="90000"/>
              </a:lnSpc>
            </a:pPr>
            <a:endParaRPr lang="en-US" sz="2400" b="1">
              <a:effectLst>
                <a:outerShdw blurRad="38100" dist="38100" dir="2700000" algn="tl">
                  <a:srgbClr val="C0C0C0"/>
                </a:outerShdw>
              </a:effectLst>
            </a:endParaRPr>
          </a:p>
          <a:p>
            <a:pPr>
              <a:lnSpc>
                <a:spcPct val="90000"/>
              </a:lnSpc>
            </a:pPr>
            <a:r>
              <a:rPr lang="en-US" sz="2400" b="1">
                <a:effectLst>
                  <a:outerShdw blurRad="38100" dist="38100" dir="2700000" algn="tl">
                    <a:srgbClr val="C0C0C0"/>
                  </a:outerShdw>
                </a:effectLst>
              </a:rPr>
              <a:t>Do not</a:t>
            </a:r>
            <a:r>
              <a:rPr lang="en-US" sz="2400"/>
              <a:t> go on to the next piece of code </a:t>
            </a:r>
            <a:br>
              <a:rPr lang="en-US" sz="2400"/>
            </a:br>
            <a:r>
              <a:rPr lang="en-US" sz="2400"/>
              <a:t>until the current piece works properly. </a:t>
            </a:r>
            <a:br>
              <a:rPr lang="en-US" sz="2400"/>
            </a:br>
            <a:r>
              <a:rPr lang="en-US" sz="2400"/>
              <a:t>			(Solve just one problem at a time)</a:t>
            </a:r>
          </a:p>
          <a:p>
            <a:pPr>
              <a:lnSpc>
                <a:spcPct val="90000"/>
              </a:lnSpc>
            </a:pPr>
            <a:endParaRPr lang="en-US" sz="2400"/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A4419E01-9465-465B-AFDD-EDA3C7C972A4}" type="slidenum">
              <a:rPr lang="en-US"/>
              <a:pPr/>
              <a:t>8</a:t>
            </a:fld>
            <a:endParaRPr lang="en-US"/>
          </a:p>
        </p:txBody>
      </p:sp>
      <p:sp>
        <p:nvSpPr>
          <p:cNvPr id="648194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Big Programs: The Ugly Truth</a:t>
            </a:r>
          </a:p>
        </p:txBody>
      </p:sp>
      <p:sp>
        <p:nvSpPr>
          <p:cNvPr id="648195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685800" y="1447800"/>
            <a:ext cx="7772400" cy="5257800"/>
          </a:xfrm>
        </p:spPr>
        <p:txBody>
          <a:bodyPr/>
          <a:lstStyle/>
          <a:p>
            <a:pPr>
              <a:lnSpc>
                <a:spcPct val="80000"/>
              </a:lnSpc>
            </a:pPr>
            <a:r>
              <a:rPr lang="en-US" sz="2800"/>
              <a:t>Computer programming languages, tools make </a:t>
            </a:r>
            <a:br>
              <a:rPr lang="en-US" sz="2800"/>
            </a:br>
            <a:r>
              <a:rPr lang="en-US" sz="2800"/>
              <a:t>	tinkering and elaboration </a:t>
            </a:r>
            <a:r>
              <a:rPr lang="en-US" sz="28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too easy</a:t>
            </a:r>
            <a:r>
              <a:rPr lang="en-US" sz="2800"/>
              <a:t>! </a:t>
            </a:r>
            <a:br>
              <a:rPr lang="en-US" sz="2800"/>
            </a:br>
            <a:endParaRPr lang="en-US" sz="2800"/>
          </a:p>
          <a:p>
            <a:pPr>
              <a:lnSpc>
                <a:spcPct val="80000"/>
              </a:lnSpc>
            </a:pPr>
            <a:r>
              <a:rPr lang="en-US" sz="28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RESULT</a:t>
            </a:r>
            <a:r>
              <a:rPr lang="en-US" sz="2800"/>
              <a:t>: Simple programs grow endlessly, become unreliable, ugly, confusing, even</a:t>
            </a:r>
            <a:br>
              <a:rPr lang="en-US" sz="2800"/>
            </a:br>
            <a:r>
              <a:rPr lang="en-US" sz="2800"/>
              <a:t>impossible to understand and improve.</a:t>
            </a:r>
            <a:br>
              <a:rPr lang="en-US" sz="2800"/>
            </a:br>
            <a:r>
              <a:rPr lang="en-US" sz="2000"/>
              <a:t>EXAMPLE:</a:t>
            </a:r>
            <a:r>
              <a:rPr lang="en-US" sz="2800"/>
              <a:t> </a:t>
            </a:r>
            <a:r>
              <a:rPr lang="en-US" sz="1800" b="1">
                <a:effectLst>
                  <a:outerShdw blurRad="38100" dist="38100" dir="2700000" algn="tl">
                    <a:srgbClr val="C0C0C0"/>
                  </a:outerShdw>
                </a:effectLst>
              </a:rPr>
              <a:t>MS Word 2.0:    ~40 files,   ~8 folders,     0.78 MB! </a:t>
            </a:r>
            <a:br>
              <a:rPr lang="en-US" sz="1800" b="1">
                <a:effectLst>
                  <a:outerShdw blurRad="38100" dist="38100" dir="2700000" algn="tl">
                    <a:srgbClr val="C0C0C0"/>
                  </a:outerShdw>
                </a:effectLst>
              </a:rPr>
            </a:br>
            <a:r>
              <a:rPr lang="en-US" sz="1800" b="1">
                <a:effectLst>
                  <a:outerShdw blurRad="38100" dist="38100" dir="2700000" algn="tl">
                    <a:srgbClr val="C0C0C0"/>
                  </a:outerShdw>
                </a:effectLst>
              </a:rPr>
              <a:t>	             MS Office2000: 1,182 files, 104 folders, 193.65 MB,</a:t>
            </a:r>
            <a:br>
              <a:rPr lang="en-US" sz="1800" b="1">
                <a:effectLst>
                  <a:outerShdw blurRad="38100" dist="38100" dir="2700000" algn="tl">
                    <a:srgbClr val="C0C0C0"/>
                  </a:outerShdw>
                </a:effectLst>
              </a:rPr>
            </a:br>
            <a:r>
              <a:rPr lang="en-US" sz="1800" b="1">
                <a:effectLst>
                  <a:outerShdw blurRad="38100" dist="38100" dir="2700000" algn="tl">
                    <a:srgbClr val="C0C0C0"/>
                  </a:outerShdw>
                </a:effectLst>
              </a:rPr>
              <a:t>		  </a:t>
            </a:r>
            <a:br>
              <a:rPr lang="en-US" sz="1800" b="1">
                <a:effectLst>
                  <a:outerShdw blurRad="38100" dist="38100" dir="2700000" algn="tl">
                    <a:srgbClr val="C0C0C0"/>
                  </a:outerShdw>
                </a:effectLst>
              </a:rPr>
            </a:br>
            <a:r>
              <a:rPr lang="en-US" sz="1800" b="1">
                <a:effectLst>
                  <a:outerShdw blurRad="38100" dist="38100" dir="2700000" algn="tl">
                    <a:srgbClr val="C0C0C0"/>
                  </a:outerShdw>
                </a:effectLst>
              </a:rPr>
              <a:t>		</a:t>
            </a:r>
          </a:p>
          <a:p>
            <a:pPr>
              <a:lnSpc>
                <a:spcPct val="80000"/>
              </a:lnSpc>
            </a:pPr>
            <a:r>
              <a:rPr lang="en-US" sz="2800"/>
              <a:t>The history of CS is ‘saw-toothed’– we repeatedly throw away the big ugly mess we made and then </a:t>
            </a:r>
            <a:br>
              <a:rPr lang="en-US" sz="2800"/>
            </a:br>
            <a:r>
              <a:rPr lang="en-US" sz="2800"/>
              <a:t>start all over again in a new, clean, compact form.</a:t>
            </a:r>
          </a:p>
          <a:p>
            <a:pPr>
              <a:lnSpc>
                <a:spcPct val="80000"/>
              </a:lnSpc>
              <a:buFontTx/>
              <a:buNone/>
            </a:pPr>
            <a:r>
              <a:rPr lang="en-US" sz="1800" b="1">
                <a:effectLst>
                  <a:outerShdw blurRad="38100" dist="38100" dir="2700000" algn="tl">
                    <a:srgbClr val="C0C0C0"/>
                  </a:outerShdw>
                </a:effectLst>
              </a:rPr>
              <a:t>	 </a:t>
            </a:r>
            <a:r>
              <a:rPr lang="en-US" sz="2000"/>
              <a:t>EXAMPLE:</a:t>
            </a:r>
            <a:r>
              <a:rPr lang="en-US" sz="1800" b="1">
                <a:effectLst>
                  <a:outerShdw blurRad="38100" dist="38100" dir="2700000" algn="tl">
                    <a:srgbClr val="C0C0C0"/>
                  </a:outerShdw>
                </a:effectLst>
              </a:rPr>
              <a:t> Mainframe</a:t>
            </a:r>
            <a:r>
              <a:rPr lang="en-US" sz="1800" b="1">
                <a:effectLst>
                  <a:outerShdw blurRad="38100" dist="38100" dir="2700000" algn="tl">
                    <a:srgbClr val="C0C0C0"/>
                  </a:outerShdw>
                </a:effectLst>
                <a:sym typeface="Wingdings" pitchFamily="2" charset="2"/>
              </a:rPr>
              <a:t>Mid-levelMinicomputersMicrocomputers</a:t>
            </a:r>
          </a:p>
          <a:p>
            <a:pPr>
              <a:lnSpc>
                <a:spcPct val="80000"/>
              </a:lnSpc>
              <a:buFontTx/>
              <a:buNone/>
            </a:pPr>
            <a:r>
              <a:rPr lang="en-US" sz="1800" b="1">
                <a:effectLst>
                  <a:outerShdw blurRad="38100" dist="38100" dir="2700000" algn="tl">
                    <a:srgbClr val="C0C0C0"/>
                  </a:outerShdw>
                </a:effectLst>
                <a:sym typeface="Wingdings" pitchFamily="2" charset="2"/>
              </a:rPr>
              <a:t>			DesktopsLaptopsPDAs &amp; e-bookssmartphones…</a:t>
            </a:r>
            <a:endParaRPr lang="en-US" sz="1800" b="1">
              <a:effectLst>
                <a:outerShdw blurRad="38100" dist="38100" dir="2700000" algn="tl">
                  <a:srgbClr val="C0C0C0"/>
                </a:outerShdw>
              </a:effectLst>
            </a:endParaRPr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C937926-D39E-4DB9-9F39-33BC0952BF32}" type="slidenum">
              <a:rPr lang="en-US"/>
              <a:pPr/>
              <a:t>9</a:t>
            </a:fld>
            <a:endParaRPr lang="en-US"/>
          </a:p>
        </p:txBody>
      </p:sp>
      <p:sp>
        <p:nvSpPr>
          <p:cNvPr id="650242" name="Rectangle 2"/>
          <p:cNvSpPr>
            <a:spLocks noGrp="1" noChangeArrowheads="1"/>
          </p:cNvSpPr>
          <p:nvPr>
            <p:ph type="title"/>
          </p:nvPr>
        </p:nvSpPr>
        <p:spPr>
          <a:xfrm>
            <a:off x="152400" y="228600"/>
            <a:ext cx="8763000" cy="1143000"/>
          </a:xfrm>
        </p:spPr>
        <p:txBody>
          <a:bodyPr/>
          <a:lstStyle/>
          <a:p>
            <a:r>
              <a:rPr lang="en-US"/>
              <a:t>Modular Design: </a:t>
            </a:r>
            <a:r>
              <a:rPr lang="en-US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Core Platitudes</a:t>
            </a:r>
          </a:p>
        </p:txBody>
      </p:sp>
      <p:sp>
        <p:nvSpPr>
          <p:cNvPr id="650243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685800" y="1219200"/>
            <a:ext cx="7772400" cy="5105400"/>
          </a:xfrm>
        </p:spPr>
        <p:txBody>
          <a:bodyPr/>
          <a:lstStyle/>
          <a:p>
            <a:pPr>
              <a:lnSpc>
                <a:spcPct val="90000"/>
              </a:lnSpc>
            </a:pPr>
            <a:r>
              <a:rPr lang="en-US" sz="2400" b="1" u="sng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No problem is inherently complicated and tangled</a:t>
            </a:r>
            <a:r>
              <a:rPr lang="en-US" sz="24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—</a:t>
            </a:r>
            <a:br>
              <a:rPr lang="en-US" sz="24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</a:br>
            <a:r>
              <a:rPr lang="en-US" sz="24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it is just poorly understood. </a:t>
            </a:r>
            <a:br>
              <a:rPr lang="en-US" sz="24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</a:br>
            <a:endParaRPr lang="en-US" sz="2400" b="1">
              <a:solidFill>
                <a:schemeClr val="accent2"/>
              </a:solidFill>
              <a:effectLst>
                <a:outerShdw blurRad="38100" dist="38100" dir="2700000" algn="tl">
                  <a:srgbClr val="C0C0C0"/>
                </a:outerShdw>
              </a:effectLst>
            </a:endParaRPr>
          </a:p>
          <a:p>
            <a:pPr>
              <a:lnSpc>
                <a:spcPct val="90000"/>
              </a:lnSpc>
            </a:pPr>
            <a:r>
              <a:rPr lang="en-US" sz="2400"/>
              <a:t>‘Complicated and Tangled’</a:t>
            </a:r>
            <a:r>
              <a:rPr lang="en-US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==</a:t>
            </a:r>
            <a:r>
              <a:rPr lang="en-US" sz="24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 </a:t>
            </a:r>
            <a:r>
              <a:rPr lang="en-US" sz="2400"/>
              <a:t>too many details exposed! </a:t>
            </a:r>
            <a:br>
              <a:rPr lang="en-US" sz="2400"/>
            </a:br>
            <a:endParaRPr lang="en-US" sz="2400"/>
          </a:p>
          <a:p>
            <a:pPr>
              <a:lnSpc>
                <a:spcPct val="90000"/>
              </a:lnSpc>
            </a:pPr>
            <a:r>
              <a:rPr lang="en-US" sz="24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—Short </a:t>
            </a:r>
            <a:r>
              <a:rPr lang="en-US" sz="2400"/>
              <a:t>, </a:t>
            </a:r>
            <a:r>
              <a:rPr lang="en-US" sz="24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Simple</a:t>
            </a:r>
            <a:r>
              <a:rPr lang="en-US" sz="2400"/>
              <a:t>, and </a:t>
            </a:r>
            <a:r>
              <a:rPr lang="en-US" sz="24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Separate</a:t>
            </a:r>
            <a:r>
              <a:rPr lang="en-US" sz="2400"/>
              <a:t> modules are </a:t>
            </a:r>
            <a:r>
              <a:rPr lang="en-US" sz="24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Best.</a:t>
            </a:r>
            <a:r>
              <a:rPr lang="en-US" sz="2400"/>
              <a:t>  </a:t>
            </a:r>
            <a:br>
              <a:rPr lang="en-US" sz="2400"/>
            </a:br>
            <a:r>
              <a:rPr lang="en-US" sz="24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—Elaborate</a:t>
            </a:r>
            <a:r>
              <a:rPr lang="en-US" sz="2400"/>
              <a:t> and </a:t>
            </a:r>
            <a:r>
              <a:rPr lang="en-US" sz="24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Simple </a:t>
            </a:r>
            <a:r>
              <a:rPr lang="en-US" sz="2400"/>
              <a:t>and </a:t>
            </a:r>
            <a:r>
              <a:rPr lang="en-US" sz="24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Separate </a:t>
            </a:r>
            <a:r>
              <a:rPr lang="en-US" sz="2400"/>
              <a:t>are</a:t>
            </a:r>
            <a:r>
              <a:rPr lang="en-US" sz="24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 good/OK</a:t>
            </a:r>
            <a:r>
              <a:rPr lang="en-US" sz="2400"/>
              <a:t>. </a:t>
            </a:r>
            <a:br>
              <a:rPr lang="en-US" sz="2400"/>
            </a:br>
            <a:r>
              <a:rPr lang="en-US" sz="24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—</a:t>
            </a:r>
            <a:r>
              <a:rPr lang="en-US" sz="2400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Complicated and Tangled</a:t>
            </a:r>
            <a:r>
              <a:rPr lang="en-US" sz="2400"/>
              <a:t> ones are </a:t>
            </a:r>
            <a:r>
              <a:rPr lang="en-US" sz="24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VERY VERY</a:t>
            </a:r>
            <a:r>
              <a:rPr lang="en-US" sz="2400" b="1">
                <a:effectLst>
                  <a:outerShdw blurRad="38100" dist="38100" dir="2700000" algn="tl">
                    <a:srgbClr val="C0C0C0"/>
                  </a:outerShdw>
                </a:effectLst>
              </a:rPr>
              <a:t> </a:t>
            </a:r>
            <a:r>
              <a:rPr lang="en-US" sz="24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BAD</a:t>
            </a:r>
            <a:r>
              <a:rPr lang="en-US" sz="2400"/>
              <a:t>, </a:t>
            </a:r>
            <a:br>
              <a:rPr lang="en-US" sz="2400"/>
            </a:br>
            <a:r>
              <a:rPr lang="en-US" sz="2400"/>
              <a:t>		even if the program is short! </a:t>
            </a:r>
            <a:br>
              <a:rPr lang="en-US" sz="2400"/>
            </a:br>
            <a:endParaRPr lang="en-US" sz="2400"/>
          </a:p>
          <a:p>
            <a:pPr>
              <a:lnSpc>
                <a:spcPct val="90000"/>
              </a:lnSpc>
            </a:pPr>
            <a:r>
              <a:rPr lang="en-US" sz="24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Hide the Details</a:t>
            </a:r>
            <a:r>
              <a:rPr lang="en-US" sz="2400"/>
              <a:t>—keep interfaces simple &amp; general.</a:t>
            </a:r>
            <a:br>
              <a:rPr lang="en-US" sz="2400"/>
            </a:br>
            <a:endParaRPr lang="en-US" sz="2400" b="1">
              <a:solidFill>
                <a:schemeClr val="accent2"/>
              </a:solidFill>
              <a:effectLst>
                <a:outerShdw blurRad="38100" dist="38100" dir="2700000" algn="tl">
                  <a:srgbClr val="C0C0C0"/>
                </a:outerShdw>
              </a:effectLst>
            </a:endParaRPr>
          </a:p>
          <a:p>
            <a:pPr>
              <a:lnSpc>
                <a:spcPct val="90000"/>
              </a:lnSpc>
            </a:pPr>
            <a:r>
              <a:rPr lang="en-US" sz="24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Solve only one problem at a time! </a:t>
            </a:r>
            <a:r>
              <a:rPr lang="en-US" sz="2400"/>
              <a:t>Don’t confuse yourself</a:t>
            </a:r>
          </a:p>
        </p:txBody>
      </p:sp>
      <p:sp>
        <p:nvSpPr>
          <p:cNvPr id="650244" name="Rectangle 4"/>
          <p:cNvSpPr>
            <a:spLocks noChangeArrowheads="1"/>
          </p:cNvSpPr>
          <p:nvPr/>
        </p:nvSpPr>
        <p:spPr bwMode="auto">
          <a:xfrm>
            <a:off x="1066800" y="1219200"/>
            <a:ext cx="6934200" cy="762000"/>
          </a:xfrm>
          <a:prstGeom prst="rect">
            <a:avLst/>
          </a:prstGeom>
          <a:noFill/>
          <a:ln w="9525">
            <a:solidFill>
              <a:srgbClr val="FF0000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vana">
  <a:themeElements>
    <a:clrScheme name="vana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vana">
      <a:majorFont>
        <a:latin typeface="Tahoma"/>
        <a:ea typeface=""/>
        <a:cs typeface=""/>
      </a:majorFont>
      <a:minorFont>
        <a:latin typeface="Times New Roman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noFill/>
        <a:ln w="9525" cap="flat" cmpd="sng" algn="ctr">
          <a:solidFill>
            <a:srgbClr val="FF0000"/>
          </a:solidFill>
          <a:prstDash val="solid"/>
          <a:round/>
          <a:headEnd type="none" w="lg" len="lg"/>
          <a:tailEnd type="stealth" w="lg" len="lg"/>
        </a:ln>
        <a:effectLst/>
        <a:extLst>
          <a:ext uri="{909E8E84-426E-40DD-AFC4-6F175D3DCCD1}">
            <a14:hiddenFill xmlns:a14="http://schemas.microsoft.com/office/drawing/2010/main">
              <a:solidFill>
                <a:schemeClr val="accent1"/>
              </a:solidFill>
            </a14:hiddenFill>
          </a:ex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 smtClean="0">
            <a:ln>
              <a:noFill/>
            </a:ln>
            <a:solidFill>
              <a:schemeClr val="tx1"/>
            </a:solidFill>
            <a:effectLst>
              <a:outerShdw blurRad="38100" dist="38100" dir="2700000" algn="tl">
                <a:srgbClr val="000000">
                  <a:alpha val="43137"/>
                </a:srgbClr>
              </a:outerShdw>
            </a:effectLst>
            <a:latin typeface="Times New Roman" pitchFamily="18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noFill/>
        <a:ln w="9525" cap="flat" cmpd="sng" algn="ctr">
          <a:solidFill>
            <a:srgbClr val="FF0000"/>
          </a:solidFill>
          <a:prstDash val="solid"/>
          <a:round/>
          <a:headEnd type="none" w="lg" len="lg"/>
          <a:tailEnd type="stealth" w="lg" len="lg"/>
        </a:ln>
        <a:effectLst/>
        <a:extLst>
          <a:ext uri="{909E8E84-426E-40DD-AFC4-6F175D3DCCD1}">
            <a14:hiddenFill xmlns:a14="http://schemas.microsoft.com/office/drawing/2010/main">
              <a:solidFill>
                <a:schemeClr val="accent1"/>
              </a:solidFill>
            </a14:hiddenFill>
          </a:ex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 smtClean="0">
            <a:ln>
              <a:noFill/>
            </a:ln>
            <a:solidFill>
              <a:schemeClr val="tx1"/>
            </a:solidFill>
            <a:effectLst>
              <a:outerShdw blurRad="38100" dist="38100" dir="2700000" algn="tl">
                <a:srgbClr val="000000">
                  <a:alpha val="43137"/>
                </a:srgbClr>
              </a:outerShdw>
            </a:effectLst>
            <a:latin typeface="Times New Roman" pitchFamily="18" charset="0"/>
          </a:defRPr>
        </a:defPPr>
      </a:lstStyle>
    </a:lnDef>
  </a:objectDefaults>
  <a:extraClrSchemeLst>
    <a:extraClrScheme>
      <a:clrScheme name="vana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00CC99"/>
        </a:accent1>
        <a:accent2>
          <a:srgbClr val="3333CC"/>
        </a:accent2>
        <a:accent3>
          <a:srgbClr val="FFFFFF"/>
        </a:accent3>
        <a:accent4>
          <a:srgbClr val="000000"/>
        </a:accent4>
        <a:accent5>
          <a:srgbClr val="AAE2CA"/>
        </a:accent5>
        <a:accent6>
          <a:srgbClr val="2D2DB9"/>
        </a:accent6>
        <a:hlink>
          <a:srgbClr val="CCCCFF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vana 2">
        <a:dk1>
          <a:srgbClr val="000000"/>
        </a:dk1>
        <a:lt1>
          <a:srgbClr val="FFFFFF"/>
        </a:lt1>
        <a:dk2>
          <a:srgbClr val="0000FF"/>
        </a:dk2>
        <a:lt2>
          <a:srgbClr val="FFFF00"/>
        </a:lt2>
        <a:accent1>
          <a:srgbClr val="FF9900"/>
        </a:accent1>
        <a:accent2>
          <a:srgbClr val="00FFFF"/>
        </a:accent2>
        <a:accent3>
          <a:srgbClr val="AAAAFF"/>
        </a:accent3>
        <a:accent4>
          <a:srgbClr val="DADADA"/>
        </a:accent4>
        <a:accent5>
          <a:srgbClr val="FFCAAA"/>
        </a:accent5>
        <a:accent6>
          <a:srgbClr val="00E7E7"/>
        </a:accent6>
        <a:hlink>
          <a:srgbClr val="FF0000"/>
        </a:hlink>
        <a:folHlink>
          <a:srgbClr val="969696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vana 3">
        <a:dk1>
          <a:srgbClr val="000000"/>
        </a:dk1>
        <a:lt1>
          <a:srgbClr val="FFFFCC"/>
        </a:lt1>
        <a:dk2>
          <a:srgbClr val="808000"/>
        </a:dk2>
        <a:lt2>
          <a:srgbClr val="666633"/>
        </a:lt2>
        <a:accent1>
          <a:srgbClr val="339933"/>
        </a:accent1>
        <a:accent2>
          <a:srgbClr val="800000"/>
        </a:accent2>
        <a:accent3>
          <a:srgbClr val="FFFFE2"/>
        </a:accent3>
        <a:accent4>
          <a:srgbClr val="000000"/>
        </a:accent4>
        <a:accent5>
          <a:srgbClr val="ADCAAD"/>
        </a:accent5>
        <a:accent6>
          <a:srgbClr val="730000"/>
        </a:accent6>
        <a:hlink>
          <a:srgbClr val="0033CC"/>
        </a:hlink>
        <a:folHlink>
          <a:srgbClr val="FFCC66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vana 4">
        <a:dk1>
          <a:srgbClr val="000000"/>
        </a:dk1>
        <a:lt1>
          <a:srgbClr val="FFFFFF"/>
        </a:lt1>
        <a:dk2>
          <a:srgbClr val="000000"/>
        </a:dk2>
        <a:lt2>
          <a:srgbClr val="333333"/>
        </a:lt2>
        <a:accent1>
          <a:srgbClr val="DDDDDD"/>
        </a:accent1>
        <a:accent2>
          <a:srgbClr val="808080"/>
        </a:accent2>
        <a:accent3>
          <a:srgbClr val="FFFFFF"/>
        </a:accent3>
        <a:accent4>
          <a:srgbClr val="000000"/>
        </a:accent4>
        <a:accent5>
          <a:srgbClr val="EBEBEB"/>
        </a:accent5>
        <a:accent6>
          <a:srgbClr val="737373"/>
        </a:accent6>
        <a:hlink>
          <a:srgbClr val="4D4D4D"/>
        </a:hlink>
        <a:folHlink>
          <a:srgbClr val="EAEAEA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vana 5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FFCC66"/>
        </a:accent1>
        <a:accent2>
          <a:srgbClr val="0000FF"/>
        </a:accent2>
        <a:accent3>
          <a:srgbClr val="FFFFFF"/>
        </a:accent3>
        <a:accent4>
          <a:srgbClr val="000000"/>
        </a:accent4>
        <a:accent5>
          <a:srgbClr val="FFE2B8"/>
        </a:accent5>
        <a:accent6>
          <a:srgbClr val="0000E7"/>
        </a:accent6>
        <a:hlink>
          <a:srgbClr val="CC00CC"/>
        </a:hlink>
        <a:folHlink>
          <a:srgbClr val="C0C0C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vana 6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C0C0C0"/>
        </a:accent1>
        <a:accent2>
          <a:srgbClr val="0066FF"/>
        </a:accent2>
        <a:accent3>
          <a:srgbClr val="FFFFFF"/>
        </a:accent3>
        <a:accent4>
          <a:srgbClr val="000000"/>
        </a:accent4>
        <a:accent5>
          <a:srgbClr val="DCDCDC"/>
        </a:accent5>
        <a:accent6>
          <a:srgbClr val="005CE7"/>
        </a:accent6>
        <a:hlink>
          <a:srgbClr val="FF0000"/>
        </a:hlink>
        <a:folHlink>
          <a:srgbClr val="00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vana 7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3399FF"/>
        </a:accent1>
        <a:accent2>
          <a:srgbClr val="99FFCC"/>
        </a:accent2>
        <a:accent3>
          <a:srgbClr val="FFFFFF"/>
        </a:accent3>
        <a:accent4>
          <a:srgbClr val="000000"/>
        </a:accent4>
        <a:accent5>
          <a:srgbClr val="ADCAFF"/>
        </a:accent5>
        <a:accent6>
          <a:srgbClr val="8AE7B9"/>
        </a:accent6>
        <a:hlink>
          <a:srgbClr val="CC00CC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D:\Program Files\Microsoft Office\Templates\vana.pot</Template>
  <TotalTime>11357</TotalTime>
  <Words>577</Words>
  <Application>Microsoft Office PowerPoint</Application>
  <PresentationFormat>On-screen Show (4:3)</PresentationFormat>
  <Paragraphs>188</Paragraphs>
  <Slides>18</Slides>
  <Notes>18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18</vt:i4>
      </vt:variant>
    </vt:vector>
  </HeadingPairs>
  <TitlesOfParts>
    <vt:vector size="23" baseType="lpstr">
      <vt:lpstr>Times New Roman</vt:lpstr>
      <vt:lpstr>Tahoma</vt:lpstr>
      <vt:lpstr>Wingdings</vt:lpstr>
      <vt:lpstr>Courier New</vt:lpstr>
      <vt:lpstr>vana</vt:lpstr>
      <vt:lpstr>EECS110: 10b  The Big Ideas We Studied</vt:lpstr>
      <vt:lpstr>‘The 8 Big Ideas of C’</vt:lpstr>
      <vt:lpstr>Pointers can Arrange Structures</vt:lpstr>
      <vt:lpstr>‘Big Ideas’ for Debugging (that should be obvious by now)</vt:lpstr>
      <vt:lpstr>‘Big Ideas’ for Debugging (that should be obvious by now)</vt:lpstr>
      <vt:lpstr>‘Big Ideas’ for Debugging (that should be obvious by now)</vt:lpstr>
      <vt:lpstr>‘Little Ideas’ for Debugging (less powerful than ‘Big Ideas’)</vt:lpstr>
      <vt:lpstr>Big Programs: The Ugly Truth</vt:lpstr>
      <vt:lpstr>Modular Design: Core Platitudes</vt:lpstr>
      <vt:lpstr>Nested, Modular Design</vt:lpstr>
      <vt:lpstr>Modular Design</vt:lpstr>
      <vt:lpstr>Modular Design</vt:lpstr>
      <vt:lpstr>Modules for Big Programs</vt:lpstr>
      <vt:lpstr>Modules and Data Structures</vt:lpstr>
      <vt:lpstr>Nested Modules</vt:lpstr>
      <vt:lpstr>Big Caution though--</vt:lpstr>
      <vt:lpstr>A Good Check</vt:lpstr>
      <vt:lpstr>PowerPoint Presentation</vt:lpstr>
    </vt:vector>
  </TitlesOfParts>
  <Company>Home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Addresses</dc:title>
  <dc:creator>Jack Tumblin</dc:creator>
  <cp:lastModifiedBy>jetumblin</cp:lastModifiedBy>
  <cp:revision>184</cp:revision>
  <dcterms:created xsi:type="dcterms:W3CDTF">2001-04-16T00:28:07Z</dcterms:created>
  <dcterms:modified xsi:type="dcterms:W3CDTF">2012-03-02T15:24:17Z</dcterms:modified>
</cp:coreProperties>
</file>

<file path=docProps/thumbnail.jpeg>
</file>