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sldIdLst>
    <p:sldId id="307" r:id="rId2"/>
    <p:sldId id="305" r:id="rId3"/>
    <p:sldId id="298" r:id="rId4"/>
    <p:sldId id="308" r:id="rId5"/>
    <p:sldId id="299" r:id="rId6"/>
    <p:sldId id="389" r:id="rId7"/>
    <p:sldId id="300" r:id="rId8"/>
    <p:sldId id="301" r:id="rId9"/>
    <p:sldId id="327" r:id="rId10"/>
    <p:sldId id="386" r:id="rId11"/>
    <p:sldId id="390" r:id="rId12"/>
    <p:sldId id="391" r:id="rId13"/>
    <p:sldId id="274" r:id="rId14"/>
    <p:sldId id="395" r:id="rId1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CC33"/>
    <a:srgbClr val="3366FF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594" autoAdjust="0"/>
    <p:restoredTop sz="94660"/>
  </p:normalViewPr>
  <p:slideViewPr>
    <p:cSldViewPr>
      <p:cViewPr varScale="1">
        <p:scale>
          <a:sx n="72" d="100"/>
          <a:sy n="72" d="100"/>
        </p:scale>
        <p:origin x="-75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2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7E6ED9DF-0B84-4875-A6E1-7E124E7663D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719721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9262AEF-2AD1-4C57-B8FE-A3AE38136246}" type="slidenum">
              <a:rPr lang="en-US"/>
              <a:pPr/>
              <a:t>1</a:t>
            </a:fld>
            <a:endParaRPr lang="en-US"/>
          </a:p>
        </p:txBody>
      </p:sp>
      <p:sp>
        <p:nvSpPr>
          <p:cNvPr id="788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88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26AE62E-83EA-40B2-B155-215AB002A943}" type="slidenum">
              <a:rPr lang="en-US"/>
              <a:pPr/>
              <a:t>10</a:t>
            </a:fld>
            <a:endParaRPr lang="en-US"/>
          </a:p>
        </p:txBody>
      </p:sp>
      <p:sp>
        <p:nvSpPr>
          <p:cNvPr id="272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2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D9500EE-8F4F-4C8F-93CE-910D34EAF207}" type="slidenum">
              <a:rPr lang="en-US"/>
              <a:pPr/>
              <a:t>11</a:t>
            </a:fld>
            <a:endParaRPr lang="en-US"/>
          </a:p>
        </p:txBody>
      </p:sp>
      <p:sp>
        <p:nvSpPr>
          <p:cNvPr id="273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3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439250D-36B0-4161-8AA2-52D0D7EC472F}" type="slidenum">
              <a:rPr lang="en-US"/>
              <a:pPr/>
              <a:t>12</a:t>
            </a:fld>
            <a:endParaRPr lang="en-US"/>
          </a:p>
        </p:txBody>
      </p:sp>
      <p:sp>
        <p:nvSpPr>
          <p:cNvPr id="274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4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4CA1CF0-8972-46B6-BFE0-ECD4747F7397}" type="slidenum">
              <a:rPr lang="en-US"/>
              <a:pPr/>
              <a:t>13</a:t>
            </a:fld>
            <a:endParaRPr lang="en-US"/>
          </a:p>
        </p:txBody>
      </p:sp>
      <p:sp>
        <p:nvSpPr>
          <p:cNvPr id="2754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5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DBFC72C-6D53-440B-A677-15E9AD18EB10}" type="slidenum">
              <a:rPr lang="en-US"/>
              <a:pPr/>
              <a:t>14</a:t>
            </a:fld>
            <a:endParaRPr lang="en-US"/>
          </a:p>
        </p:txBody>
      </p:sp>
      <p:sp>
        <p:nvSpPr>
          <p:cNvPr id="276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4D70EE0-1D87-49F3-9447-8D92FF829B58}" type="slidenum">
              <a:rPr lang="en-US"/>
              <a:pPr/>
              <a:t>2</a:t>
            </a:fld>
            <a:endParaRPr lang="en-US"/>
          </a:p>
        </p:txBody>
      </p:sp>
      <p:sp>
        <p:nvSpPr>
          <p:cNvPr id="757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B4669F2-5397-4FCA-A407-0440DEEFAA70}" type="slidenum">
              <a:rPr lang="en-US"/>
              <a:pPr/>
              <a:t>3</a:t>
            </a:fld>
            <a:endParaRPr lang="en-US"/>
          </a:p>
        </p:txBody>
      </p:sp>
      <p:sp>
        <p:nvSpPr>
          <p:cNvPr id="604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F8BCBE8-F8BC-41BF-85F4-B96538075908}" type="slidenum">
              <a:rPr lang="en-US"/>
              <a:pPr/>
              <a:t>4</a:t>
            </a:fld>
            <a:endParaRPr lang="en-US"/>
          </a:p>
        </p:txBody>
      </p:sp>
      <p:sp>
        <p:nvSpPr>
          <p:cNvPr id="829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FB9D6E0-4DE0-41F9-B4AF-C36FCBF35557}" type="slidenum">
              <a:rPr lang="en-US"/>
              <a:pPr/>
              <a:t>5</a:t>
            </a:fld>
            <a:endParaRPr lang="en-US"/>
          </a:p>
        </p:txBody>
      </p:sp>
      <p:sp>
        <p:nvSpPr>
          <p:cNvPr id="624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DBA425B-7B0D-47A4-B1ED-60A766D0FCF1}" type="slidenum">
              <a:rPr lang="en-US"/>
              <a:pPr/>
              <a:t>6</a:t>
            </a:fld>
            <a:endParaRPr lang="en-US"/>
          </a:p>
        </p:txBody>
      </p:sp>
      <p:sp>
        <p:nvSpPr>
          <p:cNvPr id="1945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4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5441563-B6C3-4DB8-A1ED-D6051319DDEB}" type="slidenum">
              <a:rPr lang="en-US"/>
              <a:pPr/>
              <a:t>7</a:t>
            </a:fld>
            <a:endParaRPr lang="en-US"/>
          </a:p>
        </p:txBody>
      </p:sp>
      <p:sp>
        <p:nvSpPr>
          <p:cNvPr id="645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868BA9D-D2A4-4721-8F29-9E491EABA5C7}" type="slidenum">
              <a:rPr lang="en-US"/>
              <a:pPr/>
              <a:t>8</a:t>
            </a:fld>
            <a:endParaRPr lang="en-US"/>
          </a:p>
        </p:txBody>
      </p:sp>
      <p:sp>
        <p:nvSpPr>
          <p:cNvPr id="665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B5E3C7F-36DC-4BB5-BBA0-C236E8499CF7}" type="slidenum">
              <a:rPr lang="en-US"/>
              <a:pPr/>
              <a:t>9</a:t>
            </a:fld>
            <a:endParaRPr lang="en-US"/>
          </a:p>
        </p:txBody>
      </p:sp>
      <p:sp>
        <p:nvSpPr>
          <p:cNvPr id="2713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1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43132E-8A6B-43CE-919A-491ADB07831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08124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55D5C3-3D0D-4054-9F22-3E05B4B6201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99664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93829D-E4EC-49CE-B9BD-5CF78E28A25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24126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43430A-82E1-48DE-812F-B32E5108E60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51824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E2CC8E-D8C2-4B78-8255-E704B158CA7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2319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DB6B1D-ACE0-43EB-8225-29EBB147CFE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29687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2F9DDC-FD39-4E86-A771-F8C0AE5D06F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86518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FFC00DA-3104-4868-B62E-8C629B75E9A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4058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9F9F9B-C078-464F-A097-A18CAC85C05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47062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B139E6-1DF4-477A-9B31-5FC43ACB49B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19915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08AC7E-F8B5-4D4F-A05F-EFBFEA913CA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64713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ffectLst/>
                <a:latin typeface="+mn-lt"/>
              </a:defRPr>
            </a:lvl1pPr>
          </a:lstStyle>
          <a:p>
            <a:fld id="{56C16455-DB14-4F7C-B508-051CCFDAA3F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3733800"/>
            <a:ext cx="7772400" cy="2608263"/>
          </a:xfrm>
        </p:spPr>
        <p:txBody>
          <a:bodyPr/>
          <a:lstStyle/>
          <a:p>
            <a:pPr>
              <a:buFontTx/>
              <a:buNone/>
            </a:pPr>
            <a:r>
              <a:rPr lang="en-US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77827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609600"/>
            <a:ext cx="8610600" cy="14478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EECS110: 6b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Pointers: Declare, Initialize, Apply</a:t>
            </a:r>
          </a:p>
        </p:txBody>
      </p:sp>
      <p:sp>
        <p:nvSpPr>
          <p:cNvPr id="77828" name="Rectangle 4"/>
          <p:cNvSpPr>
            <a:spLocks noChangeArrowheads="1"/>
          </p:cNvSpPr>
          <p:nvPr/>
        </p:nvSpPr>
        <p:spPr bwMode="auto">
          <a:xfrm>
            <a:off x="2719388" y="271145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 eaLnBrk="0" hangingPunct="0"/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Jack Tumblin</a:t>
            </a:r>
            <a:b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</a:br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jet@cs.northwestern.edu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4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Point to Ordinary Variables...</a:t>
            </a:r>
          </a:p>
        </p:txBody>
      </p:sp>
      <p:sp>
        <p:nvSpPr>
          <p:cNvPr id="1904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447800"/>
            <a:ext cx="8610600" cy="4648200"/>
          </a:xfrm>
        </p:spPr>
        <p:txBody>
          <a:bodyPr/>
          <a:lstStyle/>
          <a:p>
            <a:r>
              <a:rPr lang="en-US" sz="2800"/>
              <a:t>Pointers ==a new kind of variable that holds an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address</a:t>
            </a:r>
            <a:r>
              <a:rPr lang="en-US" sz="2800"/>
              <a:t> 				instead of a 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number</a:t>
            </a:r>
            <a:r>
              <a:rPr lang="en-US" sz="2800"/>
              <a:t> or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</a:p>
          <a:p>
            <a:endParaRPr lang="en-US" sz="2800"/>
          </a:p>
          <a:p>
            <a:r>
              <a:rPr lang="en-US" sz="2800"/>
              <a:t>Pointers can point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ANYWHERE</a:t>
            </a:r>
            <a:r>
              <a:rPr lang="en-US" sz="2800"/>
              <a:t> in memory, so</a:t>
            </a:r>
          </a:p>
          <a:p>
            <a:pPr>
              <a:buFontTx/>
              <a:buNone/>
            </a:pPr>
            <a:r>
              <a:rPr lang="en-US" sz="2800"/>
              <a:t>   How can we point to an ordinary (non-array) variable?</a:t>
            </a:r>
          </a:p>
          <a:p>
            <a:endParaRPr lang="en-US" sz="2800"/>
          </a:p>
          <a:p>
            <a:r>
              <a:rPr lang="en-US" sz="2800"/>
              <a:t>ANSWER:  the 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‘address of’</a:t>
            </a:r>
            <a:r>
              <a:rPr lang="en-US" sz="2800"/>
              <a:t> operator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800"/>
              <a:t> </a:t>
            </a:r>
            <a:r>
              <a:rPr lang="en-US" sz="2000"/>
              <a:t>(book: ‘address’)</a:t>
            </a:r>
          </a:p>
          <a:p>
            <a:pPr>
              <a:buFontTx/>
              <a:buNone/>
            </a:pPr>
            <a:r>
              <a:rPr lang="en-US" sz="2800"/>
              <a:t>	Finds 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address of</a:t>
            </a:r>
            <a:r>
              <a:rPr lang="en-US" sz="2800"/>
              <a:t> an ordinary variable </a:t>
            </a:r>
          </a:p>
          <a:p>
            <a:pPr>
              <a:buFontTx/>
              <a:buNone/>
            </a:pPr>
            <a:r>
              <a:rPr lang="en-US" sz="2800"/>
              <a:t>					(works for array elements, too!)</a:t>
            </a:r>
          </a:p>
        </p:txBody>
      </p:sp>
      <p:sp>
        <p:nvSpPr>
          <p:cNvPr id="190519" name="Rectangle 55"/>
          <p:cNvSpPr>
            <a:spLocks noChangeArrowheads="1"/>
          </p:cNvSpPr>
          <p:nvPr/>
        </p:nvSpPr>
        <p:spPr bwMode="auto">
          <a:xfrm>
            <a:off x="228600" y="2743200"/>
            <a:ext cx="8458200" cy="1295400"/>
          </a:xfrm>
          <a:prstGeom prst="rect">
            <a:avLst/>
          </a:prstGeom>
          <a:noFill/>
          <a:ln w="254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592" name="Rectangle 8"/>
          <p:cNvSpPr>
            <a:spLocks noChangeArrowheads="1"/>
          </p:cNvSpPr>
          <p:nvPr/>
        </p:nvSpPr>
        <p:spPr bwMode="auto">
          <a:xfrm>
            <a:off x="228600" y="2819400"/>
            <a:ext cx="5791200" cy="176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*pNum; // int ptr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count = 3;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pNum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printf("num is %d\n", pNum[0]);</a:t>
            </a:r>
          </a:p>
        </p:txBody>
      </p:sp>
      <p:sp>
        <p:nvSpPr>
          <p:cNvPr id="19558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990600"/>
          </a:xfrm>
        </p:spPr>
        <p:txBody>
          <a:bodyPr/>
          <a:lstStyle/>
          <a:p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‘Address-of’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Operator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</a:p>
        </p:txBody>
      </p:sp>
      <p:sp>
        <p:nvSpPr>
          <p:cNvPr id="1955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066800"/>
            <a:ext cx="8153400" cy="1676400"/>
          </a:xfrm>
        </p:spPr>
        <p:txBody>
          <a:bodyPr/>
          <a:lstStyle/>
          <a:p>
            <a:r>
              <a:rPr lang="en-US"/>
              <a:t>Returns address where a variable is stored</a:t>
            </a:r>
          </a:p>
          <a:p>
            <a:r>
              <a:rPr lang="en-US"/>
              <a:t>Use it to set the value of a pointer:</a:t>
            </a:r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95589" name="Text Box 5"/>
          <p:cNvSpPr txBox="1">
            <a:spLocks noChangeArrowheads="1"/>
          </p:cNvSpPr>
          <p:nvPr/>
        </p:nvSpPr>
        <p:spPr bwMode="auto">
          <a:xfrm>
            <a:off x="4191000" y="2971800"/>
            <a:ext cx="4572000" cy="8318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address-of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</a:t>
            </a:r>
            <a:r>
              <a:rPr lang="en-US">
                <a:effectLst/>
                <a:latin typeface="Times New Roman" pitchFamily="18" charset="0"/>
              </a:rPr>
              <a:t> or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reference</a:t>
            </a:r>
            <a:r>
              <a:rPr lang="en-US">
                <a:solidFill>
                  <a:srgbClr val="FF0000"/>
                </a:solidFill>
                <a:effectLst/>
                <a:latin typeface="Times New Roman" pitchFamily="18" charset="0"/>
              </a:rPr>
              <a:t> </a:t>
            </a:r>
            <a:r>
              <a:rPr lang="en-US">
                <a:effectLst/>
                <a:latin typeface="Times New Roman" pitchFamily="18" charset="0"/>
              </a:rPr>
              <a:t>operator</a:t>
            </a:r>
            <a:r>
              <a:rPr lang="en-US">
                <a:solidFill>
                  <a:srgbClr val="008000"/>
                </a:solidFill>
                <a:effectLst/>
                <a:latin typeface="Times New Roman" pitchFamily="18" charset="0"/>
              </a:rPr>
              <a:t> </a:t>
            </a:r>
            <a:br>
              <a:rPr lang="en-US">
                <a:solidFill>
                  <a:srgbClr val="008000"/>
                </a:solidFill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(it 'references' the variable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count</a:t>
            </a:r>
            <a:r>
              <a:rPr lang="en-US">
                <a:effectLst/>
                <a:latin typeface="Times New Roman" pitchFamily="18" charset="0"/>
              </a:rPr>
              <a:t>)</a:t>
            </a:r>
          </a:p>
        </p:txBody>
      </p:sp>
      <p:sp>
        <p:nvSpPr>
          <p:cNvPr id="195591" name="Text Box 7"/>
          <p:cNvSpPr txBox="1">
            <a:spLocks noChangeArrowheads="1"/>
          </p:cNvSpPr>
          <p:nvPr/>
        </p:nvSpPr>
        <p:spPr bwMode="auto">
          <a:xfrm>
            <a:off x="1066800" y="5410200"/>
            <a:ext cx="6934200" cy="831850"/>
          </a:xfrm>
          <a:prstGeom prst="rect">
            <a:avLst/>
          </a:prstGeom>
          <a:noFill/>
          <a:ln w="9525">
            <a:solidFill>
              <a:srgbClr val="0000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“Set the value of </a:t>
            </a:r>
            <a:r>
              <a:rPr lang="en-US" i="1">
                <a:effectLst/>
                <a:latin typeface="Times New Roman" pitchFamily="18" charset="0"/>
              </a:rPr>
              <a:t>pointer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pNum</a:t>
            </a:r>
            <a:r>
              <a:rPr lang="en-US">
                <a:effectLst/>
                <a:latin typeface="Times New Roman" pitchFamily="18" charset="0"/>
              </a:rPr>
              <a:t> to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	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the address of</a:t>
            </a:r>
            <a:r>
              <a:rPr lang="en-US">
                <a:effectLst/>
                <a:latin typeface="Times New Roman" pitchFamily="18" charset="0"/>
              </a:rPr>
              <a:t> the integer variable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</a:t>
            </a:r>
            <a:r>
              <a:rPr lang="en-US">
                <a:effectLst/>
                <a:latin typeface="Times New Roman" pitchFamily="18" charset="0"/>
              </a:rPr>
              <a:t>”</a:t>
            </a:r>
          </a:p>
        </p:txBody>
      </p:sp>
      <p:sp>
        <p:nvSpPr>
          <p:cNvPr id="195593" name="Text Box 9"/>
          <p:cNvSpPr txBox="1">
            <a:spLocks noChangeArrowheads="1"/>
          </p:cNvSpPr>
          <p:nvPr/>
        </p:nvSpPr>
        <p:spPr bwMode="auto">
          <a:xfrm>
            <a:off x="6477000" y="4071938"/>
            <a:ext cx="1692275" cy="8318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med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Result: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&gt;num is 3</a:t>
            </a:r>
          </a:p>
        </p:txBody>
      </p:sp>
      <p:sp>
        <p:nvSpPr>
          <p:cNvPr id="195595" name="Freeform 11"/>
          <p:cNvSpPr>
            <a:spLocks/>
          </p:cNvSpPr>
          <p:nvPr/>
        </p:nvSpPr>
        <p:spPr bwMode="auto">
          <a:xfrm>
            <a:off x="2133600" y="3511550"/>
            <a:ext cx="2052638" cy="450850"/>
          </a:xfrm>
          <a:custGeom>
            <a:avLst/>
            <a:gdLst>
              <a:gd name="T0" fmla="*/ 1056 w 1056"/>
              <a:gd name="T1" fmla="*/ 16 h 400"/>
              <a:gd name="T2" fmla="*/ 336 w 1056"/>
              <a:gd name="T3" fmla="*/ 64 h 400"/>
              <a:gd name="T4" fmla="*/ 0 w 1056"/>
              <a:gd name="T5" fmla="*/ 400 h 4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56" h="400">
                <a:moveTo>
                  <a:pt x="1056" y="16"/>
                </a:moveTo>
                <a:cubicBezTo>
                  <a:pt x="784" y="8"/>
                  <a:pt x="512" y="0"/>
                  <a:pt x="336" y="64"/>
                </a:cubicBezTo>
                <a:cubicBezTo>
                  <a:pt x="160" y="128"/>
                  <a:pt x="80" y="264"/>
                  <a:pt x="0" y="400"/>
                </a:cubicBez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95597" name="Freeform 13"/>
          <p:cNvSpPr>
            <a:spLocks/>
          </p:cNvSpPr>
          <p:nvPr/>
        </p:nvSpPr>
        <p:spPr bwMode="auto">
          <a:xfrm>
            <a:off x="238125" y="4181475"/>
            <a:ext cx="828675" cy="1452563"/>
          </a:xfrm>
          <a:custGeom>
            <a:avLst/>
            <a:gdLst>
              <a:gd name="T0" fmla="*/ 522 w 522"/>
              <a:gd name="T1" fmla="*/ 915 h 915"/>
              <a:gd name="T2" fmla="*/ 158 w 522"/>
              <a:gd name="T3" fmla="*/ 775 h 915"/>
              <a:gd name="T4" fmla="*/ 33 w 522"/>
              <a:gd name="T5" fmla="*/ 127 h 915"/>
              <a:gd name="T6" fmla="*/ 359 w 522"/>
              <a:gd name="T7" fmla="*/ 12 h 9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22" h="915">
                <a:moveTo>
                  <a:pt x="522" y="915"/>
                </a:moveTo>
                <a:cubicBezTo>
                  <a:pt x="462" y="892"/>
                  <a:pt x="240" y="906"/>
                  <a:pt x="158" y="775"/>
                </a:cubicBezTo>
                <a:cubicBezTo>
                  <a:pt x="77" y="644"/>
                  <a:pt x="0" y="254"/>
                  <a:pt x="33" y="127"/>
                </a:cubicBezTo>
                <a:cubicBezTo>
                  <a:pt x="66" y="0"/>
                  <a:pt x="291" y="36"/>
                  <a:pt x="359" y="12"/>
                </a:cubicBez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95598" name="Freeform 14"/>
          <p:cNvSpPr>
            <a:spLocks/>
          </p:cNvSpPr>
          <p:nvPr/>
        </p:nvSpPr>
        <p:spPr bwMode="auto">
          <a:xfrm>
            <a:off x="831850" y="4192588"/>
            <a:ext cx="2216150" cy="7937"/>
          </a:xfrm>
          <a:custGeom>
            <a:avLst/>
            <a:gdLst>
              <a:gd name="T0" fmla="*/ 0 w 1396"/>
              <a:gd name="T1" fmla="*/ 5 h 5"/>
              <a:gd name="T2" fmla="*/ 1396 w 1396"/>
              <a:gd name="T3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396" h="5">
                <a:moveTo>
                  <a:pt x="0" y="5"/>
                </a:moveTo>
                <a:lnTo>
                  <a:pt x="1396" y="0"/>
                </a:lnTo>
              </a:path>
            </a:pathLst>
          </a:custGeom>
          <a:noFill/>
          <a:ln w="28575" cap="flat" cmpd="sng">
            <a:solidFill>
              <a:srgbClr val="FF0000"/>
            </a:solidFill>
            <a:prstDash val="solid"/>
            <a:round/>
            <a:headEnd type="none" w="med" len="med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610" name="Rectangle 2"/>
          <p:cNvSpPr>
            <a:spLocks noChangeArrowheads="1"/>
          </p:cNvSpPr>
          <p:nvPr/>
        </p:nvSpPr>
        <p:spPr bwMode="auto">
          <a:xfrm>
            <a:off x="228600" y="2819400"/>
            <a:ext cx="5791200" cy="176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*pNum; // int ptr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trucks[2] = {2,3};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pNum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trucks[1]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printf("num is %d\n", pNum[0]);</a:t>
            </a:r>
          </a:p>
        </p:txBody>
      </p:sp>
      <p:sp>
        <p:nvSpPr>
          <p:cNvPr id="196611" name="Rectangle 3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990600"/>
          </a:xfrm>
        </p:spPr>
        <p:txBody>
          <a:bodyPr/>
          <a:lstStyle/>
          <a:p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‘Address-of’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Operator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</a:p>
        </p:txBody>
      </p:sp>
      <p:sp>
        <p:nvSpPr>
          <p:cNvPr id="196612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066800"/>
            <a:ext cx="8153400" cy="16764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dirty="0"/>
              <a:t>Returns address where variable is stored</a:t>
            </a:r>
          </a:p>
          <a:p>
            <a:pPr>
              <a:lnSpc>
                <a:spcPct val="90000"/>
              </a:lnSpc>
            </a:pPr>
            <a:r>
              <a:rPr lang="en-US" dirty="0"/>
              <a:t>Use it to set the value of a pointer</a:t>
            </a:r>
          </a:p>
          <a:p>
            <a:pPr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(Array elements are ordinary variables too!</a:t>
            </a:r>
            <a:r>
              <a:rPr lang="en-US" dirty="0"/>
              <a:t>)</a:t>
            </a:r>
            <a:endParaRPr lang="en-US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96614" name="Text Box 6"/>
          <p:cNvSpPr txBox="1">
            <a:spLocks noChangeArrowheads="1"/>
          </p:cNvSpPr>
          <p:nvPr/>
        </p:nvSpPr>
        <p:spPr bwMode="auto">
          <a:xfrm>
            <a:off x="4191000" y="2971800"/>
            <a:ext cx="4495800" cy="8318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solidFill>
                  <a:srgbClr val="FF0000"/>
                </a:solidFill>
                <a:effectLst/>
                <a:latin typeface="Times New Roman" pitchFamily="18" charset="0"/>
              </a:rPr>
              <a:t>address-of</a:t>
            </a:r>
            <a:r>
              <a:rPr lang="en-US">
                <a:effectLst/>
                <a:latin typeface="Times New Roman" pitchFamily="18" charset="0"/>
              </a:rPr>
              <a:t>  or </a:t>
            </a:r>
            <a:r>
              <a:rPr lang="en-US">
                <a:solidFill>
                  <a:srgbClr val="FF0000"/>
                </a:solidFill>
                <a:effectLst/>
                <a:latin typeface="Times New Roman" pitchFamily="18" charset="0"/>
              </a:rPr>
              <a:t>reference </a:t>
            </a:r>
            <a:r>
              <a:rPr lang="en-US">
                <a:effectLst/>
                <a:latin typeface="Times New Roman" pitchFamily="18" charset="0"/>
              </a:rPr>
              <a:t>operator</a:t>
            </a:r>
            <a:r>
              <a:rPr lang="en-US">
                <a:solidFill>
                  <a:srgbClr val="008000"/>
                </a:solidFill>
                <a:effectLst/>
                <a:latin typeface="Times New Roman" pitchFamily="18" charset="0"/>
              </a:rPr>
              <a:t> </a:t>
            </a:r>
            <a:br>
              <a:rPr lang="en-US">
                <a:solidFill>
                  <a:srgbClr val="008000"/>
                </a:solidFill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(it references variable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trucks[1]</a:t>
            </a:r>
            <a:r>
              <a:rPr lang="en-US">
                <a:effectLst/>
                <a:latin typeface="Times New Roman" pitchFamily="18" charset="0"/>
              </a:rPr>
              <a:t>)</a:t>
            </a:r>
          </a:p>
        </p:txBody>
      </p:sp>
      <p:sp>
        <p:nvSpPr>
          <p:cNvPr id="196615" name="Text Box 7"/>
          <p:cNvSpPr txBox="1">
            <a:spLocks noChangeArrowheads="1"/>
          </p:cNvSpPr>
          <p:nvPr/>
        </p:nvSpPr>
        <p:spPr bwMode="auto">
          <a:xfrm>
            <a:off x="914400" y="5410200"/>
            <a:ext cx="7467600" cy="8318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/>
                <a:latin typeface="Times New Roman" pitchFamily="18" charset="0"/>
              </a:rPr>
              <a:t>“Set the value of </a:t>
            </a:r>
            <a:r>
              <a:rPr lang="en-US" i="1">
                <a:effectLst/>
                <a:latin typeface="Times New Roman" pitchFamily="18" charset="0"/>
              </a:rPr>
              <a:t>pointer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pNum</a:t>
            </a:r>
            <a:r>
              <a:rPr lang="en-US">
                <a:effectLst/>
                <a:latin typeface="Times New Roman" pitchFamily="18" charset="0"/>
              </a:rPr>
              <a:t> to 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	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the</a:t>
            </a:r>
            <a:r>
              <a:rPr lang="en-US">
                <a:effectLst/>
                <a:latin typeface="Times New Roman" pitchFamily="18" charset="0"/>
              </a:rPr>
              <a:t>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 of</a:t>
            </a:r>
            <a:r>
              <a:rPr lang="en-US">
                <a:effectLst/>
                <a:latin typeface="Times New Roman" pitchFamily="18" charset="0"/>
              </a:rPr>
              <a:t> integer array element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trucks[1]</a:t>
            </a:r>
            <a:r>
              <a:rPr lang="en-US">
                <a:effectLst/>
                <a:latin typeface="Times New Roman" pitchFamily="18" charset="0"/>
              </a:rPr>
              <a:t>”</a:t>
            </a:r>
          </a:p>
        </p:txBody>
      </p:sp>
      <p:sp>
        <p:nvSpPr>
          <p:cNvPr id="196616" name="Text Box 8"/>
          <p:cNvSpPr txBox="1">
            <a:spLocks noChangeArrowheads="1"/>
          </p:cNvSpPr>
          <p:nvPr/>
        </p:nvSpPr>
        <p:spPr bwMode="auto">
          <a:xfrm>
            <a:off x="6477000" y="4071938"/>
            <a:ext cx="1692275" cy="8318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med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Result: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&gt;num is 3</a:t>
            </a:r>
          </a:p>
        </p:txBody>
      </p:sp>
      <p:sp>
        <p:nvSpPr>
          <p:cNvPr id="196617" name="Freeform 9"/>
          <p:cNvSpPr>
            <a:spLocks/>
          </p:cNvSpPr>
          <p:nvPr/>
        </p:nvSpPr>
        <p:spPr bwMode="auto">
          <a:xfrm>
            <a:off x="2209800" y="3505200"/>
            <a:ext cx="1976438" cy="450850"/>
          </a:xfrm>
          <a:custGeom>
            <a:avLst/>
            <a:gdLst>
              <a:gd name="T0" fmla="*/ 1056 w 1056"/>
              <a:gd name="T1" fmla="*/ 16 h 400"/>
              <a:gd name="T2" fmla="*/ 336 w 1056"/>
              <a:gd name="T3" fmla="*/ 64 h 400"/>
              <a:gd name="T4" fmla="*/ 0 w 1056"/>
              <a:gd name="T5" fmla="*/ 400 h 4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56" h="400">
                <a:moveTo>
                  <a:pt x="1056" y="16"/>
                </a:moveTo>
                <a:cubicBezTo>
                  <a:pt x="784" y="8"/>
                  <a:pt x="512" y="0"/>
                  <a:pt x="336" y="64"/>
                </a:cubicBezTo>
                <a:cubicBezTo>
                  <a:pt x="160" y="128"/>
                  <a:pt x="80" y="264"/>
                  <a:pt x="0" y="400"/>
                </a:cubicBez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7772400" cy="1143000"/>
          </a:xfrm>
        </p:spPr>
        <p:txBody>
          <a:bodyPr/>
          <a:lstStyle/>
          <a:p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Pointers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as Variables: Size?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143000"/>
            <a:ext cx="7696200" cy="2438400"/>
          </a:xfrm>
          <a:ln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 dirty="0"/>
              <a:t>Pointer is a (special kind of) variable; holds an </a:t>
            </a:r>
            <a:r>
              <a:rPr lang="en-US" sz="2400" b="1" i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address</a:t>
            </a:r>
          </a:p>
          <a:p>
            <a:pPr>
              <a:lnSpc>
                <a:spcPct val="90000"/>
              </a:lnSpc>
            </a:pPr>
            <a:r>
              <a:rPr lang="en-US" sz="2400" dirty="0"/>
              <a:t>The address is an integer: the pointer variable needs</a:t>
            </a:r>
            <a:br>
              <a:rPr lang="en-US" sz="2400" dirty="0"/>
            </a:br>
            <a:r>
              <a:rPr lang="en-US" sz="2400" dirty="0"/>
              <a:t>		just 4 bytes</a:t>
            </a:r>
            <a:r>
              <a:rPr lang="en-US" sz="2400" dirty="0">
                <a:solidFill>
                  <a:schemeClr val="folHlink"/>
                </a:solidFill>
              </a:rPr>
              <a:t>*</a:t>
            </a:r>
            <a:r>
              <a:rPr lang="en-US" sz="2400" dirty="0"/>
              <a:t> </a:t>
            </a:r>
            <a:r>
              <a:rPr lang="en-US" sz="2400" u="sng" dirty="0">
                <a:solidFill>
                  <a:srgbClr val="0000CC"/>
                </a:solidFill>
              </a:rPr>
              <a:t>for any base type.</a:t>
            </a:r>
            <a:endParaRPr lang="en-US" sz="2800" u="sng" dirty="0">
              <a:solidFill>
                <a:srgbClr val="0000CC"/>
              </a:solidFill>
            </a:endParaRPr>
          </a:p>
          <a:p>
            <a:pPr>
              <a:lnSpc>
                <a:spcPct val="90000"/>
              </a:lnSpc>
            </a:pPr>
            <a:r>
              <a:rPr lang="en-US" sz="2400" u="sng" dirty="0"/>
              <a:t>Real life analogy</a:t>
            </a:r>
            <a:r>
              <a:rPr lang="en-US" sz="2400" dirty="0"/>
              <a:t> : a family of </a:t>
            </a:r>
            <a:r>
              <a:rPr lang="en-US" sz="2400" dirty="0" smtClean="0"/>
              <a:t>7 </a:t>
            </a:r>
            <a:r>
              <a:rPr lang="en-US" sz="2400" dirty="0"/>
              <a:t>does not need </a:t>
            </a:r>
            <a:br>
              <a:rPr lang="en-US" sz="2400" dirty="0"/>
            </a:br>
            <a:r>
              <a:rPr lang="en-US" sz="2400" dirty="0"/>
              <a:t>                        a bigger </a:t>
            </a:r>
            <a:r>
              <a:rPr lang="en-US" sz="2400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mailing address</a:t>
            </a:r>
            <a:r>
              <a:rPr lang="en-US" sz="2400" dirty="0"/>
              <a:t> than a family of </a:t>
            </a:r>
            <a:r>
              <a:rPr lang="en-US" sz="2400" dirty="0" smtClean="0"/>
              <a:t>4.</a:t>
            </a:r>
            <a:endParaRPr lang="en-US" sz="2400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 b="1" dirty="0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Example:</a:t>
            </a:r>
          </a:p>
        </p:txBody>
      </p:sp>
      <p:sp>
        <p:nvSpPr>
          <p:cNvPr id="26643" name="Rectangle 19"/>
          <p:cNvSpPr>
            <a:spLocks noChangeArrowheads="1"/>
          </p:cNvSpPr>
          <p:nvPr/>
        </p:nvSpPr>
        <p:spPr bwMode="auto">
          <a:xfrm>
            <a:off x="304800" y="3946525"/>
            <a:ext cx="8686800" cy="2378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*pNum; // ptr to double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dist = 82.481;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pNum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dist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printf("dist is %f\n", pNum[0]);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printf("size: dist-&gt;%d bytes,pNum-&gt; %d bytes\n",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sizeof(dist), sizeof(pNum)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</p:txBody>
      </p:sp>
      <p:sp>
        <p:nvSpPr>
          <p:cNvPr id="26645" name="Text Box 21"/>
          <p:cNvSpPr txBox="1">
            <a:spLocks noChangeArrowheads="1"/>
          </p:cNvSpPr>
          <p:nvPr/>
        </p:nvSpPr>
        <p:spPr bwMode="auto">
          <a:xfrm>
            <a:off x="4489450" y="3614738"/>
            <a:ext cx="4445000" cy="16256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 type="none" w="med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Result:</a:t>
            </a:r>
          </a:p>
          <a:p>
            <a:endParaRPr lang="en-US" sz="20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&gt; dist is 82.481</a:t>
            </a:r>
          </a:p>
          <a:p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&gt; size: dist-&gt;8 bytes, pNum-&gt;4 bytes</a:t>
            </a:r>
            <a:b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&gt;</a:t>
            </a:r>
          </a:p>
        </p:txBody>
      </p:sp>
      <p:sp>
        <p:nvSpPr>
          <p:cNvPr id="26646" name="Text Box 22"/>
          <p:cNvSpPr txBox="1">
            <a:spLocks noChangeArrowheads="1"/>
          </p:cNvSpPr>
          <p:nvPr/>
        </p:nvSpPr>
        <p:spPr bwMode="auto">
          <a:xfrm>
            <a:off x="6400800" y="1905000"/>
            <a:ext cx="1905000" cy="482600"/>
          </a:xfrm>
          <a:prstGeom prst="rect">
            <a:avLst/>
          </a:prstGeom>
          <a:noFill/>
          <a:ln w="25400">
            <a:solidFill>
              <a:srgbClr val="99CCFF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2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4</a:t>
            </a:r>
            <a:r>
              <a:rPr lang="en-US" sz="12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 byte address in a 32-bit OS, </a:t>
            </a:r>
            <a:br>
              <a:rPr lang="en-US" sz="12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</a:br>
            <a:r>
              <a:rPr lang="en-US" sz="12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8</a:t>
            </a:r>
            <a:r>
              <a:rPr lang="en-US" sz="12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Narrow" pitchFamily="34" charset="0"/>
              </a:rPr>
              <a:t> byte address in a 64 bit OS.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70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0"/>
            <a:ext cx="84582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Pointer ‘De-Referencing’ by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p[0]</a:t>
            </a:r>
          </a:p>
        </p:txBody>
      </p:sp>
      <p:sp>
        <p:nvSpPr>
          <p:cNvPr id="200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990600"/>
            <a:ext cx="7696200" cy="2590800"/>
          </a:xfrm>
          <a:ln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2400" b="1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Referencing</a:t>
            </a:r>
            <a:r>
              <a:rPr lang="en-US" sz="2400" dirty="0"/>
              <a:t>: point to an ordinary variable:    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var</a:t>
            </a:r>
            <a:r>
              <a:rPr lang="en-US" sz="1800" dirty="0">
                <a:latin typeface="Courier New" pitchFamily="49" charset="0"/>
              </a:rPr>
              <a:t> </a:t>
            </a:r>
            <a:br>
              <a:rPr lang="en-US" sz="1800" dirty="0">
                <a:latin typeface="Courier New" pitchFamily="49" charset="0"/>
              </a:rPr>
            </a:br>
            <a:r>
              <a:rPr lang="en-US" sz="1800" dirty="0">
                <a:latin typeface="Courier New" pitchFamily="49" charset="0"/>
              </a:rPr>
              <a:t>				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pNum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1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&amp;(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dist</a:t>
            </a:r>
            <a:r>
              <a:rPr lang="en-US" sz="1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r>
              <a:rPr lang="en-US" sz="2400" b="1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De-referencing</a:t>
            </a:r>
            <a:r>
              <a:rPr lang="en-US" sz="2400" dirty="0"/>
              <a:t>: get or set the value where we point:</a:t>
            </a:r>
            <a:r>
              <a:rPr lang="en-US" sz="2400" dirty="0">
                <a:latin typeface="Courier New" pitchFamily="49" charset="0"/>
              </a:rPr>
              <a:t/>
            </a:r>
            <a:br>
              <a:rPr lang="en-US" sz="2400" dirty="0">
                <a:latin typeface="Courier New" pitchFamily="49" charset="0"/>
              </a:rPr>
            </a:br>
            <a:r>
              <a:rPr lang="en-US" sz="2400" dirty="0">
                <a:latin typeface="Courier New" pitchFamily="49" charset="0"/>
              </a:rPr>
              <a:t>				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pNum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[0]=3.2;</a:t>
            </a:r>
            <a:endParaRPr lang="en-US" sz="2400" dirty="0"/>
          </a:p>
          <a:p>
            <a:pPr lvl="1"/>
            <a:r>
              <a:rPr lang="en-US" sz="2400" dirty="0"/>
              <a:t>Looks a bit silly –  “element 0 of a one-element array"</a:t>
            </a:r>
            <a:br>
              <a:rPr lang="en-US" sz="2400" dirty="0"/>
            </a:br>
            <a:r>
              <a:rPr lang="en-US" sz="2400" dirty="0"/>
              <a:t>	There is another, nicer-looking method, but...</a:t>
            </a:r>
            <a:endParaRPr lang="en-US" sz="24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200708" name="Rectangle 4"/>
          <p:cNvSpPr>
            <a:spLocks noChangeArrowheads="1"/>
          </p:cNvSpPr>
          <p:nvPr/>
        </p:nvSpPr>
        <p:spPr bwMode="auto">
          <a:xfrm>
            <a:off x="304800" y="3946525"/>
            <a:ext cx="8686800" cy="2378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*pNum;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dist = 82.481;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spcBef>
                <a:spcPct val="5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pNum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dist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printf("dist is %f\n",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pNum[0]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printf("size: dist-&gt;%d bytes,pNum-&gt; %d bytes\n",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  sizeof(dist), sizeof(pNum));</a:t>
            </a:r>
          </a:p>
        </p:txBody>
      </p:sp>
      <p:sp>
        <p:nvSpPr>
          <p:cNvPr id="200709" name="Text Box 5"/>
          <p:cNvSpPr txBox="1">
            <a:spLocks noChangeArrowheads="1"/>
          </p:cNvSpPr>
          <p:nvPr/>
        </p:nvSpPr>
        <p:spPr bwMode="auto">
          <a:xfrm>
            <a:off x="4552950" y="3784600"/>
            <a:ext cx="4445000" cy="13208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 type="none" w="med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Result:</a:t>
            </a:r>
          </a:p>
          <a:p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&gt; dist is 82.481</a:t>
            </a:r>
          </a:p>
          <a:p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&gt; size: dist-&gt;8 bytes, pNum-&gt;4 bytes</a:t>
            </a:r>
            <a:b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&gt;</a:t>
            </a:r>
          </a:p>
        </p:txBody>
      </p:sp>
      <p:sp>
        <p:nvSpPr>
          <p:cNvPr id="200710" name="Oval 6"/>
          <p:cNvSpPr>
            <a:spLocks noChangeArrowheads="1"/>
          </p:cNvSpPr>
          <p:nvPr/>
        </p:nvSpPr>
        <p:spPr bwMode="auto">
          <a:xfrm>
            <a:off x="4343400" y="2133600"/>
            <a:ext cx="10668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med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(Recall) Setting Pointer Values</a:t>
            </a:r>
            <a:endParaRPr lang="en-US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066800"/>
            <a:ext cx="8610600" cy="22860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How to use pointers: as </a:t>
            </a:r>
            <a:r>
              <a:rPr lang="en-US" sz="2800" u="sng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(movable)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array names</a:t>
            </a:r>
          </a:p>
          <a:p>
            <a:r>
              <a:rPr lang="en-US" sz="2800"/>
              <a:t>Array index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[]</a:t>
            </a:r>
            <a:r>
              <a:rPr lang="en-US" sz="2800"/>
              <a:t>works for pointers.</a:t>
            </a:r>
          </a:p>
          <a:p>
            <a:r>
              <a:rPr lang="en-US" sz="2800"/>
              <a:t>Move array names by ordinary integer math. Example:</a:t>
            </a:r>
          </a:p>
        </p:txBody>
      </p:sp>
      <p:sp>
        <p:nvSpPr>
          <p:cNvPr id="74756" name="Text Box 4"/>
          <p:cNvSpPr txBox="1">
            <a:spLocks noChangeArrowheads="1"/>
          </p:cNvSpPr>
          <p:nvPr/>
        </p:nvSpPr>
        <p:spPr bwMode="auto">
          <a:xfrm>
            <a:off x="381000" y="2819400"/>
            <a:ext cx="3048000" cy="18923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*pW0,*pW1, *pW2, *pW3;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endParaRPr lang="en-US" sz="16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pW0 = msg;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pW1 = msg + 7;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pW2 = pW1 +  9;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pW3 = pW2 +  4;	</a:t>
            </a:r>
          </a:p>
        </p:txBody>
      </p:sp>
      <p:sp>
        <p:nvSpPr>
          <p:cNvPr id="74757" name="Rectangle 5"/>
          <p:cNvSpPr>
            <a:spLocks noChangeArrowheads="1"/>
          </p:cNvSpPr>
          <p:nvPr/>
        </p:nvSpPr>
        <p:spPr bwMode="auto">
          <a:xfrm>
            <a:off x="533400" y="5613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758" name="Line 6"/>
          <p:cNvSpPr>
            <a:spLocks noChangeShapeType="1"/>
          </p:cNvSpPr>
          <p:nvPr/>
        </p:nvSpPr>
        <p:spPr bwMode="auto">
          <a:xfrm>
            <a:off x="83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59" name="Line 7"/>
          <p:cNvSpPr>
            <a:spLocks noChangeShapeType="1"/>
          </p:cNvSpPr>
          <p:nvPr/>
        </p:nvSpPr>
        <p:spPr bwMode="auto">
          <a:xfrm>
            <a:off x="114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0" name="Line 8"/>
          <p:cNvSpPr>
            <a:spLocks noChangeShapeType="1"/>
          </p:cNvSpPr>
          <p:nvPr/>
        </p:nvSpPr>
        <p:spPr bwMode="auto">
          <a:xfrm>
            <a:off x="1447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1" name="Line 9"/>
          <p:cNvSpPr>
            <a:spLocks noChangeShapeType="1"/>
          </p:cNvSpPr>
          <p:nvPr/>
        </p:nvSpPr>
        <p:spPr bwMode="auto">
          <a:xfrm>
            <a:off x="1752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2" name="Line 10"/>
          <p:cNvSpPr>
            <a:spLocks noChangeShapeType="1"/>
          </p:cNvSpPr>
          <p:nvPr/>
        </p:nvSpPr>
        <p:spPr bwMode="auto">
          <a:xfrm>
            <a:off x="2057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3" name="Line 11"/>
          <p:cNvSpPr>
            <a:spLocks noChangeShapeType="1"/>
          </p:cNvSpPr>
          <p:nvPr/>
        </p:nvSpPr>
        <p:spPr bwMode="auto">
          <a:xfrm>
            <a:off x="2362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4" name="Line 12"/>
          <p:cNvSpPr>
            <a:spLocks noChangeShapeType="1"/>
          </p:cNvSpPr>
          <p:nvPr/>
        </p:nvSpPr>
        <p:spPr bwMode="auto">
          <a:xfrm>
            <a:off x="2667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5" name="Line 13"/>
          <p:cNvSpPr>
            <a:spLocks noChangeShapeType="1"/>
          </p:cNvSpPr>
          <p:nvPr/>
        </p:nvSpPr>
        <p:spPr bwMode="auto">
          <a:xfrm>
            <a:off x="2971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6" name="Line 14"/>
          <p:cNvSpPr>
            <a:spLocks noChangeShapeType="1"/>
          </p:cNvSpPr>
          <p:nvPr/>
        </p:nvSpPr>
        <p:spPr bwMode="auto">
          <a:xfrm>
            <a:off x="3276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7" name="Line 15"/>
          <p:cNvSpPr>
            <a:spLocks noChangeShapeType="1"/>
          </p:cNvSpPr>
          <p:nvPr/>
        </p:nvSpPr>
        <p:spPr bwMode="auto">
          <a:xfrm>
            <a:off x="3581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8" name="Line 16"/>
          <p:cNvSpPr>
            <a:spLocks noChangeShapeType="1"/>
          </p:cNvSpPr>
          <p:nvPr/>
        </p:nvSpPr>
        <p:spPr bwMode="auto">
          <a:xfrm>
            <a:off x="3886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9" name="Line 17"/>
          <p:cNvSpPr>
            <a:spLocks noChangeShapeType="1"/>
          </p:cNvSpPr>
          <p:nvPr/>
        </p:nvSpPr>
        <p:spPr bwMode="auto">
          <a:xfrm>
            <a:off x="4191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0" name="Line 18"/>
          <p:cNvSpPr>
            <a:spLocks noChangeShapeType="1"/>
          </p:cNvSpPr>
          <p:nvPr/>
        </p:nvSpPr>
        <p:spPr bwMode="auto">
          <a:xfrm>
            <a:off x="4495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1" name="Line 19"/>
          <p:cNvSpPr>
            <a:spLocks noChangeShapeType="1"/>
          </p:cNvSpPr>
          <p:nvPr/>
        </p:nvSpPr>
        <p:spPr bwMode="auto">
          <a:xfrm>
            <a:off x="4800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2" name="Line 20"/>
          <p:cNvSpPr>
            <a:spLocks noChangeShapeType="1"/>
          </p:cNvSpPr>
          <p:nvPr/>
        </p:nvSpPr>
        <p:spPr bwMode="auto">
          <a:xfrm>
            <a:off x="5105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3" name="Line 21"/>
          <p:cNvSpPr>
            <a:spLocks noChangeShapeType="1"/>
          </p:cNvSpPr>
          <p:nvPr/>
        </p:nvSpPr>
        <p:spPr bwMode="auto">
          <a:xfrm>
            <a:off x="5410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4" name="Line 22"/>
          <p:cNvSpPr>
            <a:spLocks noChangeShapeType="1"/>
          </p:cNvSpPr>
          <p:nvPr/>
        </p:nvSpPr>
        <p:spPr bwMode="auto">
          <a:xfrm>
            <a:off x="5715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5" name="Line 23"/>
          <p:cNvSpPr>
            <a:spLocks noChangeShapeType="1"/>
          </p:cNvSpPr>
          <p:nvPr/>
        </p:nvSpPr>
        <p:spPr bwMode="auto">
          <a:xfrm>
            <a:off x="6019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6" name="Line 24"/>
          <p:cNvSpPr>
            <a:spLocks noChangeShapeType="1"/>
          </p:cNvSpPr>
          <p:nvPr/>
        </p:nvSpPr>
        <p:spPr bwMode="auto">
          <a:xfrm>
            <a:off x="6324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7" name="Line 25"/>
          <p:cNvSpPr>
            <a:spLocks noChangeShapeType="1"/>
          </p:cNvSpPr>
          <p:nvPr/>
        </p:nvSpPr>
        <p:spPr bwMode="auto">
          <a:xfrm>
            <a:off x="6629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8" name="Line 26"/>
          <p:cNvSpPr>
            <a:spLocks noChangeShapeType="1"/>
          </p:cNvSpPr>
          <p:nvPr/>
        </p:nvSpPr>
        <p:spPr bwMode="auto">
          <a:xfrm>
            <a:off x="6934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9" name="Line 27"/>
          <p:cNvSpPr>
            <a:spLocks noChangeShapeType="1"/>
          </p:cNvSpPr>
          <p:nvPr/>
        </p:nvSpPr>
        <p:spPr bwMode="auto">
          <a:xfrm>
            <a:off x="7239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0" name="Line 28"/>
          <p:cNvSpPr>
            <a:spLocks noChangeShapeType="1"/>
          </p:cNvSpPr>
          <p:nvPr/>
        </p:nvSpPr>
        <p:spPr bwMode="auto">
          <a:xfrm>
            <a:off x="7543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1" name="Line 29"/>
          <p:cNvSpPr>
            <a:spLocks noChangeShapeType="1"/>
          </p:cNvSpPr>
          <p:nvPr/>
        </p:nvSpPr>
        <p:spPr bwMode="auto">
          <a:xfrm>
            <a:off x="784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2" name="Line 30"/>
          <p:cNvSpPr>
            <a:spLocks noChangeShapeType="1"/>
          </p:cNvSpPr>
          <p:nvPr/>
        </p:nvSpPr>
        <p:spPr bwMode="auto">
          <a:xfrm>
            <a:off x="815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3" name="Line 31"/>
          <p:cNvSpPr>
            <a:spLocks noChangeShapeType="1"/>
          </p:cNvSpPr>
          <p:nvPr/>
        </p:nvSpPr>
        <p:spPr bwMode="auto">
          <a:xfrm>
            <a:off x="845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4" name="Line 32"/>
          <p:cNvSpPr>
            <a:spLocks noChangeShapeType="1"/>
          </p:cNvSpPr>
          <p:nvPr/>
        </p:nvSpPr>
        <p:spPr bwMode="auto">
          <a:xfrm>
            <a:off x="53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5" name="Line 33"/>
          <p:cNvSpPr>
            <a:spLocks noChangeShapeType="1"/>
          </p:cNvSpPr>
          <p:nvPr/>
        </p:nvSpPr>
        <p:spPr bwMode="auto">
          <a:xfrm>
            <a:off x="876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6" name="Line 34"/>
          <p:cNvSpPr>
            <a:spLocks noChangeShapeType="1"/>
          </p:cNvSpPr>
          <p:nvPr/>
        </p:nvSpPr>
        <p:spPr bwMode="auto">
          <a:xfrm>
            <a:off x="22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7" name="Line 35"/>
          <p:cNvSpPr>
            <a:spLocks noChangeShapeType="1"/>
          </p:cNvSpPr>
          <p:nvPr/>
        </p:nvSpPr>
        <p:spPr bwMode="auto">
          <a:xfrm>
            <a:off x="152400" y="5613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8" name="Rectangle 36"/>
          <p:cNvSpPr>
            <a:spLocks noChangeArrowheads="1"/>
          </p:cNvSpPr>
          <p:nvPr/>
        </p:nvSpPr>
        <p:spPr bwMode="auto">
          <a:xfrm>
            <a:off x="533400" y="56134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789" name="Rectangle 37"/>
          <p:cNvSpPr>
            <a:spLocks noChangeArrowheads="1"/>
          </p:cNvSpPr>
          <p:nvPr/>
        </p:nvSpPr>
        <p:spPr bwMode="auto">
          <a:xfrm>
            <a:off x="2667000" y="56134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790" name="Rectangle 38"/>
          <p:cNvSpPr>
            <a:spLocks noChangeArrowheads="1"/>
          </p:cNvSpPr>
          <p:nvPr/>
        </p:nvSpPr>
        <p:spPr bwMode="auto">
          <a:xfrm>
            <a:off x="5410200" y="56134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791" name="Rectangle 39"/>
          <p:cNvSpPr>
            <a:spLocks noChangeArrowheads="1"/>
          </p:cNvSpPr>
          <p:nvPr/>
        </p:nvSpPr>
        <p:spPr bwMode="auto">
          <a:xfrm>
            <a:off x="6629400" y="56134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74792" name="Group 40"/>
          <p:cNvGrpSpPr>
            <a:grpSpLocks/>
          </p:cNvGrpSpPr>
          <p:nvPr/>
        </p:nvGrpSpPr>
        <p:grpSpPr bwMode="auto">
          <a:xfrm>
            <a:off x="381000" y="6146800"/>
            <a:ext cx="650875" cy="635000"/>
            <a:chOff x="240" y="3552"/>
            <a:chExt cx="410" cy="400"/>
          </a:xfrm>
        </p:grpSpPr>
        <p:sp>
          <p:nvSpPr>
            <p:cNvPr id="74793" name="Text Box 4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folHlink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74794" name="Line 4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chemeClr val="folHlink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4795" name="Text Box 43"/>
          <p:cNvSpPr txBox="1">
            <a:spLocks noChangeArrowheads="1"/>
          </p:cNvSpPr>
          <p:nvPr/>
        </p:nvSpPr>
        <p:spPr bwMode="auto">
          <a:xfrm>
            <a:off x="1981200" y="51562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grpSp>
        <p:nvGrpSpPr>
          <p:cNvPr id="74796" name="Group 44"/>
          <p:cNvGrpSpPr>
            <a:grpSpLocks/>
          </p:cNvGrpSpPr>
          <p:nvPr/>
        </p:nvGrpSpPr>
        <p:grpSpPr bwMode="auto">
          <a:xfrm>
            <a:off x="2549525" y="6146800"/>
            <a:ext cx="650875" cy="635000"/>
            <a:chOff x="240" y="3552"/>
            <a:chExt cx="410" cy="400"/>
          </a:xfrm>
        </p:grpSpPr>
        <p:sp>
          <p:nvSpPr>
            <p:cNvPr id="74797" name="Text Box 45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folHlink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74798" name="Line 46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chemeClr val="folHlink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799" name="Group 47"/>
          <p:cNvGrpSpPr>
            <a:grpSpLocks/>
          </p:cNvGrpSpPr>
          <p:nvPr/>
        </p:nvGrpSpPr>
        <p:grpSpPr bwMode="auto">
          <a:xfrm>
            <a:off x="5292725" y="6146800"/>
            <a:ext cx="650875" cy="635000"/>
            <a:chOff x="240" y="3552"/>
            <a:chExt cx="410" cy="400"/>
          </a:xfrm>
        </p:grpSpPr>
        <p:sp>
          <p:nvSpPr>
            <p:cNvPr id="74800" name="Text Box 48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folHlink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74801" name="Line 4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chemeClr val="folHlink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802" name="Group 50"/>
          <p:cNvGrpSpPr>
            <a:grpSpLocks/>
          </p:cNvGrpSpPr>
          <p:nvPr/>
        </p:nvGrpSpPr>
        <p:grpSpPr bwMode="auto">
          <a:xfrm>
            <a:off x="6511925" y="6146800"/>
            <a:ext cx="650875" cy="635000"/>
            <a:chOff x="240" y="3552"/>
            <a:chExt cx="410" cy="400"/>
          </a:xfrm>
        </p:grpSpPr>
        <p:sp>
          <p:nvSpPr>
            <p:cNvPr id="74803" name="Text Box 5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folHlink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74804" name="Line 5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chemeClr val="folHlink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806" name="Group 54"/>
          <p:cNvGrpSpPr>
            <a:grpSpLocks/>
          </p:cNvGrpSpPr>
          <p:nvPr/>
        </p:nvGrpSpPr>
        <p:grpSpPr bwMode="auto">
          <a:xfrm>
            <a:off x="228600" y="4967288"/>
            <a:ext cx="679450" cy="649287"/>
            <a:chOff x="144" y="2784"/>
            <a:chExt cx="428" cy="409"/>
          </a:xfrm>
        </p:grpSpPr>
        <p:sp>
          <p:nvSpPr>
            <p:cNvPr id="74807" name="Text Box 55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74808" name="Line 56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4809" name="Text Box 57"/>
          <p:cNvSpPr txBox="1">
            <a:spLocks noChangeArrowheads="1"/>
          </p:cNvSpPr>
          <p:nvPr/>
        </p:nvSpPr>
        <p:spPr bwMode="auto">
          <a:xfrm>
            <a:off x="3733800" y="2667000"/>
            <a:ext cx="5029200" cy="2581275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printf(“%s %s %s %s”,pW0,pW1,pW2,pW3);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 += 2;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pW1 = pW1 +4;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pW2 = pW3 +3;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pW3 = pW3 -2; 	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printf(“%s %s %s %s”,pW0,pW1,pW2,pW3);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nasty, brutish, and short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sty, ish, rt d</a:t>
            </a:r>
          </a:p>
        </p:txBody>
      </p:sp>
      <p:grpSp>
        <p:nvGrpSpPr>
          <p:cNvPr id="74810" name="Group 58"/>
          <p:cNvGrpSpPr>
            <a:grpSpLocks/>
          </p:cNvGrpSpPr>
          <p:nvPr/>
        </p:nvGrpSpPr>
        <p:grpSpPr bwMode="auto">
          <a:xfrm>
            <a:off x="3733800" y="6146800"/>
            <a:ext cx="650875" cy="635000"/>
            <a:chOff x="240" y="3552"/>
            <a:chExt cx="410" cy="400"/>
          </a:xfrm>
        </p:grpSpPr>
        <p:sp>
          <p:nvSpPr>
            <p:cNvPr id="74811" name="Text Box 59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74812" name="Line 60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813" name="Group 61"/>
          <p:cNvGrpSpPr>
            <a:grpSpLocks/>
          </p:cNvGrpSpPr>
          <p:nvPr/>
        </p:nvGrpSpPr>
        <p:grpSpPr bwMode="auto">
          <a:xfrm>
            <a:off x="7426325" y="6146800"/>
            <a:ext cx="650875" cy="635000"/>
            <a:chOff x="240" y="3552"/>
            <a:chExt cx="410" cy="400"/>
          </a:xfrm>
        </p:grpSpPr>
        <p:sp>
          <p:nvSpPr>
            <p:cNvPr id="74814" name="Text Box 62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74815" name="Line 63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816" name="Group 64"/>
          <p:cNvGrpSpPr>
            <a:grpSpLocks/>
          </p:cNvGrpSpPr>
          <p:nvPr/>
        </p:nvGrpSpPr>
        <p:grpSpPr bwMode="auto">
          <a:xfrm>
            <a:off x="5867400" y="6146800"/>
            <a:ext cx="650875" cy="635000"/>
            <a:chOff x="240" y="3552"/>
            <a:chExt cx="410" cy="400"/>
          </a:xfrm>
        </p:grpSpPr>
        <p:sp>
          <p:nvSpPr>
            <p:cNvPr id="74817" name="Text Box 65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74818" name="Line 66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819" name="Group 67"/>
          <p:cNvGrpSpPr>
            <a:grpSpLocks/>
          </p:cNvGrpSpPr>
          <p:nvPr/>
        </p:nvGrpSpPr>
        <p:grpSpPr bwMode="auto">
          <a:xfrm>
            <a:off x="1025525" y="6146800"/>
            <a:ext cx="650875" cy="635000"/>
            <a:chOff x="240" y="3552"/>
            <a:chExt cx="410" cy="400"/>
          </a:xfrm>
        </p:grpSpPr>
        <p:sp>
          <p:nvSpPr>
            <p:cNvPr id="74820" name="Text Box 68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74821" name="Line 6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4823" name="Text Box 71"/>
          <p:cNvSpPr txBox="1">
            <a:spLocks noChangeArrowheads="1"/>
          </p:cNvSpPr>
          <p:nvPr/>
        </p:nvSpPr>
        <p:spPr bwMode="auto">
          <a:xfrm>
            <a:off x="533400" y="5699125"/>
            <a:ext cx="79502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7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(Recall) Using Pointers</a:t>
            </a:r>
            <a:endParaRPr lang="en-US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143000"/>
            <a:ext cx="8610600" cy="1066800"/>
          </a:xfrm>
        </p:spPr>
        <p:txBody>
          <a:bodyPr/>
          <a:lstStyle/>
          <a:p>
            <a:r>
              <a:rPr lang="en-US" sz="2400"/>
              <a:t>As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movable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array names’</a:t>
            </a:r>
            <a:r>
              <a:rPr lang="en-US" sz="2400"/>
              <a:t>: array index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[]</a:t>
            </a:r>
            <a:r>
              <a:rPr lang="en-US" sz="2400"/>
              <a:t>works!</a:t>
            </a:r>
          </a:p>
          <a:p>
            <a:r>
              <a:rPr lang="en-US" sz="2400">
                <a:solidFill>
                  <a:schemeClr val="hlink"/>
                </a:solidFill>
              </a:rPr>
              <a:t>As </a:t>
            </a:r>
            <a:r>
              <a:rPr lang="en-US" sz="28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‘movable array names’</a:t>
            </a:r>
            <a:r>
              <a:rPr lang="en-US" sz="2800">
                <a:solidFill>
                  <a:schemeClr val="hlink"/>
                </a:solidFill>
              </a:rPr>
              <a:t>:do address math using </a:t>
            </a:r>
            <a:r>
              <a:rPr lang="en-US" sz="24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800">
                <a:solidFill>
                  <a:schemeClr val="hlink"/>
                </a:solidFill>
              </a:rPr>
              <a:t>s</a:t>
            </a:r>
          </a:p>
        </p:txBody>
      </p:sp>
      <p:sp>
        <p:nvSpPr>
          <p:cNvPr id="59396" name="Rectangle 4"/>
          <p:cNvSpPr>
            <a:spLocks noChangeArrowheads="1"/>
          </p:cNvSpPr>
          <p:nvPr/>
        </p:nvSpPr>
        <p:spPr bwMode="auto">
          <a:xfrm>
            <a:off x="533400" y="54102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397" name="Line 5"/>
          <p:cNvSpPr>
            <a:spLocks noChangeShapeType="1"/>
          </p:cNvSpPr>
          <p:nvPr/>
        </p:nvSpPr>
        <p:spPr bwMode="auto">
          <a:xfrm>
            <a:off x="83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398" name="Line 6"/>
          <p:cNvSpPr>
            <a:spLocks noChangeShapeType="1"/>
          </p:cNvSpPr>
          <p:nvPr/>
        </p:nvSpPr>
        <p:spPr bwMode="auto">
          <a:xfrm>
            <a:off x="114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399" name="Line 7"/>
          <p:cNvSpPr>
            <a:spLocks noChangeShapeType="1"/>
          </p:cNvSpPr>
          <p:nvPr/>
        </p:nvSpPr>
        <p:spPr bwMode="auto">
          <a:xfrm>
            <a:off x="1447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0" name="Line 8"/>
          <p:cNvSpPr>
            <a:spLocks noChangeShapeType="1"/>
          </p:cNvSpPr>
          <p:nvPr/>
        </p:nvSpPr>
        <p:spPr bwMode="auto">
          <a:xfrm>
            <a:off x="1752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1" name="Line 9"/>
          <p:cNvSpPr>
            <a:spLocks noChangeShapeType="1"/>
          </p:cNvSpPr>
          <p:nvPr/>
        </p:nvSpPr>
        <p:spPr bwMode="auto">
          <a:xfrm>
            <a:off x="2057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2" name="Line 10"/>
          <p:cNvSpPr>
            <a:spLocks noChangeShapeType="1"/>
          </p:cNvSpPr>
          <p:nvPr/>
        </p:nvSpPr>
        <p:spPr bwMode="auto">
          <a:xfrm>
            <a:off x="2362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3" name="Line 11"/>
          <p:cNvSpPr>
            <a:spLocks noChangeShapeType="1"/>
          </p:cNvSpPr>
          <p:nvPr/>
        </p:nvSpPr>
        <p:spPr bwMode="auto">
          <a:xfrm>
            <a:off x="2667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4" name="Line 12"/>
          <p:cNvSpPr>
            <a:spLocks noChangeShapeType="1"/>
          </p:cNvSpPr>
          <p:nvPr/>
        </p:nvSpPr>
        <p:spPr bwMode="auto">
          <a:xfrm>
            <a:off x="2971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5" name="Line 13"/>
          <p:cNvSpPr>
            <a:spLocks noChangeShapeType="1"/>
          </p:cNvSpPr>
          <p:nvPr/>
        </p:nvSpPr>
        <p:spPr bwMode="auto">
          <a:xfrm>
            <a:off x="3276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6" name="Line 14"/>
          <p:cNvSpPr>
            <a:spLocks noChangeShapeType="1"/>
          </p:cNvSpPr>
          <p:nvPr/>
        </p:nvSpPr>
        <p:spPr bwMode="auto">
          <a:xfrm>
            <a:off x="3581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7" name="Line 15"/>
          <p:cNvSpPr>
            <a:spLocks noChangeShapeType="1"/>
          </p:cNvSpPr>
          <p:nvPr/>
        </p:nvSpPr>
        <p:spPr bwMode="auto">
          <a:xfrm>
            <a:off x="3886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8" name="Line 16"/>
          <p:cNvSpPr>
            <a:spLocks noChangeShapeType="1"/>
          </p:cNvSpPr>
          <p:nvPr/>
        </p:nvSpPr>
        <p:spPr bwMode="auto">
          <a:xfrm>
            <a:off x="4191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09" name="Line 17"/>
          <p:cNvSpPr>
            <a:spLocks noChangeShapeType="1"/>
          </p:cNvSpPr>
          <p:nvPr/>
        </p:nvSpPr>
        <p:spPr bwMode="auto">
          <a:xfrm>
            <a:off x="4495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0" name="Line 18"/>
          <p:cNvSpPr>
            <a:spLocks noChangeShapeType="1"/>
          </p:cNvSpPr>
          <p:nvPr/>
        </p:nvSpPr>
        <p:spPr bwMode="auto">
          <a:xfrm>
            <a:off x="4800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1" name="Line 19"/>
          <p:cNvSpPr>
            <a:spLocks noChangeShapeType="1"/>
          </p:cNvSpPr>
          <p:nvPr/>
        </p:nvSpPr>
        <p:spPr bwMode="auto">
          <a:xfrm>
            <a:off x="5105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2" name="Line 20"/>
          <p:cNvSpPr>
            <a:spLocks noChangeShapeType="1"/>
          </p:cNvSpPr>
          <p:nvPr/>
        </p:nvSpPr>
        <p:spPr bwMode="auto">
          <a:xfrm>
            <a:off x="5410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3" name="Line 21"/>
          <p:cNvSpPr>
            <a:spLocks noChangeShapeType="1"/>
          </p:cNvSpPr>
          <p:nvPr/>
        </p:nvSpPr>
        <p:spPr bwMode="auto">
          <a:xfrm>
            <a:off x="5715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4" name="Line 22"/>
          <p:cNvSpPr>
            <a:spLocks noChangeShapeType="1"/>
          </p:cNvSpPr>
          <p:nvPr/>
        </p:nvSpPr>
        <p:spPr bwMode="auto">
          <a:xfrm>
            <a:off x="6019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5" name="Line 23"/>
          <p:cNvSpPr>
            <a:spLocks noChangeShapeType="1"/>
          </p:cNvSpPr>
          <p:nvPr/>
        </p:nvSpPr>
        <p:spPr bwMode="auto">
          <a:xfrm>
            <a:off x="6324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6" name="Line 24"/>
          <p:cNvSpPr>
            <a:spLocks noChangeShapeType="1"/>
          </p:cNvSpPr>
          <p:nvPr/>
        </p:nvSpPr>
        <p:spPr bwMode="auto">
          <a:xfrm>
            <a:off x="6629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7" name="Line 25"/>
          <p:cNvSpPr>
            <a:spLocks noChangeShapeType="1"/>
          </p:cNvSpPr>
          <p:nvPr/>
        </p:nvSpPr>
        <p:spPr bwMode="auto">
          <a:xfrm>
            <a:off x="6934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8" name="Line 26"/>
          <p:cNvSpPr>
            <a:spLocks noChangeShapeType="1"/>
          </p:cNvSpPr>
          <p:nvPr/>
        </p:nvSpPr>
        <p:spPr bwMode="auto">
          <a:xfrm>
            <a:off x="7239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19" name="Line 27"/>
          <p:cNvSpPr>
            <a:spLocks noChangeShapeType="1"/>
          </p:cNvSpPr>
          <p:nvPr/>
        </p:nvSpPr>
        <p:spPr bwMode="auto">
          <a:xfrm>
            <a:off x="7543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20" name="Line 28"/>
          <p:cNvSpPr>
            <a:spLocks noChangeShapeType="1"/>
          </p:cNvSpPr>
          <p:nvPr/>
        </p:nvSpPr>
        <p:spPr bwMode="auto">
          <a:xfrm>
            <a:off x="784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21" name="Line 29"/>
          <p:cNvSpPr>
            <a:spLocks noChangeShapeType="1"/>
          </p:cNvSpPr>
          <p:nvPr/>
        </p:nvSpPr>
        <p:spPr bwMode="auto">
          <a:xfrm>
            <a:off x="815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22" name="Line 30"/>
          <p:cNvSpPr>
            <a:spLocks noChangeShapeType="1"/>
          </p:cNvSpPr>
          <p:nvPr/>
        </p:nvSpPr>
        <p:spPr bwMode="auto">
          <a:xfrm>
            <a:off x="845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23" name="Line 31"/>
          <p:cNvSpPr>
            <a:spLocks noChangeShapeType="1"/>
          </p:cNvSpPr>
          <p:nvPr/>
        </p:nvSpPr>
        <p:spPr bwMode="auto">
          <a:xfrm>
            <a:off x="53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24" name="Line 32"/>
          <p:cNvSpPr>
            <a:spLocks noChangeShapeType="1"/>
          </p:cNvSpPr>
          <p:nvPr/>
        </p:nvSpPr>
        <p:spPr bwMode="auto">
          <a:xfrm>
            <a:off x="876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25" name="Line 33"/>
          <p:cNvSpPr>
            <a:spLocks noChangeShapeType="1"/>
          </p:cNvSpPr>
          <p:nvPr/>
        </p:nvSpPr>
        <p:spPr bwMode="auto">
          <a:xfrm>
            <a:off x="22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26" name="Line 34"/>
          <p:cNvSpPr>
            <a:spLocks noChangeShapeType="1"/>
          </p:cNvSpPr>
          <p:nvPr/>
        </p:nvSpPr>
        <p:spPr bwMode="auto">
          <a:xfrm>
            <a:off x="152400" y="54102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27" name="Rectangle 35"/>
          <p:cNvSpPr>
            <a:spLocks noChangeArrowheads="1"/>
          </p:cNvSpPr>
          <p:nvPr/>
        </p:nvSpPr>
        <p:spPr bwMode="auto">
          <a:xfrm>
            <a:off x="533400" y="54102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428" name="Rectangle 36"/>
          <p:cNvSpPr>
            <a:spLocks noChangeArrowheads="1"/>
          </p:cNvSpPr>
          <p:nvPr/>
        </p:nvSpPr>
        <p:spPr bwMode="auto">
          <a:xfrm>
            <a:off x="2667000" y="54102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429" name="Rectangle 37"/>
          <p:cNvSpPr>
            <a:spLocks noChangeArrowheads="1"/>
          </p:cNvSpPr>
          <p:nvPr/>
        </p:nvSpPr>
        <p:spPr bwMode="auto">
          <a:xfrm>
            <a:off x="5410200" y="54102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430" name="Rectangle 38"/>
          <p:cNvSpPr>
            <a:spLocks noChangeArrowheads="1"/>
          </p:cNvSpPr>
          <p:nvPr/>
        </p:nvSpPr>
        <p:spPr bwMode="auto">
          <a:xfrm>
            <a:off x="6629400" y="54102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59431" name="Group 39"/>
          <p:cNvGrpSpPr>
            <a:grpSpLocks/>
          </p:cNvGrpSpPr>
          <p:nvPr/>
        </p:nvGrpSpPr>
        <p:grpSpPr bwMode="auto">
          <a:xfrm>
            <a:off x="381000" y="5943600"/>
            <a:ext cx="650875" cy="635000"/>
            <a:chOff x="240" y="3552"/>
            <a:chExt cx="410" cy="400"/>
          </a:xfrm>
        </p:grpSpPr>
        <p:sp>
          <p:nvSpPr>
            <p:cNvPr id="59432" name="Text Box 40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59433" name="Line 41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9434" name="Group 42"/>
          <p:cNvGrpSpPr>
            <a:grpSpLocks/>
          </p:cNvGrpSpPr>
          <p:nvPr/>
        </p:nvGrpSpPr>
        <p:grpSpPr bwMode="auto">
          <a:xfrm>
            <a:off x="2549525" y="5943600"/>
            <a:ext cx="650875" cy="635000"/>
            <a:chOff x="240" y="3552"/>
            <a:chExt cx="410" cy="400"/>
          </a:xfrm>
        </p:grpSpPr>
        <p:sp>
          <p:nvSpPr>
            <p:cNvPr id="59435" name="Text Box 43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59436" name="Line 44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9437" name="Group 45"/>
          <p:cNvGrpSpPr>
            <a:grpSpLocks/>
          </p:cNvGrpSpPr>
          <p:nvPr/>
        </p:nvGrpSpPr>
        <p:grpSpPr bwMode="auto">
          <a:xfrm>
            <a:off x="5292725" y="5943600"/>
            <a:ext cx="650875" cy="635000"/>
            <a:chOff x="240" y="3552"/>
            <a:chExt cx="410" cy="400"/>
          </a:xfrm>
        </p:grpSpPr>
        <p:sp>
          <p:nvSpPr>
            <p:cNvPr id="59438" name="Text Box 46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59439" name="Line 47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9440" name="Group 48"/>
          <p:cNvGrpSpPr>
            <a:grpSpLocks/>
          </p:cNvGrpSpPr>
          <p:nvPr/>
        </p:nvGrpSpPr>
        <p:grpSpPr bwMode="auto">
          <a:xfrm>
            <a:off x="6511925" y="5943600"/>
            <a:ext cx="650875" cy="635000"/>
            <a:chOff x="240" y="3552"/>
            <a:chExt cx="410" cy="400"/>
          </a:xfrm>
        </p:grpSpPr>
        <p:sp>
          <p:nvSpPr>
            <p:cNvPr id="59441" name="Text Box 49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59442" name="Line 50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59445" name="Freeform 53"/>
          <p:cNvSpPr>
            <a:spLocks/>
          </p:cNvSpPr>
          <p:nvPr/>
        </p:nvSpPr>
        <p:spPr bwMode="auto">
          <a:xfrm>
            <a:off x="1905000" y="5943600"/>
            <a:ext cx="1887538" cy="762000"/>
          </a:xfrm>
          <a:custGeom>
            <a:avLst/>
            <a:gdLst>
              <a:gd name="T0" fmla="*/ 1189 w 1189"/>
              <a:gd name="T1" fmla="*/ 0 h 453"/>
              <a:gd name="T2" fmla="*/ 1159 w 1189"/>
              <a:gd name="T3" fmla="*/ 128 h 453"/>
              <a:gd name="T4" fmla="*/ 1064 w 1189"/>
              <a:gd name="T5" fmla="*/ 270 h 453"/>
              <a:gd name="T6" fmla="*/ 928 w 1189"/>
              <a:gd name="T7" fmla="*/ 385 h 453"/>
              <a:gd name="T8" fmla="*/ 738 w 1189"/>
              <a:gd name="T9" fmla="*/ 439 h 453"/>
              <a:gd name="T10" fmla="*/ 535 w 1189"/>
              <a:gd name="T11" fmla="*/ 453 h 453"/>
              <a:gd name="T12" fmla="*/ 379 w 1189"/>
              <a:gd name="T13" fmla="*/ 446 h 453"/>
              <a:gd name="T14" fmla="*/ 189 w 1189"/>
              <a:gd name="T15" fmla="*/ 385 h 453"/>
              <a:gd name="T16" fmla="*/ 61 w 1189"/>
              <a:gd name="T17" fmla="*/ 290 h 453"/>
              <a:gd name="T18" fmla="*/ 0 w 1189"/>
              <a:gd name="T19" fmla="*/ 148 h 453"/>
              <a:gd name="T20" fmla="*/ 0 w 1189"/>
              <a:gd name="T21" fmla="*/ 6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89" h="453">
                <a:moveTo>
                  <a:pt x="1189" y="0"/>
                </a:moveTo>
                <a:lnTo>
                  <a:pt x="1159" y="128"/>
                </a:lnTo>
                <a:lnTo>
                  <a:pt x="1064" y="270"/>
                </a:lnTo>
                <a:lnTo>
                  <a:pt x="928" y="385"/>
                </a:lnTo>
                <a:lnTo>
                  <a:pt x="738" y="439"/>
                </a:lnTo>
                <a:lnTo>
                  <a:pt x="535" y="453"/>
                </a:lnTo>
                <a:lnTo>
                  <a:pt x="379" y="446"/>
                </a:lnTo>
                <a:lnTo>
                  <a:pt x="189" y="385"/>
                </a:lnTo>
                <a:lnTo>
                  <a:pt x="61" y="290"/>
                </a:lnTo>
                <a:lnTo>
                  <a:pt x="0" y="148"/>
                </a:lnTo>
                <a:lnTo>
                  <a:pt x="0" y="6"/>
                </a:lnTo>
              </a:path>
            </a:pathLst>
          </a:custGeom>
          <a:noFill/>
          <a:ln w="63500" cap="flat" cmpd="sng">
            <a:solidFill>
              <a:srgbClr val="FF0000"/>
            </a:solidFill>
            <a:prstDash val="solid"/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46" name="Line 54"/>
          <p:cNvSpPr>
            <a:spLocks noChangeShapeType="1"/>
          </p:cNvSpPr>
          <p:nvPr/>
        </p:nvSpPr>
        <p:spPr bwMode="auto">
          <a:xfrm flipH="1">
            <a:off x="2667000" y="59436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47" name="Line 55"/>
          <p:cNvSpPr>
            <a:spLocks noChangeShapeType="1"/>
          </p:cNvSpPr>
          <p:nvPr/>
        </p:nvSpPr>
        <p:spPr bwMode="auto">
          <a:xfrm flipH="1">
            <a:off x="533400" y="59436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48" name="Line 56"/>
          <p:cNvSpPr>
            <a:spLocks noChangeShapeType="1"/>
          </p:cNvSpPr>
          <p:nvPr/>
        </p:nvSpPr>
        <p:spPr bwMode="auto">
          <a:xfrm flipH="1">
            <a:off x="533400" y="54102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49" name="Line 57"/>
          <p:cNvSpPr>
            <a:spLocks noChangeShapeType="1"/>
          </p:cNvSpPr>
          <p:nvPr/>
        </p:nvSpPr>
        <p:spPr bwMode="auto">
          <a:xfrm flipH="1">
            <a:off x="2667000" y="54102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9450" name="Freeform 58"/>
          <p:cNvSpPr>
            <a:spLocks/>
          </p:cNvSpPr>
          <p:nvPr/>
        </p:nvSpPr>
        <p:spPr bwMode="auto">
          <a:xfrm flipH="1" flipV="1">
            <a:off x="1828800" y="5029200"/>
            <a:ext cx="1887538" cy="381000"/>
          </a:xfrm>
          <a:custGeom>
            <a:avLst/>
            <a:gdLst>
              <a:gd name="T0" fmla="*/ 1189 w 1189"/>
              <a:gd name="T1" fmla="*/ 0 h 453"/>
              <a:gd name="T2" fmla="*/ 1159 w 1189"/>
              <a:gd name="T3" fmla="*/ 128 h 453"/>
              <a:gd name="T4" fmla="*/ 1064 w 1189"/>
              <a:gd name="T5" fmla="*/ 270 h 453"/>
              <a:gd name="T6" fmla="*/ 928 w 1189"/>
              <a:gd name="T7" fmla="*/ 385 h 453"/>
              <a:gd name="T8" fmla="*/ 738 w 1189"/>
              <a:gd name="T9" fmla="*/ 439 h 453"/>
              <a:gd name="T10" fmla="*/ 535 w 1189"/>
              <a:gd name="T11" fmla="*/ 453 h 453"/>
              <a:gd name="T12" fmla="*/ 379 w 1189"/>
              <a:gd name="T13" fmla="*/ 446 h 453"/>
              <a:gd name="T14" fmla="*/ 189 w 1189"/>
              <a:gd name="T15" fmla="*/ 385 h 453"/>
              <a:gd name="T16" fmla="*/ 61 w 1189"/>
              <a:gd name="T17" fmla="*/ 290 h 453"/>
              <a:gd name="T18" fmla="*/ 0 w 1189"/>
              <a:gd name="T19" fmla="*/ 148 h 453"/>
              <a:gd name="T20" fmla="*/ 0 w 1189"/>
              <a:gd name="T21" fmla="*/ 6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89" h="453">
                <a:moveTo>
                  <a:pt x="1189" y="0"/>
                </a:moveTo>
                <a:lnTo>
                  <a:pt x="1159" y="128"/>
                </a:lnTo>
                <a:lnTo>
                  <a:pt x="1064" y="270"/>
                </a:lnTo>
                <a:lnTo>
                  <a:pt x="928" y="385"/>
                </a:lnTo>
                <a:lnTo>
                  <a:pt x="738" y="439"/>
                </a:lnTo>
                <a:lnTo>
                  <a:pt x="535" y="453"/>
                </a:lnTo>
                <a:lnTo>
                  <a:pt x="379" y="446"/>
                </a:lnTo>
                <a:lnTo>
                  <a:pt x="189" y="385"/>
                </a:lnTo>
                <a:lnTo>
                  <a:pt x="61" y="290"/>
                </a:lnTo>
                <a:lnTo>
                  <a:pt x="0" y="148"/>
                </a:lnTo>
                <a:lnTo>
                  <a:pt x="0" y="6"/>
                </a:lnTo>
              </a:path>
            </a:pathLst>
          </a:custGeom>
          <a:noFill/>
          <a:ln w="63500" cap="flat" cmpd="sng">
            <a:solidFill>
              <a:srgbClr val="FF0000"/>
            </a:solidFill>
            <a:prstDash val="solid"/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59451" name="Group 59"/>
          <p:cNvGrpSpPr>
            <a:grpSpLocks/>
          </p:cNvGrpSpPr>
          <p:nvPr/>
        </p:nvGrpSpPr>
        <p:grpSpPr bwMode="auto">
          <a:xfrm>
            <a:off x="195263" y="4727575"/>
            <a:ext cx="679450" cy="649288"/>
            <a:chOff x="144" y="2784"/>
            <a:chExt cx="428" cy="409"/>
          </a:xfrm>
        </p:grpSpPr>
        <p:sp>
          <p:nvSpPr>
            <p:cNvPr id="59452" name="Text Box 60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59453" name="Line 61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59455" name="Text Box 63"/>
          <p:cNvSpPr txBox="1">
            <a:spLocks noChangeArrowheads="1"/>
          </p:cNvSpPr>
          <p:nvPr/>
        </p:nvSpPr>
        <p:spPr bwMode="auto">
          <a:xfrm>
            <a:off x="914400" y="2209800"/>
            <a:ext cx="5938838" cy="2725738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i=0;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ch;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while((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pW0[i]</a:t>
            </a: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!= ’\0’) &amp;&amp; (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pW1[i]</a:t>
            </a: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!= ’\0’))</a:t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     </a:t>
            </a:r>
            <a:r>
              <a:rPr lang="en-US" sz="16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while both chars are not NULL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ch = pW0[i];	</a:t>
            </a:r>
            <a:r>
              <a:rPr lang="en-US" sz="16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swap characters, and</a:t>
            </a: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pW0[i] = pW1[i];</a:t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pW1[i] = ch;</a:t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i++;         	</a:t>
            </a:r>
            <a:r>
              <a:rPr lang="en-US" sz="1600" b="1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go on to next char</a:t>
            </a: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printf(“%s %s\n”,pW0,pW1);  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59457" name="Text Box 65"/>
          <p:cNvSpPr txBox="1">
            <a:spLocks noChangeArrowheads="1"/>
          </p:cNvSpPr>
          <p:nvPr/>
        </p:nvSpPr>
        <p:spPr bwMode="auto">
          <a:xfrm>
            <a:off x="6629400" y="3810000"/>
            <a:ext cx="2309813" cy="1016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Result:</a:t>
            </a:r>
          </a:p>
          <a:p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&gt; brutis nasty,h,</a:t>
            </a:r>
          </a:p>
          <a:p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&gt;</a:t>
            </a:r>
          </a:p>
        </p:txBody>
      </p:sp>
      <p:sp>
        <p:nvSpPr>
          <p:cNvPr id="59458" name="Text Box 66"/>
          <p:cNvSpPr txBox="1">
            <a:spLocks noChangeArrowheads="1"/>
          </p:cNvSpPr>
          <p:nvPr/>
        </p:nvSpPr>
        <p:spPr bwMode="auto">
          <a:xfrm>
            <a:off x="533400" y="5470525"/>
            <a:ext cx="79502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7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(Recall) Using Pointers</a:t>
            </a:r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143000"/>
            <a:ext cx="8610600" cy="1066800"/>
          </a:xfrm>
        </p:spPr>
        <p:txBody>
          <a:bodyPr/>
          <a:lstStyle/>
          <a:p>
            <a:r>
              <a:rPr lang="en-US" sz="2400">
                <a:solidFill>
                  <a:schemeClr val="hlink"/>
                </a:solidFill>
              </a:rPr>
              <a:t>As </a:t>
            </a:r>
            <a:r>
              <a:rPr lang="en-US" sz="28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‘movable array names’</a:t>
            </a:r>
            <a:r>
              <a:rPr lang="en-US" sz="2400">
                <a:solidFill>
                  <a:schemeClr val="hlink"/>
                </a:solidFill>
              </a:rPr>
              <a:t>: array index </a:t>
            </a:r>
            <a:r>
              <a:rPr lang="en-US" sz="28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[]</a:t>
            </a:r>
            <a:r>
              <a:rPr lang="en-US" sz="2400">
                <a:solidFill>
                  <a:schemeClr val="hlink"/>
                </a:solidFill>
              </a:rPr>
              <a:t>works!</a:t>
            </a:r>
          </a:p>
          <a:p>
            <a:r>
              <a:rPr lang="en-US" sz="2400"/>
              <a:t>As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‘movable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array names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’</a:t>
            </a:r>
            <a:r>
              <a:rPr lang="en-US" sz="2800"/>
              <a:t>:do address math using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800"/>
              <a:t>s</a:t>
            </a:r>
          </a:p>
        </p:txBody>
      </p:sp>
      <p:sp>
        <p:nvSpPr>
          <p:cNvPr id="81924" name="Rectangle 4"/>
          <p:cNvSpPr>
            <a:spLocks noChangeArrowheads="1"/>
          </p:cNvSpPr>
          <p:nvPr/>
        </p:nvSpPr>
        <p:spPr bwMode="auto">
          <a:xfrm>
            <a:off x="533400" y="54102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925" name="Line 5"/>
          <p:cNvSpPr>
            <a:spLocks noChangeShapeType="1"/>
          </p:cNvSpPr>
          <p:nvPr/>
        </p:nvSpPr>
        <p:spPr bwMode="auto">
          <a:xfrm>
            <a:off x="83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26" name="Line 6"/>
          <p:cNvSpPr>
            <a:spLocks noChangeShapeType="1"/>
          </p:cNvSpPr>
          <p:nvPr/>
        </p:nvSpPr>
        <p:spPr bwMode="auto">
          <a:xfrm>
            <a:off x="114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27" name="Line 7"/>
          <p:cNvSpPr>
            <a:spLocks noChangeShapeType="1"/>
          </p:cNvSpPr>
          <p:nvPr/>
        </p:nvSpPr>
        <p:spPr bwMode="auto">
          <a:xfrm>
            <a:off x="1447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28" name="Line 8"/>
          <p:cNvSpPr>
            <a:spLocks noChangeShapeType="1"/>
          </p:cNvSpPr>
          <p:nvPr/>
        </p:nvSpPr>
        <p:spPr bwMode="auto">
          <a:xfrm>
            <a:off x="1752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29" name="Line 9"/>
          <p:cNvSpPr>
            <a:spLocks noChangeShapeType="1"/>
          </p:cNvSpPr>
          <p:nvPr/>
        </p:nvSpPr>
        <p:spPr bwMode="auto">
          <a:xfrm>
            <a:off x="2057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0" name="Line 10"/>
          <p:cNvSpPr>
            <a:spLocks noChangeShapeType="1"/>
          </p:cNvSpPr>
          <p:nvPr/>
        </p:nvSpPr>
        <p:spPr bwMode="auto">
          <a:xfrm>
            <a:off x="2362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1" name="Line 11"/>
          <p:cNvSpPr>
            <a:spLocks noChangeShapeType="1"/>
          </p:cNvSpPr>
          <p:nvPr/>
        </p:nvSpPr>
        <p:spPr bwMode="auto">
          <a:xfrm>
            <a:off x="2667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2" name="Line 12"/>
          <p:cNvSpPr>
            <a:spLocks noChangeShapeType="1"/>
          </p:cNvSpPr>
          <p:nvPr/>
        </p:nvSpPr>
        <p:spPr bwMode="auto">
          <a:xfrm>
            <a:off x="2971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3" name="Line 13"/>
          <p:cNvSpPr>
            <a:spLocks noChangeShapeType="1"/>
          </p:cNvSpPr>
          <p:nvPr/>
        </p:nvSpPr>
        <p:spPr bwMode="auto">
          <a:xfrm>
            <a:off x="3276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4" name="Line 14"/>
          <p:cNvSpPr>
            <a:spLocks noChangeShapeType="1"/>
          </p:cNvSpPr>
          <p:nvPr/>
        </p:nvSpPr>
        <p:spPr bwMode="auto">
          <a:xfrm>
            <a:off x="3581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5" name="Line 15"/>
          <p:cNvSpPr>
            <a:spLocks noChangeShapeType="1"/>
          </p:cNvSpPr>
          <p:nvPr/>
        </p:nvSpPr>
        <p:spPr bwMode="auto">
          <a:xfrm>
            <a:off x="3886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6" name="Line 16"/>
          <p:cNvSpPr>
            <a:spLocks noChangeShapeType="1"/>
          </p:cNvSpPr>
          <p:nvPr/>
        </p:nvSpPr>
        <p:spPr bwMode="auto">
          <a:xfrm>
            <a:off x="4191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7" name="Line 17"/>
          <p:cNvSpPr>
            <a:spLocks noChangeShapeType="1"/>
          </p:cNvSpPr>
          <p:nvPr/>
        </p:nvSpPr>
        <p:spPr bwMode="auto">
          <a:xfrm>
            <a:off x="4495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8" name="Line 18"/>
          <p:cNvSpPr>
            <a:spLocks noChangeShapeType="1"/>
          </p:cNvSpPr>
          <p:nvPr/>
        </p:nvSpPr>
        <p:spPr bwMode="auto">
          <a:xfrm>
            <a:off x="4800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39" name="Line 19"/>
          <p:cNvSpPr>
            <a:spLocks noChangeShapeType="1"/>
          </p:cNvSpPr>
          <p:nvPr/>
        </p:nvSpPr>
        <p:spPr bwMode="auto">
          <a:xfrm>
            <a:off x="5105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0" name="Line 20"/>
          <p:cNvSpPr>
            <a:spLocks noChangeShapeType="1"/>
          </p:cNvSpPr>
          <p:nvPr/>
        </p:nvSpPr>
        <p:spPr bwMode="auto">
          <a:xfrm>
            <a:off x="5410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1" name="Line 21"/>
          <p:cNvSpPr>
            <a:spLocks noChangeShapeType="1"/>
          </p:cNvSpPr>
          <p:nvPr/>
        </p:nvSpPr>
        <p:spPr bwMode="auto">
          <a:xfrm>
            <a:off x="5715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2" name="Line 22"/>
          <p:cNvSpPr>
            <a:spLocks noChangeShapeType="1"/>
          </p:cNvSpPr>
          <p:nvPr/>
        </p:nvSpPr>
        <p:spPr bwMode="auto">
          <a:xfrm>
            <a:off x="6019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3" name="Line 23"/>
          <p:cNvSpPr>
            <a:spLocks noChangeShapeType="1"/>
          </p:cNvSpPr>
          <p:nvPr/>
        </p:nvSpPr>
        <p:spPr bwMode="auto">
          <a:xfrm>
            <a:off x="6324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4" name="Line 24"/>
          <p:cNvSpPr>
            <a:spLocks noChangeShapeType="1"/>
          </p:cNvSpPr>
          <p:nvPr/>
        </p:nvSpPr>
        <p:spPr bwMode="auto">
          <a:xfrm>
            <a:off x="6629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5" name="Line 25"/>
          <p:cNvSpPr>
            <a:spLocks noChangeShapeType="1"/>
          </p:cNvSpPr>
          <p:nvPr/>
        </p:nvSpPr>
        <p:spPr bwMode="auto">
          <a:xfrm>
            <a:off x="6934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6" name="Line 26"/>
          <p:cNvSpPr>
            <a:spLocks noChangeShapeType="1"/>
          </p:cNvSpPr>
          <p:nvPr/>
        </p:nvSpPr>
        <p:spPr bwMode="auto">
          <a:xfrm>
            <a:off x="7239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7" name="Line 27"/>
          <p:cNvSpPr>
            <a:spLocks noChangeShapeType="1"/>
          </p:cNvSpPr>
          <p:nvPr/>
        </p:nvSpPr>
        <p:spPr bwMode="auto">
          <a:xfrm>
            <a:off x="7543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8" name="Line 28"/>
          <p:cNvSpPr>
            <a:spLocks noChangeShapeType="1"/>
          </p:cNvSpPr>
          <p:nvPr/>
        </p:nvSpPr>
        <p:spPr bwMode="auto">
          <a:xfrm>
            <a:off x="784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49" name="Line 29"/>
          <p:cNvSpPr>
            <a:spLocks noChangeShapeType="1"/>
          </p:cNvSpPr>
          <p:nvPr/>
        </p:nvSpPr>
        <p:spPr bwMode="auto">
          <a:xfrm>
            <a:off x="815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50" name="Line 30"/>
          <p:cNvSpPr>
            <a:spLocks noChangeShapeType="1"/>
          </p:cNvSpPr>
          <p:nvPr/>
        </p:nvSpPr>
        <p:spPr bwMode="auto">
          <a:xfrm>
            <a:off x="845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51" name="Line 31"/>
          <p:cNvSpPr>
            <a:spLocks noChangeShapeType="1"/>
          </p:cNvSpPr>
          <p:nvPr/>
        </p:nvSpPr>
        <p:spPr bwMode="auto">
          <a:xfrm>
            <a:off x="53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52" name="Line 32"/>
          <p:cNvSpPr>
            <a:spLocks noChangeShapeType="1"/>
          </p:cNvSpPr>
          <p:nvPr/>
        </p:nvSpPr>
        <p:spPr bwMode="auto">
          <a:xfrm>
            <a:off x="876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53" name="Line 33"/>
          <p:cNvSpPr>
            <a:spLocks noChangeShapeType="1"/>
          </p:cNvSpPr>
          <p:nvPr/>
        </p:nvSpPr>
        <p:spPr bwMode="auto">
          <a:xfrm>
            <a:off x="22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54" name="Line 34"/>
          <p:cNvSpPr>
            <a:spLocks noChangeShapeType="1"/>
          </p:cNvSpPr>
          <p:nvPr/>
        </p:nvSpPr>
        <p:spPr bwMode="auto">
          <a:xfrm>
            <a:off x="152400" y="54102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55" name="Rectangle 35"/>
          <p:cNvSpPr>
            <a:spLocks noChangeArrowheads="1"/>
          </p:cNvSpPr>
          <p:nvPr/>
        </p:nvSpPr>
        <p:spPr bwMode="auto">
          <a:xfrm>
            <a:off x="533400" y="54102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956" name="Rectangle 36"/>
          <p:cNvSpPr>
            <a:spLocks noChangeArrowheads="1"/>
          </p:cNvSpPr>
          <p:nvPr/>
        </p:nvSpPr>
        <p:spPr bwMode="auto">
          <a:xfrm>
            <a:off x="2667000" y="54102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957" name="Rectangle 37"/>
          <p:cNvSpPr>
            <a:spLocks noChangeArrowheads="1"/>
          </p:cNvSpPr>
          <p:nvPr/>
        </p:nvSpPr>
        <p:spPr bwMode="auto">
          <a:xfrm>
            <a:off x="5410200" y="54102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1958" name="Rectangle 38"/>
          <p:cNvSpPr>
            <a:spLocks noChangeArrowheads="1"/>
          </p:cNvSpPr>
          <p:nvPr/>
        </p:nvSpPr>
        <p:spPr bwMode="auto">
          <a:xfrm>
            <a:off x="6629400" y="54102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81959" name="Group 39"/>
          <p:cNvGrpSpPr>
            <a:grpSpLocks/>
          </p:cNvGrpSpPr>
          <p:nvPr/>
        </p:nvGrpSpPr>
        <p:grpSpPr bwMode="auto">
          <a:xfrm>
            <a:off x="381000" y="5943600"/>
            <a:ext cx="650875" cy="635000"/>
            <a:chOff x="240" y="3552"/>
            <a:chExt cx="410" cy="400"/>
          </a:xfrm>
        </p:grpSpPr>
        <p:sp>
          <p:nvSpPr>
            <p:cNvPr id="81960" name="Text Box 40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81961" name="Line 41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1962" name="Group 42"/>
          <p:cNvGrpSpPr>
            <a:grpSpLocks/>
          </p:cNvGrpSpPr>
          <p:nvPr/>
        </p:nvGrpSpPr>
        <p:grpSpPr bwMode="auto">
          <a:xfrm>
            <a:off x="2549525" y="5943600"/>
            <a:ext cx="650875" cy="635000"/>
            <a:chOff x="240" y="3552"/>
            <a:chExt cx="410" cy="400"/>
          </a:xfrm>
        </p:grpSpPr>
        <p:sp>
          <p:nvSpPr>
            <p:cNvPr id="81963" name="Text Box 43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81964" name="Line 44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1965" name="Group 45"/>
          <p:cNvGrpSpPr>
            <a:grpSpLocks/>
          </p:cNvGrpSpPr>
          <p:nvPr/>
        </p:nvGrpSpPr>
        <p:grpSpPr bwMode="auto">
          <a:xfrm>
            <a:off x="5292725" y="5943600"/>
            <a:ext cx="650875" cy="635000"/>
            <a:chOff x="240" y="3552"/>
            <a:chExt cx="410" cy="400"/>
          </a:xfrm>
        </p:grpSpPr>
        <p:sp>
          <p:nvSpPr>
            <p:cNvPr id="81966" name="Text Box 46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81967" name="Line 47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1968" name="Group 48"/>
          <p:cNvGrpSpPr>
            <a:grpSpLocks/>
          </p:cNvGrpSpPr>
          <p:nvPr/>
        </p:nvGrpSpPr>
        <p:grpSpPr bwMode="auto">
          <a:xfrm>
            <a:off x="6511925" y="5943600"/>
            <a:ext cx="650875" cy="635000"/>
            <a:chOff x="240" y="3552"/>
            <a:chExt cx="410" cy="400"/>
          </a:xfrm>
        </p:grpSpPr>
        <p:sp>
          <p:nvSpPr>
            <p:cNvPr id="81969" name="Text Box 49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81970" name="Line 50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1971" name="Freeform 51"/>
          <p:cNvSpPr>
            <a:spLocks/>
          </p:cNvSpPr>
          <p:nvPr/>
        </p:nvSpPr>
        <p:spPr bwMode="auto">
          <a:xfrm>
            <a:off x="1905000" y="5943600"/>
            <a:ext cx="1887538" cy="762000"/>
          </a:xfrm>
          <a:custGeom>
            <a:avLst/>
            <a:gdLst>
              <a:gd name="T0" fmla="*/ 1189 w 1189"/>
              <a:gd name="T1" fmla="*/ 0 h 453"/>
              <a:gd name="T2" fmla="*/ 1159 w 1189"/>
              <a:gd name="T3" fmla="*/ 128 h 453"/>
              <a:gd name="T4" fmla="*/ 1064 w 1189"/>
              <a:gd name="T5" fmla="*/ 270 h 453"/>
              <a:gd name="T6" fmla="*/ 928 w 1189"/>
              <a:gd name="T7" fmla="*/ 385 h 453"/>
              <a:gd name="T8" fmla="*/ 738 w 1189"/>
              <a:gd name="T9" fmla="*/ 439 h 453"/>
              <a:gd name="T10" fmla="*/ 535 w 1189"/>
              <a:gd name="T11" fmla="*/ 453 h 453"/>
              <a:gd name="T12" fmla="*/ 379 w 1189"/>
              <a:gd name="T13" fmla="*/ 446 h 453"/>
              <a:gd name="T14" fmla="*/ 189 w 1189"/>
              <a:gd name="T15" fmla="*/ 385 h 453"/>
              <a:gd name="T16" fmla="*/ 61 w 1189"/>
              <a:gd name="T17" fmla="*/ 290 h 453"/>
              <a:gd name="T18" fmla="*/ 0 w 1189"/>
              <a:gd name="T19" fmla="*/ 148 h 453"/>
              <a:gd name="T20" fmla="*/ 0 w 1189"/>
              <a:gd name="T21" fmla="*/ 6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89" h="453">
                <a:moveTo>
                  <a:pt x="1189" y="0"/>
                </a:moveTo>
                <a:lnTo>
                  <a:pt x="1159" y="128"/>
                </a:lnTo>
                <a:lnTo>
                  <a:pt x="1064" y="270"/>
                </a:lnTo>
                <a:lnTo>
                  <a:pt x="928" y="385"/>
                </a:lnTo>
                <a:lnTo>
                  <a:pt x="738" y="439"/>
                </a:lnTo>
                <a:lnTo>
                  <a:pt x="535" y="453"/>
                </a:lnTo>
                <a:lnTo>
                  <a:pt x="379" y="446"/>
                </a:lnTo>
                <a:lnTo>
                  <a:pt x="189" y="385"/>
                </a:lnTo>
                <a:lnTo>
                  <a:pt x="61" y="290"/>
                </a:lnTo>
                <a:lnTo>
                  <a:pt x="0" y="148"/>
                </a:lnTo>
                <a:lnTo>
                  <a:pt x="0" y="6"/>
                </a:lnTo>
              </a:path>
            </a:pathLst>
          </a:custGeom>
          <a:noFill/>
          <a:ln w="63500" cap="flat" cmpd="sng">
            <a:solidFill>
              <a:srgbClr val="FF0000"/>
            </a:solidFill>
            <a:prstDash val="solid"/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72" name="Line 52"/>
          <p:cNvSpPr>
            <a:spLocks noChangeShapeType="1"/>
          </p:cNvSpPr>
          <p:nvPr/>
        </p:nvSpPr>
        <p:spPr bwMode="auto">
          <a:xfrm flipH="1">
            <a:off x="2667000" y="59436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73" name="Line 53"/>
          <p:cNvSpPr>
            <a:spLocks noChangeShapeType="1"/>
          </p:cNvSpPr>
          <p:nvPr/>
        </p:nvSpPr>
        <p:spPr bwMode="auto">
          <a:xfrm flipH="1">
            <a:off x="533400" y="59436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74" name="Line 54"/>
          <p:cNvSpPr>
            <a:spLocks noChangeShapeType="1"/>
          </p:cNvSpPr>
          <p:nvPr/>
        </p:nvSpPr>
        <p:spPr bwMode="auto">
          <a:xfrm flipH="1">
            <a:off x="533400" y="54102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75" name="Line 55"/>
          <p:cNvSpPr>
            <a:spLocks noChangeShapeType="1"/>
          </p:cNvSpPr>
          <p:nvPr/>
        </p:nvSpPr>
        <p:spPr bwMode="auto">
          <a:xfrm flipH="1">
            <a:off x="2667000" y="54102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76" name="Freeform 56"/>
          <p:cNvSpPr>
            <a:spLocks/>
          </p:cNvSpPr>
          <p:nvPr/>
        </p:nvSpPr>
        <p:spPr bwMode="auto">
          <a:xfrm flipH="1" flipV="1">
            <a:off x="1828800" y="5029200"/>
            <a:ext cx="1887538" cy="381000"/>
          </a:xfrm>
          <a:custGeom>
            <a:avLst/>
            <a:gdLst>
              <a:gd name="T0" fmla="*/ 1189 w 1189"/>
              <a:gd name="T1" fmla="*/ 0 h 453"/>
              <a:gd name="T2" fmla="*/ 1159 w 1189"/>
              <a:gd name="T3" fmla="*/ 128 h 453"/>
              <a:gd name="T4" fmla="*/ 1064 w 1189"/>
              <a:gd name="T5" fmla="*/ 270 h 453"/>
              <a:gd name="T6" fmla="*/ 928 w 1189"/>
              <a:gd name="T7" fmla="*/ 385 h 453"/>
              <a:gd name="T8" fmla="*/ 738 w 1189"/>
              <a:gd name="T9" fmla="*/ 439 h 453"/>
              <a:gd name="T10" fmla="*/ 535 w 1189"/>
              <a:gd name="T11" fmla="*/ 453 h 453"/>
              <a:gd name="T12" fmla="*/ 379 w 1189"/>
              <a:gd name="T13" fmla="*/ 446 h 453"/>
              <a:gd name="T14" fmla="*/ 189 w 1189"/>
              <a:gd name="T15" fmla="*/ 385 h 453"/>
              <a:gd name="T16" fmla="*/ 61 w 1189"/>
              <a:gd name="T17" fmla="*/ 290 h 453"/>
              <a:gd name="T18" fmla="*/ 0 w 1189"/>
              <a:gd name="T19" fmla="*/ 148 h 453"/>
              <a:gd name="T20" fmla="*/ 0 w 1189"/>
              <a:gd name="T21" fmla="*/ 6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89" h="453">
                <a:moveTo>
                  <a:pt x="1189" y="0"/>
                </a:moveTo>
                <a:lnTo>
                  <a:pt x="1159" y="128"/>
                </a:lnTo>
                <a:lnTo>
                  <a:pt x="1064" y="270"/>
                </a:lnTo>
                <a:lnTo>
                  <a:pt x="928" y="385"/>
                </a:lnTo>
                <a:lnTo>
                  <a:pt x="738" y="439"/>
                </a:lnTo>
                <a:lnTo>
                  <a:pt x="535" y="453"/>
                </a:lnTo>
                <a:lnTo>
                  <a:pt x="379" y="446"/>
                </a:lnTo>
                <a:lnTo>
                  <a:pt x="189" y="385"/>
                </a:lnTo>
                <a:lnTo>
                  <a:pt x="61" y="290"/>
                </a:lnTo>
                <a:lnTo>
                  <a:pt x="0" y="148"/>
                </a:lnTo>
                <a:lnTo>
                  <a:pt x="0" y="6"/>
                </a:lnTo>
              </a:path>
            </a:pathLst>
          </a:custGeom>
          <a:noFill/>
          <a:ln w="63500" cap="flat" cmpd="sng">
            <a:solidFill>
              <a:srgbClr val="FF0000"/>
            </a:solidFill>
            <a:prstDash val="solid"/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81977" name="Group 57"/>
          <p:cNvGrpSpPr>
            <a:grpSpLocks/>
          </p:cNvGrpSpPr>
          <p:nvPr/>
        </p:nvGrpSpPr>
        <p:grpSpPr bwMode="auto">
          <a:xfrm>
            <a:off x="195263" y="4727575"/>
            <a:ext cx="679450" cy="649288"/>
            <a:chOff x="144" y="2784"/>
            <a:chExt cx="428" cy="409"/>
          </a:xfrm>
        </p:grpSpPr>
        <p:sp>
          <p:nvSpPr>
            <p:cNvPr id="81978" name="Text Box 58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81979" name="Line 59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1980" name="Text Box 60"/>
          <p:cNvSpPr txBox="1">
            <a:spLocks noChangeArrowheads="1"/>
          </p:cNvSpPr>
          <p:nvPr/>
        </p:nvSpPr>
        <p:spPr bwMode="auto">
          <a:xfrm>
            <a:off x="533400" y="5470525"/>
            <a:ext cx="79502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7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81981" name="Text Box 61"/>
          <p:cNvSpPr txBox="1">
            <a:spLocks noChangeArrowheads="1"/>
          </p:cNvSpPr>
          <p:nvPr/>
        </p:nvSpPr>
        <p:spPr bwMode="auto">
          <a:xfrm>
            <a:off x="914400" y="2209800"/>
            <a:ext cx="5938838" cy="27749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while((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pW0[0]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!= ’\0’) &amp;&amp; (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pW1[0]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!= ’\0’))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     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while both chars are not NULL 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pW0[0];     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swap characters 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pW0[0] = pW1[0];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pW1[0] =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pW0++;        </a:t>
            </a:r>
            <a:r>
              <a:rPr lang="en-US" sz="16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go on to next char </a:t>
            </a:r>
            <a:b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pW1++;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pW0 =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pW1 = pW0 +7;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(“%s %s\n”,pW0,pW1);  </a:t>
            </a:r>
          </a:p>
        </p:txBody>
      </p:sp>
      <p:sp>
        <p:nvSpPr>
          <p:cNvPr id="81983" name="Text Box 63"/>
          <p:cNvSpPr txBox="1">
            <a:spLocks noChangeArrowheads="1"/>
          </p:cNvSpPr>
          <p:nvPr/>
        </p:nvSpPr>
        <p:spPr bwMode="auto">
          <a:xfrm>
            <a:off x="6629400" y="3810000"/>
            <a:ext cx="2309813" cy="1016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Result:</a:t>
            </a:r>
          </a:p>
          <a:p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&gt; brutis nasty,h,</a:t>
            </a:r>
          </a:p>
          <a:p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</a:rPr>
              <a:t>&gt;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(Recall)Use Pointers for Strings</a:t>
            </a:r>
            <a:endParaRPr lang="en-US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143000"/>
            <a:ext cx="8610600" cy="1524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>
                <a:solidFill>
                  <a:schemeClr val="hlink"/>
                </a:solidFill>
              </a:rPr>
              <a:t>As </a:t>
            </a:r>
            <a:r>
              <a:rPr lang="en-US" sz="28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‘movable array names’</a:t>
            </a:r>
            <a:r>
              <a:rPr lang="en-US" sz="2400">
                <a:solidFill>
                  <a:schemeClr val="hlink"/>
                </a:solidFill>
              </a:rPr>
              <a:t>: array index </a:t>
            </a:r>
            <a:r>
              <a:rPr lang="en-US" sz="28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[]</a:t>
            </a:r>
            <a:r>
              <a:rPr lang="en-US" sz="2400">
                <a:solidFill>
                  <a:schemeClr val="hlink"/>
                </a:solidFill>
              </a:rPr>
              <a:t>works!</a:t>
            </a:r>
          </a:p>
          <a:p>
            <a:pPr>
              <a:lnSpc>
                <a:spcPct val="90000"/>
              </a:lnSpc>
            </a:pPr>
            <a:r>
              <a:rPr lang="en-US" sz="2400">
                <a:solidFill>
                  <a:schemeClr val="hlink"/>
                </a:solidFill>
              </a:rPr>
              <a:t>As </a:t>
            </a:r>
            <a:r>
              <a:rPr lang="en-US" sz="28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‘movable array names’</a:t>
            </a:r>
            <a:r>
              <a:rPr lang="en-US" sz="2800">
                <a:solidFill>
                  <a:schemeClr val="hlink"/>
                </a:solidFill>
              </a:rPr>
              <a:t>:do address math using </a:t>
            </a:r>
            <a:r>
              <a:rPr lang="en-US" sz="2400" b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800">
                <a:solidFill>
                  <a:schemeClr val="hlink"/>
                </a:solidFill>
              </a:rPr>
              <a:t>s</a:t>
            </a: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Pointers can define a string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just as an array does: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1444" name="Rectangle 4"/>
          <p:cNvSpPr>
            <a:spLocks noChangeArrowheads="1"/>
          </p:cNvSpPr>
          <p:nvPr/>
        </p:nvSpPr>
        <p:spPr bwMode="auto">
          <a:xfrm>
            <a:off x="533400" y="54102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45" name="Line 5"/>
          <p:cNvSpPr>
            <a:spLocks noChangeShapeType="1"/>
          </p:cNvSpPr>
          <p:nvPr/>
        </p:nvSpPr>
        <p:spPr bwMode="auto">
          <a:xfrm>
            <a:off x="83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6" name="Line 6"/>
          <p:cNvSpPr>
            <a:spLocks noChangeShapeType="1"/>
          </p:cNvSpPr>
          <p:nvPr/>
        </p:nvSpPr>
        <p:spPr bwMode="auto">
          <a:xfrm>
            <a:off x="114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7" name="Line 7"/>
          <p:cNvSpPr>
            <a:spLocks noChangeShapeType="1"/>
          </p:cNvSpPr>
          <p:nvPr/>
        </p:nvSpPr>
        <p:spPr bwMode="auto">
          <a:xfrm>
            <a:off x="1447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8" name="Line 8"/>
          <p:cNvSpPr>
            <a:spLocks noChangeShapeType="1"/>
          </p:cNvSpPr>
          <p:nvPr/>
        </p:nvSpPr>
        <p:spPr bwMode="auto">
          <a:xfrm>
            <a:off x="1752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9" name="Line 9"/>
          <p:cNvSpPr>
            <a:spLocks noChangeShapeType="1"/>
          </p:cNvSpPr>
          <p:nvPr/>
        </p:nvSpPr>
        <p:spPr bwMode="auto">
          <a:xfrm>
            <a:off x="2057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0" name="Line 10"/>
          <p:cNvSpPr>
            <a:spLocks noChangeShapeType="1"/>
          </p:cNvSpPr>
          <p:nvPr/>
        </p:nvSpPr>
        <p:spPr bwMode="auto">
          <a:xfrm>
            <a:off x="2362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1" name="Line 11"/>
          <p:cNvSpPr>
            <a:spLocks noChangeShapeType="1"/>
          </p:cNvSpPr>
          <p:nvPr/>
        </p:nvSpPr>
        <p:spPr bwMode="auto">
          <a:xfrm>
            <a:off x="2667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2" name="Line 12"/>
          <p:cNvSpPr>
            <a:spLocks noChangeShapeType="1"/>
          </p:cNvSpPr>
          <p:nvPr/>
        </p:nvSpPr>
        <p:spPr bwMode="auto">
          <a:xfrm>
            <a:off x="2971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3" name="Line 13"/>
          <p:cNvSpPr>
            <a:spLocks noChangeShapeType="1"/>
          </p:cNvSpPr>
          <p:nvPr/>
        </p:nvSpPr>
        <p:spPr bwMode="auto">
          <a:xfrm>
            <a:off x="3276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4" name="Line 14"/>
          <p:cNvSpPr>
            <a:spLocks noChangeShapeType="1"/>
          </p:cNvSpPr>
          <p:nvPr/>
        </p:nvSpPr>
        <p:spPr bwMode="auto">
          <a:xfrm>
            <a:off x="3581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5" name="Line 15"/>
          <p:cNvSpPr>
            <a:spLocks noChangeShapeType="1"/>
          </p:cNvSpPr>
          <p:nvPr/>
        </p:nvSpPr>
        <p:spPr bwMode="auto">
          <a:xfrm>
            <a:off x="3886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6" name="Line 16"/>
          <p:cNvSpPr>
            <a:spLocks noChangeShapeType="1"/>
          </p:cNvSpPr>
          <p:nvPr/>
        </p:nvSpPr>
        <p:spPr bwMode="auto">
          <a:xfrm>
            <a:off x="4191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7" name="Line 17"/>
          <p:cNvSpPr>
            <a:spLocks noChangeShapeType="1"/>
          </p:cNvSpPr>
          <p:nvPr/>
        </p:nvSpPr>
        <p:spPr bwMode="auto">
          <a:xfrm>
            <a:off x="4495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8" name="Line 18"/>
          <p:cNvSpPr>
            <a:spLocks noChangeShapeType="1"/>
          </p:cNvSpPr>
          <p:nvPr/>
        </p:nvSpPr>
        <p:spPr bwMode="auto">
          <a:xfrm>
            <a:off x="4800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9" name="Line 19"/>
          <p:cNvSpPr>
            <a:spLocks noChangeShapeType="1"/>
          </p:cNvSpPr>
          <p:nvPr/>
        </p:nvSpPr>
        <p:spPr bwMode="auto">
          <a:xfrm>
            <a:off x="5105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0" name="Line 20"/>
          <p:cNvSpPr>
            <a:spLocks noChangeShapeType="1"/>
          </p:cNvSpPr>
          <p:nvPr/>
        </p:nvSpPr>
        <p:spPr bwMode="auto">
          <a:xfrm>
            <a:off x="5410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1" name="Line 21"/>
          <p:cNvSpPr>
            <a:spLocks noChangeShapeType="1"/>
          </p:cNvSpPr>
          <p:nvPr/>
        </p:nvSpPr>
        <p:spPr bwMode="auto">
          <a:xfrm>
            <a:off x="5715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2" name="Line 22"/>
          <p:cNvSpPr>
            <a:spLocks noChangeShapeType="1"/>
          </p:cNvSpPr>
          <p:nvPr/>
        </p:nvSpPr>
        <p:spPr bwMode="auto">
          <a:xfrm>
            <a:off x="6019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3" name="Line 23"/>
          <p:cNvSpPr>
            <a:spLocks noChangeShapeType="1"/>
          </p:cNvSpPr>
          <p:nvPr/>
        </p:nvSpPr>
        <p:spPr bwMode="auto">
          <a:xfrm>
            <a:off x="6324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4" name="Line 24"/>
          <p:cNvSpPr>
            <a:spLocks noChangeShapeType="1"/>
          </p:cNvSpPr>
          <p:nvPr/>
        </p:nvSpPr>
        <p:spPr bwMode="auto">
          <a:xfrm>
            <a:off x="6629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5" name="Line 25"/>
          <p:cNvSpPr>
            <a:spLocks noChangeShapeType="1"/>
          </p:cNvSpPr>
          <p:nvPr/>
        </p:nvSpPr>
        <p:spPr bwMode="auto">
          <a:xfrm>
            <a:off x="6934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6" name="Line 26"/>
          <p:cNvSpPr>
            <a:spLocks noChangeShapeType="1"/>
          </p:cNvSpPr>
          <p:nvPr/>
        </p:nvSpPr>
        <p:spPr bwMode="auto">
          <a:xfrm>
            <a:off x="7239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7" name="Line 27"/>
          <p:cNvSpPr>
            <a:spLocks noChangeShapeType="1"/>
          </p:cNvSpPr>
          <p:nvPr/>
        </p:nvSpPr>
        <p:spPr bwMode="auto">
          <a:xfrm>
            <a:off x="7543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8" name="Line 28"/>
          <p:cNvSpPr>
            <a:spLocks noChangeShapeType="1"/>
          </p:cNvSpPr>
          <p:nvPr/>
        </p:nvSpPr>
        <p:spPr bwMode="auto">
          <a:xfrm>
            <a:off x="784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9" name="Line 29"/>
          <p:cNvSpPr>
            <a:spLocks noChangeShapeType="1"/>
          </p:cNvSpPr>
          <p:nvPr/>
        </p:nvSpPr>
        <p:spPr bwMode="auto">
          <a:xfrm>
            <a:off x="815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0" name="Line 30"/>
          <p:cNvSpPr>
            <a:spLocks noChangeShapeType="1"/>
          </p:cNvSpPr>
          <p:nvPr/>
        </p:nvSpPr>
        <p:spPr bwMode="auto">
          <a:xfrm>
            <a:off x="845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1" name="Line 31"/>
          <p:cNvSpPr>
            <a:spLocks noChangeShapeType="1"/>
          </p:cNvSpPr>
          <p:nvPr/>
        </p:nvSpPr>
        <p:spPr bwMode="auto">
          <a:xfrm>
            <a:off x="53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2" name="Line 32"/>
          <p:cNvSpPr>
            <a:spLocks noChangeShapeType="1"/>
          </p:cNvSpPr>
          <p:nvPr/>
        </p:nvSpPr>
        <p:spPr bwMode="auto">
          <a:xfrm>
            <a:off x="876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3" name="Line 33"/>
          <p:cNvSpPr>
            <a:spLocks noChangeShapeType="1"/>
          </p:cNvSpPr>
          <p:nvPr/>
        </p:nvSpPr>
        <p:spPr bwMode="auto">
          <a:xfrm>
            <a:off x="22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4" name="Line 34"/>
          <p:cNvSpPr>
            <a:spLocks noChangeShapeType="1"/>
          </p:cNvSpPr>
          <p:nvPr/>
        </p:nvSpPr>
        <p:spPr bwMode="auto">
          <a:xfrm>
            <a:off x="152400" y="54102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5" name="Rectangle 35"/>
          <p:cNvSpPr>
            <a:spLocks noChangeArrowheads="1"/>
          </p:cNvSpPr>
          <p:nvPr/>
        </p:nvSpPr>
        <p:spPr bwMode="auto">
          <a:xfrm>
            <a:off x="533400" y="54102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76" name="Rectangle 36"/>
          <p:cNvSpPr>
            <a:spLocks noChangeArrowheads="1"/>
          </p:cNvSpPr>
          <p:nvPr/>
        </p:nvSpPr>
        <p:spPr bwMode="auto">
          <a:xfrm>
            <a:off x="2667000" y="54102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77" name="Rectangle 37"/>
          <p:cNvSpPr>
            <a:spLocks noChangeArrowheads="1"/>
          </p:cNvSpPr>
          <p:nvPr/>
        </p:nvSpPr>
        <p:spPr bwMode="auto">
          <a:xfrm>
            <a:off x="5410200" y="54102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78" name="Rectangle 38"/>
          <p:cNvSpPr>
            <a:spLocks noChangeArrowheads="1"/>
          </p:cNvSpPr>
          <p:nvPr/>
        </p:nvSpPr>
        <p:spPr bwMode="auto">
          <a:xfrm>
            <a:off x="6629400" y="54102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61479" name="Group 39"/>
          <p:cNvGrpSpPr>
            <a:grpSpLocks/>
          </p:cNvGrpSpPr>
          <p:nvPr/>
        </p:nvGrpSpPr>
        <p:grpSpPr bwMode="auto">
          <a:xfrm>
            <a:off x="381000" y="5943600"/>
            <a:ext cx="650875" cy="635000"/>
            <a:chOff x="240" y="3552"/>
            <a:chExt cx="410" cy="400"/>
          </a:xfrm>
        </p:grpSpPr>
        <p:sp>
          <p:nvSpPr>
            <p:cNvPr id="61480" name="Text Box 40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61481" name="Line 41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1482" name="Group 42"/>
          <p:cNvGrpSpPr>
            <a:grpSpLocks/>
          </p:cNvGrpSpPr>
          <p:nvPr/>
        </p:nvGrpSpPr>
        <p:grpSpPr bwMode="auto">
          <a:xfrm>
            <a:off x="2549525" y="5943600"/>
            <a:ext cx="650875" cy="635000"/>
            <a:chOff x="240" y="3552"/>
            <a:chExt cx="410" cy="400"/>
          </a:xfrm>
        </p:grpSpPr>
        <p:sp>
          <p:nvSpPr>
            <p:cNvPr id="61483" name="Text Box 43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61484" name="Line 44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1485" name="Group 45"/>
          <p:cNvGrpSpPr>
            <a:grpSpLocks/>
          </p:cNvGrpSpPr>
          <p:nvPr/>
        </p:nvGrpSpPr>
        <p:grpSpPr bwMode="auto">
          <a:xfrm>
            <a:off x="5292725" y="5943600"/>
            <a:ext cx="650875" cy="635000"/>
            <a:chOff x="240" y="3552"/>
            <a:chExt cx="410" cy="400"/>
          </a:xfrm>
        </p:grpSpPr>
        <p:sp>
          <p:nvSpPr>
            <p:cNvPr id="61486" name="Text Box 46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61487" name="Line 47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1488" name="Group 48"/>
          <p:cNvGrpSpPr>
            <a:grpSpLocks/>
          </p:cNvGrpSpPr>
          <p:nvPr/>
        </p:nvGrpSpPr>
        <p:grpSpPr bwMode="auto">
          <a:xfrm>
            <a:off x="6511925" y="5943600"/>
            <a:ext cx="650875" cy="635000"/>
            <a:chOff x="240" y="3552"/>
            <a:chExt cx="410" cy="400"/>
          </a:xfrm>
        </p:grpSpPr>
        <p:sp>
          <p:nvSpPr>
            <p:cNvPr id="61489" name="Text Box 49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61490" name="Line 50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1493" name="Group 53"/>
          <p:cNvGrpSpPr>
            <a:grpSpLocks/>
          </p:cNvGrpSpPr>
          <p:nvPr/>
        </p:nvGrpSpPr>
        <p:grpSpPr bwMode="auto">
          <a:xfrm>
            <a:off x="195263" y="4727575"/>
            <a:ext cx="679450" cy="649288"/>
            <a:chOff x="144" y="2784"/>
            <a:chExt cx="428" cy="409"/>
          </a:xfrm>
        </p:grpSpPr>
        <p:sp>
          <p:nvSpPr>
            <p:cNvPr id="61494" name="Text Box 54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61495" name="Line 55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1496" name="Text Box 56"/>
          <p:cNvSpPr txBox="1">
            <a:spLocks noChangeArrowheads="1"/>
          </p:cNvSpPr>
          <p:nvPr/>
        </p:nvSpPr>
        <p:spPr bwMode="auto">
          <a:xfrm>
            <a:off x="1524000" y="3937000"/>
            <a:ext cx="5365750" cy="1244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dirty="0">
                <a:effectLst/>
                <a:latin typeface="Times New Roman" pitchFamily="18" charset="0"/>
              </a:rPr>
              <a:t>Result:</a:t>
            </a:r>
            <a:br>
              <a:rPr lang="en-US" dirty="0">
                <a:effectLst/>
                <a:latin typeface="Times New Roman" pitchFamily="18" charset="0"/>
              </a:rPr>
            </a:b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array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holds  string :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brutis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string at pointer pW0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is:brutis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string at pointer pW1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is:ty,h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</a:t>
            </a:r>
            <a:endParaRPr lang="en-US" dirty="0">
              <a:effectLst/>
              <a:latin typeface="Times New Roman" pitchFamily="18" charset="0"/>
            </a:endParaRPr>
          </a:p>
        </p:txBody>
      </p:sp>
      <p:grpSp>
        <p:nvGrpSpPr>
          <p:cNvPr id="61497" name="Group 57"/>
          <p:cNvGrpSpPr>
            <a:grpSpLocks/>
          </p:cNvGrpSpPr>
          <p:nvPr/>
        </p:nvGrpSpPr>
        <p:grpSpPr bwMode="auto">
          <a:xfrm>
            <a:off x="3463925" y="5943600"/>
            <a:ext cx="955675" cy="635000"/>
            <a:chOff x="240" y="3552"/>
            <a:chExt cx="602" cy="400"/>
          </a:xfrm>
        </p:grpSpPr>
        <p:sp>
          <p:nvSpPr>
            <p:cNvPr id="61498" name="Text Box 58"/>
            <p:cNvSpPr txBox="1">
              <a:spLocks noChangeArrowheads="1"/>
            </p:cNvSpPr>
            <p:nvPr/>
          </p:nvSpPr>
          <p:spPr bwMode="auto">
            <a:xfrm>
              <a:off x="240" y="3696"/>
              <a:ext cx="602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pW1+3</a:t>
              </a:r>
            </a:p>
          </p:txBody>
        </p:sp>
        <p:sp>
          <p:nvSpPr>
            <p:cNvPr id="61499" name="Line 5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1501" name="Text Box 61"/>
          <p:cNvSpPr txBox="1">
            <a:spLocks noChangeArrowheads="1"/>
          </p:cNvSpPr>
          <p:nvPr/>
        </p:nvSpPr>
        <p:spPr bwMode="auto">
          <a:xfrm>
            <a:off x="533400" y="5470525"/>
            <a:ext cx="81534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 r u t i s</a:t>
            </a:r>
            <a:r>
              <a:rPr lang="en-US" sz="7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n a s t y , h ,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61502" name="Text Box 62"/>
          <p:cNvSpPr txBox="1">
            <a:spLocks noChangeArrowheads="1"/>
          </p:cNvSpPr>
          <p:nvPr/>
        </p:nvSpPr>
        <p:spPr bwMode="auto">
          <a:xfrm>
            <a:off x="762000" y="2574925"/>
            <a:ext cx="7661275" cy="13208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i=0;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printf(“array msg   holds  string :%s \n”,msg);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printf(“string at pointer pW0   is:%s \n”,pW0);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printf(“string at pointer pW1+3 is:%s \n”,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pW1+3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53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sz="4000" b="1">
                <a:latin typeface="Arial" charset="0"/>
              </a:rPr>
              <a:t>(Recall)</a:t>
            </a:r>
            <a:r>
              <a:rPr lang="en-US"/>
              <a:t>:  </a:t>
            </a:r>
            <a:r>
              <a:rPr lang="en-US" sz="32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</a:t>
            </a:r>
          </a:p>
        </p:txBody>
      </p:sp>
      <p:sp>
        <p:nvSpPr>
          <p:cNvPr id="1935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" y="1295400"/>
            <a:ext cx="8382000" cy="52578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/>
              <a:t>     Two string functions we skipped before:</a:t>
            </a:r>
            <a:br>
              <a:rPr lang="en-US" sz="2800"/>
            </a:br>
            <a:endParaRPr lang="en-US" sz="2800"/>
          </a:p>
          <a:p>
            <a:pPr>
              <a:buFontTx/>
              <a:buNone/>
            </a:pPr>
            <a:endParaRPr lang="en-US" sz="2800"/>
          </a:p>
          <a:p>
            <a:pPr>
              <a:buFontTx/>
              <a:buNone/>
            </a:pPr>
            <a:r>
              <a:rPr lang="en-US"/>
              <a:t>  </a:t>
            </a:r>
            <a:r>
              <a:rPr lang="en-US" sz="3600"/>
              <a:t>          Find string length</a:t>
            </a:r>
            <a:br>
              <a:rPr lang="en-US" sz="3600"/>
            </a:br>
            <a:r>
              <a:rPr lang="en-US" sz="3600"/>
              <a:t>                Copy a string</a:t>
            </a:r>
            <a:br>
              <a:rPr lang="en-US" sz="3600"/>
            </a:br>
            <a:r>
              <a:rPr lang="en-US" sz="3600"/>
              <a:t>                Join 2 strings</a:t>
            </a:r>
            <a:br>
              <a:rPr lang="en-US" sz="3600"/>
            </a:br>
            <a:r>
              <a:rPr lang="en-US" sz="3600"/>
              <a:t>        Compare 2 strings</a:t>
            </a:r>
            <a:br>
              <a:rPr lang="en-US" sz="3600"/>
            </a:br>
            <a:r>
              <a:rPr lang="en-US" sz="36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Find a char in a string</a:t>
            </a:r>
            <a:br>
              <a:rPr lang="en-US" sz="36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36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Find a string in a string</a:t>
            </a:r>
          </a:p>
        </p:txBody>
      </p:sp>
      <p:graphicFrame>
        <p:nvGraphicFramePr>
          <p:cNvPr id="193569" name="Group 33"/>
          <p:cNvGraphicFramePr>
            <a:graphicFrameLocks noGrp="1"/>
          </p:cNvGraphicFramePr>
          <p:nvPr/>
        </p:nvGraphicFramePr>
        <p:xfrm>
          <a:off x="4953000" y="2439988"/>
          <a:ext cx="3657600" cy="3732214"/>
        </p:xfrm>
        <a:graphic>
          <a:graphicData uri="http://schemas.openxmlformats.org/drawingml/2006/table">
            <a:tbl>
              <a:tblPr/>
              <a:tblGrid>
                <a:gridCol w="1676400"/>
                <a:gridCol w="1981200"/>
              </a:tblGrid>
              <a:tr h="5905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all chars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first n chars</a:t>
                      </a:r>
                    </a:p>
                  </a:txBody>
                  <a:tcPr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02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strlen()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59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strcpy()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strncpy()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59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strcat()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strncat()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43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strcmp()</a:t>
                      </a: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strncmp()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strchr()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strrchr()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02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strstr()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C0C0C0"/>
                          </a:outerShdw>
                        </a:effectLst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ChangeArrowheads="1"/>
          </p:cNvSpPr>
          <p:nvPr/>
        </p:nvSpPr>
        <p:spPr bwMode="auto">
          <a:xfrm>
            <a:off x="3581400" y="5791200"/>
            <a:ext cx="5562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491" name="Text Box 3"/>
          <p:cNvSpPr txBox="1">
            <a:spLocks noChangeArrowheads="1"/>
          </p:cNvSpPr>
          <p:nvPr/>
        </p:nvSpPr>
        <p:spPr bwMode="auto">
          <a:xfrm>
            <a:off x="3581400" y="5867400"/>
            <a:ext cx="35829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 e l l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y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u !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endParaRPr lang="en-US" sz="16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3492" name="Rectangle 4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686800" cy="1143000"/>
          </a:xfrm>
        </p:spPr>
        <p:txBody>
          <a:bodyPr/>
          <a:lstStyle/>
          <a:p>
            <a:r>
              <a:rPr lang="en-US" sz="400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String search: strchr(str1,ch)</a:t>
            </a:r>
          </a:p>
        </p:txBody>
      </p:sp>
      <p:sp>
        <p:nvSpPr>
          <p:cNvPr id="6349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762000" y="1219200"/>
            <a:ext cx="7772400" cy="46482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#include &lt;stdio.h&gt;	  // for printf()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  // for strcpy()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msg1[81]={“Hell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you!”};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*fnd;	     // pointer-to-char 				       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    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fnd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strchr(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msg1,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’o’)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printf(“%s\n”, fnd);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 o you!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3494" name="Rectangle 6"/>
          <p:cNvSpPr>
            <a:spLocks noChangeArrowheads="1"/>
          </p:cNvSpPr>
          <p:nvPr/>
        </p:nvSpPr>
        <p:spPr bwMode="auto">
          <a:xfrm>
            <a:off x="990600" y="1219200"/>
            <a:ext cx="6627813" cy="35814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495" name="Text Box 7"/>
          <p:cNvSpPr txBox="1">
            <a:spLocks noChangeArrowheads="1"/>
          </p:cNvSpPr>
          <p:nvPr/>
        </p:nvSpPr>
        <p:spPr bwMode="auto">
          <a:xfrm>
            <a:off x="5791200" y="3276600"/>
            <a:ext cx="2881313" cy="1590675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search for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>
                <a:effectLst/>
                <a:latin typeface="Times New Roman" pitchFamily="18" charset="0"/>
              </a:rPr>
              <a:t> ‘ch’,</a:t>
            </a:r>
          </a:p>
          <a:p>
            <a:pPr eaLnBrk="0" hangingPunct="0"/>
            <a:r>
              <a:rPr lang="en-US">
                <a:effectLst/>
                <a:latin typeface="Times New Roman" pitchFamily="18" charset="0"/>
              </a:rPr>
              <a:t>in string str1;</a:t>
            </a:r>
          </a:p>
          <a:p>
            <a:pPr eaLnBrk="0" hangingPunct="0"/>
            <a:r>
              <a:rPr lang="en-US">
                <a:effectLst/>
                <a:latin typeface="Times New Roman" pitchFamily="18" charset="0"/>
              </a:rPr>
              <a:t>return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>
                <a:effectLst/>
                <a:latin typeface="Times New Roman" pitchFamily="18" charset="0"/>
              </a:rPr>
              <a:t> pointer</a:t>
            </a:r>
          </a:p>
          <a:p>
            <a:pPr eaLnBrk="0" hangingPunct="0"/>
            <a:r>
              <a:rPr lang="en-US">
                <a:effectLst/>
                <a:latin typeface="Times New Roman" pitchFamily="18" charset="0"/>
              </a:rPr>
              <a:t>to 1</a:t>
            </a:r>
            <a:r>
              <a:rPr lang="en-US" baseline="30000">
                <a:effectLst/>
                <a:latin typeface="Times New Roman" pitchFamily="18" charset="0"/>
              </a:rPr>
              <a:t>st</a:t>
            </a:r>
            <a:r>
              <a:rPr lang="en-US">
                <a:effectLst/>
                <a:latin typeface="Times New Roman" pitchFamily="18" charset="0"/>
              </a:rPr>
              <a:t> occurence</a:t>
            </a:r>
          </a:p>
        </p:txBody>
      </p:sp>
      <p:sp>
        <p:nvSpPr>
          <p:cNvPr id="63496" name="Line 8"/>
          <p:cNvSpPr>
            <a:spLocks noChangeShapeType="1"/>
          </p:cNvSpPr>
          <p:nvPr/>
        </p:nvSpPr>
        <p:spPr bwMode="auto">
          <a:xfrm>
            <a:off x="38862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97" name="Line 9"/>
          <p:cNvSpPr>
            <a:spLocks noChangeShapeType="1"/>
          </p:cNvSpPr>
          <p:nvPr/>
        </p:nvSpPr>
        <p:spPr bwMode="auto">
          <a:xfrm>
            <a:off x="41910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98" name="Line 10"/>
          <p:cNvSpPr>
            <a:spLocks noChangeShapeType="1"/>
          </p:cNvSpPr>
          <p:nvPr/>
        </p:nvSpPr>
        <p:spPr bwMode="auto">
          <a:xfrm>
            <a:off x="44958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99" name="Line 11"/>
          <p:cNvSpPr>
            <a:spLocks noChangeShapeType="1"/>
          </p:cNvSpPr>
          <p:nvPr/>
        </p:nvSpPr>
        <p:spPr bwMode="auto">
          <a:xfrm>
            <a:off x="48006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0" name="Line 12"/>
          <p:cNvSpPr>
            <a:spLocks noChangeShapeType="1"/>
          </p:cNvSpPr>
          <p:nvPr/>
        </p:nvSpPr>
        <p:spPr bwMode="auto">
          <a:xfrm>
            <a:off x="51054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1" name="Line 13"/>
          <p:cNvSpPr>
            <a:spLocks noChangeShapeType="1"/>
          </p:cNvSpPr>
          <p:nvPr/>
        </p:nvSpPr>
        <p:spPr bwMode="auto">
          <a:xfrm>
            <a:off x="54102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2" name="Line 14"/>
          <p:cNvSpPr>
            <a:spLocks noChangeShapeType="1"/>
          </p:cNvSpPr>
          <p:nvPr/>
        </p:nvSpPr>
        <p:spPr bwMode="auto">
          <a:xfrm>
            <a:off x="57150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3" name="Line 15"/>
          <p:cNvSpPr>
            <a:spLocks noChangeShapeType="1"/>
          </p:cNvSpPr>
          <p:nvPr/>
        </p:nvSpPr>
        <p:spPr bwMode="auto">
          <a:xfrm>
            <a:off x="60198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4" name="Line 16"/>
          <p:cNvSpPr>
            <a:spLocks noChangeShapeType="1"/>
          </p:cNvSpPr>
          <p:nvPr/>
        </p:nvSpPr>
        <p:spPr bwMode="auto">
          <a:xfrm>
            <a:off x="63246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5" name="Line 17"/>
          <p:cNvSpPr>
            <a:spLocks noChangeShapeType="1"/>
          </p:cNvSpPr>
          <p:nvPr/>
        </p:nvSpPr>
        <p:spPr bwMode="auto">
          <a:xfrm>
            <a:off x="66294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6" name="Line 18"/>
          <p:cNvSpPr>
            <a:spLocks noChangeShapeType="1"/>
          </p:cNvSpPr>
          <p:nvPr/>
        </p:nvSpPr>
        <p:spPr bwMode="auto">
          <a:xfrm>
            <a:off x="69342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7" name="Line 19"/>
          <p:cNvSpPr>
            <a:spLocks noChangeShapeType="1"/>
          </p:cNvSpPr>
          <p:nvPr/>
        </p:nvSpPr>
        <p:spPr bwMode="auto">
          <a:xfrm>
            <a:off x="72390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8" name="Line 20"/>
          <p:cNvSpPr>
            <a:spLocks noChangeShapeType="1"/>
          </p:cNvSpPr>
          <p:nvPr/>
        </p:nvSpPr>
        <p:spPr bwMode="auto">
          <a:xfrm>
            <a:off x="35814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09" name="Line 21"/>
          <p:cNvSpPr>
            <a:spLocks noChangeShapeType="1"/>
          </p:cNvSpPr>
          <p:nvPr/>
        </p:nvSpPr>
        <p:spPr bwMode="auto">
          <a:xfrm>
            <a:off x="32766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10" name="Line 22"/>
          <p:cNvSpPr>
            <a:spLocks noChangeShapeType="1"/>
          </p:cNvSpPr>
          <p:nvPr/>
        </p:nvSpPr>
        <p:spPr bwMode="auto">
          <a:xfrm>
            <a:off x="3200400" y="5791200"/>
            <a:ext cx="4191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11" name="Rectangle 23"/>
          <p:cNvSpPr>
            <a:spLocks noChangeArrowheads="1"/>
          </p:cNvSpPr>
          <p:nvPr/>
        </p:nvSpPr>
        <p:spPr bwMode="auto">
          <a:xfrm>
            <a:off x="3581400" y="5791200"/>
            <a:ext cx="3352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512" name="Text Box 24"/>
          <p:cNvSpPr txBox="1">
            <a:spLocks noChangeArrowheads="1"/>
          </p:cNvSpPr>
          <p:nvPr/>
        </p:nvSpPr>
        <p:spPr bwMode="auto">
          <a:xfrm>
            <a:off x="4648200" y="51816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fnd</a:t>
            </a:r>
          </a:p>
        </p:txBody>
      </p:sp>
      <p:sp>
        <p:nvSpPr>
          <p:cNvPr id="63513" name="Line 25"/>
          <p:cNvSpPr>
            <a:spLocks noChangeShapeType="1"/>
          </p:cNvSpPr>
          <p:nvPr/>
        </p:nvSpPr>
        <p:spPr bwMode="auto">
          <a:xfrm>
            <a:off x="4953000" y="5562600"/>
            <a:ext cx="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14" name="Line 26"/>
          <p:cNvSpPr>
            <a:spLocks noChangeShapeType="1"/>
          </p:cNvSpPr>
          <p:nvPr/>
        </p:nvSpPr>
        <p:spPr bwMode="auto">
          <a:xfrm>
            <a:off x="3124200" y="6324600"/>
            <a:ext cx="441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63515" name="Group 27"/>
          <p:cNvGrpSpPr>
            <a:grpSpLocks/>
          </p:cNvGrpSpPr>
          <p:nvPr/>
        </p:nvGrpSpPr>
        <p:grpSpPr bwMode="auto">
          <a:xfrm>
            <a:off x="3276600" y="5181600"/>
            <a:ext cx="831850" cy="649288"/>
            <a:chOff x="144" y="2784"/>
            <a:chExt cx="524" cy="409"/>
          </a:xfrm>
        </p:grpSpPr>
        <p:sp>
          <p:nvSpPr>
            <p:cNvPr id="63516" name="Text Box 28"/>
            <p:cNvSpPr txBox="1">
              <a:spLocks noChangeArrowheads="1"/>
            </p:cNvSpPr>
            <p:nvPr/>
          </p:nvSpPr>
          <p:spPr bwMode="auto">
            <a:xfrm>
              <a:off x="144" y="2784"/>
              <a:ext cx="524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msg1</a:t>
              </a:r>
            </a:p>
          </p:txBody>
        </p:sp>
        <p:sp>
          <p:nvSpPr>
            <p:cNvPr id="63517" name="Line 29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3518" name="Line 30"/>
          <p:cNvSpPr>
            <a:spLocks noChangeShapeType="1"/>
          </p:cNvSpPr>
          <p:nvPr/>
        </p:nvSpPr>
        <p:spPr bwMode="auto">
          <a:xfrm>
            <a:off x="75438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19" name="Line 31"/>
          <p:cNvSpPr>
            <a:spLocks noChangeShapeType="1"/>
          </p:cNvSpPr>
          <p:nvPr/>
        </p:nvSpPr>
        <p:spPr bwMode="auto">
          <a:xfrm>
            <a:off x="78486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20" name="Line 32"/>
          <p:cNvSpPr>
            <a:spLocks noChangeShapeType="1"/>
          </p:cNvSpPr>
          <p:nvPr/>
        </p:nvSpPr>
        <p:spPr bwMode="auto">
          <a:xfrm>
            <a:off x="81534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21" name="Line 33"/>
          <p:cNvSpPr>
            <a:spLocks noChangeShapeType="1"/>
          </p:cNvSpPr>
          <p:nvPr/>
        </p:nvSpPr>
        <p:spPr bwMode="auto">
          <a:xfrm>
            <a:off x="84582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22" name="Line 34"/>
          <p:cNvSpPr>
            <a:spLocks noChangeShapeType="1"/>
          </p:cNvSpPr>
          <p:nvPr/>
        </p:nvSpPr>
        <p:spPr bwMode="auto">
          <a:xfrm>
            <a:off x="87630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523" name="Line 35"/>
          <p:cNvSpPr>
            <a:spLocks noChangeShapeType="1"/>
          </p:cNvSpPr>
          <p:nvPr/>
        </p:nvSpPr>
        <p:spPr bwMode="auto">
          <a:xfrm>
            <a:off x="90678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686800" cy="1143000"/>
          </a:xfrm>
        </p:spPr>
        <p:txBody>
          <a:bodyPr/>
          <a:lstStyle/>
          <a:p>
            <a:r>
              <a:rPr lang="en-US" sz="400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String search: strstr(str1,str2)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219200"/>
            <a:ext cx="7772400" cy="4648200"/>
          </a:xfrm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#include &lt;stdio.h&gt;	  		// for printf()	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  	// for strcpy()	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msg1[81]={“Hello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yo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u!”};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*fnd;	     // pointer-to-char 				       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    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fnd =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strchr(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msg1,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’o’)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printf(“%s\n”, fnd);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fnd =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strstr(fnd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”yo”)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printf(“%s\n”, fnd);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b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o you!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you!</a:t>
            </a:r>
            <a:endParaRPr lang="en-US" sz="1800"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5540" name="Rectangle 4"/>
          <p:cNvSpPr>
            <a:spLocks noChangeArrowheads="1"/>
          </p:cNvSpPr>
          <p:nvPr/>
        </p:nvSpPr>
        <p:spPr bwMode="auto">
          <a:xfrm>
            <a:off x="990600" y="1219200"/>
            <a:ext cx="6627813" cy="350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41" name="Text Box 5"/>
          <p:cNvSpPr txBox="1">
            <a:spLocks noChangeArrowheads="1"/>
          </p:cNvSpPr>
          <p:nvPr/>
        </p:nvSpPr>
        <p:spPr bwMode="auto">
          <a:xfrm>
            <a:off x="5867400" y="3286125"/>
            <a:ext cx="2786063" cy="1590675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effectLst/>
                <a:latin typeface="Times New Roman" pitchFamily="18" charset="0"/>
              </a:rPr>
              <a:t>search for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string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>
                <a:effectLst/>
                <a:latin typeface="Times New Roman" pitchFamily="18" charset="0"/>
              </a:rPr>
              <a:t/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>
                <a:effectLst/>
                <a:latin typeface="Times New Roman" pitchFamily="18" charset="0"/>
              </a:rPr>
              <a:t>str2 within str1;</a:t>
            </a:r>
          </a:p>
          <a:p>
            <a:pPr eaLnBrk="0" hangingPunct="0"/>
            <a:r>
              <a:rPr lang="en-US">
                <a:effectLst/>
                <a:latin typeface="Times New Roman" pitchFamily="18" charset="0"/>
              </a:rPr>
              <a:t>return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>
                <a:effectLst/>
                <a:latin typeface="Times New Roman" pitchFamily="18" charset="0"/>
              </a:rPr>
              <a:t> pointer</a:t>
            </a:r>
          </a:p>
          <a:p>
            <a:pPr eaLnBrk="0" hangingPunct="0"/>
            <a:r>
              <a:rPr lang="en-US">
                <a:effectLst/>
                <a:latin typeface="Times New Roman" pitchFamily="18" charset="0"/>
              </a:rPr>
              <a:t>to 1</a:t>
            </a:r>
            <a:r>
              <a:rPr lang="en-US" baseline="30000">
                <a:effectLst/>
                <a:latin typeface="Times New Roman" pitchFamily="18" charset="0"/>
              </a:rPr>
              <a:t>st</a:t>
            </a:r>
            <a:r>
              <a:rPr lang="en-US">
                <a:effectLst/>
                <a:latin typeface="Times New Roman" pitchFamily="18" charset="0"/>
              </a:rPr>
              <a:t> occurence</a:t>
            </a:r>
          </a:p>
        </p:txBody>
      </p:sp>
      <p:sp>
        <p:nvSpPr>
          <p:cNvPr id="65542" name="Rectangle 6"/>
          <p:cNvSpPr>
            <a:spLocks noChangeArrowheads="1"/>
          </p:cNvSpPr>
          <p:nvPr/>
        </p:nvSpPr>
        <p:spPr bwMode="auto">
          <a:xfrm>
            <a:off x="3581400" y="5791200"/>
            <a:ext cx="5562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43" name="Text Box 7"/>
          <p:cNvSpPr txBox="1">
            <a:spLocks noChangeArrowheads="1"/>
          </p:cNvSpPr>
          <p:nvPr/>
        </p:nvSpPr>
        <p:spPr bwMode="auto">
          <a:xfrm>
            <a:off x="3581400" y="5867400"/>
            <a:ext cx="35829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 e l l o 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y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u !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endParaRPr lang="en-US" sz="16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65544" name="Line 8"/>
          <p:cNvSpPr>
            <a:spLocks noChangeShapeType="1"/>
          </p:cNvSpPr>
          <p:nvPr/>
        </p:nvSpPr>
        <p:spPr bwMode="auto">
          <a:xfrm>
            <a:off x="38862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45" name="Line 9"/>
          <p:cNvSpPr>
            <a:spLocks noChangeShapeType="1"/>
          </p:cNvSpPr>
          <p:nvPr/>
        </p:nvSpPr>
        <p:spPr bwMode="auto">
          <a:xfrm>
            <a:off x="41910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46" name="Line 10"/>
          <p:cNvSpPr>
            <a:spLocks noChangeShapeType="1"/>
          </p:cNvSpPr>
          <p:nvPr/>
        </p:nvSpPr>
        <p:spPr bwMode="auto">
          <a:xfrm>
            <a:off x="44958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47" name="Line 11"/>
          <p:cNvSpPr>
            <a:spLocks noChangeShapeType="1"/>
          </p:cNvSpPr>
          <p:nvPr/>
        </p:nvSpPr>
        <p:spPr bwMode="auto">
          <a:xfrm>
            <a:off x="48006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48" name="Line 12"/>
          <p:cNvSpPr>
            <a:spLocks noChangeShapeType="1"/>
          </p:cNvSpPr>
          <p:nvPr/>
        </p:nvSpPr>
        <p:spPr bwMode="auto">
          <a:xfrm>
            <a:off x="51054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49" name="Line 13"/>
          <p:cNvSpPr>
            <a:spLocks noChangeShapeType="1"/>
          </p:cNvSpPr>
          <p:nvPr/>
        </p:nvSpPr>
        <p:spPr bwMode="auto">
          <a:xfrm>
            <a:off x="54102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0" name="Line 14"/>
          <p:cNvSpPr>
            <a:spLocks noChangeShapeType="1"/>
          </p:cNvSpPr>
          <p:nvPr/>
        </p:nvSpPr>
        <p:spPr bwMode="auto">
          <a:xfrm>
            <a:off x="57150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1" name="Line 15"/>
          <p:cNvSpPr>
            <a:spLocks noChangeShapeType="1"/>
          </p:cNvSpPr>
          <p:nvPr/>
        </p:nvSpPr>
        <p:spPr bwMode="auto">
          <a:xfrm>
            <a:off x="60198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2" name="Line 16"/>
          <p:cNvSpPr>
            <a:spLocks noChangeShapeType="1"/>
          </p:cNvSpPr>
          <p:nvPr/>
        </p:nvSpPr>
        <p:spPr bwMode="auto">
          <a:xfrm>
            <a:off x="63246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3" name="Line 17"/>
          <p:cNvSpPr>
            <a:spLocks noChangeShapeType="1"/>
          </p:cNvSpPr>
          <p:nvPr/>
        </p:nvSpPr>
        <p:spPr bwMode="auto">
          <a:xfrm>
            <a:off x="66294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4" name="Line 18"/>
          <p:cNvSpPr>
            <a:spLocks noChangeShapeType="1"/>
          </p:cNvSpPr>
          <p:nvPr/>
        </p:nvSpPr>
        <p:spPr bwMode="auto">
          <a:xfrm>
            <a:off x="69342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5" name="Line 19"/>
          <p:cNvSpPr>
            <a:spLocks noChangeShapeType="1"/>
          </p:cNvSpPr>
          <p:nvPr/>
        </p:nvSpPr>
        <p:spPr bwMode="auto">
          <a:xfrm>
            <a:off x="72390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6" name="Line 20"/>
          <p:cNvSpPr>
            <a:spLocks noChangeShapeType="1"/>
          </p:cNvSpPr>
          <p:nvPr/>
        </p:nvSpPr>
        <p:spPr bwMode="auto">
          <a:xfrm>
            <a:off x="35814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7" name="Line 21"/>
          <p:cNvSpPr>
            <a:spLocks noChangeShapeType="1"/>
          </p:cNvSpPr>
          <p:nvPr/>
        </p:nvSpPr>
        <p:spPr bwMode="auto">
          <a:xfrm>
            <a:off x="32766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8" name="Line 22"/>
          <p:cNvSpPr>
            <a:spLocks noChangeShapeType="1"/>
          </p:cNvSpPr>
          <p:nvPr/>
        </p:nvSpPr>
        <p:spPr bwMode="auto">
          <a:xfrm>
            <a:off x="3200400" y="5791200"/>
            <a:ext cx="4191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9" name="Rectangle 23"/>
          <p:cNvSpPr>
            <a:spLocks noChangeArrowheads="1"/>
          </p:cNvSpPr>
          <p:nvPr/>
        </p:nvSpPr>
        <p:spPr bwMode="auto">
          <a:xfrm>
            <a:off x="3581400" y="5791200"/>
            <a:ext cx="3352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62" name="Line 26"/>
          <p:cNvSpPr>
            <a:spLocks noChangeShapeType="1"/>
          </p:cNvSpPr>
          <p:nvPr/>
        </p:nvSpPr>
        <p:spPr bwMode="auto">
          <a:xfrm>
            <a:off x="3124200" y="6324600"/>
            <a:ext cx="441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65563" name="Group 27"/>
          <p:cNvGrpSpPr>
            <a:grpSpLocks/>
          </p:cNvGrpSpPr>
          <p:nvPr/>
        </p:nvGrpSpPr>
        <p:grpSpPr bwMode="auto">
          <a:xfrm>
            <a:off x="3276600" y="5181600"/>
            <a:ext cx="831850" cy="649288"/>
            <a:chOff x="144" y="2784"/>
            <a:chExt cx="524" cy="409"/>
          </a:xfrm>
        </p:grpSpPr>
        <p:sp>
          <p:nvSpPr>
            <p:cNvPr id="65564" name="Text Box 28"/>
            <p:cNvSpPr txBox="1">
              <a:spLocks noChangeArrowheads="1"/>
            </p:cNvSpPr>
            <p:nvPr/>
          </p:nvSpPr>
          <p:spPr bwMode="auto">
            <a:xfrm>
              <a:off x="144" y="2784"/>
              <a:ext cx="524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msg1</a:t>
              </a:r>
            </a:p>
          </p:txBody>
        </p:sp>
        <p:sp>
          <p:nvSpPr>
            <p:cNvPr id="65565" name="Line 29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5566" name="Line 30"/>
          <p:cNvSpPr>
            <a:spLocks noChangeShapeType="1"/>
          </p:cNvSpPr>
          <p:nvPr/>
        </p:nvSpPr>
        <p:spPr bwMode="auto">
          <a:xfrm>
            <a:off x="75438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67" name="Line 31"/>
          <p:cNvSpPr>
            <a:spLocks noChangeShapeType="1"/>
          </p:cNvSpPr>
          <p:nvPr/>
        </p:nvSpPr>
        <p:spPr bwMode="auto">
          <a:xfrm>
            <a:off x="78486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68" name="Line 32"/>
          <p:cNvSpPr>
            <a:spLocks noChangeShapeType="1"/>
          </p:cNvSpPr>
          <p:nvPr/>
        </p:nvSpPr>
        <p:spPr bwMode="auto">
          <a:xfrm>
            <a:off x="81534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69" name="Line 33"/>
          <p:cNvSpPr>
            <a:spLocks noChangeShapeType="1"/>
          </p:cNvSpPr>
          <p:nvPr/>
        </p:nvSpPr>
        <p:spPr bwMode="auto">
          <a:xfrm>
            <a:off x="84582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70" name="Line 34"/>
          <p:cNvSpPr>
            <a:spLocks noChangeShapeType="1"/>
          </p:cNvSpPr>
          <p:nvPr/>
        </p:nvSpPr>
        <p:spPr bwMode="auto">
          <a:xfrm>
            <a:off x="87630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71" name="Line 35"/>
          <p:cNvSpPr>
            <a:spLocks noChangeShapeType="1"/>
          </p:cNvSpPr>
          <p:nvPr/>
        </p:nvSpPr>
        <p:spPr bwMode="auto">
          <a:xfrm>
            <a:off x="9067800" y="5791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65572" name="Group 36"/>
          <p:cNvGrpSpPr>
            <a:grpSpLocks/>
          </p:cNvGrpSpPr>
          <p:nvPr/>
        </p:nvGrpSpPr>
        <p:grpSpPr bwMode="auto">
          <a:xfrm>
            <a:off x="5270500" y="5181600"/>
            <a:ext cx="650875" cy="609600"/>
            <a:chOff x="3320" y="3264"/>
            <a:chExt cx="410" cy="384"/>
          </a:xfrm>
        </p:grpSpPr>
        <p:sp>
          <p:nvSpPr>
            <p:cNvPr id="65561" name="Line 25"/>
            <p:cNvSpPr>
              <a:spLocks noChangeShapeType="1"/>
            </p:cNvSpPr>
            <p:nvPr/>
          </p:nvSpPr>
          <p:spPr bwMode="auto">
            <a:xfrm>
              <a:off x="3512" y="3504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5560" name="Text Box 24"/>
            <p:cNvSpPr txBox="1">
              <a:spLocks noChangeArrowheads="1"/>
            </p:cNvSpPr>
            <p:nvPr/>
          </p:nvSpPr>
          <p:spPr bwMode="auto">
            <a:xfrm>
              <a:off x="3320" y="3264"/>
              <a:ext cx="410" cy="256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fnd</a:t>
              </a:r>
            </a:p>
          </p:txBody>
        </p:sp>
      </p:grpSp>
      <p:grpSp>
        <p:nvGrpSpPr>
          <p:cNvPr id="65573" name="Group 37"/>
          <p:cNvGrpSpPr>
            <a:grpSpLocks/>
          </p:cNvGrpSpPr>
          <p:nvPr/>
        </p:nvGrpSpPr>
        <p:grpSpPr bwMode="auto">
          <a:xfrm>
            <a:off x="4572000" y="5181600"/>
            <a:ext cx="650875" cy="609600"/>
            <a:chOff x="3320" y="3264"/>
            <a:chExt cx="410" cy="384"/>
          </a:xfrm>
        </p:grpSpPr>
        <p:sp>
          <p:nvSpPr>
            <p:cNvPr id="65574" name="Line 38"/>
            <p:cNvSpPr>
              <a:spLocks noChangeShapeType="1"/>
            </p:cNvSpPr>
            <p:nvPr/>
          </p:nvSpPr>
          <p:spPr bwMode="auto">
            <a:xfrm>
              <a:off x="3512" y="3504"/>
              <a:ext cx="0" cy="144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65575" name="Text Box 39"/>
            <p:cNvSpPr txBox="1">
              <a:spLocks noChangeArrowheads="1"/>
            </p:cNvSpPr>
            <p:nvPr/>
          </p:nvSpPr>
          <p:spPr bwMode="auto">
            <a:xfrm>
              <a:off x="3320" y="3264"/>
              <a:ext cx="410" cy="256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bg2"/>
              </a:solidFill>
              <a:miter lim="800000"/>
              <a:headEnd type="none" w="lg" len="lg"/>
              <a:tailEnd type="none" w="lg" len="lg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fnd</a:t>
              </a:r>
            </a:p>
          </p:txBody>
        </p:sp>
      </p:grpSp>
      <p:sp>
        <p:nvSpPr>
          <p:cNvPr id="65576" name="Line 40"/>
          <p:cNvSpPr>
            <a:spLocks noChangeShapeType="1"/>
          </p:cNvSpPr>
          <p:nvPr/>
        </p:nvSpPr>
        <p:spPr bwMode="auto">
          <a:xfrm>
            <a:off x="4876800" y="5105400"/>
            <a:ext cx="762000" cy="0"/>
          </a:xfrm>
          <a:prstGeom prst="line">
            <a:avLst/>
          </a:prstGeom>
          <a:noFill/>
          <a:ln w="25400">
            <a:solidFill>
              <a:schemeClr val="bg2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Pointers So Far:</a:t>
            </a:r>
          </a:p>
        </p:txBody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610600" cy="5334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Pointer: a new kind of variable that holds an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address</a:t>
            </a:r>
            <a:r>
              <a:rPr lang="en-US" sz="2800"/>
              <a:t> 					instead of a 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number</a:t>
            </a:r>
            <a:r>
              <a:rPr lang="en-US" sz="2800"/>
              <a:t> or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</a:p>
          <a:p>
            <a:pPr>
              <a:lnSpc>
                <a:spcPct val="90000"/>
              </a:lnSpc>
            </a:pPr>
            <a:r>
              <a:rPr lang="en-US" sz="2800"/>
              <a:t>Must   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declare and initialize</a:t>
            </a:r>
            <a:r>
              <a:rPr lang="en-US" sz="2800"/>
              <a:t> before use: </a:t>
            </a:r>
            <a:br>
              <a:rPr lang="en-US" sz="2800"/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*pW0;               pW0 = msg;</a:t>
            </a:r>
            <a:endParaRPr lang="en-US" sz="2000"/>
          </a:p>
          <a:p>
            <a:pPr>
              <a:lnSpc>
                <a:spcPct val="90000"/>
              </a:lnSpc>
            </a:pPr>
            <a:r>
              <a:rPr lang="en-US" sz="2800"/>
              <a:t>Pointers act like 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‘movable array names’</a:t>
            </a:r>
            <a:endParaRPr lang="en-US" sz="2800"/>
          </a:p>
          <a:p>
            <a:pPr lvl="1">
              <a:lnSpc>
                <a:spcPct val="90000"/>
              </a:lnSpc>
            </a:pPr>
            <a:r>
              <a:rPr lang="en-US" sz="2400"/>
              <a:t>(like arrays), index them to access data:  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pW0[4] = ‘a’;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(like arrays), use them as string variables: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printf(“%s”,pW0);</a:t>
            </a:r>
          </a:p>
          <a:p>
            <a:pPr lvl="1">
              <a:lnSpc>
                <a:spcPct val="90000"/>
              </a:lnSpc>
            </a:pPr>
            <a:r>
              <a:rPr lang="en-US" sz="2400" b="1"/>
              <a:t>BUT</a:t>
            </a:r>
            <a:r>
              <a:rPr lang="en-US" sz="2400"/>
              <a:t> you can move them using integer math: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 += 2;</a:t>
            </a:r>
          </a:p>
          <a:p>
            <a:pPr lvl="1">
              <a:lnSpc>
                <a:spcPct val="90000"/>
              </a:lnSpc>
            </a:pPr>
            <a:r>
              <a:rPr lang="en-US" sz="2400" b="1"/>
              <a:t>BUT</a:t>
            </a:r>
            <a:r>
              <a:rPr lang="en-US" sz="2400"/>
              <a:t> they do not reserve (jargon: </a:t>
            </a:r>
            <a:r>
              <a:rPr lang="en-US" sz="2400">
                <a:solidFill>
                  <a:srgbClr val="FF0000"/>
                </a:solidFill>
              </a:rPr>
              <a:t>allocate</a:t>
            </a:r>
            <a:r>
              <a:rPr lang="en-US" sz="2400"/>
              <a:t>) any array elements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800"/>
              <a:t>Pointers are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VERY POWERFUL &amp; DANGEROUS!</a:t>
            </a:r>
          </a:p>
          <a:p>
            <a:pPr lvl="1">
              <a:lnSpc>
                <a:spcPct val="90000"/>
              </a:lnSpc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 C pointers let you read/write ANYWHERE in memory !</a:t>
            </a:r>
          </a:p>
        </p:txBody>
      </p:sp>
      <p:sp>
        <p:nvSpPr>
          <p:cNvPr id="105476" name="Rectangle 4"/>
          <p:cNvSpPr>
            <a:spLocks noChangeArrowheads="1"/>
          </p:cNvSpPr>
          <p:nvPr/>
        </p:nvSpPr>
        <p:spPr bwMode="auto">
          <a:xfrm>
            <a:off x="609600" y="5334000"/>
            <a:ext cx="8077200" cy="9906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5477" name="Freeform 5"/>
          <p:cNvSpPr>
            <a:spLocks/>
          </p:cNvSpPr>
          <p:nvPr/>
        </p:nvSpPr>
        <p:spPr bwMode="auto">
          <a:xfrm>
            <a:off x="2330450" y="2541588"/>
            <a:ext cx="412750" cy="201612"/>
          </a:xfrm>
          <a:custGeom>
            <a:avLst/>
            <a:gdLst>
              <a:gd name="T0" fmla="*/ 260 w 260"/>
              <a:gd name="T1" fmla="*/ 0 h 127"/>
              <a:gd name="T2" fmla="*/ 260 w 260"/>
              <a:gd name="T3" fmla="*/ 50 h 127"/>
              <a:gd name="T4" fmla="*/ 217 w 260"/>
              <a:gd name="T5" fmla="*/ 92 h 127"/>
              <a:gd name="T6" fmla="*/ 140 w 260"/>
              <a:gd name="T7" fmla="*/ 113 h 127"/>
              <a:gd name="T8" fmla="*/ 0 w 260"/>
              <a:gd name="T9" fmla="*/ 127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0" h="127">
                <a:moveTo>
                  <a:pt x="260" y="0"/>
                </a:moveTo>
                <a:lnTo>
                  <a:pt x="260" y="50"/>
                </a:lnTo>
                <a:lnTo>
                  <a:pt x="217" y="92"/>
                </a:lnTo>
                <a:lnTo>
                  <a:pt x="140" y="113"/>
                </a:lnTo>
                <a:lnTo>
                  <a:pt x="0" y="127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5478" name="Freeform 6"/>
          <p:cNvSpPr>
            <a:spLocks/>
          </p:cNvSpPr>
          <p:nvPr/>
        </p:nvSpPr>
        <p:spPr bwMode="auto">
          <a:xfrm flipH="1">
            <a:off x="3778250" y="2541588"/>
            <a:ext cx="412750" cy="201612"/>
          </a:xfrm>
          <a:custGeom>
            <a:avLst/>
            <a:gdLst>
              <a:gd name="T0" fmla="*/ 260 w 260"/>
              <a:gd name="T1" fmla="*/ 0 h 127"/>
              <a:gd name="T2" fmla="*/ 260 w 260"/>
              <a:gd name="T3" fmla="*/ 50 h 127"/>
              <a:gd name="T4" fmla="*/ 217 w 260"/>
              <a:gd name="T5" fmla="*/ 92 h 127"/>
              <a:gd name="T6" fmla="*/ 140 w 260"/>
              <a:gd name="T7" fmla="*/ 113 h 127"/>
              <a:gd name="T8" fmla="*/ 0 w 260"/>
              <a:gd name="T9" fmla="*/ 127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0" h="127">
                <a:moveTo>
                  <a:pt x="260" y="0"/>
                </a:moveTo>
                <a:lnTo>
                  <a:pt x="260" y="50"/>
                </a:lnTo>
                <a:lnTo>
                  <a:pt x="217" y="92"/>
                </a:lnTo>
                <a:lnTo>
                  <a:pt x="140" y="113"/>
                </a:lnTo>
                <a:lnTo>
                  <a:pt x="0" y="127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5479" name="Rectangle 7"/>
          <p:cNvSpPr>
            <a:spLocks noChangeArrowheads="1"/>
          </p:cNvSpPr>
          <p:nvPr/>
        </p:nvSpPr>
        <p:spPr bwMode="auto">
          <a:xfrm>
            <a:off x="3048000" y="2895600"/>
            <a:ext cx="3657600" cy="457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25400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25400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1515</TotalTime>
  <Words>755</Words>
  <Application>Microsoft Office PowerPoint</Application>
  <PresentationFormat>On-screen Show (4:3)</PresentationFormat>
  <Paragraphs>201</Paragraphs>
  <Slides>14</Slides>
  <Notes>14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Default Design</vt:lpstr>
      <vt:lpstr>EECS110: 6b  Pointers: Declare, Initialize, Apply</vt:lpstr>
      <vt:lpstr>(Recall) Setting Pointer Values</vt:lpstr>
      <vt:lpstr>(Recall) Using Pointers</vt:lpstr>
      <vt:lpstr>(Recall) Using Pointers</vt:lpstr>
      <vt:lpstr>(Recall)Use Pointers for Strings</vt:lpstr>
      <vt:lpstr>(Recall):  #include &lt;string.h&gt;</vt:lpstr>
      <vt:lpstr>String search: strchr(str1,ch)</vt:lpstr>
      <vt:lpstr>String search: strstr(str1,str2)</vt:lpstr>
      <vt:lpstr>Pointers So Far:</vt:lpstr>
      <vt:lpstr>Point to Ordinary Variables...</vt:lpstr>
      <vt:lpstr>‘Address-of’ Operator &amp;</vt:lpstr>
      <vt:lpstr>‘Address-of’ Operator &amp;</vt:lpstr>
      <vt:lpstr>Pointers as Variables: Size?</vt:lpstr>
      <vt:lpstr>Pointer ‘De-Referencing’ by p[0]</vt:lpstr>
    </vt:vector>
  </TitlesOfParts>
  <Company>Northwestern University -- CompSci Dept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Pointers</dc:title>
  <dc:creator>Jack Tumblin</dc:creator>
  <cp:lastModifiedBy>jetumblin</cp:lastModifiedBy>
  <cp:revision>43</cp:revision>
  <dcterms:created xsi:type="dcterms:W3CDTF">2002-05-08T02:38:11Z</dcterms:created>
  <dcterms:modified xsi:type="dcterms:W3CDTF">2012-02-06T14:24:39Z</dcterms:modified>
</cp:coreProperties>
</file>

<file path=docProps/thumbnail.jpeg>
</file>