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6"/>
  </p:notesMasterIdLst>
  <p:sldIdLst>
    <p:sldId id="576" r:id="rId2"/>
    <p:sldId id="372" r:id="rId3"/>
    <p:sldId id="359" r:id="rId4"/>
    <p:sldId id="376" r:id="rId5"/>
    <p:sldId id="575" r:id="rId6"/>
    <p:sldId id="559" r:id="rId7"/>
    <p:sldId id="560" r:id="rId8"/>
    <p:sldId id="561" r:id="rId9"/>
    <p:sldId id="562" r:id="rId10"/>
    <p:sldId id="563" r:id="rId11"/>
    <p:sldId id="564" r:id="rId12"/>
    <p:sldId id="565" r:id="rId13"/>
    <p:sldId id="566" r:id="rId14"/>
    <p:sldId id="567" r:id="rId15"/>
    <p:sldId id="577" r:id="rId16"/>
    <p:sldId id="568" r:id="rId17"/>
    <p:sldId id="579" r:id="rId18"/>
    <p:sldId id="578" r:id="rId19"/>
    <p:sldId id="569" r:id="rId20"/>
    <p:sldId id="570" r:id="rId21"/>
    <p:sldId id="571" r:id="rId22"/>
    <p:sldId id="572" r:id="rId23"/>
    <p:sldId id="573" r:id="rId24"/>
    <p:sldId id="580" r:id="rId2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0" autoAdjust="0"/>
    <p:restoredTop sz="86410"/>
  </p:normalViewPr>
  <p:slideViewPr>
    <p:cSldViewPr>
      <p:cViewPr varScale="1">
        <p:scale>
          <a:sx n="104" d="100"/>
          <a:sy n="104" d="100"/>
        </p:scale>
        <p:origin x="-96" y="-12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5502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546F696A-AD37-42BE-BAE8-0BA04F4D234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94938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44AA86D-D0E4-4F39-B295-94C001CB32E0}" type="slidenum">
              <a:rPr lang="en-US"/>
              <a:pPr/>
              <a:t>1</a:t>
            </a:fld>
            <a:endParaRPr lang="en-US"/>
          </a:p>
        </p:txBody>
      </p:sp>
      <p:sp>
        <p:nvSpPr>
          <p:cNvPr id="4904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0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407082-AB8E-484D-9F57-E48E3E682A0B}" type="slidenum">
              <a:rPr lang="en-US"/>
              <a:pPr/>
              <a:t>10</a:t>
            </a:fld>
            <a:endParaRPr lang="en-US"/>
          </a:p>
        </p:txBody>
      </p:sp>
      <p:sp>
        <p:nvSpPr>
          <p:cNvPr id="5027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2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93A5E6-483D-4B41-8F95-161A59F16E6D}" type="slidenum">
              <a:rPr lang="en-US"/>
              <a:pPr/>
              <a:t>11</a:t>
            </a:fld>
            <a:endParaRPr lang="en-US"/>
          </a:p>
        </p:txBody>
      </p:sp>
      <p:sp>
        <p:nvSpPr>
          <p:cNvPr id="5038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3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168F11A-EEF0-4EC6-9FA4-10CA1604FA41}" type="slidenum">
              <a:rPr lang="en-US"/>
              <a:pPr/>
              <a:t>12</a:t>
            </a:fld>
            <a:endParaRPr lang="en-US"/>
          </a:p>
        </p:txBody>
      </p:sp>
      <p:sp>
        <p:nvSpPr>
          <p:cNvPr id="5048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4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8DB23B-4454-4C35-B9E7-859E4B640631}" type="slidenum">
              <a:rPr lang="en-US"/>
              <a:pPr/>
              <a:t>13</a:t>
            </a:fld>
            <a:endParaRPr lang="en-US"/>
          </a:p>
        </p:txBody>
      </p:sp>
      <p:sp>
        <p:nvSpPr>
          <p:cNvPr id="5058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5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16C754-11DE-4B8F-AB6A-DEE1E1E72DAA}" type="slidenum">
              <a:rPr lang="en-US"/>
              <a:pPr/>
              <a:t>14</a:t>
            </a:fld>
            <a:endParaRPr lang="en-US"/>
          </a:p>
        </p:txBody>
      </p:sp>
      <p:sp>
        <p:nvSpPr>
          <p:cNvPr id="5068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6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1FA045-1904-4712-B553-D11C28729147}" type="slidenum">
              <a:rPr lang="en-US"/>
              <a:pPr/>
              <a:t>15</a:t>
            </a:fld>
            <a:endParaRPr lang="en-US"/>
          </a:p>
        </p:txBody>
      </p:sp>
      <p:sp>
        <p:nvSpPr>
          <p:cNvPr id="5079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7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DAAA6E-031A-4C7E-AF36-9001AF944B60}" type="slidenum">
              <a:rPr lang="en-US"/>
              <a:pPr/>
              <a:t>16</a:t>
            </a:fld>
            <a:endParaRPr lang="en-US"/>
          </a:p>
        </p:txBody>
      </p:sp>
      <p:sp>
        <p:nvSpPr>
          <p:cNvPr id="5089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8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763EF44-31CC-40E2-90DE-336C05DB0500}" type="slidenum">
              <a:rPr lang="en-US"/>
              <a:pPr/>
              <a:t>17</a:t>
            </a:fld>
            <a:endParaRPr lang="en-US"/>
          </a:p>
        </p:txBody>
      </p:sp>
      <p:sp>
        <p:nvSpPr>
          <p:cNvPr id="5099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9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655F68B-A74C-4A5F-90D3-2D409F70B1C3}" type="slidenum">
              <a:rPr lang="en-US"/>
              <a:pPr/>
              <a:t>18</a:t>
            </a:fld>
            <a:endParaRPr lang="en-US"/>
          </a:p>
        </p:txBody>
      </p:sp>
      <p:sp>
        <p:nvSpPr>
          <p:cNvPr id="5109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0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1CF2A2F-8054-40C0-8128-E9DC425EF923}" type="slidenum">
              <a:rPr lang="en-US"/>
              <a:pPr/>
              <a:t>19</a:t>
            </a:fld>
            <a:endParaRPr lang="en-US"/>
          </a:p>
        </p:txBody>
      </p:sp>
      <p:sp>
        <p:nvSpPr>
          <p:cNvPr id="5120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05F034C-1431-405D-9C1C-CC9F044246FE}" type="slidenum">
              <a:rPr lang="en-US"/>
              <a:pPr/>
              <a:t>2</a:t>
            </a:fld>
            <a:endParaRPr lang="en-US"/>
          </a:p>
        </p:txBody>
      </p:sp>
      <p:sp>
        <p:nvSpPr>
          <p:cNvPr id="1638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D7A9A27-1B45-4D93-B167-D3942AB0E69B}" type="slidenum">
              <a:rPr lang="en-US"/>
              <a:pPr/>
              <a:t>20</a:t>
            </a:fld>
            <a:endParaRPr lang="en-US"/>
          </a:p>
        </p:txBody>
      </p:sp>
      <p:sp>
        <p:nvSpPr>
          <p:cNvPr id="513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3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A56756-3291-4BD0-9AAB-4428B5663779}" type="slidenum">
              <a:rPr lang="en-US"/>
              <a:pPr/>
              <a:t>21</a:t>
            </a:fld>
            <a:endParaRPr lang="en-US"/>
          </a:p>
        </p:txBody>
      </p:sp>
      <p:sp>
        <p:nvSpPr>
          <p:cNvPr id="5140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4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0ABBE71-628E-430A-8224-8D10C3450297}" type="slidenum">
              <a:rPr lang="en-US"/>
              <a:pPr/>
              <a:t>22</a:t>
            </a:fld>
            <a:endParaRPr lang="en-US"/>
          </a:p>
        </p:txBody>
      </p:sp>
      <p:sp>
        <p:nvSpPr>
          <p:cNvPr id="4843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4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11FC3F0-9230-4CBD-A5B4-C3EBC8AF1AB4}" type="slidenum">
              <a:rPr lang="en-US"/>
              <a:pPr/>
              <a:t>23</a:t>
            </a:fld>
            <a:endParaRPr lang="en-US"/>
          </a:p>
        </p:txBody>
      </p:sp>
      <p:sp>
        <p:nvSpPr>
          <p:cNvPr id="5150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5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834893-2D88-4CA1-AB2D-37544F132656}" type="slidenum">
              <a:rPr lang="en-US"/>
              <a:pPr/>
              <a:t>24</a:t>
            </a:fld>
            <a:endParaRPr lang="en-US"/>
          </a:p>
        </p:txBody>
      </p:sp>
      <p:sp>
        <p:nvSpPr>
          <p:cNvPr id="4956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5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C5AC317-9C3D-46DB-ACAF-A3DDB119435A}" type="slidenum">
              <a:rPr lang="en-US"/>
              <a:pPr/>
              <a:t>3</a:t>
            </a:fld>
            <a:endParaRPr lang="en-US"/>
          </a:p>
        </p:txBody>
      </p:sp>
      <p:sp>
        <p:nvSpPr>
          <p:cNvPr id="4966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6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962B846-F5A3-49AE-ADED-7AAA989452F7}" type="slidenum">
              <a:rPr lang="en-US"/>
              <a:pPr/>
              <a:t>4</a:t>
            </a:fld>
            <a:endParaRPr lang="en-US"/>
          </a:p>
        </p:txBody>
      </p:sp>
      <p:sp>
        <p:nvSpPr>
          <p:cNvPr id="1720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2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CB06B93-BA8C-429B-9729-D3829BB03114}" type="slidenum">
              <a:rPr lang="en-US"/>
              <a:pPr/>
              <a:t>5</a:t>
            </a:fld>
            <a:endParaRPr lang="en-US"/>
          </a:p>
        </p:txBody>
      </p:sp>
      <p:sp>
        <p:nvSpPr>
          <p:cNvPr id="4976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7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5F00C16-AD18-4FFB-A019-3B7474134B90}" type="slidenum">
              <a:rPr lang="en-US"/>
              <a:pPr/>
              <a:t>6</a:t>
            </a:fld>
            <a:endParaRPr lang="en-US"/>
          </a:p>
        </p:txBody>
      </p:sp>
      <p:sp>
        <p:nvSpPr>
          <p:cNvPr id="4986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8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12E4DDA-E130-4C11-95DC-8ACE3AFDF92D}" type="slidenum">
              <a:rPr lang="en-US"/>
              <a:pPr/>
              <a:t>7</a:t>
            </a:fld>
            <a:endParaRPr lang="en-US"/>
          </a:p>
        </p:txBody>
      </p:sp>
      <p:sp>
        <p:nvSpPr>
          <p:cNvPr id="4997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9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C0A6D23-1E42-4ACE-A090-177E23FF1012}" type="slidenum">
              <a:rPr lang="en-US"/>
              <a:pPr/>
              <a:t>8</a:t>
            </a:fld>
            <a:endParaRPr lang="en-US"/>
          </a:p>
        </p:txBody>
      </p:sp>
      <p:sp>
        <p:nvSpPr>
          <p:cNvPr id="5007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07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A84E71-467E-4055-9F43-B8CF3FE5BAD5}" type="slidenum">
              <a:rPr lang="en-US"/>
              <a:pPr/>
              <a:t>9</a:t>
            </a:fld>
            <a:endParaRPr lang="en-US"/>
          </a:p>
        </p:txBody>
      </p:sp>
      <p:sp>
        <p:nvSpPr>
          <p:cNvPr id="5017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CC3808-B407-4A60-A62D-1D43ACD0FE3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031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0E61F3-CB1B-46C8-B3CC-BC746B41A4D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6366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B1DE9B-032E-4668-AC04-56A5F91EFA8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8426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D52220-9307-4B46-B6FB-054C5858572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1781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F4E473-02A8-4B6D-8EC1-F4ADB11D8ED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828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1B79C9-9180-460E-8CAB-0B905796BE1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154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82F1CD-7D30-4980-8021-CA2F81B237E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1408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190B7B-F692-410E-8DF2-072EF345DD2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368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51323A-42E7-476B-822A-C7F12E1978C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048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B55D7E-023B-4B3A-A288-8A30A1E4660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63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925E9F-1E78-4CA5-B34E-95394F9B4AC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967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2A57072D-F473-43CA-89CA-E16DC955671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94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3733800"/>
            <a:ext cx="8153400" cy="2608263"/>
          </a:xfrm>
        </p:spPr>
        <p:txBody>
          <a:bodyPr/>
          <a:lstStyle/>
          <a:p>
            <a:pPr>
              <a:buFontTx/>
              <a:buNone/>
            </a:pPr>
            <a:r>
              <a:rPr lang="en-US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489475" name="Rectangle 3"/>
          <p:cNvSpPr>
            <a:spLocks noGrp="1" noChangeArrowheads="1"/>
          </p:cNvSpPr>
          <p:nvPr>
            <p:ph type="title"/>
          </p:nvPr>
        </p:nvSpPr>
        <p:spPr>
          <a:xfrm>
            <a:off x="457200" y="609600"/>
            <a:ext cx="8153400" cy="13716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EECS110: 7b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Pointers &amp; Memory</a:t>
            </a:r>
          </a:p>
        </p:txBody>
      </p:sp>
      <p:sp>
        <p:nvSpPr>
          <p:cNvPr id="489476" name="Rectangle 4"/>
          <p:cNvSpPr>
            <a:spLocks noChangeArrowheads="1"/>
          </p:cNvSpPr>
          <p:nvPr/>
        </p:nvSpPr>
        <p:spPr bwMode="auto">
          <a:xfrm>
            <a:off x="2719388" y="23622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41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4115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60198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int main ( ) </a:t>
            </a:r>
            <a:br>
              <a:rPr lang="en-US">
                <a:solidFill>
                  <a:schemeClr val="accent2"/>
                </a:solidFill>
                <a:effectLst/>
                <a:latin typeface="Arial" charset="0"/>
              </a:rPr>
            </a:b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int *pStart,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free(pStart); // more on that later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4116" name="Rectangle 4"/>
          <p:cNvSpPr>
            <a:spLocks noChangeArrowheads="1"/>
          </p:cNvSpPr>
          <p:nvPr/>
        </p:nvSpPr>
        <p:spPr bwMode="auto">
          <a:xfrm>
            <a:off x="7010400" y="1676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17" name="Rectangle 5"/>
          <p:cNvSpPr>
            <a:spLocks noChangeArrowheads="1"/>
          </p:cNvSpPr>
          <p:nvPr/>
        </p:nvSpPr>
        <p:spPr bwMode="auto">
          <a:xfrm>
            <a:off x="7010400" y="2209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18" name="Rectangle 6"/>
          <p:cNvSpPr>
            <a:spLocks noChangeArrowheads="1"/>
          </p:cNvSpPr>
          <p:nvPr/>
        </p:nvSpPr>
        <p:spPr bwMode="auto">
          <a:xfrm>
            <a:off x="7010400" y="27432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19" name="Rectangle 7"/>
          <p:cNvSpPr>
            <a:spLocks noChangeArrowheads="1"/>
          </p:cNvSpPr>
          <p:nvPr/>
        </p:nvSpPr>
        <p:spPr bwMode="auto">
          <a:xfrm>
            <a:off x="7010400" y="32766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20" name="Rectangle 8"/>
          <p:cNvSpPr>
            <a:spLocks noChangeArrowheads="1"/>
          </p:cNvSpPr>
          <p:nvPr/>
        </p:nvSpPr>
        <p:spPr bwMode="auto">
          <a:xfrm>
            <a:off x="7010400" y="38100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21" name="Rectangle 9"/>
          <p:cNvSpPr>
            <a:spLocks noChangeArrowheads="1"/>
          </p:cNvSpPr>
          <p:nvPr/>
        </p:nvSpPr>
        <p:spPr bwMode="auto">
          <a:xfrm>
            <a:off x="7010400" y="4343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22" name="Rectangle 10"/>
          <p:cNvSpPr>
            <a:spLocks noChangeArrowheads="1"/>
          </p:cNvSpPr>
          <p:nvPr/>
        </p:nvSpPr>
        <p:spPr bwMode="auto">
          <a:xfrm>
            <a:off x="7010400" y="4876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4123" name="Text Box 11"/>
          <p:cNvSpPr txBox="1">
            <a:spLocks noChangeArrowheads="1"/>
          </p:cNvSpPr>
          <p:nvPr/>
        </p:nvSpPr>
        <p:spPr bwMode="auto">
          <a:xfrm>
            <a:off x="7010400" y="16764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pStart: </a:t>
            </a: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  <p:sp>
        <p:nvSpPr>
          <p:cNvPr id="474124" name="Text Box 12"/>
          <p:cNvSpPr txBox="1">
            <a:spLocks noChangeArrowheads="1"/>
          </p:cNvSpPr>
          <p:nvPr/>
        </p:nvSpPr>
        <p:spPr bwMode="auto">
          <a:xfrm>
            <a:off x="7010400" y="22098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size: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</a:t>
            </a:r>
          </a:p>
        </p:txBody>
      </p:sp>
      <p:sp>
        <p:nvSpPr>
          <p:cNvPr id="474125" name="Text Box 13"/>
          <p:cNvSpPr txBox="1">
            <a:spLocks noChangeArrowheads="1"/>
          </p:cNvSpPr>
          <p:nvPr/>
        </p:nvSpPr>
        <p:spPr bwMode="auto">
          <a:xfrm>
            <a:off x="6248400" y="1752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900:</a:t>
            </a:r>
          </a:p>
        </p:txBody>
      </p:sp>
      <p:sp>
        <p:nvSpPr>
          <p:cNvPr id="474126" name="Text Box 14"/>
          <p:cNvSpPr txBox="1">
            <a:spLocks noChangeArrowheads="1"/>
          </p:cNvSpPr>
          <p:nvPr/>
        </p:nvSpPr>
        <p:spPr bwMode="auto">
          <a:xfrm>
            <a:off x="6248400" y="2286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904:</a:t>
            </a:r>
          </a:p>
        </p:txBody>
      </p:sp>
      <p:sp>
        <p:nvSpPr>
          <p:cNvPr id="474127" name="Text Box 15"/>
          <p:cNvSpPr txBox="1">
            <a:spLocks noChangeArrowheads="1"/>
          </p:cNvSpPr>
          <p:nvPr/>
        </p:nvSpPr>
        <p:spPr bwMode="auto">
          <a:xfrm>
            <a:off x="6248400" y="28194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908:</a:t>
            </a:r>
          </a:p>
        </p:txBody>
      </p:sp>
      <p:sp>
        <p:nvSpPr>
          <p:cNvPr id="474128" name="Text Box 16"/>
          <p:cNvSpPr txBox="1">
            <a:spLocks noChangeArrowheads="1"/>
          </p:cNvSpPr>
          <p:nvPr/>
        </p:nvSpPr>
        <p:spPr bwMode="auto">
          <a:xfrm>
            <a:off x="6248400" y="33528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912:</a:t>
            </a:r>
          </a:p>
        </p:txBody>
      </p:sp>
      <p:sp>
        <p:nvSpPr>
          <p:cNvPr id="474129" name="Text Box 17"/>
          <p:cNvSpPr txBox="1">
            <a:spLocks noChangeArrowheads="1"/>
          </p:cNvSpPr>
          <p:nvPr/>
        </p:nvSpPr>
        <p:spPr bwMode="auto">
          <a:xfrm>
            <a:off x="6248400" y="4419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920:</a:t>
            </a:r>
          </a:p>
        </p:txBody>
      </p:sp>
      <p:sp>
        <p:nvSpPr>
          <p:cNvPr id="474130" name="Text Box 18"/>
          <p:cNvSpPr txBox="1">
            <a:spLocks noChangeArrowheads="1"/>
          </p:cNvSpPr>
          <p:nvPr/>
        </p:nvSpPr>
        <p:spPr bwMode="auto">
          <a:xfrm>
            <a:off x="6248400" y="4953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924:</a:t>
            </a:r>
          </a:p>
        </p:txBody>
      </p:sp>
      <p:sp>
        <p:nvSpPr>
          <p:cNvPr id="474131" name="Text Box 19"/>
          <p:cNvSpPr txBox="1">
            <a:spLocks noChangeArrowheads="1"/>
          </p:cNvSpPr>
          <p:nvPr/>
        </p:nvSpPr>
        <p:spPr bwMode="auto">
          <a:xfrm>
            <a:off x="6248400" y="38862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916:</a:t>
            </a:r>
          </a:p>
        </p:txBody>
      </p:sp>
      <p:sp>
        <p:nvSpPr>
          <p:cNvPr id="474132" name="Text Box 20"/>
          <p:cNvSpPr txBox="1">
            <a:spLocks noChangeArrowheads="1"/>
          </p:cNvSpPr>
          <p:nvPr/>
        </p:nvSpPr>
        <p:spPr bwMode="auto">
          <a:xfrm>
            <a:off x="3352800" y="2581275"/>
            <a:ext cx="2590800" cy="466725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The user types in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3</a:t>
            </a:r>
          </a:p>
        </p:txBody>
      </p:sp>
      <p:sp>
        <p:nvSpPr>
          <p:cNvPr id="474133" name="Freeform 21"/>
          <p:cNvSpPr>
            <a:spLocks/>
          </p:cNvSpPr>
          <p:nvPr/>
        </p:nvSpPr>
        <p:spPr bwMode="auto">
          <a:xfrm>
            <a:off x="3657600" y="3048000"/>
            <a:ext cx="1295400" cy="990600"/>
          </a:xfrm>
          <a:custGeom>
            <a:avLst/>
            <a:gdLst>
              <a:gd name="T0" fmla="*/ 816 w 816"/>
              <a:gd name="T1" fmla="*/ 0 h 680"/>
              <a:gd name="T2" fmla="*/ 720 w 816"/>
              <a:gd name="T3" fmla="*/ 336 h 680"/>
              <a:gd name="T4" fmla="*/ 432 w 816"/>
              <a:gd name="T5" fmla="*/ 624 h 680"/>
              <a:gd name="T6" fmla="*/ 0 w 816"/>
              <a:gd name="T7" fmla="*/ 672 h 6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16" h="680">
                <a:moveTo>
                  <a:pt x="816" y="0"/>
                </a:moveTo>
                <a:cubicBezTo>
                  <a:pt x="800" y="116"/>
                  <a:pt x="784" y="232"/>
                  <a:pt x="720" y="336"/>
                </a:cubicBezTo>
                <a:cubicBezTo>
                  <a:pt x="656" y="440"/>
                  <a:pt x="552" y="568"/>
                  <a:pt x="432" y="624"/>
                </a:cubicBezTo>
                <a:cubicBezTo>
                  <a:pt x="312" y="680"/>
                  <a:pt x="156" y="676"/>
                  <a:pt x="0" y="672"/>
                </a:cubicBezTo>
              </a:path>
            </a:pathLst>
          </a:custGeom>
          <a:noFill/>
          <a:ln w="76200" cap="flat" cmpd="sng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1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8382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5139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60198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int main ( ) </a:t>
            </a:r>
            <a:br>
              <a:rPr lang="en-US">
                <a:effectLst/>
                <a:latin typeface="Arial" charset="0"/>
              </a:rPr>
            </a:br>
            <a:r>
              <a:rPr lang="en-US"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     int *start,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effectLst/>
                <a:latin typeface="Arial" charset="0"/>
              </a:rPr>
              <a:t>     </a:t>
            </a: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free(pStart); // more on that later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5140" name="Rectangle 4"/>
          <p:cNvSpPr>
            <a:spLocks noChangeArrowheads="1"/>
          </p:cNvSpPr>
          <p:nvPr/>
        </p:nvSpPr>
        <p:spPr bwMode="auto">
          <a:xfrm>
            <a:off x="7010400" y="1676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41" name="Rectangle 5"/>
          <p:cNvSpPr>
            <a:spLocks noChangeArrowheads="1"/>
          </p:cNvSpPr>
          <p:nvPr/>
        </p:nvSpPr>
        <p:spPr bwMode="auto">
          <a:xfrm>
            <a:off x="7010400" y="2209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42" name="Rectangle 6"/>
          <p:cNvSpPr>
            <a:spLocks noChangeArrowheads="1"/>
          </p:cNvSpPr>
          <p:nvPr/>
        </p:nvSpPr>
        <p:spPr bwMode="auto">
          <a:xfrm>
            <a:off x="7010400" y="4343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43" name="Rectangle 7"/>
          <p:cNvSpPr>
            <a:spLocks noChangeArrowheads="1"/>
          </p:cNvSpPr>
          <p:nvPr/>
        </p:nvSpPr>
        <p:spPr bwMode="auto">
          <a:xfrm>
            <a:off x="7010400" y="4876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44" name="Text Box 8"/>
          <p:cNvSpPr txBox="1">
            <a:spLocks noChangeArrowheads="1"/>
          </p:cNvSpPr>
          <p:nvPr/>
        </p:nvSpPr>
        <p:spPr bwMode="auto">
          <a:xfrm>
            <a:off x="7010400" y="1676400"/>
            <a:ext cx="1752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pStart: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908</a:t>
            </a:r>
          </a:p>
        </p:txBody>
      </p:sp>
      <p:sp>
        <p:nvSpPr>
          <p:cNvPr id="475145" name="Text Box 9"/>
          <p:cNvSpPr txBox="1">
            <a:spLocks noChangeArrowheads="1"/>
          </p:cNvSpPr>
          <p:nvPr/>
        </p:nvSpPr>
        <p:spPr bwMode="auto">
          <a:xfrm>
            <a:off x="6248400" y="1752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900:</a:t>
            </a:r>
          </a:p>
        </p:txBody>
      </p:sp>
      <p:sp>
        <p:nvSpPr>
          <p:cNvPr id="475146" name="Text Box 10"/>
          <p:cNvSpPr txBox="1">
            <a:spLocks noChangeArrowheads="1"/>
          </p:cNvSpPr>
          <p:nvPr/>
        </p:nvSpPr>
        <p:spPr bwMode="auto">
          <a:xfrm>
            <a:off x="6248400" y="2286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904:</a:t>
            </a:r>
          </a:p>
        </p:txBody>
      </p:sp>
      <p:sp>
        <p:nvSpPr>
          <p:cNvPr id="475147" name="Text Box 11"/>
          <p:cNvSpPr txBox="1">
            <a:spLocks noChangeArrowheads="1"/>
          </p:cNvSpPr>
          <p:nvPr/>
        </p:nvSpPr>
        <p:spPr bwMode="auto">
          <a:xfrm>
            <a:off x="6248400" y="28194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908:</a:t>
            </a:r>
          </a:p>
        </p:txBody>
      </p:sp>
      <p:sp>
        <p:nvSpPr>
          <p:cNvPr id="475148" name="Text Box 12"/>
          <p:cNvSpPr txBox="1">
            <a:spLocks noChangeArrowheads="1"/>
          </p:cNvSpPr>
          <p:nvPr/>
        </p:nvSpPr>
        <p:spPr bwMode="auto">
          <a:xfrm>
            <a:off x="6248400" y="33528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912:</a:t>
            </a:r>
          </a:p>
        </p:txBody>
      </p:sp>
      <p:sp>
        <p:nvSpPr>
          <p:cNvPr id="475149" name="Text Box 13"/>
          <p:cNvSpPr txBox="1">
            <a:spLocks noChangeArrowheads="1"/>
          </p:cNvSpPr>
          <p:nvPr/>
        </p:nvSpPr>
        <p:spPr bwMode="auto">
          <a:xfrm>
            <a:off x="6248400" y="4419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920:</a:t>
            </a:r>
          </a:p>
        </p:txBody>
      </p:sp>
      <p:sp>
        <p:nvSpPr>
          <p:cNvPr id="475150" name="Text Box 14"/>
          <p:cNvSpPr txBox="1">
            <a:spLocks noChangeArrowheads="1"/>
          </p:cNvSpPr>
          <p:nvPr/>
        </p:nvSpPr>
        <p:spPr bwMode="auto">
          <a:xfrm>
            <a:off x="6248400" y="4953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924:</a:t>
            </a:r>
          </a:p>
        </p:txBody>
      </p:sp>
      <p:sp>
        <p:nvSpPr>
          <p:cNvPr id="475151" name="Text Box 15"/>
          <p:cNvSpPr txBox="1">
            <a:spLocks noChangeArrowheads="1"/>
          </p:cNvSpPr>
          <p:nvPr/>
        </p:nvSpPr>
        <p:spPr bwMode="auto">
          <a:xfrm>
            <a:off x="6248400" y="38862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916:</a:t>
            </a:r>
          </a:p>
        </p:txBody>
      </p:sp>
      <p:sp>
        <p:nvSpPr>
          <p:cNvPr id="475152" name="Text Box 16"/>
          <p:cNvSpPr txBox="1">
            <a:spLocks noChangeArrowheads="1"/>
          </p:cNvSpPr>
          <p:nvPr/>
        </p:nvSpPr>
        <p:spPr bwMode="auto">
          <a:xfrm>
            <a:off x="228600" y="1295400"/>
            <a:ext cx="6019800" cy="2292350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malloc</a:t>
            </a:r>
            <a:r>
              <a:rPr lang="en-US">
                <a:effectLst/>
                <a:latin typeface="Times New Roman" pitchFamily="18" charset="0"/>
              </a:rPr>
              <a:t> will:</a:t>
            </a:r>
          </a:p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     --Find, reserve a 12 byte memory block,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     --Return a pointer to that block.</a:t>
            </a:r>
          </a:p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It </a:t>
            </a:r>
            <a:r>
              <a:rPr lang="en-US" b="1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</a:rPr>
              <a:t>returns the address</a:t>
            </a:r>
            <a:r>
              <a:rPr lang="en-US">
                <a:effectLst/>
                <a:latin typeface="Times New Roman" pitchFamily="18" charset="0"/>
              </a:rPr>
              <a:t> of the 0</a:t>
            </a:r>
            <a:r>
              <a:rPr lang="en-US" baseline="30000">
                <a:effectLst/>
                <a:latin typeface="Times New Roman" pitchFamily="18" charset="0"/>
              </a:rPr>
              <a:t>th</a:t>
            </a:r>
            <a:r>
              <a:rPr lang="en-US">
                <a:effectLst/>
                <a:latin typeface="Times New Roman" pitchFamily="18" charset="0"/>
              </a:rPr>
              <a:t> byte reserved.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 (we assign the address to pointer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pStart</a:t>
            </a:r>
            <a:r>
              <a:rPr lang="en-US">
                <a:effectLst/>
                <a:latin typeface="Times New Roman" pitchFamily="18" charset="0"/>
              </a:rPr>
              <a:t>)</a:t>
            </a:r>
          </a:p>
        </p:txBody>
      </p:sp>
      <p:sp>
        <p:nvSpPr>
          <p:cNvPr id="475153" name="Line 17"/>
          <p:cNvSpPr>
            <a:spLocks noChangeShapeType="1"/>
          </p:cNvSpPr>
          <p:nvPr/>
        </p:nvSpPr>
        <p:spPr bwMode="auto">
          <a:xfrm>
            <a:off x="457200" y="3581400"/>
            <a:ext cx="381000" cy="7620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5154" name="Line 18"/>
          <p:cNvSpPr>
            <a:spLocks noChangeShapeType="1"/>
          </p:cNvSpPr>
          <p:nvPr/>
        </p:nvSpPr>
        <p:spPr bwMode="auto">
          <a:xfrm flipV="1">
            <a:off x="5029200" y="4648200"/>
            <a:ext cx="0" cy="685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5155" name="Text Box 19"/>
          <p:cNvSpPr txBox="1">
            <a:spLocks noChangeArrowheads="1"/>
          </p:cNvSpPr>
          <p:nvPr/>
        </p:nvSpPr>
        <p:spPr bwMode="auto">
          <a:xfrm>
            <a:off x="2209800" y="5029200"/>
            <a:ext cx="4419600" cy="1196975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sizeof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)</a:t>
            </a:r>
            <a:r>
              <a:rPr lang="en-US" dirty="0">
                <a:solidFill>
                  <a:schemeClr val="accent2"/>
                </a:solidFill>
                <a:effectLst/>
                <a:latin typeface="Times New Roman" pitchFamily="18" charset="0"/>
              </a:rPr>
              <a:t> </a:t>
            </a:r>
            <a:r>
              <a:rPr lang="en-US" dirty="0">
                <a:effectLst/>
                <a:latin typeface="Times New Roman" pitchFamily="18" charset="0"/>
              </a:rPr>
              <a:t>returns the size of one</a:t>
            </a:r>
            <a:r>
              <a:rPr lang="en-US" dirty="0">
                <a:solidFill>
                  <a:schemeClr val="accent2"/>
                </a:solidFill>
                <a:effectLst/>
                <a:latin typeface="Times New Roman" pitchFamily="18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int</a:t>
            </a:r>
            <a:r>
              <a:rPr lang="en-US" dirty="0">
                <a:solidFill>
                  <a:schemeClr val="accent2"/>
                </a:solidFill>
                <a:effectLst/>
                <a:latin typeface="Times New Roman" pitchFamily="18" charset="0"/>
              </a:rPr>
              <a:t> </a:t>
            </a:r>
            <a:r>
              <a:rPr lang="en-US" dirty="0">
                <a:effectLst/>
                <a:latin typeface="Times New Roman" pitchFamily="18" charset="0"/>
              </a:rPr>
              <a:t>variable. </a:t>
            </a:r>
            <a:r>
              <a:rPr lang="en-US" dirty="0" smtClean="0">
                <a:effectLst/>
                <a:latin typeface="Times New Roman" pitchFamily="18" charset="0"/>
              </a:rPr>
              <a:t>(On </a:t>
            </a:r>
            <a:r>
              <a:rPr lang="en-US" dirty="0">
                <a:effectLst/>
                <a:latin typeface="Times New Roman" pitchFamily="18" charset="0"/>
              </a:rPr>
              <a:t>Windows machines, an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int</a:t>
            </a:r>
            <a:r>
              <a:rPr lang="en-US" dirty="0">
                <a:effectLst/>
                <a:latin typeface="Times New Roman" pitchFamily="18" charset="0"/>
              </a:rPr>
              <a:t> is 4 bytes </a:t>
            </a:r>
            <a:r>
              <a:rPr lang="en-US" dirty="0" smtClean="0">
                <a:effectLst/>
                <a:latin typeface="Times New Roman" pitchFamily="18" charset="0"/>
              </a:rPr>
              <a:t>long)</a:t>
            </a:r>
            <a:endParaRPr lang="en-US" dirty="0">
              <a:effectLst/>
              <a:latin typeface="Times New Roman" pitchFamily="18" charset="0"/>
            </a:endParaRPr>
          </a:p>
        </p:txBody>
      </p:sp>
      <p:sp>
        <p:nvSpPr>
          <p:cNvPr id="475156" name="Rectangle 20"/>
          <p:cNvSpPr>
            <a:spLocks noChangeArrowheads="1"/>
          </p:cNvSpPr>
          <p:nvPr/>
        </p:nvSpPr>
        <p:spPr bwMode="auto">
          <a:xfrm>
            <a:off x="7010400" y="2743200"/>
            <a:ext cx="1600200" cy="1600200"/>
          </a:xfrm>
          <a:prstGeom prst="rect">
            <a:avLst/>
          </a:prstGeom>
          <a:solidFill>
            <a:srgbClr val="CCFF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57" name="Rectangle 21"/>
          <p:cNvSpPr>
            <a:spLocks noChangeArrowheads="1"/>
          </p:cNvSpPr>
          <p:nvPr/>
        </p:nvSpPr>
        <p:spPr bwMode="auto">
          <a:xfrm>
            <a:off x="7010400" y="27432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58" name="Rectangle 22"/>
          <p:cNvSpPr>
            <a:spLocks noChangeArrowheads="1"/>
          </p:cNvSpPr>
          <p:nvPr/>
        </p:nvSpPr>
        <p:spPr bwMode="auto">
          <a:xfrm>
            <a:off x="7010400" y="32766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59" name="Rectangle 23"/>
          <p:cNvSpPr>
            <a:spLocks noChangeArrowheads="1"/>
          </p:cNvSpPr>
          <p:nvPr/>
        </p:nvSpPr>
        <p:spPr bwMode="auto">
          <a:xfrm>
            <a:off x="7010400" y="38100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5160" name="Freeform 24"/>
          <p:cNvSpPr>
            <a:spLocks/>
          </p:cNvSpPr>
          <p:nvPr/>
        </p:nvSpPr>
        <p:spPr bwMode="auto">
          <a:xfrm>
            <a:off x="8610600" y="1905000"/>
            <a:ext cx="355600" cy="1066800"/>
          </a:xfrm>
          <a:custGeom>
            <a:avLst/>
            <a:gdLst>
              <a:gd name="T0" fmla="*/ 0 w 224"/>
              <a:gd name="T1" fmla="*/ 0 h 672"/>
              <a:gd name="T2" fmla="*/ 192 w 224"/>
              <a:gd name="T3" fmla="*/ 336 h 672"/>
              <a:gd name="T4" fmla="*/ 192 w 224"/>
              <a:gd name="T5" fmla="*/ 576 h 672"/>
              <a:gd name="T6" fmla="*/ 0 w 224"/>
              <a:gd name="T7" fmla="*/ 672 h 6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4" h="672">
                <a:moveTo>
                  <a:pt x="0" y="0"/>
                </a:moveTo>
                <a:cubicBezTo>
                  <a:pt x="80" y="120"/>
                  <a:pt x="160" y="240"/>
                  <a:pt x="192" y="336"/>
                </a:cubicBezTo>
                <a:cubicBezTo>
                  <a:pt x="224" y="432"/>
                  <a:pt x="224" y="520"/>
                  <a:pt x="192" y="576"/>
                </a:cubicBezTo>
                <a:cubicBezTo>
                  <a:pt x="160" y="632"/>
                  <a:pt x="80" y="652"/>
                  <a:pt x="0" y="672"/>
                </a:cubicBezTo>
              </a:path>
            </a:pathLst>
          </a:custGeom>
          <a:noFill/>
          <a:ln w="38100" cap="flat" cmpd="sng">
            <a:solidFill>
              <a:schemeClr val="tx1"/>
            </a:solidFill>
            <a:prstDash val="sysDot"/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5161" name="Text Box 25"/>
          <p:cNvSpPr txBox="1">
            <a:spLocks noChangeArrowheads="1"/>
          </p:cNvSpPr>
          <p:nvPr/>
        </p:nvSpPr>
        <p:spPr bwMode="auto">
          <a:xfrm>
            <a:off x="7010400" y="22098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size: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</a:t>
            </a:r>
          </a:p>
        </p:txBody>
      </p:sp>
      <p:sp>
        <p:nvSpPr>
          <p:cNvPr id="475162" name="Text Box 26"/>
          <p:cNvSpPr txBox="1">
            <a:spLocks noChangeArrowheads="1"/>
          </p:cNvSpPr>
          <p:nvPr/>
        </p:nvSpPr>
        <p:spPr bwMode="auto">
          <a:xfrm>
            <a:off x="7391400" y="2743200"/>
            <a:ext cx="91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  <p:sp>
        <p:nvSpPr>
          <p:cNvPr id="475163" name="Text Box 27"/>
          <p:cNvSpPr txBox="1">
            <a:spLocks noChangeArrowheads="1"/>
          </p:cNvSpPr>
          <p:nvPr/>
        </p:nvSpPr>
        <p:spPr bwMode="auto">
          <a:xfrm>
            <a:off x="7391400" y="3276600"/>
            <a:ext cx="91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  <p:sp>
        <p:nvSpPr>
          <p:cNvPr id="475164" name="Text Box 28"/>
          <p:cNvSpPr txBox="1">
            <a:spLocks noChangeArrowheads="1"/>
          </p:cNvSpPr>
          <p:nvPr/>
        </p:nvSpPr>
        <p:spPr bwMode="auto">
          <a:xfrm>
            <a:off x="7391400" y="3810000"/>
            <a:ext cx="91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61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6163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63246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int main ( ) </a:t>
            </a:r>
            <a:br>
              <a:rPr lang="en-US">
                <a:solidFill>
                  <a:schemeClr val="accent2"/>
                </a:solidFill>
                <a:effectLst/>
                <a:latin typeface="Arial" charset="0"/>
              </a:rPr>
            </a:b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int *pStart,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free(pStart); // more on that later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6164" name="Rectangle 4"/>
          <p:cNvSpPr>
            <a:spLocks noChangeArrowheads="1"/>
          </p:cNvSpPr>
          <p:nvPr/>
        </p:nvSpPr>
        <p:spPr bwMode="auto">
          <a:xfrm>
            <a:off x="7010400" y="1676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65" name="Rectangle 5"/>
          <p:cNvSpPr>
            <a:spLocks noChangeArrowheads="1"/>
          </p:cNvSpPr>
          <p:nvPr/>
        </p:nvSpPr>
        <p:spPr bwMode="auto">
          <a:xfrm>
            <a:off x="7010400" y="2209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66" name="Rectangle 6"/>
          <p:cNvSpPr>
            <a:spLocks noChangeArrowheads="1"/>
          </p:cNvSpPr>
          <p:nvPr/>
        </p:nvSpPr>
        <p:spPr bwMode="auto">
          <a:xfrm>
            <a:off x="7010400" y="4343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67" name="Rectangle 7"/>
          <p:cNvSpPr>
            <a:spLocks noChangeArrowheads="1"/>
          </p:cNvSpPr>
          <p:nvPr/>
        </p:nvSpPr>
        <p:spPr bwMode="auto">
          <a:xfrm>
            <a:off x="7010400" y="4876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68" name="Text Box 8"/>
          <p:cNvSpPr txBox="1">
            <a:spLocks noChangeArrowheads="1"/>
          </p:cNvSpPr>
          <p:nvPr/>
        </p:nvSpPr>
        <p:spPr bwMode="auto">
          <a:xfrm>
            <a:off x="6248400" y="1752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900:</a:t>
            </a:r>
          </a:p>
        </p:txBody>
      </p:sp>
      <p:sp>
        <p:nvSpPr>
          <p:cNvPr id="476169" name="Text Box 9"/>
          <p:cNvSpPr txBox="1">
            <a:spLocks noChangeArrowheads="1"/>
          </p:cNvSpPr>
          <p:nvPr/>
        </p:nvSpPr>
        <p:spPr bwMode="auto">
          <a:xfrm>
            <a:off x="6248400" y="2286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904:</a:t>
            </a:r>
          </a:p>
        </p:txBody>
      </p:sp>
      <p:sp>
        <p:nvSpPr>
          <p:cNvPr id="476170" name="Text Box 10"/>
          <p:cNvSpPr txBox="1">
            <a:spLocks noChangeArrowheads="1"/>
          </p:cNvSpPr>
          <p:nvPr/>
        </p:nvSpPr>
        <p:spPr bwMode="auto">
          <a:xfrm>
            <a:off x="6248400" y="28194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908:</a:t>
            </a:r>
          </a:p>
        </p:txBody>
      </p:sp>
      <p:sp>
        <p:nvSpPr>
          <p:cNvPr id="476171" name="Text Box 11"/>
          <p:cNvSpPr txBox="1">
            <a:spLocks noChangeArrowheads="1"/>
          </p:cNvSpPr>
          <p:nvPr/>
        </p:nvSpPr>
        <p:spPr bwMode="auto">
          <a:xfrm>
            <a:off x="6248400" y="33528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912:</a:t>
            </a:r>
          </a:p>
        </p:txBody>
      </p:sp>
      <p:sp>
        <p:nvSpPr>
          <p:cNvPr id="476172" name="Text Box 12"/>
          <p:cNvSpPr txBox="1">
            <a:spLocks noChangeArrowheads="1"/>
          </p:cNvSpPr>
          <p:nvPr/>
        </p:nvSpPr>
        <p:spPr bwMode="auto">
          <a:xfrm>
            <a:off x="6248400" y="4419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920:</a:t>
            </a:r>
          </a:p>
        </p:txBody>
      </p:sp>
      <p:sp>
        <p:nvSpPr>
          <p:cNvPr id="476173" name="Text Box 13"/>
          <p:cNvSpPr txBox="1">
            <a:spLocks noChangeArrowheads="1"/>
          </p:cNvSpPr>
          <p:nvPr/>
        </p:nvSpPr>
        <p:spPr bwMode="auto">
          <a:xfrm>
            <a:off x="6248400" y="4953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924:</a:t>
            </a:r>
          </a:p>
        </p:txBody>
      </p:sp>
      <p:sp>
        <p:nvSpPr>
          <p:cNvPr id="476174" name="Text Box 14"/>
          <p:cNvSpPr txBox="1">
            <a:spLocks noChangeArrowheads="1"/>
          </p:cNvSpPr>
          <p:nvPr/>
        </p:nvSpPr>
        <p:spPr bwMode="auto">
          <a:xfrm>
            <a:off x="6248400" y="38862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916:</a:t>
            </a:r>
          </a:p>
        </p:txBody>
      </p:sp>
      <p:sp>
        <p:nvSpPr>
          <p:cNvPr id="476175" name="Rectangle 15"/>
          <p:cNvSpPr>
            <a:spLocks noChangeArrowheads="1"/>
          </p:cNvSpPr>
          <p:nvPr/>
        </p:nvSpPr>
        <p:spPr bwMode="auto">
          <a:xfrm>
            <a:off x="7010400" y="2743200"/>
            <a:ext cx="1600200" cy="1600200"/>
          </a:xfrm>
          <a:prstGeom prst="rect">
            <a:avLst/>
          </a:prstGeom>
          <a:solidFill>
            <a:srgbClr val="CCFF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76" name="Rectangle 16"/>
          <p:cNvSpPr>
            <a:spLocks noChangeArrowheads="1"/>
          </p:cNvSpPr>
          <p:nvPr/>
        </p:nvSpPr>
        <p:spPr bwMode="auto">
          <a:xfrm>
            <a:off x="7010400" y="27432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77" name="Rectangle 17"/>
          <p:cNvSpPr>
            <a:spLocks noChangeArrowheads="1"/>
          </p:cNvSpPr>
          <p:nvPr/>
        </p:nvSpPr>
        <p:spPr bwMode="auto">
          <a:xfrm>
            <a:off x="7010400" y="32766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78" name="Rectangle 18"/>
          <p:cNvSpPr>
            <a:spLocks noChangeArrowheads="1"/>
          </p:cNvSpPr>
          <p:nvPr/>
        </p:nvSpPr>
        <p:spPr bwMode="auto">
          <a:xfrm>
            <a:off x="7010400" y="38100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6179" name="Freeform 19"/>
          <p:cNvSpPr>
            <a:spLocks/>
          </p:cNvSpPr>
          <p:nvPr/>
        </p:nvSpPr>
        <p:spPr bwMode="auto">
          <a:xfrm>
            <a:off x="8610600" y="1905000"/>
            <a:ext cx="355600" cy="1066800"/>
          </a:xfrm>
          <a:custGeom>
            <a:avLst/>
            <a:gdLst>
              <a:gd name="T0" fmla="*/ 0 w 224"/>
              <a:gd name="T1" fmla="*/ 0 h 672"/>
              <a:gd name="T2" fmla="*/ 192 w 224"/>
              <a:gd name="T3" fmla="*/ 336 h 672"/>
              <a:gd name="T4" fmla="*/ 192 w 224"/>
              <a:gd name="T5" fmla="*/ 576 h 672"/>
              <a:gd name="T6" fmla="*/ 0 w 224"/>
              <a:gd name="T7" fmla="*/ 672 h 6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4" h="672">
                <a:moveTo>
                  <a:pt x="0" y="0"/>
                </a:moveTo>
                <a:cubicBezTo>
                  <a:pt x="80" y="120"/>
                  <a:pt x="160" y="240"/>
                  <a:pt x="192" y="336"/>
                </a:cubicBezTo>
                <a:cubicBezTo>
                  <a:pt x="224" y="432"/>
                  <a:pt x="224" y="520"/>
                  <a:pt x="192" y="576"/>
                </a:cubicBezTo>
                <a:cubicBezTo>
                  <a:pt x="160" y="632"/>
                  <a:pt x="80" y="652"/>
                  <a:pt x="0" y="672"/>
                </a:cubicBezTo>
              </a:path>
            </a:pathLst>
          </a:custGeom>
          <a:noFill/>
          <a:ln w="38100" cap="flat" cmpd="sng">
            <a:solidFill>
              <a:schemeClr val="tx1"/>
            </a:solidFill>
            <a:prstDash val="sysDot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6180" name="AutoShape 20"/>
          <p:cNvSpPr>
            <a:spLocks noChangeArrowheads="1"/>
          </p:cNvSpPr>
          <p:nvPr/>
        </p:nvSpPr>
        <p:spPr bwMode="auto">
          <a:xfrm flipH="1">
            <a:off x="2781300" y="5257800"/>
            <a:ext cx="5181600" cy="1143000"/>
          </a:xfrm>
          <a:prstGeom prst="wedgeRectCallout">
            <a:avLst>
              <a:gd name="adj1" fmla="val 50671"/>
              <a:gd name="adj2" fmla="val -72644"/>
            </a:avLst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r>
              <a:rPr lang="en-US" sz="2000" b="1">
                <a:effectLst>
                  <a:outerShdw blurRad="38100" dist="38100" dir="2700000" algn="tl">
                    <a:srgbClr val="FFFFFF"/>
                  </a:outerShdw>
                </a:effectLst>
                <a:latin typeface="Courier New" pitchFamily="49" charset="0"/>
              </a:rPr>
              <a:t>*pStart = 15;</a:t>
            </a:r>
          </a:p>
          <a:p>
            <a:r>
              <a:rPr lang="en-US" sz="2000" b="1">
                <a:effectLst>
                  <a:outerShdw blurRad="38100" dist="38100" dir="2700000" algn="tl">
                    <a:srgbClr val="FFFFFF"/>
                  </a:outerShdw>
                </a:effectLst>
                <a:latin typeface="Courier New" pitchFamily="49" charset="0"/>
              </a:rPr>
              <a:t>*(pStart+1) = 28;</a:t>
            </a:r>
          </a:p>
          <a:p>
            <a:r>
              <a:rPr lang="en-US" sz="2000" b="1">
                <a:effectLst>
                  <a:outerShdw blurRad="38100" dist="38100" dir="2700000" algn="tl">
                    <a:srgbClr val="FFFFFF"/>
                  </a:outerShdw>
                </a:effectLst>
                <a:latin typeface="Courier New" pitchFamily="49" charset="0"/>
              </a:rPr>
              <a:t>*(pStart+2) = *(pStart+1) + 12;</a:t>
            </a:r>
          </a:p>
        </p:txBody>
      </p:sp>
      <p:sp>
        <p:nvSpPr>
          <p:cNvPr id="476181" name="Text Box 21"/>
          <p:cNvSpPr txBox="1">
            <a:spLocks noChangeArrowheads="1"/>
          </p:cNvSpPr>
          <p:nvPr/>
        </p:nvSpPr>
        <p:spPr bwMode="auto">
          <a:xfrm>
            <a:off x="7543800" y="2819400"/>
            <a:ext cx="838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15</a:t>
            </a:r>
          </a:p>
        </p:txBody>
      </p:sp>
      <p:sp>
        <p:nvSpPr>
          <p:cNvPr id="476182" name="Text Box 22"/>
          <p:cNvSpPr txBox="1">
            <a:spLocks noChangeArrowheads="1"/>
          </p:cNvSpPr>
          <p:nvPr/>
        </p:nvSpPr>
        <p:spPr bwMode="auto">
          <a:xfrm>
            <a:off x="7010400" y="22098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size: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</a:t>
            </a:r>
          </a:p>
        </p:txBody>
      </p:sp>
      <p:sp>
        <p:nvSpPr>
          <p:cNvPr id="476183" name="Text Box 23"/>
          <p:cNvSpPr txBox="1">
            <a:spLocks noChangeArrowheads="1"/>
          </p:cNvSpPr>
          <p:nvPr/>
        </p:nvSpPr>
        <p:spPr bwMode="auto">
          <a:xfrm>
            <a:off x="7010400" y="1676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pStart: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908</a:t>
            </a:r>
          </a:p>
        </p:txBody>
      </p:sp>
      <p:sp>
        <p:nvSpPr>
          <p:cNvPr id="476184" name="Text Box 24"/>
          <p:cNvSpPr txBox="1">
            <a:spLocks noChangeArrowheads="1"/>
          </p:cNvSpPr>
          <p:nvPr/>
        </p:nvSpPr>
        <p:spPr bwMode="auto">
          <a:xfrm>
            <a:off x="7543800" y="3352800"/>
            <a:ext cx="838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28</a:t>
            </a:r>
          </a:p>
        </p:txBody>
      </p:sp>
      <p:sp>
        <p:nvSpPr>
          <p:cNvPr id="476185" name="Text Box 25"/>
          <p:cNvSpPr txBox="1">
            <a:spLocks noChangeArrowheads="1"/>
          </p:cNvSpPr>
          <p:nvPr/>
        </p:nvSpPr>
        <p:spPr bwMode="auto">
          <a:xfrm>
            <a:off x="7543800" y="3886200"/>
            <a:ext cx="838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40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1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7187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63246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int main ( ) </a:t>
            </a:r>
            <a:br>
              <a:rPr lang="en-US">
                <a:solidFill>
                  <a:schemeClr val="accent2"/>
                </a:solidFill>
                <a:effectLst/>
                <a:latin typeface="Arial" charset="0"/>
              </a:rPr>
            </a:b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int *pStart,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free(pStart);	  // more on that later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7188" name="Rectangle 4"/>
          <p:cNvSpPr>
            <a:spLocks noChangeArrowheads="1"/>
          </p:cNvSpPr>
          <p:nvPr/>
        </p:nvSpPr>
        <p:spPr bwMode="auto">
          <a:xfrm>
            <a:off x="7010400" y="1676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189" name="Rectangle 5"/>
          <p:cNvSpPr>
            <a:spLocks noChangeArrowheads="1"/>
          </p:cNvSpPr>
          <p:nvPr/>
        </p:nvSpPr>
        <p:spPr bwMode="auto">
          <a:xfrm>
            <a:off x="7010400" y="2209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190" name="Rectangle 6"/>
          <p:cNvSpPr>
            <a:spLocks noChangeArrowheads="1"/>
          </p:cNvSpPr>
          <p:nvPr/>
        </p:nvSpPr>
        <p:spPr bwMode="auto">
          <a:xfrm>
            <a:off x="7010400" y="4343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191" name="Rectangle 7"/>
          <p:cNvSpPr>
            <a:spLocks noChangeArrowheads="1"/>
          </p:cNvSpPr>
          <p:nvPr/>
        </p:nvSpPr>
        <p:spPr bwMode="auto">
          <a:xfrm>
            <a:off x="7010400" y="4876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192" name="Text Box 8"/>
          <p:cNvSpPr txBox="1">
            <a:spLocks noChangeArrowheads="1"/>
          </p:cNvSpPr>
          <p:nvPr/>
        </p:nvSpPr>
        <p:spPr bwMode="auto">
          <a:xfrm>
            <a:off x="6248400" y="1752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900:</a:t>
            </a:r>
          </a:p>
        </p:txBody>
      </p:sp>
      <p:sp>
        <p:nvSpPr>
          <p:cNvPr id="477193" name="Text Box 9"/>
          <p:cNvSpPr txBox="1">
            <a:spLocks noChangeArrowheads="1"/>
          </p:cNvSpPr>
          <p:nvPr/>
        </p:nvSpPr>
        <p:spPr bwMode="auto">
          <a:xfrm>
            <a:off x="6248400" y="2286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904:</a:t>
            </a:r>
          </a:p>
        </p:txBody>
      </p:sp>
      <p:sp>
        <p:nvSpPr>
          <p:cNvPr id="477194" name="Text Box 10"/>
          <p:cNvSpPr txBox="1">
            <a:spLocks noChangeArrowheads="1"/>
          </p:cNvSpPr>
          <p:nvPr/>
        </p:nvSpPr>
        <p:spPr bwMode="auto">
          <a:xfrm>
            <a:off x="6248400" y="28194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908:</a:t>
            </a:r>
          </a:p>
        </p:txBody>
      </p:sp>
      <p:sp>
        <p:nvSpPr>
          <p:cNvPr id="477195" name="Text Box 11"/>
          <p:cNvSpPr txBox="1">
            <a:spLocks noChangeArrowheads="1"/>
          </p:cNvSpPr>
          <p:nvPr/>
        </p:nvSpPr>
        <p:spPr bwMode="auto">
          <a:xfrm>
            <a:off x="6248400" y="33528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912:</a:t>
            </a:r>
          </a:p>
        </p:txBody>
      </p:sp>
      <p:sp>
        <p:nvSpPr>
          <p:cNvPr id="477196" name="Text Box 12"/>
          <p:cNvSpPr txBox="1">
            <a:spLocks noChangeArrowheads="1"/>
          </p:cNvSpPr>
          <p:nvPr/>
        </p:nvSpPr>
        <p:spPr bwMode="auto">
          <a:xfrm>
            <a:off x="6248400" y="4419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920:</a:t>
            </a:r>
          </a:p>
        </p:txBody>
      </p:sp>
      <p:sp>
        <p:nvSpPr>
          <p:cNvPr id="477197" name="Text Box 13"/>
          <p:cNvSpPr txBox="1">
            <a:spLocks noChangeArrowheads="1"/>
          </p:cNvSpPr>
          <p:nvPr/>
        </p:nvSpPr>
        <p:spPr bwMode="auto">
          <a:xfrm>
            <a:off x="6248400" y="4953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924:</a:t>
            </a:r>
          </a:p>
        </p:txBody>
      </p:sp>
      <p:sp>
        <p:nvSpPr>
          <p:cNvPr id="477198" name="Text Box 14"/>
          <p:cNvSpPr txBox="1">
            <a:spLocks noChangeArrowheads="1"/>
          </p:cNvSpPr>
          <p:nvPr/>
        </p:nvSpPr>
        <p:spPr bwMode="auto">
          <a:xfrm>
            <a:off x="6248400" y="38862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916:</a:t>
            </a:r>
          </a:p>
        </p:txBody>
      </p:sp>
      <p:sp>
        <p:nvSpPr>
          <p:cNvPr id="477199" name="Rectangle 15"/>
          <p:cNvSpPr>
            <a:spLocks noChangeArrowheads="1"/>
          </p:cNvSpPr>
          <p:nvPr/>
        </p:nvSpPr>
        <p:spPr bwMode="auto">
          <a:xfrm>
            <a:off x="7010400" y="27432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200" name="Rectangle 16"/>
          <p:cNvSpPr>
            <a:spLocks noChangeArrowheads="1"/>
          </p:cNvSpPr>
          <p:nvPr/>
        </p:nvSpPr>
        <p:spPr bwMode="auto">
          <a:xfrm>
            <a:off x="7010400" y="32766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201" name="Rectangle 17"/>
          <p:cNvSpPr>
            <a:spLocks noChangeArrowheads="1"/>
          </p:cNvSpPr>
          <p:nvPr/>
        </p:nvSpPr>
        <p:spPr bwMode="auto">
          <a:xfrm>
            <a:off x="7010400" y="38100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7202" name="Text Box 18"/>
          <p:cNvSpPr txBox="1">
            <a:spLocks noChangeArrowheads="1"/>
          </p:cNvSpPr>
          <p:nvPr/>
        </p:nvSpPr>
        <p:spPr bwMode="auto">
          <a:xfrm>
            <a:off x="2743200" y="5029200"/>
            <a:ext cx="5943600" cy="15621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Times New Roman" pitchFamily="18" charset="0"/>
              </a:rPr>
              <a:t>Release the reserved block of memory.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DANGER! </a:t>
            </a: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don’t use the block anymore! Entirely invalid and might be assigned to other variables and other uses...</a:t>
            </a:r>
          </a:p>
        </p:txBody>
      </p:sp>
      <p:sp>
        <p:nvSpPr>
          <p:cNvPr id="477203" name="Line 19"/>
          <p:cNvSpPr>
            <a:spLocks noChangeShapeType="1"/>
          </p:cNvSpPr>
          <p:nvPr/>
        </p:nvSpPr>
        <p:spPr bwMode="auto">
          <a:xfrm flipH="1" flipV="1">
            <a:off x="2286000" y="5562600"/>
            <a:ext cx="457200" cy="15240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7204" name="Text Box 20"/>
          <p:cNvSpPr txBox="1">
            <a:spLocks noChangeArrowheads="1"/>
          </p:cNvSpPr>
          <p:nvPr/>
        </p:nvSpPr>
        <p:spPr bwMode="auto">
          <a:xfrm>
            <a:off x="7010400" y="22098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size: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</a:t>
            </a:r>
          </a:p>
        </p:txBody>
      </p:sp>
      <p:sp>
        <p:nvSpPr>
          <p:cNvPr id="477205" name="Text Box 21"/>
          <p:cNvSpPr txBox="1">
            <a:spLocks noChangeArrowheads="1"/>
          </p:cNvSpPr>
          <p:nvPr/>
        </p:nvSpPr>
        <p:spPr bwMode="auto">
          <a:xfrm>
            <a:off x="7010400" y="1676400"/>
            <a:ext cx="1752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pStart: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908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2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782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609600"/>
          </a:xfrm>
        </p:spPr>
        <p:txBody>
          <a:bodyPr/>
          <a:lstStyle/>
          <a:p>
            <a:r>
              <a:rPr lang="en-US" sz="2800"/>
              <a:t>The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Right Way</a:t>
            </a:r>
            <a:r>
              <a:rPr lang="en-US" sz="2800"/>
              <a:t> to use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/>
              <a:t>:</a:t>
            </a:r>
          </a:p>
          <a:p>
            <a:pPr>
              <a:buFontTx/>
              <a:buNone/>
            </a:pPr>
            <a:endParaRPr lang="en-US" sz="2800"/>
          </a:p>
          <a:p>
            <a:pPr lvl="1"/>
            <a:endParaRPr lang="en-US" sz="2400"/>
          </a:p>
        </p:txBody>
      </p:sp>
      <p:sp>
        <p:nvSpPr>
          <p:cNvPr id="478212" name="Text Box 4"/>
          <p:cNvSpPr txBox="1">
            <a:spLocks noChangeArrowheads="1"/>
          </p:cNvSpPr>
          <p:nvPr/>
        </p:nvSpPr>
        <p:spPr bwMode="auto">
          <a:xfrm>
            <a:off x="762000" y="1981200"/>
            <a:ext cx="77724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*pScores;</a:t>
            </a:r>
          </a:p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pScores =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(int *)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malloc(8 * sizeof(int));</a:t>
            </a:r>
          </a:p>
        </p:txBody>
      </p:sp>
      <p:sp>
        <p:nvSpPr>
          <p:cNvPr id="478213" name="Line 5"/>
          <p:cNvSpPr>
            <a:spLocks noChangeShapeType="1"/>
          </p:cNvSpPr>
          <p:nvPr/>
        </p:nvSpPr>
        <p:spPr bwMode="auto">
          <a:xfrm flipV="1">
            <a:off x="3276600" y="3048000"/>
            <a:ext cx="0" cy="609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8214" name="Text Box 6"/>
          <p:cNvSpPr txBox="1">
            <a:spLocks noChangeArrowheads="1"/>
          </p:cNvSpPr>
          <p:nvPr/>
        </p:nvSpPr>
        <p:spPr bwMode="auto">
          <a:xfrm>
            <a:off x="533400" y="3657600"/>
            <a:ext cx="3352800" cy="21717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typecast:</a:t>
            </a:r>
            <a:endParaRPr lang="en-US" sz="2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 returns a '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</a:t>
            </a:r>
            <a:r>
              <a:rPr lang="en-US">
                <a:effectLst/>
                <a:latin typeface="Times New Roman" pitchFamily="18" charset="0"/>
              </a:rPr>
              <a:t>' pointer. Make it the right kind of pointer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int, char</a:t>
            </a:r>
            <a:r>
              <a:rPr lang="en-US">
                <a:effectLst/>
                <a:latin typeface="Times New Roman" pitchFamily="18" charset="0"/>
              </a:rPr>
              <a:t> ,etc.)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915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609600"/>
          </a:xfrm>
        </p:spPr>
        <p:txBody>
          <a:bodyPr/>
          <a:lstStyle/>
          <a:p>
            <a:r>
              <a:rPr lang="en-US" sz="2800"/>
              <a:t>The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Right Way</a:t>
            </a:r>
            <a:r>
              <a:rPr lang="en-US" sz="2800"/>
              <a:t> to use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/>
              <a:t>:</a:t>
            </a:r>
          </a:p>
          <a:p>
            <a:pPr>
              <a:buFontTx/>
              <a:buNone/>
            </a:pPr>
            <a:endParaRPr lang="en-US" sz="2800"/>
          </a:p>
          <a:p>
            <a:pPr lvl="1"/>
            <a:endParaRPr lang="en-US" sz="2400"/>
          </a:p>
        </p:txBody>
      </p:sp>
      <p:sp>
        <p:nvSpPr>
          <p:cNvPr id="491524" name="Text Box 4"/>
          <p:cNvSpPr txBox="1">
            <a:spLocks noChangeArrowheads="1"/>
          </p:cNvSpPr>
          <p:nvPr/>
        </p:nvSpPr>
        <p:spPr bwMode="auto">
          <a:xfrm>
            <a:off x="762000" y="1981200"/>
            <a:ext cx="77724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*pScores;</a:t>
            </a:r>
          </a:p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pScores = (int *)malloc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(8 * sizeof(int));</a:t>
            </a:r>
          </a:p>
        </p:txBody>
      </p:sp>
      <p:sp>
        <p:nvSpPr>
          <p:cNvPr id="491527" name="Text Box 7"/>
          <p:cNvSpPr txBox="1">
            <a:spLocks noChangeArrowheads="1"/>
          </p:cNvSpPr>
          <p:nvPr/>
        </p:nvSpPr>
        <p:spPr bwMode="auto">
          <a:xfrm>
            <a:off x="4191000" y="3733800"/>
            <a:ext cx="4724400" cy="2598738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Use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sizeof()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to find </a:t>
            </a:r>
            <a:b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</a:b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the number of bytes:</a:t>
            </a:r>
          </a:p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Different computer types may use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different sizes for each data type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(e.g.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>
                <a:effectLst/>
                <a:latin typeface="Times New Roman" pitchFamily="18" charset="0"/>
              </a:rPr>
              <a:t> isn't always 4 bytes). 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Do not assume it in your programs.</a:t>
            </a:r>
          </a:p>
        </p:txBody>
      </p:sp>
      <p:sp>
        <p:nvSpPr>
          <p:cNvPr id="491529" name="Line 9"/>
          <p:cNvSpPr>
            <a:spLocks noChangeShapeType="1"/>
          </p:cNvSpPr>
          <p:nvPr/>
        </p:nvSpPr>
        <p:spPr bwMode="auto">
          <a:xfrm flipV="1">
            <a:off x="3276600" y="3048000"/>
            <a:ext cx="0" cy="609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1530" name="Text Box 10"/>
          <p:cNvSpPr txBox="1">
            <a:spLocks noChangeArrowheads="1"/>
          </p:cNvSpPr>
          <p:nvPr/>
        </p:nvSpPr>
        <p:spPr bwMode="auto">
          <a:xfrm>
            <a:off x="533400" y="3657600"/>
            <a:ext cx="3352800" cy="21717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typecast:</a:t>
            </a:r>
            <a:endParaRPr lang="en-US" sz="2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 returns a '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</a:t>
            </a:r>
            <a:r>
              <a:rPr lang="en-US">
                <a:effectLst/>
                <a:latin typeface="Times New Roman" pitchFamily="18" charset="0"/>
              </a:rPr>
              <a:t>' pointer. Make it the right kind of pointer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int, char</a:t>
            </a:r>
            <a:r>
              <a:rPr lang="en-US">
                <a:effectLst/>
                <a:latin typeface="Times New Roman" pitchFamily="18" charset="0"/>
              </a:rPr>
              <a:t> ,etc.)</a:t>
            </a:r>
          </a:p>
        </p:txBody>
      </p:sp>
      <p:sp>
        <p:nvSpPr>
          <p:cNvPr id="491531" name="Line 11"/>
          <p:cNvSpPr>
            <a:spLocks noChangeShapeType="1"/>
          </p:cNvSpPr>
          <p:nvPr/>
        </p:nvSpPr>
        <p:spPr bwMode="auto">
          <a:xfrm flipV="1">
            <a:off x="6324600" y="2971800"/>
            <a:ext cx="0" cy="7620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9238" name="Text Box 6"/>
          <p:cNvSpPr txBox="1">
            <a:spLocks noChangeArrowheads="1"/>
          </p:cNvSpPr>
          <p:nvPr/>
        </p:nvSpPr>
        <p:spPr bwMode="auto">
          <a:xfrm>
            <a:off x="5715000" y="2590800"/>
            <a:ext cx="2286000" cy="2100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BAD IDEA!!</a:t>
            </a:r>
          </a:p>
          <a:p>
            <a:pPr>
              <a:spcBef>
                <a:spcPct val="50000"/>
              </a:spcBef>
            </a:pP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>
              <a:spcBef>
                <a:spcPct val="50000"/>
              </a:spcBef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? Why ?</a:t>
            </a:r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79239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7924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609600"/>
          </a:xfrm>
        </p:spPr>
        <p:txBody>
          <a:bodyPr/>
          <a:lstStyle/>
          <a:p>
            <a:r>
              <a:rPr lang="en-US" sz="2800"/>
              <a:t>The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Wrong Way</a:t>
            </a:r>
            <a:r>
              <a:rPr lang="en-US" sz="2800"/>
              <a:t> to use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/>
              <a:t>:</a:t>
            </a:r>
          </a:p>
          <a:p>
            <a:pPr>
              <a:buFontTx/>
              <a:buNone/>
            </a:pPr>
            <a:endParaRPr lang="en-US" sz="2800"/>
          </a:p>
          <a:p>
            <a:pPr lvl="1"/>
            <a:endParaRPr lang="en-US" sz="2400"/>
          </a:p>
        </p:txBody>
      </p:sp>
      <p:sp>
        <p:nvSpPr>
          <p:cNvPr id="479241" name="Text Box 9"/>
          <p:cNvSpPr txBox="1">
            <a:spLocks noChangeArrowheads="1"/>
          </p:cNvSpPr>
          <p:nvPr/>
        </p:nvSpPr>
        <p:spPr bwMode="auto">
          <a:xfrm>
            <a:off x="1600200" y="2057400"/>
            <a:ext cx="45720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*pScores;</a:t>
            </a:r>
          </a:p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pScores = malloc(32);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572" name="Line 4"/>
          <p:cNvSpPr>
            <a:spLocks noChangeShapeType="1"/>
          </p:cNvSpPr>
          <p:nvPr/>
        </p:nvSpPr>
        <p:spPr bwMode="auto">
          <a:xfrm>
            <a:off x="3200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3573" name="Line 5"/>
          <p:cNvSpPr>
            <a:spLocks noChangeShapeType="1"/>
          </p:cNvSpPr>
          <p:nvPr/>
        </p:nvSpPr>
        <p:spPr bwMode="auto">
          <a:xfrm flipH="1">
            <a:off x="3200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3574" name="Text Box 6"/>
          <p:cNvSpPr txBox="1">
            <a:spLocks noChangeArrowheads="1"/>
          </p:cNvSpPr>
          <p:nvPr/>
        </p:nvSpPr>
        <p:spPr bwMode="auto">
          <a:xfrm>
            <a:off x="5715000" y="2590800"/>
            <a:ext cx="2590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BAD IDEA!!</a:t>
            </a:r>
          </a:p>
        </p:txBody>
      </p:sp>
      <p:sp>
        <p:nvSpPr>
          <p:cNvPr id="493575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93576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609600"/>
          </a:xfrm>
        </p:spPr>
        <p:txBody>
          <a:bodyPr/>
          <a:lstStyle/>
          <a:p>
            <a:r>
              <a:rPr lang="en-US" sz="2800"/>
              <a:t>The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Wrong Way</a:t>
            </a:r>
            <a:r>
              <a:rPr lang="en-US" sz="2800"/>
              <a:t> to use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/>
              <a:t>:</a:t>
            </a:r>
          </a:p>
          <a:p>
            <a:pPr>
              <a:buFontTx/>
              <a:buNone/>
            </a:pPr>
            <a:endParaRPr lang="en-US" sz="2800"/>
          </a:p>
          <a:p>
            <a:pPr lvl="1"/>
            <a:endParaRPr lang="en-US" sz="2400"/>
          </a:p>
        </p:txBody>
      </p:sp>
      <p:sp>
        <p:nvSpPr>
          <p:cNvPr id="493577" name="Text Box 9"/>
          <p:cNvSpPr txBox="1">
            <a:spLocks noChangeArrowheads="1"/>
          </p:cNvSpPr>
          <p:nvPr/>
        </p:nvSpPr>
        <p:spPr bwMode="auto">
          <a:xfrm>
            <a:off x="1600200" y="2057400"/>
            <a:ext cx="45720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*pScores;</a:t>
            </a:r>
          </a:p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pScores = malloc(32);</a:t>
            </a:r>
          </a:p>
        </p:txBody>
      </p:sp>
      <p:sp>
        <p:nvSpPr>
          <p:cNvPr id="493578" name="Line 10"/>
          <p:cNvSpPr>
            <a:spLocks noChangeShapeType="1"/>
          </p:cNvSpPr>
          <p:nvPr/>
        </p:nvSpPr>
        <p:spPr bwMode="auto">
          <a:xfrm flipV="1">
            <a:off x="2895600" y="3048000"/>
            <a:ext cx="533400" cy="838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3579" name="Text Box 11"/>
          <p:cNvSpPr txBox="1">
            <a:spLocks noChangeArrowheads="1"/>
          </p:cNvSpPr>
          <p:nvPr/>
        </p:nvSpPr>
        <p:spPr bwMode="auto">
          <a:xfrm>
            <a:off x="533400" y="3933825"/>
            <a:ext cx="4800600" cy="236988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!! Missing typecast !!</a:t>
            </a: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dirty="0">
                <a:effectLst/>
                <a:latin typeface="Times New Roman" pitchFamily="18" charset="0"/>
              </a:rPr>
              <a:t>Even though some robust compilers may figure it out, </a:t>
            </a:r>
            <a:r>
              <a:rPr lang="en-US" i="1" dirty="0" smtClean="0">
                <a:latin typeface="Times New Roman" pitchFamily="18" charset="0"/>
              </a:rPr>
              <a:t>you</a:t>
            </a:r>
            <a:r>
              <a:rPr lang="en-US" dirty="0" smtClean="0">
                <a:effectLst/>
                <a:latin typeface="Times New Roman" pitchFamily="18" charset="0"/>
              </a:rPr>
              <a:t> might not.</a:t>
            </a:r>
            <a:endParaRPr lang="en-US" dirty="0">
              <a:effectLst/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dirty="0">
                <a:effectLst/>
                <a:latin typeface="Times New Roman" pitchFamily="18" charset="0"/>
              </a:rPr>
              <a:t>robust programs always assume that they can’t; </a:t>
            </a:r>
            <a:r>
              <a:rPr lang="en-US" b="1" dirty="0">
                <a:solidFill>
                  <a:srgbClr val="3366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don’t skip this cast</a:t>
            </a:r>
            <a:r>
              <a:rPr lang="en-US" dirty="0">
                <a:solidFill>
                  <a:schemeClr val="accent2"/>
                </a:solidFill>
                <a:effectLst/>
                <a:latin typeface="Times New Roman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546" name="Line 2"/>
          <p:cNvSpPr>
            <a:spLocks noChangeShapeType="1"/>
          </p:cNvSpPr>
          <p:nvPr/>
        </p:nvSpPr>
        <p:spPr bwMode="auto">
          <a:xfrm>
            <a:off x="4724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47" name="Line 3"/>
          <p:cNvSpPr>
            <a:spLocks noChangeShapeType="1"/>
          </p:cNvSpPr>
          <p:nvPr/>
        </p:nvSpPr>
        <p:spPr bwMode="auto">
          <a:xfrm flipH="1">
            <a:off x="4724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48" name="Line 4"/>
          <p:cNvSpPr>
            <a:spLocks noChangeShapeType="1"/>
          </p:cNvSpPr>
          <p:nvPr/>
        </p:nvSpPr>
        <p:spPr bwMode="auto">
          <a:xfrm>
            <a:off x="3200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49" name="Line 5"/>
          <p:cNvSpPr>
            <a:spLocks noChangeShapeType="1"/>
          </p:cNvSpPr>
          <p:nvPr/>
        </p:nvSpPr>
        <p:spPr bwMode="auto">
          <a:xfrm flipH="1">
            <a:off x="3200400" y="25908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50" name="Text Box 6"/>
          <p:cNvSpPr txBox="1">
            <a:spLocks noChangeArrowheads="1"/>
          </p:cNvSpPr>
          <p:nvPr/>
        </p:nvSpPr>
        <p:spPr bwMode="auto">
          <a:xfrm>
            <a:off x="5715000" y="2590800"/>
            <a:ext cx="2590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BAD IDEA!!</a:t>
            </a:r>
          </a:p>
        </p:txBody>
      </p:sp>
      <p:sp>
        <p:nvSpPr>
          <p:cNvPr id="492551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92552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609600"/>
          </a:xfrm>
        </p:spPr>
        <p:txBody>
          <a:bodyPr/>
          <a:lstStyle/>
          <a:p>
            <a:r>
              <a:rPr lang="en-US" sz="2800"/>
              <a:t>The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Wrong Way</a:t>
            </a:r>
            <a:r>
              <a:rPr lang="en-US" sz="2800"/>
              <a:t> to use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/>
              <a:t>:</a:t>
            </a:r>
          </a:p>
          <a:p>
            <a:pPr>
              <a:buFontTx/>
              <a:buNone/>
            </a:pPr>
            <a:endParaRPr lang="en-US" sz="2800"/>
          </a:p>
          <a:p>
            <a:pPr lvl="1"/>
            <a:endParaRPr lang="en-US" sz="2400"/>
          </a:p>
        </p:txBody>
      </p:sp>
      <p:sp>
        <p:nvSpPr>
          <p:cNvPr id="492553" name="Text Box 9"/>
          <p:cNvSpPr txBox="1">
            <a:spLocks noChangeArrowheads="1"/>
          </p:cNvSpPr>
          <p:nvPr/>
        </p:nvSpPr>
        <p:spPr bwMode="auto">
          <a:xfrm>
            <a:off x="1600200" y="2057400"/>
            <a:ext cx="45720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*pScores;</a:t>
            </a:r>
          </a:p>
          <a:p>
            <a:pPr>
              <a:spcBef>
                <a:spcPct val="50000"/>
              </a:spcBef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pScores = malloc(32);</a:t>
            </a:r>
          </a:p>
        </p:txBody>
      </p:sp>
      <p:sp>
        <p:nvSpPr>
          <p:cNvPr id="492554" name="Line 10"/>
          <p:cNvSpPr>
            <a:spLocks noChangeShapeType="1"/>
          </p:cNvSpPr>
          <p:nvPr/>
        </p:nvSpPr>
        <p:spPr bwMode="auto">
          <a:xfrm flipV="1">
            <a:off x="2895600" y="3048000"/>
            <a:ext cx="533400" cy="838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55" name="Text Box 11"/>
          <p:cNvSpPr txBox="1">
            <a:spLocks noChangeArrowheads="1"/>
          </p:cNvSpPr>
          <p:nvPr/>
        </p:nvSpPr>
        <p:spPr bwMode="auto">
          <a:xfrm>
            <a:off x="533400" y="3933825"/>
            <a:ext cx="3810000" cy="2554545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!! Missing typecast !!</a:t>
            </a: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dirty="0">
                <a:effectLst/>
                <a:latin typeface="Times New Roman" pitchFamily="18" charset="0"/>
              </a:rPr>
              <a:t>Even though some compilers may figure it out</a:t>
            </a:r>
            <a:r>
              <a:rPr lang="en-US" dirty="0" smtClean="0">
                <a:effectLst/>
                <a:latin typeface="Times New Roman" pitchFamily="18" charset="0"/>
              </a:rPr>
              <a:t>, </a:t>
            </a:r>
            <a:br>
              <a:rPr lang="en-US" dirty="0" smtClean="0">
                <a:effectLst/>
                <a:latin typeface="Times New Roman" pitchFamily="18" charset="0"/>
              </a:rPr>
            </a:br>
            <a:r>
              <a:rPr lang="en-US" dirty="0" smtClean="0">
                <a:effectLst/>
                <a:latin typeface="Times New Roman" pitchFamily="18" charset="0"/>
              </a:rPr>
              <a:t>robust </a:t>
            </a:r>
            <a:r>
              <a:rPr lang="en-US" dirty="0">
                <a:effectLst/>
                <a:latin typeface="Times New Roman" pitchFamily="18" charset="0"/>
              </a:rPr>
              <a:t>programs </a:t>
            </a:r>
            <a:r>
              <a:rPr lang="en-US" dirty="0" smtClean="0">
                <a:effectLst/>
                <a:latin typeface="Times New Roman" pitchFamily="18" charset="0"/>
              </a:rPr>
              <a:t>specify exactly what they want; </a:t>
            </a:r>
            <a:br>
              <a:rPr lang="en-US" dirty="0" smtClean="0">
                <a:effectLst/>
                <a:latin typeface="Times New Roman" pitchFamily="18" charset="0"/>
              </a:rPr>
            </a:br>
            <a:r>
              <a:rPr lang="en-US" dirty="0" smtClean="0">
                <a:effectLst/>
                <a:latin typeface="Times New Roman" pitchFamily="18" charset="0"/>
              </a:rPr>
              <a:t>no guessing!</a:t>
            </a:r>
            <a:endParaRPr lang="en-US" dirty="0">
              <a:effectLst/>
              <a:latin typeface="Times New Roman" pitchFamily="18" charset="0"/>
            </a:endParaRPr>
          </a:p>
        </p:txBody>
      </p:sp>
      <p:sp>
        <p:nvSpPr>
          <p:cNvPr id="492556" name="Line 12"/>
          <p:cNvSpPr>
            <a:spLocks noChangeShapeType="1"/>
          </p:cNvSpPr>
          <p:nvPr/>
        </p:nvSpPr>
        <p:spPr bwMode="auto">
          <a:xfrm flipV="1">
            <a:off x="4876800" y="3048000"/>
            <a:ext cx="76200" cy="533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2557" name="Text Box 13"/>
          <p:cNvSpPr txBox="1">
            <a:spLocks noChangeArrowheads="1"/>
          </p:cNvSpPr>
          <p:nvPr/>
        </p:nvSpPr>
        <p:spPr bwMode="auto">
          <a:xfrm>
            <a:off x="4876800" y="3581400"/>
            <a:ext cx="3962400" cy="272415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Specific number of bytes!!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/>
                <a:latin typeface="Times New Roman" pitchFamily="18" charset="0"/>
              </a:rPr>
              <a:t>How many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dirty="0" err="1">
                <a:effectLst/>
                <a:latin typeface="Times New Roman" pitchFamily="18" charset="0"/>
              </a:rPr>
              <a:t>s</a:t>
            </a:r>
            <a:r>
              <a:rPr lang="en-US" dirty="0">
                <a:effectLst/>
                <a:latin typeface="Times New Roman" pitchFamily="18" charset="0"/>
              </a:rPr>
              <a:t> can fit </a:t>
            </a:r>
            <a:br>
              <a:rPr lang="en-US" dirty="0">
                <a:effectLst/>
                <a:latin typeface="Times New Roman" pitchFamily="18" charset="0"/>
              </a:rPr>
            </a:br>
            <a:r>
              <a:rPr lang="en-US" dirty="0">
                <a:effectLst/>
                <a:latin typeface="Times New Roman" pitchFamily="18" charset="0"/>
              </a:rPr>
              <a:t>into this block of memory?</a:t>
            </a:r>
            <a:r>
              <a:rPr lang="en-US" dirty="0">
                <a:solidFill>
                  <a:srgbClr val="006600"/>
                </a:solidFill>
                <a:effectLst/>
                <a:latin typeface="Times New Roman" pitchFamily="18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/>
                <a:latin typeface="Times New Roman" pitchFamily="18" charset="0"/>
              </a:rPr>
              <a:t>Not all machines use 4 bytes for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dirty="0">
                <a:effectLst/>
                <a:latin typeface="Times New Roman" pitchFamily="18" charset="0"/>
              </a:rPr>
              <a:t>. Do not assume </a:t>
            </a:r>
            <a:r>
              <a:rPr lang="en-US" dirty="0" smtClean="0">
                <a:effectLst/>
                <a:latin typeface="Times New Roman" pitchFamily="18" charset="0"/>
              </a:rPr>
              <a:t>sizes; write ‘portable’ programs.</a:t>
            </a:r>
            <a:endParaRPr lang="en-US" dirty="0"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2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8382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malloc</a:t>
            </a:r>
          </a:p>
        </p:txBody>
      </p:sp>
      <p:sp>
        <p:nvSpPr>
          <p:cNvPr id="4802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534400" cy="3200400"/>
          </a:xfrm>
        </p:spPr>
        <p:txBody>
          <a:bodyPr/>
          <a:lstStyle/>
          <a:p>
            <a:pPr>
              <a:lnSpc>
                <a:spcPct val="95000"/>
              </a:lnSpc>
            </a:pPr>
            <a:r>
              <a:rPr lang="en-US" sz="2800" dirty="0"/>
              <a:t>If 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</a:t>
            </a:r>
            <a:r>
              <a:rPr lang="en-US" sz="2800" dirty="0"/>
              <a:t> can’t get requested memory, </a:t>
            </a:r>
            <a:br>
              <a:rPr lang="en-US" sz="2800" dirty="0"/>
            </a:br>
            <a:r>
              <a:rPr lang="en-US" sz="2800" dirty="0"/>
              <a:t>		it returns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800" dirty="0"/>
              <a:t> (address 0)</a:t>
            </a:r>
          </a:p>
          <a:p>
            <a:pPr>
              <a:lnSpc>
                <a:spcPct val="95000"/>
              </a:lnSpc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:</a:t>
            </a:r>
            <a:r>
              <a:rPr lang="en-US" sz="2800" dirty="0"/>
              <a:t> a valid memory address </a:t>
            </a:r>
            <a:br>
              <a:rPr lang="en-US" sz="2800" dirty="0"/>
            </a:br>
            <a:r>
              <a:rPr lang="en-US" sz="2800" dirty="0"/>
              <a:t>		that</a:t>
            </a:r>
            <a:r>
              <a:rPr lang="en-US" sz="2800" dirty="0">
                <a:solidFill>
                  <a:srgbClr val="FF0000"/>
                </a:solidFill>
              </a:rPr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NEVER holds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valid data</a:t>
            </a:r>
            <a:r>
              <a:rPr lang="en-US" sz="2800" dirty="0">
                <a:solidFill>
                  <a:srgbClr val="FF0000"/>
                </a:solidFill>
              </a:rPr>
              <a:t>. </a:t>
            </a:r>
            <a:endParaRPr lang="en-US" sz="2800" dirty="0">
              <a:solidFill>
                <a:schemeClr val="tx2"/>
              </a:solidFill>
            </a:endParaRPr>
          </a:p>
          <a:p>
            <a:pPr>
              <a:lnSpc>
                <a:spcPct val="95000"/>
              </a:lnSpc>
            </a:pPr>
            <a:endParaRPr lang="en-US" sz="2800" dirty="0">
              <a:solidFill>
                <a:schemeClr val="tx2"/>
              </a:solidFill>
            </a:endParaRPr>
          </a:p>
          <a:p>
            <a:pPr>
              <a:lnSpc>
                <a:spcPct val="95000"/>
              </a:lnSpc>
            </a:pPr>
            <a:r>
              <a:rPr lang="en-US" sz="2800" dirty="0">
                <a:solidFill>
                  <a:schemeClr val="tx2"/>
                </a:solidFill>
              </a:rPr>
              <a:t>Good programming practice: </a:t>
            </a:r>
            <a:br>
              <a:rPr lang="en-US" sz="2800" dirty="0">
                <a:solidFill>
                  <a:schemeClr val="tx2"/>
                </a:solidFill>
              </a:rPr>
            </a:br>
            <a:r>
              <a:rPr lang="en-US" sz="2800" b="1" i="1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Always</a:t>
            </a:r>
            <a:r>
              <a:rPr lang="en-US" sz="2800" dirty="0">
                <a:solidFill>
                  <a:schemeClr val="tx2"/>
                </a:solidFill>
              </a:rPr>
              <a:t> check whether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</a:t>
            </a:r>
            <a:r>
              <a:rPr lang="en-US" sz="2800" dirty="0">
                <a:solidFill>
                  <a:schemeClr val="tx2"/>
                </a:solidFill>
              </a:rPr>
              <a:t> returned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800" dirty="0">
                <a:solidFill>
                  <a:schemeClr val="tx2"/>
                </a:solidFill>
              </a:rPr>
              <a:t>:</a:t>
            </a:r>
            <a:endParaRPr lang="en-US" sz="2800" dirty="0">
              <a:solidFill>
                <a:srgbClr val="FF0000"/>
              </a:solidFill>
            </a:endParaRPr>
          </a:p>
          <a:p>
            <a:pPr>
              <a:buFontTx/>
              <a:buNone/>
            </a:pPr>
            <a:endParaRPr lang="en-US" sz="2800" dirty="0"/>
          </a:p>
          <a:p>
            <a:pPr lvl="1"/>
            <a:endParaRPr lang="en-US" sz="2400" dirty="0"/>
          </a:p>
        </p:txBody>
      </p:sp>
      <p:sp>
        <p:nvSpPr>
          <p:cNvPr id="480260" name="Text Box 4"/>
          <p:cNvSpPr txBox="1">
            <a:spLocks noChangeArrowheads="1"/>
          </p:cNvSpPr>
          <p:nvPr/>
        </p:nvSpPr>
        <p:spPr bwMode="auto">
          <a:xfrm>
            <a:off x="457200" y="4546600"/>
            <a:ext cx="8229600" cy="1854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pMsg = (char *) malloc (20 * 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 (pMsg == NULL)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printf(“Insufficient memory. Error Exit\n”);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return -1;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821" name="Line 5"/>
          <p:cNvSpPr>
            <a:spLocks noChangeShapeType="1"/>
          </p:cNvSpPr>
          <p:nvPr/>
        </p:nvSpPr>
        <p:spPr bwMode="auto">
          <a:xfrm flipV="1">
            <a:off x="533400" y="3048000"/>
            <a:ext cx="7543800" cy="13716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2822" name="Line 6"/>
          <p:cNvSpPr>
            <a:spLocks noChangeShapeType="1"/>
          </p:cNvSpPr>
          <p:nvPr/>
        </p:nvSpPr>
        <p:spPr bwMode="auto">
          <a:xfrm>
            <a:off x="533400" y="3048000"/>
            <a:ext cx="7848600" cy="16764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2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14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/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Keyword  </a:t>
            </a:r>
          </a:p>
        </p:txBody>
      </p:sp>
      <p:sp>
        <p:nvSpPr>
          <p:cNvPr id="162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8153400" cy="4876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int i;	           // put before data type	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double arr[5];        // OK for arrays &amp; ptrs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void setKey(int *a);  // and functions.     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WEIRD! (at least) 2 meanings</a:t>
            </a:r>
            <a:r>
              <a:rPr lang="en-US" sz="2400">
                <a:sym typeface="Wingdings" pitchFamily="2" charset="2"/>
              </a:rPr>
              <a:t>: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1) “only accessible from inside this module”, or</a:t>
            </a:r>
          </a:p>
          <a:p>
            <a:pPr lvl="1">
              <a:lnSpc>
                <a:spcPct val="90000"/>
              </a:lnSpc>
            </a:pPr>
            <a:r>
              <a:rPr lang="en-US" sz="2000">
                <a:sym typeface="Wingdings" pitchFamily="2" charset="2"/>
              </a:rPr>
              <a:t>(‘module’ is one .c file and it’s .h file interface)</a:t>
            </a:r>
          </a:p>
          <a:p>
            <a:pPr lvl="1">
              <a:lnSpc>
                <a:spcPct val="90000"/>
              </a:lnSpc>
            </a:pPr>
            <a:r>
              <a:rPr lang="en-US" sz="2000">
                <a:sym typeface="Wingdings" pitchFamily="2" charset="2"/>
              </a:rPr>
              <a:t>Sets scope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for functions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;</a:t>
            </a:r>
            <a:r>
              <a:rPr lang="en-US" sz="2000">
                <a:sym typeface="Wingdings" pitchFamily="2" charset="2"/>
              </a:rPr>
              <a:t> can’t call them from interface</a:t>
            </a:r>
          </a:p>
          <a:p>
            <a:pPr lvl="1">
              <a:lnSpc>
                <a:spcPct val="90000"/>
              </a:lnSpc>
            </a:pPr>
            <a:r>
              <a:rPr lang="en-US" sz="2000">
                <a:sym typeface="Wingdings" pitchFamily="2" charset="2"/>
              </a:rPr>
              <a:t>And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for ‘global’ variables, ‘global’ arrays</a:t>
            </a:r>
            <a:r>
              <a:rPr lang="en-US" sz="2000">
                <a:sym typeface="Wingdings" pitchFamily="2" charset="2"/>
              </a:rPr>
              <a:t> (See pg. 359, 410)</a:t>
            </a:r>
            <a:br>
              <a:rPr lang="en-US" sz="2000">
                <a:sym typeface="Wingdings" pitchFamily="2" charset="2"/>
              </a:rPr>
            </a:br>
            <a:endParaRPr lang="en-US" sz="2000"/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2)  “Always keep this named memory valid”</a:t>
            </a:r>
            <a:endParaRPr lang="en-US" sz="24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>
              <a:lnSpc>
                <a:spcPct val="90000"/>
              </a:lnSpc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Use for local variables,</a:t>
            </a: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 declared within a function</a:t>
            </a:r>
            <a:endParaRPr lang="en-US" sz="200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>
              <a:lnSpc>
                <a:spcPct val="90000"/>
              </a:lnSpc>
            </a:pPr>
            <a:r>
              <a:rPr lang="en-US" sz="2000">
                <a:solidFill>
                  <a:srgbClr val="FF0000"/>
                </a:solidFill>
              </a:rPr>
              <a:t>DIFFERS from</a:t>
            </a:r>
            <a:r>
              <a:rPr lang="en-US" sz="2000"/>
              <a:t> global variable; name can STILL go out-of-scope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But pointers to it (set when name was in-scope) always work!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</a:p>
        </p:txBody>
      </p:sp>
      <p:sp>
        <p:nvSpPr>
          <p:cNvPr id="162820" name="Rectangle 4"/>
          <p:cNvSpPr>
            <a:spLocks noChangeArrowheads="1"/>
          </p:cNvSpPr>
          <p:nvPr/>
        </p:nvSpPr>
        <p:spPr bwMode="auto">
          <a:xfrm>
            <a:off x="1536700" y="5029200"/>
            <a:ext cx="6324600" cy="381000"/>
          </a:xfrm>
          <a:prstGeom prst="rect">
            <a:avLst/>
          </a:prstGeom>
          <a:noFill/>
          <a:ln w="2857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14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free</a:t>
            </a:r>
          </a:p>
        </p:txBody>
      </p:sp>
      <p:sp>
        <p:nvSpPr>
          <p:cNvPr id="481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8153400" cy="24384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  <a:r>
              <a:rPr lang="en-US" sz="2800" dirty="0"/>
              <a:t> ignores pointer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names</a:t>
            </a:r>
            <a:r>
              <a:rPr lang="en-US" sz="2800" dirty="0"/>
              <a:t>—it  </a:t>
            </a:r>
            <a:br>
              <a:rPr lang="en-US" sz="2800" dirty="0"/>
            </a:b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uses only the address</a:t>
            </a:r>
            <a:r>
              <a:rPr lang="en-US" sz="2800" dirty="0"/>
              <a:t> stored as the pointer’s value.</a:t>
            </a:r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b="1" i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Any </a:t>
            </a:r>
            <a:r>
              <a:rPr lang="en-US" sz="2800" dirty="0"/>
              <a:t>pointer name is OK if it points to byte 0 </a:t>
            </a:r>
            <a:br>
              <a:rPr lang="en-US" sz="2800" dirty="0"/>
            </a:br>
            <a:r>
              <a:rPr lang="en-US" sz="2800" dirty="0"/>
              <a:t>of the memory block reserved by 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</a:t>
            </a:r>
            <a:r>
              <a:rPr lang="en-US" sz="2800" dirty="0"/>
              <a:t>.</a:t>
            </a:r>
          </a:p>
        </p:txBody>
      </p:sp>
      <p:sp>
        <p:nvSpPr>
          <p:cNvPr id="481284" name="Text Box 4"/>
          <p:cNvSpPr txBox="1">
            <a:spLocks noChangeArrowheads="1"/>
          </p:cNvSpPr>
          <p:nvPr/>
        </p:nvSpPr>
        <p:spPr bwMode="auto">
          <a:xfrm>
            <a:off x="381000" y="3886200"/>
            <a:ext cx="8382000" cy="2463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*pMsg, *pWord, aLetter = ‘A’;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pMsg = (char *) malloc (20 * sizeof(char));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			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reserve a memory block  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pWord = pMsg; 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another pointer to block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pMsg = &amp;aLetter;    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pMsg now points to letr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free(pWord); 		</a:t>
            </a:r>
            <a:r>
              <a:rPr lang="en-US" sz="20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free the memory block   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3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14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 - free</a:t>
            </a:r>
          </a:p>
        </p:txBody>
      </p:sp>
      <p:sp>
        <p:nvSpPr>
          <p:cNvPr id="4823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1600200"/>
          </a:xfrm>
        </p:spPr>
        <p:txBody>
          <a:bodyPr/>
          <a:lstStyle/>
          <a:p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</a:t>
            </a:r>
            <a:r>
              <a:rPr lang="en-US" sz="2800"/>
              <a:t> : </a:t>
            </a:r>
            <a:br>
              <a:rPr lang="en-US" sz="2800"/>
            </a:br>
            <a:r>
              <a:rPr lang="en-US" sz="2800"/>
              <a:t>	</a:t>
            </a:r>
            <a:r>
              <a:rPr lang="en-US" sz="2800" b="1" u="sng"/>
              <a:t>Never</a:t>
            </a:r>
            <a:r>
              <a:rPr lang="en-US" sz="2800"/>
              <a:t> deallocate the same memory twice!</a:t>
            </a:r>
          </a:p>
          <a:p>
            <a:r>
              <a:rPr lang="en-US" sz="2800"/>
              <a:t>A commonplace misteak—unpredictable results:</a:t>
            </a:r>
          </a:p>
        </p:txBody>
      </p:sp>
      <p:sp>
        <p:nvSpPr>
          <p:cNvPr id="482308" name="Text Box 4"/>
          <p:cNvSpPr txBox="1">
            <a:spLocks noChangeArrowheads="1"/>
          </p:cNvSpPr>
          <p:nvPr/>
        </p:nvSpPr>
        <p:spPr bwMode="auto">
          <a:xfrm>
            <a:off x="457200" y="3200400"/>
            <a:ext cx="8458200" cy="2616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*pMsg, *pWord, aLetter;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pMsg = (char *) malloc (20 * sizeof(char);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pWord = pMsg;	// both point to same byte 0 	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strcpy(pWord, “Welcome!\n”);  // use the memory ... 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free(pMsg);		// Free the memory. 		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free(pWord);</a:t>
            </a:r>
            <a:r>
              <a:rPr lang="en-US" sz="2000" b="1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RUNTIME ERROR! No block to free! </a:t>
            </a: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3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Cautions for </a:t>
            </a: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malloc(), free()</a:t>
            </a:r>
          </a:p>
        </p:txBody>
      </p:sp>
      <p:sp>
        <p:nvSpPr>
          <p:cNvPr id="483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382000" cy="5334000"/>
          </a:xfrm>
        </p:spPr>
        <p:txBody>
          <a:bodyPr/>
          <a:lstStyle/>
          <a:p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free(ptr)</a:t>
            </a:r>
            <a:r>
              <a:rPr lang="en-US" sz="2800"/>
              <a:t>is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dangerous</a:t>
            </a:r>
            <a:r>
              <a:rPr lang="en-US" sz="2800"/>
              <a:t> if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ptr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/>
              <a:t>is invalid!!</a:t>
            </a:r>
            <a:br>
              <a:rPr lang="en-US" sz="2800"/>
            </a:br>
            <a:r>
              <a:rPr lang="en-US" sz="2800"/>
              <a:t>Unpredictable: nothing, spurious bug, crash, or … ?</a:t>
            </a:r>
          </a:p>
          <a:p>
            <a:endParaRPr lang="en-US" sz="2800"/>
          </a:p>
          <a:p>
            <a:r>
              <a:rPr lang="en-US" sz="2800"/>
              <a:t>Programs that allocate memory but never release it have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‘memory leaks’</a:t>
            </a:r>
          </a:p>
          <a:p>
            <a:pPr lvl="1"/>
            <a:r>
              <a:rPr lang="en-US" sz="2400"/>
              <a:t>Programs gets larger and larger as they run</a:t>
            </a:r>
          </a:p>
          <a:p>
            <a:pPr lvl="1"/>
            <a:r>
              <a:rPr lang="en-US" sz="2400"/>
              <a:t>Eventually, these programs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MUST</a:t>
            </a:r>
            <a:r>
              <a:rPr lang="en-US" sz="2400"/>
              <a:t>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stop or crash!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Best avoided by orderly programming habits:</a:t>
            </a:r>
          </a:p>
          <a:p>
            <a:pPr lvl="2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BEST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:</a:t>
            </a:r>
            <a:r>
              <a:rPr lang="en-US" sz="2000"/>
              <a:t> Keep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malloc/free</a:t>
            </a:r>
            <a:r>
              <a:rPr lang="en-US" sz="2000"/>
              <a:t> pairs in same block of code</a:t>
            </a:r>
          </a:p>
          <a:p>
            <a:pPr lvl="2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GOOD:</a:t>
            </a:r>
            <a:r>
              <a:rPr lang="en-US" sz="2000"/>
              <a:t> One central ‘garbage collection’ function</a:t>
            </a:r>
          </a:p>
          <a:p>
            <a:pPr lvl="2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BAD:</a:t>
            </a:r>
            <a:r>
              <a:rPr lang="en-US" sz="2000"/>
              <a:t> Scattered, conditional</a:t>
            </a:r>
            <a:r>
              <a:rPr lang="en-US" sz="1800"/>
              <a:t>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 sz="2000"/>
              <a:t>, </a:t>
            </a:r>
            <a:r>
              <a:rPr lang="en-US" sz="1800"/>
              <a:t/>
            </a:r>
            <a:br>
              <a:rPr lang="en-US" sz="1800"/>
            </a:br>
            <a:r>
              <a:rPr lang="en-US" sz="2000"/>
              <a:t>	  scattered, conditional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  <a:r>
              <a:rPr lang="en-US"/>
              <a:t>.</a:t>
            </a:r>
          </a:p>
        </p:txBody>
      </p:sp>
      <p:sp>
        <p:nvSpPr>
          <p:cNvPr id="483332" name="Rectangle 4"/>
          <p:cNvSpPr>
            <a:spLocks noChangeArrowheads="1"/>
          </p:cNvSpPr>
          <p:nvPr/>
        </p:nvSpPr>
        <p:spPr bwMode="auto">
          <a:xfrm>
            <a:off x="609600" y="4572000"/>
            <a:ext cx="7467600" cy="1981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3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2192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IMPORTANT NOTE:</a:t>
            </a:r>
          </a:p>
        </p:txBody>
      </p:sp>
      <p:sp>
        <p:nvSpPr>
          <p:cNvPr id="4853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001000" cy="5181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All dynamically allocated blocks of memory reserved by 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</a:t>
            </a:r>
            <a:r>
              <a:rPr lang="en-US" sz="2800" dirty="0"/>
              <a:t> are </a:t>
            </a:r>
            <a:r>
              <a:rPr lang="en-US" sz="2800" dirty="0" smtClean="0"/>
              <a:t>always 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 </a:t>
            </a:r>
            <a:r>
              <a:rPr lang="en-US" sz="2800" b="1" dirty="0" smtClean="0">
                <a:solidFill>
                  <a:srgbClr val="000000"/>
                </a:solidFill>
              </a:rPr>
              <a:t>:</a:t>
            </a:r>
            <a:r>
              <a:rPr lang="en-US" sz="2800" b="1" dirty="0" smtClean="0"/>
              <a:t> </a:t>
            </a:r>
            <a:endParaRPr lang="en-US" sz="2800" b="1" dirty="0"/>
          </a:p>
          <a:p>
            <a:pPr>
              <a:lnSpc>
                <a:spcPct val="90000"/>
              </a:lnSpc>
              <a:buFontTx/>
              <a:buNone/>
            </a:pPr>
            <a:endParaRPr lang="en-US" sz="28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These memory blocks are: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always valid,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always reserved,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never changed or re-used for other purposes,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until it is de-allocated by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(and then you MUST assume it is gone forever!)</a:t>
            </a:r>
            <a:br>
              <a:rPr lang="en-US" sz="2800" dirty="0"/>
            </a:br>
            <a:r>
              <a:rPr lang="en-US" sz="2800" dirty="0"/>
              <a:t>   </a:t>
            </a:r>
            <a:r>
              <a:rPr lang="en-US" sz="2000" dirty="0"/>
              <a:t> </a:t>
            </a:r>
            <a:r>
              <a:rPr lang="en-US" sz="2000" dirty="0">
                <a:solidFill>
                  <a:schemeClr val="bg2"/>
                </a:solidFill>
                <a:latin typeface="Arial Black" pitchFamily="34" charset="0"/>
              </a:rPr>
              <a:t>(</a:t>
            </a:r>
            <a:r>
              <a:rPr lang="en-US" sz="2000" i="1" u="sng" dirty="0">
                <a:solidFill>
                  <a:schemeClr val="bg2"/>
                </a:solidFill>
                <a:latin typeface="Arial Black" pitchFamily="34" charset="0"/>
              </a:rPr>
              <a:t>Something</a:t>
            </a:r>
            <a:r>
              <a:rPr lang="en-US" sz="2000" u="sng" dirty="0">
                <a:solidFill>
                  <a:schemeClr val="bg2"/>
                </a:solidFill>
                <a:latin typeface="Arial Black" pitchFamily="34" charset="0"/>
              </a:rPr>
              <a:t> </a:t>
            </a:r>
            <a:r>
              <a:rPr lang="en-US" sz="2000" dirty="0">
                <a:solidFill>
                  <a:schemeClr val="bg2"/>
                </a:solidFill>
                <a:latin typeface="Arial Black" pitchFamily="34" charset="0"/>
              </a:rPr>
              <a:t>is there in memory, </a:t>
            </a:r>
            <a:br>
              <a:rPr lang="en-US" sz="2000" dirty="0">
                <a:solidFill>
                  <a:schemeClr val="bg2"/>
                </a:solidFill>
                <a:latin typeface="Arial Black" pitchFamily="34" charset="0"/>
              </a:rPr>
            </a:br>
            <a:r>
              <a:rPr lang="en-US" sz="2000" dirty="0">
                <a:solidFill>
                  <a:schemeClr val="bg2"/>
                </a:solidFill>
                <a:latin typeface="Arial Black" pitchFamily="34" charset="0"/>
              </a:rPr>
              <a:t>				but you can never trust it)</a:t>
            </a:r>
          </a:p>
          <a:p>
            <a:pPr>
              <a:lnSpc>
                <a:spcPct val="90000"/>
              </a:lnSpc>
            </a:pPr>
            <a:endParaRPr lang="en-US" sz="2000" dirty="0">
              <a:solidFill>
                <a:schemeClr val="bg2"/>
              </a:solidFill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45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Dynamic Allocation: Example</a:t>
            </a:r>
            <a:endParaRPr lang="en-US" sz="4000" b="1">
              <a:solidFill>
                <a:srgbClr val="FF0000"/>
              </a:solidFill>
              <a:latin typeface="Tahoma" pitchFamily="34" charset="0"/>
            </a:endParaRPr>
          </a:p>
        </p:txBody>
      </p:sp>
      <p:sp>
        <p:nvSpPr>
          <p:cNvPr id="494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8382000" cy="5181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&lt;stdlib.h&gt;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main(void)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k,kmax,*pKey,*pDone;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...kmax = 3*k + ...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pKey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(int *)malloc( kmax*sizeof(int) );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if(NULL==pKey) return(-1); // Error!?!?!</a:t>
            </a:r>
            <a:b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for(k=0; k&lt;kmax; k++)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pKey[k] = rand();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 (more work with pKey) ...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pDone = pKey;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free(pDone);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 sz="2800"/>
          </a:p>
        </p:txBody>
      </p:sp>
      <p:sp>
        <p:nvSpPr>
          <p:cNvPr id="494596" name="Text Box 4"/>
          <p:cNvSpPr txBox="1">
            <a:spLocks noChangeArrowheads="1"/>
          </p:cNvSpPr>
          <p:nvPr/>
        </p:nvSpPr>
        <p:spPr bwMode="auto">
          <a:xfrm>
            <a:off x="4724400" y="5181600"/>
            <a:ext cx="3200400" cy="119697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free(ptr)</a:t>
            </a:r>
            <a:r>
              <a:rPr lang="en-US">
                <a:effectLst/>
                <a:latin typeface="Times New Roman" pitchFamily="18" charset="0"/>
              </a:rPr>
              <a:t> function: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release a block of bytes at address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ptr</a:t>
            </a:r>
            <a:r>
              <a:rPr lang="en-US">
                <a:effectLst/>
                <a:latin typeface="Times New Roman" pitchFamily="18" charset="0"/>
              </a:rPr>
              <a:t>.</a:t>
            </a:r>
          </a:p>
        </p:txBody>
      </p:sp>
      <p:sp>
        <p:nvSpPr>
          <p:cNvPr id="494597" name="Line 5"/>
          <p:cNvSpPr>
            <a:spLocks noChangeShapeType="1"/>
          </p:cNvSpPr>
          <p:nvPr/>
        </p:nvSpPr>
        <p:spPr bwMode="auto">
          <a:xfrm flipH="1">
            <a:off x="2971800" y="5791200"/>
            <a:ext cx="1752600" cy="152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94598" name="Text Box 6"/>
          <p:cNvSpPr txBox="1">
            <a:spLocks noChangeArrowheads="1"/>
          </p:cNvSpPr>
          <p:nvPr/>
        </p:nvSpPr>
        <p:spPr bwMode="auto">
          <a:xfrm>
            <a:off x="5334000" y="3581400"/>
            <a:ext cx="3352800" cy="119697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malloc(n)</a:t>
            </a:r>
            <a:r>
              <a:rPr lang="en-US">
                <a:effectLst/>
                <a:latin typeface="Times New Roman" pitchFamily="18" charset="0"/>
              </a:rPr>
              <a:t> function: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reserve a block of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</a:t>
            </a:r>
            <a:r>
              <a:rPr lang="en-US">
                <a:effectLst/>
                <a:latin typeface="Times New Roman" pitchFamily="18" charset="0"/>
              </a:rPr>
              <a:t> bytes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(Block has no name)</a:t>
            </a:r>
          </a:p>
        </p:txBody>
      </p:sp>
      <p:sp>
        <p:nvSpPr>
          <p:cNvPr id="494599" name="Line 7"/>
          <p:cNvSpPr>
            <a:spLocks noChangeShapeType="1"/>
          </p:cNvSpPr>
          <p:nvPr/>
        </p:nvSpPr>
        <p:spPr bwMode="auto">
          <a:xfrm flipH="1" flipV="1">
            <a:off x="4876800" y="3124200"/>
            <a:ext cx="457200" cy="8382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94600" name="Line 8"/>
          <p:cNvSpPr>
            <a:spLocks noChangeShapeType="1"/>
          </p:cNvSpPr>
          <p:nvPr/>
        </p:nvSpPr>
        <p:spPr bwMode="auto">
          <a:xfrm flipH="1">
            <a:off x="3429000" y="1530350"/>
            <a:ext cx="990600" cy="1588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94601" name="Text Box 9"/>
          <p:cNvSpPr txBox="1">
            <a:spLocks noChangeArrowheads="1"/>
          </p:cNvSpPr>
          <p:nvPr/>
        </p:nvSpPr>
        <p:spPr bwMode="auto">
          <a:xfrm>
            <a:off x="4419600" y="1301750"/>
            <a:ext cx="3962400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 and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  <a:r>
              <a:rPr lang="en-US">
                <a:effectLst/>
                <a:latin typeface="Times New Roman" pitchFamily="18" charset="0"/>
              </a:rPr>
              <a:t> are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defined in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stdlib.h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Example</a:t>
            </a:r>
          </a:p>
        </p:txBody>
      </p:sp>
      <p:sp>
        <p:nvSpPr>
          <p:cNvPr id="139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7315200" cy="5334000"/>
          </a:xfrm>
          <a:ln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>
                <a:solidFill>
                  <a:srgbClr val="FF0000"/>
                </a:solidFill>
              </a:rPr>
              <a:t>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int* magic_num(int strt);  // prototype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main(void)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i=0, *pI;		// ptr to integer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pI = magic_num(i);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printf(“random 4fib=%d\n”,*pI);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int* magic_num(int strt)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static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int keep[9] = {0,1,2,3,5,8,13,21,34};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*pOut;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pOut = keep+(strt+rand()%4)%9;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return(pOut);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39270" name="Line 6"/>
          <p:cNvSpPr>
            <a:spLocks noChangeShapeType="1"/>
          </p:cNvSpPr>
          <p:nvPr/>
        </p:nvSpPr>
        <p:spPr bwMode="auto">
          <a:xfrm flipH="1" flipV="1">
            <a:off x="2590800" y="5181600"/>
            <a:ext cx="36576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9271" name="Text Box 7"/>
          <p:cNvSpPr txBox="1">
            <a:spLocks noChangeArrowheads="1"/>
          </p:cNvSpPr>
          <p:nvPr/>
        </p:nvSpPr>
        <p:spPr bwMode="auto">
          <a:xfrm>
            <a:off x="6673850" y="3581400"/>
            <a:ext cx="2105025" cy="1016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Result:</a:t>
            </a:r>
          </a:p>
          <a:p>
            <a:pPr eaLnBrk="0" hangingPunct="0"/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&gt;random 4fib=3</a:t>
            </a:r>
          </a:p>
          <a:p>
            <a:pPr eaLnBrk="0" hangingPunct="0"/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</p:txBody>
      </p:sp>
      <p:sp>
        <p:nvSpPr>
          <p:cNvPr id="139274" name="Line 10"/>
          <p:cNvSpPr>
            <a:spLocks noChangeShapeType="1"/>
          </p:cNvSpPr>
          <p:nvPr/>
        </p:nvSpPr>
        <p:spPr bwMode="auto">
          <a:xfrm flipH="1">
            <a:off x="2895600" y="6096000"/>
            <a:ext cx="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9269" name="Text Box 5"/>
          <p:cNvSpPr txBox="1">
            <a:spLocks noChangeArrowheads="1"/>
          </p:cNvSpPr>
          <p:nvPr/>
        </p:nvSpPr>
        <p:spPr bwMode="auto">
          <a:xfrm>
            <a:off x="6096000" y="5334000"/>
            <a:ext cx="2971800" cy="1196975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keep </a:t>
            </a:r>
            <a:r>
              <a:rPr lang="en-US">
                <a:effectLst/>
                <a:latin typeface="Times New Roman" pitchFamily="18" charset="0"/>
              </a:rPr>
              <a:t>array stays valid in memory, but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strt</a:t>
            </a:r>
            <a:r>
              <a:rPr lang="en-US">
                <a:effectLst/>
                <a:latin typeface="Times New Roman" pitchFamily="18" charset="0"/>
              </a:rPr>
              <a:t> and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pOut</a:t>
            </a:r>
            <a:r>
              <a:rPr lang="en-US">
                <a:effectLst/>
                <a:latin typeface="Times New Roman" pitchFamily="18" charset="0"/>
              </a:rPr>
              <a:t> do not.</a:t>
            </a:r>
          </a:p>
        </p:txBody>
      </p:sp>
      <p:sp>
        <p:nvSpPr>
          <p:cNvPr id="139273" name="Text Box 9"/>
          <p:cNvSpPr txBox="1">
            <a:spLocks noChangeArrowheads="1"/>
          </p:cNvSpPr>
          <p:nvPr/>
        </p:nvSpPr>
        <p:spPr bwMode="auto">
          <a:xfrm>
            <a:off x="2667000" y="6329363"/>
            <a:ext cx="466725" cy="376237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0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8382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Arrays vs. Pointers</a:t>
            </a:r>
          </a:p>
        </p:txBody>
      </p:sp>
      <p:sp>
        <p:nvSpPr>
          <p:cNvPr id="171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80772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/>
              <a:t>An array resides in a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named block of memory.</a:t>
            </a:r>
          </a:p>
          <a:p>
            <a:pPr>
              <a:lnSpc>
                <a:spcPct val="90000"/>
              </a:lnSpc>
            </a:pPr>
            <a:r>
              <a:rPr lang="en-US" sz="2400"/>
              <a:t>Array size is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constant: fixed</a:t>
            </a:r>
            <a:r>
              <a:rPr lang="en-US" sz="2400"/>
              <a:t> when program is written.</a:t>
            </a:r>
            <a:br>
              <a:rPr lang="en-US" sz="2400"/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list[4];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Pointers       can </a:t>
            </a:r>
            <a:r>
              <a:rPr lang="en-US" sz="2400">
                <a:solidFill>
                  <a:schemeClr val="accent2"/>
                </a:solidFill>
              </a:rPr>
              <a:t>point</a:t>
            </a:r>
            <a:r>
              <a:rPr lang="en-US" sz="2400"/>
              <a:t> to blocks of memory </a:t>
            </a:r>
            <a:br>
              <a:rPr lang="en-US" sz="2400"/>
            </a:br>
            <a:r>
              <a:rPr lang="en-US" sz="2400"/>
              <a:t>(like a movable array name) but have no elements of its own.</a:t>
            </a:r>
            <a:br>
              <a:rPr lang="en-US" sz="2400"/>
            </a:b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how can they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get their own memory blocks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 to control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</a:t>
            </a:r>
            <a:r>
              <a:rPr lang="en-US" sz="2400" b="1"/>
              <a:t> </a:t>
            </a:r>
            <a:br>
              <a:rPr lang="en-US" sz="2400" b="1"/>
            </a:br>
            <a:endParaRPr lang="en-US" sz="2400" b="1"/>
          </a:p>
          <a:p>
            <a:pPr>
              <a:lnSpc>
                <a:spcPct val="90000"/>
              </a:lnSpc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What if you want to </a:t>
            </a:r>
            <a:r>
              <a:rPr lang="en-US" sz="2400" b="1" i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vary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size</a:t>
            </a:r>
            <a:r>
              <a:rPr lang="en-US" sz="2400"/>
              <a:t>, or want to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choose array size</a:t>
            </a:r>
            <a:r>
              <a:rPr lang="en-US" sz="2400"/>
              <a:t> after the program starts running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</a:t>
            </a:r>
            <a:r>
              <a:rPr lang="en-US" sz="2400"/>
              <a:t> (at ‘run time’?)</a:t>
            </a:r>
          </a:p>
          <a:p>
            <a:pPr>
              <a:lnSpc>
                <a:spcPct val="90000"/>
              </a:lnSpc>
            </a:pPr>
            <a:endParaRPr lang="en-US" sz="2800"/>
          </a:p>
        </p:txBody>
      </p:sp>
      <p:sp>
        <p:nvSpPr>
          <p:cNvPr id="171012" name="Line 4"/>
          <p:cNvSpPr>
            <a:spLocks noChangeShapeType="1"/>
          </p:cNvSpPr>
          <p:nvPr/>
        </p:nvSpPr>
        <p:spPr bwMode="auto">
          <a:xfrm>
            <a:off x="14795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3" name="Line 5"/>
          <p:cNvSpPr>
            <a:spLocks noChangeShapeType="1"/>
          </p:cNvSpPr>
          <p:nvPr/>
        </p:nvSpPr>
        <p:spPr bwMode="auto">
          <a:xfrm>
            <a:off x="17843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4" name="Line 6"/>
          <p:cNvSpPr>
            <a:spLocks noChangeShapeType="1"/>
          </p:cNvSpPr>
          <p:nvPr/>
        </p:nvSpPr>
        <p:spPr bwMode="auto">
          <a:xfrm>
            <a:off x="20891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5" name="Line 7"/>
          <p:cNvSpPr>
            <a:spLocks noChangeShapeType="1"/>
          </p:cNvSpPr>
          <p:nvPr/>
        </p:nvSpPr>
        <p:spPr bwMode="auto">
          <a:xfrm>
            <a:off x="23939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6" name="Line 8"/>
          <p:cNvSpPr>
            <a:spLocks noChangeShapeType="1"/>
          </p:cNvSpPr>
          <p:nvPr/>
        </p:nvSpPr>
        <p:spPr bwMode="auto">
          <a:xfrm>
            <a:off x="26987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7" name="Line 9"/>
          <p:cNvSpPr>
            <a:spLocks noChangeShapeType="1"/>
          </p:cNvSpPr>
          <p:nvPr/>
        </p:nvSpPr>
        <p:spPr bwMode="auto">
          <a:xfrm>
            <a:off x="30035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8" name="Line 10"/>
          <p:cNvSpPr>
            <a:spLocks noChangeShapeType="1"/>
          </p:cNvSpPr>
          <p:nvPr/>
        </p:nvSpPr>
        <p:spPr bwMode="auto">
          <a:xfrm>
            <a:off x="33083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19" name="Line 11"/>
          <p:cNvSpPr>
            <a:spLocks noChangeShapeType="1"/>
          </p:cNvSpPr>
          <p:nvPr/>
        </p:nvSpPr>
        <p:spPr bwMode="auto">
          <a:xfrm>
            <a:off x="36131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0" name="Line 12"/>
          <p:cNvSpPr>
            <a:spLocks noChangeShapeType="1"/>
          </p:cNvSpPr>
          <p:nvPr/>
        </p:nvSpPr>
        <p:spPr bwMode="auto">
          <a:xfrm>
            <a:off x="39179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1" name="Line 13"/>
          <p:cNvSpPr>
            <a:spLocks noChangeShapeType="1"/>
          </p:cNvSpPr>
          <p:nvPr/>
        </p:nvSpPr>
        <p:spPr bwMode="auto">
          <a:xfrm>
            <a:off x="42227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2" name="Line 14"/>
          <p:cNvSpPr>
            <a:spLocks noChangeShapeType="1"/>
          </p:cNvSpPr>
          <p:nvPr/>
        </p:nvSpPr>
        <p:spPr bwMode="auto">
          <a:xfrm>
            <a:off x="45275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3" name="Line 15"/>
          <p:cNvSpPr>
            <a:spLocks noChangeShapeType="1"/>
          </p:cNvSpPr>
          <p:nvPr/>
        </p:nvSpPr>
        <p:spPr bwMode="auto">
          <a:xfrm>
            <a:off x="48323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4" name="Line 16"/>
          <p:cNvSpPr>
            <a:spLocks noChangeShapeType="1"/>
          </p:cNvSpPr>
          <p:nvPr/>
        </p:nvSpPr>
        <p:spPr bwMode="auto">
          <a:xfrm>
            <a:off x="51371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5" name="Line 17"/>
          <p:cNvSpPr>
            <a:spLocks noChangeShapeType="1"/>
          </p:cNvSpPr>
          <p:nvPr/>
        </p:nvSpPr>
        <p:spPr bwMode="auto">
          <a:xfrm>
            <a:off x="54419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6" name="Line 18"/>
          <p:cNvSpPr>
            <a:spLocks noChangeShapeType="1"/>
          </p:cNvSpPr>
          <p:nvPr/>
        </p:nvSpPr>
        <p:spPr bwMode="auto">
          <a:xfrm>
            <a:off x="57467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7" name="Line 19"/>
          <p:cNvSpPr>
            <a:spLocks noChangeShapeType="1"/>
          </p:cNvSpPr>
          <p:nvPr/>
        </p:nvSpPr>
        <p:spPr bwMode="auto">
          <a:xfrm>
            <a:off x="60515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8" name="Line 20"/>
          <p:cNvSpPr>
            <a:spLocks noChangeShapeType="1"/>
          </p:cNvSpPr>
          <p:nvPr/>
        </p:nvSpPr>
        <p:spPr bwMode="auto">
          <a:xfrm>
            <a:off x="63563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29" name="Line 21"/>
          <p:cNvSpPr>
            <a:spLocks noChangeShapeType="1"/>
          </p:cNvSpPr>
          <p:nvPr/>
        </p:nvSpPr>
        <p:spPr bwMode="auto">
          <a:xfrm>
            <a:off x="66611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0" name="Line 22"/>
          <p:cNvSpPr>
            <a:spLocks noChangeShapeType="1"/>
          </p:cNvSpPr>
          <p:nvPr/>
        </p:nvSpPr>
        <p:spPr bwMode="auto">
          <a:xfrm>
            <a:off x="69659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1" name="Line 23"/>
          <p:cNvSpPr>
            <a:spLocks noChangeShapeType="1"/>
          </p:cNvSpPr>
          <p:nvPr/>
        </p:nvSpPr>
        <p:spPr bwMode="auto">
          <a:xfrm>
            <a:off x="72707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2" name="Line 24"/>
          <p:cNvSpPr>
            <a:spLocks noChangeShapeType="1"/>
          </p:cNvSpPr>
          <p:nvPr/>
        </p:nvSpPr>
        <p:spPr bwMode="auto">
          <a:xfrm>
            <a:off x="75755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3" name="Line 25"/>
          <p:cNvSpPr>
            <a:spLocks noChangeShapeType="1"/>
          </p:cNvSpPr>
          <p:nvPr/>
        </p:nvSpPr>
        <p:spPr bwMode="auto">
          <a:xfrm>
            <a:off x="78803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4" name="Line 26"/>
          <p:cNvSpPr>
            <a:spLocks noChangeShapeType="1"/>
          </p:cNvSpPr>
          <p:nvPr/>
        </p:nvSpPr>
        <p:spPr bwMode="auto">
          <a:xfrm>
            <a:off x="8185150" y="2852738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5" name="Line 27"/>
          <p:cNvSpPr>
            <a:spLocks noChangeShapeType="1"/>
          </p:cNvSpPr>
          <p:nvPr/>
        </p:nvSpPr>
        <p:spPr bwMode="auto">
          <a:xfrm>
            <a:off x="869950" y="3386138"/>
            <a:ext cx="7467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6" name="Line 28"/>
          <p:cNvSpPr>
            <a:spLocks noChangeShapeType="1"/>
          </p:cNvSpPr>
          <p:nvPr/>
        </p:nvSpPr>
        <p:spPr bwMode="auto">
          <a:xfrm>
            <a:off x="1098550" y="2852738"/>
            <a:ext cx="7391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37" name="Rectangle 29"/>
          <p:cNvSpPr>
            <a:spLocks noChangeArrowheads="1"/>
          </p:cNvSpPr>
          <p:nvPr/>
        </p:nvSpPr>
        <p:spPr bwMode="auto">
          <a:xfrm>
            <a:off x="1479550" y="2852738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38" name="Rectangle 30"/>
          <p:cNvSpPr>
            <a:spLocks noChangeArrowheads="1"/>
          </p:cNvSpPr>
          <p:nvPr/>
        </p:nvSpPr>
        <p:spPr bwMode="auto">
          <a:xfrm>
            <a:off x="3308350" y="2852738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39" name="Rectangle 31"/>
          <p:cNvSpPr>
            <a:spLocks noChangeArrowheads="1"/>
          </p:cNvSpPr>
          <p:nvPr/>
        </p:nvSpPr>
        <p:spPr bwMode="auto">
          <a:xfrm>
            <a:off x="6965950" y="2852738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0" name="Rectangle 32"/>
          <p:cNvSpPr>
            <a:spLocks noChangeArrowheads="1"/>
          </p:cNvSpPr>
          <p:nvPr/>
        </p:nvSpPr>
        <p:spPr bwMode="auto">
          <a:xfrm>
            <a:off x="1479550" y="2852738"/>
            <a:ext cx="12192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1" name="Rectangle 33"/>
          <p:cNvSpPr>
            <a:spLocks noChangeArrowheads="1"/>
          </p:cNvSpPr>
          <p:nvPr/>
        </p:nvSpPr>
        <p:spPr bwMode="auto">
          <a:xfrm>
            <a:off x="3308350" y="2852738"/>
            <a:ext cx="48768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2" name="Rectangle 34"/>
          <p:cNvSpPr>
            <a:spLocks noChangeArrowheads="1"/>
          </p:cNvSpPr>
          <p:nvPr/>
        </p:nvSpPr>
        <p:spPr bwMode="auto">
          <a:xfrm>
            <a:off x="5746750" y="2852738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3" name="Rectangle 35"/>
          <p:cNvSpPr>
            <a:spLocks noChangeArrowheads="1"/>
          </p:cNvSpPr>
          <p:nvPr/>
        </p:nvSpPr>
        <p:spPr bwMode="auto">
          <a:xfrm>
            <a:off x="4527550" y="2852738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4" name="Text Box 36"/>
          <p:cNvSpPr txBox="1">
            <a:spLocks noChangeArrowheads="1"/>
          </p:cNvSpPr>
          <p:nvPr/>
        </p:nvSpPr>
        <p:spPr bwMode="auto">
          <a:xfrm>
            <a:off x="685800" y="2928938"/>
            <a:ext cx="74993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 n 0 0 0 3 z p 0 0 0 1 0 0 0 6 0 0 0 4 0 0 0 8</a:t>
            </a:r>
            <a:endParaRPr lang="en-US" sz="1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71045" name="Text Box 37"/>
          <p:cNvSpPr txBox="1">
            <a:spLocks noChangeArrowheads="1"/>
          </p:cNvSpPr>
          <p:nvPr/>
        </p:nvSpPr>
        <p:spPr bwMode="auto">
          <a:xfrm>
            <a:off x="1920875" y="3324225"/>
            <a:ext cx="32067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</a:t>
            </a:r>
          </a:p>
        </p:txBody>
      </p:sp>
      <p:sp>
        <p:nvSpPr>
          <p:cNvPr id="171046" name="AutoShape 38"/>
          <p:cNvSpPr>
            <a:spLocks/>
          </p:cNvSpPr>
          <p:nvPr/>
        </p:nvSpPr>
        <p:spPr bwMode="auto">
          <a:xfrm rot="-16200000">
            <a:off x="1953419" y="2988469"/>
            <a:ext cx="271462" cy="1066800"/>
          </a:xfrm>
          <a:prstGeom prst="rightBracket">
            <a:avLst>
              <a:gd name="adj" fmla="val 32749"/>
            </a:avLst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47" name="Text Box 39"/>
          <p:cNvSpPr txBox="1">
            <a:spLocks noChangeArrowheads="1"/>
          </p:cNvSpPr>
          <p:nvPr/>
        </p:nvSpPr>
        <p:spPr bwMode="auto">
          <a:xfrm>
            <a:off x="2003425" y="3962400"/>
            <a:ext cx="501650" cy="409575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p1</a:t>
            </a:r>
          </a:p>
        </p:txBody>
      </p:sp>
      <p:sp>
        <p:nvSpPr>
          <p:cNvPr id="171048" name="Line 40"/>
          <p:cNvSpPr>
            <a:spLocks noChangeShapeType="1"/>
          </p:cNvSpPr>
          <p:nvPr/>
        </p:nvSpPr>
        <p:spPr bwMode="auto">
          <a:xfrm flipV="1">
            <a:off x="2514600" y="3581400"/>
            <a:ext cx="9144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1049" name="AutoShape 41"/>
          <p:cNvSpPr>
            <a:spLocks/>
          </p:cNvSpPr>
          <p:nvPr/>
        </p:nvSpPr>
        <p:spPr bwMode="auto">
          <a:xfrm rot="-16200000">
            <a:off x="3765550" y="3005138"/>
            <a:ext cx="304800" cy="1066800"/>
          </a:xfrm>
          <a:prstGeom prst="rightBracket">
            <a:avLst>
              <a:gd name="adj" fmla="val 29167"/>
            </a:avLst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50" name="Text Box 42"/>
          <p:cNvSpPr txBox="1">
            <a:spLocks noChangeArrowheads="1"/>
          </p:cNvSpPr>
          <p:nvPr/>
        </p:nvSpPr>
        <p:spPr bwMode="auto">
          <a:xfrm>
            <a:off x="3373438" y="332422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list[0]</a:t>
            </a:r>
          </a:p>
        </p:txBody>
      </p:sp>
      <p:sp>
        <p:nvSpPr>
          <p:cNvPr id="171051" name="Text Box 43"/>
          <p:cNvSpPr txBox="1">
            <a:spLocks noChangeArrowheads="1"/>
          </p:cNvSpPr>
          <p:nvPr/>
        </p:nvSpPr>
        <p:spPr bwMode="auto">
          <a:xfrm>
            <a:off x="4606925" y="3321050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list[1]</a:t>
            </a:r>
          </a:p>
        </p:txBody>
      </p:sp>
      <p:sp>
        <p:nvSpPr>
          <p:cNvPr id="171052" name="Text Box 44"/>
          <p:cNvSpPr txBox="1">
            <a:spLocks noChangeArrowheads="1"/>
          </p:cNvSpPr>
          <p:nvPr/>
        </p:nvSpPr>
        <p:spPr bwMode="auto">
          <a:xfrm>
            <a:off x="5826125" y="332422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list[2]</a:t>
            </a:r>
          </a:p>
        </p:txBody>
      </p:sp>
      <p:sp>
        <p:nvSpPr>
          <p:cNvPr id="171053" name="Text Box 45"/>
          <p:cNvSpPr txBox="1">
            <a:spLocks noChangeArrowheads="1"/>
          </p:cNvSpPr>
          <p:nvPr/>
        </p:nvSpPr>
        <p:spPr bwMode="auto">
          <a:xfrm>
            <a:off x="7045325" y="3324225"/>
            <a:ext cx="1139825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list[3]</a:t>
            </a:r>
          </a:p>
        </p:txBody>
      </p:sp>
      <p:sp>
        <p:nvSpPr>
          <p:cNvPr id="171054" name="AutoShape 46"/>
          <p:cNvSpPr>
            <a:spLocks/>
          </p:cNvSpPr>
          <p:nvPr/>
        </p:nvSpPr>
        <p:spPr bwMode="auto">
          <a:xfrm rot="-16200000">
            <a:off x="4984750" y="3005138"/>
            <a:ext cx="304800" cy="1066800"/>
          </a:xfrm>
          <a:prstGeom prst="rightBracket">
            <a:avLst>
              <a:gd name="adj" fmla="val 29167"/>
            </a:avLst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55" name="AutoShape 47"/>
          <p:cNvSpPr>
            <a:spLocks/>
          </p:cNvSpPr>
          <p:nvPr/>
        </p:nvSpPr>
        <p:spPr bwMode="auto">
          <a:xfrm rot="-16200000">
            <a:off x="6203950" y="3005138"/>
            <a:ext cx="304800" cy="1066800"/>
          </a:xfrm>
          <a:prstGeom prst="rightBracket">
            <a:avLst>
              <a:gd name="adj" fmla="val 29167"/>
            </a:avLst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1056" name="AutoShape 48"/>
          <p:cNvSpPr>
            <a:spLocks/>
          </p:cNvSpPr>
          <p:nvPr/>
        </p:nvSpPr>
        <p:spPr bwMode="auto">
          <a:xfrm rot="-16200000">
            <a:off x="7423150" y="3005138"/>
            <a:ext cx="304800" cy="1066800"/>
          </a:xfrm>
          <a:prstGeom prst="rightBracket">
            <a:avLst>
              <a:gd name="adj" fmla="val 29167"/>
            </a:avLst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71057" name="Group 49"/>
          <p:cNvGrpSpPr>
            <a:grpSpLocks/>
          </p:cNvGrpSpPr>
          <p:nvPr/>
        </p:nvGrpSpPr>
        <p:grpSpPr bwMode="auto">
          <a:xfrm>
            <a:off x="3074988" y="2286000"/>
            <a:ext cx="831850" cy="606425"/>
            <a:chOff x="2301" y="3147"/>
            <a:chExt cx="524" cy="382"/>
          </a:xfrm>
        </p:grpSpPr>
        <p:sp>
          <p:nvSpPr>
            <p:cNvPr id="171058" name="Text Box 50"/>
            <p:cNvSpPr txBox="1">
              <a:spLocks noChangeArrowheads="1"/>
            </p:cNvSpPr>
            <p:nvPr/>
          </p:nvSpPr>
          <p:spPr bwMode="auto">
            <a:xfrm>
              <a:off x="2301" y="3147"/>
              <a:ext cx="524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list</a:t>
              </a:r>
            </a:p>
          </p:txBody>
        </p:sp>
        <p:sp>
          <p:nvSpPr>
            <p:cNvPr id="171059" name="Line 51"/>
            <p:cNvSpPr>
              <a:spLocks noChangeShapeType="1"/>
            </p:cNvSpPr>
            <p:nvPr/>
          </p:nvSpPr>
          <p:spPr bwMode="auto">
            <a:xfrm>
              <a:off x="2558" y="3408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450" name="Line 2"/>
          <p:cNvSpPr>
            <a:spLocks noChangeShapeType="1"/>
          </p:cNvSpPr>
          <p:nvPr/>
        </p:nvSpPr>
        <p:spPr bwMode="auto">
          <a:xfrm flipV="1">
            <a:off x="685800" y="4572000"/>
            <a:ext cx="7543800" cy="13716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88451" name="Line 3"/>
          <p:cNvSpPr>
            <a:spLocks noChangeShapeType="1"/>
          </p:cNvSpPr>
          <p:nvPr/>
        </p:nvSpPr>
        <p:spPr bwMode="auto">
          <a:xfrm>
            <a:off x="685800" y="4572000"/>
            <a:ext cx="7848600" cy="16764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88452" name="Rectangle 4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</a:t>
            </a:r>
          </a:p>
        </p:txBody>
      </p:sp>
      <p:sp>
        <p:nvSpPr>
          <p:cNvPr id="4884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105400"/>
          </a:xfrm>
        </p:spPr>
        <p:txBody>
          <a:bodyPr/>
          <a:lstStyle/>
          <a:p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Dynamic Allocation</a:t>
            </a:r>
            <a:r>
              <a:rPr lang="en-US" sz="2800"/>
              <a:t> == </a:t>
            </a:r>
            <a:br>
              <a:rPr lang="en-US" sz="2800"/>
            </a:br>
            <a:r>
              <a:rPr lang="en-US" sz="2800"/>
              <a:t>    memory taken and/or released during execution.</a:t>
            </a:r>
          </a:p>
          <a:p>
            <a:r>
              <a:rPr lang="en-US" sz="2800"/>
              <a:t>Dynamic Allocation enables us to :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claim</a:t>
            </a:r>
            <a:r>
              <a:rPr lang="en-US" sz="2400"/>
              <a:t> a computed # of elements at run time </a:t>
            </a:r>
            <a:br>
              <a:rPr lang="en-US" sz="2400"/>
            </a:br>
            <a:r>
              <a:rPr lang="en-US" sz="2400"/>
              <a:t>					(function: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malloc</a:t>
            </a:r>
            <a:r>
              <a:rPr lang="en-US" sz="2400"/>
              <a:t>)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release</a:t>
            </a:r>
            <a:r>
              <a:rPr lang="en-US" sz="2400"/>
              <a:t> all elements you reserved </a:t>
            </a:r>
            <a:br>
              <a:rPr lang="en-US" sz="2400"/>
            </a:br>
            <a:r>
              <a:rPr lang="en-US" sz="2400"/>
              <a:t>					(function: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free</a:t>
            </a:r>
            <a:r>
              <a:rPr lang="en-US" sz="2400"/>
              <a:t>)</a:t>
            </a:r>
          </a:p>
          <a:p>
            <a:r>
              <a:rPr lang="en-US" sz="2800"/>
              <a:t>Less important variants (OK to ignore them) can: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change</a:t>
            </a:r>
            <a:r>
              <a:rPr lang="en-US" sz="2400"/>
              <a:t> the number of elements (function: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realloc</a:t>
            </a:r>
            <a:r>
              <a:rPr lang="en-US" sz="2400"/>
              <a:t>)</a:t>
            </a:r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claim</a:t>
            </a:r>
            <a:r>
              <a:rPr lang="en-US" sz="2400"/>
              <a:t> already-zero-valued memory (function: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calloc</a:t>
            </a:r>
            <a:r>
              <a:rPr lang="en-US" sz="2400"/>
              <a:t>)</a:t>
            </a:r>
          </a:p>
          <a:p>
            <a:pPr lvl="1"/>
            <a:r>
              <a:rPr lang="en-US" sz="2400">
                <a:solidFill>
                  <a:srgbClr val="FF0000"/>
                </a:solidFill>
              </a:rPr>
              <a:t>Not worth using—slow, inflexible.</a:t>
            </a:r>
            <a:r>
              <a:rPr lang="en-US" sz="2400"/>
              <a:t>  Write your own...</a:t>
            </a:r>
          </a:p>
        </p:txBody>
      </p:sp>
      <p:sp>
        <p:nvSpPr>
          <p:cNvPr id="488454" name="Rectangle 6"/>
          <p:cNvSpPr>
            <a:spLocks noChangeArrowheads="1"/>
          </p:cNvSpPr>
          <p:nvPr/>
        </p:nvSpPr>
        <p:spPr bwMode="auto">
          <a:xfrm>
            <a:off x="609600" y="1219200"/>
            <a:ext cx="7848600" cy="32004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3058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The ‘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Get Memory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’ Function</a:t>
            </a:r>
          </a:p>
        </p:txBody>
      </p:sp>
      <p:sp>
        <p:nvSpPr>
          <p:cNvPr id="470019" name="Text Box 3"/>
          <p:cNvSpPr txBox="1">
            <a:spLocks noChangeArrowheads="1"/>
          </p:cNvSpPr>
          <p:nvPr/>
        </p:nvSpPr>
        <p:spPr bwMode="auto">
          <a:xfrm>
            <a:off x="1219200" y="1819275"/>
            <a:ext cx="6705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void* </a:t>
            </a:r>
            <a:r>
              <a:rPr lang="en-US" sz="2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470020" name="Line 4"/>
          <p:cNvSpPr>
            <a:spLocks noChangeShapeType="1"/>
          </p:cNvSpPr>
          <p:nvPr/>
        </p:nvSpPr>
        <p:spPr bwMode="auto">
          <a:xfrm flipV="1">
            <a:off x="1905000" y="2286000"/>
            <a:ext cx="609600" cy="4476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0021" name="Text Box 5"/>
          <p:cNvSpPr txBox="1">
            <a:spLocks noChangeArrowheads="1"/>
          </p:cNvSpPr>
          <p:nvPr/>
        </p:nvSpPr>
        <p:spPr bwMode="auto">
          <a:xfrm>
            <a:off x="381000" y="2733675"/>
            <a:ext cx="3505200" cy="3205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Returns ptr. to byte 0 of the newly-reserved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block of memory.</a:t>
            </a:r>
          </a:p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void*</a:t>
            </a:r>
            <a:r>
              <a:rPr lang="en-US">
                <a:effectLst/>
                <a:latin typeface="Times New Roman" pitchFamily="18" charset="0"/>
              </a:rPr>
              <a:t> return type means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‘pointer to unknown type’. You are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REQUIRED</a:t>
            </a:r>
            <a:r>
              <a:rPr lang="en-US">
                <a:effectLst/>
                <a:latin typeface="Times New Roman" pitchFamily="18" charset="0"/>
              </a:rPr>
              <a:t> to use a typecast before assigning it to any pointer.</a:t>
            </a:r>
          </a:p>
        </p:txBody>
      </p:sp>
      <p:sp>
        <p:nvSpPr>
          <p:cNvPr id="470022" name="Line 6"/>
          <p:cNvSpPr>
            <a:spLocks noChangeShapeType="1"/>
          </p:cNvSpPr>
          <p:nvPr/>
        </p:nvSpPr>
        <p:spPr bwMode="auto">
          <a:xfrm flipH="1" flipV="1">
            <a:off x="5867400" y="2276475"/>
            <a:ext cx="106680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0023" name="Text Box 7"/>
          <p:cNvSpPr txBox="1">
            <a:spLocks noChangeArrowheads="1"/>
          </p:cNvSpPr>
          <p:nvPr/>
        </p:nvSpPr>
        <p:spPr bwMode="auto">
          <a:xfrm>
            <a:off x="6477000" y="3038475"/>
            <a:ext cx="2438400" cy="3205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The total number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of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bytes</a:t>
            </a:r>
            <a:r>
              <a:rPr lang="en-US">
                <a:effectLst/>
                <a:latin typeface="Times New Roman" pitchFamily="18" charset="0"/>
              </a:rPr>
              <a:t> that we want to allocate. </a:t>
            </a:r>
            <a:br>
              <a:rPr lang="en-US">
                <a:effectLst/>
                <a:latin typeface="Times New Roman" pitchFamily="18" charset="0"/>
              </a:rPr>
            </a:br>
            <a:endParaRPr lang="en-US">
              <a:effectLst/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( Use the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sizeof()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>
                <a:effectLst/>
                <a:latin typeface="Times New Roman" pitchFamily="18" charset="0"/>
              </a:rPr>
              <a:t>function to find the size of a type).</a:t>
            </a:r>
            <a:endParaRPr lang="en-US">
              <a:solidFill>
                <a:srgbClr val="006600"/>
              </a:solidFill>
              <a:effectLst/>
              <a:latin typeface="Times New Roman" pitchFamily="18" charset="0"/>
            </a:endParaRPr>
          </a:p>
        </p:txBody>
      </p:sp>
      <p:sp>
        <p:nvSpPr>
          <p:cNvPr id="470024" name="Text Box 8"/>
          <p:cNvSpPr txBox="1">
            <a:spLocks noChangeArrowheads="1"/>
          </p:cNvSpPr>
          <p:nvPr/>
        </p:nvSpPr>
        <p:spPr bwMode="auto">
          <a:xfrm>
            <a:off x="4098925" y="3190875"/>
            <a:ext cx="2149475" cy="1562100"/>
          </a:xfrm>
          <a:prstGeom prst="rect">
            <a:avLst/>
          </a:prstGeom>
          <a:noFill/>
          <a:ln w="9525">
            <a:solidFill>
              <a:srgbClr val="33CC33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effectLst/>
                <a:latin typeface="Times New Roman" pitchFamily="18" charset="0"/>
              </a:rPr>
              <a:t>Find this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fcn. prototype in 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stdlib.h</a:t>
            </a:r>
          </a:p>
        </p:txBody>
      </p:sp>
      <p:sp>
        <p:nvSpPr>
          <p:cNvPr id="470025" name="Line 9"/>
          <p:cNvSpPr>
            <a:spLocks noChangeShapeType="1"/>
          </p:cNvSpPr>
          <p:nvPr/>
        </p:nvSpPr>
        <p:spPr bwMode="auto">
          <a:xfrm flipH="1" flipV="1">
            <a:off x="4191000" y="2286000"/>
            <a:ext cx="152400" cy="90487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42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6868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The ‘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Done with Memory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’ Function</a:t>
            </a:r>
          </a:p>
        </p:txBody>
      </p:sp>
      <p:sp>
        <p:nvSpPr>
          <p:cNvPr id="471043" name="Text Box 3"/>
          <p:cNvSpPr txBox="1">
            <a:spLocks noChangeArrowheads="1"/>
          </p:cNvSpPr>
          <p:nvPr/>
        </p:nvSpPr>
        <p:spPr bwMode="auto">
          <a:xfrm>
            <a:off x="1295400" y="1593850"/>
            <a:ext cx="67056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free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</a:t>
            </a:r>
            <a:r>
              <a:rPr lang="en-US" sz="2800" b="1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*pMemBlock);</a:t>
            </a:r>
          </a:p>
        </p:txBody>
      </p:sp>
      <p:sp>
        <p:nvSpPr>
          <p:cNvPr id="471044" name="Line 4"/>
          <p:cNvSpPr>
            <a:spLocks noChangeShapeType="1"/>
          </p:cNvSpPr>
          <p:nvPr/>
        </p:nvSpPr>
        <p:spPr bwMode="auto">
          <a:xfrm flipV="1">
            <a:off x="2133600" y="1905000"/>
            <a:ext cx="228600" cy="533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045" name="Text Box 5"/>
          <p:cNvSpPr txBox="1">
            <a:spLocks noChangeArrowheads="1"/>
          </p:cNvSpPr>
          <p:nvPr/>
        </p:nvSpPr>
        <p:spPr bwMode="auto">
          <a:xfrm>
            <a:off x="304800" y="2279650"/>
            <a:ext cx="2819400" cy="22923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/>
                <a:latin typeface="Courier New" pitchFamily="49" charset="0"/>
              </a:rPr>
              <a:t>free()</a:t>
            </a:r>
            <a:r>
              <a:rPr lang="en-US">
                <a:effectLst/>
                <a:latin typeface="Times New Roman" pitchFamily="18" charset="0"/>
              </a:rPr>
              <a:t> has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no return value.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It only releases memory that was reserved earlier by by</a:t>
            </a:r>
            <a:r>
              <a:rPr lang="en-US">
                <a:solidFill>
                  <a:schemeClr val="accent2"/>
                </a:solidFill>
                <a:effectLst/>
                <a:latin typeface="Times New Roman" pitchFamily="18" charset="0"/>
              </a:rPr>
              <a:t>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solidFill>
                  <a:schemeClr val="accent2"/>
                </a:solidFill>
                <a:effectLst/>
                <a:latin typeface="Times New Roman" pitchFamily="18" charset="0"/>
              </a:rPr>
              <a:t>. </a:t>
            </a:r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71046" name="Line 6"/>
          <p:cNvSpPr>
            <a:spLocks noChangeShapeType="1"/>
          </p:cNvSpPr>
          <p:nvPr/>
        </p:nvSpPr>
        <p:spPr bwMode="auto">
          <a:xfrm flipH="1" flipV="1">
            <a:off x="6248400" y="2127250"/>
            <a:ext cx="609600" cy="4572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047" name="Text Box 7"/>
          <p:cNvSpPr txBox="1">
            <a:spLocks noChangeArrowheads="1"/>
          </p:cNvSpPr>
          <p:nvPr/>
        </p:nvSpPr>
        <p:spPr bwMode="auto">
          <a:xfrm>
            <a:off x="6705600" y="2622550"/>
            <a:ext cx="2133600" cy="15621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Pointer to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byte 0 of a prev. allocated memory block.</a:t>
            </a:r>
            <a:r>
              <a:rPr lang="en-US">
                <a:solidFill>
                  <a:srgbClr val="006600"/>
                </a:solidFill>
                <a:effectLst/>
                <a:latin typeface="Times New Roman" pitchFamily="18" charset="0"/>
              </a:rPr>
              <a:t> </a:t>
            </a:r>
          </a:p>
        </p:txBody>
      </p:sp>
      <p:sp>
        <p:nvSpPr>
          <p:cNvPr id="471048" name="Text Box 8"/>
          <p:cNvSpPr txBox="1">
            <a:spLocks noChangeArrowheads="1"/>
          </p:cNvSpPr>
          <p:nvPr/>
        </p:nvSpPr>
        <p:spPr bwMode="auto">
          <a:xfrm>
            <a:off x="3581400" y="2813050"/>
            <a:ext cx="2743200" cy="1196975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effectLst/>
                <a:latin typeface="Times New Roman" pitchFamily="18" charset="0"/>
              </a:rPr>
              <a:t>Find this</a:t>
            </a: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 </a:t>
            </a:r>
            <a:r>
              <a:rPr lang="en-US">
                <a:effectLst/>
                <a:latin typeface="Times New Roman" pitchFamily="18" charset="0"/>
              </a:rPr>
              <a:t>function prototype in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stdlib.h</a:t>
            </a:r>
          </a:p>
        </p:txBody>
      </p:sp>
      <p:sp>
        <p:nvSpPr>
          <p:cNvPr id="471049" name="Line 9"/>
          <p:cNvSpPr>
            <a:spLocks noChangeShapeType="1"/>
          </p:cNvSpPr>
          <p:nvPr/>
        </p:nvSpPr>
        <p:spPr bwMode="auto">
          <a:xfrm flipH="1" flipV="1">
            <a:off x="3581400" y="2057400"/>
            <a:ext cx="685800" cy="75565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050" name="Rectangle 10"/>
          <p:cNvSpPr>
            <a:spLocks noChangeArrowheads="1"/>
          </p:cNvSpPr>
          <p:nvPr/>
        </p:nvSpPr>
        <p:spPr bwMode="auto">
          <a:xfrm>
            <a:off x="838200" y="4724400"/>
            <a:ext cx="7467600" cy="1943100"/>
          </a:xfrm>
          <a:prstGeom prst="rect">
            <a:avLst/>
          </a:prstGeom>
          <a:noFill/>
          <a:ln w="25400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IMPORTANT</a:t>
            </a: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: </a:t>
            </a:r>
          </a:p>
          <a:p>
            <a:pPr>
              <a:buFontTx/>
              <a:buChar char="•"/>
            </a:pP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 </a:t>
            </a:r>
            <a:r>
              <a:rPr lang="en-US">
                <a:effectLst/>
                <a:latin typeface="Times New Roman" pitchFamily="18" charset="0"/>
              </a:rPr>
              <a:t>Never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  <a:r>
              <a:rPr lang="en-US">
                <a:effectLst/>
                <a:latin typeface="Times New Roman" pitchFamily="18" charset="0"/>
              </a:rPr>
              <a:t>memory that was never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’d. </a:t>
            </a:r>
          </a:p>
          <a:p>
            <a:pPr>
              <a:buFontTx/>
              <a:buChar char="•"/>
            </a:pPr>
            <a:r>
              <a:rPr lang="en-US">
                <a:effectLst/>
                <a:latin typeface="Times New Roman" pitchFamily="18" charset="0"/>
              </a:rPr>
              <a:t> Always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free()</a:t>
            </a:r>
            <a:r>
              <a:rPr lang="en-US">
                <a:effectLst/>
                <a:latin typeface="Times New Roman" pitchFamily="18" charset="0"/>
              </a:rPr>
              <a:t>memory that was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</a:t>
            </a:r>
            <a:r>
              <a:rPr lang="en-US">
                <a:effectLst/>
                <a:latin typeface="Times New Roman" pitchFamily="18" charset="0"/>
              </a:rPr>
              <a:t>’d earlier. If you forget, your program will grow larger and larger and may eventually fill all memory: ‘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memory leak</a:t>
            </a:r>
            <a:r>
              <a:rPr lang="en-US">
                <a:effectLst/>
                <a:latin typeface="Times New Roman" pitchFamily="18" charset="0"/>
              </a:rPr>
              <a:t>’ –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BAD!</a:t>
            </a:r>
            <a:r>
              <a:rPr lang="en-US">
                <a:effectLst/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0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2067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78486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int main ( ) </a:t>
            </a:r>
            <a:br>
              <a:rPr lang="en-US">
                <a:solidFill>
                  <a:schemeClr val="bg2"/>
                </a:solidFill>
                <a:effectLst/>
                <a:latin typeface="Arial" charset="0"/>
              </a:rPr>
            </a:b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int *pStart,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free(pStart); // more on that later 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2068" name="Line 4"/>
          <p:cNvSpPr>
            <a:spLocks noChangeShapeType="1"/>
          </p:cNvSpPr>
          <p:nvPr/>
        </p:nvSpPr>
        <p:spPr bwMode="auto">
          <a:xfrm flipH="1" flipV="1">
            <a:off x="2971800" y="1981200"/>
            <a:ext cx="381000" cy="2286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2069" name="Text Box 5"/>
          <p:cNvSpPr txBox="1">
            <a:spLocks noChangeArrowheads="1"/>
          </p:cNvSpPr>
          <p:nvPr/>
        </p:nvSpPr>
        <p:spPr bwMode="auto">
          <a:xfrm>
            <a:off x="3352800" y="2209800"/>
            <a:ext cx="52578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malloc(),free()</a:t>
            </a:r>
            <a:r>
              <a:rPr lang="en-US">
                <a:effectLst/>
                <a:latin typeface="Times New Roman" pitchFamily="18" charset="0"/>
              </a:rPr>
              <a:t>are found in</a:t>
            </a:r>
            <a:r>
              <a:rPr lang="en-US">
                <a:solidFill>
                  <a:srgbClr val="33CC33"/>
                </a:solidFill>
                <a:effectLst/>
                <a:latin typeface="Times New Roman" pitchFamily="18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stdlib.h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09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8382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Dynamic Allocation: Example</a:t>
            </a:r>
          </a:p>
        </p:txBody>
      </p:sp>
      <p:sp>
        <p:nvSpPr>
          <p:cNvPr id="473091" name="Text Box 3"/>
          <p:cNvSpPr txBox="1">
            <a:spLocks noChangeArrowheads="1"/>
          </p:cNvSpPr>
          <p:nvPr/>
        </p:nvSpPr>
        <p:spPr bwMode="auto">
          <a:xfrm>
            <a:off x="381000" y="1295400"/>
            <a:ext cx="6172200" cy="521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#include&lt;stdio.h&gt;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#include&lt;stdlib.h&gt;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int main ( ) </a:t>
            </a:r>
            <a:br>
              <a:rPr lang="en-US">
                <a:solidFill>
                  <a:schemeClr val="accent2"/>
                </a:solidFill>
                <a:effectLst/>
                <a:latin typeface="Arial" charset="0"/>
              </a:rPr>
            </a:b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{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/>
                <a:latin typeface="Arial" charset="0"/>
              </a:rPr>
              <a:t>     int *pStart, size;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printf("Type the size: ");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scanf("%d", &amp;size);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pStart = (int *) malloc (size * sizeof(int));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// other operations here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free(pStart); // more on that later 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     return 0;</a:t>
            </a:r>
          </a:p>
          <a:p>
            <a:pPr>
              <a:lnSpc>
                <a:spcPct val="75000"/>
              </a:lnSpc>
              <a:spcBef>
                <a:spcPct val="50000"/>
              </a:spcBef>
            </a:pPr>
            <a:r>
              <a:rPr lang="en-US">
                <a:solidFill>
                  <a:schemeClr val="bg2"/>
                </a:solidFill>
                <a:effectLst/>
                <a:latin typeface="Arial" charset="0"/>
              </a:rPr>
              <a:t>} </a:t>
            </a:r>
          </a:p>
        </p:txBody>
      </p:sp>
      <p:sp>
        <p:nvSpPr>
          <p:cNvPr id="473092" name="Rectangle 4"/>
          <p:cNvSpPr>
            <a:spLocks noChangeArrowheads="1"/>
          </p:cNvSpPr>
          <p:nvPr/>
        </p:nvSpPr>
        <p:spPr bwMode="auto">
          <a:xfrm>
            <a:off x="7010400" y="1676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3" name="Rectangle 5"/>
          <p:cNvSpPr>
            <a:spLocks noChangeArrowheads="1"/>
          </p:cNvSpPr>
          <p:nvPr/>
        </p:nvSpPr>
        <p:spPr bwMode="auto">
          <a:xfrm>
            <a:off x="7010400" y="2209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4" name="Rectangle 6"/>
          <p:cNvSpPr>
            <a:spLocks noChangeArrowheads="1"/>
          </p:cNvSpPr>
          <p:nvPr/>
        </p:nvSpPr>
        <p:spPr bwMode="auto">
          <a:xfrm>
            <a:off x="7010400" y="27432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5" name="Rectangle 7"/>
          <p:cNvSpPr>
            <a:spLocks noChangeArrowheads="1"/>
          </p:cNvSpPr>
          <p:nvPr/>
        </p:nvSpPr>
        <p:spPr bwMode="auto">
          <a:xfrm>
            <a:off x="7010400" y="32766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6" name="Rectangle 8"/>
          <p:cNvSpPr>
            <a:spLocks noChangeArrowheads="1"/>
          </p:cNvSpPr>
          <p:nvPr/>
        </p:nvSpPr>
        <p:spPr bwMode="auto">
          <a:xfrm>
            <a:off x="7010400" y="38100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7" name="Rectangle 9"/>
          <p:cNvSpPr>
            <a:spLocks noChangeArrowheads="1"/>
          </p:cNvSpPr>
          <p:nvPr/>
        </p:nvSpPr>
        <p:spPr bwMode="auto">
          <a:xfrm>
            <a:off x="7010400" y="43434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8" name="Rectangle 10"/>
          <p:cNvSpPr>
            <a:spLocks noChangeArrowheads="1"/>
          </p:cNvSpPr>
          <p:nvPr/>
        </p:nvSpPr>
        <p:spPr bwMode="auto">
          <a:xfrm>
            <a:off x="7010400" y="4876800"/>
            <a:ext cx="16002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3099" name="Text Box 11"/>
          <p:cNvSpPr txBox="1">
            <a:spLocks noChangeArrowheads="1"/>
          </p:cNvSpPr>
          <p:nvPr/>
        </p:nvSpPr>
        <p:spPr bwMode="auto">
          <a:xfrm>
            <a:off x="7010400" y="16764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pStart: </a:t>
            </a: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  <p:sp>
        <p:nvSpPr>
          <p:cNvPr id="473100" name="Text Box 12"/>
          <p:cNvSpPr txBox="1">
            <a:spLocks noChangeArrowheads="1"/>
          </p:cNvSpPr>
          <p:nvPr/>
        </p:nvSpPr>
        <p:spPr bwMode="auto">
          <a:xfrm>
            <a:off x="7010400" y="2209800"/>
            <a:ext cx="1600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size: </a:t>
            </a:r>
            <a:r>
              <a:rPr lang="en-US" i="1">
                <a:effectLst/>
                <a:latin typeface="Times New Roman" pitchFamily="18" charset="0"/>
              </a:rPr>
              <a:t>junk</a:t>
            </a:r>
          </a:p>
        </p:txBody>
      </p:sp>
      <p:sp>
        <p:nvSpPr>
          <p:cNvPr id="473101" name="Text Box 13"/>
          <p:cNvSpPr txBox="1">
            <a:spLocks noChangeArrowheads="1"/>
          </p:cNvSpPr>
          <p:nvPr/>
        </p:nvSpPr>
        <p:spPr bwMode="auto">
          <a:xfrm>
            <a:off x="6248400" y="1752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900:</a:t>
            </a:r>
          </a:p>
        </p:txBody>
      </p:sp>
      <p:sp>
        <p:nvSpPr>
          <p:cNvPr id="473102" name="Text Box 14"/>
          <p:cNvSpPr txBox="1">
            <a:spLocks noChangeArrowheads="1"/>
          </p:cNvSpPr>
          <p:nvPr/>
        </p:nvSpPr>
        <p:spPr bwMode="auto">
          <a:xfrm>
            <a:off x="6248400" y="2286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904:</a:t>
            </a:r>
          </a:p>
        </p:txBody>
      </p:sp>
      <p:sp>
        <p:nvSpPr>
          <p:cNvPr id="473103" name="Text Box 15"/>
          <p:cNvSpPr txBox="1">
            <a:spLocks noChangeArrowheads="1"/>
          </p:cNvSpPr>
          <p:nvPr/>
        </p:nvSpPr>
        <p:spPr bwMode="auto">
          <a:xfrm>
            <a:off x="6248400" y="28194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908:</a:t>
            </a:r>
          </a:p>
        </p:txBody>
      </p:sp>
      <p:sp>
        <p:nvSpPr>
          <p:cNvPr id="473104" name="Text Box 16"/>
          <p:cNvSpPr txBox="1">
            <a:spLocks noChangeArrowheads="1"/>
          </p:cNvSpPr>
          <p:nvPr/>
        </p:nvSpPr>
        <p:spPr bwMode="auto">
          <a:xfrm>
            <a:off x="6248400" y="33528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912:</a:t>
            </a:r>
          </a:p>
        </p:txBody>
      </p:sp>
      <p:sp>
        <p:nvSpPr>
          <p:cNvPr id="473105" name="Text Box 17"/>
          <p:cNvSpPr txBox="1">
            <a:spLocks noChangeArrowheads="1"/>
          </p:cNvSpPr>
          <p:nvPr/>
        </p:nvSpPr>
        <p:spPr bwMode="auto">
          <a:xfrm>
            <a:off x="6248400" y="44196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920:</a:t>
            </a:r>
          </a:p>
        </p:txBody>
      </p:sp>
      <p:sp>
        <p:nvSpPr>
          <p:cNvPr id="473106" name="Text Box 18"/>
          <p:cNvSpPr txBox="1">
            <a:spLocks noChangeArrowheads="1"/>
          </p:cNvSpPr>
          <p:nvPr/>
        </p:nvSpPr>
        <p:spPr bwMode="auto">
          <a:xfrm>
            <a:off x="6248400" y="49530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924:</a:t>
            </a:r>
          </a:p>
        </p:txBody>
      </p:sp>
      <p:sp>
        <p:nvSpPr>
          <p:cNvPr id="473107" name="Text Box 19"/>
          <p:cNvSpPr txBox="1">
            <a:spLocks noChangeArrowheads="1"/>
          </p:cNvSpPr>
          <p:nvPr/>
        </p:nvSpPr>
        <p:spPr bwMode="auto">
          <a:xfrm>
            <a:off x="6248400" y="3886200"/>
            <a:ext cx="76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916:</a:t>
            </a:r>
          </a:p>
        </p:txBody>
      </p:sp>
      <p:sp>
        <p:nvSpPr>
          <p:cNvPr id="473108" name="Text Box 20"/>
          <p:cNvSpPr txBox="1">
            <a:spLocks noChangeArrowheads="1"/>
          </p:cNvSpPr>
          <p:nvPr/>
        </p:nvSpPr>
        <p:spPr bwMode="auto">
          <a:xfrm>
            <a:off x="2895600" y="1905000"/>
            <a:ext cx="2514600" cy="863600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pointer-to-int</a:t>
            </a:r>
            <a:endParaRPr lang="en-US">
              <a:effectLst/>
              <a:latin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urier New" pitchFamily="49" charset="0"/>
              </a:rPr>
              <a:t>int</a:t>
            </a:r>
            <a:endParaRPr lang="en-US">
              <a:effectLst/>
              <a:latin typeface="Times New Roman" pitchFamily="18" charset="0"/>
            </a:endParaRPr>
          </a:p>
        </p:txBody>
      </p:sp>
      <p:sp>
        <p:nvSpPr>
          <p:cNvPr id="473109" name="Freeform 21"/>
          <p:cNvSpPr>
            <a:spLocks/>
          </p:cNvSpPr>
          <p:nvPr/>
        </p:nvSpPr>
        <p:spPr bwMode="auto">
          <a:xfrm>
            <a:off x="1871663" y="2133600"/>
            <a:ext cx="1001712" cy="798513"/>
          </a:xfrm>
          <a:custGeom>
            <a:avLst/>
            <a:gdLst>
              <a:gd name="T0" fmla="*/ 631 w 631"/>
              <a:gd name="T1" fmla="*/ 0 h 503"/>
              <a:gd name="T2" fmla="*/ 339 w 631"/>
              <a:gd name="T3" fmla="*/ 82 h 503"/>
              <a:gd name="T4" fmla="*/ 147 w 631"/>
              <a:gd name="T5" fmla="*/ 229 h 503"/>
              <a:gd name="T6" fmla="*/ 0 w 631"/>
              <a:gd name="T7" fmla="*/ 503 h 5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31" h="503">
                <a:moveTo>
                  <a:pt x="631" y="0"/>
                </a:moveTo>
                <a:cubicBezTo>
                  <a:pt x="582" y="14"/>
                  <a:pt x="420" y="44"/>
                  <a:pt x="339" y="82"/>
                </a:cubicBezTo>
                <a:cubicBezTo>
                  <a:pt x="258" y="120"/>
                  <a:pt x="203" y="159"/>
                  <a:pt x="147" y="229"/>
                </a:cubicBezTo>
                <a:cubicBezTo>
                  <a:pt x="91" y="299"/>
                  <a:pt x="31" y="446"/>
                  <a:pt x="0" y="503"/>
                </a:cubicBezTo>
              </a:path>
            </a:pathLst>
          </a:custGeom>
          <a:noFill/>
          <a:ln w="22225" cap="flat" cmpd="sng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3110" name="Freeform 22"/>
          <p:cNvSpPr>
            <a:spLocks/>
          </p:cNvSpPr>
          <p:nvPr/>
        </p:nvSpPr>
        <p:spPr bwMode="auto">
          <a:xfrm>
            <a:off x="2466975" y="2554288"/>
            <a:ext cx="420688" cy="392112"/>
          </a:xfrm>
          <a:custGeom>
            <a:avLst/>
            <a:gdLst>
              <a:gd name="T0" fmla="*/ 265 w 265"/>
              <a:gd name="T1" fmla="*/ 0 h 247"/>
              <a:gd name="T2" fmla="*/ 128 w 265"/>
              <a:gd name="T3" fmla="*/ 37 h 247"/>
              <a:gd name="T4" fmla="*/ 46 w 265"/>
              <a:gd name="T5" fmla="*/ 119 h 247"/>
              <a:gd name="T6" fmla="*/ 0 w 265"/>
              <a:gd name="T7" fmla="*/ 247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65" h="247">
                <a:moveTo>
                  <a:pt x="265" y="0"/>
                </a:moveTo>
                <a:cubicBezTo>
                  <a:pt x="242" y="6"/>
                  <a:pt x="164" y="17"/>
                  <a:pt x="128" y="37"/>
                </a:cubicBezTo>
                <a:cubicBezTo>
                  <a:pt x="92" y="57"/>
                  <a:pt x="67" y="84"/>
                  <a:pt x="46" y="119"/>
                </a:cubicBezTo>
                <a:cubicBezTo>
                  <a:pt x="25" y="154"/>
                  <a:pt x="10" y="220"/>
                  <a:pt x="0" y="247"/>
                </a:cubicBezTo>
              </a:path>
            </a:pathLst>
          </a:custGeom>
          <a:noFill/>
          <a:ln w="22225" cap="flat" cmpd="sng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1694</TotalTime>
  <Words>923</Words>
  <Application>Microsoft Office PowerPoint</Application>
  <PresentationFormat>On-screen Show (4:3)</PresentationFormat>
  <Paragraphs>324</Paragraphs>
  <Slides>24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1" baseType="lpstr">
      <vt:lpstr>Times New Roman</vt:lpstr>
      <vt:lpstr>Tahoma</vt:lpstr>
      <vt:lpstr>Arial</vt:lpstr>
      <vt:lpstr>Courier New</vt:lpstr>
      <vt:lpstr>Wingdings</vt:lpstr>
      <vt:lpstr>Arial Black</vt:lpstr>
      <vt:lpstr>Default Design</vt:lpstr>
      <vt:lpstr>EECS110: 7b  Pointers &amp; Memory</vt:lpstr>
      <vt:lpstr>(Recall) static Keyword  </vt:lpstr>
      <vt:lpstr>(Recall) static Example</vt:lpstr>
      <vt:lpstr>(Recall) Arrays vs. Pointers</vt:lpstr>
      <vt:lpstr>Dynamic Allocation</vt:lpstr>
      <vt:lpstr>Dynamic Allocation: The ‘Get Memory’ Function</vt:lpstr>
      <vt:lpstr>Dynamic Allocation: The ‘Done with Memory’ Function</vt:lpstr>
      <vt:lpstr>Dynamic Allocation: Example</vt:lpstr>
      <vt:lpstr>Dynamic Allocation: Example</vt:lpstr>
      <vt:lpstr>Dynamic Allocation: Example</vt:lpstr>
      <vt:lpstr>Dynamic Allocation: Example</vt:lpstr>
      <vt:lpstr>Dynamic Allocation: Example</vt:lpstr>
      <vt:lpstr>Dynamic Allocation: Example</vt:lpstr>
      <vt:lpstr>Dynamic Allocation - malloc</vt:lpstr>
      <vt:lpstr>Dynamic Allocation - malloc</vt:lpstr>
      <vt:lpstr>Dynamic Allocation - malloc</vt:lpstr>
      <vt:lpstr>Dynamic Allocation - malloc</vt:lpstr>
      <vt:lpstr>Dynamic Allocation - malloc</vt:lpstr>
      <vt:lpstr>Dynamic Allocation - malloc</vt:lpstr>
      <vt:lpstr>Dynamic Allocation - free</vt:lpstr>
      <vt:lpstr>Dynamic Allocation - free</vt:lpstr>
      <vt:lpstr>Cautions for malloc(), free()</vt:lpstr>
      <vt:lpstr>IMPORTANT NOTE:</vt:lpstr>
      <vt:lpstr>Dynamic Allocation: Example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70</cp:revision>
  <dcterms:created xsi:type="dcterms:W3CDTF">2002-05-08T02:38:11Z</dcterms:created>
  <dcterms:modified xsi:type="dcterms:W3CDTF">2012-01-17T11:59:48Z</dcterms:modified>
</cp:coreProperties>
</file>

<file path=docProps/thumbnail.jpeg>
</file>