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5"/>
  </p:notesMasterIdLst>
  <p:handoutMasterIdLst>
    <p:handoutMasterId r:id="rId36"/>
  </p:handoutMasterIdLst>
  <p:sldIdLst>
    <p:sldId id="256" r:id="rId2"/>
    <p:sldId id="306" r:id="rId3"/>
    <p:sldId id="286" r:id="rId4"/>
    <p:sldId id="289" r:id="rId5"/>
    <p:sldId id="288" r:id="rId6"/>
    <p:sldId id="311" r:id="rId7"/>
    <p:sldId id="312" r:id="rId8"/>
    <p:sldId id="292" r:id="rId9"/>
    <p:sldId id="293" r:id="rId10"/>
    <p:sldId id="295" r:id="rId11"/>
    <p:sldId id="298" r:id="rId12"/>
    <p:sldId id="299" r:id="rId13"/>
    <p:sldId id="302" r:id="rId14"/>
    <p:sldId id="304" r:id="rId15"/>
    <p:sldId id="308" r:id="rId16"/>
    <p:sldId id="296" r:id="rId17"/>
    <p:sldId id="301" r:id="rId18"/>
    <p:sldId id="300" r:id="rId19"/>
    <p:sldId id="285" r:id="rId20"/>
    <p:sldId id="287" r:id="rId21"/>
    <p:sldId id="310" r:id="rId22"/>
    <p:sldId id="262" r:id="rId23"/>
    <p:sldId id="284" r:id="rId24"/>
    <p:sldId id="305" r:id="rId25"/>
    <p:sldId id="272" r:id="rId26"/>
    <p:sldId id="263" r:id="rId27"/>
    <p:sldId id="266" r:id="rId28"/>
    <p:sldId id="277" r:id="rId29"/>
    <p:sldId id="265" r:id="rId30"/>
    <p:sldId id="271" r:id="rId31"/>
    <p:sldId id="273" r:id="rId32"/>
    <p:sldId id="283" r:id="rId33"/>
    <p:sldId id="309" r:id="rId34"/>
  </p:sldIdLst>
  <p:sldSz cx="9144000" cy="6858000" type="screen4x3"/>
  <p:notesSz cx="6856413" cy="9418638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60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60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60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60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60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60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60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60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60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984" autoAdjust="0"/>
    <p:restoredTop sz="94722" autoAdjust="0"/>
  </p:normalViewPr>
  <p:slideViewPr>
    <p:cSldViewPr>
      <p:cViewPr>
        <p:scale>
          <a:sx n="75" d="100"/>
          <a:sy n="75" d="100"/>
        </p:scale>
        <p:origin x="-342" y="-27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80899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80900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915400"/>
            <a:ext cx="2971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80901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915400"/>
            <a:ext cx="2971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BA7413CF-D548-45D7-81C0-12D3DF5AA1A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91979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32772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041400" y="685800"/>
            <a:ext cx="4775200" cy="35814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27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95800"/>
            <a:ext cx="5029200" cy="419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27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915400"/>
            <a:ext cx="2971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27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915400"/>
            <a:ext cx="2971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BC531EBD-A154-4AD2-BB78-D5382B03997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43396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F79F481-06ED-48C0-B0D3-3F6F6EB9D3F2}" type="slidenum">
              <a:rPr lang="en-US"/>
              <a:pPr/>
              <a:t>1</a:t>
            </a:fld>
            <a:endParaRPr lang="en-US"/>
          </a:p>
        </p:txBody>
      </p:sp>
      <p:sp>
        <p:nvSpPr>
          <p:cNvPr id="33794" name="Rectangle 1026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5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169C9A9-056B-45C4-8849-21FF2A28E13C}" type="slidenum">
              <a:rPr lang="en-US"/>
              <a:pPr/>
              <a:t>12</a:t>
            </a:fld>
            <a:endParaRPr lang="en-US"/>
          </a:p>
        </p:txBody>
      </p:sp>
      <p:sp>
        <p:nvSpPr>
          <p:cNvPr id="993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93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A47132A-6793-4A5A-B3B9-4D916B8CEFE2}" type="slidenum">
              <a:rPr lang="en-US"/>
              <a:pPr/>
              <a:t>13</a:t>
            </a:fld>
            <a:endParaRPr lang="en-US"/>
          </a:p>
        </p:txBody>
      </p:sp>
      <p:sp>
        <p:nvSpPr>
          <p:cNvPr id="1075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6C3B48F-5188-4B8B-ABC2-8C5E88C5551A}" type="slidenum">
              <a:rPr lang="en-US"/>
              <a:pPr/>
              <a:t>14</a:t>
            </a:fld>
            <a:endParaRPr lang="en-US"/>
          </a:p>
        </p:txBody>
      </p:sp>
      <p:sp>
        <p:nvSpPr>
          <p:cNvPr id="1208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08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2E7C2B4-16C6-43E8-BB2A-1364AA7D2EE0}" type="slidenum">
              <a:rPr lang="en-US"/>
              <a:pPr/>
              <a:t>15</a:t>
            </a:fld>
            <a:endParaRPr lang="en-US"/>
          </a:p>
        </p:txBody>
      </p:sp>
      <p:sp>
        <p:nvSpPr>
          <p:cNvPr id="1269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69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B58E741-5198-4540-9A87-6C46B9EE55A3}" type="slidenum">
              <a:rPr lang="en-US"/>
              <a:pPr/>
              <a:t>16</a:t>
            </a:fld>
            <a:endParaRPr lang="en-US"/>
          </a:p>
        </p:txBody>
      </p:sp>
      <p:sp>
        <p:nvSpPr>
          <p:cNvPr id="931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1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D1B80C7-BBA8-487E-94F3-B35D86D3F66B}" type="slidenum">
              <a:rPr lang="en-US"/>
              <a:pPr/>
              <a:t>17</a:t>
            </a:fld>
            <a:endParaRPr lang="en-US"/>
          </a:p>
        </p:txBody>
      </p:sp>
      <p:sp>
        <p:nvSpPr>
          <p:cNvPr id="1054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44FC1B5-4848-4F5E-9818-FB2E3D6C9683}" type="slidenum">
              <a:rPr lang="en-US"/>
              <a:pPr/>
              <a:t>18</a:t>
            </a:fld>
            <a:endParaRPr lang="en-US"/>
          </a:p>
        </p:txBody>
      </p:sp>
      <p:sp>
        <p:nvSpPr>
          <p:cNvPr id="1034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34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5A0AD28-3D40-4808-9E45-8D58E6D23F4E}" type="slidenum">
              <a:rPr lang="en-US"/>
              <a:pPr/>
              <a:t>19</a:t>
            </a:fld>
            <a:endParaRPr lang="en-US"/>
          </a:p>
        </p:txBody>
      </p:sp>
      <p:sp>
        <p:nvSpPr>
          <p:cNvPr id="696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3E793B6-2FD2-4C35-9E71-43A83E8D263C}" type="slidenum">
              <a:rPr lang="en-US"/>
              <a:pPr/>
              <a:t>20</a:t>
            </a:fld>
            <a:endParaRPr lang="en-US"/>
          </a:p>
        </p:txBody>
      </p:sp>
      <p:sp>
        <p:nvSpPr>
          <p:cNvPr id="747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C7511D4-1A01-4FB8-A918-B228E371BD50}" type="slidenum">
              <a:rPr lang="en-US"/>
              <a:pPr/>
              <a:t>21</a:t>
            </a:fld>
            <a:endParaRPr lang="en-US"/>
          </a:p>
        </p:txBody>
      </p:sp>
      <p:sp>
        <p:nvSpPr>
          <p:cNvPr id="2007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0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9C2FABC-DD9A-40A8-88CB-E773A09FCA74}" type="slidenum">
              <a:rPr lang="en-US"/>
              <a:pPr/>
              <a:t>2</a:t>
            </a:fld>
            <a:endParaRPr lang="en-US"/>
          </a:p>
        </p:txBody>
      </p:sp>
      <p:sp>
        <p:nvSpPr>
          <p:cNvPr id="1167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67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A7ED917-11D7-48D4-8191-9CE3DBE3B84D}" type="slidenum">
              <a:rPr lang="en-US"/>
              <a:pPr/>
              <a:t>22</a:t>
            </a:fld>
            <a:endParaRPr lang="en-US"/>
          </a:p>
        </p:txBody>
      </p:sp>
      <p:sp>
        <p:nvSpPr>
          <p:cNvPr id="399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91F3CA2-8CF8-49B6-946B-B81C60039C5C}" type="slidenum">
              <a:rPr lang="en-US"/>
              <a:pPr/>
              <a:t>23</a:t>
            </a:fld>
            <a:endParaRPr lang="en-US"/>
          </a:p>
        </p:txBody>
      </p:sp>
      <p:sp>
        <p:nvSpPr>
          <p:cNvPr id="665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8B99C38-C538-4EC6-8FC9-F5BB398B45E2}" type="slidenum">
              <a:rPr lang="en-US"/>
              <a:pPr/>
              <a:t>24</a:t>
            </a:fld>
            <a:endParaRPr lang="en-US"/>
          </a:p>
        </p:txBody>
      </p:sp>
      <p:sp>
        <p:nvSpPr>
          <p:cNvPr id="1218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18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A2E6864-5AAA-4289-ACF8-3D8F12BA4AC7}" type="slidenum">
              <a:rPr lang="en-US"/>
              <a:pPr/>
              <a:t>25</a:t>
            </a:fld>
            <a:endParaRPr lang="en-US"/>
          </a:p>
        </p:txBody>
      </p:sp>
      <p:sp>
        <p:nvSpPr>
          <p:cNvPr id="542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D2E21DD-AD85-48B2-9CDD-2F12F0E757A9}" type="slidenum">
              <a:rPr lang="en-US"/>
              <a:pPr/>
              <a:t>26</a:t>
            </a:fld>
            <a:endParaRPr lang="en-US"/>
          </a:p>
        </p:txBody>
      </p:sp>
      <p:sp>
        <p:nvSpPr>
          <p:cNvPr id="409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88349B7-C4ED-4537-8BB7-56FAE08B0F2A}" type="slidenum">
              <a:rPr lang="en-US"/>
              <a:pPr/>
              <a:t>27</a:t>
            </a:fld>
            <a:endParaRPr lang="en-US"/>
          </a:p>
        </p:txBody>
      </p:sp>
      <p:sp>
        <p:nvSpPr>
          <p:cNvPr id="430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911C7A5-F04C-4BA7-8939-775B9E7FE23F}" type="slidenum">
              <a:rPr lang="en-US"/>
              <a:pPr/>
              <a:t>28</a:t>
            </a:fld>
            <a:endParaRPr lang="en-US"/>
          </a:p>
        </p:txBody>
      </p:sp>
      <p:sp>
        <p:nvSpPr>
          <p:cNvPr id="440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10F8DC4-601F-415B-B83D-87526E25C45B}" type="slidenum">
              <a:rPr lang="en-US"/>
              <a:pPr/>
              <a:t>29</a:t>
            </a:fld>
            <a:endParaRPr lang="en-US"/>
          </a:p>
        </p:txBody>
      </p:sp>
      <p:sp>
        <p:nvSpPr>
          <p:cNvPr id="450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A19CC08-7BB8-4696-A7F2-58085D8A5A14}" type="slidenum">
              <a:rPr lang="en-US"/>
              <a:pPr/>
              <a:t>30</a:t>
            </a:fld>
            <a:endParaRPr lang="en-US"/>
          </a:p>
        </p:txBody>
      </p:sp>
      <p:sp>
        <p:nvSpPr>
          <p:cNvPr id="532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7C10B3C-22F2-4D66-92E3-7BE89425A3D8}" type="slidenum">
              <a:rPr lang="en-US"/>
              <a:pPr/>
              <a:t>31</a:t>
            </a:fld>
            <a:endParaRPr lang="en-US"/>
          </a:p>
        </p:txBody>
      </p:sp>
      <p:sp>
        <p:nvSpPr>
          <p:cNvPr id="552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5A557FC-D242-4B71-8AF3-DAA3FB23E574}" type="slidenum">
              <a:rPr lang="en-US"/>
              <a:pPr/>
              <a:t>3</a:t>
            </a:fld>
            <a:endParaRPr lang="en-US"/>
          </a:p>
        </p:txBody>
      </p:sp>
      <p:sp>
        <p:nvSpPr>
          <p:cNvPr id="1177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5864C4C-F087-43EC-9F7A-D0CF34980E4D}" type="slidenum">
              <a:rPr lang="en-US"/>
              <a:pPr/>
              <a:t>32</a:t>
            </a:fld>
            <a:endParaRPr lang="en-US"/>
          </a:p>
        </p:txBody>
      </p:sp>
      <p:sp>
        <p:nvSpPr>
          <p:cNvPr id="645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6DCB39E-5658-4897-9A8B-2C7A64D92C21}" type="slidenum">
              <a:rPr lang="en-US"/>
              <a:pPr/>
              <a:t>33</a:t>
            </a:fld>
            <a:endParaRPr lang="en-US"/>
          </a:p>
        </p:txBody>
      </p:sp>
      <p:sp>
        <p:nvSpPr>
          <p:cNvPr id="1290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9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7AF5D75-0E72-4FEC-BCD0-A313497748EE}" type="slidenum">
              <a:rPr lang="en-US"/>
              <a:pPr/>
              <a:t>4</a:t>
            </a:fld>
            <a:endParaRPr lang="en-US"/>
          </a:p>
        </p:txBody>
      </p:sp>
      <p:sp>
        <p:nvSpPr>
          <p:cNvPr id="1187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8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CFBC21D-5EF2-47DE-A576-54453F2AD74F}" type="slidenum">
              <a:rPr lang="en-US"/>
              <a:pPr/>
              <a:t>5</a:t>
            </a:fld>
            <a:endParaRPr lang="en-US"/>
          </a:p>
        </p:txBody>
      </p:sp>
      <p:sp>
        <p:nvSpPr>
          <p:cNvPr id="1198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98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8A2D21B-2197-41CD-ABB3-7861482A2BAB}" type="slidenum">
              <a:rPr lang="en-US"/>
              <a:pPr/>
              <a:t>8</a:t>
            </a:fld>
            <a:endParaRPr lang="en-US"/>
          </a:p>
        </p:txBody>
      </p:sp>
      <p:sp>
        <p:nvSpPr>
          <p:cNvPr id="849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FC21884-F297-4C4E-A56C-DB7009F95938}" type="slidenum">
              <a:rPr lang="en-US"/>
              <a:pPr/>
              <a:t>9</a:t>
            </a:fld>
            <a:endParaRPr lang="en-US"/>
          </a:p>
        </p:txBody>
      </p:sp>
      <p:sp>
        <p:nvSpPr>
          <p:cNvPr id="870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A2AF861-8E49-41B8-BC2F-A98F168AEA7A}" type="slidenum">
              <a:rPr lang="en-US"/>
              <a:pPr/>
              <a:t>10</a:t>
            </a:fld>
            <a:endParaRPr lang="en-US"/>
          </a:p>
        </p:txBody>
      </p:sp>
      <p:sp>
        <p:nvSpPr>
          <p:cNvPr id="911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11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14F54E4-2AD1-43CB-B639-C225BB0D37A3}" type="slidenum">
              <a:rPr lang="en-US"/>
              <a:pPr/>
              <a:t>11</a:t>
            </a:fld>
            <a:endParaRPr lang="en-US"/>
          </a:p>
        </p:txBody>
      </p:sp>
      <p:sp>
        <p:nvSpPr>
          <p:cNvPr id="972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5EC14BE-05FC-4A8B-8CFE-B1A3B955A66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62047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EC89B368-F21C-4FE7-9C53-32474AD1A21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59268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152400"/>
            <a:ext cx="2171700" cy="6400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152400"/>
            <a:ext cx="6362700" cy="6400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9504B646-1A73-427E-8AA4-F95D058B963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44880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7E1BDD11-9527-4ED2-B645-C422D36B1E0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82464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E93D690-E4BA-4479-8E38-F34FDECEA44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1781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295400"/>
            <a:ext cx="42672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95400"/>
            <a:ext cx="42672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2482FFA2-6A81-41EE-AA99-55E077B0CDF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59717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154BCB66-FD57-4A06-BFEA-8635240D20B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91926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8010CBDF-E695-40B0-8E1F-D155B126094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0381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59CE19E4-D3AA-4D9D-A28B-246485536CF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39463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A78E8F16-540D-4D69-B377-45BA1A7DF04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5243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80F3815B-F822-4768-A5C4-D155489DC0E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6087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152400"/>
            <a:ext cx="86868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1295400"/>
            <a:ext cx="8686800" cy="5257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772400" y="6477000"/>
            <a:ext cx="12954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CFA32AA-9F38-44BD-BC83-AB6FCBD761F0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en.wikipedia.org/wiki/Collatz_conjecture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6154BB-3D80-4D3F-896D-7E98469E5E70}" type="slidenum">
              <a:rPr lang="en-US"/>
              <a:pPr/>
              <a:t>1</a:t>
            </a:fld>
            <a:endParaRPr lang="en-US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914400"/>
            <a:ext cx="7772400" cy="1143000"/>
          </a:xfrm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r>
              <a:rPr lang="en-US" sz="4800">
                <a:effectLst>
                  <a:outerShdw blurRad="38100" dist="38100" dir="2700000" algn="tl">
                    <a:srgbClr val="C0C0C0"/>
                  </a:outerShdw>
                </a:effectLst>
              </a:rPr>
              <a:t>EECS 110: 1a Intro</a:t>
            </a: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2590800"/>
            <a:ext cx="8686800" cy="2141538"/>
          </a:xfrm>
          <a:ln w="76200">
            <a:solidFill>
              <a:schemeClr val="accent2"/>
            </a:solidFill>
            <a:miter lim="800000"/>
            <a:headEnd/>
            <a:tailEnd/>
          </a:ln>
        </p:spPr>
        <p:txBody>
          <a:bodyPr/>
          <a:lstStyle/>
          <a:p>
            <a:pPr algn="ctr">
              <a:buFontTx/>
              <a:buNone/>
            </a:pPr>
            <a:r>
              <a:rPr lang="en-US" sz="4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Introduction to Computer </a:t>
            </a:r>
            <a:r>
              <a:rPr lang="en-US" sz="4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Programming</a:t>
            </a:r>
          </a:p>
          <a:p>
            <a:pPr algn="ctr">
              <a:buFontTx/>
              <a:buNone/>
            </a:pPr>
            <a:r>
              <a:rPr lang="en-US" sz="4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Instructor: Jack </a:t>
            </a:r>
            <a:r>
              <a:rPr lang="en-US" sz="4400" dirty="0" err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Tumblin</a:t>
            </a:r>
            <a:endParaRPr lang="en-US" sz="4400" dirty="0" smtClean="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algn="ctr">
              <a:buFontTx/>
              <a:buNone/>
            </a:pPr>
            <a:r>
              <a:rPr lang="en-US" sz="4400" dirty="0" smtClean="0"/>
              <a:t>Fall 2011: Python</a:t>
            </a:r>
            <a:r>
              <a:rPr lang="en-US" sz="4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4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44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Winter 2012: C/C++</a:t>
            </a:r>
            <a:r>
              <a:rPr lang="en-US" sz="4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44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44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4CDAD6-0DD8-427D-BFDD-93E220ED8CA8}" type="slidenum">
              <a:rPr lang="en-US"/>
              <a:pPr/>
              <a:t>10</a:t>
            </a:fld>
            <a:endParaRPr lang="en-US"/>
          </a:p>
        </p:txBody>
      </p:sp>
      <p:sp>
        <p:nvSpPr>
          <p:cNvPr id="901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does a ‘Calculator’ do?</a:t>
            </a:r>
          </a:p>
        </p:txBody>
      </p:sp>
      <p:sp>
        <p:nvSpPr>
          <p:cNvPr id="901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95400"/>
            <a:ext cx="7912100" cy="5257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Before 1940s &amp; Manhattan Project: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(Women were </a:t>
            </a:r>
            <a:r>
              <a:rPr lang="en-US" sz="2000" u="sng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consistently</a:t>
            </a:r>
            <a:r>
              <a:rPr lang="en-US" sz="2000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and </a:t>
            </a:r>
            <a:r>
              <a:rPr lang="en-US" sz="2000" u="sng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by </a:t>
            </a:r>
            <a:r>
              <a:rPr lang="en-US" sz="2000" i="1" u="sng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far</a:t>
            </a:r>
            <a:r>
              <a:rPr lang="en-US" sz="2000" u="sng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the best</a:t>
            </a:r>
            <a:r>
              <a:rPr lang="en-US" sz="2000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calculators…)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Teams of  calculators  would: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Read card(s) with list(s) of numbers</a:t>
            </a:r>
          </a:p>
          <a:p>
            <a:pPr>
              <a:lnSpc>
                <a:spcPct val="90000"/>
              </a:lnSpc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Follow step-by-step instructions 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to compute new numbers</a:t>
            </a:r>
          </a:p>
          <a:p>
            <a:pPr>
              <a:lnSpc>
                <a:spcPct val="90000"/>
              </a:lnSpc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Write new numbers, arrange new cards</a:t>
            </a: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Tabulate, print, or graph results.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2E0C30A-6AD7-4F7F-A73B-2876FBA426D2}" type="slidenum">
              <a:rPr lang="en-US"/>
              <a:pPr/>
              <a:t>11</a:t>
            </a:fld>
            <a:endParaRPr lang="en-US"/>
          </a:p>
        </p:txBody>
      </p:sp>
      <p:sp>
        <p:nvSpPr>
          <p:cNvPr id="962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does a ‘Calculator’ do?</a:t>
            </a:r>
          </a:p>
        </p:txBody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95400"/>
            <a:ext cx="7912100" cy="52578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Before 1940s &amp; Manhattan Project: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000">
                <a:solidFill>
                  <a:schemeClr val="folHlink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(Women were consistently the best calculators by far…)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Teams of  calculators  would: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Read card(s) with list(s) of numbers</a:t>
            </a:r>
          </a:p>
          <a:p>
            <a:pPr>
              <a:lnSpc>
                <a:spcPct val="90000"/>
              </a:lnSpc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Follow step-by-step instructions 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to compute new numbers</a:t>
            </a:r>
          </a:p>
          <a:p>
            <a:pPr>
              <a:lnSpc>
                <a:spcPct val="90000"/>
              </a:lnSpc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Write new numbers, arrange new cards</a:t>
            </a:r>
          </a:p>
          <a:p>
            <a:pPr>
              <a:lnSpc>
                <a:spcPct val="90000"/>
              </a:lnSpc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Tabulate, print, or graph results.</a:t>
            </a:r>
          </a:p>
        </p:txBody>
      </p:sp>
      <p:sp>
        <p:nvSpPr>
          <p:cNvPr id="96262" name="Text Box 6"/>
          <p:cNvSpPr txBox="1">
            <a:spLocks noChangeArrowheads="1"/>
          </p:cNvSpPr>
          <p:nvPr/>
        </p:nvSpPr>
        <p:spPr bwMode="auto">
          <a:xfrm>
            <a:off x="6264275" y="4191000"/>
            <a:ext cx="24987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“Process Data”</a:t>
            </a:r>
          </a:p>
        </p:txBody>
      </p:sp>
      <p:sp>
        <p:nvSpPr>
          <p:cNvPr id="96263" name="Text Box 7"/>
          <p:cNvSpPr txBox="1">
            <a:spLocks noChangeArrowheads="1"/>
          </p:cNvSpPr>
          <p:nvPr/>
        </p:nvSpPr>
        <p:spPr bwMode="auto">
          <a:xfrm>
            <a:off x="6708775" y="3124200"/>
            <a:ext cx="20542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“Input Data”</a:t>
            </a:r>
          </a:p>
        </p:txBody>
      </p:sp>
      <p:sp>
        <p:nvSpPr>
          <p:cNvPr id="96264" name="Text Box 8"/>
          <p:cNvSpPr txBox="1">
            <a:spLocks noChangeArrowheads="1"/>
          </p:cNvSpPr>
          <p:nvPr/>
        </p:nvSpPr>
        <p:spPr bwMode="auto">
          <a:xfrm>
            <a:off x="6454775" y="5867400"/>
            <a:ext cx="23082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“Output Data”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A209882-460A-4CF4-8BFA-EE326013F038}" type="slidenum">
              <a:rPr lang="en-US"/>
              <a:pPr/>
              <a:t>12</a:t>
            </a:fld>
            <a:endParaRPr lang="en-US"/>
          </a:p>
        </p:txBody>
      </p:sp>
      <p:sp>
        <p:nvSpPr>
          <p:cNvPr id="983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is a ‘Calculator’?</a:t>
            </a:r>
          </a:p>
        </p:txBody>
      </p:sp>
      <p:sp>
        <p:nvSpPr>
          <p:cNvPr id="983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610600" cy="5257800"/>
          </a:xfrm>
        </p:spPr>
        <p:txBody>
          <a:bodyPr/>
          <a:lstStyle/>
          <a:p>
            <a:pPr>
              <a:buFontTx/>
              <a:buNone/>
            </a:pPr>
            <a:r>
              <a:rPr lang="en-US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Answer: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a reliable </a:t>
            </a:r>
            <a:r>
              <a:rPr lang="en-US" b="1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instruction follower 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		for modifying numbers (‘data’).</a:t>
            </a:r>
          </a:p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Read						Write</a:t>
            </a:r>
          </a:p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Numbers					     Numbers</a:t>
            </a:r>
          </a:p>
        </p:txBody>
      </p:sp>
      <p:sp>
        <p:nvSpPr>
          <p:cNvPr id="98308" name="Text Box 4"/>
          <p:cNvSpPr txBox="1">
            <a:spLocks noChangeArrowheads="1"/>
          </p:cNvSpPr>
          <p:nvPr/>
        </p:nvSpPr>
        <p:spPr bwMode="auto">
          <a:xfrm>
            <a:off x="2971800" y="2635250"/>
            <a:ext cx="24987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“Process Data”</a:t>
            </a:r>
          </a:p>
        </p:txBody>
      </p:sp>
      <p:sp>
        <p:nvSpPr>
          <p:cNvPr id="98309" name="Text Box 5"/>
          <p:cNvSpPr txBox="1">
            <a:spLocks noChangeArrowheads="1"/>
          </p:cNvSpPr>
          <p:nvPr/>
        </p:nvSpPr>
        <p:spPr bwMode="auto">
          <a:xfrm>
            <a:off x="457200" y="2635250"/>
            <a:ext cx="20542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“Input Data”</a:t>
            </a:r>
          </a:p>
        </p:txBody>
      </p:sp>
      <p:sp>
        <p:nvSpPr>
          <p:cNvPr id="98310" name="Text Box 6"/>
          <p:cNvSpPr txBox="1">
            <a:spLocks noChangeArrowheads="1"/>
          </p:cNvSpPr>
          <p:nvPr/>
        </p:nvSpPr>
        <p:spPr bwMode="auto">
          <a:xfrm>
            <a:off x="6156325" y="2635250"/>
            <a:ext cx="23082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“Output Data”</a:t>
            </a:r>
          </a:p>
        </p:txBody>
      </p:sp>
      <p:sp>
        <p:nvSpPr>
          <p:cNvPr id="98312" name="Text Box 8"/>
          <p:cNvSpPr txBox="1">
            <a:spLocks noChangeArrowheads="1"/>
          </p:cNvSpPr>
          <p:nvPr/>
        </p:nvSpPr>
        <p:spPr bwMode="auto">
          <a:xfrm>
            <a:off x="2743200" y="3778250"/>
            <a:ext cx="2955925" cy="231775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36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Follow Fixed</a:t>
            </a:r>
          </a:p>
          <a:p>
            <a:r>
              <a:rPr lang="en-US" sz="36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Instructions</a:t>
            </a:r>
          </a:p>
          <a:p>
            <a:r>
              <a:rPr lang="en-US" sz="36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to make </a:t>
            </a:r>
          </a:p>
          <a:p>
            <a:r>
              <a:rPr lang="en-US" sz="36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new numbers</a:t>
            </a:r>
          </a:p>
        </p:txBody>
      </p:sp>
      <p:sp>
        <p:nvSpPr>
          <p:cNvPr id="98313" name="Line 9"/>
          <p:cNvSpPr>
            <a:spLocks noChangeShapeType="1"/>
          </p:cNvSpPr>
          <p:nvPr/>
        </p:nvSpPr>
        <p:spPr bwMode="auto">
          <a:xfrm>
            <a:off x="1066800" y="4235450"/>
            <a:ext cx="1676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98314" name="Line 10"/>
          <p:cNvSpPr>
            <a:spLocks noChangeShapeType="1"/>
          </p:cNvSpPr>
          <p:nvPr/>
        </p:nvSpPr>
        <p:spPr bwMode="auto">
          <a:xfrm>
            <a:off x="5715000" y="4235450"/>
            <a:ext cx="1676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98315" name="Freeform 11"/>
          <p:cNvSpPr>
            <a:spLocks/>
          </p:cNvSpPr>
          <p:nvPr/>
        </p:nvSpPr>
        <p:spPr bwMode="auto">
          <a:xfrm>
            <a:off x="1703388" y="3351213"/>
            <a:ext cx="4949825" cy="636587"/>
          </a:xfrm>
          <a:custGeom>
            <a:avLst/>
            <a:gdLst>
              <a:gd name="T0" fmla="*/ 2567 w 3118"/>
              <a:gd name="T1" fmla="*/ 385 h 401"/>
              <a:gd name="T2" fmla="*/ 3007 w 3118"/>
              <a:gd name="T3" fmla="*/ 281 h 401"/>
              <a:gd name="T4" fmla="*/ 2687 w 3118"/>
              <a:gd name="T5" fmla="*/ 49 h 401"/>
              <a:gd name="T6" fmla="*/ 423 w 3118"/>
              <a:gd name="T7" fmla="*/ 49 h 401"/>
              <a:gd name="T8" fmla="*/ 151 w 3118"/>
              <a:gd name="T9" fmla="*/ 345 h 401"/>
              <a:gd name="T10" fmla="*/ 607 w 3118"/>
              <a:gd name="T11" fmla="*/ 385 h 4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118" h="401">
                <a:moveTo>
                  <a:pt x="2567" y="385"/>
                </a:moveTo>
                <a:cubicBezTo>
                  <a:pt x="2640" y="369"/>
                  <a:pt x="2987" y="337"/>
                  <a:pt x="3007" y="281"/>
                </a:cubicBezTo>
                <a:cubicBezTo>
                  <a:pt x="3027" y="225"/>
                  <a:pt x="3118" y="88"/>
                  <a:pt x="2687" y="49"/>
                </a:cubicBezTo>
                <a:cubicBezTo>
                  <a:pt x="2256" y="10"/>
                  <a:pt x="846" y="0"/>
                  <a:pt x="423" y="49"/>
                </a:cubicBezTo>
                <a:cubicBezTo>
                  <a:pt x="0" y="98"/>
                  <a:pt x="120" y="289"/>
                  <a:pt x="151" y="345"/>
                </a:cubicBezTo>
                <a:cubicBezTo>
                  <a:pt x="182" y="401"/>
                  <a:pt x="512" y="377"/>
                  <a:pt x="607" y="385"/>
                </a:cubicBezTo>
              </a:path>
            </a:pathLst>
          </a:custGeom>
          <a:noFill/>
          <a:ln w="28575" cap="flat" cmpd="sng">
            <a:solidFill>
              <a:schemeClr val="tx1"/>
            </a:solidFill>
            <a:prstDash val="solid"/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0565F2-05F4-4A13-8802-491F0992DFD5}" type="slidenum">
              <a:rPr lang="en-US"/>
              <a:pPr/>
              <a:t>13</a:t>
            </a:fld>
            <a:endParaRPr lang="en-US"/>
          </a:p>
        </p:txBody>
      </p:sp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is ‘Data’?</a:t>
            </a: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1295400"/>
            <a:ext cx="8991600" cy="5257800"/>
          </a:xfrm>
        </p:spPr>
        <p:txBody>
          <a:bodyPr/>
          <a:lstStyle/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‘Data’: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numbers with assigned meanings</a:t>
            </a:r>
          </a:p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	Numbers can mean </a:t>
            </a:r>
            <a:r>
              <a:rPr lang="en-US" i="1">
                <a:effectLst>
                  <a:outerShdw blurRad="38100" dist="38100" dir="2700000" algn="tl">
                    <a:srgbClr val="C0C0C0"/>
                  </a:outerShdw>
                </a:effectLst>
              </a:rPr>
              <a:t>anything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!</a:t>
            </a:r>
          </a:p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	Alphabet letters:  41=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, 42=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B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, 43=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</a:t>
            </a: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, …</a:t>
            </a:r>
            <a:r>
              <a:rPr lang="en-US" sz="1400">
                <a:effectLst>
                  <a:outerShdw blurRad="38100" dist="38100" dir="2700000" algn="tl">
                    <a:srgbClr val="C0C0C0"/>
                  </a:outerShdw>
                </a:effectLst>
              </a:rPr>
              <a:t>(ASCII code)</a:t>
            </a:r>
          </a:p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Colors:	0=Black, 128=Gray, 255=White…</a:t>
            </a:r>
          </a:p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   Decisions:  0=No, 1=Yes, 0.5=Maybe…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Data formats?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Can be *ANY* rules you define!</a:t>
            </a:r>
          </a:p>
        </p:txBody>
      </p:sp>
      <p:sp>
        <p:nvSpPr>
          <p:cNvPr id="106500" name="Text Box 4"/>
          <p:cNvSpPr txBox="1">
            <a:spLocks noChangeArrowheads="1"/>
          </p:cNvSpPr>
          <p:nvPr/>
        </p:nvSpPr>
        <p:spPr bwMode="auto">
          <a:xfrm>
            <a:off x="2971800" y="1828800"/>
            <a:ext cx="24987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“Process Data”</a:t>
            </a:r>
          </a:p>
        </p:txBody>
      </p:sp>
      <p:sp>
        <p:nvSpPr>
          <p:cNvPr id="106501" name="Text Box 5"/>
          <p:cNvSpPr txBox="1">
            <a:spLocks noChangeArrowheads="1"/>
          </p:cNvSpPr>
          <p:nvPr/>
        </p:nvSpPr>
        <p:spPr bwMode="auto">
          <a:xfrm>
            <a:off x="457200" y="1828800"/>
            <a:ext cx="20542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“Input Data”</a:t>
            </a:r>
          </a:p>
        </p:txBody>
      </p:sp>
      <p:sp>
        <p:nvSpPr>
          <p:cNvPr id="106502" name="Text Box 6"/>
          <p:cNvSpPr txBox="1">
            <a:spLocks noChangeArrowheads="1"/>
          </p:cNvSpPr>
          <p:nvPr/>
        </p:nvSpPr>
        <p:spPr bwMode="auto">
          <a:xfrm>
            <a:off x="6156325" y="1828800"/>
            <a:ext cx="23082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“Output Data”</a:t>
            </a:r>
          </a:p>
        </p:txBody>
      </p:sp>
      <p:sp>
        <p:nvSpPr>
          <p:cNvPr id="106510" name="Rectangle 14"/>
          <p:cNvSpPr>
            <a:spLocks noChangeArrowheads="1"/>
          </p:cNvSpPr>
          <p:nvPr/>
        </p:nvSpPr>
        <p:spPr bwMode="auto">
          <a:xfrm>
            <a:off x="152400" y="3048000"/>
            <a:ext cx="7467600" cy="6096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06511" name="Rectangle 15"/>
          <p:cNvSpPr>
            <a:spLocks noChangeArrowheads="1"/>
          </p:cNvSpPr>
          <p:nvPr/>
        </p:nvSpPr>
        <p:spPr bwMode="auto">
          <a:xfrm>
            <a:off x="533400" y="5943600"/>
            <a:ext cx="8458200" cy="5334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93CAC9-5563-4672-AC56-F54477D66D36}" type="slidenum">
              <a:rPr lang="en-US"/>
              <a:pPr/>
              <a:t>14</a:t>
            </a:fld>
            <a:endParaRPr lang="en-US"/>
          </a:p>
        </p:txBody>
      </p:sp>
      <p:sp>
        <p:nvSpPr>
          <p:cNvPr id="10957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28600"/>
            <a:ext cx="8458200" cy="1143000"/>
          </a:xfrm>
        </p:spPr>
        <p:txBody>
          <a:bodyPr/>
          <a:lstStyle/>
          <a:p>
            <a:r>
              <a:rPr lang="en-US"/>
              <a:t>And what is ‘input and output’?</a:t>
            </a:r>
          </a:p>
        </p:txBody>
      </p:sp>
      <p:sp>
        <p:nvSpPr>
          <p:cNvPr id="1095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95400"/>
            <a:ext cx="8686800" cy="5103813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     Input/Output: conversion between </a:t>
            </a:r>
            <a:b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	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meaningful things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 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  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numbers</a:t>
            </a:r>
            <a:endParaRPr lang="en-US" sz="2800">
              <a:solidFill>
                <a:schemeClr val="bg2"/>
              </a:solidFill>
            </a:endParaRP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bg2"/>
                </a:solidFill>
              </a:rPr>
              <a:t>Arm &amp; finger  moves (mouse, joystick, keyboard)</a:t>
            </a: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bg2"/>
                </a:solidFill>
              </a:rPr>
              <a:t>Text, spelling, grammar, analogy, reasoning…</a:t>
            </a: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bg2"/>
                </a:solidFill>
              </a:rPr>
              <a:t>Molecules, synapses, neural signalling, brains…</a:t>
            </a: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bg2"/>
                </a:solidFill>
              </a:rPr>
              <a:t>Music, speech, noise, vibration, resonance… </a:t>
            </a: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bg2"/>
                </a:solidFill>
              </a:rPr>
              <a:t>Image, picture, vision, sketch, light, shadow…</a:t>
            </a: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bg2"/>
                </a:solidFill>
              </a:rPr>
              <a:t>Robotics, actuator movement, collision, routes…</a:t>
            </a:r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bg2"/>
                </a:solidFill>
              </a:rPr>
              <a:t>Fluid flow, compression, shock waves,…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solidFill>
                  <a:schemeClr val="bg2"/>
                </a:solidFill>
              </a:rPr>
              <a:t>		</a:t>
            </a:r>
            <a:r>
              <a:rPr lang="en-US" sz="2800">
                <a:solidFill>
                  <a:srgbClr val="FF0000"/>
                </a:solidFill>
              </a:rPr>
              <a:t>**AND MUCH MORE**,  even abstract ideas!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Computer programming:   ideas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instructions</a:t>
            </a:r>
          </a:p>
        </p:txBody>
      </p:sp>
      <p:sp>
        <p:nvSpPr>
          <p:cNvPr id="109572" name="Line 4"/>
          <p:cNvSpPr>
            <a:spLocks noChangeShapeType="1"/>
          </p:cNvSpPr>
          <p:nvPr/>
        </p:nvSpPr>
        <p:spPr bwMode="auto">
          <a:xfrm>
            <a:off x="609600" y="21336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09573" name="Rectangle 5"/>
          <p:cNvSpPr>
            <a:spLocks noChangeArrowheads="1"/>
          </p:cNvSpPr>
          <p:nvPr/>
        </p:nvSpPr>
        <p:spPr bwMode="auto">
          <a:xfrm>
            <a:off x="152400" y="5867400"/>
            <a:ext cx="8458200" cy="6096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  <p:sp>
        <p:nvSpPr>
          <p:cNvPr id="109574" name="Line 6"/>
          <p:cNvSpPr>
            <a:spLocks noChangeShapeType="1"/>
          </p:cNvSpPr>
          <p:nvPr/>
        </p:nvSpPr>
        <p:spPr bwMode="auto">
          <a:xfrm>
            <a:off x="609600" y="12954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CD9E95B-2BB5-4E79-BC71-403EC705C5DD}" type="slidenum">
              <a:rPr lang="en-US"/>
              <a:pPr/>
              <a:t>15</a:t>
            </a:fld>
            <a:endParaRPr lang="en-US"/>
          </a:p>
        </p:txBody>
      </p:sp>
      <p:sp>
        <p:nvSpPr>
          <p:cNvPr id="125954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152400"/>
            <a:ext cx="8839200" cy="12954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is an ‘Algorithm’ ?</a:t>
            </a:r>
            <a:endParaRPr lang="en-US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259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752600"/>
            <a:ext cx="8686800" cy="48006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/>
              <a:t>A sequence of instructions that:</a:t>
            </a:r>
          </a:p>
          <a:p>
            <a:r>
              <a:rPr lang="en-US" sz="2800"/>
              <a:t> are completely unambiguous &amp; repeatable;</a:t>
            </a:r>
          </a:p>
          <a:p>
            <a:r>
              <a:rPr lang="en-US" sz="2800"/>
              <a:t>Anyone can follow (even a machine);</a:t>
            </a:r>
          </a:p>
          <a:p>
            <a:r>
              <a:rPr lang="en-US" sz="2800"/>
              <a:t>Create a useful answer/result </a:t>
            </a:r>
            <a:r>
              <a:rPr lang="en-US" sz="2800">
                <a:solidFill>
                  <a:schemeClr val="folHlink"/>
                </a:solidFill>
              </a:rPr>
              <a:t>(provably correct?)</a:t>
            </a:r>
          </a:p>
          <a:p>
            <a:endParaRPr lang="en-US" sz="2800">
              <a:solidFill>
                <a:schemeClr val="folHlink"/>
              </a:solidFill>
            </a:endParaRPr>
          </a:p>
          <a:p>
            <a:pPr>
              <a:buFontTx/>
              <a:buNone/>
            </a:pPr>
            <a:r>
              <a:rPr lang="en-US" sz="2800">
                <a:solidFill>
                  <a:schemeClr val="bg2"/>
                </a:solidFill>
              </a:rPr>
              <a:t>Algorithm Examples:</a:t>
            </a:r>
          </a:p>
          <a:p>
            <a:r>
              <a:rPr lang="en-US" sz="2800">
                <a:solidFill>
                  <a:schemeClr val="bg2"/>
                </a:solidFill>
              </a:rPr>
              <a:t>Hokey-Pokey</a:t>
            </a:r>
          </a:p>
          <a:p>
            <a:r>
              <a:rPr lang="en-US" sz="2800">
                <a:solidFill>
                  <a:schemeClr val="bg2"/>
                </a:solidFill>
              </a:rPr>
              <a:t>Construct Peanut-butter-and-Jelly Sandwich</a:t>
            </a:r>
          </a:p>
          <a:p>
            <a:r>
              <a:rPr lang="en-US" sz="2800">
                <a:solidFill>
                  <a:schemeClr val="bg2"/>
                </a:solidFill>
              </a:rPr>
              <a:t>Compute a factorial (Recursion!)</a:t>
            </a:r>
          </a:p>
        </p:txBody>
      </p:sp>
      <p:sp>
        <p:nvSpPr>
          <p:cNvPr id="125956" name="Rectangle 4"/>
          <p:cNvSpPr>
            <a:spLocks noChangeArrowheads="1"/>
          </p:cNvSpPr>
          <p:nvPr/>
        </p:nvSpPr>
        <p:spPr bwMode="auto">
          <a:xfrm>
            <a:off x="609600" y="1752600"/>
            <a:ext cx="3886200" cy="457200"/>
          </a:xfrm>
          <a:prstGeom prst="rect">
            <a:avLst/>
          </a:prstGeom>
          <a:noFill/>
          <a:ln w="1905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E299D86-D934-4673-AC6A-BABB3E827288}" type="slidenum">
              <a:rPr lang="en-US"/>
              <a:pPr/>
              <a:t>16</a:t>
            </a:fld>
            <a:endParaRPr lang="en-US"/>
          </a:p>
        </p:txBody>
      </p:sp>
      <p:sp>
        <p:nvSpPr>
          <p:cNvPr id="921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is a Computer?</a:t>
            </a:r>
          </a:p>
        </p:txBody>
      </p:sp>
      <p:sp>
        <p:nvSpPr>
          <p:cNvPr id="921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1066800"/>
            <a:ext cx="8763000" cy="5562600"/>
          </a:xfrm>
        </p:spPr>
        <p:txBody>
          <a:bodyPr/>
          <a:lstStyle/>
          <a:p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Now suppose that we have a calculator, PLUS:</a:t>
            </a:r>
          </a:p>
          <a:p>
            <a:pPr lvl="1"/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 </a:t>
            </a:r>
            <a:r>
              <a:rPr lang="en-US" sz="2400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stupendously vast list of </a:t>
            </a:r>
            <a:r>
              <a:rPr lang="en-US" sz="2400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changeable</a:t>
            </a:r>
            <a:r>
              <a:rPr lang="en-US" sz="2400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numbers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     </a:t>
            </a:r>
            <a:r>
              <a:rPr lang="en-US" sz="1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(memory)</a:t>
            </a:r>
            <a:endParaRPr lang="en-US" sz="2400" b="1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/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Calculator buttons that </a:t>
            </a:r>
            <a:r>
              <a:rPr lang="en-US" sz="2400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read from/write to that list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         </a:t>
            </a:r>
            <a:r>
              <a:rPr lang="en-US" sz="1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(I/O)</a:t>
            </a:r>
            <a:r>
              <a:rPr lang="en-US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  <a:p>
            <a:pPr lvl="1"/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An </a:t>
            </a:r>
            <a:r>
              <a:rPr lang="en-US" sz="2400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‘ID#’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 for each and every calculator button:    </a:t>
            </a:r>
            <a:r>
              <a:rPr lang="en-US" sz="1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(instruction set)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	10 = ‘add’, 11 = ‘subtract’, 12 = ‘equals’, 13= ‘read’…</a:t>
            </a:r>
          </a:p>
          <a:p>
            <a:pPr lvl="1"/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A </a:t>
            </a:r>
            <a:r>
              <a:rPr lang="en-US" sz="2400" u="sng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‘button pusher’: </a:t>
            </a:r>
            <a: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Use calculator answer as button ID#...</a:t>
            </a:r>
            <a:br>
              <a:rPr lang="en-US" sz="2400" dirty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4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(							   </a:t>
            </a:r>
            <a:r>
              <a:rPr lang="en-US" sz="1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(Instruction Sequencer)</a:t>
            </a:r>
          </a:p>
          <a:p>
            <a:endParaRPr lang="en-US" sz="2800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 A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‘rule-follower’ that can change its own rules!</a:t>
            </a:r>
          </a:p>
          <a:p>
            <a:endParaRPr lang="en-US" sz="2800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THIS is a computer! </a:t>
            </a:r>
            <a:br>
              <a:rPr lang="en-US" sz="28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	a “unified, stored program, stored data” device...</a:t>
            </a:r>
          </a:p>
          <a:p>
            <a:pPr>
              <a:buFontTx/>
              <a:buNone/>
            </a:pPr>
            <a:endParaRPr lang="en-US" sz="2800" dirty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92166" name="Rectangle 6"/>
          <p:cNvSpPr>
            <a:spLocks noChangeArrowheads="1"/>
          </p:cNvSpPr>
          <p:nvPr/>
        </p:nvSpPr>
        <p:spPr bwMode="auto">
          <a:xfrm>
            <a:off x="457200" y="5486400"/>
            <a:ext cx="3352800" cy="4572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920042-5E7B-4005-9D3E-2E953895CB0F}" type="slidenum">
              <a:rPr lang="en-US"/>
              <a:pPr/>
              <a:t>17</a:t>
            </a:fld>
            <a:endParaRPr lang="en-US"/>
          </a:p>
        </p:txBody>
      </p:sp>
      <p:sp>
        <p:nvSpPr>
          <p:cNvPr id="1044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is a ‘Computer’ ?</a:t>
            </a:r>
          </a:p>
        </p:txBody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3738" y="1295400"/>
            <a:ext cx="7912100" cy="5257800"/>
          </a:xfrm>
        </p:spPr>
        <p:txBody>
          <a:bodyPr/>
          <a:lstStyle/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Read						Write</a:t>
            </a:r>
          </a:p>
          <a:p>
            <a:pPr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Numbers					Numbers</a:t>
            </a:r>
          </a:p>
        </p:txBody>
      </p:sp>
      <p:sp>
        <p:nvSpPr>
          <p:cNvPr id="104452" name="Text Box 4"/>
          <p:cNvSpPr txBox="1">
            <a:spLocks noChangeArrowheads="1"/>
          </p:cNvSpPr>
          <p:nvPr/>
        </p:nvSpPr>
        <p:spPr bwMode="auto">
          <a:xfrm>
            <a:off x="2971800" y="1828800"/>
            <a:ext cx="24987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“Process Data”</a:t>
            </a:r>
          </a:p>
        </p:txBody>
      </p:sp>
      <p:sp>
        <p:nvSpPr>
          <p:cNvPr id="104453" name="Text Box 5"/>
          <p:cNvSpPr txBox="1">
            <a:spLocks noChangeArrowheads="1"/>
          </p:cNvSpPr>
          <p:nvPr/>
        </p:nvSpPr>
        <p:spPr bwMode="auto">
          <a:xfrm>
            <a:off x="457200" y="1828800"/>
            <a:ext cx="20542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“Input Data”</a:t>
            </a:r>
          </a:p>
        </p:txBody>
      </p:sp>
      <p:sp>
        <p:nvSpPr>
          <p:cNvPr id="104454" name="Text Box 6"/>
          <p:cNvSpPr txBox="1">
            <a:spLocks noChangeArrowheads="1"/>
          </p:cNvSpPr>
          <p:nvPr/>
        </p:nvSpPr>
        <p:spPr bwMode="auto">
          <a:xfrm>
            <a:off x="6156325" y="1828800"/>
            <a:ext cx="2308225" cy="533400"/>
          </a:xfrm>
          <a:prstGeom prst="rect">
            <a:avLst/>
          </a:prstGeom>
          <a:solidFill>
            <a:schemeClr val="bg1"/>
          </a:solidFill>
          <a:ln w="76200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“Output Data”</a:t>
            </a:r>
          </a:p>
        </p:txBody>
      </p:sp>
      <p:sp>
        <p:nvSpPr>
          <p:cNvPr id="104455" name="Text Box 7"/>
          <p:cNvSpPr txBox="1">
            <a:spLocks noChangeArrowheads="1"/>
          </p:cNvSpPr>
          <p:nvPr/>
        </p:nvSpPr>
        <p:spPr bwMode="auto">
          <a:xfrm>
            <a:off x="2895600" y="2971800"/>
            <a:ext cx="2514600" cy="974725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“Instruction Follower”</a:t>
            </a:r>
          </a:p>
        </p:txBody>
      </p:sp>
      <p:sp>
        <p:nvSpPr>
          <p:cNvPr id="104456" name="Line 8"/>
          <p:cNvSpPr>
            <a:spLocks noChangeShapeType="1"/>
          </p:cNvSpPr>
          <p:nvPr/>
        </p:nvSpPr>
        <p:spPr bwMode="auto">
          <a:xfrm>
            <a:off x="533400" y="3702050"/>
            <a:ext cx="22098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4457" name="Line 9"/>
          <p:cNvSpPr>
            <a:spLocks noChangeShapeType="1"/>
          </p:cNvSpPr>
          <p:nvPr/>
        </p:nvSpPr>
        <p:spPr bwMode="auto">
          <a:xfrm>
            <a:off x="5486400" y="3733800"/>
            <a:ext cx="23622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4458" name="Freeform 10"/>
          <p:cNvSpPr>
            <a:spLocks/>
          </p:cNvSpPr>
          <p:nvPr/>
        </p:nvSpPr>
        <p:spPr bwMode="auto">
          <a:xfrm>
            <a:off x="1828800" y="2743200"/>
            <a:ext cx="4495800" cy="636588"/>
          </a:xfrm>
          <a:custGeom>
            <a:avLst/>
            <a:gdLst>
              <a:gd name="T0" fmla="*/ 2567 w 3118"/>
              <a:gd name="T1" fmla="*/ 385 h 401"/>
              <a:gd name="T2" fmla="*/ 3007 w 3118"/>
              <a:gd name="T3" fmla="*/ 281 h 401"/>
              <a:gd name="T4" fmla="*/ 2687 w 3118"/>
              <a:gd name="T5" fmla="*/ 49 h 401"/>
              <a:gd name="T6" fmla="*/ 423 w 3118"/>
              <a:gd name="T7" fmla="*/ 49 h 401"/>
              <a:gd name="T8" fmla="*/ 151 w 3118"/>
              <a:gd name="T9" fmla="*/ 345 h 401"/>
              <a:gd name="T10" fmla="*/ 607 w 3118"/>
              <a:gd name="T11" fmla="*/ 385 h 4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118" h="401">
                <a:moveTo>
                  <a:pt x="2567" y="385"/>
                </a:moveTo>
                <a:cubicBezTo>
                  <a:pt x="2640" y="369"/>
                  <a:pt x="2987" y="337"/>
                  <a:pt x="3007" y="281"/>
                </a:cubicBezTo>
                <a:cubicBezTo>
                  <a:pt x="3027" y="225"/>
                  <a:pt x="3118" y="88"/>
                  <a:pt x="2687" y="49"/>
                </a:cubicBezTo>
                <a:cubicBezTo>
                  <a:pt x="2256" y="10"/>
                  <a:pt x="846" y="0"/>
                  <a:pt x="423" y="49"/>
                </a:cubicBezTo>
                <a:cubicBezTo>
                  <a:pt x="0" y="98"/>
                  <a:pt x="120" y="289"/>
                  <a:pt x="151" y="345"/>
                </a:cubicBezTo>
                <a:cubicBezTo>
                  <a:pt x="182" y="401"/>
                  <a:pt x="512" y="377"/>
                  <a:pt x="607" y="385"/>
                </a:cubicBezTo>
              </a:path>
            </a:pathLst>
          </a:custGeom>
          <a:noFill/>
          <a:ln w="28575" cap="flat" cmpd="sng">
            <a:solidFill>
              <a:schemeClr val="tx1"/>
            </a:solidFill>
            <a:prstDash val="solid"/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4459" name="Text Box 11"/>
          <p:cNvSpPr txBox="1">
            <a:spLocks noChangeArrowheads="1"/>
          </p:cNvSpPr>
          <p:nvPr/>
        </p:nvSpPr>
        <p:spPr bwMode="auto">
          <a:xfrm>
            <a:off x="2895600" y="4419600"/>
            <a:ext cx="2482850" cy="2255838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“Instructions”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(numbers)</a:t>
            </a:r>
          </a:p>
          <a:p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-------------------</a:t>
            </a:r>
          </a:p>
          <a:p>
            <a:pPr algn="ctr"/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“Data”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(numbers)</a:t>
            </a:r>
          </a:p>
        </p:txBody>
      </p:sp>
      <p:sp>
        <p:nvSpPr>
          <p:cNvPr id="104460" name="Line 12"/>
          <p:cNvSpPr>
            <a:spLocks noChangeShapeType="1"/>
          </p:cNvSpPr>
          <p:nvPr/>
        </p:nvSpPr>
        <p:spPr bwMode="auto">
          <a:xfrm>
            <a:off x="3276600" y="3962400"/>
            <a:ext cx="0" cy="4572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104461" name="Line 13"/>
          <p:cNvSpPr>
            <a:spLocks noChangeShapeType="1"/>
          </p:cNvSpPr>
          <p:nvPr/>
        </p:nvSpPr>
        <p:spPr bwMode="auto">
          <a:xfrm flipV="1">
            <a:off x="4800600" y="3962400"/>
            <a:ext cx="0" cy="4572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  <p:sp>
        <p:nvSpPr>
          <p:cNvPr id="104462" name="Text Box 14"/>
          <p:cNvSpPr txBox="1">
            <a:spLocks noChangeArrowheads="1"/>
          </p:cNvSpPr>
          <p:nvPr/>
        </p:nvSpPr>
        <p:spPr bwMode="auto">
          <a:xfrm rot="16200000">
            <a:off x="1675606" y="5487194"/>
            <a:ext cx="20145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600">
                <a:latin typeface="Arial" charset="0"/>
              </a:rPr>
              <a:t>Long list of numbers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0265E53-0CEF-40DD-9D8C-EA28A2CD7854}" type="slidenum">
              <a:rPr lang="en-US"/>
              <a:pPr/>
              <a:t>18</a:t>
            </a:fld>
            <a:endParaRPr lang="en-US"/>
          </a:p>
        </p:txBody>
      </p:sp>
      <p:sp>
        <p:nvSpPr>
          <p:cNvPr id="102402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6868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Try again: What is a Computer?</a:t>
            </a:r>
          </a:p>
        </p:txBody>
      </p:sp>
      <p:sp>
        <p:nvSpPr>
          <p:cNvPr id="1024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3738" y="1682750"/>
            <a:ext cx="7912100" cy="4483100"/>
          </a:xfrm>
        </p:spPr>
        <p:txBody>
          <a:bodyPr/>
          <a:lstStyle/>
          <a:p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A “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rule-following engine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” that</a:t>
            </a:r>
          </a:p>
          <a:p>
            <a:pPr lvl="1"/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Converts any kind of ‘input data’ </a:t>
            </a:r>
          </a:p>
          <a:p>
            <a:pPr lvl="1"/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to any kind of ‘output data’ </a:t>
            </a:r>
          </a:p>
          <a:p>
            <a:pPr lvl="1"/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by following ‘instructions’</a:t>
            </a:r>
            <a:r>
              <a:rPr lang="en-US" sz="2400" i="1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br>
              <a:rPr lang="en-US" sz="2400" i="1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400" i="1">
                <a:effectLst>
                  <a:outerShdw blurRad="38100" dist="38100" dir="2700000" algn="tl">
                    <a:srgbClr val="C0C0C0"/>
                  </a:outerShdw>
                </a:effectLst>
              </a:rPr>
              <a:t>		</a:t>
            </a:r>
            <a:r>
              <a:rPr lang="en-US" sz="2400" b="1" i="1" u="sng">
                <a:effectLst>
                  <a:outerShdw blurRad="38100" dist="38100" dir="2700000" algn="tl">
                    <a:srgbClr val="C0C0C0"/>
                  </a:outerShdw>
                </a:effectLst>
              </a:rPr>
              <a:t>that it can change, just like the data !</a:t>
            </a:r>
          </a:p>
          <a:p>
            <a:pPr lvl="1">
              <a:buFontTx/>
              <a:buNone/>
            </a:pPr>
            <a:endParaRPr lang="en-US" sz="2400" b="1" u="sng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“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 calculator that pushes its own buttons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”</a:t>
            </a:r>
          </a:p>
          <a:p>
            <a:pPr lvl="1"/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Storage for lists of numbers (‘memory’).</a:t>
            </a:r>
          </a:p>
          <a:p>
            <a:pPr lvl="1"/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numbered instructions (“10 means ‘add’…”)</a:t>
            </a:r>
          </a:p>
          <a:p>
            <a:pPr lvl="1"/>
            <a:r>
              <a:rPr lang="en-US" sz="2400">
                <a:effectLst>
                  <a:outerShdw blurRad="38100" dist="38100" dir="2700000" algn="tl">
                    <a:srgbClr val="C0C0C0"/>
                  </a:outerShdw>
                </a:effectLst>
              </a:rPr>
              <a:t>ability to follow instructions stored as numbers</a:t>
            </a:r>
          </a:p>
          <a:p>
            <a:pPr>
              <a:buFontTx/>
              <a:buNone/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02404" name="Line 4"/>
          <p:cNvSpPr>
            <a:spLocks noChangeShapeType="1"/>
          </p:cNvSpPr>
          <p:nvPr/>
        </p:nvSpPr>
        <p:spPr bwMode="auto">
          <a:xfrm>
            <a:off x="304800" y="4114800"/>
            <a:ext cx="8610600" cy="0"/>
          </a:xfrm>
          <a:prstGeom prst="line">
            <a:avLst/>
          </a:prstGeom>
          <a:noFill/>
          <a:ln w="28575">
            <a:solidFill>
              <a:srgbClr val="FF66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2CE506-A8A3-4E40-A5CD-9CDF2038C281}" type="slidenum">
              <a:rPr lang="en-US"/>
              <a:pPr/>
              <a:t>19</a:t>
            </a:fld>
            <a:endParaRPr lang="en-US"/>
          </a:p>
        </p:txBody>
      </p:sp>
      <p:sp>
        <p:nvSpPr>
          <p:cNvPr id="67586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Why Bother with Computers?</a:t>
            </a:r>
          </a:p>
        </p:txBody>
      </p:sp>
      <p:sp>
        <p:nvSpPr>
          <p:cNvPr id="67587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228600" y="1066800"/>
            <a:ext cx="8609013" cy="5408613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A computer is: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A fast, tireless, rule-following machine</a:t>
            </a:r>
          </a:p>
          <a:p>
            <a:pPr lvl="2">
              <a:lnSpc>
                <a:spcPct val="90000"/>
              </a:lnSpc>
            </a:pP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 engine to mimic</a:t>
            </a:r>
            <a:r>
              <a:rPr lang="en-US" sz="20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ANY</a:t>
            </a:r>
            <a:r>
              <a:rPr lang="en-US" sz="20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rule-based system</a:t>
            </a:r>
            <a:endParaRPr lang="en-US" sz="20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r>
              <a:rPr lang="en-US" sz="2800" dirty="0"/>
              <a:t>Is </a:t>
            </a:r>
            <a:r>
              <a:rPr lang="en-US" sz="2800" b="1" i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thinking</a:t>
            </a:r>
            <a:r>
              <a:rPr lang="en-US" sz="2800" dirty="0"/>
              <a:t> a rule-based system? </a:t>
            </a:r>
            <a:br>
              <a:rPr lang="en-US" sz="2800" dirty="0"/>
            </a:br>
            <a:r>
              <a:rPr lang="en-US" sz="2800" dirty="0"/>
              <a:t>Biology? Music? Economics? Vision? Hearing? Carbon Nanotubes? Quantum Dots? Polymerization?  Government? Tourism? Photography? Navigation?  </a:t>
            </a:r>
            <a:br>
              <a:rPr lang="en-US" sz="2800" dirty="0"/>
            </a:br>
            <a:endParaRPr lang="en-US" sz="2800" dirty="0"/>
          </a:p>
          <a:p>
            <a:pPr>
              <a:lnSpc>
                <a:spcPct val="90000"/>
              </a:lnSpc>
            </a:pPr>
            <a:r>
              <a:rPr lang="en-US" sz="2800" dirty="0"/>
              <a:t>Good rule-based abstractions </a:t>
            </a:r>
            <a:br>
              <a:rPr lang="en-US" sz="2800" dirty="0"/>
            </a:br>
            <a:r>
              <a:rPr lang="en-US" sz="2800" dirty="0"/>
              <a:t>			exist for almost ANY problem…</a:t>
            </a:r>
            <a:br>
              <a:rPr lang="en-US" sz="2800" dirty="0"/>
            </a:br>
            <a:r>
              <a:rPr lang="en-US" sz="2800" dirty="0">
                <a:solidFill>
                  <a:schemeClr val="bg2"/>
                </a:solidFill>
              </a:rPr>
              <a:t>(including ‘how can I write a good program’)</a:t>
            </a:r>
          </a:p>
        </p:txBody>
      </p:sp>
      <p:sp>
        <p:nvSpPr>
          <p:cNvPr id="67590" name="Rectangle 1030"/>
          <p:cNvSpPr>
            <a:spLocks noChangeArrowheads="1"/>
          </p:cNvSpPr>
          <p:nvPr/>
        </p:nvSpPr>
        <p:spPr bwMode="auto">
          <a:xfrm>
            <a:off x="990600" y="1828800"/>
            <a:ext cx="5943600" cy="3810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B8BCFEE-CFA4-433E-A7FF-5A4E4B07C5C7}" type="slidenum">
              <a:rPr lang="en-US"/>
              <a:pPr/>
              <a:t>2</a:t>
            </a:fld>
            <a:endParaRPr lang="en-US"/>
          </a:p>
        </p:txBody>
      </p:sp>
      <p:sp>
        <p:nvSpPr>
          <p:cNvPr id="115714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Class Meeting Places</a:t>
            </a:r>
          </a:p>
        </p:txBody>
      </p:sp>
      <p:sp>
        <p:nvSpPr>
          <p:cNvPr id="115715" name="Rectangle 3"/>
          <p:cNvSpPr>
            <a:spLocks noChangeArrowheads="1"/>
          </p:cNvSpPr>
          <p:nvPr/>
        </p:nvSpPr>
        <p:spPr bwMode="auto">
          <a:xfrm>
            <a:off x="685800" y="1981200"/>
            <a:ext cx="83058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MWF at 10:00AM </a:t>
            </a:r>
            <a:r>
              <a:rPr lang="en-US" sz="2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Annenberg; G-21 (this </a:t>
            </a:r>
            <a:r>
              <a:rPr lang="en-US" sz="2800" b="1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room)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Tues at 10:00AM  </a:t>
            </a:r>
            <a:r>
              <a:rPr lang="en-US" sz="2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Tech </a:t>
            </a:r>
            <a:r>
              <a:rPr lang="en-US" sz="2800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Inst</a:t>
            </a:r>
            <a:r>
              <a:rPr lang="en-US" sz="2800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;  Lecture Room-5</a:t>
            </a:r>
            <a:endParaRPr lang="en-US" sz="2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endParaRPr lang="en-US" sz="28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5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DECIDE:</a:t>
            </a:r>
            <a:br>
              <a:rPr lang="en-US" sz="54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</a:b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? How many have laptops? PC? Mac? Linux?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	? Wireless Internet access OK here? </a:t>
            </a:r>
            <a:b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</a:b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? Can we work on problems here, or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  			Do we need a dedicated lab for it?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912CE2C-D481-4F93-916E-124BD59EDB29}" type="slidenum">
              <a:rPr lang="en-US"/>
              <a:pPr/>
              <a:t>20</a:t>
            </a:fld>
            <a:endParaRPr lang="en-US"/>
          </a:p>
        </p:txBody>
      </p:sp>
      <p:sp>
        <p:nvSpPr>
          <p:cNvPr id="73730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152400"/>
            <a:ext cx="8839200" cy="12954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Don’t Panic: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Programming == 8 Nested Parts</a:t>
            </a:r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752600"/>
            <a:ext cx="8686800" cy="4800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All brilliant ideas are simple </a:t>
            </a:r>
            <a:r>
              <a:rPr lang="en-US" sz="2400"/>
              <a:t> </a:t>
            </a:r>
            <a:r>
              <a:rPr lang="en-US" sz="1600"/>
              <a:t>F=mA, ‘be nice to people’,etc.</a:t>
            </a:r>
          </a:p>
          <a:p>
            <a:pPr>
              <a:lnSpc>
                <a:spcPct val="90000"/>
              </a:lnSpc>
            </a:pPr>
            <a:r>
              <a:rPr lang="en-US" sz="2400"/>
              <a:t>Good Writing </a:t>
            </a:r>
            <a:r>
              <a:rPr lang="en-US" sz="2400">
                <a:solidFill>
                  <a:schemeClr val="accent2"/>
                </a:solidFill>
              </a:rPr>
              <a:t>!=</a:t>
            </a:r>
            <a:r>
              <a:rPr lang="en-US" sz="2000">
                <a:solidFill>
                  <a:schemeClr val="accent2"/>
                </a:solidFill>
              </a:rPr>
              <a:t> (is not equal to)</a:t>
            </a:r>
            <a:r>
              <a:rPr lang="en-US" sz="2000"/>
              <a:t> </a:t>
            </a:r>
            <a:r>
              <a:rPr lang="en-US" sz="2400"/>
              <a:t>Keyboard Skills, Typesetting</a:t>
            </a:r>
            <a:br>
              <a:rPr lang="en-US" sz="2400"/>
            </a:br>
            <a:r>
              <a:rPr lang="en-US" sz="2400"/>
              <a:t>Mechanical Engineering </a:t>
            </a:r>
            <a:r>
              <a:rPr lang="en-US" sz="2400">
                <a:solidFill>
                  <a:schemeClr val="accent2"/>
                </a:solidFill>
              </a:rPr>
              <a:t> !=</a:t>
            </a:r>
            <a:r>
              <a:rPr lang="en-US" sz="2400"/>
              <a:t>  Metal-Shop skills</a:t>
            </a:r>
            <a:br>
              <a:rPr lang="en-US" sz="2400"/>
            </a:br>
            <a:r>
              <a:rPr lang="en-US" sz="2400"/>
              <a:t>       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Computer Science  </a:t>
            </a: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!=</a:t>
            </a:r>
            <a:r>
              <a:rPr lang="en-US" sz="2400" b="1">
                <a:effectLst>
                  <a:outerShdw blurRad="38100" dist="38100" dir="2700000" algn="tl">
                    <a:srgbClr val="C0C0C0"/>
                  </a:outerShdw>
                </a:effectLst>
              </a:rPr>
              <a:t>  Programming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400" b="1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 u="sng"/>
              <a:t>Example: C Programming == Just 4 kinds of instructions</a:t>
            </a:r>
            <a:r>
              <a:rPr lang="en-US" sz="2400"/>
              <a:t>: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“Read inputs, create outputs”		</a:t>
            </a:r>
            <a:r>
              <a:rPr lang="en-US" sz="14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(I/0)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“Do </a:t>
            </a:r>
            <a:r>
              <a:rPr lang="en-US" sz="2000">
                <a:solidFill>
                  <a:schemeClr val="accent2"/>
                </a:solidFill>
              </a:rPr>
              <a:t>this</a:t>
            </a:r>
            <a:r>
              <a:rPr lang="en-US" sz="2000"/>
              <a:t> list of steps”  		    	</a:t>
            </a:r>
            <a:r>
              <a:rPr lang="en-US" sz="1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(arithmetic, relational, logical, functions)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“If (A is true) , do </a:t>
            </a:r>
            <a:r>
              <a:rPr lang="en-US" sz="2000">
                <a:solidFill>
                  <a:schemeClr val="accent2"/>
                </a:solidFill>
              </a:rPr>
              <a:t>that</a:t>
            </a:r>
            <a:r>
              <a:rPr lang="en-US" sz="2000"/>
              <a:t> list of steps” 	</a:t>
            </a:r>
            <a:r>
              <a:rPr lang="en-US" sz="1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(conditional)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“</a:t>
            </a:r>
            <a:r>
              <a:rPr lang="en-US" sz="2000">
                <a:solidFill>
                  <a:schemeClr val="accent2"/>
                </a:solidFill>
              </a:rPr>
              <a:t>Repeat</a:t>
            </a:r>
            <a:r>
              <a:rPr lang="en-US" sz="2000"/>
              <a:t> this list of steps until A is false”.   </a:t>
            </a:r>
            <a:r>
              <a:rPr lang="en-US" sz="1200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(loops, recursion)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4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/>
              <a:t>All the rest (entire book contents) are minor details, elaborations, and shortcuts to make things easier…</a:t>
            </a:r>
          </a:p>
        </p:txBody>
      </p:sp>
      <p:sp>
        <p:nvSpPr>
          <p:cNvPr id="73732" name="Rectangle 4"/>
          <p:cNvSpPr>
            <a:spLocks noChangeArrowheads="1"/>
          </p:cNvSpPr>
          <p:nvPr/>
        </p:nvSpPr>
        <p:spPr bwMode="auto">
          <a:xfrm>
            <a:off x="609600" y="1752600"/>
            <a:ext cx="3810000" cy="457200"/>
          </a:xfrm>
          <a:prstGeom prst="rect">
            <a:avLst/>
          </a:prstGeom>
          <a:noFill/>
          <a:ln w="19050">
            <a:solidFill>
              <a:srgbClr val="FF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FD47D4-58FC-4BED-9789-B246AB1A9718}" type="slidenum">
              <a:rPr lang="en-US"/>
              <a:pPr/>
              <a:t>21</a:t>
            </a:fld>
            <a:endParaRPr lang="en-US"/>
          </a:p>
        </p:txBody>
      </p:sp>
      <p:sp>
        <p:nvSpPr>
          <p:cNvPr id="1320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228600"/>
            <a:ext cx="8610600" cy="1055688"/>
          </a:xfrm>
        </p:spPr>
        <p:txBody>
          <a:bodyPr/>
          <a:lstStyle/>
          <a:p>
            <a:r>
              <a:rPr lang="en-US"/>
              <a:t>‘Structured’:  How C is Organized</a:t>
            </a:r>
          </a:p>
        </p:txBody>
      </p:sp>
      <p:sp>
        <p:nvSpPr>
          <p:cNvPr id="132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19400" y="1676400"/>
            <a:ext cx="60960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1"/>
              <a:t>Literals and Variables  </a:t>
            </a:r>
            <a:br>
              <a:rPr lang="en-US" b="1"/>
            </a:br>
            <a:r>
              <a:rPr lang="en-US" b="1"/>
              <a:t>		</a:t>
            </a:r>
            <a:r>
              <a:rPr lang="en-US" sz="2400" b="1"/>
              <a:t>(with their ‘data types’)</a:t>
            </a:r>
          </a:p>
          <a:p>
            <a:pPr>
              <a:lnSpc>
                <a:spcPct val="90000"/>
              </a:lnSpc>
            </a:pPr>
            <a:r>
              <a:rPr lang="en-US" b="1"/>
              <a:t>Operators</a:t>
            </a:r>
          </a:p>
          <a:p>
            <a:pPr>
              <a:lnSpc>
                <a:spcPct val="90000"/>
              </a:lnSpc>
            </a:pPr>
            <a:r>
              <a:rPr lang="en-US" b="1"/>
              <a:t>Expressions</a:t>
            </a:r>
          </a:p>
          <a:p>
            <a:pPr>
              <a:lnSpc>
                <a:spcPct val="90000"/>
              </a:lnSpc>
            </a:pPr>
            <a:r>
              <a:rPr lang="en-US" b="1"/>
              <a:t>Statements</a:t>
            </a:r>
          </a:p>
          <a:p>
            <a:pPr>
              <a:lnSpc>
                <a:spcPct val="90000"/>
              </a:lnSpc>
            </a:pPr>
            <a:r>
              <a:rPr lang="en-US" b="1"/>
              <a:t>Functions</a:t>
            </a:r>
          </a:p>
          <a:p>
            <a:pPr>
              <a:lnSpc>
                <a:spcPct val="90000"/>
              </a:lnSpc>
            </a:pPr>
            <a:r>
              <a:rPr lang="en-US" b="1"/>
              <a:t>Libraries</a:t>
            </a:r>
          </a:p>
          <a:p>
            <a:pPr>
              <a:lnSpc>
                <a:spcPct val="90000"/>
              </a:lnSpc>
            </a:pPr>
            <a:r>
              <a:rPr lang="en-US" b="1"/>
              <a:t>Programs</a:t>
            </a:r>
          </a:p>
          <a:p>
            <a:pPr>
              <a:lnSpc>
                <a:spcPct val="90000"/>
              </a:lnSpc>
            </a:pPr>
            <a:r>
              <a:rPr lang="en-US" b="1"/>
              <a:t>‘Systems’ </a:t>
            </a:r>
            <a:r>
              <a:rPr lang="en-US" sz="2400" b="1"/>
              <a:t>(e.g. OS-X, TCP/IP, Web)</a:t>
            </a:r>
            <a:endParaRPr lang="en-US" b="1"/>
          </a:p>
          <a:p>
            <a:pPr>
              <a:lnSpc>
                <a:spcPct val="90000"/>
              </a:lnSpc>
              <a:buFontTx/>
              <a:buNone/>
            </a:pPr>
            <a:endParaRPr lang="en-US" b="1"/>
          </a:p>
        </p:txBody>
      </p:sp>
      <p:sp>
        <p:nvSpPr>
          <p:cNvPr id="132100" name="Oval 4"/>
          <p:cNvSpPr>
            <a:spLocks noChangeArrowheads="1"/>
          </p:cNvSpPr>
          <p:nvPr/>
        </p:nvSpPr>
        <p:spPr bwMode="auto">
          <a:xfrm>
            <a:off x="2743200" y="1676400"/>
            <a:ext cx="3886200" cy="685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2101" name="Oval 5"/>
          <p:cNvSpPr>
            <a:spLocks noChangeArrowheads="1"/>
          </p:cNvSpPr>
          <p:nvPr/>
        </p:nvSpPr>
        <p:spPr bwMode="auto">
          <a:xfrm>
            <a:off x="1447800" y="1600200"/>
            <a:ext cx="6172200" cy="2057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2102" name="Oval 6"/>
          <p:cNvSpPr>
            <a:spLocks noChangeArrowheads="1"/>
          </p:cNvSpPr>
          <p:nvPr/>
        </p:nvSpPr>
        <p:spPr bwMode="auto">
          <a:xfrm>
            <a:off x="2819400" y="2667000"/>
            <a:ext cx="2438400" cy="533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2103" name="Oval 7"/>
          <p:cNvSpPr>
            <a:spLocks noChangeArrowheads="1"/>
          </p:cNvSpPr>
          <p:nvPr/>
        </p:nvSpPr>
        <p:spPr bwMode="auto">
          <a:xfrm>
            <a:off x="1219200" y="1524000"/>
            <a:ext cx="6629400" cy="27432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2104" name="Oval 8"/>
          <p:cNvSpPr>
            <a:spLocks noChangeArrowheads="1"/>
          </p:cNvSpPr>
          <p:nvPr/>
        </p:nvSpPr>
        <p:spPr bwMode="auto">
          <a:xfrm>
            <a:off x="914400" y="1447800"/>
            <a:ext cx="7239000" cy="3352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2105" name="Oval 9"/>
          <p:cNvSpPr>
            <a:spLocks noChangeArrowheads="1"/>
          </p:cNvSpPr>
          <p:nvPr/>
        </p:nvSpPr>
        <p:spPr bwMode="auto">
          <a:xfrm>
            <a:off x="762000" y="1371600"/>
            <a:ext cx="7543800" cy="39624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2106" name="Oval 10"/>
          <p:cNvSpPr>
            <a:spLocks noChangeArrowheads="1"/>
          </p:cNvSpPr>
          <p:nvPr/>
        </p:nvSpPr>
        <p:spPr bwMode="auto">
          <a:xfrm>
            <a:off x="609600" y="1295400"/>
            <a:ext cx="7848600" cy="44958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2107" name="Oval 11"/>
          <p:cNvSpPr>
            <a:spLocks noChangeArrowheads="1"/>
          </p:cNvSpPr>
          <p:nvPr/>
        </p:nvSpPr>
        <p:spPr bwMode="auto">
          <a:xfrm>
            <a:off x="457200" y="1219200"/>
            <a:ext cx="8153400" cy="5181600"/>
          </a:xfrm>
          <a:prstGeom prst="ellipse">
            <a:avLst/>
          </a:prstGeom>
          <a:noFill/>
          <a:ln w="9525">
            <a:solidFill>
              <a:srgbClr val="FF0000"/>
            </a:solidFill>
            <a:round/>
            <a:headEnd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B36697-19B4-448F-B02E-9BE2A80663C7}" type="slidenum">
              <a:rPr lang="en-US"/>
              <a:pPr/>
              <a:t>22</a:t>
            </a:fld>
            <a:endParaRPr lang="en-US"/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You Will Learn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610600" cy="5486400"/>
          </a:xfrm>
        </p:spPr>
        <p:txBody>
          <a:bodyPr/>
          <a:lstStyle/>
          <a:p>
            <a:pPr>
              <a:lnSpc>
                <a:spcPct val="90000"/>
              </a:lnSpc>
            </a:pPr>
            <a:endParaRPr lang="en-US" sz="2800"/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How to define and solve any finite problem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by: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writing orderly sets of rules (functions) that are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applied to orderly sets of data (structures), and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Re-using earlier solutions (libraries)—much less tedium.</a:t>
            </a:r>
          </a:p>
          <a:p>
            <a:pPr lvl="1">
              <a:lnSpc>
                <a:spcPct val="90000"/>
              </a:lnSpc>
            </a:pPr>
            <a:endParaRPr lang="en-US" sz="2400"/>
          </a:p>
          <a:p>
            <a:pPr>
              <a:lnSpc>
                <a:spcPct val="90000"/>
              </a:lnSpc>
            </a:pPr>
            <a:r>
              <a:rPr lang="en-US" sz="2800">
                <a:solidFill>
                  <a:schemeClr val="accent2"/>
                </a:solidFill>
              </a:rPr>
              <a:t>Core ideas</a:t>
            </a:r>
            <a:r>
              <a:rPr lang="en-US" sz="2800"/>
              <a:t> found in ALL programming languages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800"/>
          </a:p>
          <a:p>
            <a:pPr>
              <a:lnSpc>
                <a:spcPct val="90000"/>
              </a:lnSpc>
            </a:pPr>
            <a:r>
              <a:rPr lang="en-US" sz="2800"/>
              <a:t>The </a:t>
            </a:r>
            <a:r>
              <a:rPr lang="en-US" sz="2800" b="1">
                <a:solidFill>
                  <a:schemeClr val="accent2"/>
                </a:solidFill>
              </a:rPr>
              <a:t>Code::Blocks</a:t>
            </a:r>
            <a:r>
              <a:rPr lang="en-US" sz="2800"/>
              <a:t> “programming environment”;</a:t>
            </a:r>
            <a:br>
              <a:rPr lang="en-US" sz="2800"/>
            </a:br>
            <a:r>
              <a:rPr lang="en-US" sz="2800"/>
              <a:t>one good, free tool among the many available</a:t>
            </a:r>
            <a:br>
              <a:rPr lang="en-US" sz="2800"/>
            </a:br>
            <a:r>
              <a:rPr lang="en-US" sz="2800"/>
              <a:t>(e.g. Xcode, Visual Studio, Eclipse, </a:t>
            </a:r>
            <a:br>
              <a:rPr lang="en-US" sz="2800"/>
            </a:br>
            <a:r>
              <a:rPr lang="en-US" sz="2800"/>
              <a:t>        CoCo, DevC++, Eric, …)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549DFA-4C38-4F6C-B83B-609125538A51}" type="slidenum">
              <a:rPr lang="en-US"/>
              <a:pPr/>
              <a:t>23</a:t>
            </a:fld>
            <a:endParaRPr lang="en-US"/>
          </a:p>
        </p:txBody>
      </p:sp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/>
          <a:p>
            <a:r>
              <a:rPr lang="en-US"/>
              <a:t>Conclusions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3738" y="1373188"/>
            <a:ext cx="7912100" cy="479266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Lets Get Started!  As soon as you can,</a:t>
            </a:r>
          </a:p>
          <a:p>
            <a:pPr lvl="1">
              <a:lnSpc>
                <a:spcPct val="90000"/>
              </a:lnSpc>
            </a:pPr>
            <a:r>
              <a:rPr lang="en-US">
                <a:solidFill>
                  <a:schemeClr val="accent2"/>
                </a:solidFill>
              </a:rPr>
              <a:t>Read</a:t>
            </a:r>
            <a:r>
              <a:rPr lang="en-US">
                <a:solidFill>
                  <a:srgbClr val="FF0000"/>
                </a:solidFill>
              </a:rPr>
              <a:t> Chapter 1, start Chapter 2</a:t>
            </a:r>
            <a:r>
              <a:rPr lang="en-US">
                <a:solidFill>
                  <a:schemeClr val="accent2"/>
                </a:solidFill>
              </a:rPr>
              <a:t> of textbook</a:t>
            </a:r>
          </a:p>
          <a:p>
            <a:pPr lvl="1">
              <a:lnSpc>
                <a:spcPct val="90000"/>
              </a:lnSpc>
            </a:pPr>
            <a:endParaRPr lang="en-US">
              <a:solidFill>
                <a:schemeClr val="accent2"/>
              </a:solidFill>
            </a:endParaRPr>
          </a:p>
          <a:p>
            <a:pPr>
              <a:lnSpc>
                <a:spcPct val="90000"/>
              </a:lnSpc>
            </a:pPr>
            <a:r>
              <a:rPr lang="en-US"/>
              <a:t>Bring laptops to class – we’ll use them. </a:t>
            </a:r>
            <a:endParaRPr lang="en-US">
              <a:solidFill>
                <a:srgbClr val="FF0000"/>
              </a:solidFill>
            </a:endParaRPr>
          </a:p>
          <a:p>
            <a:pPr lvl="1">
              <a:lnSpc>
                <a:spcPct val="90000"/>
              </a:lnSpc>
            </a:pPr>
            <a:r>
              <a:rPr lang="en-US">
                <a:solidFill>
                  <a:srgbClr val="FF0000"/>
                </a:solidFill>
              </a:rPr>
              <a:t>Get, Install Code::Blocks</a:t>
            </a:r>
          </a:p>
          <a:p>
            <a:pPr lvl="2">
              <a:lnSpc>
                <a:spcPct val="90000"/>
              </a:lnSpc>
              <a:buFontTx/>
              <a:buNone/>
            </a:pPr>
            <a:r>
              <a:rPr lang="en-US"/>
              <a:t>==Download from BLACKBOARD! </a:t>
            </a:r>
            <a:br>
              <a:rPr lang="en-US"/>
            </a:br>
            <a:r>
              <a:rPr lang="en-US"/>
              <a:t>Be nice – don’t overload their website at</a:t>
            </a:r>
          </a:p>
          <a:p>
            <a:pPr lvl="2">
              <a:lnSpc>
                <a:spcPct val="90000"/>
              </a:lnSpc>
              <a:buFontTx/>
              <a:buNone/>
            </a:pPr>
            <a:r>
              <a:rPr lang="en-US"/>
              <a:t>          </a:t>
            </a:r>
            <a:r>
              <a:rPr lang="en-US" b="1">
                <a:solidFill>
                  <a:schemeClr val="accent2"/>
                </a:solidFill>
              </a:rPr>
              <a:t>http://www.codeblocks.org</a:t>
            </a:r>
            <a:endParaRPr lang="en-US"/>
          </a:p>
          <a:p>
            <a:pPr lvl="2">
              <a:lnSpc>
                <a:spcPct val="90000"/>
              </a:lnSpc>
              <a:buFontTx/>
              <a:buNone/>
            </a:pPr>
            <a:r>
              <a:rPr lang="en-US"/>
              <a:t>==See Blackboard for step-by-step instructions</a:t>
            </a:r>
          </a:p>
          <a:p>
            <a:pPr lvl="2">
              <a:lnSpc>
                <a:spcPct val="90000"/>
              </a:lnSpc>
              <a:buFontTx/>
              <a:buNone/>
            </a:pPr>
            <a:r>
              <a:rPr lang="en-US"/>
              <a:t>==We’ll try it in class tomorrow, </a:t>
            </a:r>
            <a:br>
              <a:rPr lang="en-US"/>
            </a:br>
            <a:r>
              <a:rPr lang="en-US"/>
              <a:t>                and write a few programs.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5DE7B8-D391-4126-B7BE-91272A497573}" type="slidenum">
              <a:rPr lang="en-US"/>
              <a:pPr/>
              <a:t>24</a:t>
            </a:fld>
            <a:endParaRPr lang="en-US"/>
          </a:p>
        </p:txBody>
      </p:sp>
      <p:sp>
        <p:nvSpPr>
          <p:cNvPr id="11059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10600" b="1"/>
              <a:t>END</a:t>
            </a:r>
          </a:p>
        </p:txBody>
      </p:sp>
      <p:sp>
        <p:nvSpPr>
          <p:cNvPr id="11059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END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EBA66-CF8C-427B-8759-1B3D6401F4FC}" type="slidenum">
              <a:rPr lang="en-US"/>
              <a:pPr/>
              <a:t>25</a:t>
            </a:fld>
            <a:endParaRPr lang="en-US"/>
          </a:p>
        </p:txBody>
      </p:sp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What’s a Compiler? A Linker?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752600"/>
            <a:ext cx="8686800" cy="4800600"/>
          </a:xfrm>
        </p:spPr>
        <p:txBody>
          <a:bodyPr/>
          <a:lstStyle/>
          <a:p>
            <a:r>
              <a:rPr lang="en-US"/>
              <a:t>C is a </a:t>
            </a:r>
            <a:r>
              <a:rPr lang="en-US" i="1">
                <a:effectLst>
                  <a:outerShdw blurRad="38100" dist="38100" dir="2700000" algn="tl">
                    <a:srgbClr val="C0C0C0"/>
                  </a:outerShdw>
                </a:effectLst>
              </a:rPr>
              <a:t>compiled</a:t>
            </a:r>
            <a:r>
              <a:rPr lang="en-US"/>
              <a:t> language; </a:t>
            </a:r>
            <a:br>
              <a:rPr lang="en-US"/>
            </a:br>
            <a:r>
              <a:rPr lang="en-US"/>
              <a:t>	it is meant to be human-readable.</a:t>
            </a:r>
            <a:br>
              <a:rPr lang="en-US"/>
            </a:br>
            <a:endParaRPr lang="en-US"/>
          </a:p>
          <a:p>
            <a:r>
              <a:rPr lang="en-US"/>
              <a:t>‘Compiler’: a converter program;</a:t>
            </a:r>
          </a:p>
          <a:p>
            <a:pPr>
              <a:buFontTx/>
              <a:buNone/>
            </a:pPr>
            <a:r>
              <a:rPr lang="en-US"/>
              <a:t>	 human-readable </a:t>
            </a:r>
            <a:r>
              <a:rPr lang="en-US">
                <a:sym typeface="Wingdings" pitchFamily="2" charset="2"/>
              </a:rPr>
              <a:t> machine-executable</a:t>
            </a:r>
          </a:p>
          <a:p>
            <a:pPr>
              <a:buFontTx/>
              <a:buNone/>
            </a:pPr>
            <a:endParaRPr lang="en-US">
              <a:sym typeface="Wingdings" pitchFamily="2" charset="2"/>
            </a:endParaRPr>
          </a:p>
          <a:p>
            <a:r>
              <a:rPr lang="en-US">
                <a:sym typeface="Wingdings" pitchFamily="2" charset="2"/>
              </a:rPr>
              <a:t>Compile: C text file(s)  object file(s)</a:t>
            </a:r>
          </a:p>
          <a:p>
            <a:r>
              <a:rPr lang="en-US">
                <a:sym typeface="Wingdings" pitchFamily="2" charset="2"/>
              </a:rPr>
              <a:t>Linking:  object file(s)  </a:t>
            </a:r>
            <a:r>
              <a:rPr lang="en-US">
                <a:solidFill>
                  <a:srgbClr val="FF0000"/>
                </a:solidFill>
                <a:sym typeface="Wingdings" pitchFamily="2" charset="2"/>
              </a:rPr>
              <a:t>.exe</a:t>
            </a:r>
            <a:r>
              <a:rPr lang="en-US">
                <a:sym typeface="Wingdings" pitchFamily="2" charset="2"/>
              </a:rPr>
              <a:t>cutable file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47286DA-2989-4253-B96A-ADD1BCDADF6F}" type="slidenum">
              <a:rPr lang="en-US"/>
              <a:pPr/>
              <a:t>26</a:t>
            </a:fld>
            <a:endParaRPr lang="en-US"/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is Programming?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b="1"/>
          </a:p>
          <a:p>
            <a:r>
              <a:rPr lang="en-US" b="1"/>
              <a:t>Program</a:t>
            </a:r>
            <a:r>
              <a:rPr lang="en-US"/>
              <a:t> = A sequence of 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human-readable</a:t>
            </a:r>
            <a:r>
              <a:rPr lang="en-US"/>
              <a:t> instructions.  They tell a computer how to do a particular task or </a:t>
            </a:r>
            <a:br>
              <a:rPr lang="en-US"/>
            </a:br>
            <a:r>
              <a:rPr lang="en-US"/>
              <a:t>solve a particular problem.</a:t>
            </a:r>
          </a:p>
          <a:p>
            <a:endParaRPr lang="en-US"/>
          </a:p>
          <a:p>
            <a:r>
              <a:rPr lang="en-US" b="1"/>
              <a:t>Programming</a:t>
            </a:r>
            <a:r>
              <a:rPr lang="en-US"/>
              <a:t> = Designing, writing, and testing a computer program that works.</a:t>
            </a:r>
            <a:br>
              <a:rPr lang="en-US"/>
            </a:br>
            <a:r>
              <a:rPr lang="en-US"/>
              <a:t>[Good craftsmanship yields robust results]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EDDF6E-07AE-4E44-BBB9-530991569D59}" type="slidenum">
              <a:rPr lang="en-US"/>
              <a:pPr/>
              <a:t>27</a:t>
            </a:fld>
            <a:endParaRPr lang="en-US"/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Programming: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Artful Common Sense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524000"/>
            <a:ext cx="8686800" cy="4876800"/>
          </a:xfrm>
        </p:spPr>
        <p:txBody>
          <a:bodyPr/>
          <a:lstStyle/>
          <a:p>
            <a:pPr marL="609600" indent="-609600">
              <a:buFontTx/>
              <a:buNone/>
            </a:pPr>
            <a:r>
              <a:rPr lang="en-US"/>
              <a:t>1)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Analyze:</a:t>
            </a:r>
            <a:r>
              <a:rPr lang="en-US"/>
              <a:t> </a:t>
            </a:r>
            <a:br>
              <a:rPr lang="en-US"/>
            </a:br>
            <a:r>
              <a:rPr lang="en-US"/>
              <a:t>Find the Core Problem (not how to solve it).</a:t>
            </a:r>
          </a:p>
          <a:p>
            <a:pPr marL="990600" lvl="1" indent="-533400"/>
            <a:r>
              <a:rPr lang="en-US"/>
              <a:t>Decide the specific inputs and outputs, and</a:t>
            </a:r>
          </a:p>
          <a:p>
            <a:pPr marL="990600" lvl="1" indent="-533400"/>
            <a:r>
              <a:rPr lang="en-US"/>
              <a:t>Define how to make outputs from inputs</a:t>
            </a:r>
          </a:p>
          <a:p>
            <a:pPr marL="990600" lvl="1" indent="-533400"/>
            <a:r>
              <a:rPr lang="en-US"/>
              <a:t>Break it down into sub-problems, </a:t>
            </a:r>
          </a:p>
          <a:p>
            <a:pPr marL="609600" indent="-609600">
              <a:buFontTx/>
              <a:buNone/>
            </a:pPr>
            <a:r>
              <a:rPr lang="en-US"/>
              <a:t>2)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Implement:</a:t>
            </a:r>
            <a:r>
              <a:rPr lang="en-US"/>
              <a:t> </a:t>
            </a:r>
            <a:br>
              <a:rPr lang="en-US"/>
            </a:br>
            <a:r>
              <a:rPr lang="en-US"/>
              <a:t>  Write a rule set (a function) for each,</a:t>
            </a:r>
          </a:p>
          <a:p>
            <a:pPr marL="609600" indent="-609600">
              <a:buFontTx/>
              <a:buNone/>
            </a:pPr>
            <a:r>
              <a:rPr lang="en-US"/>
              <a:t>3)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Debug:</a:t>
            </a:r>
            <a:r>
              <a:rPr lang="en-US"/>
              <a:t>   Test each function separately; link a few, test, link, test,… until it all works.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2CAAA32-2437-4848-A873-CF01DB75E17C}" type="slidenum">
              <a:rPr lang="en-US"/>
              <a:pPr/>
              <a:t>28</a:t>
            </a:fld>
            <a:endParaRPr lang="en-US"/>
          </a:p>
        </p:txBody>
      </p:sp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152400"/>
            <a:ext cx="87630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1. Analyze: Find the Core Problem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371600"/>
            <a:ext cx="8686800" cy="5181600"/>
          </a:xfrm>
        </p:spPr>
        <p:txBody>
          <a:bodyPr/>
          <a:lstStyle/>
          <a:p>
            <a:pPr>
              <a:buFontTx/>
              <a:buNone/>
            </a:pPr>
            <a:r>
              <a:rPr lang="en-US"/>
              <a:t>House Example: </a:t>
            </a:r>
          </a:p>
          <a:p>
            <a:pPr lvl="1"/>
            <a:r>
              <a:rPr lang="en-US"/>
              <a:t>Write a program that computes the square footage of a house, given the dimensions of each room.</a:t>
            </a:r>
          </a:p>
          <a:p>
            <a:pPr lvl="1"/>
            <a:r>
              <a:rPr lang="en-US"/>
              <a:t>Input : </a:t>
            </a:r>
          </a:p>
          <a:p>
            <a:pPr lvl="2"/>
            <a:r>
              <a:rPr lang="en-US"/>
              <a:t>The number of rooms (an integer)</a:t>
            </a:r>
          </a:p>
          <a:p>
            <a:pPr lvl="2"/>
            <a:r>
              <a:rPr lang="en-US"/>
              <a:t>The dimensions of each room (real numbers)</a:t>
            </a:r>
          </a:p>
          <a:p>
            <a:pPr lvl="1"/>
            <a:r>
              <a:rPr lang="en-US"/>
              <a:t>Output:</a:t>
            </a:r>
          </a:p>
          <a:p>
            <a:pPr lvl="2"/>
            <a:r>
              <a:rPr lang="en-US"/>
              <a:t>The square footage of the house (real numbers)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7118C58-1324-43A2-9CB2-CADD68E244EE}" type="slidenum">
              <a:rPr lang="en-US"/>
              <a:pPr/>
              <a:t>29</a:t>
            </a:fld>
            <a:endParaRPr lang="en-US"/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228600"/>
            <a:ext cx="87630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1. Analyze: Find the Core Problem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600200"/>
            <a:ext cx="8686800" cy="4953000"/>
          </a:xfrm>
        </p:spPr>
        <p:txBody>
          <a:bodyPr/>
          <a:lstStyle/>
          <a:p>
            <a:r>
              <a:rPr lang="en-US"/>
              <a:t>Be sure you </a:t>
            </a:r>
            <a:r>
              <a:rPr lang="en-US" b="1">
                <a:effectLst>
                  <a:outerShdw blurRad="38100" dist="38100" dir="2700000" algn="tl">
                    <a:srgbClr val="C0C0C0"/>
                  </a:outerShdw>
                </a:effectLst>
              </a:rPr>
              <a:t>really</a:t>
            </a:r>
            <a:r>
              <a:rPr lang="en-US"/>
              <a:t> understand problem!</a:t>
            </a:r>
          </a:p>
          <a:p>
            <a:pPr lvl="1"/>
            <a:r>
              <a:rPr lang="en-US"/>
              <a:t>Refine, simplify, clarify, think.  Repeat.</a:t>
            </a:r>
          </a:p>
          <a:p>
            <a:pPr lvl="1"/>
            <a:r>
              <a:rPr lang="en-US"/>
              <a:t>Decompose it into sub-problems</a:t>
            </a:r>
          </a:p>
          <a:p>
            <a:pPr lvl="1"/>
            <a:r>
              <a:rPr lang="en-US"/>
              <a:t>First ideas are</a:t>
            </a:r>
            <a:r>
              <a:rPr lang="en-US" sz="12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(almost) </a:t>
            </a:r>
            <a:r>
              <a:rPr lang="en-US"/>
              <a:t>NEVER the best ones.</a:t>
            </a:r>
          </a:p>
          <a:p>
            <a:r>
              <a:rPr lang="en-US"/>
              <a:t>House Example: </a:t>
            </a:r>
          </a:p>
          <a:p>
            <a:pPr lvl="1"/>
            <a:r>
              <a:rPr lang="en-US"/>
              <a:t>subproblem 1: compute the area of a room</a:t>
            </a:r>
          </a:p>
          <a:p>
            <a:pPr lvl="1"/>
            <a:r>
              <a:rPr lang="en-US"/>
              <a:t>subproblem 2: add up area of all rooms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3CEC86-CB78-4361-AAC8-BE47B16D0566}" type="slidenum">
              <a:rPr lang="en-US"/>
              <a:pPr/>
              <a:t>3</a:t>
            </a:fld>
            <a:endParaRPr lang="en-US"/>
          </a:p>
        </p:txBody>
      </p:sp>
      <p:sp>
        <p:nvSpPr>
          <p:cNvPr id="71682" name="Rectangle 2"/>
          <p:cNvSpPr>
            <a:spLocks noChangeArrowheads="1"/>
          </p:cNvSpPr>
          <p:nvPr/>
        </p:nvSpPr>
        <p:spPr bwMode="auto">
          <a:xfrm>
            <a:off x="304800" y="228600"/>
            <a:ext cx="8534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CS 110 Instructor</a:t>
            </a:r>
          </a:p>
        </p:txBody>
      </p:sp>
      <p:sp>
        <p:nvSpPr>
          <p:cNvPr id="71683" name="Rectangle 3"/>
          <p:cNvSpPr>
            <a:spLocks noChangeArrowheads="1"/>
          </p:cNvSpPr>
          <p:nvPr/>
        </p:nvSpPr>
        <p:spPr bwMode="auto">
          <a:xfrm>
            <a:off x="304800" y="1219200"/>
            <a:ext cx="8610600" cy="297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Name: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Jack </a:t>
            </a:r>
            <a:r>
              <a:rPr lang="en-US" sz="2800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Tumblin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,  EECS </a:t>
            </a:r>
            <a:r>
              <a:rPr lang="en-US" sz="2800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Dept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, MEAS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Office: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Ford Design Center, </a:t>
            </a:r>
            <a:r>
              <a:rPr lang="en-US" sz="2800" dirty="0" err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Rm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3-341</a:t>
            </a:r>
            <a:endParaRPr lang="en-US" sz="2800" dirty="0"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E-mail: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jet@cs.northwestern.edu</a:t>
            </a:r>
            <a:endParaRPr lang="en-US" sz="2800" dirty="0"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Office Hours: </a:t>
            </a:r>
            <a:r>
              <a:rPr lang="en-US" sz="280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Talk after class? with TAs? </a:t>
            </a:r>
            <a:br>
              <a:rPr lang="en-US" sz="280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</a:br>
            <a:r>
              <a:rPr lang="en-US" sz="280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		Discussion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board? </a:t>
            </a:r>
            <a:r>
              <a:rPr lang="en-US" sz="280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E-mail for appt.</a:t>
            </a:r>
            <a:br>
              <a:rPr lang="en-US" sz="2800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</a:br>
            <a:r>
              <a:rPr lang="en-US" sz="28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Phone</a:t>
            </a:r>
            <a:r>
              <a:rPr lang="en-US" sz="2800" dirty="0"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: </a:t>
            </a:r>
            <a:r>
              <a:rPr lang="en-US" sz="2800" dirty="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(847)-467-2129 (use very sparingly)</a:t>
            </a:r>
          </a:p>
        </p:txBody>
      </p:sp>
      <p:sp>
        <p:nvSpPr>
          <p:cNvPr id="71685" name="Rectangle 5"/>
          <p:cNvSpPr>
            <a:spLocks noChangeArrowheads="1"/>
          </p:cNvSpPr>
          <p:nvPr/>
        </p:nvSpPr>
        <p:spPr bwMode="auto">
          <a:xfrm>
            <a:off x="152400" y="4191000"/>
            <a:ext cx="8534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/>
            <a:r>
              <a:rPr lang="en-US" sz="44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Book:</a:t>
            </a:r>
          </a:p>
        </p:txBody>
      </p:sp>
      <p:sp>
        <p:nvSpPr>
          <p:cNvPr id="71687" name="Rectangle 7"/>
          <p:cNvSpPr>
            <a:spLocks noChangeArrowheads="1"/>
          </p:cNvSpPr>
          <p:nvPr/>
        </p:nvSpPr>
        <p:spPr bwMode="auto">
          <a:xfrm>
            <a:off x="228600" y="5181600"/>
            <a:ext cx="8610600" cy="121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</a:pPr>
            <a:r>
              <a:rPr lang="en-US" sz="280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“Computer Science: A Structured Programming Approach using C”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 3</a:t>
            </a:r>
            <a:r>
              <a:rPr lang="en-US" sz="2800" baseline="300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rd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 Edition, Forouzan &amp; Gilberg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3B20BA4-7964-4710-96B5-45E4034EE332}" type="slidenum">
              <a:rPr lang="en-US"/>
              <a:pPr/>
              <a:t>30</a:t>
            </a:fld>
            <a:endParaRPr lang="en-US"/>
          </a:p>
        </p:txBody>
      </p:sp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2. Implement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/>
              <a:t>Translate your sets of rules into C language; (try not to garble it too much).</a:t>
            </a:r>
          </a:p>
          <a:p>
            <a:pPr>
              <a:buFontTx/>
              <a:buNone/>
            </a:pPr>
            <a:endParaRPr lang="en-US"/>
          </a:p>
          <a:p>
            <a:pPr>
              <a:buFontTx/>
              <a:buNone/>
            </a:pPr>
            <a:r>
              <a:rPr lang="en-US" u="sng"/>
              <a:t>We will learn how by exploring:</a:t>
            </a:r>
          </a:p>
          <a:p>
            <a:pPr>
              <a:buFontTx/>
              <a:buNone/>
            </a:pPr>
            <a:r>
              <a:rPr lang="en-US"/>
              <a:t>Variables, Types, Statements, Expressions, Assignments, Conditionals and control flow constructs, functions, and more.</a:t>
            </a:r>
          </a:p>
          <a:p>
            <a:pPr>
              <a:buFontTx/>
              <a:buNone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8A34C2-1B70-4797-B7A0-A2D25007796F}" type="slidenum">
              <a:rPr lang="en-US"/>
              <a:pPr/>
              <a:t>31</a:t>
            </a:fld>
            <a:endParaRPr lang="en-US"/>
          </a:p>
        </p:txBody>
      </p:sp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3.‘Debug’: Find &amp; Fix Mistakes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>
              <a:buFontTx/>
              <a:buNone/>
            </a:pP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Write C  Compile  Run, repeat</a:t>
            </a:r>
          </a:p>
          <a:p>
            <a:r>
              <a:rPr lang="en-US">
                <a:sym typeface="Wingdings" pitchFamily="2" charset="2"/>
              </a:rPr>
              <a:t>Does it compile?  </a:t>
            </a:r>
          </a:p>
          <a:p>
            <a:pPr lvl="1"/>
            <a:r>
              <a:rPr lang="en-US">
                <a:sym typeface="Wingdings" pitchFamily="2" charset="2"/>
              </a:rPr>
              <a:t>NO compiler says why. Modify C, try again</a:t>
            </a:r>
          </a:p>
          <a:p>
            <a:r>
              <a:rPr lang="en-US">
                <a:sym typeface="Wingdings" pitchFamily="2" charset="2"/>
              </a:rPr>
              <a:t>YES. Does it work right?</a:t>
            </a:r>
          </a:p>
          <a:p>
            <a:pPr lvl="1"/>
            <a:r>
              <a:rPr lang="en-US">
                <a:sym typeface="Wingdings" pitchFamily="2" charset="2"/>
              </a:rPr>
              <a:t>NO analyze, modify, try again.</a:t>
            </a:r>
          </a:p>
          <a:p>
            <a:r>
              <a:rPr lang="en-US">
                <a:sym typeface="Wingdings" pitchFamily="2" charset="2"/>
              </a:rPr>
              <a:t>YES. But does it ALWAYS work right?</a:t>
            </a:r>
          </a:p>
          <a:p>
            <a:pPr lvl="1">
              <a:buFontTx/>
              <a:buNone/>
            </a:pPr>
            <a:r>
              <a:rPr lang="en-US">
                <a:sym typeface="Wingdings" pitchFamily="2" charset="2"/>
              </a:rPr>
              <a:t>		(can you prove your analysis is robust?)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7DE5B3A-D9EB-4190-90C8-AC0D45611E7B}" type="slidenum">
              <a:rPr lang="en-US"/>
              <a:pPr/>
              <a:t>32</a:t>
            </a:fld>
            <a:endParaRPr lang="en-US"/>
          </a:p>
        </p:txBody>
      </p:sp>
      <p:sp>
        <p:nvSpPr>
          <p:cNvPr id="634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3. Debug</a:t>
            </a:r>
          </a:p>
        </p:txBody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Two Kinds of Programming Mistakes: </a:t>
            </a:r>
          </a:p>
          <a:p>
            <a:pPr lvl="1"/>
            <a:r>
              <a:rPr lang="en-US"/>
              <a:t>Syntax Mist</a:t>
            </a:r>
            <a:r>
              <a:rPr lang="en-US" u="sng"/>
              <a:t>ea</a:t>
            </a:r>
            <a:r>
              <a:rPr lang="en-US"/>
              <a:t>ks  (easy to fix: compiler helps)</a:t>
            </a:r>
          </a:p>
          <a:p>
            <a:pPr lvl="1"/>
            <a:r>
              <a:rPr lang="en-US"/>
              <a:t>Design Mistakes (harder: you must THINK) </a:t>
            </a:r>
            <a:br>
              <a:rPr lang="en-US"/>
            </a:br>
            <a:endParaRPr lang="en-US"/>
          </a:p>
          <a:p>
            <a:r>
              <a:rPr lang="en-US"/>
              <a:t>Computer Jargon:  </a:t>
            </a:r>
          </a:p>
          <a:p>
            <a:pPr lvl="1"/>
            <a:r>
              <a:rPr lang="en-US" b="1">
                <a:solidFill>
                  <a:schemeClr val="accent2"/>
                </a:solidFill>
              </a:rPr>
              <a:t>‘bug’==mistake</a:t>
            </a:r>
            <a:r>
              <a:rPr lang="en-US"/>
              <a:t> </a:t>
            </a:r>
          </a:p>
          <a:p>
            <a:pPr lvl="1"/>
            <a:r>
              <a:rPr lang="en-US"/>
              <a:t>To </a:t>
            </a:r>
            <a:r>
              <a:rPr lang="en-US">
                <a:solidFill>
                  <a:schemeClr val="accent2"/>
                </a:solidFill>
              </a:rPr>
              <a:t>‘</a:t>
            </a:r>
            <a:r>
              <a:rPr lang="en-US" b="1">
                <a:solidFill>
                  <a:schemeClr val="accent2"/>
                </a:solidFill>
              </a:rPr>
              <a:t>debug’==</a:t>
            </a:r>
            <a:r>
              <a:rPr lang="en-US" b="1"/>
              <a:t> to </a:t>
            </a:r>
            <a:r>
              <a:rPr lang="en-US" b="1">
                <a:solidFill>
                  <a:schemeClr val="accent2"/>
                </a:solidFill>
              </a:rPr>
              <a:t>find and fix</a:t>
            </a:r>
            <a:r>
              <a:rPr lang="en-US"/>
              <a:t> your mistakes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8AE391-4C98-47E4-9275-599409E244F7}" type="slidenum">
              <a:rPr lang="en-US"/>
              <a:pPr/>
              <a:t>33</a:t>
            </a:fld>
            <a:endParaRPr lang="en-US"/>
          </a:p>
        </p:txBody>
      </p:sp>
      <p:sp>
        <p:nvSpPr>
          <p:cNvPr id="1280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10600" b="1"/>
              <a:t>END</a:t>
            </a:r>
          </a:p>
        </p:txBody>
      </p:sp>
      <p:sp>
        <p:nvSpPr>
          <p:cNvPr id="128003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END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0D66E1A-039B-495F-8D59-448ED72B5C0C}" type="slidenum">
              <a:rPr lang="en-US"/>
              <a:pPr/>
              <a:t>4</a:t>
            </a:fld>
            <a:endParaRPr lang="en-US"/>
          </a:p>
        </p:txBody>
      </p:sp>
      <p:sp>
        <p:nvSpPr>
          <p:cNvPr id="7680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Resources</a:t>
            </a:r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676400"/>
            <a:ext cx="7772400" cy="4876800"/>
          </a:xfrm>
        </p:spPr>
        <p:txBody>
          <a:bodyPr/>
          <a:lstStyle/>
          <a:p>
            <a:r>
              <a:rPr lang="en-US" dirty="0"/>
              <a:t>Other instructor’s webpage; </a:t>
            </a:r>
            <a:r>
              <a:rPr lang="en-US" dirty="0">
                <a:solidFill>
                  <a:schemeClr val="accent2"/>
                </a:solidFill>
              </a:rPr>
              <a:t>http://www.cs.northwestern.edu/academics/courses/110/index.html</a:t>
            </a:r>
          </a:p>
          <a:p>
            <a:pPr algn="ctr">
              <a:buFontTx/>
              <a:buNone/>
            </a:pPr>
            <a:r>
              <a:rPr lang="en-US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</a:rPr>
              <a:t>  </a:t>
            </a:r>
            <a:r>
              <a:rPr lang="en-US" b="1" u="sng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</a:rPr>
              <a:t>I </a:t>
            </a:r>
            <a:r>
              <a:rPr lang="en-US" b="1" u="sng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</a:rPr>
              <a:t>use Blackboard / </a:t>
            </a:r>
            <a:r>
              <a:rPr lang="en-US" b="1" u="sng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</a:rPr>
              <a:t>CMS  </a:t>
            </a:r>
            <a:r>
              <a:rPr lang="en-US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</a:rPr>
              <a:t></a:t>
            </a:r>
            <a:endParaRPr lang="en-US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2"/>
            <a:r>
              <a:rPr lang="en-US" dirty="0" smtClean="0"/>
              <a:t>download </a:t>
            </a:r>
            <a:r>
              <a:rPr lang="en-US" dirty="0"/>
              <a:t>class notes and assignments</a:t>
            </a:r>
          </a:p>
          <a:p>
            <a:pPr lvl="2"/>
            <a:r>
              <a:rPr lang="en-US" dirty="0"/>
              <a:t>access helpful tutorials</a:t>
            </a:r>
          </a:p>
          <a:p>
            <a:pPr lvl="2"/>
            <a:r>
              <a:rPr lang="en-US" dirty="0"/>
              <a:t>look up information about the class </a:t>
            </a:r>
            <a:br>
              <a:rPr lang="en-US" dirty="0"/>
            </a:br>
            <a:r>
              <a:rPr lang="en-US" dirty="0"/>
              <a:t>(e.g. policies)</a:t>
            </a:r>
          </a:p>
          <a:p>
            <a:pPr lvl="2"/>
            <a:r>
              <a:rPr lang="en-US" dirty="0"/>
              <a:t>look up your grades</a:t>
            </a:r>
          </a:p>
        </p:txBody>
      </p:sp>
      <p:cxnSp>
        <p:nvCxnSpPr>
          <p:cNvPr id="3" name="Straight Connector 2"/>
          <p:cNvCxnSpPr/>
          <p:nvPr/>
        </p:nvCxnSpPr>
        <p:spPr bwMode="auto">
          <a:xfrm>
            <a:off x="1066800" y="2209800"/>
            <a:ext cx="7620000" cy="838200"/>
          </a:xfrm>
          <a:prstGeom prst="line">
            <a:avLst/>
          </a:prstGeom>
          <a:noFill/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" name="Straight Connector 5"/>
          <p:cNvCxnSpPr/>
          <p:nvPr/>
        </p:nvCxnSpPr>
        <p:spPr bwMode="auto">
          <a:xfrm flipH="1">
            <a:off x="685800" y="2209800"/>
            <a:ext cx="7924800" cy="838200"/>
          </a:xfrm>
          <a:prstGeom prst="line">
            <a:avLst/>
          </a:prstGeom>
          <a:noFill/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7" name="Rectangle 6"/>
          <p:cNvSpPr/>
          <p:nvPr/>
        </p:nvSpPr>
        <p:spPr bwMode="auto">
          <a:xfrm>
            <a:off x="685800" y="3124200"/>
            <a:ext cx="7772400" cy="3124200"/>
          </a:xfrm>
          <a:prstGeom prst="rect">
            <a:avLst/>
          </a:prstGeom>
          <a:noFill/>
          <a:ln w="762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6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B3455D2-3CE2-4090-90B1-A9B8F8650470}" type="slidenum">
              <a:rPr lang="en-US"/>
              <a:pPr/>
              <a:t>5</a:t>
            </a:fld>
            <a:endParaRPr lang="en-US"/>
          </a:p>
        </p:txBody>
      </p:sp>
      <p:sp>
        <p:nvSpPr>
          <p:cNvPr id="757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Resources</a:t>
            </a:r>
          </a:p>
        </p:txBody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Class ‘Discussion Board’ </a:t>
            </a:r>
            <a: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b="1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	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Wingdings" pitchFamily="2" charset="2"/>
              </a:rPr>
              <a:t></a:t>
            </a:r>
            <a:r>
              <a:rPr lang="en-US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Use Course Management System…</a:t>
            </a:r>
          </a:p>
          <a:p>
            <a:endParaRPr lang="en-US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lvl="1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Use to </a:t>
            </a:r>
          </a:p>
          <a:p>
            <a:pPr lvl="2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discuss class material, </a:t>
            </a:r>
          </a:p>
          <a:p>
            <a:pPr lvl="2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ask questions on the material or the assignments </a:t>
            </a:r>
            <a:b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(but NEVER post assignment solutions!)</a:t>
            </a:r>
          </a:p>
          <a:p>
            <a:pPr lvl="2"/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Share ideas / strategies for interesting projects… </a:t>
            </a:r>
            <a:endParaRPr lang="en-US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Shall We Start?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dirty="0" smtClean="0"/>
              <a:t>there is no substitute for good hard work, but</a:t>
            </a:r>
          </a:p>
          <a:p>
            <a:r>
              <a:rPr lang="en-US" dirty="0" smtClean="0"/>
              <a:t>try to avoid endless meaningless tedium;</a:t>
            </a:r>
          </a:p>
          <a:p>
            <a:r>
              <a:rPr lang="en-US" dirty="0" smtClean="0"/>
              <a:t>Programs as tools for ‘motorized’ reasoning</a:t>
            </a:r>
          </a:p>
          <a:p>
            <a:pPr marL="0" indent="0">
              <a:buNone/>
            </a:pPr>
            <a:r>
              <a:rPr lang="en-US" dirty="0" smtClean="0">
                <a:sym typeface="Wingdings" pitchFamily="2" charset="2"/>
              </a:rPr>
              <a:t>		Your first challenge:</a:t>
            </a:r>
          </a:p>
          <a:p>
            <a:pPr marL="0" indent="0">
              <a:buNone/>
            </a:pPr>
            <a:r>
              <a:rPr lang="en-US" dirty="0" smtClean="0">
                <a:sym typeface="Wingdings" pitchFamily="2" charset="2"/>
              </a:rPr>
              <a:t>‘</a:t>
            </a:r>
            <a:r>
              <a:rPr lang="en-US" dirty="0" smtClean="0">
                <a:solidFill>
                  <a:schemeClr val="accent2"/>
                </a:solidFill>
                <a:sym typeface="Wingdings" pitchFamily="2" charset="2"/>
              </a:rPr>
              <a:t>Test the </a:t>
            </a:r>
            <a:r>
              <a:rPr lang="en-US" b="1" dirty="0" err="1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</a:rPr>
              <a:t>Collatz</a:t>
            </a:r>
            <a:r>
              <a:rPr lang="en-US" b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</a:rPr>
              <a:t> Conjecture </a:t>
            </a:r>
            <a:r>
              <a:rPr lang="en-US" dirty="0" smtClean="0">
                <a:solidFill>
                  <a:schemeClr val="accent2"/>
                </a:solidFill>
                <a:sym typeface="Wingdings" pitchFamily="2" charset="2"/>
              </a:rPr>
              <a:t>over [4, 2012]’</a:t>
            </a:r>
            <a:br>
              <a:rPr lang="en-US" dirty="0" smtClean="0">
                <a:solidFill>
                  <a:schemeClr val="accent2"/>
                </a:solidFill>
                <a:sym typeface="Wingdings" pitchFamily="2" charset="2"/>
              </a:rPr>
            </a:br>
            <a:endParaRPr lang="en-US" dirty="0" smtClean="0">
              <a:solidFill>
                <a:schemeClr val="accent2"/>
              </a:solidFill>
              <a:sym typeface="Wingdings" pitchFamily="2" charset="2"/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accent4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  <a:hlinkClick r:id="rId2"/>
              </a:rPr>
              <a:t>http://en.wikipedia.org/wiki/Collatz_conjecture</a:t>
            </a:r>
            <a:endParaRPr lang="en-US" dirty="0" smtClean="0">
              <a:solidFill>
                <a:schemeClr val="accent4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Wingdings" pitchFamily="2" charset="2"/>
            </a:endParaRPr>
          </a:p>
          <a:p>
            <a:pPr marL="0" indent="0">
              <a:buNone/>
            </a:pPr>
            <a:endParaRPr lang="en-US" dirty="0">
              <a:solidFill>
                <a:schemeClr val="accent4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Wingdings" pitchFamily="2" charset="2"/>
            </a:endParaRPr>
          </a:p>
          <a:p>
            <a:pPr marL="0" indent="0">
              <a:buNone/>
            </a:pPr>
            <a:r>
              <a:rPr lang="en-US" dirty="0">
                <a:solidFill>
                  <a:schemeClr val="accent4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</a:rPr>
              <a:t> </a:t>
            </a:r>
            <a:r>
              <a:rPr lang="en-US" dirty="0" smtClean="0">
                <a:solidFill>
                  <a:schemeClr val="accent4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itchFamily="2" charset="2"/>
              </a:rPr>
              <a:t>    ?How can we get a machine to help us?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E1BDD11-9527-4ED2-B645-C422D36B1E08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363233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Test </a:t>
            </a:r>
            <a:r>
              <a:rPr lang="en-US" dirty="0" err="1" smtClean="0"/>
              <a:t>Collatz</a:t>
            </a:r>
            <a:r>
              <a:rPr lang="en-US" dirty="0" smtClean="0"/>
              <a:t> Conjecture [4, 2012]?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1937, </a:t>
            </a:r>
            <a:r>
              <a:rPr lang="en-US" dirty="0" err="1" smtClean="0"/>
              <a:t>Lothar</a:t>
            </a:r>
            <a:r>
              <a:rPr lang="en-US" dirty="0" smtClean="0"/>
              <a:t> </a:t>
            </a:r>
            <a:r>
              <a:rPr lang="en-US" dirty="0" err="1" smtClean="0"/>
              <a:t>Collatz</a:t>
            </a:r>
            <a:r>
              <a:rPr lang="en-US" dirty="0" smtClean="0"/>
              <a:t> </a:t>
            </a:r>
            <a:br>
              <a:rPr lang="en-US" dirty="0" smtClean="0"/>
            </a:br>
            <a:r>
              <a:rPr lang="en-US" sz="1800" dirty="0" smtClean="0">
                <a:solidFill>
                  <a:schemeClr val="accent2"/>
                </a:solidFill>
              </a:rPr>
              <a:t>(e.g. </a:t>
            </a:r>
            <a:r>
              <a:rPr lang="en-US" sz="1800" dirty="0" err="1" smtClean="0">
                <a:solidFill>
                  <a:schemeClr val="accent2"/>
                </a:solidFill>
              </a:rPr>
              <a:t>Ulam</a:t>
            </a:r>
            <a:r>
              <a:rPr lang="en-US" sz="1800" dirty="0" smtClean="0">
                <a:solidFill>
                  <a:schemeClr val="accent2"/>
                </a:solidFill>
              </a:rPr>
              <a:t> Conjecture, </a:t>
            </a:r>
            <a:r>
              <a:rPr lang="en-US" sz="1800" dirty="0" err="1" smtClean="0">
                <a:solidFill>
                  <a:schemeClr val="accent2"/>
                </a:solidFill>
              </a:rPr>
              <a:t>Kakutani’s</a:t>
            </a:r>
            <a:r>
              <a:rPr lang="en-US" sz="1800" dirty="0" smtClean="0">
                <a:solidFill>
                  <a:schemeClr val="accent2"/>
                </a:solidFill>
              </a:rPr>
              <a:t> problem, </a:t>
            </a:r>
            <a:r>
              <a:rPr lang="en-US" sz="1800" dirty="0" err="1" smtClean="0">
                <a:solidFill>
                  <a:schemeClr val="accent2"/>
                </a:solidFill>
              </a:rPr>
              <a:t>Thwaites</a:t>
            </a:r>
            <a:r>
              <a:rPr lang="en-US" sz="1800" dirty="0" smtClean="0">
                <a:solidFill>
                  <a:schemeClr val="accent2"/>
                </a:solidFill>
              </a:rPr>
              <a:t> Conjecture, </a:t>
            </a:r>
            <a:r>
              <a:rPr lang="en-US" sz="1800" dirty="0" err="1" smtClean="0">
                <a:solidFill>
                  <a:schemeClr val="accent2"/>
                </a:solidFill>
              </a:rPr>
              <a:t>Hasse’s</a:t>
            </a:r>
            <a:r>
              <a:rPr lang="en-US" sz="1800" dirty="0" smtClean="0">
                <a:solidFill>
                  <a:schemeClr val="accent2"/>
                </a:solidFill>
              </a:rPr>
              <a:t> Algorithm, Syracuse problem hailstone sequence, ‘wondrous’ numbers, </a:t>
            </a:r>
            <a:r>
              <a:rPr lang="en-US" sz="1800" dirty="0" err="1" smtClean="0">
                <a:solidFill>
                  <a:schemeClr val="accent2"/>
                </a:solidFill>
              </a:rPr>
              <a:t>etc</a:t>
            </a:r>
            <a:r>
              <a:rPr lang="en-US" sz="1800" dirty="0" smtClean="0">
                <a:solidFill>
                  <a:schemeClr val="accent2"/>
                </a:solidFill>
              </a:rPr>
              <a:t>)</a:t>
            </a:r>
          </a:p>
          <a:p>
            <a:pPr marL="0" indent="0">
              <a:buNone/>
            </a:pPr>
            <a:r>
              <a:rPr lang="en-US" dirty="0" smtClean="0">
                <a:solidFill>
                  <a:srgbClr val="000000"/>
                </a:solidFill>
              </a:rPr>
              <a:t>Conjecture (suspected, but not proven true):</a:t>
            </a:r>
          </a:p>
          <a:p>
            <a:r>
              <a:rPr lang="en-US" dirty="0" smtClean="0">
                <a:solidFill>
                  <a:srgbClr val="000000"/>
                </a:solidFill>
              </a:rPr>
              <a:t>For </a:t>
            </a:r>
            <a:r>
              <a:rPr lang="en-US" b="1" u="sng" dirty="0" smtClean="0">
                <a:solidFill>
                  <a:srgbClr val="000000"/>
                </a:solidFill>
              </a:rPr>
              <a:t>any</a:t>
            </a:r>
            <a:r>
              <a:rPr lang="en-US" dirty="0" smtClean="0">
                <a:solidFill>
                  <a:srgbClr val="000000"/>
                </a:solidFill>
              </a:rPr>
              <a:t> natural number </a:t>
            </a:r>
            <a:r>
              <a:rPr lang="en-US" dirty="0" smtClean="0">
                <a:solidFill>
                  <a:schemeClr val="accent2"/>
                </a:solidFill>
              </a:rPr>
              <a:t>N</a:t>
            </a:r>
            <a:r>
              <a:rPr lang="en-US" dirty="0" smtClean="0">
                <a:solidFill>
                  <a:srgbClr val="000000"/>
                </a:solidFill>
              </a:rPr>
              <a:t>  (integers &gt;0),  </a:t>
            </a:r>
            <a:endParaRPr lang="en-US" dirty="0">
              <a:solidFill>
                <a:srgbClr val="000000"/>
              </a:solidFill>
            </a:endParaRPr>
          </a:p>
          <a:p>
            <a:r>
              <a:rPr lang="en-US" dirty="0" smtClean="0">
                <a:solidFill>
                  <a:srgbClr val="000000"/>
                </a:solidFill>
              </a:rPr>
              <a:t>If </a:t>
            </a:r>
            <a:r>
              <a:rPr lang="en-US" dirty="0" smtClean="0">
                <a:solidFill>
                  <a:schemeClr val="accent2"/>
                </a:solidFill>
              </a:rPr>
              <a:t>N</a:t>
            </a:r>
            <a:r>
              <a:rPr lang="en-US" dirty="0" smtClean="0">
                <a:solidFill>
                  <a:srgbClr val="000000"/>
                </a:solidFill>
              </a:rPr>
              <a:t> is even, divide by 2</a:t>
            </a:r>
          </a:p>
          <a:p>
            <a:r>
              <a:rPr lang="en-US" dirty="0" smtClean="0">
                <a:solidFill>
                  <a:srgbClr val="000000"/>
                </a:solidFill>
              </a:rPr>
              <a:t>If </a:t>
            </a:r>
            <a:r>
              <a:rPr lang="en-US" dirty="0" smtClean="0">
                <a:solidFill>
                  <a:schemeClr val="accent2"/>
                </a:solidFill>
              </a:rPr>
              <a:t>N</a:t>
            </a:r>
            <a:r>
              <a:rPr lang="en-US" dirty="0" smtClean="0">
                <a:solidFill>
                  <a:srgbClr val="000000"/>
                </a:solidFill>
              </a:rPr>
              <a:t> is odd, multiply by 3 then add 1</a:t>
            </a:r>
          </a:p>
          <a:p>
            <a:r>
              <a:rPr lang="en-US" dirty="0" smtClean="0">
                <a:solidFill>
                  <a:srgbClr val="000000"/>
                </a:solidFill>
              </a:rPr>
              <a:t>Repeat; eventually, </a:t>
            </a:r>
            <a:r>
              <a:rPr lang="en-US" dirty="0" smtClean="0">
                <a:solidFill>
                  <a:schemeClr val="accent2"/>
                </a:solidFill>
              </a:rPr>
              <a:t>N</a:t>
            </a:r>
            <a:r>
              <a:rPr lang="en-US" dirty="0" smtClean="0">
                <a:solidFill>
                  <a:srgbClr val="000000"/>
                </a:solidFill>
              </a:rPr>
              <a:t> will always arrive at 1.</a:t>
            </a:r>
          </a:p>
          <a:p>
            <a:pPr marL="0" indent="0">
              <a:buNone/>
            </a:pP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E1BDD11-9527-4ED2-B645-C422D36B1E08}" type="slidenum">
              <a:rPr lang="en-US" smtClean="0"/>
              <a:pPr/>
              <a:t>7</a:t>
            </a:fld>
            <a:endParaRPr lang="en-US"/>
          </a:p>
        </p:txBody>
      </p:sp>
      <p:cxnSp>
        <p:nvCxnSpPr>
          <p:cNvPr id="6" name="Straight Connector 5"/>
          <p:cNvCxnSpPr/>
          <p:nvPr/>
        </p:nvCxnSpPr>
        <p:spPr bwMode="auto">
          <a:xfrm>
            <a:off x="0" y="5562600"/>
            <a:ext cx="9144000" cy="0"/>
          </a:xfrm>
          <a:prstGeom prst="line">
            <a:avLst/>
          </a:prstGeom>
          <a:noFill/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7" name="Straight Connector 6"/>
          <p:cNvCxnSpPr/>
          <p:nvPr/>
        </p:nvCxnSpPr>
        <p:spPr bwMode="auto">
          <a:xfrm>
            <a:off x="0" y="2971800"/>
            <a:ext cx="9144000" cy="0"/>
          </a:xfrm>
          <a:prstGeom prst="line">
            <a:avLst/>
          </a:prstGeom>
          <a:noFill/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7942466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CE9280-9980-42EA-9262-0F4F702954D8}" type="slidenum">
              <a:rPr lang="en-US"/>
              <a:pPr/>
              <a:t>8</a:t>
            </a:fld>
            <a:endParaRPr lang="en-US"/>
          </a:p>
        </p:txBody>
      </p:sp>
      <p:sp>
        <p:nvSpPr>
          <p:cNvPr id="839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is a Calculator?</a:t>
            </a:r>
          </a:p>
        </p:txBody>
      </p:sp>
      <p:sp>
        <p:nvSpPr>
          <p:cNvPr id="839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19200"/>
            <a:ext cx="7912100" cy="44831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algn="ctr">
              <a:lnSpc>
                <a:spcPct val="90000"/>
              </a:lnSpc>
              <a:buFontTx/>
              <a:buNone/>
            </a:pPr>
            <a:r>
              <a:rPr lang="en-US" sz="440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What is a Computer?</a:t>
            </a:r>
          </a:p>
          <a:p>
            <a:pPr algn="ctr">
              <a:lnSpc>
                <a:spcPct val="90000"/>
              </a:lnSpc>
              <a:buFontTx/>
              <a:buNone/>
            </a:pPr>
            <a:endParaRPr lang="en-US" sz="4400"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pPr algn="ctr">
              <a:lnSpc>
                <a:spcPct val="90000"/>
              </a:lnSpc>
              <a:buFontTx/>
              <a:buNone/>
            </a:pPr>
            <a:r>
              <a:rPr lang="en-US" sz="4400"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What’s the difference?</a:t>
            </a:r>
          </a:p>
          <a:p>
            <a:pPr algn="ctr">
              <a:lnSpc>
                <a:spcPct val="90000"/>
              </a:lnSpc>
              <a:buFontTx/>
              <a:buNone/>
            </a:pPr>
            <a:endParaRPr lang="en-US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algn="ctr">
              <a:lnSpc>
                <a:spcPct val="90000"/>
              </a:lnSpc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A very vague notion in our textbook—</a:t>
            </a:r>
          </a:p>
          <a:p>
            <a:pPr algn="ctr">
              <a:lnSpc>
                <a:spcPct val="90000"/>
              </a:lnSpc>
              <a:buFontTx/>
              <a:buNone/>
            </a:pPr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But history makes it plain and clear…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D5192C4-1100-4186-9E8F-DACC731E8F00}" type="slidenum">
              <a:rPr lang="en-US"/>
              <a:pPr/>
              <a:t>9</a:t>
            </a:fld>
            <a:endParaRPr lang="en-US"/>
          </a:p>
        </p:txBody>
      </p:sp>
      <p:sp>
        <p:nvSpPr>
          <p:cNvPr id="860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What is a ‘Calculator’?</a:t>
            </a:r>
          </a:p>
        </p:txBody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3738" y="1682750"/>
            <a:ext cx="7912100" cy="44831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Before 1940s &amp; Manhattan Project: 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A </a:t>
            </a:r>
            <a:r>
              <a:rPr 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meticulous person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employed to make large series of numerical calculations.  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for fluid flow, ballistics, trig. tables, bombs, etc… 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Sometimes </a:t>
            </a:r>
            <a:r>
              <a:rPr lang="en-US" sz="2800" u="sng">
                <a:effectLst>
                  <a:outerShdw blurRad="38100" dist="38100" dir="2700000" algn="tl">
                    <a:srgbClr val="C0C0C0"/>
                  </a:outerShdw>
                </a:effectLst>
              </a:rPr>
              <a:t>helped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by using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‘</a:t>
            </a: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mechanical calculating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en-US" sz="2800" i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machines</a:t>
            </a: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’ </a:t>
            </a:r>
          </a:p>
          <a:p>
            <a:pPr>
              <a:lnSpc>
                <a:spcPct val="90000"/>
              </a:lnSpc>
              <a:buFontTx/>
              <a:buNone/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  <a:buFontTx/>
              <a:buNone/>
            </a:pPr>
            <a:endParaRPr lang="en-US" sz="2800"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  <a:t>See:</a:t>
            </a:r>
            <a:br>
              <a:rPr lang="en-US" sz="280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1800"/>
              <a:t>http://www.lanl.gov/worldview/welcome/history/22_computers.html</a:t>
            </a:r>
          </a:p>
        </p:txBody>
      </p:sp>
      <p:pic>
        <p:nvPicPr>
          <p:cNvPr id="86022" name="Picture 6" descr="Madas_1_tcalculator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48400" y="3505200"/>
            <a:ext cx="2514600" cy="229711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Blank Presentation">
      <a:majorFont>
        <a:latin typeface="Tahoma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6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6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D:\Program Files\Microsoft Office\Templates\Blank Presentation.pot</Template>
  <TotalTime>2319</TotalTime>
  <Words>1019</Words>
  <Application>Microsoft Office PowerPoint</Application>
  <PresentationFormat>On-screen Show (4:3)</PresentationFormat>
  <Paragraphs>338</Paragraphs>
  <Slides>33</Slides>
  <Notes>31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8" baseType="lpstr">
      <vt:lpstr>Times New Roman</vt:lpstr>
      <vt:lpstr>Tahoma</vt:lpstr>
      <vt:lpstr>Arial</vt:lpstr>
      <vt:lpstr>Wingdings</vt:lpstr>
      <vt:lpstr>Blank Presentation</vt:lpstr>
      <vt:lpstr>EECS 110: 1a Intro</vt:lpstr>
      <vt:lpstr>PowerPoint Presentation</vt:lpstr>
      <vt:lpstr>PowerPoint Presentation</vt:lpstr>
      <vt:lpstr>Resources</vt:lpstr>
      <vt:lpstr>Resources</vt:lpstr>
      <vt:lpstr>How Shall We Start?</vt:lpstr>
      <vt:lpstr>Test Collatz Conjecture [4, 2012]?</vt:lpstr>
      <vt:lpstr>What is a Calculator?</vt:lpstr>
      <vt:lpstr>What is a ‘Calculator’?</vt:lpstr>
      <vt:lpstr>What does a ‘Calculator’ do?</vt:lpstr>
      <vt:lpstr>What does a ‘Calculator’ do?</vt:lpstr>
      <vt:lpstr>What is a ‘Calculator’?</vt:lpstr>
      <vt:lpstr>What is ‘Data’?</vt:lpstr>
      <vt:lpstr>And what is ‘input and output’?</vt:lpstr>
      <vt:lpstr>What is an ‘Algorithm’ ?</vt:lpstr>
      <vt:lpstr>What is a Computer?</vt:lpstr>
      <vt:lpstr>What is a ‘Computer’ ?</vt:lpstr>
      <vt:lpstr>Try again: What is a Computer?</vt:lpstr>
      <vt:lpstr>Why Bother with Computers?</vt:lpstr>
      <vt:lpstr>Don’t Panic: Programming == 8 Nested Parts</vt:lpstr>
      <vt:lpstr>‘Structured’:  How C is Organized</vt:lpstr>
      <vt:lpstr>What You Will Learn</vt:lpstr>
      <vt:lpstr>Conclusions</vt:lpstr>
      <vt:lpstr>END</vt:lpstr>
      <vt:lpstr>What’s a Compiler? A Linker?</vt:lpstr>
      <vt:lpstr>What is Programming?</vt:lpstr>
      <vt:lpstr>Programming:  Artful Common Sense</vt:lpstr>
      <vt:lpstr>1. Analyze: Find the Core Problem</vt:lpstr>
      <vt:lpstr>1. Analyze: Find the Core Problem</vt:lpstr>
      <vt:lpstr>2. Implement</vt:lpstr>
      <vt:lpstr>3.‘Debug’: Find &amp; Fix Mistakes</vt:lpstr>
      <vt:lpstr>3. Debug</vt:lpstr>
      <vt:lpstr>END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CS 110</dc:title>
  <dc:creator>Jack Tumblin</dc:creator>
  <cp:lastModifiedBy>jetumblin</cp:lastModifiedBy>
  <cp:revision>133</cp:revision>
  <cp:lastPrinted>2001-01-12T21:25:48Z</cp:lastPrinted>
  <dcterms:created xsi:type="dcterms:W3CDTF">2001-01-02T23:15:09Z</dcterms:created>
  <dcterms:modified xsi:type="dcterms:W3CDTF">2012-01-03T13:02:54Z</dcterms:modified>
</cp:coreProperties>
</file>

<file path=docProps/thumbnail.jpeg>
</file>