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7" r:id="rId2"/>
    <p:sldId id="282" r:id="rId3"/>
    <p:sldId id="285" r:id="rId4"/>
    <p:sldId id="291" r:id="rId5"/>
    <p:sldId id="257" r:id="rId6"/>
    <p:sldId id="258" r:id="rId7"/>
    <p:sldId id="259" r:id="rId8"/>
    <p:sldId id="260" r:id="rId9"/>
    <p:sldId id="261" r:id="rId10"/>
    <p:sldId id="263" r:id="rId11"/>
    <p:sldId id="262" r:id="rId12"/>
    <p:sldId id="272" r:id="rId13"/>
    <p:sldId id="292" r:id="rId14"/>
    <p:sldId id="269" r:id="rId15"/>
    <p:sldId id="264" r:id="rId16"/>
    <p:sldId id="274" r:id="rId17"/>
    <p:sldId id="278" r:id="rId18"/>
    <p:sldId id="277" r:id="rId19"/>
    <p:sldId id="275" r:id="rId20"/>
    <p:sldId id="273" r:id="rId21"/>
    <p:sldId id="279" r:id="rId22"/>
    <p:sldId id="270" r:id="rId23"/>
    <p:sldId id="293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3892" autoAdjust="0"/>
    <p:restoredTop sz="90929"/>
  </p:normalViewPr>
  <p:slideViewPr>
    <p:cSldViewPr>
      <p:cViewPr varScale="1">
        <p:scale>
          <a:sx n="63" d="100"/>
          <a:sy n="63" d="100"/>
        </p:scale>
        <p:origin x="-100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3.xml"/><Relationship Id="rId2" Type="http://schemas.openxmlformats.org/officeDocument/2006/relationships/slide" Target="slides/slide16.xml"/><Relationship Id="rId1" Type="http://schemas.openxmlformats.org/officeDocument/2006/relationships/slide" Target="slides/slide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403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667E71D-F1F7-47A4-8682-0DBCD0D8A9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5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CA2265-34A3-46AF-A83E-D7545BDD9358}" type="slidenum">
              <a:rPr lang="en-US"/>
              <a:pPr/>
              <a:t>1</a:t>
            </a:fld>
            <a:endParaRPr lang="en-US"/>
          </a:p>
        </p:txBody>
      </p:sp>
      <p:sp>
        <p:nvSpPr>
          <p:cNvPr id="450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56B96E-A943-4538-8E77-3C5FFB236EE7}" type="slidenum">
              <a:rPr lang="en-US"/>
              <a:pPr/>
              <a:t>10</a:t>
            </a:fld>
            <a:endParaRPr lang="en-US"/>
          </a:p>
        </p:txBody>
      </p:sp>
      <p:sp>
        <p:nvSpPr>
          <p:cNvPr id="54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074217-1427-481A-9AD8-D32AF49DF45D}" type="slidenum">
              <a:rPr lang="en-US"/>
              <a:pPr/>
              <a:t>11</a:t>
            </a:fld>
            <a:endParaRPr lang="en-US"/>
          </a:p>
        </p:txBody>
      </p:sp>
      <p:sp>
        <p:nvSpPr>
          <p:cNvPr id="552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E82C71-07CA-40BF-B5ED-15CA8AB9A5F5}" type="slidenum">
              <a:rPr lang="en-US"/>
              <a:pPr/>
              <a:t>12</a:t>
            </a:fld>
            <a:endParaRPr lang="en-US"/>
          </a:p>
        </p:txBody>
      </p:sp>
      <p:sp>
        <p:nvSpPr>
          <p:cNvPr id="563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0AB6D-BC82-445A-9D09-BC209CFB0479}" type="slidenum">
              <a:rPr lang="en-US"/>
              <a:pPr/>
              <a:t>13</a:t>
            </a:fld>
            <a:endParaRPr lang="en-US"/>
          </a:p>
        </p:txBody>
      </p:sp>
      <p:sp>
        <p:nvSpPr>
          <p:cNvPr id="573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BF313E-9464-4183-A31B-07B182B0A407}" type="slidenum">
              <a:rPr lang="en-US"/>
              <a:pPr/>
              <a:t>14</a:t>
            </a:fld>
            <a:endParaRPr lang="en-US"/>
          </a:p>
        </p:txBody>
      </p:sp>
      <p:sp>
        <p:nvSpPr>
          <p:cNvPr id="583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5C3807-B445-4886-825F-7422A1C99B95}" type="slidenum">
              <a:rPr lang="en-US"/>
              <a:pPr/>
              <a:t>15</a:t>
            </a:fld>
            <a:endParaRPr lang="en-US"/>
          </a:p>
        </p:txBody>
      </p:sp>
      <p:sp>
        <p:nvSpPr>
          <p:cNvPr id="593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DBCE19-A4E3-44A7-96E0-92E647750D06}" type="slidenum">
              <a:rPr lang="en-US"/>
              <a:pPr/>
              <a:t>16</a:t>
            </a:fld>
            <a:endParaRPr lang="en-US"/>
          </a:p>
        </p:txBody>
      </p:sp>
      <p:sp>
        <p:nvSpPr>
          <p:cNvPr id="604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3C328E-6B0D-4925-807E-330E1C7FB735}" type="slidenum">
              <a:rPr lang="en-US"/>
              <a:pPr/>
              <a:t>17</a:t>
            </a:fld>
            <a:endParaRPr lang="en-US"/>
          </a:p>
        </p:txBody>
      </p:sp>
      <p:sp>
        <p:nvSpPr>
          <p:cNvPr id="614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0AA50D-51D7-4291-A314-9EFEFC3BD016}" type="slidenum">
              <a:rPr lang="en-US"/>
              <a:pPr/>
              <a:t>18</a:t>
            </a:fld>
            <a:endParaRPr lang="en-US"/>
          </a:p>
        </p:txBody>
      </p:sp>
      <p:sp>
        <p:nvSpPr>
          <p:cNvPr id="624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70221A-1811-463F-929F-F2C665E87E30}" type="slidenum">
              <a:rPr lang="en-US"/>
              <a:pPr/>
              <a:t>19</a:t>
            </a:fld>
            <a:endParaRPr lang="en-US"/>
          </a:p>
        </p:txBody>
      </p:sp>
      <p:sp>
        <p:nvSpPr>
          <p:cNvPr id="634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5CC961-6292-42A6-8313-C2BEAC95B35F}" type="slidenum">
              <a:rPr lang="en-US"/>
              <a:pPr/>
              <a:t>2</a:t>
            </a:fld>
            <a:endParaRPr lang="en-US"/>
          </a:p>
        </p:txBody>
      </p:sp>
      <p:sp>
        <p:nvSpPr>
          <p:cNvPr id="4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D084CC-5024-4030-A7E4-EA55165F3BE7}" type="slidenum">
              <a:rPr lang="en-US"/>
              <a:pPr/>
              <a:t>20</a:t>
            </a:fld>
            <a:endParaRPr lang="en-US"/>
          </a:p>
        </p:txBody>
      </p:sp>
      <p:sp>
        <p:nvSpPr>
          <p:cNvPr id="645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D0E69C-9D44-443C-9035-B587E840659D}" type="slidenum">
              <a:rPr lang="en-US"/>
              <a:pPr/>
              <a:t>21</a:t>
            </a:fld>
            <a:endParaRPr lang="en-US"/>
          </a:p>
        </p:txBody>
      </p:sp>
      <p:sp>
        <p:nvSpPr>
          <p:cNvPr id="655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1FCD03-3BE5-4965-8F75-9234BE998D72}" type="slidenum">
              <a:rPr lang="en-US"/>
              <a:pPr/>
              <a:t>22</a:t>
            </a:fld>
            <a:endParaRPr lang="en-US"/>
          </a:p>
        </p:txBody>
      </p:sp>
      <p:sp>
        <p:nvSpPr>
          <p:cNvPr id="665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B4DF48-9E8D-48AA-BACB-AFE0DE6B6E0E}" type="slidenum">
              <a:rPr lang="en-US"/>
              <a:pPr/>
              <a:t>23</a:t>
            </a:fld>
            <a:endParaRPr lang="en-US"/>
          </a:p>
        </p:txBody>
      </p:sp>
      <p:sp>
        <p:nvSpPr>
          <p:cNvPr id="686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50E1EE-61F3-4D2F-B0F7-C8F6E7CD39D2}" type="slidenum">
              <a:rPr lang="en-US"/>
              <a:pPr/>
              <a:t>3</a:t>
            </a:fld>
            <a:endParaRPr lang="en-US"/>
          </a:p>
        </p:txBody>
      </p:sp>
      <p:sp>
        <p:nvSpPr>
          <p:cNvPr id="471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DE1072-5CF2-4421-B26D-309D21FFFAB1}" type="slidenum">
              <a:rPr lang="en-US"/>
              <a:pPr/>
              <a:t>4</a:t>
            </a:fld>
            <a:endParaRPr lang="en-US"/>
          </a:p>
        </p:txBody>
      </p:sp>
      <p:sp>
        <p:nvSpPr>
          <p:cNvPr id="48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375FC6-96E7-4457-81B1-F047AD1EA29A}" type="slidenum">
              <a:rPr lang="en-US"/>
              <a:pPr/>
              <a:t>5</a:t>
            </a:fld>
            <a:endParaRPr lang="en-US"/>
          </a:p>
        </p:txBody>
      </p:sp>
      <p:sp>
        <p:nvSpPr>
          <p:cNvPr id="49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F64BFC-713F-4AFA-B58F-B240DBC816AB}" type="slidenum">
              <a:rPr lang="en-US"/>
              <a:pPr/>
              <a:t>6</a:t>
            </a:fld>
            <a:endParaRPr lang="en-US"/>
          </a:p>
        </p:txBody>
      </p:sp>
      <p:sp>
        <p:nvSpPr>
          <p:cNvPr id="501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76D494-8D8F-41D5-ACFE-19922420B4A5}" type="slidenum">
              <a:rPr lang="en-US"/>
              <a:pPr/>
              <a:t>7</a:t>
            </a:fld>
            <a:endParaRPr lang="en-US"/>
          </a:p>
        </p:txBody>
      </p:sp>
      <p:sp>
        <p:nvSpPr>
          <p:cNvPr id="512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7A8AA2-035E-4247-8CFA-3E367907A604}" type="slidenum">
              <a:rPr lang="en-US"/>
              <a:pPr/>
              <a:t>8</a:t>
            </a:fld>
            <a:endParaRPr lang="en-US"/>
          </a:p>
        </p:txBody>
      </p:sp>
      <p:sp>
        <p:nvSpPr>
          <p:cNvPr id="52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021D52-3262-4E96-A6F2-322986477E04}" type="slidenum">
              <a:rPr lang="en-US"/>
              <a:pPr/>
              <a:t>9</a:t>
            </a:fld>
            <a:endParaRPr lang="en-US"/>
          </a:p>
        </p:txBody>
      </p:sp>
      <p:sp>
        <p:nvSpPr>
          <p:cNvPr id="532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04F5389-6C66-42CD-ADBC-4FAF75116D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919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EC3DDF-7496-43E9-AC9A-AA8481D109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518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228600"/>
            <a:ext cx="215265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30555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4406A51-5003-49BC-9D68-9EDA11696EC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681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C3F80F8-6AD1-46D0-9C74-705B21292F1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31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8A9AA82-089D-4CD9-ADF2-32705854786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931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2291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447800"/>
            <a:ext cx="42291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DC579A-8122-449B-B4CB-E1B29593F3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08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90E9573-C0E4-475F-8CD0-8E4B53DDC9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44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690A717-12E2-45C3-9569-A48B74D7D28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935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382286B-3FA1-4C26-89C1-AD60DA870E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904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57494B5-EF48-4689-A6D9-268C0299B6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359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42D0E5D-32C9-40AF-A3A2-0D6906F723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723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28600"/>
            <a:ext cx="8610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447800"/>
            <a:ext cx="8610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3094C8F-8599-4845-B5D7-598742CDB01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3962400"/>
            <a:ext cx="7772400" cy="2514600"/>
          </a:xfrm>
        </p:spPr>
        <p:txBody>
          <a:bodyPr/>
          <a:lstStyle/>
          <a:p>
            <a:r>
              <a:rPr lang="en-US"/>
              <a:t>Review: relational and logical operators; precedence.</a:t>
            </a:r>
          </a:p>
          <a:p>
            <a:r>
              <a:rPr lang="en-US"/>
              <a:t>If/else statements; orderly, nested decisions</a:t>
            </a:r>
          </a:p>
          <a:p>
            <a:r>
              <a:rPr lang="en-US"/>
              <a:t>‘switch’ or ‘case’ statements.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924800" cy="1981200"/>
          </a:xfrm>
          <a:noFill/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EECS110: 3b</a:t>
            </a:r>
            <a:b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Decision-Making Statements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719388" y="266700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>
                <a:solidFill>
                  <a:schemeClr val="tx2"/>
                </a:solidFill>
              </a:rPr>
              <a:t>Jack Tumblin</a:t>
            </a:r>
            <a:br>
              <a:rPr lang="en-US" sz="2800">
                <a:solidFill>
                  <a:schemeClr val="tx2"/>
                </a:solidFill>
              </a:rPr>
            </a:br>
            <a:r>
              <a:rPr lang="en-US" sz="2800">
                <a:solidFill>
                  <a:schemeClr val="tx2"/>
                </a:solidFill>
              </a:rPr>
              <a:t>jet@cs.northwestern.edu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144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Decision-Making Statements: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if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4800600" cy="5029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  if(</a:t>
            </a:r>
            <a:r>
              <a:rPr lang="en-US" sz="2000" i="1"/>
              <a:t>condition</a:t>
            </a: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)</a:t>
            </a:r>
            <a:r>
              <a:rPr lang="en-US" sz="2000" i="1"/>
              <a:t>statement</a:t>
            </a:r>
            <a:r>
              <a:rPr lang="en-US" sz="2000" b="1" i="1">
                <a:latin typeface="Courier New" pitchFamily="49" charset="0"/>
              </a:rPr>
              <a:t>;</a:t>
            </a:r>
            <a:r>
              <a:rPr lang="en-US" sz="2000" b="1">
                <a:latin typeface="Courier New" pitchFamily="49" charset="0"/>
              </a:rPr>
              <a:t> 	</a:t>
            </a:r>
            <a:br>
              <a:rPr lang="en-US" sz="2000" b="1">
                <a:latin typeface="Courier New" pitchFamily="49" charset="0"/>
              </a:rPr>
            </a:br>
            <a:endParaRPr lang="en-US" sz="2000" b="1"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  if (</a:t>
            </a:r>
            <a:r>
              <a:rPr lang="en-US" sz="2000" i="1"/>
              <a:t>condition</a:t>
            </a: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)</a:t>
            </a:r>
            <a:r>
              <a:rPr lang="en-US" sz="2000" b="1">
                <a:latin typeface="Courier New" pitchFamily="49" charset="0"/>
              </a:rPr>
              <a:t/>
            </a:r>
            <a:br>
              <a:rPr lang="en-US" sz="2000" b="1"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{</a:t>
            </a:r>
            <a:r>
              <a:rPr lang="en-US" sz="2000" b="1">
                <a:latin typeface="Courier New" pitchFamily="49" charset="0"/>
              </a:rPr>
              <a:t>					    	</a:t>
            </a:r>
            <a:r>
              <a:rPr lang="en-US" sz="2000" i="1"/>
              <a:t>statements;</a:t>
            </a:r>
            <a:br>
              <a:rPr lang="en-US" sz="2000" i="1"/>
            </a:br>
            <a:r>
              <a:rPr lang="en-US" sz="2000" i="1"/>
              <a:t>	statements; …</a:t>
            </a:r>
            <a:r>
              <a:rPr lang="en-US" sz="2400" i="1"/>
              <a:t/>
            </a:r>
            <a:br>
              <a:rPr lang="en-US" sz="2400" i="1"/>
            </a:b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}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2000" b="1"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  if (</a:t>
            </a:r>
            <a:r>
              <a:rPr lang="en-US" sz="2000" i="1"/>
              <a:t>condition</a:t>
            </a: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)</a:t>
            </a:r>
            <a:br>
              <a:rPr lang="en-US" sz="2000" b="1">
                <a:solidFill>
                  <a:schemeClr val="accent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latin typeface="Courier New" pitchFamily="49" charset="0"/>
              </a:rPr>
            </a:br>
            <a:r>
              <a:rPr lang="en-US" sz="2000" b="1">
                <a:latin typeface="Courier New" pitchFamily="49" charset="0"/>
              </a:rPr>
              <a:t>	</a:t>
            </a:r>
            <a:r>
              <a:rPr lang="en-US" sz="2000" i="1"/>
              <a:t>statements;</a:t>
            </a:r>
            <a:br>
              <a:rPr lang="en-US" sz="2000" i="1"/>
            </a:br>
            <a:r>
              <a:rPr lang="en-US" sz="2000" i="1"/>
              <a:t>	statements;…</a:t>
            </a:r>
            <a:br>
              <a:rPr lang="en-US" sz="2000" i="1"/>
            </a:b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}</a:t>
            </a:r>
            <a:br>
              <a:rPr lang="en-US" sz="2000" b="1">
                <a:solidFill>
                  <a:schemeClr val="accent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else</a:t>
            </a:r>
            <a:br>
              <a:rPr lang="en-US" sz="2000" b="1">
                <a:solidFill>
                  <a:schemeClr val="accent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{</a:t>
            </a:r>
            <a:r>
              <a:rPr lang="en-US" sz="2000" b="1">
                <a:latin typeface="Courier New" pitchFamily="49" charset="0"/>
              </a:rPr>
              <a:t/>
            </a:r>
            <a:br>
              <a:rPr lang="en-US" sz="2000" b="1">
                <a:latin typeface="Courier New" pitchFamily="49" charset="0"/>
              </a:rPr>
            </a:br>
            <a:r>
              <a:rPr lang="en-US" sz="2000" b="1">
                <a:latin typeface="Courier New" pitchFamily="49" charset="0"/>
              </a:rPr>
              <a:t>	</a:t>
            </a:r>
            <a:r>
              <a:rPr lang="en-US" sz="2000" i="1"/>
              <a:t>statements;</a:t>
            </a:r>
            <a:br>
              <a:rPr lang="en-US" sz="2000" i="1"/>
            </a:br>
            <a:r>
              <a:rPr lang="en-US" sz="2000" i="1"/>
              <a:t>	statements;...</a:t>
            </a:r>
            <a:r>
              <a:rPr lang="en-US" sz="2000" b="1">
                <a:latin typeface="Courier New" pitchFamily="49" charset="0"/>
              </a:rPr>
              <a:t/>
            </a:r>
            <a:br>
              <a:rPr lang="en-US" sz="2000" b="1"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};</a:t>
            </a: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609600" y="1828800"/>
            <a:ext cx="44196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685800" y="3581400"/>
            <a:ext cx="44196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533400" y="6553200"/>
            <a:ext cx="44196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609600" y="1219200"/>
            <a:ext cx="44196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5562600" y="1447800"/>
            <a:ext cx="342900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if</a:t>
            </a:r>
            <a:r>
              <a:rPr lang="en-US" dirty="0"/>
              <a:t> statement has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 Forms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(note indenting)</a:t>
            </a:r>
          </a:p>
          <a:p>
            <a:pPr eaLnBrk="0" hangingPunct="0"/>
            <a:endParaRPr lang="en-US" dirty="0"/>
          </a:p>
          <a:p>
            <a:pPr eaLnBrk="0" hangingPunct="0"/>
            <a:r>
              <a:rPr lang="en-US" dirty="0"/>
              <a:t>Note </a:t>
            </a:r>
            <a:r>
              <a:rPr lang="en-US" i="1" dirty="0">
                <a:solidFill>
                  <a:schemeClr val="accent2"/>
                </a:solidFill>
              </a:rPr>
              <a:t>condition</a:t>
            </a:r>
            <a:r>
              <a:rPr lang="en-US" i="1" dirty="0"/>
              <a:t> </a:t>
            </a:r>
            <a:r>
              <a:rPr lang="en-US" dirty="0"/>
              <a:t>is </a:t>
            </a:r>
          </a:p>
          <a:p>
            <a:pPr eaLnBrk="0" hangingPunct="0"/>
            <a:r>
              <a:rPr lang="en-US" dirty="0"/>
              <a:t>always in parentheses, and</a:t>
            </a:r>
          </a:p>
          <a:p>
            <a:pPr eaLnBrk="0" hangingPunct="0"/>
            <a:endParaRPr lang="en-US" dirty="0"/>
          </a:p>
          <a:p>
            <a:pPr eaLnBrk="0" hangingPunct="0"/>
            <a:r>
              <a:rPr lang="en-US" dirty="0"/>
              <a:t>All TRUE parts and</a:t>
            </a:r>
          </a:p>
          <a:p>
            <a:pPr eaLnBrk="0" hangingPunct="0"/>
            <a:r>
              <a:rPr lang="en-US" dirty="0"/>
              <a:t>all FALSE parts are</a:t>
            </a:r>
          </a:p>
          <a:p>
            <a:pPr eaLnBrk="0" hangingPunct="0"/>
            <a:r>
              <a:rPr lang="en-US" dirty="0"/>
              <a:t>a single </a:t>
            </a:r>
            <a:r>
              <a:rPr lang="en-US" dirty="0">
                <a:solidFill>
                  <a:schemeClr val="accent2"/>
                </a:solidFill>
              </a:rPr>
              <a:t>statement</a:t>
            </a:r>
            <a:r>
              <a:rPr lang="en-US" dirty="0"/>
              <a:t>,</a:t>
            </a:r>
          </a:p>
          <a:p>
            <a:pPr eaLnBrk="0" hangingPunct="0"/>
            <a:r>
              <a:rPr lang="en-US" dirty="0"/>
              <a:t>or a </a:t>
            </a:r>
            <a:r>
              <a:rPr lang="en-US" dirty="0">
                <a:solidFill>
                  <a:schemeClr val="accent2"/>
                </a:solidFill>
              </a:rPr>
              <a:t>single </a:t>
            </a:r>
            <a:r>
              <a:rPr lang="en-US" b="1" dirty="0">
                <a:solidFill>
                  <a:schemeClr val="accent2"/>
                </a:solidFill>
              </a:rPr>
              <a:t>block</a:t>
            </a:r>
          </a:p>
          <a:p>
            <a:pPr eaLnBrk="0" hangingPunct="0"/>
            <a:r>
              <a:rPr lang="en-US" dirty="0">
                <a:solidFill>
                  <a:schemeClr val="accent2"/>
                </a:solidFill>
              </a:rPr>
              <a:t>of </a:t>
            </a:r>
            <a:r>
              <a:rPr lang="en-US" dirty="0" smtClean="0">
                <a:solidFill>
                  <a:schemeClr val="accent2"/>
                </a:solidFill>
              </a:rPr>
              <a:t>statements  </a:t>
            </a:r>
            <a:r>
              <a:rPr lang="en-US" dirty="0" smtClean="0"/>
              <a:t>{}</a:t>
            </a:r>
            <a:endParaRPr lang="en-US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Nested Decisions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3733800" cy="4800600"/>
          </a:xfrm>
          <a:ln/>
        </p:spPr>
        <p:txBody>
          <a:bodyPr/>
          <a:lstStyle/>
          <a:p>
            <a:pPr>
              <a:buFontTx/>
              <a:buNone/>
            </a:pPr>
            <a:r>
              <a:rPr lang="en-US" sz="2800" b="1"/>
              <a:t>“Orderly Nesting:</a:t>
            </a:r>
          </a:p>
          <a:p>
            <a:pPr>
              <a:buFontTx/>
              <a:buNone/>
            </a:pPr>
            <a:r>
              <a:rPr lang="en-US" sz="2800" b="1"/>
              <a:t>it’s a Good Thing.”</a:t>
            </a:r>
          </a:p>
          <a:p>
            <a:pPr>
              <a:buFontTx/>
              <a:buNone/>
            </a:pPr>
            <a:r>
              <a:rPr lang="en-US" sz="1200" b="1"/>
              <a:t>			   </a:t>
            </a:r>
            <a:r>
              <a:rPr lang="en-US" sz="1200">
                <a:solidFill>
                  <a:schemeClr val="accent2"/>
                </a:solidFill>
              </a:rPr>
              <a:t>-Martha Stewart</a:t>
            </a:r>
          </a:p>
          <a:p>
            <a:pPr>
              <a:buFontTx/>
              <a:buNone/>
            </a:pPr>
            <a:endParaRPr lang="en-US" sz="2800"/>
          </a:p>
          <a:p>
            <a:pPr>
              <a:buFontTx/>
              <a:buNone/>
            </a:pPr>
            <a:r>
              <a:rPr lang="en-US" sz="2800"/>
              <a:t>A very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Big Idea</a:t>
            </a:r>
            <a:r>
              <a:rPr lang="en-US" sz="2800"/>
              <a:t> in CS</a:t>
            </a:r>
          </a:p>
          <a:p>
            <a:pPr>
              <a:buFontTx/>
              <a:buNone/>
            </a:pPr>
            <a:endParaRPr lang="en-US" sz="2800"/>
          </a:p>
          <a:p>
            <a:r>
              <a:rPr lang="en-US" sz="2800"/>
              <a:t>Simplify, organize any complicated logic by using nested decision statements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962400" y="1060450"/>
            <a:ext cx="4953000" cy="585391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if(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isHungry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(Lisa) &amp;&amp;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isHungry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(Ed))</a:t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if(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isHere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(Boss) &amp;&amp;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isHungry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(Boss))</a:t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{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eat(FOOD_FANCY);</a:t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</a:t>
            </a:r>
            <a:r>
              <a:rPr lang="en-US" sz="16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shiftAppts</a:t>
            </a:r>
            <a:r>
              <a:rPr lang="en-US" sz="1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(“12:00pm”,”2:00pm”);</a:t>
            </a:r>
            <a:endParaRPr lang="en-US" sz="16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}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else</a:t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{</a:t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if(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isHere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(Jim) &amp;&amp;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isHere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(Lori))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{</a:t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eat(FOOD_CAFETERIA);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}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else</a:t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{</a:t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if(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getTime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() &gt; MID_DAY)</a:t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{</a:t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   eat(FOOD_BROWNBAG);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}</a:t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else </a:t>
            </a:r>
            <a:r>
              <a:rPr lang="en-US" sz="16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cancelLunchToday</a:t>
            </a:r>
            <a:r>
              <a:rPr lang="en-US" sz="1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();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}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}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4495800" y="1981200"/>
            <a:ext cx="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4114800" y="1600200"/>
            <a:ext cx="0" cy="480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4495800" y="3276600"/>
            <a:ext cx="0" cy="2819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4876800" y="4724400"/>
            <a:ext cx="0" cy="1143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5257800" y="5181600"/>
            <a:ext cx="0" cy="279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4876800" y="3733800"/>
            <a:ext cx="0" cy="279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Formatting for Nested Decisions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3962400" cy="48006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800"/>
              <a:t>Sometimes you will need 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more</a:t>
            </a:r>
            <a:r>
              <a:rPr lang="en-US" sz="2800"/>
              <a:t> than two parts. </a:t>
            </a:r>
          </a:p>
          <a:p>
            <a:r>
              <a:rPr lang="en-US" sz="2800"/>
              <a:t>Use nested</a:t>
            </a:r>
            <a:r>
              <a:rPr lang="en-US" sz="2400"/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if/else</a:t>
            </a:r>
            <a:r>
              <a:rPr lang="en-US" sz="2800"/>
              <a:t> statements</a:t>
            </a:r>
            <a:br>
              <a:rPr lang="en-US" sz="2800"/>
            </a:b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(can get very messy—careful indenting helps)</a:t>
            </a:r>
          </a:p>
          <a:p>
            <a:r>
              <a:rPr lang="en-US" sz="2800"/>
              <a:t>Or . . .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4343400" y="990600"/>
            <a:ext cx="4572000" cy="55499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if(people &lt; 5)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drive_car(people);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else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if(people &lt; 15)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drive_van(people);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}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else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if (people &lt; 50)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  drive_bus(people);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}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else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 cancel_event(people);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}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}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4497388" y="1525588"/>
            <a:ext cx="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>
            <a:off x="4508500" y="2565400"/>
            <a:ext cx="0" cy="3657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4914900" y="4038600"/>
            <a:ext cx="0" cy="195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5486400" y="5486400"/>
            <a:ext cx="0" cy="279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5486400" y="4495800"/>
            <a:ext cx="0" cy="279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4914900" y="2971800"/>
            <a:ext cx="0" cy="279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Formatting for Nested Decisions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3962400" cy="48006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800">
                <a:solidFill>
                  <a:schemeClr val="bg2"/>
                </a:solidFill>
              </a:rPr>
              <a:t>Sometimes you will need 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more</a:t>
            </a:r>
            <a:r>
              <a:rPr lang="en-US" sz="2800">
                <a:solidFill>
                  <a:schemeClr val="bg2"/>
                </a:solidFill>
              </a:rPr>
              <a:t> than two parts. </a:t>
            </a:r>
          </a:p>
          <a:p>
            <a:r>
              <a:rPr lang="en-US" sz="2800">
                <a:solidFill>
                  <a:schemeClr val="bg2"/>
                </a:solidFill>
              </a:rPr>
              <a:t>Use nested</a:t>
            </a:r>
            <a:r>
              <a:rPr lang="en-US" sz="2400">
                <a:solidFill>
                  <a:schemeClr val="bg2"/>
                </a:solidFill>
              </a:rPr>
              <a:t> </a:t>
            </a: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if/else</a:t>
            </a:r>
            <a:r>
              <a:rPr lang="en-US" sz="2800">
                <a:solidFill>
                  <a:schemeClr val="bg2"/>
                </a:solidFill>
              </a:rPr>
              <a:t> statements</a:t>
            </a:r>
            <a:br>
              <a:rPr lang="en-US" sz="2800">
                <a:solidFill>
                  <a:schemeClr val="bg2"/>
                </a:solidFill>
              </a:rPr>
            </a:br>
            <a:r>
              <a:rPr lang="en-US" sz="20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(can get very messy—careful indenting helps)</a:t>
            </a:r>
          </a:p>
          <a:p>
            <a:r>
              <a:rPr lang="en-US" sz="2800"/>
              <a:t>Or . . .</a:t>
            </a:r>
            <a:br>
              <a:rPr lang="en-US" sz="2800"/>
            </a:br>
            <a:r>
              <a:rPr lang="en-US" sz="2800"/>
              <a:t>Notice the pattern....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4343400" y="990600"/>
            <a:ext cx="4572000" cy="55499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if(people &lt; 5)</a:t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drive_car(people);</a:t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else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if</a:t>
            </a: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(people &lt; 15)</a:t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{</a:t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drive_van(people); </a:t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}</a:t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else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if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(people &lt; 50)</a:t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{</a:t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  drive_bus(people);</a:t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}</a:t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else</a:t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{</a:t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 cancel_event(people);</a:t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}</a:t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}</a:t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>
              <a:solidFill>
                <a:schemeClr val="bg2"/>
              </a:solidFill>
            </a:endParaRPr>
          </a:p>
        </p:txBody>
      </p:sp>
      <p:sp>
        <p:nvSpPr>
          <p:cNvPr id="43013" name="Line 5"/>
          <p:cNvSpPr>
            <a:spLocks noChangeShapeType="1"/>
          </p:cNvSpPr>
          <p:nvPr/>
        </p:nvSpPr>
        <p:spPr bwMode="auto">
          <a:xfrm>
            <a:off x="4497388" y="1525588"/>
            <a:ext cx="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 rot="-18559708">
            <a:off x="4333875" y="2055813"/>
            <a:ext cx="1038225" cy="6096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Rectangle 14"/>
          <p:cNvSpPr>
            <a:spLocks noChangeArrowheads="1"/>
          </p:cNvSpPr>
          <p:nvPr/>
        </p:nvSpPr>
        <p:spPr bwMode="auto">
          <a:xfrm rot="-18559708">
            <a:off x="4814887" y="3567113"/>
            <a:ext cx="1038225" cy="6096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Nested Decisions: </a:t>
            </a:r>
            <a:r>
              <a:rPr 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else if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3962400" cy="54102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800"/>
              <a:t>Sometimes you will need 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more</a:t>
            </a:r>
            <a:r>
              <a:rPr lang="en-US" sz="2800"/>
              <a:t> than two parts. </a:t>
            </a:r>
          </a:p>
          <a:p>
            <a:r>
              <a:rPr lang="en-US" sz="2800">
                <a:solidFill>
                  <a:schemeClr val="bg2"/>
                </a:solidFill>
              </a:rPr>
              <a:t>Use nested </a:t>
            </a: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if/else</a:t>
            </a:r>
            <a:r>
              <a:rPr lang="en-US" sz="2400">
                <a:solidFill>
                  <a:schemeClr val="bg2"/>
                </a:solidFill>
              </a:rPr>
              <a:t> </a:t>
            </a:r>
            <a:r>
              <a:rPr lang="en-US" sz="2800">
                <a:solidFill>
                  <a:schemeClr val="bg2"/>
                </a:solidFill>
              </a:rPr>
              <a:t>statements</a:t>
            </a:r>
            <a:br>
              <a:rPr lang="en-US" sz="2800">
                <a:solidFill>
                  <a:schemeClr val="bg2"/>
                </a:solidFill>
              </a:rPr>
            </a:br>
            <a:r>
              <a:rPr lang="en-US" sz="20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(can get very messy—careful indenting helps)</a:t>
            </a:r>
            <a:endParaRPr lang="en-US" sz="2800">
              <a:solidFill>
                <a:schemeClr val="bg2"/>
              </a:solidFill>
            </a:endParaRPr>
          </a:p>
          <a:p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Skip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nesting: use</a:t>
            </a: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else if(</a:t>
            </a:r>
            <a:r>
              <a:rPr lang="en-US" sz="1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cond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 {…}</a:t>
            </a: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instead of </a:t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else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if(</a:t>
            </a:r>
            <a:r>
              <a:rPr lang="en-US" sz="1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cond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 {…}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343400" y="990600"/>
            <a:ext cx="3733800" cy="4064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if(people &lt; 5)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drive_car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(people);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else if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(people &lt; 15)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drive_van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(people); 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else if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(people &lt; 50)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drive_bus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(people);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else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cancel_event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(people);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>
            <a:off x="4497388" y="1524000"/>
            <a:ext cx="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4495800" y="4495800"/>
            <a:ext cx="0" cy="279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4495800" y="3505200"/>
            <a:ext cx="0" cy="279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4495800" y="2514600"/>
            <a:ext cx="0" cy="279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i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Too Many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Decisions? </a:t>
            </a:r>
            <a:r>
              <a:rPr lang="en-US" sz="3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switch()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3505200" cy="5181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switch(arg)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case 0: 			</a:t>
            </a:r>
            <a:r>
              <a:rPr lang="en-US" sz="2000" i="1">
                <a:solidFill>
                  <a:schemeClr val="accent2"/>
                </a:solidFill>
              </a:rPr>
              <a:t>statement;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>
                <a:solidFill>
                  <a:schemeClr val="accent2"/>
                </a:solidFill>
              </a:rPr>
              <a:t>		statement;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break;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case 2: </a:t>
            </a:r>
            <a:r>
              <a:rPr lang="en-US" sz="2000" i="1">
                <a:solidFill>
                  <a:schemeClr val="accent2"/>
                </a:solidFill>
              </a:rPr>
              <a:t>			statement;</a:t>
            </a: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break;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case 3: </a:t>
            </a:r>
            <a:r>
              <a:rPr lang="en-US" sz="2000" i="1">
                <a:solidFill>
                  <a:schemeClr val="accent2"/>
                </a:solidFill>
              </a:rPr>
              <a:t>			statement;</a:t>
            </a: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break;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default: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>
                <a:solidFill>
                  <a:schemeClr val="accent2"/>
                </a:solidFill>
              </a:rPr>
              <a:t>		statement;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break;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114800" y="1981200"/>
            <a:ext cx="4648200" cy="3022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sz="2800" dirty="0"/>
              <a:t>Too many nested 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if</a:t>
            </a:r>
            <a:r>
              <a:rPr lang="en-US" sz="2800" dirty="0"/>
              <a:t> or </a:t>
            </a:r>
            <a:r>
              <a:rPr lang="en-US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elseif</a:t>
            </a:r>
            <a:r>
              <a:rPr lang="en-US" sz="2800" dirty="0"/>
              <a:t> statements? </a:t>
            </a:r>
            <a:br>
              <a:rPr lang="en-US" sz="2800" dirty="0"/>
            </a:br>
            <a:r>
              <a:rPr lang="en-US" sz="2800" dirty="0"/>
              <a:t>	Confusing to read, </a:t>
            </a:r>
            <a:br>
              <a:rPr lang="en-US" sz="2800" dirty="0"/>
            </a:br>
            <a:r>
              <a:rPr lang="en-US" sz="2800" dirty="0"/>
              <a:t>	Slow to execute.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sz="2800" dirty="0"/>
              <a:t>Use </a:t>
            </a:r>
            <a:r>
              <a:rPr lang="en-US" sz="2800" b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switch()</a:t>
            </a:r>
            <a:r>
              <a:rPr lang="en-US" sz="2800" dirty="0"/>
              <a:t>  instead.  (CS Jargon: ‘</a:t>
            </a:r>
            <a:r>
              <a:rPr lang="en-US" sz="2800" dirty="0" smtClean="0"/>
              <a:t>switch statement’</a:t>
            </a:r>
            <a:br>
              <a:rPr lang="en-US" sz="2800" dirty="0" smtClean="0"/>
            </a:br>
            <a:r>
              <a:rPr lang="en-US" sz="2800" dirty="0" smtClean="0"/>
              <a:t> 	     or  ‘</a:t>
            </a:r>
            <a:r>
              <a:rPr lang="en-US" sz="2800" dirty="0"/>
              <a:t>case statements’)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Many Decisions: </a:t>
            </a:r>
            <a:r>
              <a:rPr 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switch()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4114800" y="1981200"/>
            <a:ext cx="4800600" cy="304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8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sTrAnGe OnE!</a:t>
            </a:r>
            <a:endParaRPr lang="en-US" sz="2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sz="2800"/>
              <a:t> Input 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arg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800"/>
              <a:t>value selects a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case </a:t>
            </a:r>
            <a:r>
              <a:rPr lang="en-US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val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:</a:t>
            </a:r>
            <a:r>
              <a:rPr lang="en-US" sz="2800"/>
              <a:t> label, </a:t>
            </a:r>
            <a:br>
              <a:rPr lang="en-US" sz="2800"/>
            </a:br>
            <a:r>
              <a:rPr lang="en-US" sz="2800"/>
              <a:t>           </a:t>
            </a:r>
            <a:r>
              <a:rPr lang="en-US">
                <a:solidFill>
                  <a:srgbClr val="FF0000"/>
                </a:solidFill>
              </a:rPr>
              <a:t>(</a:t>
            </a:r>
            <a:r>
              <a:rPr lang="en-US" b="1">
                <a:solidFill>
                  <a:srgbClr val="FF0000"/>
                </a:solidFill>
              </a:rPr>
              <a:t>colon</a:t>
            </a:r>
            <a:r>
              <a:rPr lang="en-US">
                <a:solidFill>
                  <a:srgbClr val="FF0000"/>
                </a:solidFill>
              </a:rPr>
              <a:t>,</a:t>
            </a:r>
            <a:r>
              <a:rPr lang="en-US" i="1">
                <a:solidFill>
                  <a:srgbClr val="FF0000"/>
                </a:solidFill>
              </a:rPr>
              <a:t> NOT</a:t>
            </a:r>
            <a:r>
              <a:rPr lang="en-US">
                <a:solidFill>
                  <a:srgbClr val="FF0000"/>
                </a:solidFill>
              </a:rPr>
              <a:t> semi-colon!)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sz="2800"/>
              <a:t>  begins execution there, 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sz="2800"/>
              <a:t>  stops at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break;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381000" y="914400"/>
            <a:ext cx="128905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arg=0;</a:t>
            </a:r>
          </a:p>
        </p:txBody>
      </p:sp>
      <p:sp>
        <p:nvSpPr>
          <p:cNvPr id="22534" name="Freeform 6"/>
          <p:cNvSpPr>
            <a:spLocks/>
          </p:cNvSpPr>
          <p:nvPr/>
        </p:nvSpPr>
        <p:spPr bwMode="auto">
          <a:xfrm>
            <a:off x="627063" y="1371600"/>
            <a:ext cx="1865312" cy="976313"/>
          </a:xfrm>
          <a:custGeom>
            <a:avLst/>
            <a:gdLst>
              <a:gd name="T0" fmla="*/ 0 w 1175"/>
              <a:gd name="T1" fmla="*/ 0 h 615"/>
              <a:gd name="T2" fmla="*/ 94 w 1175"/>
              <a:gd name="T3" fmla="*/ 268 h 615"/>
              <a:gd name="T4" fmla="*/ 1175 w 1175"/>
              <a:gd name="T5" fmla="*/ 268 h 615"/>
              <a:gd name="T6" fmla="*/ 1136 w 1175"/>
              <a:gd name="T7" fmla="*/ 316 h 615"/>
              <a:gd name="T8" fmla="*/ 63 w 1175"/>
              <a:gd name="T9" fmla="*/ 316 h 615"/>
              <a:gd name="T10" fmla="*/ 63 w 1175"/>
              <a:gd name="T11" fmla="*/ 615 h 615"/>
              <a:gd name="T12" fmla="*/ 260 w 1175"/>
              <a:gd name="T13" fmla="*/ 615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5" h="615">
                <a:moveTo>
                  <a:pt x="0" y="0"/>
                </a:moveTo>
                <a:lnTo>
                  <a:pt x="94" y="268"/>
                </a:lnTo>
                <a:lnTo>
                  <a:pt x="1175" y="268"/>
                </a:lnTo>
                <a:lnTo>
                  <a:pt x="1136" y="316"/>
                </a:lnTo>
                <a:lnTo>
                  <a:pt x="63" y="316"/>
                </a:lnTo>
                <a:lnTo>
                  <a:pt x="63" y="615"/>
                </a:lnTo>
                <a:lnTo>
                  <a:pt x="260" y="615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5" name="Freeform 7"/>
          <p:cNvSpPr>
            <a:spLocks/>
          </p:cNvSpPr>
          <p:nvPr/>
        </p:nvSpPr>
        <p:spPr bwMode="auto">
          <a:xfrm>
            <a:off x="457200" y="2486025"/>
            <a:ext cx="2279650" cy="3533775"/>
          </a:xfrm>
          <a:custGeom>
            <a:avLst/>
            <a:gdLst>
              <a:gd name="T0" fmla="*/ 355 w 1436"/>
              <a:gd name="T1" fmla="*/ 8 h 2226"/>
              <a:gd name="T2" fmla="*/ 1057 w 1436"/>
              <a:gd name="T3" fmla="*/ 0 h 2226"/>
              <a:gd name="T4" fmla="*/ 702 w 1436"/>
              <a:gd name="T5" fmla="*/ 56 h 2226"/>
              <a:gd name="T6" fmla="*/ 702 w 1436"/>
              <a:gd name="T7" fmla="*/ 182 h 2226"/>
              <a:gd name="T8" fmla="*/ 1436 w 1436"/>
              <a:gd name="T9" fmla="*/ 182 h 2226"/>
              <a:gd name="T10" fmla="*/ 702 w 1436"/>
              <a:gd name="T11" fmla="*/ 261 h 2226"/>
              <a:gd name="T12" fmla="*/ 702 w 1436"/>
              <a:gd name="T13" fmla="*/ 403 h 2226"/>
              <a:gd name="T14" fmla="*/ 1428 w 1436"/>
              <a:gd name="T15" fmla="*/ 403 h 2226"/>
              <a:gd name="T16" fmla="*/ 702 w 1436"/>
              <a:gd name="T17" fmla="*/ 458 h 2226"/>
              <a:gd name="T18" fmla="*/ 710 w 1436"/>
              <a:gd name="T19" fmla="*/ 600 h 2226"/>
              <a:gd name="T20" fmla="*/ 1365 w 1436"/>
              <a:gd name="T21" fmla="*/ 600 h 2226"/>
              <a:gd name="T22" fmla="*/ 8 w 1436"/>
              <a:gd name="T23" fmla="*/ 679 h 2226"/>
              <a:gd name="T24" fmla="*/ 0 w 1436"/>
              <a:gd name="T25" fmla="*/ 2226 h 2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36" h="2226">
                <a:moveTo>
                  <a:pt x="355" y="8"/>
                </a:moveTo>
                <a:lnTo>
                  <a:pt x="1057" y="0"/>
                </a:lnTo>
                <a:lnTo>
                  <a:pt x="702" y="56"/>
                </a:lnTo>
                <a:lnTo>
                  <a:pt x="702" y="182"/>
                </a:lnTo>
                <a:lnTo>
                  <a:pt x="1436" y="182"/>
                </a:lnTo>
                <a:lnTo>
                  <a:pt x="702" y="261"/>
                </a:lnTo>
                <a:lnTo>
                  <a:pt x="702" y="403"/>
                </a:lnTo>
                <a:lnTo>
                  <a:pt x="1428" y="403"/>
                </a:lnTo>
                <a:lnTo>
                  <a:pt x="702" y="458"/>
                </a:lnTo>
                <a:lnTo>
                  <a:pt x="710" y="600"/>
                </a:lnTo>
                <a:lnTo>
                  <a:pt x="1365" y="600"/>
                </a:lnTo>
                <a:lnTo>
                  <a:pt x="8" y="679"/>
                </a:lnTo>
                <a:lnTo>
                  <a:pt x="0" y="2226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2971800" cy="5181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switch(arg)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case 0: 			</a:t>
            </a:r>
            <a:r>
              <a:rPr lang="en-US" sz="2000" i="1">
                <a:solidFill>
                  <a:schemeClr val="accent2"/>
                </a:solidFill>
              </a:rPr>
              <a:t>statement;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>
                <a:solidFill>
                  <a:schemeClr val="accent2"/>
                </a:solidFill>
              </a:rPr>
              <a:t>		statement;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break;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case 2: </a:t>
            </a:r>
            <a:r>
              <a:rPr lang="en-US" sz="2000" i="1">
                <a:solidFill>
                  <a:schemeClr val="accent2"/>
                </a:solidFill>
              </a:rPr>
              <a:t>			statement;</a:t>
            </a: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break;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case 3: </a:t>
            </a:r>
            <a:r>
              <a:rPr lang="en-US" sz="2000" i="1">
                <a:solidFill>
                  <a:schemeClr val="accent2"/>
                </a:solidFill>
              </a:rPr>
              <a:t>			statement;</a:t>
            </a: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break;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default: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>
                <a:solidFill>
                  <a:schemeClr val="accent2"/>
                </a:solidFill>
              </a:rPr>
              <a:t>		statement;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break;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/>
          </a:p>
        </p:txBody>
      </p:sp>
      <p:sp>
        <p:nvSpPr>
          <p:cNvPr id="22539" name="Oval 11"/>
          <p:cNvSpPr>
            <a:spLocks noChangeArrowheads="1"/>
          </p:cNvSpPr>
          <p:nvPr/>
        </p:nvSpPr>
        <p:spPr bwMode="auto">
          <a:xfrm>
            <a:off x="5673725" y="3028950"/>
            <a:ext cx="1524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40" name="Freeform 12"/>
          <p:cNvSpPr>
            <a:spLocks/>
          </p:cNvSpPr>
          <p:nvPr/>
        </p:nvSpPr>
        <p:spPr bwMode="auto">
          <a:xfrm>
            <a:off x="5832475" y="3300413"/>
            <a:ext cx="227013" cy="301625"/>
          </a:xfrm>
          <a:custGeom>
            <a:avLst/>
            <a:gdLst>
              <a:gd name="T0" fmla="*/ 105 w 143"/>
              <a:gd name="T1" fmla="*/ 190 h 190"/>
              <a:gd name="T2" fmla="*/ 126 w 143"/>
              <a:gd name="T3" fmla="*/ 77 h 190"/>
              <a:gd name="T4" fmla="*/ 0 w 143"/>
              <a:gd name="T5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3" h="190">
                <a:moveTo>
                  <a:pt x="105" y="190"/>
                </a:moveTo>
                <a:cubicBezTo>
                  <a:pt x="108" y="171"/>
                  <a:pt x="143" y="109"/>
                  <a:pt x="126" y="77"/>
                </a:cubicBezTo>
                <a:cubicBezTo>
                  <a:pt x="109" y="45"/>
                  <a:pt x="26" y="16"/>
                  <a:pt x="0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Many Decisions: </a:t>
            </a:r>
            <a:r>
              <a:rPr 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switch()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4114800" y="1981200"/>
            <a:ext cx="4648200" cy="184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sz="2800"/>
              <a:t> Start at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case </a:t>
            </a:r>
            <a:r>
              <a:rPr lang="en-US" sz="20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val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:</a:t>
            </a:r>
            <a:r>
              <a:rPr lang="en-US" sz="2800"/>
              <a:t> and </a:t>
            </a:r>
            <a:br>
              <a:rPr lang="en-US" sz="2800"/>
            </a:br>
            <a:r>
              <a:rPr lang="en-US" sz="2800"/>
              <a:t>   Stop at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break;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sz="2800"/>
              <a:t> </a:t>
            </a: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Efficient!</a:t>
            </a:r>
            <a:r>
              <a:rPr lang="en-US" sz="2800"/>
              <a:t> Jumps directly to the proper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case </a:t>
            </a:r>
            <a:r>
              <a:rPr lang="en-US" sz="20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val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: </a:t>
            </a:r>
            <a:r>
              <a:rPr lang="en-US" sz="2800"/>
              <a:t>label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381000" y="914400"/>
            <a:ext cx="128905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arg=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</p:txBody>
      </p:sp>
      <p:sp>
        <p:nvSpPr>
          <p:cNvPr id="26629" name="Freeform 5"/>
          <p:cNvSpPr>
            <a:spLocks/>
          </p:cNvSpPr>
          <p:nvPr/>
        </p:nvSpPr>
        <p:spPr bwMode="auto">
          <a:xfrm>
            <a:off x="627063" y="1371600"/>
            <a:ext cx="1865312" cy="3168650"/>
          </a:xfrm>
          <a:custGeom>
            <a:avLst/>
            <a:gdLst>
              <a:gd name="T0" fmla="*/ 0 w 1175"/>
              <a:gd name="T1" fmla="*/ 0 h 1996"/>
              <a:gd name="T2" fmla="*/ 94 w 1175"/>
              <a:gd name="T3" fmla="*/ 268 h 1996"/>
              <a:gd name="T4" fmla="*/ 1175 w 1175"/>
              <a:gd name="T5" fmla="*/ 268 h 1996"/>
              <a:gd name="T6" fmla="*/ 1136 w 1175"/>
              <a:gd name="T7" fmla="*/ 316 h 1996"/>
              <a:gd name="T8" fmla="*/ 63 w 1175"/>
              <a:gd name="T9" fmla="*/ 316 h 1996"/>
              <a:gd name="T10" fmla="*/ 62 w 1175"/>
              <a:gd name="T11" fmla="*/ 1996 h 1996"/>
              <a:gd name="T12" fmla="*/ 290 w 1175"/>
              <a:gd name="T13" fmla="*/ 1996 h 1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5" h="1996">
                <a:moveTo>
                  <a:pt x="0" y="0"/>
                </a:moveTo>
                <a:lnTo>
                  <a:pt x="94" y="268"/>
                </a:lnTo>
                <a:lnTo>
                  <a:pt x="1175" y="268"/>
                </a:lnTo>
                <a:lnTo>
                  <a:pt x="1136" y="316"/>
                </a:lnTo>
                <a:lnTo>
                  <a:pt x="63" y="316"/>
                </a:lnTo>
                <a:lnTo>
                  <a:pt x="62" y="1996"/>
                </a:lnTo>
                <a:lnTo>
                  <a:pt x="290" y="1996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0" name="Freeform 6"/>
          <p:cNvSpPr>
            <a:spLocks/>
          </p:cNvSpPr>
          <p:nvPr/>
        </p:nvSpPr>
        <p:spPr bwMode="auto">
          <a:xfrm>
            <a:off x="565150" y="4648200"/>
            <a:ext cx="2235200" cy="2005013"/>
          </a:xfrm>
          <a:custGeom>
            <a:avLst/>
            <a:gdLst>
              <a:gd name="T0" fmla="*/ 327 w 1408"/>
              <a:gd name="T1" fmla="*/ 8 h 1263"/>
              <a:gd name="T2" fmla="*/ 1029 w 1408"/>
              <a:gd name="T3" fmla="*/ 0 h 1263"/>
              <a:gd name="T4" fmla="*/ 674 w 1408"/>
              <a:gd name="T5" fmla="*/ 56 h 1263"/>
              <a:gd name="T6" fmla="*/ 674 w 1408"/>
              <a:gd name="T7" fmla="*/ 182 h 1263"/>
              <a:gd name="T8" fmla="*/ 1408 w 1408"/>
              <a:gd name="T9" fmla="*/ 182 h 1263"/>
              <a:gd name="T10" fmla="*/ 674 w 1408"/>
              <a:gd name="T11" fmla="*/ 261 h 1263"/>
              <a:gd name="T12" fmla="*/ 674 w 1408"/>
              <a:gd name="T13" fmla="*/ 403 h 1263"/>
              <a:gd name="T14" fmla="*/ 1400 w 1408"/>
              <a:gd name="T15" fmla="*/ 403 h 1263"/>
              <a:gd name="T16" fmla="*/ 0 w 1408"/>
              <a:gd name="T17" fmla="*/ 483 h 1263"/>
              <a:gd name="T18" fmla="*/ 2 w 1408"/>
              <a:gd name="T19" fmla="*/ 1263 h 1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08" h="1263">
                <a:moveTo>
                  <a:pt x="327" y="8"/>
                </a:moveTo>
                <a:lnTo>
                  <a:pt x="1029" y="0"/>
                </a:lnTo>
                <a:lnTo>
                  <a:pt x="674" y="56"/>
                </a:lnTo>
                <a:lnTo>
                  <a:pt x="674" y="182"/>
                </a:lnTo>
                <a:lnTo>
                  <a:pt x="1408" y="182"/>
                </a:lnTo>
                <a:lnTo>
                  <a:pt x="674" y="261"/>
                </a:lnTo>
                <a:lnTo>
                  <a:pt x="674" y="403"/>
                </a:lnTo>
                <a:lnTo>
                  <a:pt x="1400" y="403"/>
                </a:lnTo>
                <a:lnTo>
                  <a:pt x="0" y="483"/>
                </a:lnTo>
                <a:lnTo>
                  <a:pt x="2" y="1263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2971800" cy="5334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switch(arg)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case 0: 			</a:t>
            </a:r>
            <a:r>
              <a:rPr lang="en-US" sz="2000" i="1">
                <a:solidFill>
                  <a:schemeClr val="accent2"/>
                </a:solidFill>
              </a:rPr>
              <a:t>statement;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>
                <a:solidFill>
                  <a:schemeClr val="accent2"/>
                </a:solidFill>
              </a:rPr>
              <a:t>		statement;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break;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case 2: </a:t>
            </a:r>
            <a:r>
              <a:rPr lang="en-US" sz="2000" i="1">
                <a:solidFill>
                  <a:schemeClr val="accent2"/>
                </a:solidFill>
              </a:rPr>
              <a:t>			statement;</a:t>
            </a: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break;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case 3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: </a:t>
            </a:r>
            <a:r>
              <a:rPr lang="en-US" sz="2000" i="1">
                <a:solidFill>
                  <a:schemeClr val="accent2"/>
                </a:solidFill>
              </a:rPr>
              <a:t>			statement;</a:t>
            </a: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break;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default: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>
                <a:solidFill>
                  <a:schemeClr val="accent2"/>
                </a:solidFill>
              </a:rPr>
              <a:t>		statement;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break;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Many Decisions: </a:t>
            </a:r>
            <a:r>
              <a:rPr 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switch()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2743200" cy="5181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switch(arg)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case 0: 		</a:t>
            </a:r>
            <a:r>
              <a:rPr lang="en-US" sz="2000" i="1">
                <a:solidFill>
                  <a:schemeClr val="accent2"/>
                </a:solidFill>
              </a:rPr>
              <a:t>statement;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>
                <a:solidFill>
                  <a:schemeClr val="accent2"/>
                </a:solidFill>
              </a:rPr>
              <a:t>		statement;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</a:t>
            </a:r>
            <a:r>
              <a:rPr lang="en-US" sz="2000" i="1">
                <a:solidFill>
                  <a:schemeClr val="accent2"/>
                </a:solidFill>
              </a:rPr>
              <a:t>statement;</a:t>
            </a: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case 2: </a:t>
            </a:r>
            <a:r>
              <a:rPr lang="en-US" sz="2000" i="1">
                <a:solidFill>
                  <a:schemeClr val="accent2"/>
                </a:solidFill>
              </a:rPr>
              <a:t>		statement;</a:t>
            </a: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break;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case 3: </a:t>
            </a:r>
            <a:r>
              <a:rPr lang="en-US" sz="2000" i="1">
                <a:solidFill>
                  <a:schemeClr val="accent2"/>
                </a:solidFill>
              </a:rPr>
              <a:t>		statement;</a:t>
            </a: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break;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default: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>
                <a:solidFill>
                  <a:schemeClr val="accent2"/>
                </a:solidFill>
              </a:rPr>
              <a:t>		statement;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break;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4114800" y="1981200"/>
            <a:ext cx="4648200" cy="184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sz="2800"/>
              <a:t> Start at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case </a:t>
            </a:r>
            <a:r>
              <a:rPr lang="en-US" sz="20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val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:</a:t>
            </a:r>
            <a:r>
              <a:rPr lang="en-US" sz="2800"/>
              <a:t> and </a:t>
            </a:r>
            <a:br>
              <a:rPr lang="en-US" sz="2800"/>
            </a:br>
            <a:r>
              <a:rPr lang="en-US" sz="2800"/>
              <a:t>   Stop at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break;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sz="2800"/>
              <a:t>No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break; </a:t>
            </a:r>
            <a:r>
              <a:rPr lang="en-US" sz="2800"/>
              <a:t>found? </a:t>
            </a:r>
            <a:br>
              <a:rPr lang="en-US" sz="2800"/>
            </a:br>
            <a:r>
              <a:rPr lang="en-US" sz="2800"/>
              <a:t>Keep going …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304800" y="838200"/>
            <a:ext cx="128905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arg=0;</a:t>
            </a:r>
          </a:p>
        </p:txBody>
      </p:sp>
      <p:sp>
        <p:nvSpPr>
          <p:cNvPr id="25606" name="Freeform 6"/>
          <p:cNvSpPr>
            <a:spLocks/>
          </p:cNvSpPr>
          <p:nvPr/>
        </p:nvSpPr>
        <p:spPr bwMode="auto">
          <a:xfrm>
            <a:off x="627063" y="1371600"/>
            <a:ext cx="1865312" cy="976313"/>
          </a:xfrm>
          <a:custGeom>
            <a:avLst/>
            <a:gdLst>
              <a:gd name="T0" fmla="*/ 0 w 1175"/>
              <a:gd name="T1" fmla="*/ 0 h 615"/>
              <a:gd name="T2" fmla="*/ 94 w 1175"/>
              <a:gd name="T3" fmla="*/ 268 h 615"/>
              <a:gd name="T4" fmla="*/ 1175 w 1175"/>
              <a:gd name="T5" fmla="*/ 268 h 615"/>
              <a:gd name="T6" fmla="*/ 1136 w 1175"/>
              <a:gd name="T7" fmla="*/ 316 h 615"/>
              <a:gd name="T8" fmla="*/ 63 w 1175"/>
              <a:gd name="T9" fmla="*/ 316 h 615"/>
              <a:gd name="T10" fmla="*/ 63 w 1175"/>
              <a:gd name="T11" fmla="*/ 615 h 615"/>
              <a:gd name="T12" fmla="*/ 260 w 1175"/>
              <a:gd name="T13" fmla="*/ 615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5" h="615">
                <a:moveTo>
                  <a:pt x="0" y="0"/>
                </a:moveTo>
                <a:lnTo>
                  <a:pt x="94" y="268"/>
                </a:lnTo>
                <a:lnTo>
                  <a:pt x="1175" y="268"/>
                </a:lnTo>
                <a:lnTo>
                  <a:pt x="1136" y="316"/>
                </a:lnTo>
                <a:lnTo>
                  <a:pt x="63" y="316"/>
                </a:lnTo>
                <a:lnTo>
                  <a:pt x="63" y="615"/>
                </a:lnTo>
                <a:lnTo>
                  <a:pt x="260" y="615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07" name="Freeform 7"/>
          <p:cNvSpPr>
            <a:spLocks/>
          </p:cNvSpPr>
          <p:nvPr/>
        </p:nvSpPr>
        <p:spPr bwMode="auto">
          <a:xfrm>
            <a:off x="485775" y="2466975"/>
            <a:ext cx="2279650" cy="3533775"/>
          </a:xfrm>
          <a:custGeom>
            <a:avLst/>
            <a:gdLst>
              <a:gd name="T0" fmla="*/ 355 w 1436"/>
              <a:gd name="T1" fmla="*/ 8 h 2226"/>
              <a:gd name="T2" fmla="*/ 1057 w 1436"/>
              <a:gd name="T3" fmla="*/ 0 h 2226"/>
              <a:gd name="T4" fmla="*/ 702 w 1436"/>
              <a:gd name="T5" fmla="*/ 56 h 2226"/>
              <a:gd name="T6" fmla="*/ 702 w 1436"/>
              <a:gd name="T7" fmla="*/ 182 h 2226"/>
              <a:gd name="T8" fmla="*/ 1436 w 1436"/>
              <a:gd name="T9" fmla="*/ 182 h 2226"/>
              <a:gd name="T10" fmla="*/ 702 w 1436"/>
              <a:gd name="T11" fmla="*/ 261 h 2226"/>
              <a:gd name="T12" fmla="*/ 702 w 1436"/>
              <a:gd name="T13" fmla="*/ 403 h 2226"/>
              <a:gd name="T14" fmla="*/ 1428 w 1436"/>
              <a:gd name="T15" fmla="*/ 403 h 2226"/>
              <a:gd name="T16" fmla="*/ 702 w 1436"/>
              <a:gd name="T17" fmla="*/ 458 h 2226"/>
              <a:gd name="T18" fmla="*/ 710 w 1436"/>
              <a:gd name="T19" fmla="*/ 600 h 2226"/>
              <a:gd name="T20" fmla="*/ 1365 w 1436"/>
              <a:gd name="T21" fmla="*/ 600 h 2226"/>
              <a:gd name="T22" fmla="*/ 355 w 1436"/>
              <a:gd name="T23" fmla="*/ 671 h 2226"/>
              <a:gd name="T24" fmla="*/ 347 w 1436"/>
              <a:gd name="T25" fmla="*/ 813 h 2226"/>
              <a:gd name="T26" fmla="*/ 670 w 1436"/>
              <a:gd name="T27" fmla="*/ 868 h 2226"/>
              <a:gd name="T28" fmla="*/ 686 w 1436"/>
              <a:gd name="T29" fmla="*/ 987 h 2226"/>
              <a:gd name="T30" fmla="*/ 1428 w 1436"/>
              <a:gd name="T31" fmla="*/ 987 h 2226"/>
              <a:gd name="T32" fmla="*/ 678 w 1436"/>
              <a:gd name="T33" fmla="*/ 1050 h 2226"/>
              <a:gd name="T34" fmla="*/ 694 w 1436"/>
              <a:gd name="T35" fmla="*/ 1208 h 2226"/>
              <a:gd name="T36" fmla="*/ 1302 w 1436"/>
              <a:gd name="T37" fmla="*/ 1208 h 2226"/>
              <a:gd name="T38" fmla="*/ 31 w 1436"/>
              <a:gd name="T39" fmla="*/ 1255 h 2226"/>
              <a:gd name="T40" fmla="*/ 8 w 1436"/>
              <a:gd name="T41" fmla="*/ 1263 h 2226"/>
              <a:gd name="T42" fmla="*/ 0 w 1436"/>
              <a:gd name="T43" fmla="*/ 2226 h 2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36" h="2226">
                <a:moveTo>
                  <a:pt x="355" y="8"/>
                </a:moveTo>
                <a:lnTo>
                  <a:pt x="1057" y="0"/>
                </a:lnTo>
                <a:lnTo>
                  <a:pt x="702" y="56"/>
                </a:lnTo>
                <a:lnTo>
                  <a:pt x="702" y="182"/>
                </a:lnTo>
                <a:lnTo>
                  <a:pt x="1436" y="182"/>
                </a:lnTo>
                <a:lnTo>
                  <a:pt x="702" y="261"/>
                </a:lnTo>
                <a:lnTo>
                  <a:pt x="702" y="403"/>
                </a:lnTo>
                <a:lnTo>
                  <a:pt x="1428" y="403"/>
                </a:lnTo>
                <a:lnTo>
                  <a:pt x="702" y="458"/>
                </a:lnTo>
                <a:lnTo>
                  <a:pt x="710" y="600"/>
                </a:lnTo>
                <a:lnTo>
                  <a:pt x="1365" y="600"/>
                </a:lnTo>
                <a:lnTo>
                  <a:pt x="355" y="671"/>
                </a:lnTo>
                <a:lnTo>
                  <a:pt x="347" y="813"/>
                </a:lnTo>
                <a:lnTo>
                  <a:pt x="670" y="868"/>
                </a:lnTo>
                <a:lnTo>
                  <a:pt x="686" y="987"/>
                </a:lnTo>
                <a:lnTo>
                  <a:pt x="1428" y="987"/>
                </a:lnTo>
                <a:lnTo>
                  <a:pt x="678" y="1050"/>
                </a:lnTo>
                <a:lnTo>
                  <a:pt x="694" y="1208"/>
                </a:lnTo>
                <a:lnTo>
                  <a:pt x="1302" y="1208"/>
                </a:lnTo>
                <a:lnTo>
                  <a:pt x="31" y="1255"/>
                </a:lnTo>
                <a:lnTo>
                  <a:pt x="8" y="1263"/>
                </a:lnTo>
                <a:lnTo>
                  <a:pt x="0" y="2226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3" name="Straight Arrow Connector 2"/>
          <p:cNvCxnSpPr/>
          <p:nvPr/>
        </p:nvCxnSpPr>
        <p:spPr bwMode="auto">
          <a:xfrm flipH="1">
            <a:off x="2895600" y="3124200"/>
            <a:ext cx="1371601" cy="30480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stealth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Many Decisions: </a:t>
            </a:r>
            <a:r>
              <a:rPr 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switch()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3883025" cy="5029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switch(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arg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case 0: 			</a:t>
            </a:r>
            <a:r>
              <a:rPr lang="en-US" sz="2000" i="1" dirty="0">
                <a:solidFill>
                  <a:schemeClr val="accent2"/>
                </a:solidFill>
              </a:rPr>
              <a:t>statement;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 dirty="0">
                <a:solidFill>
                  <a:schemeClr val="accent2"/>
                </a:solidFill>
              </a:rPr>
              <a:t>		statement;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break;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case 3: </a:t>
            </a:r>
            <a:r>
              <a:rPr lang="en-US" sz="2000" i="1" dirty="0">
                <a:solidFill>
                  <a:schemeClr val="accent2"/>
                </a:solidFill>
              </a:rPr>
              <a:t>			statement;</a:t>
            </a: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break;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default: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 dirty="0">
                <a:solidFill>
                  <a:schemeClr val="accent2"/>
                </a:solidFill>
              </a:rPr>
              <a:t>		statement;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break;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4114800" y="1981200"/>
            <a:ext cx="4800600" cy="4142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sz="2800" dirty="0"/>
              <a:t>No matching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case </a:t>
            </a:r>
            <a:r>
              <a:rPr lang="en-US" sz="2000" i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val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: </a:t>
            </a:r>
            <a:r>
              <a:rPr lang="en-US" sz="2800" dirty="0"/>
              <a:t>found? Use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default:</a:t>
            </a:r>
            <a:r>
              <a:rPr lang="en-US" sz="2800" dirty="0"/>
              <a:t> statement(s)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endParaRPr lang="en-US" sz="2800" dirty="0"/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800" dirty="0"/>
              <a:t>DETAILS: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sz="2800" dirty="0"/>
              <a:t>Input </a:t>
            </a:r>
            <a:r>
              <a:rPr lang="en-US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arg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800" dirty="0"/>
              <a:t>is a variable, </a:t>
            </a:r>
            <a:r>
              <a:rPr lang="en-US" sz="2800" dirty="0" smtClean="0"/>
              <a:t>but</a:t>
            </a:r>
            <a:endParaRPr lang="en-US" sz="2800" dirty="0"/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sz="2800" dirty="0"/>
              <a:t>Value </a:t>
            </a:r>
            <a:r>
              <a:rPr lang="en-US" i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val</a:t>
            </a:r>
            <a:r>
              <a:rPr lang="en-US" sz="2000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800" dirty="0"/>
              <a:t>in the</a:t>
            </a:r>
            <a:r>
              <a:rPr lang="en-US" sz="3200" dirty="0"/>
              <a:t> 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case </a:t>
            </a:r>
            <a:r>
              <a:rPr lang="en-US" i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val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: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800" dirty="0"/>
              <a:t>labels </a:t>
            </a: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MUST</a:t>
            </a:r>
            <a:r>
              <a:rPr lang="en-US" sz="2800" dirty="0"/>
              <a:t> be a </a:t>
            </a:r>
            <a:r>
              <a:rPr lang="en-US" sz="2800" dirty="0" smtClean="0"/>
              <a:t>literal: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no variables allowed!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177800" y="838200"/>
            <a:ext cx="128905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arg=1;</a:t>
            </a:r>
          </a:p>
        </p:txBody>
      </p:sp>
      <p:sp>
        <p:nvSpPr>
          <p:cNvPr id="23558" name="Freeform 6"/>
          <p:cNvSpPr>
            <a:spLocks/>
          </p:cNvSpPr>
          <p:nvPr/>
        </p:nvSpPr>
        <p:spPr bwMode="auto">
          <a:xfrm>
            <a:off x="195263" y="1308100"/>
            <a:ext cx="1865312" cy="3219450"/>
          </a:xfrm>
          <a:custGeom>
            <a:avLst/>
            <a:gdLst>
              <a:gd name="T0" fmla="*/ 0 w 1175"/>
              <a:gd name="T1" fmla="*/ 0 h 2028"/>
              <a:gd name="T2" fmla="*/ 94 w 1175"/>
              <a:gd name="T3" fmla="*/ 268 h 2028"/>
              <a:gd name="T4" fmla="*/ 1175 w 1175"/>
              <a:gd name="T5" fmla="*/ 268 h 2028"/>
              <a:gd name="T6" fmla="*/ 1136 w 1175"/>
              <a:gd name="T7" fmla="*/ 316 h 2028"/>
              <a:gd name="T8" fmla="*/ 63 w 1175"/>
              <a:gd name="T9" fmla="*/ 316 h 2028"/>
              <a:gd name="T10" fmla="*/ 118 w 1175"/>
              <a:gd name="T11" fmla="*/ 2028 h 2028"/>
              <a:gd name="T12" fmla="*/ 260 w 1175"/>
              <a:gd name="T13" fmla="*/ 2028 h 2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5" h="2028">
                <a:moveTo>
                  <a:pt x="0" y="0"/>
                </a:moveTo>
                <a:lnTo>
                  <a:pt x="94" y="268"/>
                </a:lnTo>
                <a:lnTo>
                  <a:pt x="1175" y="268"/>
                </a:lnTo>
                <a:lnTo>
                  <a:pt x="1136" y="316"/>
                </a:lnTo>
                <a:lnTo>
                  <a:pt x="63" y="316"/>
                </a:lnTo>
                <a:lnTo>
                  <a:pt x="118" y="2028"/>
                </a:lnTo>
                <a:lnTo>
                  <a:pt x="260" y="2028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9" name="Freeform 7"/>
          <p:cNvSpPr>
            <a:spLocks/>
          </p:cNvSpPr>
          <p:nvPr/>
        </p:nvSpPr>
        <p:spPr bwMode="auto">
          <a:xfrm>
            <a:off x="76200" y="4627563"/>
            <a:ext cx="2255838" cy="1465262"/>
          </a:xfrm>
          <a:custGeom>
            <a:avLst/>
            <a:gdLst>
              <a:gd name="T0" fmla="*/ 390 w 1421"/>
              <a:gd name="T1" fmla="*/ 0 h 923"/>
              <a:gd name="T2" fmla="*/ 1163 w 1421"/>
              <a:gd name="T3" fmla="*/ 0 h 923"/>
              <a:gd name="T4" fmla="*/ 695 w 1421"/>
              <a:gd name="T5" fmla="*/ 82 h 923"/>
              <a:gd name="T6" fmla="*/ 695 w 1421"/>
              <a:gd name="T7" fmla="*/ 224 h 923"/>
              <a:gd name="T8" fmla="*/ 1421 w 1421"/>
              <a:gd name="T9" fmla="*/ 224 h 923"/>
              <a:gd name="T10" fmla="*/ 695 w 1421"/>
              <a:gd name="T11" fmla="*/ 279 h 923"/>
              <a:gd name="T12" fmla="*/ 703 w 1421"/>
              <a:gd name="T13" fmla="*/ 421 h 923"/>
              <a:gd name="T14" fmla="*/ 1358 w 1421"/>
              <a:gd name="T15" fmla="*/ 421 h 923"/>
              <a:gd name="T16" fmla="*/ 1 w 1421"/>
              <a:gd name="T17" fmla="*/ 500 h 923"/>
              <a:gd name="T18" fmla="*/ 0 w 1421"/>
              <a:gd name="T19" fmla="*/ 923 h 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21" h="923">
                <a:moveTo>
                  <a:pt x="390" y="0"/>
                </a:moveTo>
                <a:lnTo>
                  <a:pt x="1163" y="0"/>
                </a:lnTo>
                <a:lnTo>
                  <a:pt x="695" y="82"/>
                </a:lnTo>
                <a:lnTo>
                  <a:pt x="695" y="224"/>
                </a:lnTo>
                <a:lnTo>
                  <a:pt x="1421" y="224"/>
                </a:lnTo>
                <a:lnTo>
                  <a:pt x="695" y="279"/>
                </a:lnTo>
                <a:lnTo>
                  <a:pt x="703" y="421"/>
                </a:lnTo>
                <a:lnTo>
                  <a:pt x="1358" y="421"/>
                </a:lnTo>
                <a:lnTo>
                  <a:pt x="1" y="500"/>
                </a:lnTo>
                <a:lnTo>
                  <a:pt x="0" y="923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Freeform 3"/>
          <p:cNvSpPr/>
          <p:nvPr/>
        </p:nvSpPr>
        <p:spPr bwMode="auto">
          <a:xfrm>
            <a:off x="1569720" y="1219200"/>
            <a:ext cx="2636520" cy="3185160"/>
          </a:xfrm>
          <a:custGeom>
            <a:avLst/>
            <a:gdLst>
              <a:gd name="connsiteX0" fmla="*/ 2636520 w 2636520"/>
              <a:gd name="connsiteY0" fmla="*/ 3185160 h 3185160"/>
              <a:gd name="connsiteX1" fmla="*/ 1524000 w 2636520"/>
              <a:gd name="connsiteY1" fmla="*/ 2743200 h 3185160"/>
              <a:gd name="connsiteX2" fmla="*/ 1706880 w 2636520"/>
              <a:gd name="connsiteY2" fmla="*/ 807720 h 3185160"/>
              <a:gd name="connsiteX3" fmla="*/ 0 w 2636520"/>
              <a:gd name="connsiteY3" fmla="*/ 0 h 318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6520" h="3185160">
                <a:moveTo>
                  <a:pt x="2636520" y="3185160"/>
                </a:moveTo>
                <a:cubicBezTo>
                  <a:pt x="2157730" y="3162300"/>
                  <a:pt x="1678940" y="3139440"/>
                  <a:pt x="1524000" y="2743200"/>
                </a:cubicBezTo>
                <a:cubicBezTo>
                  <a:pt x="1369060" y="2346960"/>
                  <a:pt x="1960880" y="1264920"/>
                  <a:pt x="1706880" y="807720"/>
                </a:cubicBezTo>
                <a:cubicBezTo>
                  <a:pt x="1452880" y="350520"/>
                  <a:pt x="726440" y="175260"/>
                  <a:pt x="0" y="0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Freeform 10"/>
          <p:cNvSpPr/>
          <p:nvPr/>
        </p:nvSpPr>
        <p:spPr bwMode="auto">
          <a:xfrm>
            <a:off x="1905000" y="3581400"/>
            <a:ext cx="2331720" cy="1453879"/>
          </a:xfrm>
          <a:custGeom>
            <a:avLst/>
            <a:gdLst>
              <a:gd name="connsiteX0" fmla="*/ 2636520 w 2636520"/>
              <a:gd name="connsiteY0" fmla="*/ 3185160 h 3185160"/>
              <a:gd name="connsiteX1" fmla="*/ 1524000 w 2636520"/>
              <a:gd name="connsiteY1" fmla="*/ 2743200 h 3185160"/>
              <a:gd name="connsiteX2" fmla="*/ 1706880 w 2636520"/>
              <a:gd name="connsiteY2" fmla="*/ 807720 h 3185160"/>
              <a:gd name="connsiteX3" fmla="*/ 0 w 2636520"/>
              <a:gd name="connsiteY3" fmla="*/ 0 h 3185160"/>
              <a:gd name="connsiteX0" fmla="*/ 2636520 w 2636520"/>
              <a:gd name="connsiteY0" fmla="*/ 3331095 h 3331095"/>
              <a:gd name="connsiteX1" fmla="*/ 1524000 w 2636520"/>
              <a:gd name="connsiteY1" fmla="*/ 2889135 h 3331095"/>
              <a:gd name="connsiteX2" fmla="*/ 1005840 w 2636520"/>
              <a:gd name="connsiteY2" fmla="*/ 175060 h 3331095"/>
              <a:gd name="connsiteX3" fmla="*/ 0 w 2636520"/>
              <a:gd name="connsiteY3" fmla="*/ 145935 h 3331095"/>
              <a:gd name="connsiteX0" fmla="*/ 2331720 w 2331720"/>
              <a:gd name="connsiteY0" fmla="*/ 3388909 h 3388909"/>
              <a:gd name="connsiteX1" fmla="*/ 1219200 w 2331720"/>
              <a:gd name="connsiteY1" fmla="*/ 2946949 h 3388909"/>
              <a:gd name="connsiteX2" fmla="*/ 701040 w 2331720"/>
              <a:gd name="connsiteY2" fmla="*/ 232874 h 3388909"/>
              <a:gd name="connsiteX3" fmla="*/ 0 w 2331720"/>
              <a:gd name="connsiteY3" fmla="*/ 26796 h 3388909"/>
              <a:gd name="connsiteX0" fmla="*/ 2331720 w 2331720"/>
              <a:gd name="connsiteY0" fmla="*/ 3362113 h 3362113"/>
              <a:gd name="connsiteX1" fmla="*/ 1219200 w 2331720"/>
              <a:gd name="connsiteY1" fmla="*/ 2920153 h 3362113"/>
              <a:gd name="connsiteX2" fmla="*/ 853440 w 2331720"/>
              <a:gd name="connsiteY2" fmla="*/ 949283 h 3362113"/>
              <a:gd name="connsiteX3" fmla="*/ 0 w 2331720"/>
              <a:gd name="connsiteY3" fmla="*/ 0 h 3362113"/>
              <a:gd name="connsiteX0" fmla="*/ 2331720 w 2331720"/>
              <a:gd name="connsiteY0" fmla="*/ 3362113 h 3362113"/>
              <a:gd name="connsiteX1" fmla="*/ 1219200 w 2331720"/>
              <a:gd name="connsiteY1" fmla="*/ 2920153 h 3362113"/>
              <a:gd name="connsiteX2" fmla="*/ 853440 w 2331720"/>
              <a:gd name="connsiteY2" fmla="*/ 949283 h 3362113"/>
              <a:gd name="connsiteX3" fmla="*/ 0 w 2331720"/>
              <a:gd name="connsiteY3" fmla="*/ 0 h 3362113"/>
              <a:gd name="connsiteX0" fmla="*/ 2331720 w 2331720"/>
              <a:gd name="connsiteY0" fmla="*/ 3362113 h 3362113"/>
              <a:gd name="connsiteX1" fmla="*/ 1219200 w 2331720"/>
              <a:gd name="connsiteY1" fmla="*/ 2920153 h 3362113"/>
              <a:gd name="connsiteX2" fmla="*/ 853440 w 2331720"/>
              <a:gd name="connsiteY2" fmla="*/ 949283 h 3362113"/>
              <a:gd name="connsiteX3" fmla="*/ 0 w 2331720"/>
              <a:gd name="connsiteY3" fmla="*/ 0 h 3362113"/>
              <a:gd name="connsiteX0" fmla="*/ 2331720 w 2331720"/>
              <a:gd name="connsiteY0" fmla="*/ 3362113 h 3362113"/>
              <a:gd name="connsiteX1" fmla="*/ 1219200 w 2331720"/>
              <a:gd name="connsiteY1" fmla="*/ 2920153 h 3362113"/>
              <a:gd name="connsiteX2" fmla="*/ 853440 w 2331720"/>
              <a:gd name="connsiteY2" fmla="*/ 949283 h 3362113"/>
              <a:gd name="connsiteX3" fmla="*/ 0 w 2331720"/>
              <a:gd name="connsiteY3" fmla="*/ 0 h 3362113"/>
              <a:gd name="connsiteX0" fmla="*/ 2331720 w 2331720"/>
              <a:gd name="connsiteY0" fmla="*/ 3362113 h 3362113"/>
              <a:gd name="connsiteX1" fmla="*/ 1417320 w 2331720"/>
              <a:gd name="connsiteY1" fmla="*/ 2955543 h 3362113"/>
              <a:gd name="connsiteX2" fmla="*/ 853440 w 2331720"/>
              <a:gd name="connsiteY2" fmla="*/ 949283 h 3362113"/>
              <a:gd name="connsiteX3" fmla="*/ 0 w 2331720"/>
              <a:gd name="connsiteY3" fmla="*/ 0 h 3362113"/>
              <a:gd name="connsiteX0" fmla="*/ 2331720 w 2331720"/>
              <a:gd name="connsiteY0" fmla="*/ 3362113 h 3362113"/>
              <a:gd name="connsiteX1" fmla="*/ 853440 w 2331720"/>
              <a:gd name="connsiteY1" fmla="*/ 949283 h 3362113"/>
              <a:gd name="connsiteX2" fmla="*/ 0 w 2331720"/>
              <a:gd name="connsiteY2" fmla="*/ 0 h 3362113"/>
              <a:gd name="connsiteX0" fmla="*/ 2331720 w 2331720"/>
              <a:gd name="connsiteY0" fmla="*/ 3362113 h 3362113"/>
              <a:gd name="connsiteX1" fmla="*/ 975360 w 2331720"/>
              <a:gd name="connsiteY1" fmla="*/ 2577253 h 3362113"/>
              <a:gd name="connsiteX2" fmla="*/ 0 w 2331720"/>
              <a:gd name="connsiteY2" fmla="*/ 0 h 3362113"/>
              <a:gd name="connsiteX0" fmla="*/ 2331720 w 2331720"/>
              <a:gd name="connsiteY0" fmla="*/ 3362113 h 3362113"/>
              <a:gd name="connsiteX1" fmla="*/ 914400 w 2331720"/>
              <a:gd name="connsiteY1" fmla="*/ 2152565 h 3362113"/>
              <a:gd name="connsiteX2" fmla="*/ 0 w 2331720"/>
              <a:gd name="connsiteY2" fmla="*/ 0 h 3362113"/>
              <a:gd name="connsiteX0" fmla="*/ 2331720 w 2331720"/>
              <a:gd name="connsiteY0" fmla="*/ 3362113 h 3362113"/>
              <a:gd name="connsiteX1" fmla="*/ 914400 w 2331720"/>
              <a:gd name="connsiteY1" fmla="*/ 2152565 h 3362113"/>
              <a:gd name="connsiteX2" fmla="*/ 0 w 2331720"/>
              <a:gd name="connsiteY2" fmla="*/ 0 h 3362113"/>
              <a:gd name="connsiteX0" fmla="*/ 2331720 w 2331720"/>
              <a:gd name="connsiteY0" fmla="*/ 3362113 h 3380115"/>
              <a:gd name="connsiteX1" fmla="*/ 914400 w 2331720"/>
              <a:gd name="connsiteY1" fmla="*/ 2152565 h 3380115"/>
              <a:gd name="connsiteX2" fmla="*/ 0 w 2331720"/>
              <a:gd name="connsiteY2" fmla="*/ 0 h 3380115"/>
              <a:gd name="connsiteX0" fmla="*/ 2331720 w 2331720"/>
              <a:gd name="connsiteY0" fmla="*/ 3362113 h 3375819"/>
              <a:gd name="connsiteX1" fmla="*/ 914400 w 2331720"/>
              <a:gd name="connsiteY1" fmla="*/ 2152565 h 3375819"/>
              <a:gd name="connsiteX2" fmla="*/ 0 w 2331720"/>
              <a:gd name="connsiteY2" fmla="*/ 0 h 3375819"/>
              <a:gd name="connsiteX0" fmla="*/ 2331720 w 2331720"/>
              <a:gd name="connsiteY0" fmla="*/ 3362113 h 3377442"/>
              <a:gd name="connsiteX1" fmla="*/ 1021080 w 2331720"/>
              <a:gd name="connsiteY1" fmla="*/ 2258737 h 3377442"/>
              <a:gd name="connsiteX2" fmla="*/ 0 w 2331720"/>
              <a:gd name="connsiteY2" fmla="*/ 0 h 3377442"/>
              <a:gd name="connsiteX0" fmla="*/ 2331720 w 2331720"/>
              <a:gd name="connsiteY0" fmla="*/ 3362113 h 3382941"/>
              <a:gd name="connsiteX1" fmla="*/ 1021080 w 2331720"/>
              <a:gd name="connsiteY1" fmla="*/ 2258737 h 3382941"/>
              <a:gd name="connsiteX2" fmla="*/ 0 w 2331720"/>
              <a:gd name="connsiteY2" fmla="*/ 0 h 3382941"/>
              <a:gd name="connsiteX0" fmla="*/ 2331720 w 2331720"/>
              <a:gd name="connsiteY0" fmla="*/ 3362113 h 3376230"/>
              <a:gd name="connsiteX1" fmla="*/ 1005840 w 2331720"/>
              <a:gd name="connsiteY1" fmla="*/ 1940221 h 3376230"/>
              <a:gd name="connsiteX2" fmla="*/ 0 w 2331720"/>
              <a:gd name="connsiteY2" fmla="*/ 0 h 3376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31720" h="3376230">
                <a:moveTo>
                  <a:pt x="2331720" y="3362113"/>
                </a:moveTo>
                <a:cubicBezTo>
                  <a:pt x="1871345" y="3496472"/>
                  <a:pt x="1135380" y="2645155"/>
                  <a:pt x="1005840" y="1940221"/>
                </a:cubicBezTo>
                <a:cubicBezTo>
                  <a:pt x="876300" y="1235287"/>
                  <a:pt x="726440" y="175260"/>
                  <a:pt x="0" y="0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Review: Relational Operators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 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2438400" y="1828800"/>
            <a:ext cx="1295400" cy="383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u="sng"/>
              <a:t>Operator</a:t>
            </a:r>
            <a:endParaRPr lang="en-US"/>
          </a:p>
          <a:p>
            <a:pPr algn="r" eaLnBrk="0" hangingPunct="0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latin typeface="Courier New" pitchFamily="49" charset="0"/>
              </a:rPr>
              <a:t>&lt;</a:t>
            </a:r>
          </a:p>
          <a:p>
            <a:pPr algn="r" eaLnBrk="0" hangingPunct="0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latin typeface="Courier New" pitchFamily="49" charset="0"/>
              </a:rPr>
              <a:t>&gt;</a:t>
            </a:r>
          </a:p>
          <a:p>
            <a:pPr algn="r" eaLnBrk="0" hangingPunct="0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latin typeface="Courier New" pitchFamily="49" charset="0"/>
              </a:rPr>
              <a:t>&lt;=</a:t>
            </a:r>
          </a:p>
          <a:p>
            <a:pPr algn="r" eaLnBrk="0" hangingPunct="0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latin typeface="Courier New" pitchFamily="49" charset="0"/>
              </a:rPr>
              <a:t>&gt;=</a:t>
            </a:r>
          </a:p>
          <a:p>
            <a:pPr algn="r" eaLnBrk="0" hangingPunct="0">
              <a:spcBef>
                <a:spcPct val="50000"/>
              </a:spcBef>
            </a:pPr>
            <a:r>
              <a:rPr lang="en-US" sz="2800" b="1">
                <a:solidFill>
                  <a:schemeClr val="accent2"/>
                </a:solidFill>
                <a:latin typeface="Courier New" pitchFamily="49" charset="0"/>
              </a:rPr>
              <a:t>==</a:t>
            </a:r>
          </a:p>
          <a:p>
            <a:pPr algn="r" eaLnBrk="0" hangingPunct="0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latin typeface="Courier New" pitchFamily="49" charset="0"/>
              </a:rPr>
              <a:t>!=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3962400" y="1828800"/>
            <a:ext cx="2819400" cy="429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u="sng"/>
              <a:t>Action</a:t>
            </a:r>
            <a:endParaRPr lang="en-US"/>
          </a:p>
          <a:p>
            <a:pPr eaLnBrk="0" hangingPunct="0">
              <a:spcBef>
                <a:spcPct val="50000"/>
              </a:spcBef>
            </a:pPr>
            <a:r>
              <a:rPr lang="en-US"/>
              <a:t>Less than</a:t>
            </a:r>
          </a:p>
          <a:p>
            <a:pPr eaLnBrk="0" hangingPunct="0">
              <a:spcBef>
                <a:spcPct val="50000"/>
              </a:spcBef>
            </a:pPr>
            <a:r>
              <a:rPr lang="en-US"/>
              <a:t>Greater than</a:t>
            </a:r>
          </a:p>
          <a:p>
            <a:pPr eaLnBrk="0" hangingPunct="0">
              <a:spcBef>
                <a:spcPct val="50000"/>
              </a:spcBef>
            </a:pPr>
            <a:r>
              <a:rPr lang="en-US"/>
              <a:t>Less than or equal</a:t>
            </a:r>
          </a:p>
          <a:p>
            <a:pPr eaLnBrk="0" hangingPunct="0">
              <a:spcBef>
                <a:spcPct val="50000"/>
              </a:spcBef>
            </a:pPr>
            <a:r>
              <a:rPr lang="en-US"/>
              <a:t>Greater than or equal</a:t>
            </a:r>
          </a:p>
          <a:p>
            <a:pPr eaLnBrk="0" hangingPunct="0">
              <a:spcBef>
                <a:spcPct val="50000"/>
              </a:spcBef>
            </a:pPr>
            <a:r>
              <a:rPr lang="en-US"/>
              <a:t>Is Equal</a:t>
            </a:r>
          </a:p>
          <a:p>
            <a:pPr eaLnBrk="0" hangingPunct="0">
              <a:spcBef>
                <a:spcPct val="50000"/>
              </a:spcBef>
            </a:pPr>
            <a:r>
              <a:rPr lang="en-US"/>
              <a:t>Is Not Equal</a:t>
            </a:r>
          </a:p>
          <a:p>
            <a:pPr eaLnBrk="0" hangingPunct="0">
              <a:spcBef>
                <a:spcPct val="50000"/>
              </a:spcBef>
            </a:pPr>
            <a:r>
              <a:rPr lang="en-US"/>
              <a:t>	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1981200" y="5715000"/>
            <a:ext cx="5227638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Result is always either TRUE or FALSE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305800" cy="1143000"/>
          </a:xfrm>
        </p:spPr>
        <p:txBody>
          <a:bodyPr/>
          <a:lstStyle/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Cryptic: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Conditional Expressions  </a:t>
            </a:r>
            <a:r>
              <a:rPr lang="en-US"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testExp ? trueExp : falseExp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0"/>
            <a:ext cx="3962400" cy="4724400"/>
          </a:xfrm>
          <a:ln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a==b?c--:c++; /*AWFUL!*/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/*MUCH BETTER:--------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if(a==b) // same value?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c--;  /*YES! one less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   mismatch now.*/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else	   // NO.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c++;  /* No. One more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mismatch to fix*/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4343400" y="1897063"/>
            <a:ext cx="4648200" cy="457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sz="2800"/>
              <a:t>Quaint, useless, confusing,</a:t>
            </a:r>
            <a:br>
              <a:rPr lang="en-US" sz="2800"/>
            </a:br>
            <a:r>
              <a:rPr lang="en-US" sz="2800"/>
              <a:t> no room for comments,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sz="2800"/>
              <a:t>Know how to read it, but </a:t>
            </a:r>
            <a:br>
              <a:rPr lang="en-US" sz="2800"/>
            </a:b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never</a:t>
            </a:r>
            <a:r>
              <a:rPr lang="en-US" sz="2800"/>
              <a:t> use it in your  C code.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sz="2800"/>
              <a:t>A truly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BAD IDEA.</a:t>
            </a:r>
            <a:r>
              <a:rPr lang="en-US" sz="2800"/>
              <a:t> Never confuse ‘</a:t>
            </a:r>
            <a:r>
              <a:rPr lang="en-US" sz="2800" i="1"/>
              <a:t>compact</a:t>
            </a:r>
            <a:r>
              <a:rPr lang="en-US" sz="2800"/>
              <a:t>’ notation for ‘</a:t>
            </a:r>
            <a:r>
              <a:rPr lang="en-US" sz="2800" i="1"/>
              <a:t>efficient</a:t>
            </a:r>
            <a:r>
              <a:rPr lang="en-US" sz="2800"/>
              <a:t>’ or ‘</a:t>
            </a:r>
            <a:r>
              <a:rPr lang="en-US" sz="2800" i="1"/>
              <a:t>sophisticated</a:t>
            </a:r>
            <a:r>
              <a:rPr lang="en-US" sz="2800"/>
              <a:t>’.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 longer makes code faster;</a:t>
            </a:r>
            <a:r>
              <a:rPr lang="en-US" sz="2800"/>
              <a:t/>
            </a:r>
            <a:br>
              <a:rPr lang="en-US" sz="2800"/>
            </a:br>
            <a:r>
              <a:rPr lang="en-US" sz="2800"/>
              <a:t>  it’s just less readable and</a:t>
            </a:r>
            <a:br>
              <a:rPr lang="en-US" sz="2800"/>
            </a:br>
            <a:r>
              <a:rPr lang="en-US" sz="2800"/>
              <a:t>  more error-prone.</a:t>
            </a:r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 flipH="1">
            <a:off x="304800" y="2209800"/>
            <a:ext cx="39624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5638800" y="3810000"/>
            <a:ext cx="1981200" cy="533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458200" cy="1066800"/>
          </a:xfrm>
        </p:spPr>
        <p:txBody>
          <a:bodyPr/>
          <a:lstStyle/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Cryptic: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Conditional Expressions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85800"/>
            <a:ext cx="8534400" cy="5791200"/>
          </a:xfrm>
          <a:ln/>
          <a:extLst>
            <a:ext uri="{91240B29-F687-4F45-9708-019B960494DF}">
              <a14:hiddenLine xmlns:a14="http://schemas.microsoft.com/office/drawing/2010/main" w="12700" cmpd="sng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endParaRPr lang="en-US" sz="2400"/>
          </a:p>
          <a:p>
            <a:pPr>
              <a:buFontTx/>
              <a:buNone/>
            </a:pPr>
            <a:endParaRPr lang="en-US" sz="2400"/>
          </a:p>
          <a:p>
            <a:pPr>
              <a:buFontTx/>
              <a:buNone/>
            </a:pPr>
            <a:endParaRPr lang="en-US" sz="2400"/>
          </a:p>
          <a:p>
            <a:pPr>
              <a:buFontTx/>
              <a:buNone/>
            </a:pPr>
            <a:endParaRPr lang="en-US" sz="2400"/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2514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</a:rPr>
              <a:t>if</a:t>
            </a:r>
            <a:r>
              <a:rPr lang="en-US" sz="2000">
                <a:solidFill>
                  <a:schemeClr val="accent2"/>
                </a:solidFill>
              </a:rPr>
              <a:t> </a:t>
            </a:r>
            <a:r>
              <a:rPr lang="en-US" sz="2000"/>
              <a:t> ( </a:t>
            </a:r>
            <a:r>
              <a:rPr lang="en-US" sz="2000" i="1"/>
              <a:t>condition</a:t>
            </a:r>
            <a:r>
              <a:rPr lang="en-US" sz="2000"/>
              <a:t> ) 	</a:t>
            </a:r>
          </a:p>
          <a:p>
            <a:pPr eaLnBrk="0" hangingPunct="0"/>
            <a:r>
              <a:rPr lang="en-US" sz="2000"/>
              <a:t>     </a:t>
            </a:r>
            <a:r>
              <a:rPr lang="en-US" sz="2000" i="1"/>
              <a:t>var=expression1</a:t>
            </a:r>
            <a:r>
              <a:rPr lang="en-US" sz="2000"/>
              <a:t>;</a:t>
            </a:r>
          </a:p>
          <a:p>
            <a:pPr eaLnBrk="0" hangingPunct="0"/>
            <a:r>
              <a:rPr lang="en-US" sz="2000" b="1">
                <a:solidFill>
                  <a:schemeClr val="accent2"/>
                </a:solidFill>
              </a:rPr>
              <a:t>else</a:t>
            </a:r>
            <a:r>
              <a:rPr lang="en-US" sz="2000"/>
              <a:t> </a:t>
            </a:r>
          </a:p>
          <a:p>
            <a:pPr eaLnBrk="0" hangingPunct="0"/>
            <a:r>
              <a:rPr lang="en-US" sz="2000"/>
              <a:t>     </a:t>
            </a:r>
            <a:r>
              <a:rPr lang="en-US" sz="2000" i="1"/>
              <a:t>var=expression2</a:t>
            </a:r>
            <a:r>
              <a:rPr lang="en-US" sz="2000"/>
              <a:t>;</a:t>
            </a:r>
            <a:endParaRPr lang="en-US" sz="1800"/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381000" y="1219200"/>
            <a:ext cx="2362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4114800" y="1600200"/>
            <a:ext cx="4419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800" i="1"/>
              <a:t>var=condition</a:t>
            </a:r>
            <a:r>
              <a:rPr lang="en-US" sz="1800">
                <a:solidFill>
                  <a:schemeClr val="accent2"/>
                </a:solidFill>
              </a:rPr>
              <a:t> </a:t>
            </a:r>
            <a:r>
              <a:rPr lang="en-US" sz="1800" b="1">
                <a:solidFill>
                  <a:schemeClr val="accent2"/>
                </a:solidFill>
              </a:rPr>
              <a:t>?</a:t>
            </a:r>
            <a:r>
              <a:rPr lang="en-US" sz="1800">
                <a:solidFill>
                  <a:schemeClr val="accent2"/>
                </a:solidFill>
              </a:rPr>
              <a:t> </a:t>
            </a:r>
            <a:r>
              <a:rPr lang="en-US" sz="1800" i="1"/>
              <a:t>expression1</a:t>
            </a:r>
            <a:r>
              <a:rPr lang="en-US" sz="1800"/>
              <a:t> </a:t>
            </a:r>
            <a:r>
              <a:rPr lang="en-US" sz="1800" b="1">
                <a:solidFill>
                  <a:schemeClr val="accent2"/>
                </a:solidFill>
              </a:rPr>
              <a:t>:</a:t>
            </a:r>
            <a:r>
              <a:rPr lang="en-US" sz="1800">
                <a:solidFill>
                  <a:schemeClr val="accent2"/>
                </a:solidFill>
              </a:rPr>
              <a:t> </a:t>
            </a:r>
            <a:r>
              <a:rPr lang="en-US" sz="1800" i="1"/>
              <a:t>expression2</a:t>
            </a:r>
            <a:r>
              <a:rPr lang="en-US" sz="1800"/>
              <a:t> </a:t>
            </a:r>
            <a:r>
              <a:rPr lang="en-US" sz="1800" b="1"/>
              <a:t>;</a:t>
            </a:r>
            <a:endParaRPr lang="en-US" sz="2000"/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4038600" y="1524000"/>
            <a:ext cx="4495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457200" y="3429000"/>
            <a:ext cx="2133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</a:rPr>
              <a:t>if</a:t>
            </a:r>
            <a:r>
              <a:rPr lang="en-US" sz="2000">
                <a:solidFill>
                  <a:schemeClr val="accent2"/>
                </a:solidFill>
              </a:rPr>
              <a:t> </a:t>
            </a:r>
            <a:r>
              <a:rPr lang="en-US" sz="2000"/>
              <a:t> ( </a:t>
            </a:r>
            <a:r>
              <a:rPr lang="en-US" sz="2000" i="1"/>
              <a:t>condition</a:t>
            </a:r>
            <a:r>
              <a:rPr lang="en-US" sz="2000"/>
              <a:t> ) 	</a:t>
            </a:r>
          </a:p>
          <a:p>
            <a:pPr eaLnBrk="0" hangingPunct="0"/>
            <a:r>
              <a:rPr lang="en-US" sz="2000"/>
              <a:t>     </a:t>
            </a:r>
            <a:r>
              <a:rPr lang="en-US" sz="2000" i="1"/>
              <a:t>statement1;</a:t>
            </a:r>
            <a:endParaRPr lang="en-US" sz="2000"/>
          </a:p>
          <a:p>
            <a:pPr eaLnBrk="0" hangingPunct="0"/>
            <a:r>
              <a:rPr lang="en-US" sz="2000" b="1">
                <a:solidFill>
                  <a:schemeClr val="accent2"/>
                </a:solidFill>
              </a:rPr>
              <a:t>else</a:t>
            </a:r>
            <a:r>
              <a:rPr lang="en-US" sz="2000">
                <a:solidFill>
                  <a:schemeClr val="accent2"/>
                </a:solidFill>
              </a:rPr>
              <a:t> </a:t>
            </a:r>
          </a:p>
          <a:p>
            <a:pPr eaLnBrk="0" hangingPunct="0"/>
            <a:r>
              <a:rPr lang="en-US" sz="2000"/>
              <a:t>     </a:t>
            </a:r>
            <a:r>
              <a:rPr lang="en-US" sz="2000" i="1"/>
              <a:t>statement2</a:t>
            </a:r>
            <a:r>
              <a:rPr lang="en-US" sz="2000"/>
              <a:t>;</a:t>
            </a:r>
            <a:endParaRPr lang="en-US" sz="1800"/>
          </a:p>
        </p:txBody>
      </p:sp>
      <p:sp>
        <p:nvSpPr>
          <p:cNvPr id="27657" name="Line 9"/>
          <p:cNvSpPr>
            <a:spLocks noChangeShapeType="1"/>
          </p:cNvSpPr>
          <p:nvPr/>
        </p:nvSpPr>
        <p:spPr bwMode="auto">
          <a:xfrm>
            <a:off x="2814638" y="1747838"/>
            <a:ext cx="10699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457200" y="3352800"/>
            <a:ext cx="19812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3810000" y="3810000"/>
            <a:ext cx="3733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800" i="1"/>
              <a:t>condition</a:t>
            </a:r>
            <a:r>
              <a:rPr lang="en-US" sz="1800">
                <a:solidFill>
                  <a:schemeClr val="accent2"/>
                </a:solidFill>
              </a:rPr>
              <a:t> </a:t>
            </a:r>
            <a:r>
              <a:rPr lang="en-US" sz="1800" b="1">
                <a:solidFill>
                  <a:schemeClr val="accent2"/>
                </a:solidFill>
              </a:rPr>
              <a:t>?</a:t>
            </a:r>
            <a:r>
              <a:rPr lang="en-US" sz="1800">
                <a:solidFill>
                  <a:schemeClr val="accent2"/>
                </a:solidFill>
              </a:rPr>
              <a:t> </a:t>
            </a:r>
            <a:r>
              <a:rPr lang="en-US" sz="1800" i="1"/>
              <a:t>statement1</a:t>
            </a:r>
            <a:r>
              <a:rPr lang="en-US" sz="1800">
                <a:solidFill>
                  <a:schemeClr val="accent2"/>
                </a:solidFill>
              </a:rPr>
              <a:t> </a:t>
            </a:r>
            <a:r>
              <a:rPr lang="en-US" sz="1800" b="1">
                <a:solidFill>
                  <a:schemeClr val="accent2"/>
                </a:solidFill>
              </a:rPr>
              <a:t>:</a:t>
            </a:r>
            <a:r>
              <a:rPr lang="en-US" sz="1800"/>
              <a:t> </a:t>
            </a:r>
            <a:r>
              <a:rPr lang="en-US" sz="1800" i="1"/>
              <a:t>statement2</a:t>
            </a:r>
            <a:r>
              <a:rPr lang="en-US" sz="1800"/>
              <a:t> </a:t>
            </a:r>
            <a:r>
              <a:rPr lang="en-US" sz="1800" b="1"/>
              <a:t>;</a:t>
            </a:r>
            <a:endParaRPr lang="en-US" sz="2000"/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3810000" y="3810000"/>
            <a:ext cx="3810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61" name="Line 13"/>
          <p:cNvSpPr>
            <a:spLocks noChangeShapeType="1"/>
          </p:cNvSpPr>
          <p:nvPr/>
        </p:nvSpPr>
        <p:spPr bwMode="auto">
          <a:xfrm>
            <a:off x="2514600" y="39624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762000" y="5029200"/>
            <a:ext cx="75438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/>
              <a:t>Examples:</a:t>
            </a:r>
          </a:p>
          <a:p>
            <a:pPr eaLnBrk="0" hangingPunct="0">
              <a:spcBef>
                <a:spcPct val="50000"/>
              </a:spcBef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max = (x&gt;y) ? x : y ;</a:t>
            </a:r>
          </a:p>
          <a:p>
            <a:pPr eaLnBrk="0" hangingPunct="0">
              <a:spcBef>
                <a:spcPct val="50000"/>
              </a:spcBef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(x&gt;0) ? printf(“positive”) : printf(“negative”);</a:t>
            </a:r>
          </a:p>
        </p:txBody>
      </p:sp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4876800" y="2590800"/>
            <a:ext cx="2147888" cy="595313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BAD IDEA!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610600" cy="1143000"/>
          </a:xfrm>
        </p:spPr>
        <p:txBody>
          <a:bodyPr/>
          <a:lstStyle/>
          <a:p>
            <a:r>
              <a:rPr lang="en-US"/>
              <a:t>Next Class:  Loops</a:t>
            </a:r>
            <a:br>
              <a:rPr lang="en-US"/>
            </a:b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CAREFUL! MANY</a:t>
            </a:r>
            <a:r>
              <a:rPr lang="en-US" sz="1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(easy)</a:t>
            </a:r>
            <a:r>
              <a:rPr lang="en-US" sz="1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PAGES TO READ!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610600" cy="4419600"/>
          </a:xfrm>
        </p:spPr>
        <p:txBody>
          <a:bodyPr/>
          <a:lstStyle/>
          <a:p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Loop</a:t>
            </a:r>
            <a:r>
              <a:rPr lang="en-US"/>
              <a:t> statements repeat a block (of other statements) for as many times as you wish.</a:t>
            </a:r>
            <a:br>
              <a:rPr lang="en-US"/>
            </a:br>
            <a:endParaRPr lang="en-US"/>
          </a:p>
          <a:p>
            <a:r>
              <a:rPr lang="en-US"/>
              <a:t>A </a:t>
            </a:r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terminating condition</a:t>
            </a:r>
            <a:r>
              <a:rPr lang="en-US"/>
              <a:t> tells a loop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when</a:t>
            </a:r>
            <a:r>
              <a:rPr lang="en-US">
                <a:solidFill>
                  <a:schemeClr val="accent2"/>
                </a:solidFill>
              </a:rPr>
              <a:t> </a:t>
            </a:r>
            <a:r>
              <a:rPr lang="en-US"/>
              <a:t>and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how</a:t>
            </a:r>
            <a:r>
              <a:rPr lang="en-US"/>
              <a:t> to stop repeating those statements</a:t>
            </a:r>
            <a:br>
              <a:rPr lang="en-US"/>
            </a:br>
            <a:endParaRPr lang="en-US"/>
          </a:p>
          <a:p>
            <a:r>
              <a:rPr lang="en-US"/>
              <a:t>No terminating condition? </a:t>
            </a:r>
            <a:br>
              <a:rPr lang="en-US"/>
            </a:br>
            <a:r>
              <a:rPr lang="en-US"/>
              <a:t>Your program will never get finished!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610600" cy="1143000"/>
          </a:xfrm>
        </p:spPr>
        <p:txBody>
          <a:bodyPr/>
          <a:lstStyle/>
          <a:p>
            <a:r>
              <a:rPr lang="en-US" sz="44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Preview:</a:t>
            </a:r>
            <a:r>
              <a:rPr lang="en-US" sz="4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For </a:t>
            </a:r>
            <a:r>
              <a:rPr lang="en-US" sz="4400">
                <a:effectLst>
                  <a:outerShdw blurRad="38100" dist="38100" dir="2700000" algn="tl">
                    <a:srgbClr val="C0C0C0"/>
                  </a:outerShdw>
                </a:effectLst>
              </a:rPr>
              <a:t>loops in C: </a:t>
            </a:r>
            <a:br>
              <a:rPr lang="en-US" sz="44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1 of 3 ways to repeat a block of statements</a:t>
            </a:r>
            <a:endParaRPr lang="en-US" sz="320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5257800" cy="4495800"/>
          </a:xfrm>
          <a:ln/>
        </p:spPr>
        <p:txBody>
          <a:bodyPr/>
          <a:lstStyle/>
          <a:p>
            <a:pPr>
              <a:buFontTx/>
              <a:buNone/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for(</a:t>
            </a:r>
            <a:r>
              <a:rPr lang="en-US" sz="2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init</a:t>
            </a:r>
            <a:r>
              <a:rPr lang="en-US" sz="2800" i="1">
                <a:solidFill>
                  <a:srgbClr val="FF0000"/>
                </a:solidFill>
              </a:rPr>
              <a:t>; </a:t>
            </a:r>
            <a:r>
              <a:rPr lang="en-US" sz="2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cond</a:t>
            </a:r>
            <a:r>
              <a:rPr lang="en-US" sz="2800" i="1">
                <a:solidFill>
                  <a:srgbClr val="FF0000"/>
                </a:solidFill>
              </a:rPr>
              <a:t>; </a:t>
            </a:r>
            <a:r>
              <a:rPr lang="en-US" sz="2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step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){</a:t>
            </a:r>
            <a:r>
              <a:rPr lang="en-US" sz="2800" i="1">
                <a:solidFill>
                  <a:schemeClr val="accent2"/>
                </a:solidFill>
              </a:rPr>
              <a:t>stmts;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}</a:t>
            </a:r>
            <a:b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r>
              <a:rPr lang="en-US" sz="20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Frog lifetime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days;</a:t>
            </a:r>
          </a:p>
          <a:p>
            <a:pPr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//for(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init;    cond;    step</a:t>
            </a:r>
            <a:r>
              <a:rPr lang="en-US" sz="20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for(days=155; days&gt;0; days--)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{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work_all_day();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sleep_all_night();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}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die_quietly();</a:t>
            </a: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6091238" y="2771775"/>
            <a:ext cx="2058987" cy="4064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is(</a:t>
            </a:r>
            <a:r>
              <a:rPr lang="en-US" sz="2000" i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cond</a:t>
            </a: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)true?</a:t>
            </a:r>
          </a:p>
        </p:txBody>
      </p: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5972175" y="3602038"/>
            <a:ext cx="2678113" cy="1016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i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block of statements;</a:t>
            </a:r>
          </a:p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67590" name="Line 6"/>
          <p:cNvSpPr>
            <a:spLocks noChangeShapeType="1"/>
          </p:cNvSpPr>
          <p:nvPr/>
        </p:nvSpPr>
        <p:spPr bwMode="auto">
          <a:xfrm>
            <a:off x="6451600" y="3155950"/>
            <a:ext cx="0" cy="44608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6511925" y="3268663"/>
            <a:ext cx="5222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2"/>
                </a:solidFill>
              </a:rPr>
              <a:t>yes</a:t>
            </a:r>
          </a:p>
        </p:txBody>
      </p:sp>
      <p:sp>
        <p:nvSpPr>
          <p:cNvPr id="67592" name="Freeform 8"/>
          <p:cNvSpPr>
            <a:spLocks/>
          </p:cNvSpPr>
          <p:nvPr/>
        </p:nvSpPr>
        <p:spPr bwMode="auto">
          <a:xfrm>
            <a:off x="7924800" y="2960688"/>
            <a:ext cx="914400" cy="2322512"/>
          </a:xfrm>
          <a:custGeom>
            <a:avLst/>
            <a:gdLst>
              <a:gd name="T0" fmla="*/ 151 w 576"/>
              <a:gd name="T1" fmla="*/ 0 h 1463"/>
              <a:gd name="T2" fmla="*/ 576 w 576"/>
              <a:gd name="T3" fmla="*/ 2 h 1463"/>
              <a:gd name="T4" fmla="*/ 576 w 576"/>
              <a:gd name="T5" fmla="*/ 1290 h 1463"/>
              <a:gd name="T6" fmla="*/ 0 w 576"/>
              <a:gd name="T7" fmla="*/ 1290 h 1463"/>
              <a:gd name="T8" fmla="*/ 0 w 576"/>
              <a:gd name="T9" fmla="*/ 1463 h 1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6" h="1463">
                <a:moveTo>
                  <a:pt x="151" y="0"/>
                </a:moveTo>
                <a:lnTo>
                  <a:pt x="576" y="2"/>
                </a:lnTo>
                <a:lnTo>
                  <a:pt x="576" y="1290"/>
                </a:lnTo>
                <a:lnTo>
                  <a:pt x="0" y="1290"/>
                </a:lnTo>
                <a:lnTo>
                  <a:pt x="0" y="1463"/>
                </a:lnTo>
              </a:path>
            </a:pathLst>
          </a:custGeom>
          <a:noFill/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7593" name="Text Box 9"/>
          <p:cNvSpPr txBox="1">
            <a:spLocks noChangeArrowheads="1"/>
          </p:cNvSpPr>
          <p:nvPr/>
        </p:nvSpPr>
        <p:spPr bwMode="auto">
          <a:xfrm>
            <a:off x="8229600" y="2514600"/>
            <a:ext cx="43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2"/>
                </a:solidFill>
              </a:rPr>
              <a:t>no</a:t>
            </a:r>
          </a:p>
        </p:txBody>
      </p:sp>
      <p:sp>
        <p:nvSpPr>
          <p:cNvPr id="67594" name="Freeform 10"/>
          <p:cNvSpPr>
            <a:spLocks/>
          </p:cNvSpPr>
          <p:nvPr/>
        </p:nvSpPr>
        <p:spPr bwMode="auto">
          <a:xfrm>
            <a:off x="5638800" y="2487613"/>
            <a:ext cx="812800" cy="2530475"/>
          </a:xfrm>
          <a:custGeom>
            <a:avLst/>
            <a:gdLst>
              <a:gd name="T0" fmla="*/ 651 w 651"/>
              <a:gd name="T1" fmla="*/ 1605 h 1900"/>
              <a:gd name="T2" fmla="*/ 651 w 651"/>
              <a:gd name="T3" fmla="*/ 1900 h 1900"/>
              <a:gd name="T4" fmla="*/ 0 w 651"/>
              <a:gd name="T5" fmla="*/ 1900 h 1900"/>
              <a:gd name="T6" fmla="*/ 0 w 651"/>
              <a:gd name="T7" fmla="*/ 0 h 1900"/>
              <a:gd name="T8" fmla="*/ 644 w 651"/>
              <a:gd name="T9" fmla="*/ 0 h 1900"/>
              <a:gd name="T10" fmla="*/ 644 w 651"/>
              <a:gd name="T11" fmla="*/ 206 h 1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51" h="1900">
                <a:moveTo>
                  <a:pt x="651" y="1605"/>
                </a:moveTo>
                <a:lnTo>
                  <a:pt x="651" y="1900"/>
                </a:lnTo>
                <a:lnTo>
                  <a:pt x="0" y="1900"/>
                </a:lnTo>
                <a:lnTo>
                  <a:pt x="0" y="0"/>
                </a:lnTo>
                <a:lnTo>
                  <a:pt x="644" y="0"/>
                </a:lnTo>
                <a:lnTo>
                  <a:pt x="644" y="206"/>
                </a:lnTo>
              </a:path>
            </a:pathLst>
          </a:custGeom>
          <a:noFill/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7595" name="Line 11"/>
          <p:cNvSpPr>
            <a:spLocks noChangeShapeType="1"/>
          </p:cNvSpPr>
          <p:nvPr/>
        </p:nvSpPr>
        <p:spPr bwMode="auto">
          <a:xfrm>
            <a:off x="7829550" y="2197100"/>
            <a:ext cx="0" cy="5746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7596" name="Text Box 12"/>
          <p:cNvSpPr txBox="1">
            <a:spLocks noChangeArrowheads="1"/>
          </p:cNvSpPr>
          <p:nvPr/>
        </p:nvSpPr>
        <p:spPr bwMode="auto">
          <a:xfrm>
            <a:off x="7504113" y="1905000"/>
            <a:ext cx="733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Kaufmann Bd BT" pitchFamily="66" charset="0"/>
              </a:rPr>
              <a:t>start</a:t>
            </a:r>
          </a:p>
        </p:txBody>
      </p:sp>
      <p:sp>
        <p:nvSpPr>
          <p:cNvPr id="67597" name="Text Box 13"/>
          <p:cNvSpPr txBox="1">
            <a:spLocks noChangeArrowheads="1"/>
          </p:cNvSpPr>
          <p:nvPr/>
        </p:nvSpPr>
        <p:spPr bwMode="auto">
          <a:xfrm>
            <a:off x="7529513" y="5356225"/>
            <a:ext cx="860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Kaufmann Bd BT" pitchFamily="66" charset="0"/>
              </a:rPr>
              <a:t>finish</a:t>
            </a:r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304800" y="2819400"/>
            <a:ext cx="5181600" cy="3657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Review: Logical Operators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 </a:t>
            </a:r>
          </a:p>
        </p:txBody>
      </p:sp>
      <p:grpSp>
        <p:nvGrpSpPr>
          <p:cNvPr id="33796" name="Group 4"/>
          <p:cNvGrpSpPr>
            <a:grpSpLocks/>
          </p:cNvGrpSpPr>
          <p:nvPr/>
        </p:nvGrpSpPr>
        <p:grpSpPr bwMode="auto">
          <a:xfrm>
            <a:off x="3124200" y="3505200"/>
            <a:ext cx="4267200" cy="2100263"/>
            <a:chOff x="768" y="1296"/>
            <a:chExt cx="2688" cy="1323"/>
          </a:xfrm>
        </p:grpSpPr>
        <p:sp>
          <p:nvSpPr>
            <p:cNvPr id="33797" name="Text Box 5"/>
            <p:cNvSpPr txBox="1">
              <a:spLocks noChangeArrowheads="1"/>
            </p:cNvSpPr>
            <p:nvPr/>
          </p:nvSpPr>
          <p:spPr bwMode="auto">
            <a:xfrm>
              <a:off x="768" y="1296"/>
              <a:ext cx="864" cy="1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u="sng"/>
                <a:t>Operator</a:t>
              </a:r>
              <a:r>
                <a:rPr lang="en-US"/>
                <a:t> 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b="1">
                  <a:solidFill>
                    <a:schemeClr val="accent2"/>
                  </a:solidFill>
                  <a:latin typeface="Courier New" pitchFamily="49" charset="0"/>
                </a:rPr>
                <a:t>&amp;&amp;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b="1">
                  <a:solidFill>
                    <a:schemeClr val="accent2"/>
                  </a:solidFill>
                  <a:latin typeface="Courier New" pitchFamily="49" charset="0"/>
                </a:rPr>
                <a:t>||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b="1">
                  <a:solidFill>
                    <a:schemeClr val="accent2"/>
                  </a:solidFill>
                  <a:latin typeface="Courier New" pitchFamily="49" charset="0"/>
                </a:rPr>
                <a:t>!</a:t>
              </a:r>
            </a:p>
          </p:txBody>
        </p:sp>
        <p:sp>
          <p:nvSpPr>
            <p:cNvPr id="33798" name="Text Box 6"/>
            <p:cNvSpPr txBox="1">
              <a:spLocks noChangeArrowheads="1"/>
            </p:cNvSpPr>
            <p:nvPr/>
          </p:nvSpPr>
          <p:spPr bwMode="auto">
            <a:xfrm>
              <a:off x="1824" y="1296"/>
              <a:ext cx="1632" cy="1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u="sng"/>
                <a:t>Action</a:t>
              </a:r>
              <a:endParaRPr lang="en-US"/>
            </a:p>
            <a:p>
              <a:pPr eaLnBrk="0" hangingPunct="0">
                <a:spcBef>
                  <a:spcPct val="50000"/>
                </a:spcBef>
              </a:pPr>
              <a:r>
                <a:rPr lang="en-US"/>
                <a:t>AND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/>
                <a:t>OR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/>
                <a:t>NOT</a:t>
              </a:r>
            </a:p>
          </p:txBody>
        </p:sp>
      </p:grp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914400" y="1752600"/>
            <a:ext cx="695007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/>
              <a:t>Different from Relational Operators because:</a:t>
            </a:r>
          </a:p>
          <a:p>
            <a:pPr eaLnBrk="0" hangingPunct="0"/>
            <a:r>
              <a:rPr lang="en-US"/>
              <a:t>	Inputs: TRUE or FALSE</a:t>
            </a:r>
          </a:p>
          <a:p>
            <a:pPr eaLnBrk="0" hangingPunct="0"/>
            <a:r>
              <a:rPr lang="en-US"/>
              <a:t>	Outputs: TRUE or FALSE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077200" cy="1143000"/>
          </a:xfrm>
        </p:spPr>
        <p:txBody>
          <a:bodyPr/>
          <a:lstStyle/>
          <a:p>
            <a:r>
              <a:rPr lang="en-US"/>
              <a:t>Review: Operator Precedence: </a:t>
            </a:r>
            <a:br>
              <a:rPr lang="en-US"/>
            </a:br>
            <a:r>
              <a:rPr lang="en-US" sz="2800"/>
              <a:t>Arithmetic, Relational, Logical, Assignment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1066800" y="2514600"/>
            <a:ext cx="2098675" cy="43005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/>
              <a:t>!      Unary -</a:t>
            </a:r>
          </a:p>
          <a:p>
            <a:pPr eaLnBrk="0" hangingPunct="0">
              <a:spcBef>
                <a:spcPct val="50000"/>
              </a:spcBef>
            </a:pPr>
            <a:r>
              <a:rPr lang="en-US"/>
              <a:t>*  /  %</a:t>
            </a:r>
          </a:p>
          <a:p>
            <a:pPr eaLnBrk="0" hangingPunct="0">
              <a:spcBef>
                <a:spcPct val="50000"/>
              </a:spcBef>
            </a:pPr>
            <a:r>
              <a:rPr lang="en-US"/>
              <a:t>+  -</a:t>
            </a:r>
          </a:p>
          <a:p>
            <a:pPr eaLnBrk="0" hangingPunct="0">
              <a:spcBef>
                <a:spcPct val="50000"/>
              </a:spcBef>
            </a:pPr>
            <a:r>
              <a:rPr lang="en-US"/>
              <a:t>&lt;    &lt;=   &gt;=   &gt;</a:t>
            </a:r>
          </a:p>
          <a:p>
            <a:pPr eaLnBrk="0" hangingPunct="0">
              <a:spcBef>
                <a:spcPct val="50000"/>
              </a:spcBef>
            </a:pPr>
            <a:r>
              <a:rPr lang="en-US"/>
              <a:t>= =    !=</a:t>
            </a:r>
          </a:p>
          <a:p>
            <a:pPr eaLnBrk="0" hangingPunct="0">
              <a:spcBef>
                <a:spcPct val="50000"/>
              </a:spcBef>
            </a:pPr>
            <a:r>
              <a:rPr lang="en-US"/>
              <a:t>&amp;&amp;</a:t>
            </a:r>
          </a:p>
          <a:p>
            <a:pPr eaLnBrk="0" hangingPunct="0">
              <a:spcBef>
                <a:spcPct val="50000"/>
              </a:spcBef>
            </a:pPr>
            <a:r>
              <a:rPr lang="en-US"/>
              <a:t>||</a:t>
            </a:r>
          </a:p>
          <a:p>
            <a:pPr eaLnBrk="0" hangingPunct="0">
              <a:spcBef>
                <a:spcPct val="50000"/>
              </a:spcBef>
            </a:pPr>
            <a:r>
              <a:rPr lang="en-US"/>
              <a:t>=</a:t>
            </a:r>
          </a:p>
        </p:txBody>
      </p:sp>
      <p:sp>
        <p:nvSpPr>
          <p:cNvPr id="39941" name="AutoShape 5"/>
          <p:cNvSpPr>
            <a:spLocks noChangeArrowheads="1"/>
          </p:cNvSpPr>
          <p:nvPr/>
        </p:nvSpPr>
        <p:spPr bwMode="auto">
          <a:xfrm>
            <a:off x="2971800" y="2819400"/>
            <a:ext cx="381000" cy="3657600"/>
          </a:xfrm>
          <a:prstGeom prst="upArrow">
            <a:avLst>
              <a:gd name="adj1" fmla="val 50000"/>
              <a:gd name="adj2" fmla="val 24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3276600" y="2743200"/>
            <a:ext cx="2514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/>
              <a:t>Higher precedence</a:t>
            </a:r>
            <a:br>
              <a:rPr lang="en-US"/>
            </a:br>
            <a:r>
              <a:rPr lang="en-US"/>
              <a:t>(do these first)</a:t>
            </a:r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4038600" y="4038600"/>
            <a:ext cx="5105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/>
              <a:t>Associativity: execute left-to-right (</a:t>
            </a:r>
            <a:r>
              <a:rPr lang="en-US" b="1">
                <a:solidFill>
                  <a:srgbClr val="FF0000"/>
                </a:solidFill>
              </a:rPr>
              <a:t>except</a:t>
            </a:r>
            <a:r>
              <a:rPr lang="en-US"/>
              <a:t> for = and unary – (see book))</a:t>
            </a: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4267200" y="4876800"/>
            <a:ext cx="4191000" cy="101441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/>
              <a:t>Example:</a:t>
            </a:r>
          </a:p>
          <a:p>
            <a:pPr eaLnBrk="0" hangingPunct="0">
              <a:spcBef>
                <a:spcPct val="50000"/>
              </a:spcBef>
            </a:pPr>
            <a:r>
              <a:rPr lang="en-US"/>
              <a:t>5+2-4+3  </a:t>
            </a:r>
            <a:r>
              <a:rPr lang="en-US">
                <a:sym typeface="Wingdings" pitchFamily="2" charset="2"/>
              </a:rPr>
              <a:t> 7-4+3  3+3  6</a:t>
            </a:r>
          </a:p>
        </p:txBody>
      </p:sp>
      <p:sp>
        <p:nvSpPr>
          <p:cNvPr id="39945" name="Oval 9"/>
          <p:cNvSpPr>
            <a:spLocks noChangeArrowheads="1"/>
          </p:cNvSpPr>
          <p:nvPr/>
        </p:nvSpPr>
        <p:spPr bwMode="auto">
          <a:xfrm>
            <a:off x="4343400" y="5486400"/>
            <a:ext cx="5334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46" name="Oval 10"/>
          <p:cNvSpPr>
            <a:spLocks noChangeArrowheads="1"/>
          </p:cNvSpPr>
          <p:nvPr/>
        </p:nvSpPr>
        <p:spPr bwMode="auto">
          <a:xfrm>
            <a:off x="5867400" y="5486400"/>
            <a:ext cx="5334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47" name="Oval 11"/>
          <p:cNvSpPr>
            <a:spLocks noChangeArrowheads="1"/>
          </p:cNvSpPr>
          <p:nvPr/>
        </p:nvSpPr>
        <p:spPr bwMode="auto">
          <a:xfrm>
            <a:off x="7086600" y="5486400"/>
            <a:ext cx="5334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Making Decisions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7924800" cy="4114800"/>
          </a:xfrm>
        </p:spPr>
        <p:txBody>
          <a:bodyPr/>
          <a:lstStyle/>
          <a:p>
            <a:r>
              <a:rPr lang="en-US"/>
              <a:t>Sometimes your programs will need to make logical choices. </a:t>
            </a:r>
            <a:r>
              <a:rPr lang="en-US" sz="2000"/>
              <a:t>(</a:t>
            </a:r>
            <a:r>
              <a:rPr lang="en-US" sz="2000">
                <a:solidFill>
                  <a:srgbClr val="FF0000"/>
                </a:solidFill>
              </a:rPr>
              <a:t>how?</a:t>
            </a:r>
            <a:r>
              <a:rPr lang="en-US" sz="2000"/>
              <a:t> use logical, relational operators)</a:t>
            </a:r>
          </a:p>
          <a:p>
            <a:r>
              <a:rPr lang="en-US"/>
              <a:t>Example:</a:t>
            </a:r>
          </a:p>
          <a:p>
            <a:pPr>
              <a:buFontTx/>
              <a:buNone/>
            </a:pPr>
            <a:r>
              <a:rPr lang="en-US"/>
              <a:t>    	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IF the light is green </a:t>
            </a:r>
          </a:p>
          <a:p>
            <a:pPr>
              <a:buFontTx/>
              <a:buNone/>
            </a:pP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	THEN cross the street</a:t>
            </a:r>
          </a:p>
          <a:p>
            <a:pPr>
              <a:buFontTx/>
              <a:buNone/>
            </a:pP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	ELSE wait for the light to change</a:t>
            </a:r>
          </a:p>
          <a:p>
            <a:pPr>
              <a:buFontTx/>
              <a:buNone/>
            </a:pP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…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 parts…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Making Decisions in C: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One statement, 3 parts: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if (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light_color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== 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green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b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cross_the_street();</a:t>
            </a:r>
            <a:b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else</a:t>
            </a:r>
            <a:b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wait_for_light_to_change();</a:t>
            </a:r>
            <a:b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};</a:t>
            </a:r>
          </a:p>
          <a:p>
            <a:pPr>
              <a:lnSpc>
                <a:spcPct val="90000"/>
              </a:lnSpc>
            </a:pPr>
            <a:endParaRPr lang="en-US" sz="28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6248400" y="17526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condition</a:t>
            </a: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H="1">
            <a:off x="5486400" y="2133600"/>
            <a:ext cx="7620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1905000" y="2362200"/>
            <a:ext cx="4419600" cy="758825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7772400" cy="41148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One statement, 3 parts: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if (light_color </a:t>
            </a: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==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green)</a:t>
            </a:r>
            <a:b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cross_the_street();</a:t>
            </a:r>
            <a:b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else</a:t>
            </a:r>
            <a:b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wait_for_light_to_change();</a:t>
            </a:r>
            <a:b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};</a:t>
            </a:r>
          </a:p>
          <a:p>
            <a:pPr>
              <a:lnSpc>
                <a:spcPct val="90000"/>
              </a:lnSpc>
            </a:pPr>
            <a:endParaRPr lang="en-US" sz="2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Making Decisions in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C:</a:t>
            </a: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6248400" y="17526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condition</a:t>
            </a: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H="1">
            <a:off x="5486400" y="2057400"/>
            <a:ext cx="762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0" y="2895600"/>
            <a:ext cx="5943600" cy="1295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3124200" y="411480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u="sng">
                <a:solidFill>
                  <a:srgbClr val="FF0000"/>
                </a:solidFill>
              </a:rPr>
              <a:t>TRU</a:t>
            </a:r>
            <a:r>
              <a:rPr lang="en-US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 PART</a:t>
            </a:r>
            <a:r>
              <a:rPr lang="en-US" b="1">
                <a:solidFill>
                  <a:srgbClr val="FF0000"/>
                </a:solidFill>
              </a:rPr>
              <a:t> : one (block of) statement(s)</a:t>
            </a:r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 flipH="1" flipV="1">
            <a:off x="5943600" y="3733800"/>
            <a:ext cx="9144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7772400" cy="41148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One statement, 3 parts: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if (light_color </a:t>
            </a: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==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green)</a:t>
            </a:r>
            <a:b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cross_the_street();</a:t>
            </a:r>
            <a:b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else</a:t>
            </a:r>
            <a:b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wait_for_light_to_change();</a:t>
            </a:r>
            <a:b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};</a:t>
            </a:r>
          </a:p>
          <a:p>
            <a:pPr>
              <a:lnSpc>
                <a:spcPct val="90000"/>
              </a:lnSpc>
            </a:pPr>
            <a:endParaRPr lang="en-US" sz="28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Making Decisions in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C:</a:t>
            </a: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752600" y="5943600"/>
            <a:ext cx="609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FALSE PART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:</a:t>
            </a:r>
            <a:r>
              <a:rPr lang="en-US" b="1">
                <a:solidFill>
                  <a:srgbClr val="FF0000"/>
                </a:solidFill>
              </a:rPr>
              <a:t> one (block of) statement(s)</a:t>
            </a:r>
          </a:p>
        </p:txBody>
      </p:sp>
      <p:sp>
        <p:nvSpPr>
          <p:cNvPr id="6149" name="Freeform 5"/>
          <p:cNvSpPr>
            <a:spLocks/>
          </p:cNvSpPr>
          <p:nvPr/>
        </p:nvSpPr>
        <p:spPr bwMode="auto">
          <a:xfrm>
            <a:off x="7239000" y="5562600"/>
            <a:ext cx="508000" cy="657225"/>
          </a:xfrm>
          <a:custGeom>
            <a:avLst/>
            <a:gdLst>
              <a:gd name="T0" fmla="*/ 130 w 320"/>
              <a:gd name="T1" fmla="*/ 414 h 414"/>
              <a:gd name="T2" fmla="*/ 320 w 320"/>
              <a:gd name="T3" fmla="*/ 401 h 414"/>
              <a:gd name="T4" fmla="*/ 314 w 320"/>
              <a:gd name="T5" fmla="*/ 193 h 414"/>
              <a:gd name="T6" fmla="*/ 0 w 320"/>
              <a:gd name="T7" fmla="*/ 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0" h="414">
                <a:moveTo>
                  <a:pt x="130" y="414"/>
                </a:moveTo>
                <a:lnTo>
                  <a:pt x="320" y="401"/>
                </a:lnTo>
                <a:lnTo>
                  <a:pt x="314" y="193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Oval 6"/>
          <p:cNvSpPr>
            <a:spLocks noChangeArrowheads="1"/>
          </p:cNvSpPr>
          <p:nvPr/>
        </p:nvSpPr>
        <p:spPr bwMode="auto">
          <a:xfrm>
            <a:off x="228600" y="4572000"/>
            <a:ext cx="7391400" cy="1371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6248400" y="17526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condition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3124200" y="411480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u="sng"/>
              <a:t>TRU</a:t>
            </a:r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E PART</a:t>
            </a:r>
            <a:r>
              <a:rPr lang="en-US" b="1"/>
              <a:t> : one (block of) statement(s)</a:t>
            </a:r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 flipH="1" flipV="1">
            <a:off x="5943600" y="3733800"/>
            <a:ext cx="914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 flipH="1">
            <a:off x="5486400" y="2057400"/>
            <a:ext cx="762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Making Decisions in C: </a:t>
            </a:r>
            <a:r>
              <a:rPr lang="en-US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if</a:t>
            </a:r>
            <a:r>
              <a:rPr lang="en-US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()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alone</a:t>
            </a:r>
            <a:endParaRPr lang="en-US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Sometimes there is no ‘else’,  </a:t>
            </a:r>
            <a:br>
              <a:rPr lang="en-US" sz="2800"/>
            </a:br>
            <a:r>
              <a:rPr lang="en-US" sz="2800"/>
              <a:t>				there is no </a:t>
            </a:r>
            <a:r>
              <a:rPr lang="en-US" sz="2800" u="sng"/>
              <a:t>FALSE</a:t>
            </a:r>
            <a:r>
              <a:rPr lang="en-US" sz="2800"/>
              <a:t> part:</a:t>
            </a:r>
          </a:p>
          <a:p>
            <a:pPr>
              <a:lnSpc>
                <a:spcPct val="90000"/>
              </a:lnSpc>
            </a:pPr>
            <a:r>
              <a:rPr lang="en-US" sz="2800"/>
              <a:t>Example: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if(gas_tank_empty==TRUE)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fill_up_tank();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};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</a:pPr>
            <a:r>
              <a:rPr lang="en-US" sz="2800"/>
              <a:t>If the </a:t>
            </a:r>
            <a:r>
              <a:rPr lang="en-US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condition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/>
              <a:t>is  false </a:t>
            </a:r>
            <a:br>
              <a:rPr lang="en-US" sz="2800"/>
            </a:br>
            <a:r>
              <a:rPr lang="en-US" sz="2800"/>
              <a:t>(e.g. if the gas tank is not empty), then</a:t>
            </a:r>
            <a:r>
              <a:rPr lang="en-US" sz="2800">
                <a:solidFill>
                  <a:srgbClr val="FF0000"/>
                </a:solidFill>
              </a:rPr>
              <a:t> do nothing</a:t>
            </a:r>
            <a:r>
              <a:rPr lang="en-US" sz="2800"/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stealth" w="med" len="med"/>
          <a:tailEnd type="stealth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stealth" w="med" len="med"/>
          <a:tailEnd type="stealth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2097</TotalTime>
  <Words>644</Words>
  <Application>Microsoft Office PowerPoint</Application>
  <PresentationFormat>On-screen Show (4:3)</PresentationFormat>
  <Paragraphs>294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Times New Roman</vt:lpstr>
      <vt:lpstr>Tahoma</vt:lpstr>
      <vt:lpstr>Courier New</vt:lpstr>
      <vt:lpstr>Wingdings</vt:lpstr>
      <vt:lpstr>Kaufmann Bd BT</vt:lpstr>
      <vt:lpstr>Default Design</vt:lpstr>
      <vt:lpstr>EECS110: 3b Decision-Making Statements</vt:lpstr>
      <vt:lpstr>Review: Relational Operators</vt:lpstr>
      <vt:lpstr>Review: Logical Operators</vt:lpstr>
      <vt:lpstr>Review: Operator Precedence:  Arithmetic, Relational, Logical, Assignment</vt:lpstr>
      <vt:lpstr>Making Decisions</vt:lpstr>
      <vt:lpstr>Making Decisions in C:</vt:lpstr>
      <vt:lpstr>Making Decisions in C:</vt:lpstr>
      <vt:lpstr>Making Decisions in C:</vt:lpstr>
      <vt:lpstr>Making Decisions in C: if() alone</vt:lpstr>
      <vt:lpstr>Decision-Making Statements: if</vt:lpstr>
      <vt:lpstr>Nested Decisions</vt:lpstr>
      <vt:lpstr>Formatting for Nested Decisions</vt:lpstr>
      <vt:lpstr>Formatting for Nested Decisions</vt:lpstr>
      <vt:lpstr>Nested Decisions: else if</vt:lpstr>
      <vt:lpstr>Too Many Decisions? switch()</vt:lpstr>
      <vt:lpstr>Many Decisions: switch()</vt:lpstr>
      <vt:lpstr>Many Decisions: switch()</vt:lpstr>
      <vt:lpstr>Many Decisions: switch()</vt:lpstr>
      <vt:lpstr>Many Decisions: switch()</vt:lpstr>
      <vt:lpstr>Cryptic: Conditional Expressions  testExp ? trueExp : falseExp</vt:lpstr>
      <vt:lpstr>Cryptic: Conditional Expressions</vt:lpstr>
      <vt:lpstr>Next Class:  Loops CAREFUL! MANY(easy) PAGES TO READ!</vt:lpstr>
      <vt:lpstr>Preview: For loops in C:  1 of 3 ways to repeat a block of statements</vt:lpstr>
    </vt:vector>
  </TitlesOfParts>
  <Company>Northwestern University -- CompSci Dept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Decisions</dc:title>
  <dc:creator>Jack Tumblin</dc:creator>
  <cp:lastModifiedBy>jetumblin</cp:lastModifiedBy>
  <cp:revision>32</cp:revision>
  <dcterms:created xsi:type="dcterms:W3CDTF">2002-01-17T23:24:15Z</dcterms:created>
  <dcterms:modified xsi:type="dcterms:W3CDTF">2012-01-14T21:48:35Z</dcterms:modified>
</cp:coreProperties>
</file>