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sldIdLst>
    <p:sldId id="590" r:id="rId2"/>
    <p:sldId id="600" r:id="rId3"/>
    <p:sldId id="639" r:id="rId4"/>
    <p:sldId id="645" r:id="rId5"/>
    <p:sldId id="646" r:id="rId6"/>
    <p:sldId id="647" r:id="rId7"/>
    <p:sldId id="648" r:id="rId8"/>
    <p:sldId id="649" r:id="rId9"/>
    <p:sldId id="650" r:id="rId10"/>
    <p:sldId id="652" r:id="rId11"/>
    <p:sldId id="653" r:id="rId12"/>
    <p:sldId id="654" r:id="rId13"/>
    <p:sldId id="655" r:id="rId14"/>
    <p:sldId id="656" r:id="rId15"/>
    <p:sldId id="657" r:id="rId16"/>
    <p:sldId id="658" r:id="rId17"/>
    <p:sldId id="660" r:id="rId18"/>
    <p:sldId id="665" r:id="rId19"/>
    <p:sldId id="663" r:id="rId20"/>
    <p:sldId id="666" r:id="rId21"/>
    <p:sldId id="667" r:id="rId22"/>
    <p:sldId id="668" r:id="rId23"/>
    <p:sldId id="659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057" autoAdjust="0"/>
    <p:restoredTop sz="88862" autoAdjust="0"/>
  </p:normalViewPr>
  <p:slideViewPr>
    <p:cSldViewPr>
      <p:cViewPr varScale="1">
        <p:scale>
          <a:sx n="118" d="100"/>
          <a:sy n="118" d="100"/>
        </p:scale>
        <p:origin x="-158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fld id="{1D3320D2-D0F9-4B10-98E0-22E4DF1E44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9448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49063F-B304-4726-9D84-692878AC6E33}" type="slidenum">
              <a:rPr lang="en-US"/>
              <a:pPr/>
              <a:t>1</a:t>
            </a:fld>
            <a:endParaRPr lang="en-US"/>
          </a:p>
        </p:txBody>
      </p:sp>
      <p:sp>
        <p:nvSpPr>
          <p:cNvPr id="527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7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D0DA87-A03F-4B79-B412-EBED6355E32C}" type="slidenum">
              <a:rPr lang="en-US"/>
              <a:pPr/>
              <a:t>10</a:t>
            </a:fld>
            <a:endParaRPr lang="en-US"/>
          </a:p>
        </p:txBody>
      </p:sp>
      <p:sp>
        <p:nvSpPr>
          <p:cNvPr id="6430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EF7BDC-937F-43DD-856D-F524DF3F0FD8}" type="slidenum">
              <a:rPr lang="en-US"/>
              <a:pPr/>
              <a:t>11</a:t>
            </a:fld>
            <a:endParaRPr lang="en-US"/>
          </a:p>
        </p:txBody>
      </p:sp>
      <p:sp>
        <p:nvSpPr>
          <p:cNvPr id="6440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052C8F-F0C7-4D53-85C3-847A0109D7FD}" type="slidenum">
              <a:rPr lang="en-US"/>
              <a:pPr/>
              <a:t>12</a:t>
            </a:fld>
            <a:endParaRPr lang="en-US"/>
          </a:p>
        </p:txBody>
      </p:sp>
      <p:sp>
        <p:nvSpPr>
          <p:cNvPr id="6451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E12D17-67D8-4E67-A285-E19F435B6655}" type="slidenum">
              <a:rPr lang="en-US"/>
              <a:pPr/>
              <a:t>13</a:t>
            </a:fld>
            <a:endParaRPr lang="en-US"/>
          </a:p>
        </p:txBody>
      </p:sp>
      <p:sp>
        <p:nvSpPr>
          <p:cNvPr id="6461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4A58C2-A3E1-48FC-B861-B55CFF140884}" type="slidenum">
              <a:rPr lang="en-US"/>
              <a:pPr/>
              <a:t>14</a:t>
            </a:fld>
            <a:endParaRPr lang="en-US"/>
          </a:p>
        </p:txBody>
      </p:sp>
      <p:sp>
        <p:nvSpPr>
          <p:cNvPr id="647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F9C4BF-BE18-44C7-A657-7C1745DF032F}" type="slidenum">
              <a:rPr lang="en-US"/>
              <a:pPr/>
              <a:t>15</a:t>
            </a:fld>
            <a:endParaRPr lang="en-US"/>
          </a:p>
        </p:txBody>
      </p:sp>
      <p:sp>
        <p:nvSpPr>
          <p:cNvPr id="648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752C9D-802A-4770-9E04-CB047878AAF4}" type="slidenum">
              <a:rPr lang="en-US"/>
              <a:pPr/>
              <a:t>16</a:t>
            </a:fld>
            <a:endParaRPr lang="en-US"/>
          </a:p>
        </p:txBody>
      </p:sp>
      <p:sp>
        <p:nvSpPr>
          <p:cNvPr id="649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13FCFE-E246-4601-8ACF-DA225F5FB038}" type="slidenum">
              <a:rPr lang="en-US"/>
              <a:pPr/>
              <a:t>17</a:t>
            </a:fld>
            <a:endParaRPr lang="en-US"/>
          </a:p>
        </p:txBody>
      </p:sp>
      <p:sp>
        <p:nvSpPr>
          <p:cNvPr id="650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8ED563-AA29-4C32-9B25-6FB94E3EDEF2}" type="slidenum">
              <a:rPr lang="en-US"/>
              <a:pPr/>
              <a:t>18</a:t>
            </a:fld>
            <a:endParaRPr lang="en-US"/>
          </a:p>
        </p:txBody>
      </p:sp>
      <p:sp>
        <p:nvSpPr>
          <p:cNvPr id="6512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92DA4B-01AC-4159-AA57-D441177C608E}" type="slidenum">
              <a:rPr lang="en-US"/>
              <a:pPr/>
              <a:t>19</a:t>
            </a:fld>
            <a:endParaRPr lang="en-US"/>
          </a:p>
        </p:txBody>
      </p:sp>
      <p:sp>
        <p:nvSpPr>
          <p:cNvPr id="652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C30767-3866-4258-91AC-3910D9B6299F}" type="slidenum">
              <a:rPr lang="en-US"/>
              <a:pPr/>
              <a:t>2</a:t>
            </a:fld>
            <a:endParaRPr lang="en-US"/>
          </a:p>
        </p:txBody>
      </p:sp>
      <p:sp>
        <p:nvSpPr>
          <p:cNvPr id="6348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A6D5AC-9068-4537-97EC-A7478BD6912E}" type="slidenum">
              <a:rPr lang="en-US"/>
              <a:pPr/>
              <a:t>20</a:t>
            </a:fld>
            <a:endParaRPr lang="en-US"/>
          </a:p>
        </p:txBody>
      </p:sp>
      <p:sp>
        <p:nvSpPr>
          <p:cNvPr id="6533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395CDA-B764-4735-A932-E7F4D12F1BB6}" type="slidenum">
              <a:rPr lang="en-US"/>
              <a:pPr/>
              <a:t>21</a:t>
            </a:fld>
            <a:endParaRPr lang="en-US"/>
          </a:p>
        </p:txBody>
      </p:sp>
      <p:sp>
        <p:nvSpPr>
          <p:cNvPr id="654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27EA52-E9BF-43E2-A2F6-9847B5E06821}" type="slidenum">
              <a:rPr lang="en-US"/>
              <a:pPr/>
              <a:t>22</a:t>
            </a:fld>
            <a:endParaRPr lang="en-US"/>
          </a:p>
        </p:txBody>
      </p:sp>
      <p:sp>
        <p:nvSpPr>
          <p:cNvPr id="655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EE964B-9C8D-4DD8-A770-9ABCA1CDB410}" type="slidenum">
              <a:rPr lang="en-US"/>
              <a:pPr/>
              <a:t>23</a:t>
            </a:fld>
            <a:endParaRPr lang="en-US"/>
          </a:p>
        </p:txBody>
      </p:sp>
      <p:sp>
        <p:nvSpPr>
          <p:cNvPr id="656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7917E5-5241-4CBF-AD4C-479DDA845CF9}" type="slidenum">
              <a:rPr lang="en-US"/>
              <a:pPr/>
              <a:t>3</a:t>
            </a:fld>
            <a:endParaRPr lang="en-US"/>
          </a:p>
        </p:txBody>
      </p:sp>
      <p:sp>
        <p:nvSpPr>
          <p:cNvPr id="6359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5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8D572F-8022-4AA3-BBF7-6070F3ED4E60}" type="slidenum">
              <a:rPr lang="en-US"/>
              <a:pPr/>
              <a:t>4</a:t>
            </a:fld>
            <a:endParaRPr lang="en-US"/>
          </a:p>
        </p:txBody>
      </p:sp>
      <p:sp>
        <p:nvSpPr>
          <p:cNvPr id="6369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6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FB105D-01AE-464F-98CD-0CDB71412306}" type="slidenum">
              <a:rPr lang="en-US"/>
              <a:pPr/>
              <a:t>5</a:t>
            </a:fld>
            <a:endParaRPr lang="en-US"/>
          </a:p>
        </p:txBody>
      </p:sp>
      <p:sp>
        <p:nvSpPr>
          <p:cNvPr id="6379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7EEEF-CCD5-4872-97E0-010507DD7C82}" type="slidenum">
              <a:rPr lang="en-US"/>
              <a:pPr/>
              <a:t>6</a:t>
            </a:fld>
            <a:endParaRPr lang="en-US"/>
          </a:p>
        </p:txBody>
      </p:sp>
      <p:sp>
        <p:nvSpPr>
          <p:cNvPr id="6389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8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3B34AE-005C-48FE-9922-FE938B01810F}" type="slidenum">
              <a:rPr lang="en-US"/>
              <a:pPr/>
              <a:t>7</a:t>
            </a:fld>
            <a:endParaRPr lang="en-US"/>
          </a:p>
        </p:txBody>
      </p:sp>
      <p:sp>
        <p:nvSpPr>
          <p:cNvPr id="6400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0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6EC92F-4BA3-4EEB-B9A2-ACF3F040D501}" type="slidenum">
              <a:rPr lang="en-US"/>
              <a:pPr/>
              <a:t>8</a:t>
            </a:fld>
            <a:endParaRPr lang="en-US"/>
          </a:p>
        </p:txBody>
      </p:sp>
      <p:sp>
        <p:nvSpPr>
          <p:cNvPr id="6410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6159ED-C296-452F-930D-147CD1723FFA}" type="slidenum">
              <a:rPr lang="en-US"/>
              <a:pPr/>
              <a:t>9</a:t>
            </a:fld>
            <a:endParaRPr lang="en-US"/>
          </a:p>
        </p:txBody>
      </p:sp>
      <p:sp>
        <p:nvSpPr>
          <p:cNvPr id="6420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395515-465E-404F-8111-DB057A04B9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53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E4FECA2-8A8C-44ED-8179-02964A4A0A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265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4B06899-D8C5-43D1-A295-5653559AB1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294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877B67-43A8-4ECF-A522-1EB99CED11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086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EF4DE2B-9B85-410A-9888-25B41AD217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949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550CA1-5A83-4976-80E4-1C0CF17B62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238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64C3D8-2507-4F68-89C5-323F0B9A5C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27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78C83BB-36FF-4DE9-A168-C5D2BC11D3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770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00A0815-FA00-4E31-8679-D6D4FA4DD6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26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E801D83-ED9A-4966-8F00-9F82588BE8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775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2DF17AF-C0DB-4942-8630-412B89107F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</a:defRPr>
            </a:lvl1pPr>
          </a:lstStyle>
          <a:p>
            <a:fld id="{D18652A8-B106-4B10-A594-0F89C39814E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98DBA-C5AC-45FC-9991-63A324ACD121}" type="slidenum">
              <a:rPr lang="en-US"/>
              <a:pPr/>
              <a:t>1</a:t>
            </a:fld>
            <a:endParaRPr lang="en-US"/>
          </a:p>
        </p:txBody>
      </p:sp>
      <p:sp>
        <p:nvSpPr>
          <p:cNvPr id="526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4038600"/>
            <a:ext cx="7924800" cy="2514600"/>
          </a:xfrm>
        </p:spPr>
        <p:txBody>
          <a:bodyPr/>
          <a:lstStyle/>
          <a:p>
            <a:pPr>
              <a:buFontTx/>
              <a:buNone/>
            </a:pPr>
            <a:r>
              <a:rPr lang="en-US" sz="4000" u="sng">
                <a:solidFill>
                  <a:schemeClr val="bg1"/>
                </a:solidFill>
              </a:rPr>
              <a:t>.</a:t>
            </a:r>
            <a:endParaRPr lang="en-US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6339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9050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EECS110: 5AA</a:t>
            </a:r>
            <a:b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Debuggers: GDB / CodeBlocks</a:t>
            </a:r>
          </a:p>
        </p:txBody>
      </p:sp>
      <p:sp>
        <p:nvSpPr>
          <p:cNvPr id="526340" name="Rectangle 4"/>
          <p:cNvSpPr>
            <a:spLocks noChangeArrowheads="1"/>
          </p:cNvSpPr>
          <p:nvPr/>
        </p:nvSpPr>
        <p:spPr bwMode="auto">
          <a:xfrm>
            <a:off x="2719388" y="26670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>
                <a:solidFill>
                  <a:schemeClr val="tx2"/>
                </a:solidFill>
                <a:effectLst/>
              </a:rPr>
              <a:t>Jack Tumblin</a:t>
            </a:r>
            <a:br>
              <a:rPr lang="en-US" sz="2800">
                <a:solidFill>
                  <a:schemeClr val="tx2"/>
                </a:solidFill>
                <a:effectLst/>
              </a:rPr>
            </a:br>
            <a:r>
              <a:rPr lang="en-US" sz="2800">
                <a:solidFill>
                  <a:schemeClr val="tx2"/>
                </a:solidFill>
                <a:effectLst/>
              </a:rPr>
              <a:t>jet@cs.northwestern.edu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C716A-BCB1-499B-B6E5-957E0612C7F3}" type="slidenum">
              <a:rPr lang="en-US"/>
              <a:pPr/>
              <a:t>10</a:t>
            </a:fld>
            <a:endParaRPr lang="en-US"/>
          </a:p>
        </p:txBody>
      </p:sp>
      <p:sp>
        <p:nvSpPr>
          <p:cNvPr id="610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Going Backwards? </a:t>
            </a:r>
          </a:p>
        </p:txBody>
      </p:sp>
      <p:sp>
        <p:nvSpPr>
          <p:cNvPr id="610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Easy: use TWO pointers per object; </a:t>
            </a:r>
            <a:br>
              <a:rPr lang="en-US"/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pNext, pPrev</a:t>
            </a:r>
            <a:r>
              <a:rPr lang="en-US"/>
              <a:t>:</a:t>
            </a:r>
            <a:br>
              <a:rPr lang="en-US"/>
            </a:br>
            <a:endParaRPr lang="en-US"/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typedef struct nameT{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char msg[80];  	  // name of person	  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struct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*pNext;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//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next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person on list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*pPrev;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//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previous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list entry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	} namedT;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10308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0309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0311" name="Line 7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6FB3F-3235-4CA3-B5C8-0B22AC3A3E0E}" type="slidenum">
              <a:rPr lang="en-US"/>
              <a:pPr/>
              <a:t>11</a:t>
            </a:fld>
            <a:endParaRPr lang="en-US"/>
          </a:p>
        </p:txBody>
      </p:sp>
      <p:sp>
        <p:nvSpPr>
          <p:cNvPr id="611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Result: Doubly-linked List</a:t>
            </a:r>
          </a:p>
        </p:txBody>
      </p:sp>
      <p:sp>
        <p:nvSpPr>
          <p:cNvPr id="611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610600" cy="5029200"/>
          </a:xfrm>
        </p:spPr>
        <p:txBody>
          <a:bodyPr/>
          <a:lstStyle/>
          <a:p>
            <a:r>
              <a:rPr lang="en-US"/>
              <a:t>Link them together into a loop:</a:t>
            </a:r>
            <a:br>
              <a:rPr lang="en-US"/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nameT{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char msg[80];  	  // name of person	 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struct nameT *pNext;  // next person on list   	struct nameT *pPrev;	  // previous list entry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	} nameT;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namedT List[3];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k&lt;3; k++)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list[k].pNext = &amp;(list[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(k+1  )%3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list[k].pPrev = &amp;(list[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(k-1+3)%3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]); // wrap backwards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11332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1333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334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338" name="Text Box 10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1339" name="Line 11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340" name="Freeform 12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341" name="Text Box 13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1342" name="Freeform 14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343" name="Line 15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344" name="Text Box 16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11345" name="Text Box 17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11346" name="Text Box 18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11347" name="Line 19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863C-0937-4AF3-8CAD-53B9B307E5A7}" type="slidenum">
              <a:rPr lang="en-US"/>
              <a:pPr/>
              <a:t>12</a:t>
            </a:fld>
            <a:endParaRPr lang="en-US"/>
          </a:p>
        </p:txBody>
      </p:sp>
      <p:sp>
        <p:nvSpPr>
          <p:cNvPr id="615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Back-Track? Doubly-linked List</a:t>
            </a:r>
          </a:p>
        </p:txBody>
      </p:sp>
      <p:sp>
        <p:nvSpPr>
          <p:cNvPr id="615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7772400" cy="5029200"/>
          </a:xfrm>
        </p:spPr>
        <p:txBody>
          <a:bodyPr/>
          <a:lstStyle/>
          <a:p>
            <a:r>
              <a:rPr lang="en-US"/>
              <a:t>Again, let pointer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/>
              <a:t>’</a:t>
            </a:r>
            <a:r>
              <a:rPr lang="en-US"/>
              <a:t> set current object,</a:t>
            </a:r>
          </a:p>
          <a:p>
            <a:r>
              <a:rPr lang="en-US">
                <a:solidFill>
                  <a:schemeClr val="bg1"/>
                </a:solidFill>
              </a:rPr>
              <a:t>Copy address ‘</a:t>
            </a:r>
            <a:r>
              <a:rPr lang="en-US" sz="2800" b="1">
                <a:solidFill>
                  <a:schemeClr val="bg1"/>
                </a:solidFill>
                <a:latin typeface="Courier New" pitchFamily="49" charset="0"/>
              </a:rPr>
              <a:t>pPrev</a:t>
            </a:r>
            <a:r>
              <a:rPr lang="en-US">
                <a:solidFill>
                  <a:schemeClr val="bg1"/>
                </a:solidFill>
              </a:rPr>
              <a:t>’ to ‘</a:t>
            </a:r>
            <a:r>
              <a:rPr lang="en-US" sz="2800" b="1">
                <a:solidFill>
                  <a:schemeClr val="bg1"/>
                </a:solidFill>
                <a:latin typeface="Courier New" pitchFamily="49" charset="0"/>
              </a:rPr>
              <a:t>pNow</a:t>
            </a:r>
            <a:r>
              <a:rPr lang="en-US">
                <a:solidFill>
                  <a:schemeClr val="bg1"/>
                </a:solidFill>
              </a:rPr>
              <a:t>’: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namedT list[3];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namedT *pNow;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</a:t>
            </a:r>
          </a:p>
        </p:txBody>
      </p:sp>
      <p:sp>
        <p:nvSpPr>
          <p:cNvPr id="615428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5429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30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31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5432" name="Line 8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34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5435" name="Line 11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36" name="Line 12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37" name="Text Box 13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15438" name="Text Box 14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15439" name="Text Box 15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15440" name="Freeform 16"/>
          <p:cNvSpPr>
            <a:spLocks/>
          </p:cNvSpPr>
          <p:nvPr/>
        </p:nvSpPr>
        <p:spPr bwMode="auto">
          <a:xfrm>
            <a:off x="2616200" y="5681663"/>
            <a:ext cx="5292725" cy="476250"/>
          </a:xfrm>
          <a:custGeom>
            <a:avLst/>
            <a:gdLst>
              <a:gd name="T0" fmla="*/ 272 w 3334"/>
              <a:gd name="T1" fmla="*/ 21 h 300"/>
              <a:gd name="T2" fmla="*/ 117 w 3334"/>
              <a:gd name="T3" fmla="*/ 18 h 300"/>
              <a:gd name="T4" fmla="*/ 25 w 3334"/>
              <a:gd name="T5" fmla="*/ 73 h 300"/>
              <a:gd name="T6" fmla="*/ 0 w 3334"/>
              <a:gd name="T7" fmla="*/ 147 h 300"/>
              <a:gd name="T8" fmla="*/ 6 w 3334"/>
              <a:gd name="T9" fmla="*/ 239 h 300"/>
              <a:gd name="T10" fmla="*/ 80 w 3334"/>
              <a:gd name="T11" fmla="*/ 300 h 300"/>
              <a:gd name="T12" fmla="*/ 3242 w 3334"/>
              <a:gd name="T13" fmla="*/ 300 h 300"/>
              <a:gd name="T14" fmla="*/ 3315 w 3334"/>
              <a:gd name="T15" fmla="*/ 245 h 300"/>
              <a:gd name="T16" fmla="*/ 3334 w 3334"/>
              <a:gd name="T17" fmla="*/ 159 h 300"/>
              <a:gd name="T18" fmla="*/ 3322 w 3334"/>
              <a:gd name="T19" fmla="*/ 61 h 300"/>
              <a:gd name="T20" fmla="*/ 3248 w 3334"/>
              <a:gd name="T21" fmla="*/ 0 h 300"/>
              <a:gd name="T22" fmla="*/ 3064 w 3334"/>
              <a:gd name="T2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34" h="300">
                <a:moveTo>
                  <a:pt x="272" y="21"/>
                </a:moveTo>
                <a:lnTo>
                  <a:pt x="117" y="18"/>
                </a:lnTo>
                <a:lnTo>
                  <a:pt x="25" y="73"/>
                </a:lnTo>
                <a:lnTo>
                  <a:pt x="0" y="147"/>
                </a:lnTo>
                <a:lnTo>
                  <a:pt x="6" y="239"/>
                </a:lnTo>
                <a:lnTo>
                  <a:pt x="80" y="300"/>
                </a:lnTo>
                <a:lnTo>
                  <a:pt x="3242" y="300"/>
                </a:lnTo>
                <a:lnTo>
                  <a:pt x="3315" y="245"/>
                </a:lnTo>
                <a:lnTo>
                  <a:pt x="3334" y="159"/>
                </a:lnTo>
                <a:lnTo>
                  <a:pt x="3322" y="61"/>
                </a:lnTo>
                <a:lnTo>
                  <a:pt x="3248" y="0"/>
                </a:lnTo>
                <a:lnTo>
                  <a:pt x="3064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41" name="Freeform 17"/>
          <p:cNvSpPr>
            <a:spLocks/>
          </p:cNvSpPr>
          <p:nvPr/>
        </p:nvSpPr>
        <p:spPr bwMode="auto">
          <a:xfrm>
            <a:off x="2149475" y="5408613"/>
            <a:ext cx="6254750" cy="855662"/>
          </a:xfrm>
          <a:custGeom>
            <a:avLst/>
            <a:gdLst>
              <a:gd name="T0" fmla="*/ 3110 w 3940"/>
              <a:gd name="T1" fmla="*/ 1 h 539"/>
              <a:gd name="T2" fmla="*/ 3720 w 3940"/>
              <a:gd name="T3" fmla="*/ 0 h 539"/>
              <a:gd name="T4" fmla="*/ 3805 w 3940"/>
              <a:gd name="T5" fmla="*/ 31 h 539"/>
              <a:gd name="T6" fmla="*/ 3885 w 3940"/>
              <a:gd name="T7" fmla="*/ 98 h 539"/>
              <a:gd name="T8" fmla="*/ 3928 w 3940"/>
              <a:gd name="T9" fmla="*/ 165 h 539"/>
              <a:gd name="T10" fmla="*/ 3940 w 3940"/>
              <a:gd name="T11" fmla="*/ 245 h 539"/>
              <a:gd name="T12" fmla="*/ 3928 w 3940"/>
              <a:gd name="T13" fmla="*/ 343 h 539"/>
              <a:gd name="T14" fmla="*/ 3885 w 3940"/>
              <a:gd name="T15" fmla="*/ 411 h 539"/>
              <a:gd name="T16" fmla="*/ 3836 w 3940"/>
              <a:gd name="T17" fmla="*/ 478 h 539"/>
              <a:gd name="T18" fmla="*/ 3738 w 3940"/>
              <a:gd name="T19" fmla="*/ 521 h 539"/>
              <a:gd name="T20" fmla="*/ 190 w 3940"/>
              <a:gd name="T21" fmla="*/ 539 h 539"/>
              <a:gd name="T22" fmla="*/ 86 w 3940"/>
              <a:gd name="T23" fmla="*/ 502 h 539"/>
              <a:gd name="T24" fmla="*/ 49 w 3940"/>
              <a:gd name="T25" fmla="*/ 441 h 539"/>
              <a:gd name="T26" fmla="*/ 6 w 3940"/>
              <a:gd name="T27" fmla="*/ 380 h 539"/>
              <a:gd name="T28" fmla="*/ 0 w 3940"/>
              <a:gd name="T29" fmla="*/ 288 h 539"/>
              <a:gd name="T30" fmla="*/ 6 w 3940"/>
              <a:gd name="T31" fmla="*/ 159 h 539"/>
              <a:gd name="T32" fmla="*/ 104 w 3940"/>
              <a:gd name="T33" fmla="*/ 74 h 539"/>
              <a:gd name="T34" fmla="*/ 202 w 3940"/>
              <a:gd name="T35" fmla="*/ 24 h 539"/>
              <a:gd name="T36" fmla="*/ 503 w 3940"/>
              <a:gd name="T37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40" h="539">
                <a:moveTo>
                  <a:pt x="3110" y="1"/>
                </a:moveTo>
                <a:lnTo>
                  <a:pt x="3720" y="0"/>
                </a:lnTo>
                <a:lnTo>
                  <a:pt x="3805" y="31"/>
                </a:lnTo>
                <a:lnTo>
                  <a:pt x="3885" y="98"/>
                </a:lnTo>
                <a:lnTo>
                  <a:pt x="3928" y="165"/>
                </a:lnTo>
                <a:lnTo>
                  <a:pt x="3940" y="245"/>
                </a:lnTo>
                <a:lnTo>
                  <a:pt x="3928" y="343"/>
                </a:lnTo>
                <a:lnTo>
                  <a:pt x="3885" y="411"/>
                </a:lnTo>
                <a:lnTo>
                  <a:pt x="3836" y="478"/>
                </a:lnTo>
                <a:lnTo>
                  <a:pt x="3738" y="521"/>
                </a:lnTo>
                <a:lnTo>
                  <a:pt x="190" y="539"/>
                </a:lnTo>
                <a:lnTo>
                  <a:pt x="86" y="502"/>
                </a:lnTo>
                <a:lnTo>
                  <a:pt x="49" y="441"/>
                </a:lnTo>
                <a:lnTo>
                  <a:pt x="6" y="380"/>
                </a:lnTo>
                <a:lnTo>
                  <a:pt x="0" y="288"/>
                </a:lnTo>
                <a:lnTo>
                  <a:pt x="6" y="159"/>
                </a:lnTo>
                <a:lnTo>
                  <a:pt x="104" y="74"/>
                </a:lnTo>
                <a:lnTo>
                  <a:pt x="202" y="24"/>
                </a:lnTo>
                <a:lnTo>
                  <a:pt x="503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42" name="Text Box 18"/>
          <p:cNvSpPr txBox="1">
            <a:spLocks noChangeArrowheads="1"/>
          </p:cNvSpPr>
          <p:nvPr/>
        </p:nvSpPr>
        <p:spPr bwMode="auto">
          <a:xfrm>
            <a:off x="2895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15443" name="Line 19"/>
          <p:cNvSpPr>
            <a:spLocks noChangeShapeType="1"/>
          </p:cNvSpPr>
          <p:nvPr/>
        </p:nvSpPr>
        <p:spPr bwMode="auto">
          <a:xfrm>
            <a:off x="3276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48592-981F-4AC4-945D-E994471E693B}" type="slidenum">
              <a:rPr lang="en-US"/>
              <a:pPr/>
              <a:t>13</a:t>
            </a:fld>
            <a:endParaRPr lang="en-US"/>
          </a:p>
        </p:txBody>
      </p:sp>
      <p:sp>
        <p:nvSpPr>
          <p:cNvPr id="616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Back-Track? Doubly-linked List</a:t>
            </a:r>
          </a:p>
        </p:txBody>
      </p:sp>
      <p:sp>
        <p:nvSpPr>
          <p:cNvPr id="616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7772400" cy="5029200"/>
          </a:xfrm>
        </p:spPr>
        <p:txBody>
          <a:bodyPr/>
          <a:lstStyle/>
          <a:p>
            <a:r>
              <a:rPr lang="en-US">
                <a:solidFill>
                  <a:schemeClr val="bg2"/>
                </a:solidFill>
              </a:rPr>
              <a:t>Again, 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namedT list[3];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namedT *pNow;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</a:p>
        </p:txBody>
      </p:sp>
      <p:sp>
        <p:nvSpPr>
          <p:cNvPr id="616452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6453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54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55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6456" name="Line 8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57" name="Text Box 9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6458" name="Line 10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59" name="Line 11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60" name="Text Box 12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16461" name="Text Box 13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16462" name="Text Box 14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16463" name="Freeform 15"/>
          <p:cNvSpPr>
            <a:spLocks/>
          </p:cNvSpPr>
          <p:nvPr/>
        </p:nvSpPr>
        <p:spPr bwMode="auto">
          <a:xfrm>
            <a:off x="2616200" y="5681663"/>
            <a:ext cx="5292725" cy="476250"/>
          </a:xfrm>
          <a:custGeom>
            <a:avLst/>
            <a:gdLst>
              <a:gd name="T0" fmla="*/ 272 w 3334"/>
              <a:gd name="T1" fmla="*/ 21 h 300"/>
              <a:gd name="T2" fmla="*/ 117 w 3334"/>
              <a:gd name="T3" fmla="*/ 18 h 300"/>
              <a:gd name="T4" fmla="*/ 25 w 3334"/>
              <a:gd name="T5" fmla="*/ 73 h 300"/>
              <a:gd name="T6" fmla="*/ 0 w 3334"/>
              <a:gd name="T7" fmla="*/ 147 h 300"/>
              <a:gd name="T8" fmla="*/ 6 w 3334"/>
              <a:gd name="T9" fmla="*/ 239 h 300"/>
              <a:gd name="T10" fmla="*/ 80 w 3334"/>
              <a:gd name="T11" fmla="*/ 300 h 300"/>
              <a:gd name="T12" fmla="*/ 3242 w 3334"/>
              <a:gd name="T13" fmla="*/ 300 h 300"/>
              <a:gd name="T14" fmla="*/ 3315 w 3334"/>
              <a:gd name="T15" fmla="*/ 245 h 300"/>
              <a:gd name="T16" fmla="*/ 3334 w 3334"/>
              <a:gd name="T17" fmla="*/ 159 h 300"/>
              <a:gd name="T18" fmla="*/ 3322 w 3334"/>
              <a:gd name="T19" fmla="*/ 61 h 300"/>
              <a:gd name="T20" fmla="*/ 3248 w 3334"/>
              <a:gd name="T21" fmla="*/ 0 h 300"/>
              <a:gd name="T22" fmla="*/ 3064 w 3334"/>
              <a:gd name="T2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34" h="300">
                <a:moveTo>
                  <a:pt x="272" y="21"/>
                </a:moveTo>
                <a:lnTo>
                  <a:pt x="117" y="18"/>
                </a:lnTo>
                <a:lnTo>
                  <a:pt x="25" y="73"/>
                </a:lnTo>
                <a:lnTo>
                  <a:pt x="0" y="147"/>
                </a:lnTo>
                <a:lnTo>
                  <a:pt x="6" y="239"/>
                </a:lnTo>
                <a:lnTo>
                  <a:pt x="80" y="300"/>
                </a:lnTo>
                <a:lnTo>
                  <a:pt x="3242" y="300"/>
                </a:lnTo>
                <a:lnTo>
                  <a:pt x="3315" y="245"/>
                </a:lnTo>
                <a:lnTo>
                  <a:pt x="3334" y="159"/>
                </a:lnTo>
                <a:lnTo>
                  <a:pt x="3322" y="61"/>
                </a:lnTo>
                <a:lnTo>
                  <a:pt x="3248" y="0"/>
                </a:lnTo>
                <a:lnTo>
                  <a:pt x="3064" y="0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64" name="Freeform 16"/>
          <p:cNvSpPr>
            <a:spLocks/>
          </p:cNvSpPr>
          <p:nvPr/>
        </p:nvSpPr>
        <p:spPr bwMode="auto">
          <a:xfrm>
            <a:off x="2149475" y="5408613"/>
            <a:ext cx="6254750" cy="855662"/>
          </a:xfrm>
          <a:custGeom>
            <a:avLst/>
            <a:gdLst>
              <a:gd name="T0" fmla="*/ 3110 w 3940"/>
              <a:gd name="T1" fmla="*/ 1 h 539"/>
              <a:gd name="T2" fmla="*/ 3720 w 3940"/>
              <a:gd name="T3" fmla="*/ 0 h 539"/>
              <a:gd name="T4" fmla="*/ 3805 w 3940"/>
              <a:gd name="T5" fmla="*/ 31 h 539"/>
              <a:gd name="T6" fmla="*/ 3885 w 3940"/>
              <a:gd name="T7" fmla="*/ 98 h 539"/>
              <a:gd name="T8" fmla="*/ 3928 w 3940"/>
              <a:gd name="T9" fmla="*/ 165 h 539"/>
              <a:gd name="T10" fmla="*/ 3940 w 3940"/>
              <a:gd name="T11" fmla="*/ 245 h 539"/>
              <a:gd name="T12" fmla="*/ 3928 w 3940"/>
              <a:gd name="T13" fmla="*/ 343 h 539"/>
              <a:gd name="T14" fmla="*/ 3885 w 3940"/>
              <a:gd name="T15" fmla="*/ 411 h 539"/>
              <a:gd name="T16" fmla="*/ 3836 w 3940"/>
              <a:gd name="T17" fmla="*/ 478 h 539"/>
              <a:gd name="T18" fmla="*/ 3738 w 3940"/>
              <a:gd name="T19" fmla="*/ 521 h 539"/>
              <a:gd name="T20" fmla="*/ 190 w 3940"/>
              <a:gd name="T21" fmla="*/ 539 h 539"/>
              <a:gd name="T22" fmla="*/ 86 w 3940"/>
              <a:gd name="T23" fmla="*/ 502 h 539"/>
              <a:gd name="T24" fmla="*/ 49 w 3940"/>
              <a:gd name="T25" fmla="*/ 441 h 539"/>
              <a:gd name="T26" fmla="*/ 6 w 3940"/>
              <a:gd name="T27" fmla="*/ 380 h 539"/>
              <a:gd name="T28" fmla="*/ 0 w 3940"/>
              <a:gd name="T29" fmla="*/ 288 h 539"/>
              <a:gd name="T30" fmla="*/ 6 w 3940"/>
              <a:gd name="T31" fmla="*/ 159 h 539"/>
              <a:gd name="T32" fmla="*/ 104 w 3940"/>
              <a:gd name="T33" fmla="*/ 74 h 539"/>
              <a:gd name="T34" fmla="*/ 202 w 3940"/>
              <a:gd name="T35" fmla="*/ 24 h 539"/>
              <a:gd name="T36" fmla="*/ 503 w 3940"/>
              <a:gd name="T37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40" h="539">
                <a:moveTo>
                  <a:pt x="3110" y="1"/>
                </a:moveTo>
                <a:lnTo>
                  <a:pt x="3720" y="0"/>
                </a:lnTo>
                <a:lnTo>
                  <a:pt x="3805" y="31"/>
                </a:lnTo>
                <a:lnTo>
                  <a:pt x="3885" y="98"/>
                </a:lnTo>
                <a:lnTo>
                  <a:pt x="3928" y="165"/>
                </a:lnTo>
                <a:lnTo>
                  <a:pt x="3940" y="245"/>
                </a:lnTo>
                <a:lnTo>
                  <a:pt x="3928" y="343"/>
                </a:lnTo>
                <a:lnTo>
                  <a:pt x="3885" y="411"/>
                </a:lnTo>
                <a:lnTo>
                  <a:pt x="3836" y="478"/>
                </a:lnTo>
                <a:lnTo>
                  <a:pt x="3738" y="521"/>
                </a:lnTo>
                <a:lnTo>
                  <a:pt x="190" y="539"/>
                </a:lnTo>
                <a:lnTo>
                  <a:pt x="86" y="502"/>
                </a:lnTo>
                <a:lnTo>
                  <a:pt x="49" y="441"/>
                </a:lnTo>
                <a:lnTo>
                  <a:pt x="6" y="380"/>
                </a:lnTo>
                <a:lnTo>
                  <a:pt x="0" y="288"/>
                </a:lnTo>
                <a:lnTo>
                  <a:pt x="6" y="159"/>
                </a:lnTo>
                <a:lnTo>
                  <a:pt x="104" y="74"/>
                </a:lnTo>
                <a:lnTo>
                  <a:pt x="202" y="24"/>
                </a:lnTo>
                <a:lnTo>
                  <a:pt x="503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65" name="Text Box 17"/>
          <p:cNvSpPr txBox="1">
            <a:spLocks noChangeArrowheads="1"/>
          </p:cNvSpPr>
          <p:nvPr/>
        </p:nvSpPr>
        <p:spPr bwMode="auto">
          <a:xfrm>
            <a:off x="2895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16466" name="Line 18"/>
          <p:cNvSpPr>
            <a:spLocks noChangeShapeType="1"/>
          </p:cNvSpPr>
          <p:nvPr/>
        </p:nvSpPr>
        <p:spPr bwMode="auto">
          <a:xfrm>
            <a:off x="3276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0F3E7-0D83-4E57-8557-8DA1B33AD869}" type="slidenum">
              <a:rPr lang="en-US"/>
              <a:pPr/>
              <a:t>14</a:t>
            </a:fld>
            <a:endParaRPr lang="en-US"/>
          </a:p>
        </p:txBody>
      </p:sp>
      <p:sp>
        <p:nvSpPr>
          <p:cNvPr id="617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Back-Track? Doubly-linked List</a:t>
            </a:r>
          </a:p>
        </p:txBody>
      </p:sp>
      <p:sp>
        <p:nvSpPr>
          <p:cNvPr id="617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7772400" cy="5029200"/>
          </a:xfrm>
        </p:spPr>
        <p:txBody>
          <a:bodyPr/>
          <a:lstStyle/>
          <a:p>
            <a:r>
              <a:rPr lang="en-US">
                <a:solidFill>
                  <a:schemeClr val="bg2"/>
                </a:solidFill>
              </a:rPr>
              <a:t>Again, 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namedT list[3];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namedT *pNow;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</a:p>
        </p:txBody>
      </p:sp>
      <p:sp>
        <p:nvSpPr>
          <p:cNvPr id="617476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7477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78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79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7480" name="Line 8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81" name="Text Box 9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7482" name="Line 10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83" name="Line 11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84" name="Text Box 12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17485" name="Text Box 13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17486" name="Text Box 14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17487" name="Freeform 15"/>
          <p:cNvSpPr>
            <a:spLocks/>
          </p:cNvSpPr>
          <p:nvPr/>
        </p:nvSpPr>
        <p:spPr bwMode="auto">
          <a:xfrm>
            <a:off x="2616200" y="5681663"/>
            <a:ext cx="5292725" cy="476250"/>
          </a:xfrm>
          <a:custGeom>
            <a:avLst/>
            <a:gdLst>
              <a:gd name="T0" fmla="*/ 272 w 3334"/>
              <a:gd name="T1" fmla="*/ 21 h 300"/>
              <a:gd name="T2" fmla="*/ 117 w 3334"/>
              <a:gd name="T3" fmla="*/ 18 h 300"/>
              <a:gd name="T4" fmla="*/ 25 w 3334"/>
              <a:gd name="T5" fmla="*/ 73 h 300"/>
              <a:gd name="T6" fmla="*/ 0 w 3334"/>
              <a:gd name="T7" fmla="*/ 147 h 300"/>
              <a:gd name="T8" fmla="*/ 6 w 3334"/>
              <a:gd name="T9" fmla="*/ 239 h 300"/>
              <a:gd name="T10" fmla="*/ 80 w 3334"/>
              <a:gd name="T11" fmla="*/ 300 h 300"/>
              <a:gd name="T12" fmla="*/ 3242 w 3334"/>
              <a:gd name="T13" fmla="*/ 300 h 300"/>
              <a:gd name="T14" fmla="*/ 3315 w 3334"/>
              <a:gd name="T15" fmla="*/ 245 h 300"/>
              <a:gd name="T16" fmla="*/ 3334 w 3334"/>
              <a:gd name="T17" fmla="*/ 159 h 300"/>
              <a:gd name="T18" fmla="*/ 3322 w 3334"/>
              <a:gd name="T19" fmla="*/ 61 h 300"/>
              <a:gd name="T20" fmla="*/ 3248 w 3334"/>
              <a:gd name="T21" fmla="*/ 0 h 300"/>
              <a:gd name="T22" fmla="*/ 3064 w 3334"/>
              <a:gd name="T2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34" h="300">
                <a:moveTo>
                  <a:pt x="272" y="21"/>
                </a:moveTo>
                <a:lnTo>
                  <a:pt x="117" y="18"/>
                </a:lnTo>
                <a:lnTo>
                  <a:pt x="25" y="73"/>
                </a:lnTo>
                <a:lnTo>
                  <a:pt x="0" y="147"/>
                </a:lnTo>
                <a:lnTo>
                  <a:pt x="6" y="239"/>
                </a:lnTo>
                <a:lnTo>
                  <a:pt x="80" y="300"/>
                </a:lnTo>
                <a:lnTo>
                  <a:pt x="3242" y="300"/>
                </a:lnTo>
                <a:lnTo>
                  <a:pt x="3315" y="245"/>
                </a:lnTo>
                <a:lnTo>
                  <a:pt x="3334" y="159"/>
                </a:lnTo>
                <a:lnTo>
                  <a:pt x="3322" y="61"/>
                </a:lnTo>
                <a:lnTo>
                  <a:pt x="3248" y="0"/>
                </a:lnTo>
                <a:lnTo>
                  <a:pt x="3064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88" name="Freeform 16"/>
          <p:cNvSpPr>
            <a:spLocks/>
          </p:cNvSpPr>
          <p:nvPr/>
        </p:nvSpPr>
        <p:spPr bwMode="auto">
          <a:xfrm>
            <a:off x="2149475" y="5408613"/>
            <a:ext cx="6254750" cy="855662"/>
          </a:xfrm>
          <a:custGeom>
            <a:avLst/>
            <a:gdLst>
              <a:gd name="T0" fmla="*/ 3110 w 3940"/>
              <a:gd name="T1" fmla="*/ 1 h 539"/>
              <a:gd name="T2" fmla="*/ 3720 w 3940"/>
              <a:gd name="T3" fmla="*/ 0 h 539"/>
              <a:gd name="T4" fmla="*/ 3805 w 3940"/>
              <a:gd name="T5" fmla="*/ 31 h 539"/>
              <a:gd name="T6" fmla="*/ 3885 w 3940"/>
              <a:gd name="T7" fmla="*/ 98 h 539"/>
              <a:gd name="T8" fmla="*/ 3928 w 3940"/>
              <a:gd name="T9" fmla="*/ 165 h 539"/>
              <a:gd name="T10" fmla="*/ 3940 w 3940"/>
              <a:gd name="T11" fmla="*/ 245 h 539"/>
              <a:gd name="T12" fmla="*/ 3928 w 3940"/>
              <a:gd name="T13" fmla="*/ 343 h 539"/>
              <a:gd name="T14" fmla="*/ 3885 w 3940"/>
              <a:gd name="T15" fmla="*/ 411 h 539"/>
              <a:gd name="T16" fmla="*/ 3836 w 3940"/>
              <a:gd name="T17" fmla="*/ 478 h 539"/>
              <a:gd name="T18" fmla="*/ 3738 w 3940"/>
              <a:gd name="T19" fmla="*/ 521 h 539"/>
              <a:gd name="T20" fmla="*/ 190 w 3940"/>
              <a:gd name="T21" fmla="*/ 539 h 539"/>
              <a:gd name="T22" fmla="*/ 86 w 3940"/>
              <a:gd name="T23" fmla="*/ 502 h 539"/>
              <a:gd name="T24" fmla="*/ 49 w 3940"/>
              <a:gd name="T25" fmla="*/ 441 h 539"/>
              <a:gd name="T26" fmla="*/ 6 w 3940"/>
              <a:gd name="T27" fmla="*/ 380 h 539"/>
              <a:gd name="T28" fmla="*/ 0 w 3940"/>
              <a:gd name="T29" fmla="*/ 288 h 539"/>
              <a:gd name="T30" fmla="*/ 6 w 3940"/>
              <a:gd name="T31" fmla="*/ 159 h 539"/>
              <a:gd name="T32" fmla="*/ 104 w 3940"/>
              <a:gd name="T33" fmla="*/ 74 h 539"/>
              <a:gd name="T34" fmla="*/ 202 w 3940"/>
              <a:gd name="T35" fmla="*/ 24 h 539"/>
              <a:gd name="T36" fmla="*/ 503 w 3940"/>
              <a:gd name="T37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40" h="539">
                <a:moveTo>
                  <a:pt x="3110" y="1"/>
                </a:moveTo>
                <a:lnTo>
                  <a:pt x="3720" y="0"/>
                </a:lnTo>
                <a:lnTo>
                  <a:pt x="3805" y="31"/>
                </a:lnTo>
                <a:lnTo>
                  <a:pt x="3885" y="98"/>
                </a:lnTo>
                <a:lnTo>
                  <a:pt x="3928" y="165"/>
                </a:lnTo>
                <a:lnTo>
                  <a:pt x="3940" y="245"/>
                </a:lnTo>
                <a:lnTo>
                  <a:pt x="3928" y="343"/>
                </a:lnTo>
                <a:lnTo>
                  <a:pt x="3885" y="411"/>
                </a:lnTo>
                <a:lnTo>
                  <a:pt x="3836" y="478"/>
                </a:lnTo>
                <a:lnTo>
                  <a:pt x="3738" y="521"/>
                </a:lnTo>
                <a:lnTo>
                  <a:pt x="190" y="539"/>
                </a:lnTo>
                <a:lnTo>
                  <a:pt x="86" y="502"/>
                </a:lnTo>
                <a:lnTo>
                  <a:pt x="49" y="441"/>
                </a:lnTo>
                <a:lnTo>
                  <a:pt x="6" y="380"/>
                </a:lnTo>
                <a:lnTo>
                  <a:pt x="0" y="288"/>
                </a:lnTo>
                <a:lnTo>
                  <a:pt x="6" y="159"/>
                </a:lnTo>
                <a:lnTo>
                  <a:pt x="104" y="74"/>
                </a:lnTo>
                <a:lnTo>
                  <a:pt x="202" y="24"/>
                </a:lnTo>
                <a:lnTo>
                  <a:pt x="503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89" name="Text Box 17"/>
          <p:cNvSpPr txBox="1">
            <a:spLocks noChangeArrowheads="1"/>
          </p:cNvSpPr>
          <p:nvPr/>
        </p:nvSpPr>
        <p:spPr bwMode="auto">
          <a:xfrm>
            <a:off x="680085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17490" name="Line 18"/>
          <p:cNvSpPr>
            <a:spLocks noChangeShapeType="1"/>
          </p:cNvSpPr>
          <p:nvPr/>
        </p:nvSpPr>
        <p:spPr bwMode="auto">
          <a:xfrm>
            <a:off x="718185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A8F7B-AAC5-42A5-A232-4096B4F06728}" type="slidenum">
              <a:rPr lang="en-US"/>
              <a:pPr/>
              <a:t>15</a:t>
            </a:fld>
            <a:endParaRPr lang="en-US"/>
          </a:p>
        </p:txBody>
      </p:sp>
      <p:sp>
        <p:nvSpPr>
          <p:cNvPr id="618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Back-Track? Doubly-linked List</a:t>
            </a:r>
          </a:p>
        </p:txBody>
      </p:sp>
      <p:sp>
        <p:nvSpPr>
          <p:cNvPr id="618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7772400" cy="5029200"/>
          </a:xfrm>
        </p:spPr>
        <p:txBody>
          <a:bodyPr/>
          <a:lstStyle/>
          <a:p>
            <a:r>
              <a:rPr lang="en-US">
                <a:solidFill>
                  <a:schemeClr val="bg2"/>
                </a:solidFill>
              </a:rPr>
              <a:t>Again, 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namedT list[3];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namedT *pNow;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</a:p>
        </p:txBody>
      </p:sp>
      <p:sp>
        <p:nvSpPr>
          <p:cNvPr id="618500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8501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02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03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8504" name="Line 8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05" name="Text Box 9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8506" name="Line 10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07" name="Line 11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08" name="Text Box 12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18509" name="Text Box 13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18510" name="Text Box 14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18511" name="Freeform 15"/>
          <p:cNvSpPr>
            <a:spLocks/>
          </p:cNvSpPr>
          <p:nvPr/>
        </p:nvSpPr>
        <p:spPr bwMode="auto">
          <a:xfrm>
            <a:off x="2616200" y="5681663"/>
            <a:ext cx="5292725" cy="476250"/>
          </a:xfrm>
          <a:custGeom>
            <a:avLst/>
            <a:gdLst>
              <a:gd name="T0" fmla="*/ 272 w 3334"/>
              <a:gd name="T1" fmla="*/ 21 h 300"/>
              <a:gd name="T2" fmla="*/ 117 w 3334"/>
              <a:gd name="T3" fmla="*/ 18 h 300"/>
              <a:gd name="T4" fmla="*/ 25 w 3334"/>
              <a:gd name="T5" fmla="*/ 73 h 300"/>
              <a:gd name="T6" fmla="*/ 0 w 3334"/>
              <a:gd name="T7" fmla="*/ 147 h 300"/>
              <a:gd name="T8" fmla="*/ 6 w 3334"/>
              <a:gd name="T9" fmla="*/ 239 h 300"/>
              <a:gd name="T10" fmla="*/ 80 w 3334"/>
              <a:gd name="T11" fmla="*/ 300 h 300"/>
              <a:gd name="T12" fmla="*/ 3242 w 3334"/>
              <a:gd name="T13" fmla="*/ 300 h 300"/>
              <a:gd name="T14" fmla="*/ 3315 w 3334"/>
              <a:gd name="T15" fmla="*/ 245 h 300"/>
              <a:gd name="T16" fmla="*/ 3334 w 3334"/>
              <a:gd name="T17" fmla="*/ 159 h 300"/>
              <a:gd name="T18" fmla="*/ 3322 w 3334"/>
              <a:gd name="T19" fmla="*/ 61 h 300"/>
              <a:gd name="T20" fmla="*/ 3248 w 3334"/>
              <a:gd name="T21" fmla="*/ 0 h 300"/>
              <a:gd name="T22" fmla="*/ 3064 w 3334"/>
              <a:gd name="T2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34" h="300">
                <a:moveTo>
                  <a:pt x="272" y="21"/>
                </a:moveTo>
                <a:lnTo>
                  <a:pt x="117" y="18"/>
                </a:lnTo>
                <a:lnTo>
                  <a:pt x="25" y="73"/>
                </a:lnTo>
                <a:lnTo>
                  <a:pt x="0" y="147"/>
                </a:lnTo>
                <a:lnTo>
                  <a:pt x="6" y="239"/>
                </a:lnTo>
                <a:lnTo>
                  <a:pt x="80" y="300"/>
                </a:lnTo>
                <a:lnTo>
                  <a:pt x="3242" y="300"/>
                </a:lnTo>
                <a:lnTo>
                  <a:pt x="3315" y="245"/>
                </a:lnTo>
                <a:lnTo>
                  <a:pt x="3334" y="159"/>
                </a:lnTo>
                <a:lnTo>
                  <a:pt x="3322" y="61"/>
                </a:lnTo>
                <a:lnTo>
                  <a:pt x="3248" y="0"/>
                </a:lnTo>
                <a:lnTo>
                  <a:pt x="3064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12" name="Freeform 16"/>
          <p:cNvSpPr>
            <a:spLocks/>
          </p:cNvSpPr>
          <p:nvPr/>
        </p:nvSpPr>
        <p:spPr bwMode="auto">
          <a:xfrm>
            <a:off x="2149475" y="5408613"/>
            <a:ext cx="6254750" cy="855662"/>
          </a:xfrm>
          <a:custGeom>
            <a:avLst/>
            <a:gdLst>
              <a:gd name="T0" fmla="*/ 3110 w 3940"/>
              <a:gd name="T1" fmla="*/ 1 h 539"/>
              <a:gd name="T2" fmla="*/ 3720 w 3940"/>
              <a:gd name="T3" fmla="*/ 0 h 539"/>
              <a:gd name="T4" fmla="*/ 3805 w 3940"/>
              <a:gd name="T5" fmla="*/ 31 h 539"/>
              <a:gd name="T6" fmla="*/ 3885 w 3940"/>
              <a:gd name="T7" fmla="*/ 98 h 539"/>
              <a:gd name="T8" fmla="*/ 3928 w 3940"/>
              <a:gd name="T9" fmla="*/ 165 h 539"/>
              <a:gd name="T10" fmla="*/ 3940 w 3940"/>
              <a:gd name="T11" fmla="*/ 245 h 539"/>
              <a:gd name="T12" fmla="*/ 3928 w 3940"/>
              <a:gd name="T13" fmla="*/ 343 h 539"/>
              <a:gd name="T14" fmla="*/ 3885 w 3940"/>
              <a:gd name="T15" fmla="*/ 411 h 539"/>
              <a:gd name="T16" fmla="*/ 3836 w 3940"/>
              <a:gd name="T17" fmla="*/ 478 h 539"/>
              <a:gd name="T18" fmla="*/ 3738 w 3940"/>
              <a:gd name="T19" fmla="*/ 521 h 539"/>
              <a:gd name="T20" fmla="*/ 190 w 3940"/>
              <a:gd name="T21" fmla="*/ 539 h 539"/>
              <a:gd name="T22" fmla="*/ 86 w 3940"/>
              <a:gd name="T23" fmla="*/ 502 h 539"/>
              <a:gd name="T24" fmla="*/ 49 w 3940"/>
              <a:gd name="T25" fmla="*/ 441 h 539"/>
              <a:gd name="T26" fmla="*/ 6 w 3940"/>
              <a:gd name="T27" fmla="*/ 380 h 539"/>
              <a:gd name="T28" fmla="*/ 0 w 3940"/>
              <a:gd name="T29" fmla="*/ 288 h 539"/>
              <a:gd name="T30" fmla="*/ 6 w 3940"/>
              <a:gd name="T31" fmla="*/ 159 h 539"/>
              <a:gd name="T32" fmla="*/ 104 w 3940"/>
              <a:gd name="T33" fmla="*/ 74 h 539"/>
              <a:gd name="T34" fmla="*/ 202 w 3940"/>
              <a:gd name="T35" fmla="*/ 24 h 539"/>
              <a:gd name="T36" fmla="*/ 503 w 3940"/>
              <a:gd name="T37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40" h="539">
                <a:moveTo>
                  <a:pt x="3110" y="1"/>
                </a:moveTo>
                <a:lnTo>
                  <a:pt x="3720" y="0"/>
                </a:lnTo>
                <a:lnTo>
                  <a:pt x="3805" y="31"/>
                </a:lnTo>
                <a:lnTo>
                  <a:pt x="3885" y="98"/>
                </a:lnTo>
                <a:lnTo>
                  <a:pt x="3928" y="165"/>
                </a:lnTo>
                <a:lnTo>
                  <a:pt x="3940" y="245"/>
                </a:lnTo>
                <a:lnTo>
                  <a:pt x="3928" y="343"/>
                </a:lnTo>
                <a:lnTo>
                  <a:pt x="3885" y="411"/>
                </a:lnTo>
                <a:lnTo>
                  <a:pt x="3836" y="478"/>
                </a:lnTo>
                <a:lnTo>
                  <a:pt x="3738" y="521"/>
                </a:lnTo>
                <a:lnTo>
                  <a:pt x="190" y="539"/>
                </a:lnTo>
                <a:lnTo>
                  <a:pt x="86" y="502"/>
                </a:lnTo>
                <a:lnTo>
                  <a:pt x="49" y="441"/>
                </a:lnTo>
                <a:lnTo>
                  <a:pt x="6" y="380"/>
                </a:lnTo>
                <a:lnTo>
                  <a:pt x="0" y="288"/>
                </a:lnTo>
                <a:lnTo>
                  <a:pt x="6" y="159"/>
                </a:lnTo>
                <a:lnTo>
                  <a:pt x="104" y="74"/>
                </a:lnTo>
                <a:lnTo>
                  <a:pt x="202" y="24"/>
                </a:lnTo>
                <a:lnTo>
                  <a:pt x="503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13" name="Text Box 17"/>
          <p:cNvSpPr txBox="1">
            <a:spLocks noChangeArrowheads="1"/>
          </p:cNvSpPr>
          <p:nvPr/>
        </p:nvSpPr>
        <p:spPr bwMode="auto">
          <a:xfrm>
            <a:off x="51054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18514" name="Line 18"/>
          <p:cNvSpPr>
            <a:spLocks noChangeShapeType="1"/>
          </p:cNvSpPr>
          <p:nvPr/>
        </p:nvSpPr>
        <p:spPr bwMode="auto">
          <a:xfrm>
            <a:off x="54864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E4C9F-E963-4EA8-A92C-A68F85296B96}" type="slidenum">
              <a:rPr lang="en-US"/>
              <a:pPr/>
              <a:t>16</a:t>
            </a:fld>
            <a:endParaRPr lang="en-US"/>
          </a:p>
        </p:txBody>
      </p:sp>
      <p:sp>
        <p:nvSpPr>
          <p:cNvPr id="619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Back-Track? Doubly-linked List</a:t>
            </a:r>
          </a:p>
        </p:txBody>
      </p:sp>
      <p:sp>
        <p:nvSpPr>
          <p:cNvPr id="619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7772400" cy="5029200"/>
          </a:xfrm>
        </p:spPr>
        <p:txBody>
          <a:bodyPr/>
          <a:lstStyle/>
          <a:p>
            <a:r>
              <a:rPr lang="en-US">
                <a:solidFill>
                  <a:schemeClr val="bg2"/>
                </a:solidFill>
              </a:rPr>
              <a:t>Again, 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namedT list[3];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namedT *pNow;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</a:p>
        </p:txBody>
      </p:sp>
      <p:sp>
        <p:nvSpPr>
          <p:cNvPr id="619524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9525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26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27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9528" name="Line 8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29" name="Text Box 9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9530" name="Line 10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31" name="Line 11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32" name="Text Box 12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19533" name="Text Box 13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19534" name="Text Box 14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19535" name="Freeform 15"/>
          <p:cNvSpPr>
            <a:spLocks/>
          </p:cNvSpPr>
          <p:nvPr/>
        </p:nvSpPr>
        <p:spPr bwMode="auto">
          <a:xfrm>
            <a:off x="2616200" y="5681663"/>
            <a:ext cx="5292725" cy="476250"/>
          </a:xfrm>
          <a:custGeom>
            <a:avLst/>
            <a:gdLst>
              <a:gd name="T0" fmla="*/ 272 w 3334"/>
              <a:gd name="T1" fmla="*/ 21 h 300"/>
              <a:gd name="T2" fmla="*/ 117 w 3334"/>
              <a:gd name="T3" fmla="*/ 18 h 300"/>
              <a:gd name="T4" fmla="*/ 25 w 3334"/>
              <a:gd name="T5" fmla="*/ 73 h 300"/>
              <a:gd name="T6" fmla="*/ 0 w 3334"/>
              <a:gd name="T7" fmla="*/ 147 h 300"/>
              <a:gd name="T8" fmla="*/ 6 w 3334"/>
              <a:gd name="T9" fmla="*/ 239 h 300"/>
              <a:gd name="T10" fmla="*/ 80 w 3334"/>
              <a:gd name="T11" fmla="*/ 300 h 300"/>
              <a:gd name="T12" fmla="*/ 3242 w 3334"/>
              <a:gd name="T13" fmla="*/ 300 h 300"/>
              <a:gd name="T14" fmla="*/ 3315 w 3334"/>
              <a:gd name="T15" fmla="*/ 245 h 300"/>
              <a:gd name="T16" fmla="*/ 3334 w 3334"/>
              <a:gd name="T17" fmla="*/ 159 h 300"/>
              <a:gd name="T18" fmla="*/ 3322 w 3334"/>
              <a:gd name="T19" fmla="*/ 61 h 300"/>
              <a:gd name="T20" fmla="*/ 3248 w 3334"/>
              <a:gd name="T21" fmla="*/ 0 h 300"/>
              <a:gd name="T22" fmla="*/ 3064 w 3334"/>
              <a:gd name="T2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34" h="300">
                <a:moveTo>
                  <a:pt x="272" y="21"/>
                </a:moveTo>
                <a:lnTo>
                  <a:pt x="117" y="18"/>
                </a:lnTo>
                <a:lnTo>
                  <a:pt x="25" y="73"/>
                </a:lnTo>
                <a:lnTo>
                  <a:pt x="0" y="147"/>
                </a:lnTo>
                <a:lnTo>
                  <a:pt x="6" y="239"/>
                </a:lnTo>
                <a:lnTo>
                  <a:pt x="80" y="300"/>
                </a:lnTo>
                <a:lnTo>
                  <a:pt x="3242" y="300"/>
                </a:lnTo>
                <a:lnTo>
                  <a:pt x="3315" y="245"/>
                </a:lnTo>
                <a:lnTo>
                  <a:pt x="3334" y="159"/>
                </a:lnTo>
                <a:lnTo>
                  <a:pt x="3322" y="61"/>
                </a:lnTo>
                <a:lnTo>
                  <a:pt x="3248" y="0"/>
                </a:lnTo>
                <a:lnTo>
                  <a:pt x="3064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36" name="Freeform 16"/>
          <p:cNvSpPr>
            <a:spLocks/>
          </p:cNvSpPr>
          <p:nvPr/>
        </p:nvSpPr>
        <p:spPr bwMode="auto">
          <a:xfrm>
            <a:off x="2149475" y="5408613"/>
            <a:ext cx="6254750" cy="855662"/>
          </a:xfrm>
          <a:custGeom>
            <a:avLst/>
            <a:gdLst>
              <a:gd name="T0" fmla="*/ 3110 w 3940"/>
              <a:gd name="T1" fmla="*/ 1 h 539"/>
              <a:gd name="T2" fmla="*/ 3720 w 3940"/>
              <a:gd name="T3" fmla="*/ 0 h 539"/>
              <a:gd name="T4" fmla="*/ 3805 w 3940"/>
              <a:gd name="T5" fmla="*/ 31 h 539"/>
              <a:gd name="T6" fmla="*/ 3885 w 3940"/>
              <a:gd name="T7" fmla="*/ 98 h 539"/>
              <a:gd name="T8" fmla="*/ 3928 w 3940"/>
              <a:gd name="T9" fmla="*/ 165 h 539"/>
              <a:gd name="T10" fmla="*/ 3940 w 3940"/>
              <a:gd name="T11" fmla="*/ 245 h 539"/>
              <a:gd name="T12" fmla="*/ 3928 w 3940"/>
              <a:gd name="T13" fmla="*/ 343 h 539"/>
              <a:gd name="T14" fmla="*/ 3885 w 3940"/>
              <a:gd name="T15" fmla="*/ 411 h 539"/>
              <a:gd name="T16" fmla="*/ 3836 w 3940"/>
              <a:gd name="T17" fmla="*/ 478 h 539"/>
              <a:gd name="T18" fmla="*/ 3738 w 3940"/>
              <a:gd name="T19" fmla="*/ 521 h 539"/>
              <a:gd name="T20" fmla="*/ 190 w 3940"/>
              <a:gd name="T21" fmla="*/ 539 h 539"/>
              <a:gd name="T22" fmla="*/ 86 w 3940"/>
              <a:gd name="T23" fmla="*/ 502 h 539"/>
              <a:gd name="T24" fmla="*/ 49 w 3940"/>
              <a:gd name="T25" fmla="*/ 441 h 539"/>
              <a:gd name="T26" fmla="*/ 6 w 3940"/>
              <a:gd name="T27" fmla="*/ 380 h 539"/>
              <a:gd name="T28" fmla="*/ 0 w 3940"/>
              <a:gd name="T29" fmla="*/ 288 h 539"/>
              <a:gd name="T30" fmla="*/ 6 w 3940"/>
              <a:gd name="T31" fmla="*/ 159 h 539"/>
              <a:gd name="T32" fmla="*/ 104 w 3940"/>
              <a:gd name="T33" fmla="*/ 74 h 539"/>
              <a:gd name="T34" fmla="*/ 202 w 3940"/>
              <a:gd name="T35" fmla="*/ 24 h 539"/>
              <a:gd name="T36" fmla="*/ 503 w 3940"/>
              <a:gd name="T37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40" h="539">
                <a:moveTo>
                  <a:pt x="3110" y="1"/>
                </a:moveTo>
                <a:lnTo>
                  <a:pt x="3720" y="0"/>
                </a:lnTo>
                <a:lnTo>
                  <a:pt x="3805" y="31"/>
                </a:lnTo>
                <a:lnTo>
                  <a:pt x="3885" y="98"/>
                </a:lnTo>
                <a:lnTo>
                  <a:pt x="3928" y="165"/>
                </a:lnTo>
                <a:lnTo>
                  <a:pt x="3940" y="245"/>
                </a:lnTo>
                <a:lnTo>
                  <a:pt x="3928" y="343"/>
                </a:lnTo>
                <a:lnTo>
                  <a:pt x="3885" y="411"/>
                </a:lnTo>
                <a:lnTo>
                  <a:pt x="3836" y="478"/>
                </a:lnTo>
                <a:lnTo>
                  <a:pt x="3738" y="521"/>
                </a:lnTo>
                <a:lnTo>
                  <a:pt x="190" y="539"/>
                </a:lnTo>
                <a:lnTo>
                  <a:pt x="86" y="502"/>
                </a:lnTo>
                <a:lnTo>
                  <a:pt x="49" y="441"/>
                </a:lnTo>
                <a:lnTo>
                  <a:pt x="6" y="380"/>
                </a:lnTo>
                <a:lnTo>
                  <a:pt x="0" y="288"/>
                </a:lnTo>
                <a:lnTo>
                  <a:pt x="6" y="159"/>
                </a:lnTo>
                <a:lnTo>
                  <a:pt x="104" y="74"/>
                </a:lnTo>
                <a:lnTo>
                  <a:pt x="202" y="24"/>
                </a:lnTo>
                <a:lnTo>
                  <a:pt x="503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37" name="Text Box 17"/>
          <p:cNvSpPr txBox="1">
            <a:spLocks noChangeArrowheads="1"/>
          </p:cNvSpPr>
          <p:nvPr/>
        </p:nvSpPr>
        <p:spPr bwMode="auto">
          <a:xfrm>
            <a:off x="3581400" y="4191000"/>
            <a:ext cx="742950" cy="379413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19538" name="Line 18"/>
          <p:cNvSpPr>
            <a:spLocks noChangeShapeType="1"/>
          </p:cNvSpPr>
          <p:nvPr/>
        </p:nvSpPr>
        <p:spPr bwMode="auto">
          <a:xfrm>
            <a:off x="39624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71846-0CAD-4171-B52A-28F78FB3E36F}" type="slidenum">
              <a:rPr lang="en-US"/>
              <a:pPr/>
              <a:t>17</a:t>
            </a:fld>
            <a:endParaRPr lang="en-US"/>
          </a:p>
        </p:txBody>
      </p:sp>
      <p:sp>
        <p:nvSpPr>
          <p:cNvPr id="622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List: Delete?</a:t>
            </a:r>
          </a:p>
        </p:txBody>
      </p:sp>
      <p:sp>
        <p:nvSpPr>
          <p:cNvPr id="622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772400" cy="4800600"/>
          </a:xfrm>
        </p:spPr>
        <p:txBody>
          <a:bodyPr/>
          <a:lstStyle/>
          <a:p>
            <a:r>
              <a:rPr lang="en-US"/>
              <a:t>How would you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delete</a:t>
            </a:r>
            <a:r>
              <a:rPr lang="en-US"/>
              <a:t> the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 item </a:t>
            </a:r>
            <a:br>
              <a:rPr lang="en-US"/>
            </a:br>
            <a:r>
              <a:rPr lang="en-US"/>
              <a:t>from a doubly-linked list?</a:t>
            </a:r>
          </a:p>
          <a:p>
            <a:pPr>
              <a:buFontTx/>
              <a:buNone/>
            </a:pPr>
            <a:endParaRPr lang="en-US"/>
          </a:p>
        </p:txBody>
      </p:sp>
      <p:sp>
        <p:nvSpPr>
          <p:cNvPr id="622596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77925" cy="9540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22597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598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599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22600" name="Line 8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601" name="Freeform 9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602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22603" name="Freeform 11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604" name="Line 12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605" name="Text Box 13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22606" name="Text Box 14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22607" name="Text Box 15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22608" name="Line 16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609" name="Text Box 17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22610" name="Line 18"/>
          <p:cNvSpPr>
            <a:spLocks noChangeShapeType="1"/>
          </p:cNvSpPr>
          <p:nvPr/>
        </p:nvSpPr>
        <p:spPr bwMode="auto">
          <a:xfrm>
            <a:off x="5181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F30C04-A080-40E3-AFC4-D0C886C528B4}" type="slidenum">
              <a:rPr lang="en-US"/>
              <a:pPr/>
              <a:t>18</a:t>
            </a:fld>
            <a:endParaRPr lang="en-US"/>
          </a:p>
        </p:txBody>
      </p:sp>
      <p:sp>
        <p:nvSpPr>
          <p:cNvPr id="630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List: Delete?</a:t>
            </a:r>
          </a:p>
        </p:txBody>
      </p:sp>
      <p:sp>
        <p:nvSpPr>
          <p:cNvPr id="630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772400" cy="4800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How would you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delete</a:t>
            </a:r>
            <a:r>
              <a:rPr lang="en-US"/>
              <a:t> the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 item </a:t>
            </a:r>
            <a:br>
              <a:rPr lang="en-US"/>
            </a:br>
            <a:r>
              <a:rPr lang="en-US"/>
              <a:t>from a doubly-linked list?</a:t>
            </a:r>
          </a:p>
          <a:p>
            <a:pPr>
              <a:buFontTx/>
              <a:buNone/>
            </a:pPr>
            <a:r>
              <a:rPr lang="en-US" sz="2800"/>
              <a:t>1) Delete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800"/>
              <a:t> from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 sz="2800"/>
              <a:t> loop </a:t>
            </a:r>
            <a:r>
              <a:rPr lang="en-US" sz="2800">
                <a:solidFill>
                  <a:schemeClr val="bg1"/>
                </a:solidFill>
              </a:rPr>
              <a:t>and </a:t>
            </a:r>
            <a:r>
              <a:rPr lang="en-US" sz="2400" b="1">
                <a:solidFill>
                  <a:schemeClr val="bg1"/>
                </a:solidFill>
                <a:latin typeface="Courier New" pitchFamily="49" charset="0"/>
              </a:rPr>
              <a:t>pPrev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>
                <a:solidFill>
                  <a:schemeClr val="bg1"/>
                </a:solidFill>
              </a:rPr>
              <a:t>loop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pNow-&gt;pPrev-&gt;pNext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pNow-&gt;pNext;</a:t>
            </a:r>
            <a:endParaRPr lang="en-US">
              <a:solidFill>
                <a:schemeClr val="folHlink"/>
              </a:solidFill>
            </a:endParaRPr>
          </a:p>
          <a:p>
            <a:pPr>
              <a:buFontTx/>
              <a:buNone/>
            </a:pPr>
            <a:endParaRPr lang="en-US">
              <a:solidFill>
                <a:schemeClr val="folHlink"/>
              </a:solidFill>
            </a:endParaRPr>
          </a:p>
        </p:txBody>
      </p:sp>
      <p:sp>
        <p:nvSpPr>
          <p:cNvPr id="630788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77925" cy="9540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0789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790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791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0792" name="Line 8"/>
          <p:cNvSpPr>
            <a:spLocks noChangeShapeType="1"/>
          </p:cNvSpPr>
          <p:nvPr/>
        </p:nvSpPr>
        <p:spPr bwMode="auto">
          <a:xfrm>
            <a:off x="3810000" y="5410200"/>
            <a:ext cx="838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793" name="Freeform 9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794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0795" name="Freeform 11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796" name="Line 12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797" name="Text Box 13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30798" name="Text Box 14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30799" name="Text Box 15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30800" name="Line 16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801" name="Text Box 17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0802" name="Line 18"/>
          <p:cNvSpPr>
            <a:spLocks noChangeShapeType="1"/>
          </p:cNvSpPr>
          <p:nvPr/>
        </p:nvSpPr>
        <p:spPr bwMode="auto">
          <a:xfrm>
            <a:off x="5181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803" name="Oval 19"/>
          <p:cNvSpPr>
            <a:spLocks noChangeArrowheads="1"/>
          </p:cNvSpPr>
          <p:nvPr/>
        </p:nvSpPr>
        <p:spPr bwMode="auto">
          <a:xfrm>
            <a:off x="2971800" y="5257800"/>
            <a:ext cx="8382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0804" name="Line 20"/>
          <p:cNvSpPr>
            <a:spLocks noChangeShapeType="1"/>
          </p:cNvSpPr>
          <p:nvPr/>
        </p:nvSpPr>
        <p:spPr bwMode="auto">
          <a:xfrm>
            <a:off x="2895600" y="3429000"/>
            <a:ext cx="304800" cy="1828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0E1DD8-3E27-47C0-AD16-8333F2BF8E15}" type="slidenum">
              <a:rPr lang="en-US"/>
              <a:pPr/>
              <a:t>19</a:t>
            </a:fld>
            <a:endParaRPr lang="en-US"/>
          </a:p>
        </p:txBody>
      </p:sp>
      <p:sp>
        <p:nvSpPr>
          <p:cNvPr id="626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List: Delete?</a:t>
            </a:r>
          </a:p>
        </p:txBody>
      </p:sp>
      <p:sp>
        <p:nvSpPr>
          <p:cNvPr id="626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772400" cy="4800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How would you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delete</a:t>
            </a:r>
            <a:r>
              <a:rPr lang="en-US"/>
              <a:t> the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 item </a:t>
            </a:r>
            <a:br>
              <a:rPr lang="en-US"/>
            </a:br>
            <a:r>
              <a:rPr lang="en-US"/>
              <a:t>from a doubly-linked list?</a:t>
            </a:r>
          </a:p>
          <a:p>
            <a:pPr>
              <a:buFontTx/>
              <a:buNone/>
            </a:pPr>
            <a:r>
              <a:rPr lang="en-US" sz="2800"/>
              <a:t>1) Delete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800"/>
              <a:t> from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 sz="2800"/>
              <a:t> loop</a:t>
            </a:r>
            <a:r>
              <a:rPr lang="en-US" sz="2800">
                <a:solidFill>
                  <a:schemeClr val="bg1"/>
                </a:solidFill>
              </a:rPr>
              <a:t> and </a:t>
            </a:r>
            <a:r>
              <a:rPr lang="en-US" sz="2400" b="1">
                <a:solidFill>
                  <a:schemeClr val="bg1"/>
                </a:solidFill>
                <a:latin typeface="Courier New" pitchFamily="49" charset="0"/>
              </a:rPr>
              <a:t>pPrev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>
                <a:solidFill>
                  <a:schemeClr val="bg1"/>
                </a:solidFill>
              </a:rPr>
              <a:t>loop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pNow-&gt;pPrev-&gt;pNext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</a:t>
            </a: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pNow-&gt;pNext;</a:t>
            </a: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endParaRPr lang="en-US"/>
          </a:p>
        </p:txBody>
      </p:sp>
      <p:sp>
        <p:nvSpPr>
          <p:cNvPr id="626692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77925" cy="9540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26693" name="Line 5"/>
          <p:cNvSpPr>
            <a:spLocks noChangeShapeType="1"/>
          </p:cNvSpPr>
          <p:nvPr/>
        </p:nvSpPr>
        <p:spPr bwMode="auto">
          <a:xfrm>
            <a:off x="5486400" y="5410200"/>
            <a:ext cx="838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694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695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26697" name="Freeform 9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698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26699" name="Freeform 11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700" name="Line 12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701" name="Text Box 13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26702" name="Text Box 14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26703" name="Text Box 15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26704" name="Line 16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705" name="Text Box 17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26709" name="Text Box 21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26710" name="Line 22"/>
          <p:cNvSpPr>
            <a:spLocks noChangeShapeType="1"/>
          </p:cNvSpPr>
          <p:nvPr/>
        </p:nvSpPr>
        <p:spPr bwMode="auto">
          <a:xfrm>
            <a:off x="5181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711" name="Oval 23"/>
          <p:cNvSpPr>
            <a:spLocks noChangeArrowheads="1"/>
          </p:cNvSpPr>
          <p:nvPr/>
        </p:nvSpPr>
        <p:spPr bwMode="auto">
          <a:xfrm>
            <a:off x="4648200" y="5257800"/>
            <a:ext cx="8382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6712" name="Freeform 24"/>
          <p:cNvSpPr>
            <a:spLocks/>
          </p:cNvSpPr>
          <p:nvPr/>
        </p:nvSpPr>
        <p:spPr bwMode="auto">
          <a:xfrm>
            <a:off x="3733800" y="3937000"/>
            <a:ext cx="2590800" cy="1562100"/>
          </a:xfrm>
          <a:custGeom>
            <a:avLst/>
            <a:gdLst>
              <a:gd name="T0" fmla="*/ 0 w 1632"/>
              <a:gd name="T1" fmla="*/ 928 h 984"/>
              <a:gd name="T2" fmla="*/ 336 w 1632"/>
              <a:gd name="T3" fmla="*/ 928 h 984"/>
              <a:gd name="T4" fmla="*/ 432 w 1632"/>
              <a:gd name="T5" fmla="*/ 592 h 984"/>
              <a:gd name="T6" fmla="*/ 528 w 1632"/>
              <a:gd name="T7" fmla="*/ 160 h 984"/>
              <a:gd name="T8" fmla="*/ 768 w 1632"/>
              <a:gd name="T9" fmla="*/ 16 h 984"/>
              <a:gd name="T10" fmla="*/ 1152 w 1632"/>
              <a:gd name="T11" fmla="*/ 64 h 984"/>
              <a:gd name="T12" fmla="*/ 1344 w 1632"/>
              <a:gd name="T13" fmla="*/ 256 h 984"/>
              <a:gd name="T14" fmla="*/ 1392 w 1632"/>
              <a:gd name="T15" fmla="*/ 592 h 984"/>
              <a:gd name="T16" fmla="*/ 1440 w 1632"/>
              <a:gd name="T17" fmla="*/ 784 h 984"/>
              <a:gd name="T18" fmla="*/ 1632 w 1632"/>
              <a:gd name="T19" fmla="*/ 784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32" h="984">
                <a:moveTo>
                  <a:pt x="0" y="928"/>
                </a:moveTo>
                <a:cubicBezTo>
                  <a:pt x="132" y="956"/>
                  <a:pt x="264" y="984"/>
                  <a:pt x="336" y="928"/>
                </a:cubicBezTo>
                <a:cubicBezTo>
                  <a:pt x="408" y="872"/>
                  <a:pt x="400" y="720"/>
                  <a:pt x="432" y="592"/>
                </a:cubicBezTo>
                <a:cubicBezTo>
                  <a:pt x="464" y="464"/>
                  <a:pt x="472" y="256"/>
                  <a:pt x="528" y="160"/>
                </a:cubicBezTo>
                <a:cubicBezTo>
                  <a:pt x="584" y="64"/>
                  <a:pt x="664" y="32"/>
                  <a:pt x="768" y="16"/>
                </a:cubicBezTo>
                <a:cubicBezTo>
                  <a:pt x="872" y="0"/>
                  <a:pt x="1056" y="24"/>
                  <a:pt x="1152" y="64"/>
                </a:cubicBezTo>
                <a:cubicBezTo>
                  <a:pt x="1248" y="104"/>
                  <a:pt x="1304" y="168"/>
                  <a:pt x="1344" y="256"/>
                </a:cubicBezTo>
                <a:cubicBezTo>
                  <a:pt x="1384" y="344"/>
                  <a:pt x="1376" y="504"/>
                  <a:pt x="1392" y="592"/>
                </a:cubicBezTo>
                <a:cubicBezTo>
                  <a:pt x="1408" y="680"/>
                  <a:pt x="1400" y="752"/>
                  <a:pt x="1440" y="784"/>
                </a:cubicBezTo>
                <a:cubicBezTo>
                  <a:pt x="1480" y="816"/>
                  <a:pt x="1556" y="800"/>
                  <a:pt x="1632" y="784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73F840-1E68-41C0-BCF1-4D5E40B24E97}" type="slidenum">
              <a:rPr lang="en-US"/>
              <a:pPr/>
              <a:t>2</a:t>
            </a:fld>
            <a:endParaRPr lang="en-US"/>
          </a:p>
        </p:txBody>
      </p:sp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z="4000"/>
              <a:t>Machine-Assisted Debugging</a:t>
            </a:r>
          </a:p>
        </p:txBody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Best debugging tools: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Your knowledge of C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Your clearly-defined goals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Simple strategies: </a:t>
            </a:r>
            <a:br>
              <a:rPr lang="en-US" sz="2400"/>
            </a:br>
            <a:r>
              <a:rPr lang="en-US" sz="2400"/>
              <a:t>		always easier to improve a working program 		than to fix a broken one.   </a:t>
            </a:r>
          </a:p>
          <a:p>
            <a:pPr>
              <a:lnSpc>
                <a:spcPct val="90000"/>
              </a:lnSpc>
            </a:pPr>
            <a:r>
              <a:rPr lang="en-US" sz="2800"/>
              <a:t>SOMETIMES (but not always) you get help from compiler, linker, IDE (and debugger if available).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Key aids: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Breakpoints, watched variables, single step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Call stack, exceptions…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B43D94-F643-4A1B-9D3E-1142595E9199}" type="slidenum">
              <a:rPr lang="en-US"/>
              <a:pPr/>
              <a:t>20</a:t>
            </a:fld>
            <a:endParaRPr lang="en-US"/>
          </a:p>
        </p:txBody>
      </p:sp>
      <p:sp>
        <p:nvSpPr>
          <p:cNvPr id="631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List: Delete?</a:t>
            </a:r>
          </a:p>
        </p:txBody>
      </p:sp>
      <p:sp>
        <p:nvSpPr>
          <p:cNvPr id="631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772400" cy="4800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How would you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delete</a:t>
            </a:r>
            <a:r>
              <a:rPr lang="en-US"/>
              <a:t> the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 item </a:t>
            </a:r>
            <a:br>
              <a:rPr lang="en-US"/>
            </a:br>
            <a:r>
              <a:rPr lang="en-US"/>
              <a:t>from a doubly-linked list?</a:t>
            </a:r>
          </a:p>
          <a:p>
            <a:pPr>
              <a:buFontTx/>
              <a:buNone/>
            </a:pPr>
            <a:r>
              <a:rPr lang="en-US" sz="2800"/>
              <a:t>1) Delete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800"/>
              <a:t> from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 sz="2800"/>
              <a:t> loop</a:t>
            </a:r>
            <a:r>
              <a:rPr lang="en-US" sz="2800">
                <a:solidFill>
                  <a:schemeClr val="bg1"/>
                </a:solidFill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and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loop: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pNow-&gt;pPrev-&gt;pNext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pNow-&gt;pNext;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pNow-&gt;pNext-&gt;pPrev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pNow-&gt;pPrev;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endParaRPr lang="en-US"/>
          </a:p>
        </p:txBody>
      </p:sp>
      <p:sp>
        <p:nvSpPr>
          <p:cNvPr id="631812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77925" cy="9540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1813" name="Line 5"/>
          <p:cNvSpPr>
            <a:spLocks noChangeShapeType="1"/>
          </p:cNvSpPr>
          <p:nvPr/>
        </p:nvSpPr>
        <p:spPr bwMode="auto">
          <a:xfrm>
            <a:off x="5486400" y="5410200"/>
            <a:ext cx="838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14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15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1817" name="Freeform 9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18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1819" name="Freeform 11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20" name="Line 12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21" name="Text Box 13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31822" name="Text Box 14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31823" name="Text Box 15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31824" name="Line 16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25" name="Text Box 17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1826" name="Text Box 18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1827" name="Line 19"/>
          <p:cNvSpPr>
            <a:spLocks noChangeShapeType="1"/>
          </p:cNvSpPr>
          <p:nvPr/>
        </p:nvSpPr>
        <p:spPr bwMode="auto">
          <a:xfrm>
            <a:off x="5181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28" name="Oval 20"/>
          <p:cNvSpPr>
            <a:spLocks noChangeArrowheads="1"/>
          </p:cNvSpPr>
          <p:nvPr/>
        </p:nvSpPr>
        <p:spPr bwMode="auto">
          <a:xfrm>
            <a:off x="6248400" y="5562600"/>
            <a:ext cx="9906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1829" name="Freeform 21"/>
          <p:cNvSpPr>
            <a:spLocks/>
          </p:cNvSpPr>
          <p:nvPr/>
        </p:nvSpPr>
        <p:spPr bwMode="auto">
          <a:xfrm>
            <a:off x="3733800" y="3937000"/>
            <a:ext cx="2590800" cy="1562100"/>
          </a:xfrm>
          <a:custGeom>
            <a:avLst/>
            <a:gdLst>
              <a:gd name="T0" fmla="*/ 0 w 1632"/>
              <a:gd name="T1" fmla="*/ 928 h 984"/>
              <a:gd name="T2" fmla="*/ 336 w 1632"/>
              <a:gd name="T3" fmla="*/ 928 h 984"/>
              <a:gd name="T4" fmla="*/ 432 w 1632"/>
              <a:gd name="T5" fmla="*/ 592 h 984"/>
              <a:gd name="T6" fmla="*/ 528 w 1632"/>
              <a:gd name="T7" fmla="*/ 160 h 984"/>
              <a:gd name="T8" fmla="*/ 768 w 1632"/>
              <a:gd name="T9" fmla="*/ 16 h 984"/>
              <a:gd name="T10" fmla="*/ 1152 w 1632"/>
              <a:gd name="T11" fmla="*/ 64 h 984"/>
              <a:gd name="T12" fmla="*/ 1344 w 1632"/>
              <a:gd name="T13" fmla="*/ 256 h 984"/>
              <a:gd name="T14" fmla="*/ 1392 w 1632"/>
              <a:gd name="T15" fmla="*/ 592 h 984"/>
              <a:gd name="T16" fmla="*/ 1440 w 1632"/>
              <a:gd name="T17" fmla="*/ 784 h 984"/>
              <a:gd name="T18" fmla="*/ 1632 w 1632"/>
              <a:gd name="T19" fmla="*/ 784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32" h="984">
                <a:moveTo>
                  <a:pt x="0" y="928"/>
                </a:moveTo>
                <a:cubicBezTo>
                  <a:pt x="132" y="956"/>
                  <a:pt x="264" y="984"/>
                  <a:pt x="336" y="928"/>
                </a:cubicBezTo>
                <a:cubicBezTo>
                  <a:pt x="408" y="872"/>
                  <a:pt x="400" y="720"/>
                  <a:pt x="432" y="592"/>
                </a:cubicBezTo>
                <a:cubicBezTo>
                  <a:pt x="464" y="464"/>
                  <a:pt x="472" y="256"/>
                  <a:pt x="528" y="160"/>
                </a:cubicBezTo>
                <a:cubicBezTo>
                  <a:pt x="584" y="64"/>
                  <a:pt x="664" y="32"/>
                  <a:pt x="768" y="16"/>
                </a:cubicBezTo>
                <a:cubicBezTo>
                  <a:pt x="872" y="0"/>
                  <a:pt x="1056" y="24"/>
                  <a:pt x="1152" y="64"/>
                </a:cubicBezTo>
                <a:cubicBezTo>
                  <a:pt x="1248" y="104"/>
                  <a:pt x="1304" y="168"/>
                  <a:pt x="1344" y="256"/>
                </a:cubicBezTo>
                <a:cubicBezTo>
                  <a:pt x="1384" y="344"/>
                  <a:pt x="1376" y="504"/>
                  <a:pt x="1392" y="592"/>
                </a:cubicBezTo>
                <a:cubicBezTo>
                  <a:pt x="1408" y="680"/>
                  <a:pt x="1400" y="752"/>
                  <a:pt x="1440" y="784"/>
                </a:cubicBezTo>
                <a:cubicBezTo>
                  <a:pt x="1480" y="816"/>
                  <a:pt x="1556" y="800"/>
                  <a:pt x="1632" y="78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D4C77-A15E-409E-893B-88DB6F8F91D7}" type="slidenum">
              <a:rPr lang="en-US"/>
              <a:pPr/>
              <a:t>21</a:t>
            </a:fld>
            <a:endParaRPr lang="en-US"/>
          </a:p>
        </p:txBody>
      </p:sp>
      <p:sp>
        <p:nvSpPr>
          <p:cNvPr id="632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List: Delete?</a:t>
            </a:r>
          </a:p>
        </p:txBody>
      </p:sp>
      <p:sp>
        <p:nvSpPr>
          <p:cNvPr id="632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772400" cy="4800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How would you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delete</a:t>
            </a:r>
            <a:r>
              <a:rPr lang="en-US"/>
              <a:t> the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 item </a:t>
            </a:r>
            <a:br>
              <a:rPr lang="en-US"/>
            </a:br>
            <a:r>
              <a:rPr lang="en-US"/>
              <a:t>from a doubly-linked list?</a:t>
            </a:r>
          </a:p>
          <a:p>
            <a:pPr>
              <a:buFontTx/>
              <a:buNone/>
            </a:pPr>
            <a:r>
              <a:rPr lang="en-US" sz="2800"/>
              <a:t>1) Delete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800"/>
              <a:t> from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 sz="2800"/>
              <a:t> loop</a:t>
            </a:r>
            <a:r>
              <a:rPr lang="en-US" sz="2800">
                <a:solidFill>
                  <a:schemeClr val="bg1"/>
                </a:solidFill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and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loop: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pNow-&gt;pPrev-&gt;pNext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pNow-&gt;pNext;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pNow-&gt;pNext-&gt;pPrev =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pNow-&gt;pPrev;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endParaRPr lang="en-US"/>
          </a:p>
        </p:txBody>
      </p:sp>
      <p:sp>
        <p:nvSpPr>
          <p:cNvPr id="632836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77925" cy="9540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2837" name="Line 5"/>
          <p:cNvSpPr>
            <a:spLocks noChangeShapeType="1"/>
          </p:cNvSpPr>
          <p:nvPr/>
        </p:nvSpPr>
        <p:spPr bwMode="auto">
          <a:xfrm>
            <a:off x="5486400" y="5410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38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39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2841" name="Freeform 9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42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2843" name="Freeform 11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45" name="Text Box 13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32846" name="Text Box 14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32847" name="Text Box 15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32848" name="Line 16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49" name="Text Box 17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2850" name="Text Box 18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2851" name="Line 19"/>
          <p:cNvSpPr>
            <a:spLocks noChangeShapeType="1"/>
          </p:cNvSpPr>
          <p:nvPr/>
        </p:nvSpPr>
        <p:spPr bwMode="auto">
          <a:xfrm>
            <a:off x="5181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52" name="Oval 20"/>
          <p:cNvSpPr>
            <a:spLocks noChangeArrowheads="1"/>
          </p:cNvSpPr>
          <p:nvPr/>
        </p:nvSpPr>
        <p:spPr bwMode="auto">
          <a:xfrm>
            <a:off x="4648200" y="5562600"/>
            <a:ext cx="9906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2855" name="Freeform 23"/>
          <p:cNvSpPr>
            <a:spLocks/>
          </p:cNvSpPr>
          <p:nvPr/>
        </p:nvSpPr>
        <p:spPr bwMode="auto">
          <a:xfrm>
            <a:off x="4114800" y="5715000"/>
            <a:ext cx="2209800" cy="749300"/>
          </a:xfrm>
          <a:custGeom>
            <a:avLst/>
            <a:gdLst>
              <a:gd name="T0" fmla="*/ 1392 w 1392"/>
              <a:gd name="T1" fmla="*/ 0 h 472"/>
              <a:gd name="T2" fmla="*/ 1200 w 1392"/>
              <a:gd name="T3" fmla="*/ 96 h 472"/>
              <a:gd name="T4" fmla="*/ 1056 w 1392"/>
              <a:gd name="T5" fmla="*/ 384 h 472"/>
              <a:gd name="T6" fmla="*/ 384 w 1392"/>
              <a:gd name="T7" fmla="*/ 432 h 472"/>
              <a:gd name="T8" fmla="*/ 192 w 1392"/>
              <a:gd name="T9" fmla="*/ 144 h 472"/>
              <a:gd name="T10" fmla="*/ 0 w 1392"/>
              <a:gd name="T11" fmla="*/ 96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92" h="472">
                <a:moveTo>
                  <a:pt x="1392" y="0"/>
                </a:moveTo>
                <a:cubicBezTo>
                  <a:pt x="1324" y="16"/>
                  <a:pt x="1256" y="32"/>
                  <a:pt x="1200" y="96"/>
                </a:cubicBezTo>
                <a:cubicBezTo>
                  <a:pt x="1144" y="160"/>
                  <a:pt x="1192" y="328"/>
                  <a:pt x="1056" y="384"/>
                </a:cubicBezTo>
                <a:cubicBezTo>
                  <a:pt x="920" y="440"/>
                  <a:pt x="528" y="472"/>
                  <a:pt x="384" y="432"/>
                </a:cubicBezTo>
                <a:cubicBezTo>
                  <a:pt x="240" y="392"/>
                  <a:pt x="256" y="200"/>
                  <a:pt x="192" y="144"/>
                </a:cubicBezTo>
                <a:cubicBezTo>
                  <a:pt x="128" y="88"/>
                  <a:pt x="64" y="92"/>
                  <a:pt x="0" y="96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56" name="Freeform 24"/>
          <p:cNvSpPr>
            <a:spLocks/>
          </p:cNvSpPr>
          <p:nvPr/>
        </p:nvSpPr>
        <p:spPr bwMode="auto">
          <a:xfrm>
            <a:off x="3733800" y="3937000"/>
            <a:ext cx="2590800" cy="1562100"/>
          </a:xfrm>
          <a:custGeom>
            <a:avLst/>
            <a:gdLst>
              <a:gd name="T0" fmla="*/ 0 w 1632"/>
              <a:gd name="T1" fmla="*/ 928 h 984"/>
              <a:gd name="T2" fmla="*/ 336 w 1632"/>
              <a:gd name="T3" fmla="*/ 928 h 984"/>
              <a:gd name="T4" fmla="*/ 432 w 1632"/>
              <a:gd name="T5" fmla="*/ 592 h 984"/>
              <a:gd name="T6" fmla="*/ 528 w 1632"/>
              <a:gd name="T7" fmla="*/ 160 h 984"/>
              <a:gd name="T8" fmla="*/ 768 w 1632"/>
              <a:gd name="T9" fmla="*/ 16 h 984"/>
              <a:gd name="T10" fmla="*/ 1152 w 1632"/>
              <a:gd name="T11" fmla="*/ 64 h 984"/>
              <a:gd name="T12" fmla="*/ 1344 w 1632"/>
              <a:gd name="T13" fmla="*/ 256 h 984"/>
              <a:gd name="T14" fmla="*/ 1392 w 1632"/>
              <a:gd name="T15" fmla="*/ 592 h 984"/>
              <a:gd name="T16" fmla="*/ 1440 w 1632"/>
              <a:gd name="T17" fmla="*/ 784 h 984"/>
              <a:gd name="T18" fmla="*/ 1632 w 1632"/>
              <a:gd name="T19" fmla="*/ 784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32" h="984">
                <a:moveTo>
                  <a:pt x="0" y="928"/>
                </a:moveTo>
                <a:cubicBezTo>
                  <a:pt x="132" y="956"/>
                  <a:pt x="264" y="984"/>
                  <a:pt x="336" y="928"/>
                </a:cubicBezTo>
                <a:cubicBezTo>
                  <a:pt x="408" y="872"/>
                  <a:pt x="400" y="720"/>
                  <a:pt x="432" y="592"/>
                </a:cubicBezTo>
                <a:cubicBezTo>
                  <a:pt x="464" y="464"/>
                  <a:pt x="472" y="256"/>
                  <a:pt x="528" y="160"/>
                </a:cubicBezTo>
                <a:cubicBezTo>
                  <a:pt x="584" y="64"/>
                  <a:pt x="664" y="32"/>
                  <a:pt x="768" y="16"/>
                </a:cubicBezTo>
                <a:cubicBezTo>
                  <a:pt x="872" y="0"/>
                  <a:pt x="1056" y="24"/>
                  <a:pt x="1152" y="64"/>
                </a:cubicBezTo>
                <a:cubicBezTo>
                  <a:pt x="1248" y="104"/>
                  <a:pt x="1304" y="168"/>
                  <a:pt x="1344" y="256"/>
                </a:cubicBezTo>
                <a:cubicBezTo>
                  <a:pt x="1384" y="344"/>
                  <a:pt x="1376" y="504"/>
                  <a:pt x="1392" y="592"/>
                </a:cubicBezTo>
                <a:cubicBezTo>
                  <a:pt x="1408" y="680"/>
                  <a:pt x="1400" y="752"/>
                  <a:pt x="1440" y="784"/>
                </a:cubicBezTo>
                <a:cubicBezTo>
                  <a:pt x="1480" y="816"/>
                  <a:pt x="1556" y="800"/>
                  <a:pt x="1632" y="78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276E4-1181-4DD8-8457-D0620CF3C2F2}" type="slidenum">
              <a:rPr lang="en-US"/>
              <a:pPr/>
              <a:t>22</a:t>
            </a:fld>
            <a:endParaRPr lang="en-US"/>
          </a:p>
        </p:txBody>
      </p:sp>
      <p:sp>
        <p:nvSpPr>
          <p:cNvPr id="633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List: Delete?</a:t>
            </a:r>
          </a:p>
        </p:txBody>
      </p:sp>
      <p:sp>
        <p:nvSpPr>
          <p:cNvPr id="633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772400" cy="4800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How would you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delete</a:t>
            </a:r>
            <a:r>
              <a:rPr lang="en-US"/>
              <a:t> the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 item </a:t>
            </a:r>
            <a:br>
              <a:rPr lang="en-US"/>
            </a:br>
            <a:r>
              <a:rPr lang="en-US"/>
              <a:t>from a doubly-linked list?</a:t>
            </a:r>
          </a:p>
          <a:p>
            <a:pPr>
              <a:buFontTx/>
              <a:buNone/>
            </a:pPr>
            <a:r>
              <a:rPr lang="en-US" sz="2800"/>
              <a:t>1) Delete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800"/>
              <a:t> from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 sz="2800"/>
              <a:t> loop</a:t>
            </a:r>
            <a:r>
              <a:rPr lang="en-US" sz="2800">
                <a:solidFill>
                  <a:schemeClr val="bg1"/>
                </a:solidFill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and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loop: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pNow-&gt;pPrev-&gt;pNext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pNow-&gt;pNext;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pNow-&gt;pNext-&gt;pPrev =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pNow-&gt;pPrev;</a:t>
            </a:r>
          </a:p>
          <a:p>
            <a:pPr>
              <a:buFontTx/>
              <a:buNone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2) And kill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pointers: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pNow-&gt;pNext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NULL;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NULL;</a:t>
            </a:r>
          </a:p>
        </p:txBody>
      </p:sp>
      <p:sp>
        <p:nvSpPr>
          <p:cNvPr id="633860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3861" name="Line 5"/>
          <p:cNvSpPr>
            <a:spLocks noChangeShapeType="1"/>
          </p:cNvSpPr>
          <p:nvPr/>
        </p:nvSpPr>
        <p:spPr bwMode="auto">
          <a:xfrm>
            <a:off x="5486400" y="5410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oval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62" name="Line 6"/>
          <p:cNvSpPr>
            <a:spLocks noChangeShapeType="1"/>
          </p:cNvSpPr>
          <p:nvPr/>
        </p:nvSpPr>
        <p:spPr bwMode="auto">
          <a:xfrm flipH="1">
            <a:off x="4572000" y="5715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oval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63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3865" name="Freeform 9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66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3867" name="Freeform 11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68" name="Text Box 12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33869" name="Text Box 13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33870" name="Text Box 14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33871" name="Line 15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72" name="Text Box 16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3873" name="Text Box 17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3874" name="Line 18"/>
          <p:cNvSpPr>
            <a:spLocks noChangeShapeType="1"/>
          </p:cNvSpPr>
          <p:nvPr/>
        </p:nvSpPr>
        <p:spPr bwMode="auto">
          <a:xfrm>
            <a:off x="5181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77" name="Freeform 21"/>
          <p:cNvSpPr>
            <a:spLocks/>
          </p:cNvSpPr>
          <p:nvPr/>
        </p:nvSpPr>
        <p:spPr bwMode="auto">
          <a:xfrm>
            <a:off x="4114800" y="5715000"/>
            <a:ext cx="2209800" cy="749300"/>
          </a:xfrm>
          <a:custGeom>
            <a:avLst/>
            <a:gdLst>
              <a:gd name="T0" fmla="*/ 1392 w 1392"/>
              <a:gd name="T1" fmla="*/ 0 h 472"/>
              <a:gd name="T2" fmla="*/ 1200 w 1392"/>
              <a:gd name="T3" fmla="*/ 96 h 472"/>
              <a:gd name="T4" fmla="*/ 1056 w 1392"/>
              <a:gd name="T5" fmla="*/ 384 h 472"/>
              <a:gd name="T6" fmla="*/ 384 w 1392"/>
              <a:gd name="T7" fmla="*/ 432 h 472"/>
              <a:gd name="T8" fmla="*/ 192 w 1392"/>
              <a:gd name="T9" fmla="*/ 144 h 472"/>
              <a:gd name="T10" fmla="*/ 0 w 1392"/>
              <a:gd name="T11" fmla="*/ 96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92" h="472">
                <a:moveTo>
                  <a:pt x="1392" y="0"/>
                </a:moveTo>
                <a:cubicBezTo>
                  <a:pt x="1324" y="16"/>
                  <a:pt x="1256" y="32"/>
                  <a:pt x="1200" y="96"/>
                </a:cubicBezTo>
                <a:cubicBezTo>
                  <a:pt x="1144" y="160"/>
                  <a:pt x="1192" y="328"/>
                  <a:pt x="1056" y="384"/>
                </a:cubicBezTo>
                <a:cubicBezTo>
                  <a:pt x="920" y="440"/>
                  <a:pt x="528" y="472"/>
                  <a:pt x="384" y="432"/>
                </a:cubicBezTo>
                <a:cubicBezTo>
                  <a:pt x="240" y="392"/>
                  <a:pt x="256" y="200"/>
                  <a:pt x="192" y="144"/>
                </a:cubicBezTo>
                <a:cubicBezTo>
                  <a:pt x="128" y="88"/>
                  <a:pt x="64" y="92"/>
                  <a:pt x="0" y="96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78" name="Freeform 22"/>
          <p:cNvSpPr>
            <a:spLocks/>
          </p:cNvSpPr>
          <p:nvPr/>
        </p:nvSpPr>
        <p:spPr bwMode="auto">
          <a:xfrm>
            <a:off x="3733800" y="3937000"/>
            <a:ext cx="2590800" cy="1562100"/>
          </a:xfrm>
          <a:custGeom>
            <a:avLst/>
            <a:gdLst>
              <a:gd name="T0" fmla="*/ 0 w 1632"/>
              <a:gd name="T1" fmla="*/ 928 h 984"/>
              <a:gd name="T2" fmla="*/ 336 w 1632"/>
              <a:gd name="T3" fmla="*/ 928 h 984"/>
              <a:gd name="T4" fmla="*/ 432 w 1632"/>
              <a:gd name="T5" fmla="*/ 592 h 984"/>
              <a:gd name="T6" fmla="*/ 528 w 1632"/>
              <a:gd name="T7" fmla="*/ 160 h 984"/>
              <a:gd name="T8" fmla="*/ 768 w 1632"/>
              <a:gd name="T9" fmla="*/ 16 h 984"/>
              <a:gd name="T10" fmla="*/ 1152 w 1632"/>
              <a:gd name="T11" fmla="*/ 64 h 984"/>
              <a:gd name="T12" fmla="*/ 1344 w 1632"/>
              <a:gd name="T13" fmla="*/ 256 h 984"/>
              <a:gd name="T14" fmla="*/ 1392 w 1632"/>
              <a:gd name="T15" fmla="*/ 592 h 984"/>
              <a:gd name="T16" fmla="*/ 1440 w 1632"/>
              <a:gd name="T17" fmla="*/ 784 h 984"/>
              <a:gd name="T18" fmla="*/ 1632 w 1632"/>
              <a:gd name="T19" fmla="*/ 784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32" h="984">
                <a:moveTo>
                  <a:pt x="0" y="928"/>
                </a:moveTo>
                <a:cubicBezTo>
                  <a:pt x="132" y="956"/>
                  <a:pt x="264" y="984"/>
                  <a:pt x="336" y="928"/>
                </a:cubicBezTo>
                <a:cubicBezTo>
                  <a:pt x="408" y="872"/>
                  <a:pt x="400" y="720"/>
                  <a:pt x="432" y="592"/>
                </a:cubicBezTo>
                <a:cubicBezTo>
                  <a:pt x="464" y="464"/>
                  <a:pt x="472" y="256"/>
                  <a:pt x="528" y="160"/>
                </a:cubicBezTo>
                <a:cubicBezTo>
                  <a:pt x="584" y="64"/>
                  <a:pt x="664" y="32"/>
                  <a:pt x="768" y="16"/>
                </a:cubicBezTo>
                <a:cubicBezTo>
                  <a:pt x="872" y="0"/>
                  <a:pt x="1056" y="24"/>
                  <a:pt x="1152" y="64"/>
                </a:cubicBezTo>
                <a:cubicBezTo>
                  <a:pt x="1248" y="104"/>
                  <a:pt x="1304" y="168"/>
                  <a:pt x="1344" y="256"/>
                </a:cubicBezTo>
                <a:cubicBezTo>
                  <a:pt x="1384" y="344"/>
                  <a:pt x="1376" y="504"/>
                  <a:pt x="1392" y="592"/>
                </a:cubicBezTo>
                <a:cubicBezTo>
                  <a:pt x="1408" y="680"/>
                  <a:pt x="1400" y="752"/>
                  <a:pt x="1440" y="784"/>
                </a:cubicBezTo>
                <a:cubicBezTo>
                  <a:pt x="1480" y="816"/>
                  <a:pt x="1556" y="800"/>
                  <a:pt x="1632" y="78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6CFD0-1378-46F6-ACBF-F8C1D0E16A2B}" type="slidenum">
              <a:rPr lang="en-US"/>
              <a:pPr/>
              <a:t>23</a:t>
            </a:fld>
            <a:endParaRPr lang="en-US"/>
          </a:p>
        </p:txBody>
      </p:sp>
      <p:sp>
        <p:nvSpPr>
          <p:cNvPr id="621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Things You Can Build </a:t>
            </a:r>
          </a:p>
        </p:txBody>
      </p:sp>
      <p:sp>
        <p:nvSpPr>
          <p:cNvPr id="621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Stack</a:t>
            </a:r>
          </a:p>
          <a:p>
            <a:r>
              <a:rPr lang="en-US"/>
              <a:t>Binary Trees</a:t>
            </a:r>
          </a:p>
          <a:p>
            <a:r>
              <a:rPr lang="en-US"/>
              <a:t>K-ary Trees</a:t>
            </a:r>
          </a:p>
          <a:p>
            <a:r>
              <a:rPr lang="en-US"/>
              <a:t>Arbitrary Trees</a:t>
            </a:r>
          </a:p>
          <a:p>
            <a:r>
              <a:rPr lang="en-US"/>
              <a:t>Graphs</a:t>
            </a:r>
          </a:p>
          <a:p>
            <a:r>
              <a:rPr lang="en-US"/>
              <a:t>Queues …</a:t>
            </a: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0F60B-2533-4074-8B6B-B07C7FF01A77}" type="slidenum">
              <a:rPr lang="en-US"/>
              <a:pPr/>
              <a:t>3</a:t>
            </a:fld>
            <a:endParaRPr lang="en-US"/>
          </a:p>
        </p:txBody>
      </p:sp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Example: chain or ‘Linked List’</a:t>
            </a:r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1054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Define a data structure called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</a:t>
            </a:r>
            <a:r>
              <a:rPr lang="en-US"/>
              <a:t> that has an element that points to its own kind:</a:t>
            </a: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nameT{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char msg[80];  	  // name of person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*pNext;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// next person on list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	} nameT;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		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for(k=0; k&lt;20; k++)  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list[k].pNext = &amp;(list[(k+1)%20]);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595973" name="Oval 5"/>
          <p:cNvSpPr>
            <a:spLocks noChangeArrowheads="1"/>
          </p:cNvSpPr>
          <p:nvPr/>
        </p:nvSpPr>
        <p:spPr bwMode="auto">
          <a:xfrm>
            <a:off x="1295400" y="2895600"/>
            <a:ext cx="22860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5979" name="Text Box 11"/>
          <p:cNvSpPr txBox="1">
            <a:spLocks noChangeArrowheads="1"/>
          </p:cNvSpPr>
          <p:nvPr/>
        </p:nvSpPr>
        <p:spPr bwMode="auto">
          <a:xfrm>
            <a:off x="3387725" y="37338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595980" name="Line 12"/>
          <p:cNvSpPr>
            <a:spLocks noChangeShapeType="1"/>
          </p:cNvSpPr>
          <p:nvPr/>
        </p:nvSpPr>
        <p:spPr bwMode="auto">
          <a:xfrm>
            <a:off x="4149725" y="4191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D649B-51A8-4632-B8B8-AF9957FD8C48}" type="slidenum">
              <a:rPr lang="en-US"/>
              <a:pPr/>
              <a:t>4</a:t>
            </a:fld>
            <a:endParaRPr lang="en-US"/>
          </a:p>
        </p:txBody>
      </p:sp>
      <p:sp>
        <p:nvSpPr>
          <p:cNvPr id="603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Example: chain or ‘Linked List’</a:t>
            </a:r>
          </a:p>
        </p:txBody>
      </p:sp>
      <p:sp>
        <p:nvSpPr>
          <p:cNvPr id="603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105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 to other objects</a:t>
            </a:r>
            <a:r>
              <a:rPr lang="en-US"/>
              <a:t> of same type (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</a:t>
            </a:r>
            <a:r>
              <a:rPr lang="en-US"/>
              <a:t>) </a:t>
            </a:r>
            <a:br>
              <a:rPr lang="en-US"/>
            </a:br>
            <a:r>
              <a:rPr lang="en-US"/>
              <a:t>to to make a chain or a loop:</a:t>
            </a:r>
            <a:endParaRPr lang="en-US" sz="1800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nameT{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char msg[80];  	  // name of person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struct nameT *pNext;  // next person on list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	} nameT;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	// several ‘nameT’ objects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for(k=0; k&lt;3; k++)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list[k].pNext =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(list[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(k+1)%3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603143" name="Text Box 7"/>
          <p:cNvSpPr txBox="1">
            <a:spLocks noChangeArrowheads="1"/>
          </p:cNvSpPr>
          <p:nvPr/>
        </p:nvSpPr>
        <p:spPr bwMode="auto">
          <a:xfrm>
            <a:off x="3387725" y="37338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3144" name="Line 8"/>
          <p:cNvSpPr>
            <a:spLocks noChangeShapeType="1"/>
          </p:cNvSpPr>
          <p:nvPr/>
        </p:nvSpPr>
        <p:spPr bwMode="auto">
          <a:xfrm>
            <a:off x="4140200" y="4191000"/>
            <a:ext cx="914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3145" name="Text Box 9"/>
          <p:cNvSpPr txBox="1">
            <a:spLocks noChangeArrowheads="1"/>
          </p:cNvSpPr>
          <p:nvPr/>
        </p:nvSpPr>
        <p:spPr bwMode="auto">
          <a:xfrm>
            <a:off x="3352800" y="34623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03146" name="Text Box 10"/>
          <p:cNvSpPr txBox="1">
            <a:spLocks noChangeArrowheads="1"/>
          </p:cNvSpPr>
          <p:nvPr/>
        </p:nvSpPr>
        <p:spPr bwMode="auto">
          <a:xfrm>
            <a:off x="5099050" y="374015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3147" name="Line 11"/>
          <p:cNvSpPr>
            <a:spLocks noChangeShapeType="1"/>
          </p:cNvSpPr>
          <p:nvPr/>
        </p:nvSpPr>
        <p:spPr bwMode="auto">
          <a:xfrm>
            <a:off x="5851525" y="4197350"/>
            <a:ext cx="914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3148" name="Text Box 12"/>
          <p:cNvSpPr txBox="1">
            <a:spLocks noChangeArrowheads="1"/>
          </p:cNvSpPr>
          <p:nvPr/>
        </p:nvSpPr>
        <p:spPr bwMode="auto">
          <a:xfrm>
            <a:off x="5064125" y="34686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03154" name="Text Box 18"/>
          <p:cNvSpPr txBox="1">
            <a:spLocks noChangeArrowheads="1"/>
          </p:cNvSpPr>
          <p:nvPr/>
        </p:nvSpPr>
        <p:spPr bwMode="auto">
          <a:xfrm>
            <a:off x="6816725" y="3748088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3155" name="Freeform 19"/>
          <p:cNvSpPr>
            <a:spLocks/>
          </p:cNvSpPr>
          <p:nvPr/>
        </p:nvSpPr>
        <p:spPr bwMode="auto">
          <a:xfrm>
            <a:off x="4114800" y="4191000"/>
            <a:ext cx="4065588" cy="565150"/>
          </a:xfrm>
          <a:custGeom>
            <a:avLst/>
            <a:gdLst>
              <a:gd name="T0" fmla="*/ 2154 w 2561"/>
              <a:gd name="T1" fmla="*/ 0 h 356"/>
              <a:gd name="T2" fmla="*/ 2470 w 2561"/>
              <a:gd name="T3" fmla="*/ 1 h 356"/>
              <a:gd name="T4" fmla="*/ 2525 w 2561"/>
              <a:gd name="T5" fmla="*/ 13 h 356"/>
              <a:gd name="T6" fmla="*/ 2561 w 2561"/>
              <a:gd name="T7" fmla="*/ 68 h 356"/>
              <a:gd name="T8" fmla="*/ 2537 w 2561"/>
              <a:gd name="T9" fmla="*/ 136 h 356"/>
              <a:gd name="T10" fmla="*/ 2482 w 2561"/>
              <a:gd name="T11" fmla="*/ 179 h 356"/>
              <a:gd name="T12" fmla="*/ 2231 w 2561"/>
              <a:gd name="T13" fmla="*/ 295 h 356"/>
              <a:gd name="T14" fmla="*/ 1906 w 2561"/>
              <a:gd name="T15" fmla="*/ 332 h 356"/>
              <a:gd name="T16" fmla="*/ 1207 w 2561"/>
              <a:gd name="T17" fmla="*/ 350 h 356"/>
              <a:gd name="T18" fmla="*/ 276 w 2561"/>
              <a:gd name="T19" fmla="*/ 356 h 356"/>
              <a:gd name="T20" fmla="*/ 104 w 2561"/>
              <a:gd name="T21" fmla="*/ 338 h 356"/>
              <a:gd name="T22" fmla="*/ 19 w 2561"/>
              <a:gd name="T23" fmla="*/ 307 h 356"/>
              <a:gd name="T24" fmla="*/ 0 w 2561"/>
              <a:gd name="T25" fmla="*/ 252 h 356"/>
              <a:gd name="T26" fmla="*/ 0 w 2561"/>
              <a:gd name="T27" fmla="*/ 124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1" h="356">
                <a:moveTo>
                  <a:pt x="2154" y="0"/>
                </a:moveTo>
                <a:lnTo>
                  <a:pt x="2470" y="1"/>
                </a:lnTo>
                <a:lnTo>
                  <a:pt x="2525" y="13"/>
                </a:lnTo>
                <a:lnTo>
                  <a:pt x="2561" y="68"/>
                </a:lnTo>
                <a:lnTo>
                  <a:pt x="2537" y="136"/>
                </a:lnTo>
                <a:lnTo>
                  <a:pt x="2482" y="179"/>
                </a:lnTo>
                <a:lnTo>
                  <a:pt x="2231" y="295"/>
                </a:lnTo>
                <a:lnTo>
                  <a:pt x="1906" y="332"/>
                </a:lnTo>
                <a:lnTo>
                  <a:pt x="1207" y="350"/>
                </a:lnTo>
                <a:lnTo>
                  <a:pt x="276" y="356"/>
                </a:lnTo>
                <a:lnTo>
                  <a:pt x="104" y="338"/>
                </a:lnTo>
                <a:lnTo>
                  <a:pt x="19" y="307"/>
                </a:lnTo>
                <a:lnTo>
                  <a:pt x="0" y="252"/>
                </a:lnTo>
                <a:lnTo>
                  <a:pt x="0" y="124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3156" name="Text Box 20"/>
          <p:cNvSpPr txBox="1">
            <a:spLocks noChangeArrowheads="1"/>
          </p:cNvSpPr>
          <p:nvPr/>
        </p:nvSpPr>
        <p:spPr bwMode="auto">
          <a:xfrm>
            <a:off x="6781800" y="347662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641EE-E357-48C7-ACD3-E971E38AAA68}" type="slidenum">
              <a:rPr lang="en-US"/>
              <a:pPr/>
              <a:t>5</a:t>
            </a:fld>
            <a:endParaRPr lang="en-US"/>
          </a:p>
        </p:txBody>
      </p:sp>
      <p:sp>
        <p:nvSpPr>
          <p:cNvPr id="604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Traverse a Chain of Pointers</a:t>
            </a:r>
          </a:p>
        </p:txBody>
      </p:sp>
      <p:sp>
        <p:nvSpPr>
          <p:cNvPr id="604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Let pointer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/>
              <a:t>’</a:t>
            </a:r>
            <a:r>
              <a:rPr lang="en-US"/>
              <a:t> set current object,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chemeClr val="bg1"/>
                </a:solidFill>
              </a:rPr>
              <a:t>Copy address ‘</a:t>
            </a:r>
            <a:r>
              <a:rPr lang="en-US" sz="2800" b="1">
                <a:solidFill>
                  <a:schemeClr val="bg1"/>
                </a:solidFill>
                <a:latin typeface="Courier New" pitchFamily="49" charset="0"/>
              </a:rPr>
              <a:t>pNext</a:t>
            </a:r>
            <a:r>
              <a:rPr lang="en-US">
                <a:solidFill>
                  <a:schemeClr val="bg1"/>
                </a:solidFill>
              </a:rPr>
              <a:t>’ to ‘</a:t>
            </a:r>
            <a:r>
              <a:rPr lang="en-US" sz="2800" b="1">
                <a:solidFill>
                  <a:schemeClr val="bg1"/>
                </a:solidFill>
                <a:latin typeface="Courier New" pitchFamily="49" charset="0"/>
              </a:rPr>
              <a:t>pNow</a:t>
            </a:r>
            <a:r>
              <a:rPr lang="en-US">
                <a:solidFill>
                  <a:schemeClr val="bg1"/>
                </a:solidFill>
              </a:rPr>
              <a:t>’: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*pNow;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k&lt;3; k++)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list[k].pNext = &amp;(list[(k+1)%3]);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// start here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 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</a:p>
        </p:txBody>
      </p:sp>
      <p:sp>
        <p:nvSpPr>
          <p:cNvPr id="604164" name="Text Box 4"/>
          <p:cNvSpPr txBox="1">
            <a:spLocks noChangeArrowheads="1"/>
          </p:cNvSpPr>
          <p:nvPr/>
        </p:nvSpPr>
        <p:spPr bwMode="auto">
          <a:xfrm>
            <a:off x="4037013" y="370205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4165" name="Line 5"/>
          <p:cNvSpPr>
            <a:spLocks noChangeShapeType="1"/>
          </p:cNvSpPr>
          <p:nvPr/>
        </p:nvSpPr>
        <p:spPr bwMode="auto">
          <a:xfrm>
            <a:off x="4799013" y="41592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4166" name="Text Box 6"/>
          <p:cNvSpPr txBox="1">
            <a:spLocks noChangeArrowheads="1"/>
          </p:cNvSpPr>
          <p:nvPr/>
        </p:nvSpPr>
        <p:spPr bwMode="auto">
          <a:xfrm>
            <a:off x="4002088" y="34305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04167" name="Text Box 7"/>
          <p:cNvSpPr txBox="1">
            <a:spLocks noChangeArrowheads="1"/>
          </p:cNvSpPr>
          <p:nvPr/>
        </p:nvSpPr>
        <p:spPr bwMode="auto">
          <a:xfrm>
            <a:off x="5748338" y="37084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4168" name="Line 8"/>
          <p:cNvSpPr>
            <a:spLocks noChangeShapeType="1"/>
          </p:cNvSpPr>
          <p:nvPr/>
        </p:nvSpPr>
        <p:spPr bwMode="auto">
          <a:xfrm>
            <a:off x="6510338" y="4165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4169" name="Text Box 9"/>
          <p:cNvSpPr txBox="1">
            <a:spLocks noChangeArrowheads="1"/>
          </p:cNvSpPr>
          <p:nvPr/>
        </p:nvSpPr>
        <p:spPr bwMode="auto">
          <a:xfrm>
            <a:off x="5713413" y="34369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04170" name="Text Box 10"/>
          <p:cNvSpPr txBox="1">
            <a:spLocks noChangeArrowheads="1"/>
          </p:cNvSpPr>
          <p:nvPr/>
        </p:nvSpPr>
        <p:spPr bwMode="auto">
          <a:xfrm>
            <a:off x="7466013" y="3716338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4171" name="Freeform 11"/>
          <p:cNvSpPr>
            <a:spLocks/>
          </p:cNvSpPr>
          <p:nvPr/>
        </p:nvSpPr>
        <p:spPr bwMode="auto">
          <a:xfrm>
            <a:off x="4773613" y="4159250"/>
            <a:ext cx="4065587" cy="565150"/>
          </a:xfrm>
          <a:custGeom>
            <a:avLst/>
            <a:gdLst>
              <a:gd name="T0" fmla="*/ 2154 w 2561"/>
              <a:gd name="T1" fmla="*/ 0 h 356"/>
              <a:gd name="T2" fmla="*/ 2470 w 2561"/>
              <a:gd name="T3" fmla="*/ 1 h 356"/>
              <a:gd name="T4" fmla="*/ 2525 w 2561"/>
              <a:gd name="T5" fmla="*/ 13 h 356"/>
              <a:gd name="T6" fmla="*/ 2561 w 2561"/>
              <a:gd name="T7" fmla="*/ 68 h 356"/>
              <a:gd name="T8" fmla="*/ 2537 w 2561"/>
              <a:gd name="T9" fmla="*/ 136 h 356"/>
              <a:gd name="T10" fmla="*/ 2482 w 2561"/>
              <a:gd name="T11" fmla="*/ 179 h 356"/>
              <a:gd name="T12" fmla="*/ 2231 w 2561"/>
              <a:gd name="T13" fmla="*/ 295 h 356"/>
              <a:gd name="T14" fmla="*/ 1906 w 2561"/>
              <a:gd name="T15" fmla="*/ 332 h 356"/>
              <a:gd name="T16" fmla="*/ 1207 w 2561"/>
              <a:gd name="T17" fmla="*/ 350 h 356"/>
              <a:gd name="T18" fmla="*/ 276 w 2561"/>
              <a:gd name="T19" fmla="*/ 356 h 356"/>
              <a:gd name="T20" fmla="*/ 104 w 2561"/>
              <a:gd name="T21" fmla="*/ 338 h 356"/>
              <a:gd name="T22" fmla="*/ 19 w 2561"/>
              <a:gd name="T23" fmla="*/ 307 h 356"/>
              <a:gd name="T24" fmla="*/ 0 w 2561"/>
              <a:gd name="T25" fmla="*/ 252 h 356"/>
              <a:gd name="T26" fmla="*/ 0 w 2561"/>
              <a:gd name="T27" fmla="*/ 124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1" h="356">
                <a:moveTo>
                  <a:pt x="2154" y="0"/>
                </a:moveTo>
                <a:lnTo>
                  <a:pt x="2470" y="1"/>
                </a:lnTo>
                <a:lnTo>
                  <a:pt x="2525" y="13"/>
                </a:lnTo>
                <a:lnTo>
                  <a:pt x="2561" y="68"/>
                </a:lnTo>
                <a:lnTo>
                  <a:pt x="2537" y="136"/>
                </a:lnTo>
                <a:lnTo>
                  <a:pt x="2482" y="179"/>
                </a:lnTo>
                <a:lnTo>
                  <a:pt x="2231" y="295"/>
                </a:lnTo>
                <a:lnTo>
                  <a:pt x="1906" y="332"/>
                </a:lnTo>
                <a:lnTo>
                  <a:pt x="1207" y="350"/>
                </a:lnTo>
                <a:lnTo>
                  <a:pt x="276" y="356"/>
                </a:lnTo>
                <a:lnTo>
                  <a:pt x="104" y="338"/>
                </a:lnTo>
                <a:lnTo>
                  <a:pt x="19" y="307"/>
                </a:lnTo>
                <a:lnTo>
                  <a:pt x="0" y="252"/>
                </a:lnTo>
                <a:lnTo>
                  <a:pt x="0" y="12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4172" name="Text Box 12"/>
          <p:cNvSpPr txBox="1">
            <a:spLocks noChangeArrowheads="1"/>
          </p:cNvSpPr>
          <p:nvPr/>
        </p:nvSpPr>
        <p:spPr bwMode="auto">
          <a:xfrm>
            <a:off x="7431088" y="344487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04173" name="Text Box 13"/>
          <p:cNvSpPr txBox="1">
            <a:spLocks noChangeArrowheads="1"/>
          </p:cNvSpPr>
          <p:nvPr/>
        </p:nvSpPr>
        <p:spPr bwMode="auto">
          <a:xfrm>
            <a:off x="4191000" y="27432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04174" name="Line 14"/>
          <p:cNvSpPr>
            <a:spLocks noChangeShapeType="1"/>
          </p:cNvSpPr>
          <p:nvPr/>
        </p:nvSpPr>
        <p:spPr bwMode="auto">
          <a:xfrm>
            <a:off x="4572000" y="31242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C6FE2-41B5-4324-8805-BFBCA70B0380}" type="slidenum">
              <a:rPr lang="en-US"/>
              <a:pPr/>
              <a:t>6</a:t>
            </a:fld>
            <a:endParaRPr lang="en-US"/>
          </a:p>
        </p:txBody>
      </p:sp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Traverse a Chain of Pointers</a:t>
            </a:r>
          </a:p>
        </p:txBody>
      </p:sp>
      <p:sp>
        <p:nvSpPr>
          <p:cNvPr id="605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solidFill>
                  <a:schemeClr val="bg2"/>
                </a:solidFill>
              </a:rPr>
              <a:t>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pPr>
              <a:lnSpc>
                <a:spcPct val="90000"/>
              </a:lnSpc>
            </a:pPr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*pNow;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k&lt;3; k++)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list[k].pNext = &amp;(list[(k+1)%3]);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		// start here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605188" name="Text Box 4"/>
          <p:cNvSpPr txBox="1">
            <a:spLocks noChangeArrowheads="1"/>
          </p:cNvSpPr>
          <p:nvPr/>
        </p:nvSpPr>
        <p:spPr bwMode="auto">
          <a:xfrm>
            <a:off x="4037013" y="370205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5189" name="Line 5"/>
          <p:cNvSpPr>
            <a:spLocks noChangeShapeType="1"/>
          </p:cNvSpPr>
          <p:nvPr/>
        </p:nvSpPr>
        <p:spPr bwMode="auto">
          <a:xfrm>
            <a:off x="4799013" y="4159250"/>
            <a:ext cx="914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5190" name="Text Box 6"/>
          <p:cNvSpPr txBox="1">
            <a:spLocks noChangeArrowheads="1"/>
          </p:cNvSpPr>
          <p:nvPr/>
        </p:nvSpPr>
        <p:spPr bwMode="auto">
          <a:xfrm>
            <a:off x="4002088" y="34305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05191" name="Text Box 7"/>
          <p:cNvSpPr txBox="1">
            <a:spLocks noChangeArrowheads="1"/>
          </p:cNvSpPr>
          <p:nvPr/>
        </p:nvSpPr>
        <p:spPr bwMode="auto">
          <a:xfrm>
            <a:off x="5748338" y="37084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5192" name="Line 8"/>
          <p:cNvSpPr>
            <a:spLocks noChangeShapeType="1"/>
          </p:cNvSpPr>
          <p:nvPr/>
        </p:nvSpPr>
        <p:spPr bwMode="auto">
          <a:xfrm>
            <a:off x="6510338" y="4165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5193" name="Text Box 9"/>
          <p:cNvSpPr txBox="1">
            <a:spLocks noChangeArrowheads="1"/>
          </p:cNvSpPr>
          <p:nvPr/>
        </p:nvSpPr>
        <p:spPr bwMode="auto">
          <a:xfrm>
            <a:off x="5713413" y="34369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05194" name="Text Box 10"/>
          <p:cNvSpPr txBox="1">
            <a:spLocks noChangeArrowheads="1"/>
          </p:cNvSpPr>
          <p:nvPr/>
        </p:nvSpPr>
        <p:spPr bwMode="auto">
          <a:xfrm>
            <a:off x="7466013" y="3716338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5195" name="Freeform 11"/>
          <p:cNvSpPr>
            <a:spLocks/>
          </p:cNvSpPr>
          <p:nvPr/>
        </p:nvSpPr>
        <p:spPr bwMode="auto">
          <a:xfrm>
            <a:off x="4773613" y="4159250"/>
            <a:ext cx="4065587" cy="565150"/>
          </a:xfrm>
          <a:custGeom>
            <a:avLst/>
            <a:gdLst>
              <a:gd name="T0" fmla="*/ 2154 w 2561"/>
              <a:gd name="T1" fmla="*/ 0 h 356"/>
              <a:gd name="T2" fmla="*/ 2470 w 2561"/>
              <a:gd name="T3" fmla="*/ 1 h 356"/>
              <a:gd name="T4" fmla="*/ 2525 w 2561"/>
              <a:gd name="T5" fmla="*/ 13 h 356"/>
              <a:gd name="T6" fmla="*/ 2561 w 2561"/>
              <a:gd name="T7" fmla="*/ 68 h 356"/>
              <a:gd name="T8" fmla="*/ 2537 w 2561"/>
              <a:gd name="T9" fmla="*/ 136 h 356"/>
              <a:gd name="T10" fmla="*/ 2482 w 2561"/>
              <a:gd name="T11" fmla="*/ 179 h 356"/>
              <a:gd name="T12" fmla="*/ 2231 w 2561"/>
              <a:gd name="T13" fmla="*/ 295 h 356"/>
              <a:gd name="T14" fmla="*/ 1906 w 2561"/>
              <a:gd name="T15" fmla="*/ 332 h 356"/>
              <a:gd name="T16" fmla="*/ 1207 w 2561"/>
              <a:gd name="T17" fmla="*/ 350 h 356"/>
              <a:gd name="T18" fmla="*/ 276 w 2561"/>
              <a:gd name="T19" fmla="*/ 356 h 356"/>
              <a:gd name="T20" fmla="*/ 104 w 2561"/>
              <a:gd name="T21" fmla="*/ 338 h 356"/>
              <a:gd name="T22" fmla="*/ 19 w 2561"/>
              <a:gd name="T23" fmla="*/ 307 h 356"/>
              <a:gd name="T24" fmla="*/ 0 w 2561"/>
              <a:gd name="T25" fmla="*/ 252 h 356"/>
              <a:gd name="T26" fmla="*/ 0 w 2561"/>
              <a:gd name="T27" fmla="*/ 124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1" h="356">
                <a:moveTo>
                  <a:pt x="2154" y="0"/>
                </a:moveTo>
                <a:lnTo>
                  <a:pt x="2470" y="1"/>
                </a:lnTo>
                <a:lnTo>
                  <a:pt x="2525" y="13"/>
                </a:lnTo>
                <a:lnTo>
                  <a:pt x="2561" y="68"/>
                </a:lnTo>
                <a:lnTo>
                  <a:pt x="2537" y="136"/>
                </a:lnTo>
                <a:lnTo>
                  <a:pt x="2482" y="179"/>
                </a:lnTo>
                <a:lnTo>
                  <a:pt x="2231" y="295"/>
                </a:lnTo>
                <a:lnTo>
                  <a:pt x="1906" y="332"/>
                </a:lnTo>
                <a:lnTo>
                  <a:pt x="1207" y="350"/>
                </a:lnTo>
                <a:lnTo>
                  <a:pt x="276" y="356"/>
                </a:lnTo>
                <a:lnTo>
                  <a:pt x="104" y="338"/>
                </a:lnTo>
                <a:lnTo>
                  <a:pt x="19" y="307"/>
                </a:lnTo>
                <a:lnTo>
                  <a:pt x="0" y="252"/>
                </a:lnTo>
                <a:lnTo>
                  <a:pt x="0" y="12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5196" name="Text Box 12"/>
          <p:cNvSpPr txBox="1">
            <a:spLocks noChangeArrowheads="1"/>
          </p:cNvSpPr>
          <p:nvPr/>
        </p:nvSpPr>
        <p:spPr bwMode="auto">
          <a:xfrm>
            <a:off x="7431088" y="344487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05197" name="Text Box 13"/>
          <p:cNvSpPr txBox="1">
            <a:spLocks noChangeArrowheads="1"/>
          </p:cNvSpPr>
          <p:nvPr/>
        </p:nvSpPr>
        <p:spPr bwMode="auto">
          <a:xfrm>
            <a:off x="4191000" y="27432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05198" name="Line 14"/>
          <p:cNvSpPr>
            <a:spLocks noChangeShapeType="1"/>
          </p:cNvSpPr>
          <p:nvPr/>
        </p:nvSpPr>
        <p:spPr bwMode="auto">
          <a:xfrm>
            <a:off x="4572000" y="31242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FE7B2-66AB-4A07-A80D-305BA671D1AB}" type="slidenum">
              <a:rPr lang="en-US"/>
              <a:pPr/>
              <a:t>7</a:t>
            </a:fld>
            <a:endParaRPr lang="en-US"/>
          </a:p>
        </p:txBody>
      </p:sp>
      <p:sp>
        <p:nvSpPr>
          <p:cNvPr id="606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Traverse a Chain of Pointers</a:t>
            </a:r>
          </a:p>
        </p:txBody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solidFill>
                  <a:schemeClr val="bg2"/>
                </a:solidFill>
              </a:rPr>
              <a:t>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pPr>
              <a:lnSpc>
                <a:spcPct val="90000"/>
              </a:lnSpc>
            </a:pPr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*pNow;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k&lt;3; k++)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list[k].pNext = &amp;(list[(k+1)%3]);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		// start here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</a:p>
        </p:txBody>
      </p:sp>
      <p:sp>
        <p:nvSpPr>
          <p:cNvPr id="606212" name="Text Box 4"/>
          <p:cNvSpPr txBox="1">
            <a:spLocks noChangeArrowheads="1"/>
          </p:cNvSpPr>
          <p:nvPr/>
        </p:nvSpPr>
        <p:spPr bwMode="auto">
          <a:xfrm>
            <a:off x="4037013" y="370205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6213" name="Line 5"/>
          <p:cNvSpPr>
            <a:spLocks noChangeShapeType="1"/>
          </p:cNvSpPr>
          <p:nvPr/>
        </p:nvSpPr>
        <p:spPr bwMode="auto">
          <a:xfrm>
            <a:off x="4799013" y="41592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6214" name="Text Box 6"/>
          <p:cNvSpPr txBox="1">
            <a:spLocks noChangeArrowheads="1"/>
          </p:cNvSpPr>
          <p:nvPr/>
        </p:nvSpPr>
        <p:spPr bwMode="auto">
          <a:xfrm>
            <a:off x="4002088" y="34305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06215" name="Text Box 7"/>
          <p:cNvSpPr txBox="1">
            <a:spLocks noChangeArrowheads="1"/>
          </p:cNvSpPr>
          <p:nvPr/>
        </p:nvSpPr>
        <p:spPr bwMode="auto">
          <a:xfrm>
            <a:off x="5748338" y="37084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6216" name="Line 8"/>
          <p:cNvSpPr>
            <a:spLocks noChangeShapeType="1"/>
          </p:cNvSpPr>
          <p:nvPr/>
        </p:nvSpPr>
        <p:spPr bwMode="auto">
          <a:xfrm>
            <a:off x="6510338" y="4165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6217" name="Text Box 9"/>
          <p:cNvSpPr txBox="1">
            <a:spLocks noChangeArrowheads="1"/>
          </p:cNvSpPr>
          <p:nvPr/>
        </p:nvSpPr>
        <p:spPr bwMode="auto">
          <a:xfrm>
            <a:off x="5713413" y="34369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06218" name="Text Box 10"/>
          <p:cNvSpPr txBox="1">
            <a:spLocks noChangeArrowheads="1"/>
          </p:cNvSpPr>
          <p:nvPr/>
        </p:nvSpPr>
        <p:spPr bwMode="auto">
          <a:xfrm>
            <a:off x="7466013" y="3716338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6219" name="Freeform 11"/>
          <p:cNvSpPr>
            <a:spLocks/>
          </p:cNvSpPr>
          <p:nvPr/>
        </p:nvSpPr>
        <p:spPr bwMode="auto">
          <a:xfrm>
            <a:off x="4773613" y="4159250"/>
            <a:ext cx="4065587" cy="565150"/>
          </a:xfrm>
          <a:custGeom>
            <a:avLst/>
            <a:gdLst>
              <a:gd name="T0" fmla="*/ 2154 w 2561"/>
              <a:gd name="T1" fmla="*/ 0 h 356"/>
              <a:gd name="T2" fmla="*/ 2470 w 2561"/>
              <a:gd name="T3" fmla="*/ 1 h 356"/>
              <a:gd name="T4" fmla="*/ 2525 w 2561"/>
              <a:gd name="T5" fmla="*/ 13 h 356"/>
              <a:gd name="T6" fmla="*/ 2561 w 2561"/>
              <a:gd name="T7" fmla="*/ 68 h 356"/>
              <a:gd name="T8" fmla="*/ 2537 w 2561"/>
              <a:gd name="T9" fmla="*/ 136 h 356"/>
              <a:gd name="T10" fmla="*/ 2482 w 2561"/>
              <a:gd name="T11" fmla="*/ 179 h 356"/>
              <a:gd name="T12" fmla="*/ 2231 w 2561"/>
              <a:gd name="T13" fmla="*/ 295 h 356"/>
              <a:gd name="T14" fmla="*/ 1906 w 2561"/>
              <a:gd name="T15" fmla="*/ 332 h 356"/>
              <a:gd name="T16" fmla="*/ 1207 w 2561"/>
              <a:gd name="T17" fmla="*/ 350 h 356"/>
              <a:gd name="T18" fmla="*/ 276 w 2561"/>
              <a:gd name="T19" fmla="*/ 356 h 356"/>
              <a:gd name="T20" fmla="*/ 104 w 2561"/>
              <a:gd name="T21" fmla="*/ 338 h 356"/>
              <a:gd name="T22" fmla="*/ 19 w 2561"/>
              <a:gd name="T23" fmla="*/ 307 h 356"/>
              <a:gd name="T24" fmla="*/ 0 w 2561"/>
              <a:gd name="T25" fmla="*/ 252 h 356"/>
              <a:gd name="T26" fmla="*/ 0 w 2561"/>
              <a:gd name="T27" fmla="*/ 124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1" h="356">
                <a:moveTo>
                  <a:pt x="2154" y="0"/>
                </a:moveTo>
                <a:lnTo>
                  <a:pt x="2470" y="1"/>
                </a:lnTo>
                <a:lnTo>
                  <a:pt x="2525" y="13"/>
                </a:lnTo>
                <a:lnTo>
                  <a:pt x="2561" y="68"/>
                </a:lnTo>
                <a:lnTo>
                  <a:pt x="2537" y="136"/>
                </a:lnTo>
                <a:lnTo>
                  <a:pt x="2482" y="179"/>
                </a:lnTo>
                <a:lnTo>
                  <a:pt x="2231" y="295"/>
                </a:lnTo>
                <a:lnTo>
                  <a:pt x="1906" y="332"/>
                </a:lnTo>
                <a:lnTo>
                  <a:pt x="1207" y="350"/>
                </a:lnTo>
                <a:lnTo>
                  <a:pt x="276" y="356"/>
                </a:lnTo>
                <a:lnTo>
                  <a:pt x="104" y="338"/>
                </a:lnTo>
                <a:lnTo>
                  <a:pt x="19" y="307"/>
                </a:lnTo>
                <a:lnTo>
                  <a:pt x="0" y="252"/>
                </a:lnTo>
                <a:lnTo>
                  <a:pt x="0" y="12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6220" name="Text Box 12"/>
          <p:cNvSpPr txBox="1">
            <a:spLocks noChangeArrowheads="1"/>
          </p:cNvSpPr>
          <p:nvPr/>
        </p:nvSpPr>
        <p:spPr bwMode="auto">
          <a:xfrm>
            <a:off x="7431088" y="344487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06221" name="Text Box 13"/>
          <p:cNvSpPr txBox="1">
            <a:spLocks noChangeArrowheads="1"/>
          </p:cNvSpPr>
          <p:nvPr/>
        </p:nvSpPr>
        <p:spPr bwMode="auto">
          <a:xfrm>
            <a:off x="5810250" y="27432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06222" name="Line 14"/>
          <p:cNvSpPr>
            <a:spLocks noChangeShapeType="1"/>
          </p:cNvSpPr>
          <p:nvPr/>
        </p:nvSpPr>
        <p:spPr bwMode="auto">
          <a:xfrm>
            <a:off x="6191250" y="31242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0A5A4-4894-437C-9853-61FF95A68EF9}" type="slidenum">
              <a:rPr lang="en-US"/>
              <a:pPr/>
              <a:t>8</a:t>
            </a:fld>
            <a:endParaRPr lang="en-US"/>
          </a:p>
        </p:txBody>
      </p:sp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Traverse a Chain of Pointers</a:t>
            </a:r>
          </a:p>
        </p:txBody>
      </p:sp>
      <p:sp>
        <p:nvSpPr>
          <p:cNvPr id="607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solidFill>
                  <a:schemeClr val="bg2"/>
                </a:solidFill>
              </a:rPr>
              <a:t>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pPr>
              <a:lnSpc>
                <a:spcPct val="90000"/>
              </a:lnSpc>
            </a:pPr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*pNow;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k&lt;3; k++)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list[k].pNext = &amp;(list[(k+1)%3]);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		// start here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</a:p>
        </p:txBody>
      </p:sp>
      <p:sp>
        <p:nvSpPr>
          <p:cNvPr id="607236" name="Text Box 4"/>
          <p:cNvSpPr txBox="1">
            <a:spLocks noChangeArrowheads="1"/>
          </p:cNvSpPr>
          <p:nvPr/>
        </p:nvSpPr>
        <p:spPr bwMode="auto">
          <a:xfrm>
            <a:off x="4037013" y="370205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7237" name="Line 5"/>
          <p:cNvSpPr>
            <a:spLocks noChangeShapeType="1"/>
          </p:cNvSpPr>
          <p:nvPr/>
        </p:nvSpPr>
        <p:spPr bwMode="auto">
          <a:xfrm>
            <a:off x="4799013" y="41592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7238" name="Text Box 6"/>
          <p:cNvSpPr txBox="1">
            <a:spLocks noChangeArrowheads="1"/>
          </p:cNvSpPr>
          <p:nvPr/>
        </p:nvSpPr>
        <p:spPr bwMode="auto">
          <a:xfrm>
            <a:off x="4002088" y="34305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07239" name="Text Box 7"/>
          <p:cNvSpPr txBox="1">
            <a:spLocks noChangeArrowheads="1"/>
          </p:cNvSpPr>
          <p:nvPr/>
        </p:nvSpPr>
        <p:spPr bwMode="auto">
          <a:xfrm>
            <a:off x="5748338" y="37084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7240" name="Line 8"/>
          <p:cNvSpPr>
            <a:spLocks noChangeShapeType="1"/>
          </p:cNvSpPr>
          <p:nvPr/>
        </p:nvSpPr>
        <p:spPr bwMode="auto">
          <a:xfrm>
            <a:off x="6510338" y="4165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7241" name="Text Box 9"/>
          <p:cNvSpPr txBox="1">
            <a:spLocks noChangeArrowheads="1"/>
          </p:cNvSpPr>
          <p:nvPr/>
        </p:nvSpPr>
        <p:spPr bwMode="auto">
          <a:xfrm>
            <a:off x="5713413" y="34369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07242" name="Text Box 10"/>
          <p:cNvSpPr txBox="1">
            <a:spLocks noChangeArrowheads="1"/>
          </p:cNvSpPr>
          <p:nvPr/>
        </p:nvSpPr>
        <p:spPr bwMode="auto">
          <a:xfrm>
            <a:off x="7466013" y="3716338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7243" name="Freeform 11"/>
          <p:cNvSpPr>
            <a:spLocks/>
          </p:cNvSpPr>
          <p:nvPr/>
        </p:nvSpPr>
        <p:spPr bwMode="auto">
          <a:xfrm>
            <a:off x="4773613" y="4159250"/>
            <a:ext cx="4065587" cy="565150"/>
          </a:xfrm>
          <a:custGeom>
            <a:avLst/>
            <a:gdLst>
              <a:gd name="T0" fmla="*/ 2154 w 2561"/>
              <a:gd name="T1" fmla="*/ 0 h 356"/>
              <a:gd name="T2" fmla="*/ 2470 w 2561"/>
              <a:gd name="T3" fmla="*/ 1 h 356"/>
              <a:gd name="T4" fmla="*/ 2525 w 2561"/>
              <a:gd name="T5" fmla="*/ 13 h 356"/>
              <a:gd name="T6" fmla="*/ 2561 w 2561"/>
              <a:gd name="T7" fmla="*/ 68 h 356"/>
              <a:gd name="T8" fmla="*/ 2537 w 2561"/>
              <a:gd name="T9" fmla="*/ 136 h 356"/>
              <a:gd name="T10" fmla="*/ 2482 w 2561"/>
              <a:gd name="T11" fmla="*/ 179 h 356"/>
              <a:gd name="T12" fmla="*/ 2231 w 2561"/>
              <a:gd name="T13" fmla="*/ 295 h 356"/>
              <a:gd name="T14" fmla="*/ 1906 w 2561"/>
              <a:gd name="T15" fmla="*/ 332 h 356"/>
              <a:gd name="T16" fmla="*/ 1207 w 2561"/>
              <a:gd name="T17" fmla="*/ 350 h 356"/>
              <a:gd name="T18" fmla="*/ 276 w 2561"/>
              <a:gd name="T19" fmla="*/ 356 h 356"/>
              <a:gd name="T20" fmla="*/ 104 w 2561"/>
              <a:gd name="T21" fmla="*/ 338 h 356"/>
              <a:gd name="T22" fmla="*/ 19 w 2561"/>
              <a:gd name="T23" fmla="*/ 307 h 356"/>
              <a:gd name="T24" fmla="*/ 0 w 2561"/>
              <a:gd name="T25" fmla="*/ 252 h 356"/>
              <a:gd name="T26" fmla="*/ 0 w 2561"/>
              <a:gd name="T27" fmla="*/ 124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1" h="356">
                <a:moveTo>
                  <a:pt x="2154" y="0"/>
                </a:moveTo>
                <a:lnTo>
                  <a:pt x="2470" y="1"/>
                </a:lnTo>
                <a:lnTo>
                  <a:pt x="2525" y="13"/>
                </a:lnTo>
                <a:lnTo>
                  <a:pt x="2561" y="68"/>
                </a:lnTo>
                <a:lnTo>
                  <a:pt x="2537" y="136"/>
                </a:lnTo>
                <a:lnTo>
                  <a:pt x="2482" y="179"/>
                </a:lnTo>
                <a:lnTo>
                  <a:pt x="2231" y="295"/>
                </a:lnTo>
                <a:lnTo>
                  <a:pt x="1906" y="332"/>
                </a:lnTo>
                <a:lnTo>
                  <a:pt x="1207" y="350"/>
                </a:lnTo>
                <a:lnTo>
                  <a:pt x="276" y="356"/>
                </a:lnTo>
                <a:lnTo>
                  <a:pt x="104" y="338"/>
                </a:lnTo>
                <a:lnTo>
                  <a:pt x="19" y="307"/>
                </a:lnTo>
                <a:lnTo>
                  <a:pt x="0" y="252"/>
                </a:lnTo>
                <a:lnTo>
                  <a:pt x="0" y="12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7244" name="Text Box 12"/>
          <p:cNvSpPr txBox="1">
            <a:spLocks noChangeArrowheads="1"/>
          </p:cNvSpPr>
          <p:nvPr/>
        </p:nvSpPr>
        <p:spPr bwMode="auto">
          <a:xfrm>
            <a:off x="7431088" y="344487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07245" name="Text Box 13"/>
          <p:cNvSpPr txBox="1">
            <a:spLocks noChangeArrowheads="1"/>
          </p:cNvSpPr>
          <p:nvPr/>
        </p:nvSpPr>
        <p:spPr bwMode="auto">
          <a:xfrm>
            <a:off x="7486650" y="27432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07246" name="Line 14"/>
          <p:cNvSpPr>
            <a:spLocks noChangeShapeType="1"/>
          </p:cNvSpPr>
          <p:nvPr/>
        </p:nvSpPr>
        <p:spPr bwMode="auto">
          <a:xfrm>
            <a:off x="7867650" y="31242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48392-DA12-45B0-B0FB-CE13CDF3D199}" type="slidenum">
              <a:rPr lang="en-US"/>
              <a:pPr/>
              <a:t>9</a:t>
            </a:fld>
            <a:endParaRPr lang="en-US"/>
          </a:p>
        </p:txBody>
      </p:sp>
      <p:sp>
        <p:nvSpPr>
          <p:cNvPr id="608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Traverse a Chain of Pointers</a:t>
            </a:r>
          </a:p>
        </p:txBody>
      </p:sp>
      <p:sp>
        <p:nvSpPr>
          <p:cNvPr id="608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solidFill>
                  <a:schemeClr val="bg2"/>
                </a:solidFill>
              </a:rPr>
              <a:t>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pPr>
              <a:lnSpc>
                <a:spcPct val="90000"/>
              </a:lnSpc>
            </a:pPr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*pNow;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k&lt;3; k++)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list[k].pNext = &amp;(list[(k+1)%3]);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		// start here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</a:p>
        </p:txBody>
      </p:sp>
      <p:sp>
        <p:nvSpPr>
          <p:cNvPr id="608260" name="Text Box 4"/>
          <p:cNvSpPr txBox="1">
            <a:spLocks noChangeArrowheads="1"/>
          </p:cNvSpPr>
          <p:nvPr/>
        </p:nvSpPr>
        <p:spPr bwMode="auto">
          <a:xfrm>
            <a:off x="4037013" y="370205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8261" name="Line 5"/>
          <p:cNvSpPr>
            <a:spLocks noChangeShapeType="1"/>
          </p:cNvSpPr>
          <p:nvPr/>
        </p:nvSpPr>
        <p:spPr bwMode="auto">
          <a:xfrm>
            <a:off x="4799013" y="41592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8262" name="Text Box 6"/>
          <p:cNvSpPr txBox="1">
            <a:spLocks noChangeArrowheads="1"/>
          </p:cNvSpPr>
          <p:nvPr/>
        </p:nvSpPr>
        <p:spPr bwMode="auto">
          <a:xfrm>
            <a:off x="4002088" y="34305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08263" name="Text Box 7"/>
          <p:cNvSpPr txBox="1">
            <a:spLocks noChangeArrowheads="1"/>
          </p:cNvSpPr>
          <p:nvPr/>
        </p:nvSpPr>
        <p:spPr bwMode="auto">
          <a:xfrm>
            <a:off x="5748338" y="37084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8264" name="Line 8"/>
          <p:cNvSpPr>
            <a:spLocks noChangeShapeType="1"/>
          </p:cNvSpPr>
          <p:nvPr/>
        </p:nvSpPr>
        <p:spPr bwMode="auto">
          <a:xfrm>
            <a:off x="6510338" y="4165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8265" name="Text Box 9"/>
          <p:cNvSpPr txBox="1">
            <a:spLocks noChangeArrowheads="1"/>
          </p:cNvSpPr>
          <p:nvPr/>
        </p:nvSpPr>
        <p:spPr bwMode="auto">
          <a:xfrm>
            <a:off x="5713413" y="34369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08266" name="Text Box 10"/>
          <p:cNvSpPr txBox="1">
            <a:spLocks noChangeArrowheads="1"/>
          </p:cNvSpPr>
          <p:nvPr/>
        </p:nvSpPr>
        <p:spPr bwMode="auto">
          <a:xfrm>
            <a:off x="7466013" y="3716338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8267" name="Freeform 11"/>
          <p:cNvSpPr>
            <a:spLocks/>
          </p:cNvSpPr>
          <p:nvPr/>
        </p:nvSpPr>
        <p:spPr bwMode="auto">
          <a:xfrm>
            <a:off x="4773613" y="4159250"/>
            <a:ext cx="4065587" cy="565150"/>
          </a:xfrm>
          <a:custGeom>
            <a:avLst/>
            <a:gdLst>
              <a:gd name="T0" fmla="*/ 2154 w 2561"/>
              <a:gd name="T1" fmla="*/ 0 h 356"/>
              <a:gd name="T2" fmla="*/ 2470 w 2561"/>
              <a:gd name="T3" fmla="*/ 1 h 356"/>
              <a:gd name="T4" fmla="*/ 2525 w 2561"/>
              <a:gd name="T5" fmla="*/ 13 h 356"/>
              <a:gd name="T6" fmla="*/ 2561 w 2561"/>
              <a:gd name="T7" fmla="*/ 68 h 356"/>
              <a:gd name="T8" fmla="*/ 2537 w 2561"/>
              <a:gd name="T9" fmla="*/ 136 h 356"/>
              <a:gd name="T10" fmla="*/ 2482 w 2561"/>
              <a:gd name="T11" fmla="*/ 179 h 356"/>
              <a:gd name="T12" fmla="*/ 2231 w 2561"/>
              <a:gd name="T13" fmla="*/ 295 h 356"/>
              <a:gd name="T14" fmla="*/ 1906 w 2561"/>
              <a:gd name="T15" fmla="*/ 332 h 356"/>
              <a:gd name="T16" fmla="*/ 1207 w 2561"/>
              <a:gd name="T17" fmla="*/ 350 h 356"/>
              <a:gd name="T18" fmla="*/ 276 w 2561"/>
              <a:gd name="T19" fmla="*/ 356 h 356"/>
              <a:gd name="T20" fmla="*/ 104 w 2561"/>
              <a:gd name="T21" fmla="*/ 338 h 356"/>
              <a:gd name="T22" fmla="*/ 19 w 2561"/>
              <a:gd name="T23" fmla="*/ 307 h 356"/>
              <a:gd name="T24" fmla="*/ 0 w 2561"/>
              <a:gd name="T25" fmla="*/ 252 h 356"/>
              <a:gd name="T26" fmla="*/ 0 w 2561"/>
              <a:gd name="T27" fmla="*/ 124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1" h="356">
                <a:moveTo>
                  <a:pt x="2154" y="0"/>
                </a:moveTo>
                <a:lnTo>
                  <a:pt x="2470" y="1"/>
                </a:lnTo>
                <a:lnTo>
                  <a:pt x="2525" y="13"/>
                </a:lnTo>
                <a:lnTo>
                  <a:pt x="2561" y="68"/>
                </a:lnTo>
                <a:lnTo>
                  <a:pt x="2537" y="136"/>
                </a:lnTo>
                <a:lnTo>
                  <a:pt x="2482" y="179"/>
                </a:lnTo>
                <a:lnTo>
                  <a:pt x="2231" y="295"/>
                </a:lnTo>
                <a:lnTo>
                  <a:pt x="1906" y="332"/>
                </a:lnTo>
                <a:lnTo>
                  <a:pt x="1207" y="350"/>
                </a:lnTo>
                <a:lnTo>
                  <a:pt x="276" y="356"/>
                </a:lnTo>
                <a:lnTo>
                  <a:pt x="104" y="338"/>
                </a:lnTo>
                <a:lnTo>
                  <a:pt x="19" y="307"/>
                </a:lnTo>
                <a:lnTo>
                  <a:pt x="0" y="252"/>
                </a:lnTo>
                <a:lnTo>
                  <a:pt x="0" y="12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8268" name="Text Box 12"/>
          <p:cNvSpPr txBox="1">
            <a:spLocks noChangeArrowheads="1"/>
          </p:cNvSpPr>
          <p:nvPr/>
        </p:nvSpPr>
        <p:spPr bwMode="auto">
          <a:xfrm>
            <a:off x="7431088" y="344487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08269" name="Text Box 13"/>
          <p:cNvSpPr txBox="1">
            <a:spLocks noChangeArrowheads="1"/>
          </p:cNvSpPr>
          <p:nvPr/>
        </p:nvSpPr>
        <p:spPr bwMode="auto">
          <a:xfrm>
            <a:off x="4191000" y="27432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08270" name="Line 14"/>
          <p:cNvSpPr>
            <a:spLocks noChangeShapeType="1"/>
          </p:cNvSpPr>
          <p:nvPr/>
        </p:nvSpPr>
        <p:spPr bwMode="auto">
          <a:xfrm>
            <a:off x="4572000" y="31242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na">
  <a:themeElements>
    <a:clrScheme name="van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ana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van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n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Office\Templates\vana.pot</Template>
  <TotalTime>10900</TotalTime>
  <Words>792</Words>
  <Application>Microsoft Office PowerPoint</Application>
  <PresentationFormat>On-screen Show (4:3)</PresentationFormat>
  <Paragraphs>353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Times New Roman</vt:lpstr>
      <vt:lpstr>Tahoma</vt:lpstr>
      <vt:lpstr>Courier New</vt:lpstr>
      <vt:lpstr>vana</vt:lpstr>
      <vt:lpstr>EECS110: 5AA Debuggers: GDB / CodeBlocks</vt:lpstr>
      <vt:lpstr>Machine-Assisted Debugging</vt:lpstr>
      <vt:lpstr>Example: chain or ‘Linked List’</vt:lpstr>
      <vt:lpstr>Example: chain or ‘Linked List’</vt:lpstr>
      <vt:lpstr>Traverse a Chain of Pointers</vt:lpstr>
      <vt:lpstr>Traverse a Chain of Pointers</vt:lpstr>
      <vt:lpstr>Traverse a Chain of Pointers</vt:lpstr>
      <vt:lpstr>Traverse a Chain of Pointers</vt:lpstr>
      <vt:lpstr>Traverse a Chain of Pointers</vt:lpstr>
      <vt:lpstr>Going Backwards? </vt:lpstr>
      <vt:lpstr>Result: Doubly-linked List</vt:lpstr>
      <vt:lpstr>Back-Track? Doubly-linked List</vt:lpstr>
      <vt:lpstr>Back-Track? Doubly-linked List</vt:lpstr>
      <vt:lpstr>Back-Track? Doubly-linked List</vt:lpstr>
      <vt:lpstr>Back-Track? Doubly-linked List</vt:lpstr>
      <vt:lpstr>Back-Track? Doubly-linked List</vt:lpstr>
      <vt:lpstr>Doubly-Linked List: Delete?</vt:lpstr>
      <vt:lpstr>Doubly-Linked List: Delete?</vt:lpstr>
      <vt:lpstr>Doubly-Linked List: Delete?</vt:lpstr>
      <vt:lpstr>Doubly-Linked List: Delete?</vt:lpstr>
      <vt:lpstr>Doubly-Linked List: Delete?</vt:lpstr>
      <vt:lpstr>Doubly-Linked List: Delete?</vt:lpstr>
      <vt:lpstr>Other Things You Can Build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Addresses</dc:title>
  <dc:creator>Jack Tumblin</dc:creator>
  <cp:lastModifiedBy>jetumblin</cp:lastModifiedBy>
  <cp:revision>183</cp:revision>
  <dcterms:created xsi:type="dcterms:W3CDTF">2001-04-16T00:28:07Z</dcterms:created>
  <dcterms:modified xsi:type="dcterms:W3CDTF">2012-12-04T17:04:08Z</dcterms:modified>
</cp:coreProperties>
</file>