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690" r:id="rId2"/>
    <p:sldId id="708" r:id="rId3"/>
    <p:sldId id="514" r:id="rId4"/>
    <p:sldId id="515" r:id="rId5"/>
    <p:sldId id="516" r:id="rId6"/>
    <p:sldId id="517" r:id="rId7"/>
    <p:sldId id="518" r:id="rId8"/>
    <p:sldId id="701" r:id="rId9"/>
    <p:sldId id="519" r:id="rId10"/>
    <p:sldId id="520" r:id="rId11"/>
    <p:sldId id="521" r:id="rId12"/>
    <p:sldId id="522" r:id="rId13"/>
    <p:sldId id="704" r:id="rId14"/>
    <p:sldId id="523" r:id="rId15"/>
    <p:sldId id="524" r:id="rId16"/>
    <p:sldId id="525" r:id="rId17"/>
    <p:sldId id="526" r:id="rId18"/>
    <p:sldId id="527" r:id="rId19"/>
    <p:sldId id="528" r:id="rId20"/>
    <p:sldId id="529" r:id="rId21"/>
    <p:sldId id="530" r:id="rId22"/>
    <p:sldId id="532" r:id="rId23"/>
    <p:sldId id="705" r:id="rId24"/>
    <p:sldId id="533" r:id="rId25"/>
    <p:sldId id="531" r:id="rId26"/>
    <p:sldId id="534" r:id="rId27"/>
    <p:sldId id="706" r:id="rId28"/>
    <p:sldId id="707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33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2" autoAdjust="0"/>
    <p:restoredTop sz="94764" autoAdjust="0"/>
  </p:normalViewPr>
  <p:slideViewPr>
    <p:cSldViewPr>
      <p:cViewPr varScale="1">
        <p:scale>
          <a:sx n="80" d="100"/>
          <a:sy n="80" d="100"/>
        </p:scale>
        <p:origin x="-52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1CE226C2-A2AA-4F97-8FC9-E120CE7BC7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431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59825A-E406-4F61-9461-FD211190FE00}" type="slidenum">
              <a:rPr lang="en-US"/>
              <a:pPr/>
              <a:t>1</a:t>
            </a:fld>
            <a:endParaRPr lang="en-US"/>
          </a:p>
        </p:txBody>
      </p:sp>
      <p:sp>
        <p:nvSpPr>
          <p:cNvPr id="636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6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C6B063-1BE3-4BF1-8587-202F16775C2E}" type="slidenum">
              <a:rPr lang="en-US"/>
              <a:pPr/>
              <a:t>10</a:t>
            </a:fld>
            <a:endParaRPr lang="en-US"/>
          </a:p>
        </p:txBody>
      </p:sp>
      <p:sp>
        <p:nvSpPr>
          <p:cNvPr id="723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C3CD65-0237-443F-A2FD-64DD19E2B489}" type="slidenum">
              <a:rPr lang="en-US"/>
              <a:pPr/>
              <a:t>11</a:t>
            </a:fld>
            <a:endParaRPr lang="en-US"/>
          </a:p>
        </p:txBody>
      </p:sp>
      <p:sp>
        <p:nvSpPr>
          <p:cNvPr id="724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3E6EF3-A169-41D1-B0EC-1998C7723396}" type="slidenum">
              <a:rPr lang="en-US"/>
              <a:pPr/>
              <a:t>12</a:t>
            </a:fld>
            <a:endParaRPr lang="en-US"/>
          </a:p>
        </p:txBody>
      </p:sp>
      <p:sp>
        <p:nvSpPr>
          <p:cNvPr id="7260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566627-C0FD-4B48-9B27-4CCD1A4228BC}" type="slidenum">
              <a:rPr lang="en-US"/>
              <a:pPr/>
              <a:t>13</a:t>
            </a:fld>
            <a:endParaRPr lang="en-US"/>
          </a:p>
        </p:txBody>
      </p:sp>
      <p:sp>
        <p:nvSpPr>
          <p:cNvPr id="7270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9C417C-8B82-4848-8DEF-DFA699A9DCD4}" type="slidenum">
              <a:rPr lang="en-US"/>
              <a:pPr/>
              <a:t>14</a:t>
            </a:fld>
            <a:endParaRPr lang="en-US"/>
          </a:p>
        </p:txBody>
      </p:sp>
      <p:sp>
        <p:nvSpPr>
          <p:cNvPr id="7280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4CE1F6-E0E6-467A-BD59-3EC56FA9E441}" type="slidenum">
              <a:rPr lang="en-US"/>
              <a:pPr/>
              <a:t>15</a:t>
            </a:fld>
            <a:endParaRPr lang="en-US"/>
          </a:p>
        </p:txBody>
      </p:sp>
      <p:sp>
        <p:nvSpPr>
          <p:cNvPr id="7290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F3363B-4B69-4689-BB6C-28C32A8AF3EC}" type="slidenum">
              <a:rPr lang="en-US"/>
              <a:pPr/>
              <a:t>16</a:t>
            </a:fld>
            <a:endParaRPr lang="en-US"/>
          </a:p>
        </p:txBody>
      </p:sp>
      <p:sp>
        <p:nvSpPr>
          <p:cNvPr id="7301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190B56-095F-478C-A06B-6280A1DA0B73}" type="slidenum">
              <a:rPr lang="en-US"/>
              <a:pPr/>
              <a:t>17</a:t>
            </a:fld>
            <a:endParaRPr lang="en-US"/>
          </a:p>
        </p:txBody>
      </p:sp>
      <p:sp>
        <p:nvSpPr>
          <p:cNvPr id="7311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F392A4-CF3D-44C0-8C81-331057F1EC2F}" type="slidenum">
              <a:rPr lang="en-US"/>
              <a:pPr/>
              <a:t>18</a:t>
            </a:fld>
            <a:endParaRPr lang="en-US"/>
          </a:p>
        </p:txBody>
      </p:sp>
      <p:sp>
        <p:nvSpPr>
          <p:cNvPr id="7321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AAB304-A75A-42F2-9983-09C5CEC4C8C2}" type="slidenum">
              <a:rPr lang="en-US"/>
              <a:pPr/>
              <a:t>19</a:t>
            </a:fld>
            <a:endParaRPr lang="en-US"/>
          </a:p>
        </p:txBody>
      </p:sp>
      <p:sp>
        <p:nvSpPr>
          <p:cNvPr id="7331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F5A80B-0584-428F-B0B2-389675B7EB8E}" type="slidenum">
              <a:rPr lang="en-US"/>
              <a:pPr/>
              <a:t>2</a:t>
            </a:fld>
            <a:endParaRPr lang="en-US"/>
          </a:p>
        </p:txBody>
      </p:sp>
      <p:sp>
        <p:nvSpPr>
          <p:cNvPr id="71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D2E44D-733C-47A8-A7CC-6ED48EFCC7E7}" type="slidenum">
              <a:rPr lang="en-US"/>
              <a:pPr/>
              <a:t>20</a:t>
            </a:fld>
            <a:endParaRPr lang="en-US"/>
          </a:p>
        </p:txBody>
      </p:sp>
      <p:sp>
        <p:nvSpPr>
          <p:cNvPr id="7342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F1AD37-600C-46BC-837F-4F8B9AB9ED33}" type="slidenum">
              <a:rPr lang="en-US"/>
              <a:pPr/>
              <a:t>21</a:t>
            </a:fld>
            <a:endParaRPr lang="en-US"/>
          </a:p>
        </p:txBody>
      </p:sp>
      <p:sp>
        <p:nvSpPr>
          <p:cNvPr id="7352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B7E942-CFE3-469B-9702-FE5851C7E857}" type="slidenum">
              <a:rPr lang="en-US"/>
              <a:pPr/>
              <a:t>22</a:t>
            </a:fld>
            <a:endParaRPr lang="en-US"/>
          </a:p>
        </p:txBody>
      </p:sp>
      <p:sp>
        <p:nvSpPr>
          <p:cNvPr id="73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8C6AAE-0FF0-4317-863B-5E0BF4B5A354}" type="slidenum">
              <a:rPr lang="en-US"/>
              <a:pPr/>
              <a:t>23</a:t>
            </a:fld>
            <a:endParaRPr lang="en-US"/>
          </a:p>
        </p:txBody>
      </p:sp>
      <p:sp>
        <p:nvSpPr>
          <p:cNvPr id="73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93B7CD-CDFC-4F88-A89B-F725D445FFE0}" type="slidenum">
              <a:rPr lang="en-US"/>
              <a:pPr/>
              <a:t>24</a:t>
            </a:fld>
            <a:endParaRPr lang="en-US"/>
          </a:p>
        </p:txBody>
      </p:sp>
      <p:sp>
        <p:nvSpPr>
          <p:cNvPr id="7383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29D141-ADCD-4BE2-BEA9-08BE2ADE0441}" type="slidenum">
              <a:rPr lang="en-US"/>
              <a:pPr/>
              <a:t>25</a:t>
            </a:fld>
            <a:endParaRPr lang="en-US"/>
          </a:p>
        </p:txBody>
      </p:sp>
      <p:sp>
        <p:nvSpPr>
          <p:cNvPr id="7393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D933D5-7CBA-42CF-8F48-73C6629A290E}" type="slidenum">
              <a:rPr lang="en-US"/>
              <a:pPr/>
              <a:t>26</a:t>
            </a:fld>
            <a:endParaRPr lang="en-US"/>
          </a:p>
        </p:txBody>
      </p:sp>
      <p:sp>
        <p:nvSpPr>
          <p:cNvPr id="740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4B99A8-03FF-44E1-8888-F54E131DF7E8}" type="slidenum">
              <a:rPr lang="en-US"/>
              <a:pPr/>
              <a:t>27</a:t>
            </a:fld>
            <a:endParaRPr lang="en-US"/>
          </a:p>
        </p:txBody>
      </p:sp>
      <p:sp>
        <p:nvSpPr>
          <p:cNvPr id="7413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D25C08-902A-4909-8713-802130C20101}" type="slidenum">
              <a:rPr lang="en-US"/>
              <a:pPr/>
              <a:t>28</a:t>
            </a:fld>
            <a:endParaRPr lang="en-US"/>
          </a:p>
        </p:txBody>
      </p:sp>
      <p:sp>
        <p:nvSpPr>
          <p:cNvPr id="7424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55DB46-40D9-4947-B4CE-26DC6A578296}" type="slidenum">
              <a:rPr lang="en-US"/>
              <a:pPr/>
              <a:t>3</a:t>
            </a:fld>
            <a:endParaRPr lang="en-US"/>
          </a:p>
        </p:txBody>
      </p:sp>
      <p:sp>
        <p:nvSpPr>
          <p:cNvPr id="71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CC8CA-5784-45C4-9A47-2EA47A7ACCF1}" type="slidenum">
              <a:rPr lang="en-US"/>
              <a:pPr/>
              <a:t>4</a:t>
            </a:fld>
            <a:endParaRPr lang="en-US"/>
          </a:p>
        </p:txBody>
      </p:sp>
      <p:sp>
        <p:nvSpPr>
          <p:cNvPr id="71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2CA867-EF01-4C61-9422-E9A819E78C0F}" type="slidenum">
              <a:rPr lang="en-US"/>
              <a:pPr/>
              <a:t>5</a:t>
            </a:fld>
            <a:endParaRPr lang="en-US"/>
          </a:p>
        </p:txBody>
      </p:sp>
      <p:sp>
        <p:nvSpPr>
          <p:cNvPr id="718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E59120-A476-42A5-9EDA-D033C10B64B0}" type="slidenum">
              <a:rPr lang="en-US"/>
              <a:pPr/>
              <a:t>6</a:t>
            </a:fld>
            <a:endParaRPr lang="en-US"/>
          </a:p>
        </p:txBody>
      </p:sp>
      <p:sp>
        <p:nvSpPr>
          <p:cNvPr id="719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C3B3DD-7E7B-4095-B4B5-0A467D3B6CD4}" type="slidenum">
              <a:rPr lang="en-US"/>
              <a:pPr/>
              <a:t>7</a:t>
            </a:fld>
            <a:endParaRPr lang="en-US"/>
          </a:p>
        </p:txBody>
      </p:sp>
      <p:sp>
        <p:nvSpPr>
          <p:cNvPr id="720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48A373-9164-43B7-BF62-7B9D26656C96}" type="slidenum">
              <a:rPr lang="en-US"/>
              <a:pPr/>
              <a:t>8</a:t>
            </a:fld>
            <a:endParaRPr lang="en-US"/>
          </a:p>
        </p:txBody>
      </p:sp>
      <p:sp>
        <p:nvSpPr>
          <p:cNvPr id="72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619ADD-0933-4564-A6AD-1CEA8ABC0AD9}" type="slidenum">
              <a:rPr lang="en-US"/>
              <a:pPr/>
              <a:t>9</a:t>
            </a:fld>
            <a:endParaRPr lang="en-US"/>
          </a:p>
        </p:txBody>
      </p:sp>
      <p:sp>
        <p:nvSpPr>
          <p:cNvPr id="7229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E05F84-5B32-488B-A89E-41F824C718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29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FC208-1E97-4E1B-A9DD-5D69831F24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07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53D0A-1305-4312-B5E4-80F005C7A9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42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8DA7D-50BC-41B2-9638-3CF2866EEA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101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E3546-2246-4FAF-B740-C8CCAD3FF9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848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5A949-25A8-4082-8DBE-41BB96D1B7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576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0702EB-BA01-41CF-AE08-6F4B041EF2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797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DAED4D-F6C0-4ED3-8A76-DB2DE4F3E7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788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0EF45-236C-44C5-9E54-37851848DA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92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AFF9D-A598-401B-AA60-74A65A7C81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21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7BA65-A7C1-42C1-AD29-1ABCA4CD89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5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8BA21562-DF61-4018-89D1-898E7F2699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4724400"/>
            <a:ext cx="8229600" cy="1676400"/>
          </a:xfrm>
        </p:spPr>
        <p:txBody>
          <a:bodyPr/>
          <a:lstStyle/>
          <a:p>
            <a:pPr>
              <a:buFontTx/>
              <a:buNone/>
            </a:pPr>
            <a:r>
              <a:rPr lang="en-US" sz="4000" u="sng"/>
              <a:t>I hope you: </a:t>
            </a:r>
            <a:r>
              <a:rPr lang="en-US"/>
              <a:t> </a:t>
            </a:r>
          </a:p>
          <a:p>
            <a:pPr lvl="1"/>
            <a:r>
              <a:rPr lang="en-US"/>
              <a:t>Will soon prepare your final exam ‘cheat sheet’…</a:t>
            </a:r>
          </a:p>
        </p:txBody>
      </p:sp>
      <p:sp>
        <p:nvSpPr>
          <p:cNvPr id="635907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2209800"/>
          </a:xfrm>
          <a:noFill/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EECS110: 9c 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Sorting, ADTs, Linked Lists</a:t>
            </a:r>
          </a:p>
        </p:txBody>
      </p:sp>
      <p:sp>
        <p:nvSpPr>
          <p:cNvPr id="635908" name="Rectangle 4"/>
          <p:cNvSpPr>
            <a:spLocks noChangeArrowheads="1"/>
          </p:cNvSpPr>
          <p:nvPr/>
        </p:nvSpPr>
        <p:spPr bwMode="auto">
          <a:xfrm>
            <a:off x="2719388" y="2667000"/>
            <a:ext cx="3706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Jack Tumblin</a:t>
            </a:r>
            <a:b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</a:br>
            <a:r>
              <a:rPr lang="en-US" sz="2800">
                <a:solidFill>
                  <a:schemeClr val="tx2"/>
                </a:solidFill>
                <a:effectLst/>
                <a:latin typeface="Times New Roman" pitchFamily="18" charset="0"/>
              </a:rPr>
              <a:t>jet@cs.northwestern.edu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2259013"/>
            <a:ext cx="7937500" cy="277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0867" name="Rectangle 3"/>
          <p:cNvSpPr>
            <a:spLocks noChangeArrowheads="1"/>
          </p:cNvSpPr>
          <p:nvPr/>
        </p:nvSpPr>
        <p:spPr bwMode="auto">
          <a:xfrm>
            <a:off x="685800" y="381000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Insertion Sort</a:t>
            </a:r>
          </a:p>
        </p:txBody>
      </p:sp>
      <p:sp>
        <p:nvSpPr>
          <p:cNvPr id="420868" name="Text Box 4"/>
          <p:cNvSpPr txBox="1">
            <a:spLocks noChangeArrowheads="1"/>
          </p:cNvSpPr>
          <p:nvPr/>
        </p:nvSpPr>
        <p:spPr bwMode="auto">
          <a:xfrm rot="-5400000">
            <a:off x="3211512" y="2249488"/>
            <a:ext cx="10953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Remove</a:t>
            </a:r>
          </a:p>
        </p:txBody>
      </p:sp>
      <p:sp>
        <p:nvSpPr>
          <p:cNvPr id="420869" name="Text Box 5"/>
          <p:cNvSpPr txBox="1">
            <a:spLocks noChangeArrowheads="1"/>
          </p:cNvSpPr>
          <p:nvPr/>
        </p:nvSpPr>
        <p:spPr bwMode="auto">
          <a:xfrm rot="5400000">
            <a:off x="1147762" y="2281238"/>
            <a:ext cx="8540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Insert</a:t>
            </a:r>
          </a:p>
        </p:txBody>
      </p:sp>
      <p:sp>
        <p:nvSpPr>
          <p:cNvPr id="420870" name="Rectangle 6"/>
          <p:cNvSpPr>
            <a:spLocks noChangeArrowheads="1"/>
          </p:cNvSpPr>
          <p:nvPr/>
        </p:nvSpPr>
        <p:spPr bwMode="auto">
          <a:xfrm>
            <a:off x="3302000" y="3454400"/>
            <a:ext cx="508000" cy="5334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871" name="Line 7"/>
          <p:cNvSpPr>
            <a:spLocks noChangeShapeType="1"/>
          </p:cNvSpPr>
          <p:nvPr/>
        </p:nvSpPr>
        <p:spPr bwMode="auto">
          <a:xfrm flipV="1">
            <a:off x="3505200" y="3352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8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050" y="76200"/>
            <a:ext cx="3452813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1891" name="Text Box 3"/>
          <p:cNvSpPr txBox="1">
            <a:spLocks noChangeArrowheads="1"/>
          </p:cNvSpPr>
          <p:nvPr/>
        </p:nvSpPr>
        <p:spPr bwMode="auto">
          <a:xfrm>
            <a:off x="152400" y="3200400"/>
            <a:ext cx="28352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Insertion sort</a:t>
            </a:r>
          </a:p>
          <a:p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Example</a:t>
            </a:r>
            <a:endParaRPr lang="en-US" sz="1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21892" name="Text Box 4"/>
          <p:cNvSpPr txBox="1">
            <a:spLocks noChangeArrowheads="1"/>
          </p:cNvSpPr>
          <p:nvPr/>
        </p:nvSpPr>
        <p:spPr bwMode="auto">
          <a:xfrm>
            <a:off x="228600" y="533400"/>
            <a:ext cx="2659063" cy="1196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(1</a:t>
            </a:r>
            <a:r>
              <a:rPr lang="en-US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st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unsorted item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is automatially the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1</a:t>
            </a:r>
            <a:r>
              <a:rPr lang="en-US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st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sorted item)</a:t>
            </a:r>
          </a:p>
        </p:txBody>
      </p:sp>
      <p:sp>
        <p:nvSpPr>
          <p:cNvPr id="421893" name="Line 5"/>
          <p:cNvSpPr>
            <a:spLocks noChangeShapeType="1"/>
          </p:cNvSpPr>
          <p:nvPr/>
        </p:nvSpPr>
        <p:spPr bwMode="auto">
          <a:xfrm flipV="1">
            <a:off x="2895600" y="6096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25" name="Line 13"/>
          <p:cNvSpPr>
            <a:spLocks noChangeShapeType="1"/>
          </p:cNvSpPr>
          <p:nvPr/>
        </p:nvSpPr>
        <p:spPr bwMode="auto">
          <a:xfrm>
            <a:off x="5295900" y="2895600"/>
            <a:ext cx="0" cy="7620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447800"/>
            <a:ext cx="8610600" cy="5105400"/>
          </a:xfrm>
        </p:spPr>
        <p:txBody>
          <a:bodyPr/>
          <a:lstStyle/>
          <a:p>
            <a:pPr algn="l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PROBLEM 1: </a:t>
            </a:r>
            <a:r>
              <a:rPr lang="en-US"/>
              <a:t>Where to put item in sorted list: ?		Use binary search! (see prev. lecture)</a:t>
            </a:r>
          </a:p>
          <a:p>
            <a:pPr algn="l"/>
            <a:endParaRPr lang="en-US"/>
          </a:p>
          <a:p>
            <a:pPr algn="l"/>
            <a:endParaRPr lang="en-US"/>
          </a:p>
          <a:p>
            <a:pPr algn="l"/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PROBLEM 2: </a:t>
            </a:r>
            <a:r>
              <a:rPr lang="en-US"/>
              <a:t> </a:t>
            </a:r>
          </a:p>
          <a:p>
            <a:pPr algn="l"/>
            <a:r>
              <a:rPr lang="en-US"/>
              <a:t>      What is the best way to ‘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insert</a:t>
            </a:r>
            <a:r>
              <a:rPr lang="en-US"/>
              <a:t>’ and ‘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remove</a:t>
            </a:r>
            <a:r>
              <a:rPr lang="en-US"/>
              <a:t>’ </a:t>
            </a:r>
            <a:br>
              <a:rPr lang="en-US"/>
            </a:br>
            <a:r>
              <a:rPr lang="en-US"/>
              <a:t>                                            an element from a list?</a:t>
            </a:r>
          </a:p>
          <a:p>
            <a:pPr lvl="1" algn="l">
              <a:buFontTx/>
              <a:buChar char="–"/>
            </a:pPr>
            <a:r>
              <a:rPr lang="en-US"/>
              <a:t>If list is an </a:t>
            </a:r>
            <a:r>
              <a:rPr lang="en-US" u="sng"/>
              <a:t>array</a:t>
            </a:r>
            <a:r>
              <a:rPr lang="en-US"/>
              <a:t> of structs,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MESSY</a:t>
            </a:r>
            <a:r>
              <a:rPr lang="en-US"/>
              <a:t> (lots of copying)</a:t>
            </a:r>
          </a:p>
          <a:p>
            <a:pPr lvl="1" algn="l">
              <a:buFontTx/>
              <a:buChar char="–"/>
            </a:pPr>
            <a:r>
              <a:rPr lang="en-US"/>
              <a:t>If list is array of pointers-to-structs? also messy... </a:t>
            </a:r>
          </a:p>
        </p:txBody>
      </p:sp>
      <p:sp>
        <p:nvSpPr>
          <p:cNvPr id="422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609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Insertion Sort: Example Code?</a:t>
            </a:r>
          </a:p>
        </p:txBody>
      </p:sp>
      <p:sp>
        <p:nvSpPr>
          <p:cNvPr id="422917" name="Text Box 5"/>
          <p:cNvSpPr txBox="1">
            <a:spLocks noChangeArrowheads="1"/>
          </p:cNvSpPr>
          <p:nvPr/>
        </p:nvSpPr>
        <p:spPr bwMode="auto">
          <a:xfrm>
            <a:off x="5334000" y="3048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</a:p>
        </p:txBody>
      </p:sp>
      <p:sp>
        <p:nvSpPr>
          <p:cNvPr id="422918" name="Text Box 6"/>
          <p:cNvSpPr txBox="1">
            <a:spLocks noChangeArrowheads="1"/>
          </p:cNvSpPr>
          <p:nvPr/>
        </p:nvSpPr>
        <p:spPr bwMode="auto">
          <a:xfrm>
            <a:off x="3429000" y="3048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</a:p>
        </p:txBody>
      </p:sp>
      <p:sp>
        <p:nvSpPr>
          <p:cNvPr id="422919" name="Text Box 7"/>
          <p:cNvSpPr txBox="1">
            <a:spLocks noChangeArrowheads="1"/>
          </p:cNvSpPr>
          <p:nvPr/>
        </p:nvSpPr>
        <p:spPr bwMode="auto">
          <a:xfrm>
            <a:off x="3733800" y="3048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422920" name="Text Box 8"/>
          <p:cNvSpPr txBox="1">
            <a:spLocks noChangeArrowheads="1"/>
          </p:cNvSpPr>
          <p:nvPr/>
        </p:nvSpPr>
        <p:spPr bwMode="auto">
          <a:xfrm>
            <a:off x="4038600" y="3048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</a:p>
        </p:txBody>
      </p:sp>
      <p:sp>
        <p:nvSpPr>
          <p:cNvPr id="422921" name="Text Box 9"/>
          <p:cNvSpPr txBox="1">
            <a:spLocks noChangeArrowheads="1"/>
          </p:cNvSpPr>
          <p:nvPr/>
        </p:nvSpPr>
        <p:spPr bwMode="auto">
          <a:xfrm>
            <a:off x="4648200" y="3048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</a:p>
        </p:txBody>
      </p:sp>
      <p:sp>
        <p:nvSpPr>
          <p:cNvPr id="422922" name="Text Box 10"/>
          <p:cNvSpPr txBox="1">
            <a:spLocks noChangeArrowheads="1"/>
          </p:cNvSpPr>
          <p:nvPr/>
        </p:nvSpPr>
        <p:spPr bwMode="auto">
          <a:xfrm>
            <a:off x="4953000" y="3048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</a:p>
        </p:txBody>
      </p:sp>
      <p:sp>
        <p:nvSpPr>
          <p:cNvPr id="422923" name="Text Box 11"/>
          <p:cNvSpPr txBox="1">
            <a:spLocks noChangeArrowheads="1"/>
          </p:cNvSpPr>
          <p:nvPr/>
        </p:nvSpPr>
        <p:spPr bwMode="auto">
          <a:xfrm>
            <a:off x="4343400" y="3048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g</a:t>
            </a:r>
          </a:p>
        </p:txBody>
      </p:sp>
      <p:sp>
        <p:nvSpPr>
          <p:cNvPr id="422924" name="Text Box 12"/>
          <p:cNvSpPr txBox="1">
            <a:spLocks noChangeArrowheads="1"/>
          </p:cNvSpPr>
          <p:nvPr/>
        </p:nvSpPr>
        <p:spPr bwMode="auto">
          <a:xfrm>
            <a:off x="5638800" y="3048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</a:p>
        </p:txBody>
      </p:sp>
      <p:sp>
        <p:nvSpPr>
          <p:cNvPr id="422926" name="Freeform 14"/>
          <p:cNvSpPr>
            <a:spLocks/>
          </p:cNvSpPr>
          <p:nvPr/>
        </p:nvSpPr>
        <p:spPr bwMode="auto">
          <a:xfrm>
            <a:off x="4578350" y="2527300"/>
            <a:ext cx="908050" cy="546100"/>
          </a:xfrm>
          <a:custGeom>
            <a:avLst/>
            <a:gdLst>
              <a:gd name="T0" fmla="*/ 572 w 572"/>
              <a:gd name="T1" fmla="*/ 328 h 344"/>
              <a:gd name="T2" fmla="*/ 444 w 572"/>
              <a:gd name="T3" fmla="*/ 56 h 344"/>
              <a:gd name="T4" fmla="*/ 68 w 572"/>
              <a:gd name="T5" fmla="*/ 48 h 344"/>
              <a:gd name="T6" fmla="*/ 36 w 572"/>
              <a:gd name="T7" fmla="*/ 344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2" h="344">
                <a:moveTo>
                  <a:pt x="572" y="328"/>
                </a:moveTo>
                <a:cubicBezTo>
                  <a:pt x="551" y="283"/>
                  <a:pt x="528" y="103"/>
                  <a:pt x="444" y="56"/>
                </a:cubicBezTo>
                <a:cubicBezTo>
                  <a:pt x="360" y="9"/>
                  <a:pt x="136" y="0"/>
                  <a:pt x="68" y="48"/>
                </a:cubicBezTo>
                <a:cubicBezTo>
                  <a:pt x="0" y="96"/>
                  <a:pt x="43" y="282"/>
                  <a:pt x="36" y="344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2927" name="Line 15"/>
          <p:cNvSpPr>
            <a:spLocks noChangeShapeType="1"/>
          </p:cNvSpPr>
          <p:nvPr/>
        </p:nvSpPr>
        <p:spPr bwMode="auto">
          <a:xfrm flipV="1">
            <a:off x="4648200" y="2971800"/>
            <a:ext cx="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2928" name="Text Box 16"/>
          <p:cNvSpPr txBox="1">
            <a:spLocks noChangeArrowheads="1"/>
          </p:cNvSpPr>
          <p:nvPr/>
        </p:nvSpPr>
        <p:spPr bwMode="auto">
          <a:xfrm>
            <a:off x="3494088" y="2819400"/>
            <a:ext cx="2444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0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2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4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5</a:t>
            </a:r>
            <a:r>
              <a:rPr lang="en-US" sz="1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6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Line 2"/>
          <p:cNvSpPr>
            <a:spLocks noChangeShapeType="1"/>
          </p:cNvSpPr>
          <p:nvPr/>
        </p:nvSpPr>
        <p:spPr bwMode="auto">
          <a:xfrm>
            <a:off x="4914900" y="1143000"/>
            <a:ext cx="0" cy="7620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295400"/>
            <a:ext cx="8610600" cy="5105400"/>
          </a:xfrm>
        </p:spPr>
        <p:txBody>
          <a:bodyPr/>
          <a:lstStyle/>
          <a:p>
            <a:pPr algn="l"/>
            <a:endParaRPr lang="en-US"/>
          </a:p>
          <a:p>
            <a:pPr algn="l">
              <a:buFontTx/>
              <a:buChar char="•"/>
            </a:pPr>
            <a:r>
              <a:rPr lang="en-US" sz="2800"/>
              <a:t>What is the best way to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insert</a:t>
            </a:r>
            <a:r>
              <a:rPr lang="en-US" sz="2800"/>
              <a:t>’ and ‘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remove</a:t>
            </a:r>
            <a:r>
              <a:rPr lang="en-US" sz="2800"/>
              <a:t>’ </a:t>
            </a:r>
            <a:br>
              <a:rPr lang="en-US" sz="2800"/>
            </a:br>
            <a:r>
              <a:rPr lang="en-US" sz="2800"/>
              <a:t>an element from a list?</a:t>
            </a:r>
          </a:p>
          <a:p>
            <a:pPr algn="l">
              <a:buFontTx/>
              <a:buChar char="•"/>
            </a:pPr>
            <a:r>
              <a:rPr lang="en-US" sz="2800"/>
              <a:t>We need something </a:t>
            </a:r>
            <a:r>
              <a:rPr lang="en-US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more flexible</a:t>
            </a:r>
            <a:r>
              <a:rPr lang="en-US" sz="2800"/>
              <a:t> than arrays; </a:t>
            </a:r>
            <a:br>
              <a:rPr lang="en-US" sz="2800"/>
            </a:br>
            <a:r>
              <a:rPr lang="en-US" sz="2800"/>
              <a:t>something WITHOUT strict element numbering</a:t>
            </a:r>
          </a:p>
          <a:p>
            <a:pPr algn="l"/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/>
            </a:r>
            <a:b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Core Idea: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structs</a:t>
            </a:r>
            <a:r>
              <a:rPr lang="en-US" sz="2800"/>
              <a:t> in a ‘daisy chain’ of pointers... </a:t>
            </a:r>
          </a:p>
        </p:txBody>
      </p:sp>
      <p:sp>
        <p:nvSpPr>
          <p:cNvPr id="7086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609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Insertion Sort: Example Code?</a:t>
            </a:r>
          </a:p>
        </p:txBody>
      </p:sp>
      <p:sp>
        <p:nvSpPr>
          <p:cNvPr id="708613" name="Text Box 5"/>
          <p:cNvSpPr txBox="1">
            <a:spLocks noChangeArrowheads="1"/>
          </p:cNvSpPr>
          <p:nvPr/>
        </p:nvSpPr>
        <p:spPr bwMode="auto">
          <a:xfrm>
            <a:off x="4953000" y="12954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</a:p>
        </p:txBody>
      </p:sp>
      <p:sp>
        <p:nvSpPr>
          <p:cNvPr id="708614" name="Text Box 6"/>
          <p:cNvSpPr txBox="1">
            <a:spLocks noChangeArrowheads="1"/>
          </p:cNvSpPr>
          <p:nvPr/>
        </p:nvSpPr>
        <p:spPr bwMode="auto">
          <a:xfrm>
            <a:off x="3048000" y="12954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</a:p>
        </p:txBody>
      </p:sp>
      <p:sp>
        <p:nvSpPr>
          <p:cNvPr id="708615" name="Text Box 7"/>
          <p:cNvSpPr txBox="1">
            <a:spLocks noChangeArrowheads="1"/>
          </p:cNvSpPr>
          <p:nvPr/>
        </p:nvSpPr>
        <p:spPr bwMode="auto">
          <a:xfrm>
            <a:off x="3352800" y="12954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708616" name="Text Box 8"/>
          <p:cNvSpPr txBox="1">
            <a:spLocks noChangeArrowheads="1"/>
          </p:cNvSpPr>
          <p:nvPr/>
        </p:nvSpPr>
        <p:spPr bwMode="auto">
          <a:xfrm>
            <a:off x="3657600" y="12954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</a:p>
        </p:txBody>
      </p:sp>
      <p:sp>
        <p:nvSpPr>
          <p:cNvPr id="708617" name="Text Box 9"/>
          <p:cNvSpPr txBox="1">
            <a:spLocks noChangeArrowheads="1"/>
          </p:cNvSpPr>
          <p:nvPr/>
        </p:nvSpPr>
        <p:spPr bwMode="auto">
          <a:xfrm>
            <a:off x="4267200" y="12954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</a:p>
        </p:txBody>
      </p:sp>
      <p:sp>
        <p:nvSpPr>
          <p:cNvPr id="708618" name="Text Box 10"/>
          <p:cNvSpPr txBox="1">
            <a:spLocks noChangeArrowheads="1"/>
          </p:cNvSpPr>
          <p:nvPr/>
        </p:nvSpPr>
        <p:spPr bwMode="auto">
          <a:xfrm>
            <a:off x="4572000" y="12954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</a:p>
        </p:txBody>
      </p:sp>
      <p:sp>
        <p:nvSpPr>
          <p:cNvPr id="708619" name="Text Box 11"/>
          <p:cNvSpPr txBox="1">
            <a:spLocks noChangeArrowheads="1"/>
          </p:cNvSpPr>
          <p:nvPr/>
        </p:nvSpPr>
        <p:spPr bwMode="auto">
          <a:xfrm>
            <a:off x="3962400" y="12954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g</a:t>
            </a:r>
          </a:p>
        </p:txBody>
      </p:sp>
      <p:sp>
        <p:nvSpPr>
          <p:cNvPr id="708620" name="Text Box 12"/>
          <p:cNvSpPr txBox="1">
            <a:spLocks noChangeArrowheads="1"/>
          </p:cNvSpPr>
          <p:nvPr/>
        </p:nvSpPr>
        <p:spPr bwMode="auto">
          <a:xfrm>
            <a:off x="5257800" y="12954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</a:p>
        </p:txBody>
      </p:sp>
      <p:sp>
        <p:nvSpPr>
          <p:cNvPr id="708621" name="Freeform 13"/>
          <p:cNvSpPr>
            <a:spLocks/>
          </p:cNvSpPr>
          <p:nvPr/>
        </p:nvSpPr>
        <p:spPr bwMode="auto">
          <a:xfrm>
            <a:off x="4216400" y="736600"/>
            <a:ext cx="908050" cy="546100"/>
          </a:xfrm>
          <a:custGeom>
            <a:avLst/>
            <a:gdLst>
              <a:gd name="T0" fmla="*/ 572 w 572"/>
              <a:gd name="T1" fmla="*/ 328 h 344"/>
              <a:gd name="T2" fmla="*/ 444 w 572"/>
              <a:gd name="T3" fmla="*/ 56 h 344"/>
              <a:gd name="T4" fmla="*/ 68 w 572"/>
              <a:gd name="T5" fmla="*/ 48 h 344"/>
              <a:gd name="T6" fmla="*/ 36 w 572"/>
              <a:gd name="T7" fmla="*/ 344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2" h="344">
                <a:moveTo>
                  <a:pt x="572" y="328"/>
                </a:moveTo>
                <a:cubicBezTo>
                  <a:pt x="551" y="283"/>
                  <a:pt x="528" y="103"/>
                  <a:pt x="444" y="56"/>
                </a:cubicBezTo>
                <a:cubicBezTo>
                  <a:pt x="360" y="9"/>
                  <a:pt x="136" y="0"/>
                  <a:pt x="68" y="48"/>
                </a:cubicBezTo>
                <a:cubicBezTo>
                  <a:pt x="0" y="96"/>
                  <a:pt x="43" y="282"/>
                  <a:pt x="36" y="344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22" name="Line 14"/>
          <p:cNvSpPr>
            <a:spLocks noChangeShapeType="1"/>
          </p:cNvSpPr>
          <p:nvPr/>
        </p:nvSpPr>
        <p:spPr bwMode="auto">
          <a:xfrm flipV="1">
            <a:off x="4267200" y="1219200"/>
            <a:ext cx="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23" name="Text Box 15"/>
          <p:cNvSpPr txBox="1">
            <a:spLocks noChangeArrowheads="1"/>
          </p:cNvSpPr>
          <p:nvPr/>
        </p:nvSpPr>
        <p:spPr bwMode="auto">
          <a:xfrm>
            <a:off x="3048000" y="1066800"/>
            <a:ext cx="2667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0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1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2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3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4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5</a:t>
            </a:r>
            <a:r>
              <a:rPr lang="en-US" sz="10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6</a:t>
            </a: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7</a:t>
            </a:r>
          </a:p>
        </p:txBody>
      </p:sp>
      <p:sp>
        <p:nvSpPr>
          <p:cNvPr id="708625" name="Line 17"/>
          <p:cNvSpPr>
            <a:spLocks noChangeShapeType="1"/>
          </p:cNvSpPr>
          <p:nvPr/>
        </p:nvSpPr>
        <p:spPr bwMode="auto">
          <a:xfrm>
            <a:off x="5029200" y="5562600"/>
            <a:ext cx="0" cy="7620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26" name="Text Box 18"/>
          <p:cNvSpPr txBox="1">
            <a:spLocks noChangeArrowheads="1"/>
          </p:cNvSpPr>
          <p:nvPr/>
        </p:nvSpPr>
        <p:spPr bwMode="auto">
          <a:xfrm>
            <a:off x="52578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</a:p>
        </p:txBody>
      </p:sp>
      <p:sp>
        <p:nvSpPr>
          <p:cNvPr id="708627" name="Text Box 19"/>
          <p:cNvSpPr txBox="1">
            <a:spLocks noChangeArrowheads="1"/>
          </p:cNvSpPr>
          <p:nvPr/>
        </p:nvSpPr>
        <p:spPr bwMode="auto">
          <a:xfrm>
            <a:off x="18288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</a:p>
        </p:txBody>
      </p:sp>
      <p:sp>
        <p:nvSpPr>
          <p:cNvPr id="708628" name="Text Box 20"/>
          <p:cNvSpPr txBox="1">
            <a:spLocks noChangeArrowheads="1"/>
          </p:cNvSpPr>
          <p:nvPr/>
        </p:nvSpPr>
        <p:spPr bwMode="auto">
          <a:xfrm>
            <a:off x="23622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708629" name="Text Box 21"/>
          <p:cNvSpPr txBox="1">
            <a:spLocks noChangeArrowheads="1"/>
          </p:cNvSpPr>
          <p:nvPr/>
        </p:nvSpPr>
        <p:spPr bwMode="auto">
          <a:xfrm>
            <a:off x="28956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</a:p>
        </p:txBody>
      </p:sp>
      <p:sp>
        <p:nvSpPr>
          <p:cNvPr id="708630" name="Text Box 22"/>
          <p:cNvSpPr txBox="1">
            <a:spLocks noChangeArrowheads="1"/>
          </p:cNvSpPr>
          <p:nvPr/>
        </p:nvSpPr>
        <p:spPr bwMode="auto">
          <a:xfrm>
            <a:off x="39624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</a:p>
        </p:txBody>
      </p:sp>
      <p:sp>
        <p:nvSpPr>
          <p:cNvPr id="708631" name="Text Box 23"/>
          <p:cNvSpPr txBox="1">
            <a:spLocks noChangeArrowheads="1"/>
          </p:cNvSpPr>
          <p:nvPr/>
        </p:nvSpPr>
        <p:spPr bwMode="auto">
          <a:xfrm>
            <a:off x="44958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</a:p>
        </p:txBody>
      </p:sp>
      <p:sp>
        <p:nvSpPr>
          <p:cNvPr id="708632" name="Text Box 24"/>
          <p:cNvSpPr txBox="1">
            <a:spLocks noChangeArrowheads="1"/>
          </p:cNvSpPr>
          <p:nvPr/>
        </p:nvSpPr>
        <p:spPr bwMode="auto">
          <a:xfrm>
            <a:off x="34290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g</a:t>
            </a:r>
          </a:p>
        </p:txBody>
      </p:sp>
      <p:sp>
        <p:nvSpPr>
          <p:cNvPr id="708633" name="Text Box 25"/>
          <p:cNvSpPr txBox="1">
            <a:spLocks noChangeArrowheads="1"/>
          </p:cNvSpPr>
          <p:nvPr/>
        </p:nvSpPr>
        <p:spPr bwMode="auto">
          <a:xfrm>
            <a:off x="57150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</a:p>
        </p:txBody>
      </p:sp>
      <p:sp>
        <p:nvSpPr>
          <p:cNvPr id="708638" name="Text Box 30"/>
          <p:cNvSpPr txBox="1">
            <a:spLocks noChangeArrowheads="1"/>
          </p:cNvSpPr>
          <p:nvPr/>
        </p:nvSpPr>
        <p:spPr bwMode="auto">
          <a:xfrm>
            <a:off x="1524000" y="5029200"/>
            <a:ext cx="654050" cy="3492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pBgn</a:t>
            </a:r>
          </a:p>
        </p:txBody>
      </p:sp>
      <p:sp>
        <p:nvSpPr>
          <p:cNvPr id="708639" name="Line 31"/>
          <p:cNvSpPr>
            <a:spLocks noChangeShapeType="1"/>
          </p:cNvSpPr>
          <p:nvPr/>
        </p:nvSpPr>
        <p:spPr bwMode="auto">
          <a:xfrm>
            <a:off x="1905000" y="54102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40" name="Text Box 32"/>
          <p:cNvSpPr txBox="1">
            <a:spLocks noChangeArrowheads="1"/>
          </p:cNvSpPr>
          <p:nvPr/>
        </p:nvSpPr>
        <p:spPr bwMode="auto">
          <a:xfrm>
            <a:off x="5486400" y="5060950"/>
            <a:ext cx="649288" cy="3492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pEnd</a:t>
            </a:r>
          </a:p>
        </p:txBody>
      </p:sp>
      <p:sp>
        <p:nvSpPr>
          <p:cNvPr id="708641" name="Line 33"/>
          <p:cNvSpPr>
            <a:spLocks noChangeShapeType="1"/>
          </p:cNvSpPr>
          <p:nvPr/>
        </p:nvSpPr>
        <p:spPr bwMode="auto">
          <a:xfrm>
            <a:off x="5867400" y="54102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42" name="Line 34"/>
          <p:cNvSpPr>
            <a:spLocks noChangeShapeType="1"/>
          </p:cNvSpPr>
          <p:nvPr/>
        </p:nvSpPr>
        <p:spPr bwMode="auto">
          <a:xfrm>
            <a:off x="20574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43" name="Line 35"/>
          <p:cNvSpPr>
            <a:spLocks noChangeShapeType="1"/>
          </p:cNvSpPr>
          <p:nvPr/>
        </p:nvSpPr>
        <p:spPr bwMode="auto">
          <a:xfrm>
            <a:off x="25908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44" name="Line 36"/>
          <p:cNvSpPr>
            <a:spLocks noChangeShapeType="1"/>
          </p:cNvSpPr>
          <p:nvPr/>
        </p:nvSpPr>
        <p:spPr bwMode="auto">
          <a:xfrm>
            <a:off x="31242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45" name="Line 37"/>
          <p:cNvSpPr>
            <a:spLocks noChangeShapeType="1"/>
          </p:cNvSpPr>
          <p:nvPr/>
        </p:nvSpPr>
        <p:spPr bwMode="auto">
          <a:xfrm>
            <a:off x="36576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46" name="Line 38"/>
          <p:cNvSpPr>
            <a:spLocks noChangeShapeType="1"/>
          </p:cNvSpPr>
          <p:nvPr/>
        </p:nvSpPr>
        <p:spPr bwMode="auto">
          <a:xfrm>
            <a:off x="41910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47" name="Line 39"/>
          <p:cNvSpPr>
            <a:spLocks noChangeShapeType="1"/>
          </p:cNvSpPr>
          <p:nvPr/>
        </p:nvSpPr>
        <p:spPr bwMode="auto">
          <a:xfrm>
            <a:off x="4724400" y="5791200"/>
            <a:ext cx="53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48" name="Text Box 40"/>
          <p:cNvSpPr txBox="1">
            <a:spLocks noChangeArrowheads="1"/>
          </p:cNvSpPr>
          <p:nvPr/>
        </p:nvSpPr>
        <p:spPr bwMode="auto">
          <a:xfrm>
            <a:off x="4167188" y="5060950"/>
            <a:ext cx="1014412" cy="3492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pSortEnd</a:t>
            </a:r>
          </a:p>
        </p:txBody>
      </p:sp>
      <p:sp>
        <p:nvSpPr>
          <p:cNvPr id="708649" name="Line 41"/>
          <p:cNvSpPr>
            <a:spLocks noChangeShapeType="1"/>
          </p:cNvSpPr>
          <p:nvPr/>
        </p:nvSpPr>
        <p:spPr bwMode="auto">
          <a:xfrm>
            <a:off x="4648200" y="54102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50" name="Line 42"/>
          <p:cNvSpPr>
            <a:spLocks noChangeShapeType="1"/>
          </p:cNvSpPr>
          <p:nvPr/>
        </p:nvSpPr>
        <p:spPr bwMode="auto">
          <a:xfrm>
            <a:off x="54102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51" name="Line 43"/>
          <p:cNvSpPr>
            <a:spLocks noChangeShapeType="1"/>
          </p:cNvSpPr>
          <p:nvPr/>
        </p:nvSpPr>
        <p:spPr bwMode="auto">
          <a:xfrm>
            <a:off x="59436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652" name="Text Box 44"/>
          <p:cNvSpPr txBox="1">
            <a:spLocks noChangeArrowheads="1"/>
          </p:cNvSpPr>
          <p:nvPr/>
        </p:nvSpPr>
        <p:spPr bwMode="auto">
          <a:xfrm>
            <a:off x="6172200" y="5668963"/>
            <a:ext cx="5524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762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Abstract Data Types: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ADT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(Recall) </a:t>
            </a: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‘data type’</a:t>
            </a:r>
            <a:r>
              <a:rPr lang="en-US" sz="2800"/>
              <a:t> determines </a:t>
            </a:r>
            <a:br>
              <a:rPr lang="en-US" sz="2800"/>
            </a:br>
            <a:r>
              <a:rPr lang="en-US" sz="2800"/>
              <a:t>the set of all possible values for a variable. </a:t>
            </a:r>
          </a:p>
          <a:p>
            <a:pPr>
              <a:lnSpc>
                <a:spcPct val="90000"/>
              </a:lnSpc>
            </a:pPr>
            <a:r>
              <a:rPr lang="en-US" sz="2800"/>
              <a:t>Data types </a:t>
            </a:r>
            <a:r>
              <a:rPr lang="en-US" sz="2800" b="1"/>
              <a:t>defined by C language syntax: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basic data types:  int, char, float, double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derived data types: arrays, pointers, structs, and their constructions (e.g. array of int, pointer to float)</a:t>
            </a:r>
          </a:p>
          <a:p>
            <a:pPr lvl="1"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what would we call this ‘daisy chain’ idea?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it is made of dynamically-allocated structs and pointers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It is a data type 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defined by the way you use it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2400"/>
              <a:t>an </a:t>
            </a:r>
            <a:r>
              <a:rPr lang="en-US" sz="1000"/>
              <a:t/>
            </a:r>
            <a:br>
              <a:rPr lang="en-US" sz="1000"/>
            </a:br>
            <a:endParaRPr lang="en-US" sz="1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1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bstract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ata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ype</a:t>
            </a:r>
            <a:r>
              <a:rPr lang="en-US" sz="2800"/>
              <a:t> (ADT) </a:t>
            </a:r>
          </a:p>
        </p:txBody>
      </p:sp>
      <p:sp>
        <p:nvSpPr>
          <p:cNvPr id="423940" name="Rectangle 4"/>
          <p:cNvSpPr>
            <a:spLocks noChangeArrowheads="1"/>
          </p:cNvSpPr>
          <p:nvPr/>
        </p:nvSpPr>
        <p:spPr bwMode="auto">
          <a:xfrm>
            <a:off x="1295400" y="5867400"/>
            <a:ext cx="4800600" cy="685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762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Abstract Data Types: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ADT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1534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An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ADT</a:t>
            </a:r>
            <a:r>
              <a:rPr lang="en-US"/>
              <a:t> is defined by BOTH </a:t>
            </a:r>
          </a:p>
          <a:p>
            <a:pPr lvl="1">
              <a:lnSpc>
                <a:spcPct val="90000"/>
              </a:lnSpc>
            </a:pPr>
            <a:r>
              <a:rPr lang="en-US"/>
              <a:t>its structure, </a:t>
            </a:r>
            <a:r>
              <a:rPr lang="en-US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</a:t>
            </a:r>
          </a:p>
          <a:p>
            <a:pPr lvl="1">
              <a:lnSpc>
                <a:spcPct val="90000"/>
              </a:lnSpc>
            </a:pPr>
            <a:r>
              <a:rPr lang="en-US"/>
              <a:t>a set of operations (e.g. functions) that control it. </a:t>
            </a:r>
          </a:p>
          <a:p>
            <a:pPr lvl="1"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Structure alone isn’t enough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/>
              <a:t> EXAMPLE: </a:t>
            </a:r>
          </a:p>
          <a:p>
            <a:pPr lvl="1">
              <a:lnSpc>
                <a:spcPct val="90000"/>
              </a:lnSpc>
            </a:pPr>
            <a:r>
              <a:rPr lang="en-US"/>
              <a:t>Setting pointers properly is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required</a:t>
            </a:r>
            <a:r>
              <a:rPr lang="en-US"/>
              <a:t> for this </a:t>
            </a:r>
            <a:br>
              <a:rPr lang="en-US"/>
            </a:br>
            <a:r>
              <a:rPr lang="en-US"/>
              <a:t>‘daisy chain’ to work as sorted/unsorted list</a:t>
            </a:r>
          </a:p>
        </p:txBody>
      </p:sp>
      <p:sp>
        <p:nvSpPr>
          <p:cNvPr id="424964" name="Line 4"/>
          <p:cNvSpPr>
            <a:spLocks noChangeShapeType="1"/>
          </p:cNvSpPr>
          <p:nvPr/>
        </p:nvSpPr>
        <p:spPr bwMode="auto">
          <a:xfrm>
            <a:off x="5029200" y="5562600"/>
            <a:ext cx="0" cy="7620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4965" name="Text Box 5"/>
          <p:cNvSpPr txBox="1">
            <a:spLocks noChangeArrowheads="1"/>
          </p:cNvSpPr>
          <p:nvPr/>
        </p:nvSpPr>
        <p:spPr bwMode="auto">
          <a:xfrm>
            <a:off x="52578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</a:p>
        </p:txBody>
      </p:sp>
      <p:sp>
        <p:nvSpPr>
          <p:cNvPr id="424966" name="Text Box 6"/>
          <p:cNvSpPr txBox="1">
            <a:spLocks noChangeArrowheads="1"/>
          </p:cNvSpPr>
          <p:nvPr/>
        </p:nvSpPr>
        <p:spPr bwMode="auto">
          <a:xfrm>
            <a:off x="18288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</a:p>
        </p:txBody>
      </p:sp>
      <p:sp>
        <p:nvSpPr>
          <p:cNvPr id="424967" name="Text Box 7"/>
          <p:cNvSpPr txBox="1">
            <a:spLocks noChangeArrowheads="1"/>
          </p:cNvSpPr>
          <p:nvPr/>
        </p:nvSpPr>
        <p:spPr bwMode="auto">
          <a:xfrm>
            <a:off x="23622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424968" name="Text Box 8"/>
          <p:cNvSpPr txBox="1">
            <a:spLocks noChangeArrowheads="1"/>
          </p:cNvSpPr>
          <p:nvPr/>
        </p:nvSpPr>
        <p:spPr bwMode="auto">
          <a:xfrm>
            <a:off x="28956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</a:p>
        </p:txBody>
      </p:sp>
      <p:sp>
        <p:nvSpPr>
          <p:cNvPr id="424969" name="Text Box 9"/>
          <p:cNvSpPr txBox="1">
            <a:spLocks noChangeArrowheads="1"/>
          </p:cNvSpPr>
          <p:nvPr/>
        </p:nvSpPr>
        <p:spPr bwMode="auto">
          <a:xfrm>
            <a:off x="39624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</a:p>
        </p:txBody>
      </p:sp>
      <p:sp>
        <p:nvSpPr>
          <p:cNvPr id="424970" name="Text Box 10"/>
          <p:cNvSpPr txBox="1">
            <a:spLocks noChangeArrowheads="1"/>
          </p:cNvSpPr>
          <p:nvPr/>
        </p:nvSpPr>
        <p:spPr bwMode="auto">
          <a:xfrm>
            <a:off x="44958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</a:p>
        </p:txBody>
      </p:sp>
      <p:sp>
        <p:nvSpPr>
          <p:cNvPr id="424971" name="Text Box 11"/>
          <p:cNvSpPr txBox="1">
            <a:spLocks noChangeArrowheads="1"/>
          </p:cNvSpPr>
          <p:nvPr/>
        </p:nvSpPr>
        <p:spPr bwMode="auto">
          <a:xfrm>
            <a:off x="34290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g</a:t>
            </a:r>
          </a:p>
        </p:txBody>
      </p:sp>
      <p:sp>
        <p:nvSpPr>
          <p:cNvPr id="424972" name="Text Box 12"/>
          <p:cNvSpPr txBox="1">
            <a:spLocks noChangeArrowheads="1"/>
          </p:cNvSpPr>
          <p:nvPr/>
        </p:nvSpPr>
        <p:spPr bwMode="auto">
          <a:xfrm>
            <a:off x="5715000" y="5715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</a:p>
        </p:txBody>
      </p:sp>
      <p:sp>
        <p:nvSpPr>
          <p:cNvPr id="424973" name="Text Box 13"/>
          <p:cNvSpPr txBox="1">
            <a:spLocks noChangeArrowheads="1"/>
          </p:cNvSpPr>
          <p:nvPr/>
        </p:nvSpPr>
        <p:spPr bwMode="auto">
          <a:xfrm>
            <a:off x="1524000" y="5029200"/>
            <a:ext cx="654050" cy="3492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pBgn</a:t>
            </a:r>
          </a:p>
        </p:txBody>
      </p:sp>
      <p:sp>
        <p:nvSpPr>
          <p:cNvPr id="424974" name="Line 14"/>
          <p:cNvSpPr>
            <a:spLocks noChangeShapeType="1"/>
          </p:cNvSpPr>
          <p:nvPr/>
        </p:nvSpPr>
        <p:spPr bwMode="auto">
          <a:xfrm>
            <a:off x="1905000" y="54102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4975" name="Text Box 15"/>
          <p:cNvSpPr txBox="1">
            <a:spLocks noChangeArrowheads="1"/>
          </p:cNvSpPr>
          <p:nvPr/>
        </p:nvSpPr>
        <p:spPr bwMode="auto">
          <a:xfrm>
            <a:off x="5486400" y="5060950"/>
            <a:ext cx="649288" cy="3492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pEnd</a:t>
            </a:r>
          </a:p>
        </p:txBody>
      </p:sp>
      <p:sp>
        <p:nvSpPr>
          <p:cNvPr id="424976" name="Line 16"/>
          <p:cNvSpPr>
            <a:spLocks noChangeShapeType="1"/>
          </p:cNvSpPr>
          <p:nvPr/>
        </p:nvSpPr>
        <p:spPr bwMode="auto">
          <a:xfrm>
            <a:off x="5867400" y="54102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4977" name="Line 17"/>
          <p:cNvSpPr>
            <a:spLocks noChangeShapeType="1"/>
          </p:cNvSpPr>
          <p:nvPr/>
        </p:nvSpPr>
        <p:spPr bwMode="auto">
          <a:xfrm>
            <a:off x="20574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4978" name="Line 18"/>
          <p:cNvSpPr>
            <a:spLocks noChangeShapeType="1"/>
          </p:cNvSpPr>
          <p:nvPr/>
        </p:nvSpPr>
        <p:spPr bwMode="auto">
          <a:xfrm>
            <a:off x="25908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4979" name="Line 19"/>
          <p:cNvSpPr>
            <a:spLocks noChangeShapeType="1"/>
          </p:cNvSpPr>
          <p:nvPr/>
        </p:nvSpPr>
        <p:spPr bwMode="auto">
          <a:xfrm>
            <a:off x="31242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4980" name="Line 20"/>
          <p:cNvSpPr>
            <a:spLocks noChangeShapeType="1"/>
          </p:cNvSpPr>
          <p:nvPr/>
        </p:nvSpPr>
        <p:spPr bwMode="auto">
          <a:xfrm>
            <a:off x="36576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4981" name="Line 21"/>
          <p:cNvSpPr>
            <a:spLocks noChangeShapeType="1"/>
          </p:cNvSpPr>
          <p:nvPr/>
        </p:nvSpPr>
        <p:spPr bwMode="auto">
          <a:xfrm>
            <a:off x="41910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4982" name="Line 22"/>
          <p:cNvSpPr>
            <a:spLocks noChangeShapeType="1"/>
          </p:cNvSpPr>
          <p:nvPr/>
        </p:nvSpPr>
        <p:spPr bwMode="auto">
          <a:xfrm>
            <a:off x="4724400" y="5791200"/>
            <a:ext cx="53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4983" name="Text Box 23"/>
          <p:cNvSpPr txBox="1">
            <a:spLocks noChangeArrowheads="1"/>
          </p:cNvSpPr>
          <p:nvPr/>
        </p:nvSpPr>
        <p:spPr bwMode="auto">
          <a:xfrm>
            <a:off x="4167188" y="5060950"/>
            <a:ext cx="1014412" cy="3492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pSortEnd</a:t>
            </a:r>
          </a:p>
        </p:txBody>
      </p:sp>
      <p:sp>
        <p:nvSpPr>
          <p:cNvPr id="424984" name="Line 24"/>
          <p:cNvSpPr>
            <a:spLocks noChangeShapeType="1"/>
          </p:cNvSpPr>
          <p:nvPr/>
        </p:nvSpPr>
        <p:spPr bwMode="auto">
          <a:xfrm>
            <a:off x="4648200" y="54102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4985" name="Line 25"/>
          <p:cNvSpPr>
            <a:spLocks noChangeShapeType="1"/>
          </p:cNvSpPr>
          <p:nvPr/>
        </p:nvSpPr>
        <p:spPr bwMode="auto">
          <a:xfrm>
            <a:off x="54102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4986" name="Line 26"/>
          <p:cNvSpPr>
            <a:spLocks noChangeShapeType="1"/>
          </p:cNvSpPr>
          <p:nvPr/>
        </p:nvSpPr>
        <p:spPr bwMode="auto">
          <a:xfrm>
            <a:off x="5943600" y="5791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4987" name="Text Box 27"/>
          <p:cNvSpPr txBox="1">
            <a:spLocks noChangeArrowheads="1"/>
          </p:cNvSpPr>
          <p:nvPr/>
        </p:nvSpPr>
        <p:spPr bwMode="auto">
          <a:xfrm>
            <a:off x="6172200" y="5668963"/>
            <a:ext cx="5524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848600" cy="762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ADTs: How to do it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best ADTs are easy to use: 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sz="2800"/>
              <a:t>they ‘hide the details’ from user with </a:t>
            </a:r>
            <a:br>
              <a:rPr lang="en-US" sz="2800"/>
            </a:br>
            <a:r>
              <a:rPr lang="en-US" sz="2800"/>
              <a:t>     well-chosen functions and structures.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Users don’t want (or need) to know the details;</a:t>
            </a:r>
            <a:b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sz="2800"/>
              <a:t>Give them simple ‘interface’ functions to do the </a:t>
            </a:r>
            <a:br>
              <a:rPr lang="en-US" sz="2800"/>
            </a:br>
            <a:r>
              <a:rPr lang="en-US" sz="2800"/>
              <a:t>     needed tasks (e.g.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insert(pHere,pThis); </a:t>
            </a:r>
            <a:b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        void remove(pThis);         </a:t>
            </a:r>
            <a:r>
              <a:rPr lang="en-US" sz="2800"/>
              <a:t>)</a:t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Good strategy for large programming projects:</a:t>
            </a:r>
            <a:r>
              <a:rPr lang="en-US" sz="2800"/>
              <a:t/>
            </a:r>
            <a:br>
              <a:rPr lang="en-US" sz="2800"/>
            </a:br>
            <a:r>
              <a:rPr lang="en-US" sz="2800"/>
              <a:t>If the function prototypes do not change, then</a:t>
            </a:r>
            <a:br>
              <a:rPr lang="en-US" sz="2800"/>
            </a:br>
            <a:r>
              <a:rPr lang="en-US" sz="2800"/>
              <a:t>(e.g. ‘the interface’, or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.h</a:t>
            </a:r>
            <a:r>
              <a:rPr lang="en-US" sz="2800"/>
              <a:t> file) then the function’s  author can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improve, repair, upgrade</a:t>
            </a:r>
            <a:r>
              <a:rPr lang="en-US" sz="2800"/>
              <a:t> it without changing any programs/code that use 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848600" cy="9144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ADTs</a:t>
            </a:r>
          </a:p>
        </p:txBody>
      </p:sp>
      <p:sp>
        <p:nvSpPr>
          <p:cNvPr id="427011" name="AutoShape 3"/>
          <p:cNvSpPr>
            <a:spLocks noChangeArrowheads="1"/>
          </p:cNvSpPr>
          <p:nvPr/>
        </p:nvSpPr>
        <p:spPr bwMode="auto">
          <a:xfrm>
            <a:off x="990600" y="2057400"/>
            <a:ext cx="3429000" cy="3505200"/>
          </a:xfrm>
          <a:prstGeom prst="beve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012" name="Text Box 4"/>
          <p:cNvSpPr txBox="1">
            <a:spLocks noChangeArrowheads="1"/>
          </p:cNvSpPr>
          <p:nvPr/>
        </p:nvSpPr>
        <p:spPr bwMode="auto">
          <a:xfrm>
            <a:off x="2590800" y="2590800"/>
            <a:ext cx="838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ADT</a:t>
            </a:r>
          </a:p>
        </p:txBody>
      </p:sp>
      <p:sp>
        <p:nvSpPr>
          <p:cNvPr id="427013" name="AutoShape 5"/>
          <p:cNvSpPr>
            <a:spLocks noChangeArrowheads="1"/>
          </p:cNvSpPr>
          <p:nvPr/>
        </p:nvSpPr>
        <p:spPr bwMode="auto">
          <a:xfrm>
            <a:off x="1524000" y="3352800"/>
            <a:ext cx="2133600" cy="533400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014" name="Text Box 6"/>
          <p:cNvSpPr txBox="1">
            <a:spLocks noChangeArrowheads="1"/>
          </p:cNvSpPr>
          <p:nvPr/>
        </p:nvSpPr>
        <p:spPr bwMode="auto">
          <a:xfrm>
            <a:off x="1600200" y="34290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Data structure </a:t>
            </a:r>
          </a:p>
        </p:txBody>
      </p:sp>
      <p:sp>
        <p:nvSpPr>
          <p:cNvPr id="427015" name="AutoShape 7"/>
          <p:cNvSpPr>
            <a:spLocks noChangeArrowheads="1"/>
          </p:cNvSpPr>
          <p:nvPr/>
        </p:nvSpPr>
        <p:spPr bwMode="auto">
          <a:xfrm>
            <a:off x="1524000" y="4267200"/>
            <a:ext cx="2133600" cy="533400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016" name="Text Box 8"/>
          <p:cNvSpPr txBox="1">
            <a:spLocks noChangeArrowheads="1"/>
          </p:cNvSpPr>
          <p:nvPr/>
        </p:nvSpPr>
        <p:spPr bwMode="auto">
          <a:xfrm>
            <a:off x="1600200" y="4343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Operations</a:t>
            </a:r>
          </a:p>
        </p:txBody>
      </p:sp>
      <p:sp>
        <p:nvSpPr>
          <p:cNvPr id="427017" name="Line 9"/>
          <p:cNvSpPr>
            <a:spLocks noChangeShapeType="1"/>
          </p:cNvSpPr>
          <p:nvPr/>
        </p:nvSpPr>
        <p:spPr bwMode="auto">
          <a:xfrm>
            <a:off x="3657600" y="3657600"/>
            <a:ext cx="228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018" name="Line 10"/>
          <p:cNvSpPr>
            <a:spLocks noChangeShapeType="1"/>
          </p:cNvSpPr>
          <p:nvPr/>
        </p:nvSpPr>
        <p:spPr bwMode="auto">
          <a:xfrm>
            <a:off x="3657600" y="4572000"/>
            <a:ext cx="228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019" name="AutoShape 11"/>
          <p:cNvSpPr>
            <a:spLocks noChangeArrowheads="1"/>
          </p:cNvSpPr>
          <p:nvPr/>
        </p:nvSpPr>
        <p:spPr bwMode="auto">
          <a:xfrm>
            <a:off x="3886200" y="3657600"/>
            <a:ext cx="1447800" cy="914400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020" name="Text Box 12"/>
          <p:cNvSpPr txBox="1">
            <a:spLocks noChangeArrowheads="1"/>
          </p:cNvSpPr>
          <p:nvPr/>
        </p:nvSpPr>
        <p:spPr bwMode="auto">
          <a:xfrm>
            <a:off x="3962400" y="38862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Interface</a:t>
            </a:r>
          </a:p>
        </p:txBody>
      </p:sp>
      <p:sp>
        <p:nvSpPr>
          <p:cNvPr id="427021" name="Text Box 13"/>
          <p:cNvSpPr txBox="1">
            <a:spLocks noChangeArrowheads="1"/>
          </p:cNvSpPr>
          <p:nvPr/>
        </p:nvSpPr>
        <p:spPr bwMode="auto">
          <a:xfrm>
            <a:off x="5486400" y="3948113"/>
            <a:ext cx="3127375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Users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(you, and other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project programmers)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0668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ADT Examples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lists</a:t>
            </a:r>
            <a:r>
              <a:rPr lang="en-US" sz="2800"/>
              <a:t> (sequential order, but easy insert/remove)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queues</a:t>
            </a:r>
            <a:r>
              <a:rPr lang="en-US" sz="2800"/>
              <a:t> (first-come, first-served structures)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stacks</a:t>
            </a:r>
            <a:r>
              <a:rPr lang="en-US" sz="2800"/>
              <a:t> (last-in, first-out; like a stack of dishes)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 sets</a:t>
            </a:r>
            <a:r>
              <a:rPr lang="en-US" sz="2800"/>
              <a:t> (a collection of objects, no ordering)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graphs</a:t>
            </a:r>
            <a:r>
              <a:rPr lang="en-US" sz="2800"/>
              <a:t> (trees, networks of connected nodes)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‘Interface’ functions often include: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“create new item,”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“delete/remove this item,”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“get next item,”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“push an item onto stack,”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“pop an item off of the stack,”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An ADT: Singly Linked List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048000"/>
            <a:ext cx="8458200" cy="3429000"/>
          </a:xfrm>
        </p:spPr>
        <p:txBody>
          <a:bodyPr/>
          <a:lstStyle/>
          <a:p>
            <a:r>
              <a:rPr lang="en-US"/>
              <a:t>A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list</a:t>
            </a:r>
            <a:r>
              <a:rPr lang="en-US"/>
              <a:t> is a sequential data collection </a:t>
            </a:r>
            <a:br>
              <a:rPr lang="en-US"/>
            </a:br>
            <a:r>
              <a:rPr lang="en-US"/>
              <a:t>without any intrinsic numbering.</a:t>
            </a:r>
          </a:p>
          <a:p>
            <a:pPr lvl="1"/>
            <a:r>
              <a:rPr lang="en-US"/>
              <a:t>Does NOT require sequential memory locations</a:t>
            </a:r>
          </a:p>
          <a:p>
            <a:pPr lvl="1"/>
            <a:r>
              <a:rPr lang="en-US"/>
              <a:t>Much more general &amp; flexible than a fixed array </a:t>
            </a:r>
          </a:p>
          <a:p>
            <a:r>
              <a:rPr lang="en-US"/>
              <a:t>Each list item can have different type(!) </a:t>
            </a:r>
          </a:p>
          <a:p>
            <a:r>
              <a:rPr lang="en-US"/>
              <a:t>CS Jargon: a ‘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node</a:t>
            </a:r>
            <a:r>
              <a:rPr lang="en-US"/>
              <a:t>’ is an item on a linked list</a:t>
            </a:r>
          </a:p>
        </p:txBody>
      </p:sp>
      <p:sp>
        <p:nvSpPr>
          <p:cNvPr id="429060" name="Line 4"/>
          <p:cNvSpPr>
            <a:spLocks noChangeShapeType="1"/>
          </p:cNvSpPr>
          <p:nvPr/>
        </p:nvSpPr>
        <p:spPr bwMode="auto">
          <a:xfrm>
            <a:off x="5029200" y="2133600"/>
            <a:ext cx="0" cy="7620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9061" name="Text Box 5"/>
          <p:cNvSpPr txBox="1">
            <a:spLocks noChangeArrowheads="1"/>
          </p:cNvSpPr>
          <p:nvPr/>
        </p:nvSpPr>
        <p:spPr bwMode="auto">
          <a:xfrm>
            <a:off x="5257800" y="2286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</a:p>
        </p:txBody>
      </p:sp>
      <p:sp>
        <p:nvSpPr>
          <p:cNvPr id="429062" name="Text Box 6"/>
          <p:cNvSpPr txBox="1">
            <a:spLocks noChangeArrowheads="1"/>
          </p:cNvSpPr>
          <p:nvPr/>
        </p:nvSpPr>
        <p:spPr bwMode="auto">
          <a:xfrm>
            <a:off x="1828800" y="2286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</a:p>
        </p:txBody>
      </p:sp>
      <p:sp>
        <p:nvSpPr>
          <p:cNvPr id="429063" name="Text Box 7"/>
          <p:cNvSpPr txBox="1">
            <a:spLocks noChangeArrowheads="1"/>
          </p:cNvSpPr>
          <p:nvPr/>
        </p:nvSpPr>
        <p:spPr bwMode="auto">
          <a:xfrm>
            <a:off x="2362200" y="2286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429064" name="Text Box 8"/>
          <p:cNvSpPr txBox="1">
            <a:spLocks noChangeArrowheads="1"/>
          </p:cNvSpPr>
          <p:nvPr/>
        </p:nvSpPr>
        <p:spPr bwMode="auto">
          <a:xfrm>
            <a:off x="2895600" y="2286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</a:p>
        </p:txBody>
      </p:sp>
      <p:sp>
        <p:nvSpPr>
          <p:cNvPr id="429065" name="Text Box 9"/>
          <p:cNvSpPr txBox="1">
            <a:spLocks noChangeArrowheads="1"/>
          </p:cNvSpPr>
          <p:nvPr/>
        </p:nvSpPr>
        <p:spPr bwMode="auto">
          <a:xfrm>
            <a:off x="3962400" y="2286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</a:p>
        </p:txBody>
      </p:sp>
      <p:sp>
        <p:nvSpPr>
          <p:cNvPr id="429066" name="Text Box 10"/>
          <p:cNvSpPr txBox="1">
            <a:spLocks noChangeArrowheads="1"/>
          </p:cNvSpPr>
          <p:nvPr/>
        </p:nvSpPr>
        <p:spPr bwMode="auto">
          <a:xfrm>
            <a:off x="4495800" y="2286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</a:p>
        </p:txBody>
      </p:sp>
      <p:sp>
        <p:nvSpPr>
          <p:cNvPr id="429067" name="Text Box 11"/>
          <p:cNvSpPr txBox="1">
            <a:spLocks noChangeArrowheads="1"/>
          </p:cNvSpPr>
          <p:nvPr/>
        </p:nvSpPr>
        <p:spPr bwMode="auto">
          <a:xfrm>
            <a:off x="3429000" y="2286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g</a:t>
            </a:r>
          </a:p>
        </p:txBody>
      </p:sp>
      <p:sp>
        <p:nvSpPr>
          <p:cNvPr id="429068" name="Text Box 12"/>
          <p:cNvSpPr txBox="1">
            <a:spLocks noChangeArrowheads="1"/>
          </p:cNvSpPr>
          <p:nvPr/>
        </p:nvSpPr>
        <p:spPr bwMode="auto">
          <a:xfrm>
            <a:off x="5715000" y="2286000"/>
            <a:ext cx="3048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</a:p>
        </p:txBody>
      </p:sp>
      <p:sp>
        <p:nvSpPr>
          <p:cNvPr id="429069" name="Text Box 13"/>
          <p:cNvSpPr txBox="1">
            <a:spLocks noChangeArrowheads="1"/>
          </p:cNvSpPr>
          <p:nvPr/>
        </p:nvSpPr>
        <p:spPr bwMode="auto">
          <a:xfrm>
            <a:off x="1524000" y="1600200"/>
            <a:ext cx="654050" cy="3492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pBgn</a:t>
            </a:r>
          </a:p>
        </p:txBody>
      </p:sp>
      <p:sp>
        <p:nvSpPr>
          <p:cNvPr id="429070" name="Line 14"/>
          <p:cNvSpPr>
            <a:spLocks noChangeShapeType="1"/>
          </p:cNvSpPr>
          <p:nvPr/>
        </p:nvSpPr>
        <p:spPr bwMode="auto">
          <a:xfrm>
            <a:off x="1905000" y="19812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9071" name="Text Box 15"/>
          <p:cNvSpPr txBox="1">
            <a:spLocks noChangeArrowheads="1"/>
          </p:cNvSpPr>
          <p:nvPr/>
        </p:nvSpPr>
        <p:spPr bwMode="auto">
          <a:xfrm>
            <a:off x="5486400" y="1631950"/>
            <a:ext cx="649288" cy="3492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pEnd</a:t>
            </a:r>
          </a:p>
        </p:txBody>
      </p:sp>
      <p:sp>
        <p:nvSpPr>
          <p:cNvPr id="429072" name="Line 16"/>
          <p:cNvSpPr>
            <a:spLocks noChangeShapeType="1"/>
          </p:cNvSpPr>
          <p:nvPr/>
        </p:nvSpPr>
        <p:spPr bwMode="auto">
          <a:xfrm>
            <a:off x="5867400" y="19812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9073" name="Line 17"/>
          <p:cNvSpPr>
            <a:spLocks noChangeShapeType="1"/>
          </p:cNvSpPr>
          <p:nvPr/>
        </p:nvSpPr>
        <p:spPr bwMode="auto">
          <a:xfrm>
            <a:off x="2057400" y="2362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9074" name="Line 18"/>
          <p:cNvSpPr>
            <a:spLocks noChangeShapeType="1"/>
          </p:cNvSpPr>
          <p:nvPr/>
        </p:nvSpPr>
        <p:spPr bwMode="auto">
          <a:xfrm>
            <a:off x="2590800" y="2362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9075" name="Line 19"/>
          <p:cNvSpPr>
            <a:spLocks noChangeShapeType="1"/>
          </p:cNvSpPr>
          <p:nvPr/>
        </p:nvSpPr>
        <p:spPr bwMode="auto">
          <a:xfrm>
            <a:off x="3124200" y="2362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9076" name="Line 20"/>
          <p:cNvSpPr>
            <a:spLocks noChangeShapeType="1"/>
          </p:cNvSpPr>
          <p:nvPr/>
        </p:nvSpPr>
        <p:spPr bwMode="auto">
          <a:xfrm>
            <a:off x="3657600" y="2362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9077" name="Line 21"/>
          <p:cNvSpPr>
            <a:spLocks noChangeShapeType="1"/>
          </p:cNvSpPr>
          <p:nvPr/>
        </p:nvSpPr>
        <p:spPr bwMode="auto">
          <a:xfrm>
            <a:off x="4191000" y="2362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9078" name="Line 22"/>
          <p:cNvSpPr>
            <a:spLocks noChangeShapeType="1"/>
          </p:cNvSpPr>
          <p:nvPr/>
        </p:nvSpPr>
        <p:spPr bwMode="auto">
          <a:xfrm>
            <a:off x="4724400" y="2362200"/>
            <a:ext cx="53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9079" name="Text Box 23"/>
          <p:cNvSpPr txBox="1">
            <a:spLocks noChangeArrowheads="1"/>
          </p:cNvSpPr>
          <p:nvPr/>
        </p:nvSpPr>
        <p:spPr bwMode="auto">
          <a:xfrm>
            <a:off x="4167188" y="1631950"/>
            <a:ext cx="1014412" cy="34925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pSortEnd</a:t>
            </a:r>
          </a:p>
        </p:txBody>
      </p:sp>
      <p:sp>
        <p:nvSpPr>
          <p:cNvPr id="429080" name="Line 24"/>
          <p:cNvSpPr>
            <a:spLocks noChangeShapeType="1"/>
          </p:cNvSpPr>
          <p:nvPr/>
        </p:nvSpPr>
        <p:spPr bwMode="auto">
          <a:xfrm>
            <a:off x="4648200" y="1981200"/>
            <a:ext cx="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9081" name="Line 25"/>
          <p:cNvSpPr>
            <a:spLocks noChangeShapeType="1"/>
          </p:cNvSpPr>
          <p:nvPr/>
        </p:nvSpPr>
        <p:spPr bwMode="auto">
          <a:xfrm>
            <a:off x="5410200" y="2362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9082" name="Line 26"/>
          <p:cNvSpPr>
            <a:spLocks noChangeShapeType="1"/>
          </p:cNvSpPr>
          <p:nvPr/>
        </p:nvSpPr>
        <p:spPr bwMode="auto">
          <a:xfrm>
            <a:off x="5943600" y="2362200"/>
            <a:ext cx="304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9083" name="Text Box 27"/>
          <p:cNvSpPr txBox="1">
            <a:spLocks noChangeArrowheads="1"/>
          </p:cNvSpPr>
          <p:nvPr/>
        </p:nvSpPr>
        <p:spPr bwMode="auto">
          <a:xfrm>
            <a:off x="6172200" y="2239963"/>
            <a:ext cx="5524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</a:p>
        </p:txBody>
      </p:sp>
      <p:sp>
        <p:nvSpPr>
          <p:cNvPr id="429084" name="Rectangle 28"/>
          <p:cNvSpPr>
            <a:spLocks noChangeArrowheads="1"/>
          </p:cNvSpPr>
          <p:nvPr/>
        </p:nvSpPr>
        <p:spPr bwMode="auto">
          <a:xfrm>
            <a:off x="685800" y="3048000"/>
            <a:ext cx="6019800" cy="1066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ahoma" pitchFamily="34" charset="0"/>
              </a:rPr>
              <a:t>Object-Oriented Practice</a:t>
            </a:r>
          </a:p>
        </p:txBody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Lets write a practice program...</a:t>
            </a:r>
          </a:p>
          <a:p>
            <a:pPr lvl="1"/>
            <a:r>
              <a:rPr lang="en-US"/>
              <a:t>make a personT struct with name, ID#</a:t>
            </a:r>
          </a:p>
          <a:p>
            <a:pPr lvl="1"/>
            <a:r>
              <a:rPr lang="en-US"/>
              <a:t>make some functions:  (make stubs first)</a:t>
            </a:r>
          </a:p>
          <a:p>
            <a:pPr lvl="2"/>
            <a:r>
              <a:rPr lang="en-US"/>
              <a:t> newPerson(personT *nu) – ask user for her info...</a:t>
            </a:r>
          </a:p>
          <a:p>
            <a:pPr lvl="2"/>
            <a:r>
              <a:rPr lang="en-US"/>
              <a:t>swap(personT *a, personT *b);  exchange contents</a:t>
            </a:r>
          </a:p>
          <a:p>
            <a:pPr lvl="2"/>
            <a:r>
              <a:rPr lang="en-US"/>
              <a:t>isSorted(personT *a, personT *b)  </a:t>
            </a:r>
            <a:br>
              <a:rPr lang="en-US"/>
            </a:br>
            <a:r>
              <a:rPr lang="en-US"/>
              <a:t>	TRUE if person 'a' is before 'b' alphabetically</a:t>
            </a:r>
          </a:p>
          <a:p>
            <a:r>
              <a:rPr lang="en-US"/>
              <a:t>Gather entries in an array.  Can we sort 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ADT: Linked Lists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458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defines a linked list?</a:t>
            </a:r>
          </a:p>
          <a:p>
            <a:pPr>
              <a:buFontTx/>
              <a:buNone/>
            </a:pPr>
            <a:endParaRPr 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Nodes</a:t>
            </a:r>
            <a:r>
              <a:rPr lang="en-US"/>
              <a:t> have pointers to ‘link’ them together</a:t>
            </a:r>
            <a:br>
              <a:rPr lang="en-US"/>
            </a:br>
            <a:r>
              <a:rPr lang="en-US"/>
              <a:t>in a linear, chain-like arrangement.</a:t>
            </a:r>
          </a:p>
          <a:p>
            <a:r>
              <a:rPr lang="en-US"/>
              <a:t>A list is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linear</a:t>
            </a:r>
            <a:r>
              <a:rPr lang="en-US"/>
              <a:t> : each node has exactly one ‘parent’ and exactly one ‘child’</a:t>
            </a:r>
          </a:p>
          <a:p>
            <a:r>
              <a:rPr lang="en-US"/>
              <a:t>Changing pointers makes a list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</a:t>
            </a:r>
            <a:r>
              <a:rPr lang="en-US"/>
              <a:t>: </a:t>
            </a:r>
          </a:p>
          <a:p>
            <a:pPr lvl="1"/>
            <a:r>
              <a:rPr lang="en-US"/>
              <a:t>the number of nodes can change, AND </a:t>
            </a:r>
          </a:p>
          <a:p>
            <a:pPr lvl="1"/>
            <a:r>
              <a:rPr lang="en-US"/>
              <a:t>the arrangement of nodes can change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ADT: Singly Linked Lists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05800" cy="5029200"/>
          </a:xfrm>
        </p:spPr>
        <p:txBody>
          <a:bodyPr/>
          <a:lstStyle/>
          <a:p>
            <a:r>
              <a:rPr lang="en-US"/>
              <a:t>Each node of a singly linked list contains:</a:t>
            </a:r>
          </a:p>
          <a:p>
            <a:pPr lvl="1"/>
            <a:r>
              <a:rPr lang="en-US"/>
              <a:t>a node value   </a:t>
            </a:r>
            <a:r>
              <a:rPr lang="en-US" sz="1800"/>
              <a:t>(could be complex, a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 sz="1800"/>
              <a:t> with many members)</a:t>
            </a:r>
            <a:r>
              <a:rPr lang="en-US"/>
              <a:t>  </a:t>
            </a:r>
          </a:p>
          <a:p>
            <a:pPr lvl="1"/>
            <a:r>
              <a:rPr lang="en-US"/>
              <a:t>a pointer to the next node.</a:t>
            </a:r>
          </a:p>
          <a:p>
            <a:r>
              <a:rPr lang="en-US"/>
              <a:t>The last node on the list points to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(</a:t>
            </a:r>
            <a:r>
              <a:rPr lang="en-US" i="1">
                <a:solidFill>
                  <a:srgbClr val="FF0000"/>
                </a:solidFill>
              </a:rPr>
              <a:t>tail</a:t>
            </a:r>
            <a:r>
              <a:rPr lang="en-US">
                <a:solidFill>
                  <a:srgbClr val="FF0000"/>
                </a:solidFill>
              </a:rPr>
              <a:t>)</a:t>
            </a:r>
            <a:r>
              <a:rPr lang="en-US"/>
              <a:t>.</a:t>
            </a:r>
          </a:p>
          <a:p>
            <a:r>
              <a:rPr lang="en-US"/>
              <a:t>We also need a pointer for the list start</a:t>
            </a:r>
            <a:r>
              <a:rPr lang="en-US">
                <a:solidFill>
                  <a:srgbClr val="FF0000"/>
                </a:solidFill>
              </a:rPr>
              <a:t> (</a:t>
            </a:r>
            <a:r>
              <a:rPr lang="en-US" i="1">
                <a:solidFill>
                  <a:srgbClr val="FF0000"/>
                </a:solidFill>
              </a:rPr>
              <a:t>head</a:t>
            </a:r>
            <a:r>
              <a:rPr lang="en-US">
                <a:solidFill>
                  <a:srgbClr val="FF0000"/>
                </a:solidFill>
              </a:rPr>
              <a:t>)</a:t>
            </a:r>
            <a:r>
              <a:rPr lang="en-US"/>
              <a:t>.</a:t>
            </a:r>
          </a:p>
          <a:p>
            <a:r>
              <a:rPr lang="en-US"/>
              <a:t>Singly linked lists are </a:t>
            </a:r>
            <a:r>
              <a:rPr lang="en-US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one-directional</a:t>
            </a:r>
            <a:r>
              <a:rPr lang="en-US"/>
              <a:t>; </a:t>
            </a:r>
            <a:br>
              <a:rPr lang="en-US"/>
            </a:br>
            <a:r>
              <a:rPr lang="en-US"/>
              <a:t>	must always move from head to tail</a:t>
            </a:r>
          </a:p>
        </p:txBody>
      </p:sp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2362200" y="56388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09" name="Line 5"/>
          <p:cNvSpPr>
            <a:spLocks noChangeShapeType="1"/>
          </p:cNvSpPr>
          <p:nvPr/>
        </p:nvSpPr>
        <p:spPr bwMode="auto">
          <a:xfrm>
            <a:off x="2743200" y="5638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10" name="Line 6"/>
          <p:cNvSpPr>
            <a:spLocks noChangeShapeType="1"/>
          </p:cNvSpPr>
          <p:nvPr/>
        </p:nvSpPr>
        <p:spPr bwMode="auto">
          <a:xfrm>
            <a:off x="2895600" y="5867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11" name="Rectangle 7"/>
          <p:cNvSpPr>
            <a:spLocks noChangeArrowheads="1"/>
          </p:cNvSpPr>
          <p:nvPr/>
        </p:nvSpPr>
        <p:spPr bwMode="auto">
          <a:xfrm>
            <a:off x="3429000" y="56388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12" name="Line 8"/>
          <p:cNvSpPr>
            <a:spLocks noChangeShapeType="1"/>
          </p:cNvSpPr>
          <p:nvPr/>
        </p:nvSpPr>
        <p:spPr bwMode="auto">
          <a:xfrm>
            <a:off x="3810000" y="5638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13" name="Line 9"/>
          <p:cNvSpPr>
            <a:spLocks noChangeShapeType="1"/>
          </p:cNvSpPr>
          <p:nvPr/>
        </p:nvSpPr>
        <p:spPr bwMode="auto">
          <a:xfrm>
            <a:off x="3962400" y="5867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14" name="Rectangle 10"/>
          <p:cNvSpPr>
            <a:spLocks noChangeArrowheads="1"/>
          </p:cNvSpPr>
          <p:nvPr/>
        </p:nvSpPr>
        <p:spPr bwMode="auto">
          <a:xfrm>
            <a:off x="4495800" y="56388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15" name="Line 11"/>
          <p:cNvSpPr>
            <a:spLocks noChangeShapeType="1"/>
          </p:cNvSpPr>
          <p:nvPr/>
        </p:nvSpPr>
        <p:spPr bwMode="auto">
          <a:xfrm>
            <a:off x="4876800" y="5638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16" name="Line 12"/>
          <p:cNvSpPr>
            <a:spLocks noChangeShapeType="1"/>
          </p:cNvSpPr>
          <p:nvPr/>
        </p:nvSpPr>
        <p:spPr bwMode="auto">
          <a:xfrm>
            <a:off x="5029200" y="5867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17" name="Rectangle 13"/>
          <p:cNvSpPr>
            <a:spLocks noChangeArrowheads="1"/>
          </p:cNvSpPr>
          <p:nvPr/>
        </p:nvSpPr>
        <p:spPr bwMode="auto">
          <a:xfrm>
            <a:off x="5562600" y="56388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18" name="Line 14"/>
          <p:cNvSpPr>
            <a:spLocks noChangeShapeType="1"/>
          </p:cNvSpPr>
          <p:nvPr/>
        </p:nvSpPr>
        <p:spPr bwMode="auto">
          <a:xfrm>
            <a:off x="5943600" y="5638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19" name="Line 15"/>
          <p:cNvSpPr>
            <a:spLocks noChangeShapeType="1"/>
          </p:cNvSpPr>
          <p:nvPr/>
        </p:nvSpPr>
        <p:spPr bwMode="auto">
          <a:xfrm>
            <a:off x="6096000" y="5867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20" name="Line 16"/>
          <p:cNvSpPr>
            <a:spLocks noChangeShapeType="1"/>
          </p:cNvSpPr>
          <p:nvPr/>
        </p:nvSpPr>
        <p:spPr bwMode="auto">
          <a:xfrm>
            <a:off x="1828800" y="5867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121" name="Text Box 17"/>
          <p:cNvSpPr txBox="1">
            <a:spLocks noChangeArrowheads="1"/>
          </p:cNvSpPr>
          <p:nvPr/>
        </p:nvSpPr>
        <p:spPr bwMode="auto">
          <a:xfrm>
            <a:off x="1066800" y="5638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head</a:t>
            </a:r>
          </a:p>
        </p:txBody>
      </p:sp>
      <p:sp>
        <p:nvSpPr>
          <p:cNvPr id="431122" name="Text Box 18"/>
          <p:cNvSpPr txBox="1">
            <a:spLocks noChangeArrowheads="1"/>
          </p:cNvSpPr>
          <p:nvPr/>
        </p:nvSpPr>
        <p:spPr bwMode="auto">
          <a:xfrm>
            <a:off x="2362200" y="5638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8</a:t>
            </a:r>
          </a:p>
        </p:txBody>
      </p:sp>
      <p:sp>
        <p:nvSpPr>
          <p:cNvPr id="431123" name="Text Box 19"/>
          <p:cNvSpPr txBox="1">
            <a:spLocks noChangeArrowheads="1"/>
          </p:cNvSpPr>
          <p:nvPr/>
        </p:nvSpPr>
        <p:spPr bwMode="auto">
          <a:xfrm>
            <a:off x="3429000" y="5638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3</a:t>
            </a:r>
          </a:p>
        </p:txBody>
      </p:sp>
      <p:sp>
        <p:nvSpPr>
          <p:cNvPr id="431124" name="Text Box 20"/>
          <p:cNvSpPr txBox="1">
            <a:spLocks noChangeArrowheads="1"/>
          </p:cNvSpPr>
          <p:nvPr/>
        </p:nvSpPr>
        <p:spPr bwMode="auto">
          <a:xfrm>
            <a:off x="4419600" y="56388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12</a:t>
            </a:r>
          </a:p>
        </p:txBody>
      </p:sp>
      <p:sp>
        <p:nvSpPr>
          <p:cNvPr id="431125" name="Text Box 21"/>
          <p:cNvSpPr txBox="1">
            <a:spLocks noChangeArrowheads="1"/>
          </p:cNvSpPr>
          <p:nvPr/>
        </p:nvSpPr>
        <p:spPr bwMode="auto">
          <a:xfrm>
            <a:off x="5562600" y="5638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1</a:t>
            </a:r>
          </a:p>
        </p:txBody>
      </p:sp>
      <p:sp>
        <p:nvSpPr>
          <p:cNvPr id="431126" name="Text Box 22"/>
          <p:cNvSpPr txBox="1">
            <a:spLocks noChangeArrowheads="1"/>
          </p:cNvSpPr>
          <p:nvPr/>
        </p:nvSpPr>
        <p:spPr bwMode="auto">
          <a:xfrm>
            <a:off x="6629400" y="56388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</a:p>
        </p:txBody>
      </p:sp>
      <p:sp>
        <p:nvSpPr>
          <p:cNvPr id="431127" name="Text Box 23"/>
          <p:cNvSpPr txBox="1">
            <a:spLocks noChangeArrowheads="1"/>
          </p:cNvSpPr>
          <p:nvPr/>
        </p:nvSpPr>
        <p:spPr bwMode="auto">
          <a:xfrm>
            <a:off x="2365375" y="5334000"/>
            <a:ext cx="682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node</a:t>
            </a:r>
          </a:p>
        </p:txBody>
      </p:sp>
      <p:sp>
        <p:nvSpPr>
          <p:cNvPr id="431128" name="Text Box 24"/>
          <p:cNvSpPr txBox="1">
            <a:spLocks noChangeArrowheads="1"/>
          </p:cNvSpPr>
          <p:nvPr/>
        </p:nvSpPr>
        <p:spPr bwMode="auto">
          <a:xfrm>
            <a:off x="3429000" y="5334000"/>
            <a:ext cx="682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node</a:t>
            </a:r>
          </a:p>
        </p:txBody>
      </p:sp>
      <p:sp>
        <p:nvSpPr>
          <p:cNvPr id="431129" name="Text Box 25"/>
          <p:cNvSpPr txBox="1">
            <a:spLocks noChangeArrowheads="1"/>
          </p:cNvSpPr>
          <p:nvPr/>
        </p:nvSpPr>
        <p:spPr bwMode="auto">
          <a:xfrm>
            <a:off x="4498975" y="5334000"/>
            <a:ext cx="682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node</a:t>
            </a:r>
          </a:p>
        </p:txBody>
      </p:sp>
      <p:sp>
        <p:nvSpPr>
          <p:cNvPr id="431130" name="Text Box 26"/>
          <p:cNvSpPr txBox="1">
            <a:spLocks noChangeArrowheads="1"/>
          </p:cNvSpPr>
          <p:nvPr/>
        </p:nvSpPr>
        <p:spPr bwMode="auto">
          <a:xfrm>
            <a:off x="5565775" y="5334000"/>
            <a:ext cx="682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0668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ADT: Singly Linked Lists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5800" cy="5029200"/>
          </a:xfrm>
        </p:spPr>
        <p:txBody>
          <a:bodyPr/>
          <a:lstStyle/>
          <a:p>
            <a:r>
              <a:rPr lang="en-US"/>
              <a:t>How can we define a node structure? </a:t>
            </a:r>
            <a:br>
              <a:rPr lang="en-US"/>
            </a:br>
            <a:r>
              <a:rPr lang="en-US"/>
              <a:t>Simple Example:</a:t>
            </a:r>
            <a:br>
              <a:rPr lang="en-US"/>
            </a:br>
            <a:endParaRPr lang="en-US"/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node 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struct node *pNext; 	// Pointer-to-node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int value;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nodeT;</a:t>
            </a:r>
          </a:p>
        </p:txBody>
      </p:sp>
      <p:sp>
        <p:nvSpPr>
          <p:cNvPr id="433157" name="Text Box 5"/>
          <p:cNvSpPr txBox="1">
            <a:spLocks noChangeArrowheads="1"/>
          </p:cNvSpPr>
          <p:nvPr/>
        </p:nvSpPr>
        <p:spPr bwMode="auto">
          <a:xfrm>
            <a:off x="3200400" y="4191000"/>
            <a:ext cx="5211763" cy="22923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little tricky here: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Recall: data type is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 node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typedef renames it all as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nodeT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, thus 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member variable 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pNext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is </a:t>
            </a:r>
            <a:b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pointer-to-nodeT-type-objects</a:t>
            </a: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sp>
        <p:nvSpPr>
          <p:cNvPr id="433161" name="Oval 9"/>
          <p:cNvSpPr>
            <a:spLocks noChangeArrowheads="1"/>
          </p:cNvSpPr>
          <p:nvPr/>
        </p:nvSpPr>
        <p:spPr bwMode="auto">
          <a:xfrm>
            <a:off x="914400" y="3454400"/>
            <a:ext cx="1905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3162" name="Oval 10"/>
          <p:cNvSpPr>
            <a:spLocks noChangeArrowheads="1"/>
          </p:cNvSpPr>
          <p:nvPr/>
        </p:nvSpPr>
        <p:spPr bwMode="auto">
          <a:xfrm>
            <a:off x="1600200" y="2768600"/>
            <a:ext cx="1905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67" name="Line 11"/>
          <p:cNvSpPr>
            <a:spLocks noChangeShapeType="1"/>
          </p:cNvSpPr>
          <p:nvPr/>
        </p:nvSpPr>
        <p:spPr bwMode="auto">
          <a:xfrm>
            <a:off x="2743200" y="4114800"/>
            <a:ext cx="1447800" cy="1981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0668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ADT: Singly Linked Lists</a:t>
            </a:r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058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Be sure you understand this:</a:t>
            </a:r>
            <a:br>
              <a:rPr lang="en-US"/>
            </a:br>
            <a:endParaRPr 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GoodNode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struct GoodNode *pNext; 	// Pointer-to-node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int value;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GoodNode;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typedef struct BadNode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BadNode *pNext; 		// Pointer-to-node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int value;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 BadNode;</a:t>
            </a:r>
          </a:p>
        </p:txBody>
      </p:sp>
      <p:sp>
        <p:nvSpPr>
          <p:cNvPr id="710660" name="Oval 4"/>
          <p:cNvSpPr>
            <a:spLocks noChangeArrowheads="1"/>
          </p:cNvSpPr>
          <p:nvPr/>
        </p:nvSpPr>
        <p:spPr bwMode="auto">
          <a:xfrm>
            <a:off x="914400" y="2743200"/>
            <a:ext cx="2514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0661" name="Oval 5"/>
          <p:cNvSpPr>
            <a:spLocks noChangeArrowheads="1"/>
          </p:cNvSpPr>
          <p:nvPr/>
        </p:nvSpPr>
        <p:spPr bwMode="auto">
          <a:xfrm>
            <a:off x="1600200" y="2057400"/>
            <a:ext cx="25146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0662" name="Rectangle 6"/>
          <p:cNvSpPr>
            <a:spLocks noChangeArrowheads="1"/>
          </p:cNvSpPr>
          <p:nvPr/>
        </p:nvSpPr>
        <p:spPr bwMode="auto">
          <a:xfrm>
            <a:off x="228600" y="1905000"/>
            <a:ext cx="8153400" cy="1905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0663" name="Text Box 7"/>
          <p:cNvSpPr txBox="1">
            <a:spLocks noChangeArrowheads="1"/>
          </p:cNvSpPr>
          <p:nvPr/>
        </p:nvSpPr>
        <p:spPr bwMode="auto">
          <a:xfrm>
            <a:off x="6400800" y="1905000"/>
            <a:ext cx="195262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This works!</a:t>
            </a:r>
          </a:p>
        </p:txBody>
      </p:sp>
      <p:sp>
        <p:nvSpPr>
          <p:cNvPr id="710665" name="Oval 9"/>
          <p:cNvSpPr>
            <a:spLocks noChangeArrowheads="1"/>
          </p:cNvSpPr>
          <p:nvPr/>
        </p:nvSpPr>
        <p:spPr bwMode="auto">
          <a:xfrm>
            <a:off x="609600" y="5410200"/>
            <a:ext cx="1143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0666" name="Oval 10"/>
          <p:cNvSpPr>
            <a:spLocks noChangeArrowheads="1"/>
          </p:cNvSpPr>
          <p:nvPr/>
        </p:nvSpPr>
        <p:spPr bwMode="auto">
          <a:xfrm>
            <a:off x="762000" y="4724400"/>
            <a:ext cx="1143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0669" name="Line 13"/>
          <p:cNvSpPr>
            <a:spLocks noChangeShapeType="1"/>
          </p:cNvSpPr>
          <p:nvPr/>
        </p:nvSpPr>
        <p:spPr bwMode="auto">
          <a:xfrm flipV="1">
            <a:off x="2438400" y="4267200"/>
            <a:ext cx="1676400" cy="1676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0670" name="Text Box 14"/>
          <p:cNvSpPr txBox="1">
            <a:spLocks noChangeArrowheads="1"/>
          </p:cNvSpPr>
          <p:nvPr/>
        </p:nvSpPr>
        <p:spPr bwMode="auto">
          <a:xfrm>
            <a:off x="2819400" y="5257800"/>
            <a:ext cx="4114800" cy="898525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  <a:miter lim="800000"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NO! THE </a:t>
            </a:r>
            <a:r>
              <a:rPr lang="en-US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OBVIOUS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WAY DOESN’T WORK!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0668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Singly Linked Lists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4582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What does this program create?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main(void) 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nodeT *pHead, *pNode1;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	    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pNode1 = (nodeT*)malloc(1*sizeof(nodeT));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pNode1–&gt;pNext = NULL;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	  pNode1–&gt;value = 10;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pHead = pNode1;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return 0;</a:t>
            </a:r>
          </a:p>
          <a:p>
            <a:pPr>
              <a:buFontTx/>
              <a:buNone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  <p:sp>
        <p:nvSpPr>
          <p:cNvPr id="434180" name="Rectangle 4"/>
          <p:cNvSpPr>
            <a:spLocks noChangeArrowheads="1"/>
          </p:cNvSpPr>
          <p:nvPr/>
        </p:nvSpPr>
        <p:spPr bwMode="auto">
          <a:xfrm>
            <a:off x="3886200" y="57912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4181" name="Line 5"/>
          <p:cNvSpPr>
            <a:spLocks noChangeShapeType="1"/>
          </p:cNvSpPr>
          <p:nvPr/>
        </p:nvSpPr>
        <p:spPr bwMode="auto">
          <a:xfrm>
            <a:off x="4267200" y="5791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4185" name="Text Box 9"/>
          <p:cNvSpPr txBox="1">
            <a:spLocks noChangeArrowheads="1"/>
          </p:cNvSpPr>
          <p:nvPr/>
        </p:nvSpPr>
        <p:spPr bwMode="auto">
          <a:xfrm>
            <a:off x="3810000" y="57912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10</a:t>
            </a:r>
          </a:p>
        </p:txBody>
      </p:sp>
      <p:sp>
        <p:nvSpPr>
          <p:cNvPr id="434186" name="Text Box 10"/>
          <p:cNvSpPr txBox="1">
            <a:spLocks noChangeArrowheads="1"/>
          </p:cNvSpPr>
          <p:nvPr/>
        </p:nvSpPr>
        <p:spPr bwMode="auto">
          <a:xfrm>
            <a:off x="4953000" y="5851525"/>
            <a:ext cx="114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NULL</a:t>
            </a:r>
          </a:p>
        </p:txBody>
      </p:sp>
      <p:sp>
        <p:nvSpPr>
          <p:cNvPr id="434187" name="Text Box 11"/>
          <p:cNvSpPr txBox="1">
            <a:spLocks noChangeArrowheads="1"/>
          </p:cNvSpPr>
          <p:nvPr/>
        </p:nvSpPr>
        <p:spPr bwMode="auto">
          <a:xfrm>
            <a:off x="2438400" y="5842000"/>
            <a:ext cx="10668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pHead</a:t>
            </a:r>
          </a:p>
        </p:txBody>
      </p:sp>
      <p:sp>
        <p:nvSpPr>
          <p:cNvPr id="434188" name="Line 12"/>
          <p:cNvSpPr>
            <a:spLocks noChangeShapeType="1"/>
          </p:cNvSpPr>
          <p:nvPr/>
        </p:nvSpPr>
        <p:spPr bwMode="auto">
          <a:xfrm>
            <a:off x="3505200" y="59944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4189" name="Line 13"/>
          <p:cNvSpPr>
            <a:spLocks noChangeShapeType="1"/>
          </p:cNvSpPr>
          <p:nvPr/>
        </p:nvSpPr>
        <p:spPr bwMode="auto">
          <a:xfrm>
            <a:off x="4495800" y="6019800"/>
            <a:ext cx="53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9906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ADT: Singly Linked Lists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305800" cy="304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Typical interface functions you will need to write for a singly linked list ADT: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insert()</a:t>
            </a:r>
            <a:r>
              <a:rPr lang="en-US" sz="2400" b="1"/>
              <a:t> </a:t>
            </a:r>
            <a:r>
              <a:rPr lang="en-US" sz="2400"/>
              <a:t>- add an element to the list</a:t>
            </a:r>
          </a:p>
          <a:p>
            <a:pPr lvl="1">
              <a:lnSpc>
                <a:spcPct val="90000"/>
              </a:lnSpc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delete()</a:t>
            </a:r>
            <a:r>
              <a:rPr lang="en-US" sz="2400" b="1"/>
              <a:t> </a:t>
            </a:r>
            <a:r>
              <a:rPr lang="en-US" sz="2400"/>
              <a:t>- remove an element from the list</a:t>
            </a:r>
          </a:p>
          <a:p>
            <a:pPr lvl="1">
              <a:lnSpc>
                <a:spcPct val="90000"/>
              </a:lnSpc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isEmpty()</a:t>
            </a:r>
            <a:r>
              <a:rPr lang="en-US" sz="2400" b="1"/>
              <a:t> </a:t>
            </a:r>
            <a:r>
              <a:rPr lang="en-US" sz="2400"/>
              <a:t>- find out if the list is empty</a:t>
            </a:r>
          </a:p>
          <a:p>
            <a:pPr lvl="1">
              <a:lnSpc>
                <a:spcPct val="90000"/>
              </a:lnSpc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printList()</a:t>
            </a:r>
            <a:r>
              <a:rPr lang="en-US" sz="2400" b="1"/>
              <a:t> </a:t>
            </a:r>
            <a:r>
              <a:rPr lang="en-US" sz="2400"/>
              <a:t>- traverse and display the list.</a:t>
            </a:r>
          </a:p>
          <a:p>
            <a:pPr lvl="1"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800"/>
              <a:t>How would you write the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isEmpty()</a:t>
            </a:r>
            <a:r>
              <a:rPr lang="en-US" sz="2800"/>
              <a:t>’ function?</a:t>
            </a:r>
          </a:p>
          <a:p>
            <a:pPr>
              <a:lnSpc>
                <a:spcPct val="90000"/>
              </a:lnSpc>
            </a:pPr>
            <a:r>
              <a:rPr lang="en-US" sz="2800"/>
              <a:t>The ‘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insert()</a:t>
            </a:r>
            <a:r>
              <a:rPr lang="en-US" sz="2800"/>
              <a:t>’ function?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Singly Linked Lists: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insert()</a:t>
            </a:r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05800" cy="5715000"/>
          </a:xfrm>
        </p:spPr>
        <p:txBody>
          <a:bodyPr/>
          <a:lstStyle/>
          <a:p>
            <a:pPr lvl="1"/>
            <a:r>
              <a:rPr lang="en-US"/>
              <a:t>To attach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 newly-created node</a:t>
            </a:r>
            <a:r>
              <a:rPr lang="en-US"/>
              <a:t> at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pNew 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				   </a:t>
            </a:r>
            <a:r>
              <a:rPr lang="en-US"/>
              <a:t>right after the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pNow </a:t>
            </a:r>
            <a:r>
              <a:rPr lang="en-US"/>
              <a:t>node:</a:t>
            </a:r>
          </a:p>
          <a:p>
            <a:pPr lvl="1"/>
            <a:r>
              <a:rPr lang="en-US">
                <a:solidFill>
                  <a:schemeClr val="bg1"/>
                </a:solidFill>
              </a:rPr>
              <a:t>First set the `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next</a:t>
            </a:r>
            <a:r>
              <a:rPr lang="en-US">
                <a:solidFill>
                  <a:schemeClr val="bg1"/>
                </a:solidFill>
              </a:rPr>
              <a:t>’ member of struct at </a:t>
            </a:r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pNew</a:t>
            </a:r>
          </a:p>
          <a:p>
            <a:pPr lvl="2"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pNew–&gt;pNext = pNow–&gt;pNext;</a:t>
            </a:r>
          </a:p>
          <a:p>
            <a:pPr lvl="1"/>
            <a:r>
              <a:rPr lang="en-US">
                <a:solidFill>
                  <a:schemeClr val="bg1"/>
                </a:solidFill>
              </a:rPr>
              <a:t>Then point </a:t>
            </a:r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pNow</a:t>
            </a:r>
            <a:r>
              <a:rPr lang="en-US">
                <a:solidFill>
                  <a:schemeClr val="bg1"/>
                </a:solidFill>
              </a:rPr>
              <a:t>’s next member to </a:t>
            </a:r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pNew</a:t>
            </a:r>
            <a:r>
              <a:rPr lang="en-US">
                <a:solidFill>
                  <a:schemeClr val="bg1"/>
                </a:solidFill>
              </a:rPr>
              <a:t>.</a:t>
            </a:r>
          </a:p>
          <a:p>
            <a:pPr lvl="2"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pNow–&gt;next = pNew;</a:t>
            </a:r>
          </a:p>
        </p:txBody>
      </p:sp>
      <p:sp>
        <p:nvSpPr>
          <p:cNvPr id="435204" name="Rectangle 4"/>
          <p:cNvSpPr>
            <a:spLocks noChangeArrowheads="1"/>
          </p:cNvSpPr>
          <p:nvPr/>
        </p:nvSpPr>
        <p:spPr bwMode="auto">
          <a:xfrm>
            <a:off x="3886200" y="49276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205" name="Line 5"/>
          <p:cNvSpPr>
            <a:spLocks noChangeShapeType="1"/>
          </p:cNvSpPr>
          <p:nvPr/>
        </p:nvSpPr>
        <p:spPr bwMode="auto">
          <a:xfrm>
            <a:off x="4267200" y="492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206" name="Line 6"/>
          <p:cNvSpPr>
            <a:spLocks noChangeShapeType="1"/>
          </p:cNvSpPr>
          <p:nvPr/>
        </p:nvSpPr>
        <p:spPr bwMode="auto">
          <a:xfrm>
            <a:off x="4419600" y="5156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207" name="Rectangle 7"/>
          <p:cNvSpPr>
            <a:spLocks noChangeArrowheads="1"/>
          </p:cNvSpPr>
          <p:nvPr/>
        </p:nvSpPr>
        <p:spPr bwMode="auto">
          <a:xfrm>
            <a:off x="4953000" y="49276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208" name="Line 8"/>
          <p:cNvSpPr>
            <a:spLocks noChangeShapeType="1"/>
          </p:cNvSpPr>
          <p:nvPr/>
        </p:nvSpPr>
        <p:spPr bwMode="auto">
          <a:xfrm>
            <a:off x="5334000" y="492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209" name="Line 9"/>
          <p:cNvSpPr>
            <a:spLocks noChangeShapeType="1"/>
          </p:cNvSpPr>
          <p:nvPr/>
        </p:nvSpPr>
        <p:spPr bwMode="auto">
          <a:xfrm>
            <a:off x="5486400" y="5156200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210" name="Rectangle 10"/>
          <p:cNvSpPr>
            <a:spLocks noChangeArrowheads="1"/>
          </p:cNvSpPr>
          <p:nvPr/>
        </p:nvSpPr>
        <p:spPr bwMode="auto">
          <a:xfrm>
            <a:off x="6019800" y="49276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211" name="Line 11"/>
          <p:cNvSpPr>
            <a:spLocks noChangeShapeType="1"/>
          </p:cNvSpPr>
          <p:nvPr/>
        </p:nvSpPr>
        <p:spPr bwMode="auto">
          <a:xfrm>
            <a:off x="6400800" y="492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212" name="Line 12"/>
          <p:cNvSpPr>
            <a:spLocks noChangeShapeType="1"/>
          </p:cNvSpPr>
          <p:nvPr/>
        </p:nvSpPr>
        <p:spPr bwMode="auto">
          <a:xfrm>
            <a:off x="6553200" y="5156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215" name="Text Box 15"/>
          <p:cNvSpPr txBox="1">
            <a:spLocks noChangeArrowheads="1"/>
          </p:cNvSpPr>
          <p:nvPr/>
        </p:nvSpPr>
        <p:spPr bwMode="auto">
          <a:xfrm>
            <a:off x="3886200" y="4927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8</a:t>
            </a:r>
          </a:p>
        </p:txBody>
      </p:sp>
      <p:sp>
        <p:nvSpPr>
          <p:cNvPr id="435216" name="Text Box 16"/>
          <p:cNvSpPr txBox="1">
            <a:spLocks noChangeArrowheads="1"/>
          </p:cNvSpPr>
          <p:nvPr/>
        </p:nvSpPr>
        <p:spPr bwMode="auto">
          <a:xfrm>
            <a:off x="4876800" y="49276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12</a:t>
            </a:r>
          </a:p>
        </p:txBody>
      </p:sp>
      <p:sp>
        <p:nvSpPr>
          <p:cNvPr id="435217" name="Text Box 17"/>
          <p:cNvSpPr txBox="1">
            <a:spLocks noChangeArrowheads="1"/>
          </p:cNvSpPr>
          <p:nvPr/>
        </p:nvSpPr>
        <p:spPr bwMode="auto">
          <a:xfrm>
            <a:off x="6019800" y="4927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1</a:t>
            </a:r>
          </a:p>
        </p:txBody>
      </p:sp>
      <p:sp>
        <p:nvSpPr>
          <p:cNvPr id="435218" name="Text Box 18"/>
          <p:cNvSpPr txBox="1">
            <a:spLocks noChangeArrowheads="1"/>
          </p:cNvSpPr>
          <p:nvPr/>
        </p:nvSpPr>
        <p:spPr bwMode="auto">
          <a:xfrm>
            <a:off x="7086600" y="49276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NULL</a:t>
            </a:r>
          </a:p>
        </p:txBody>
      </p:sp>
      <p:sp>
        <p:nvSpPr>
          <p:cNvPr id="435219" name="Rectangle 19"/>
          <p:cNvSpPr>
            <a:spLocks noChangeArrowheads="1"/>
          </p:cNvSpPr>
          <p:nvPr/>
        </p:nvSpPr>
        <p:spPr bwMode="auto">
          <a:xfrm>
            <a:off x="5562600" y="59944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220" name="Line 20"/>
          <p:cNvSpPr>
            <a:spLocks noChangeShapeType="1"/>
          </p:cNvSpPr>
          <p:nvPr/>
        </p:nvSpPr>
        <p:spPr bwMode="auto">
          <a:xfrm>
            <a:off x="5943600" y="5994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221" name="Text Box 21"/>
          <p:cNvSpPr txBox="1">
            <a:spLocks noChangeArrowheads="1"/>
          </p:cNvSpPr>
          <p:nvPr/>
        </p:nvSpPr>
        <p:spPr bwMode="auto">
          <a:xfrm>
            <a:off x="5486400" y="59944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10</a:t>
            </a:r>
          </a:p>
        </p:txBody>
      </p:sp>
      <p:sp>
        <p:nvSpPr>
          <p:cNvPr id="435223" name="Text Box 23"/>
          <p:cNvSpPr txBox="1">
            <a:spLocks noChangeArrowheads="1"/>
          </p:cNvSpPr>
          <p:nvPr/>
        </p:nvSpPr>
        <p:spPr bwMode="auto">
          <a:xfrm>
            <a:off x="4343400" y="6070600"/>
            <a:ext cx="838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pNew</a:t>
            </a:r>
          </a:p>
        </p:txBody>
      </p:sp>
      <p:sp>
        <p:nvSpPr>
          <p:cNvPr id="435229" name="Line 29"/>
          <p:cNvSpPr>
            <a:spLocks noChangeShapeType="1"/>
          </p:cNvSpPr>
          <p:nvPr/>
        </p:nvSpPr>
        <p:spPr bwMode="auto">
          <a:xfrm>
            <a:off x="5181600" y="62992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5230" name="Text Box 30"/>
          <p:cNvSpPr txBox="1">
            <a:spLocks noChangeArrowheads="1"/>
          </p:cNvSpPr>
          <p:nvPr/>
        </p:nvSpPr>
        <p:spPr bwMode="auto">
          <a:xfrm>
            <a:off x="2438400" y="4927600"/>
            <a:ext cx="10668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pHead</a:t>
            </a:r>
          </a:p>
        </p:txBody>
      </p:sp>
      <p:sp>
        <p:nvSpPr>
          <p:cNvPr id="435231" name="Line 31"/>
          <p:cNvSpPr>
            <a:spLocks noChangeShapeType="1"/>
          </p:cNvSpPr>
          <p:nvPr/>
        </p:nvSpPr>
        <p:spPr bwMode="auto">
          <a:xfrm>
            <a:off x="3505200" y="50800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5232" name="Text Box 32"/>
          <p:cNvSpPr txBox="1">
            <a:spLocks noChangeArrowheads="1"/>
          </p:cNvSpPr>
          <p:nvPr/>
        </p:nvSpPr>
        <p:spPr bwMode="auto">
          <a:xfrm>
            <a:off x="5257800" y="4241800"/>
            <a:ext cx="838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435233" name="Line 33"/>
          <p:cNvSpPr>
            <a:spLocks noChangeShapeType="1"/>
          </p:cNvSpPr>
          <p:nvPr/>
        </p:nvSpPr>
        <p:spPr bwMode="auto">
          <a:xfrm flipH="1">
            <a:off x="5334000" y="4648200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Singly Linked Lists: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insert()</a:t>
            </a:r>
          </a:p>
        </p:txBody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05800" cy="5029200"/>
          </a:xfrm>
        </p:spPr>
        <p:txBody>
          <a:bodyPr/>
          <a:lstStyle/>
          <a:p>
            <a:pPr lvl="1"/>
            <a:r>
              <a:rPr lang="en-US"/>
              <a:t>To attach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 newly-created node</a:t>
            </a:r>
            <a:r>
              <a:rPr lang="en-US"/>
              <a:t> at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pNew 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				   </a:t>
            </a:r>
            <a:r>
              <a:rPr lang="en-US"/>
              <a:t>right after the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pNow </a:t>
            </a:r>
            <a:r>
              <a:rPr lang="en-US"/>
              <a:t>node:</a:t>
            </a:r>
          </a:p>
          <a:p>
            <a:pPr lvl="1"/>
            <a:r>
              <a:rPr lang="en-US"/>
              <a:t>First set the `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next</a:t>
            </a:r>
            <a:r>
              <a:rPr lang="en-US"/>
              <a:t>’ member of struct at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pNew</a:t>
            </a:r>
          </a:p>
          <a:p>
            <a:pPr lvl="2"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pNew–&gt;pNext = pNow–&gt;pNext;</a:t>
            </a:r>
          </a:p>
          <a:p>
            <a:pPr lvl="1"/>
            <a:r>
              <a:rPr lang="en-US">
                <a:solidFill>
                  <a:schemeClr val="bg1"/>
                </a:solidFill>
              </a:rPr>
              <a:t>Then point </a:t>
            </a:r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pNow</a:t>
            </a:r>
            <a:r>
              <a:rPr lang="en-US">
                <a:solidFill>
                  <a:schemeClr val="bg1"/>
                </a:solidFill>
              </a:rPr>
              <a:t>’s next member to </a:t>
            </a:r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pNew</a:t>
            </a:r>
            <a:r>
              <a:rPr lang="en-US">
                <a:solidFill>
                  <a:schemeClr val="bg1"/>
                </a:solidFill>
              </a:rPr>
              <a:t>.</a:t>
            </a:r>
          </a:p>
          <a:p>
            <a:pPr lvl="2">
              <a:buFontTx/>
              <a:buNone/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pNow–&gt;next = pNew;</a:t>
            </a:r>
          </a:p>
        </p:txBody>
      </p:sp>
      <p:sp>
        <p:nvSpPr>
          <p:cNvPr id="711684" name="Rectangle 4"/>
          <p:cNvSpPr>
            <a:spLocks noChangeArrowheads="1"/>
          </p:cNvSpPr>
          <p:nvPr/>
        </p:nvSpPr>
        <p:spPr bwMode="auto">
          <a:xfrm>
            <a:off x="3886200" y="49276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1685" name="Line 5"/>
          <p:cNvSpPr>
            <a:spLocks noChangeShapeType="1"/>
          </p:cNvSpPr>
          <p:nvPr/>
        </p:nvSpPr>
        <p:spPr bwMode="auto">
          <a:xfrm>
            <a:off x="4267200" y="492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1686" name="Line 6"/>
          <p:cNvSpPr>
            <a:spLocks noChangeShapeType="1"/>
          </p:cNvSpPr>
          <p:nvPr/>
        </p:nvSpPr>
        <p:spPr bwMode="auto">
          <a:xfrm>
            <a:off x="4419600" y="5156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1687" name="Rectangle 7"/>
          <p:cNvSpPr>
            <a:spLocks noChangeArrowheads="1"/>
          </p:cNvSpPr>
          <p:nvPr/>
        </p:nvSpPr>
        <p:spPr bwMode="auto">
          <a:xfrm>
            <a:off x="4953000" y="49276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1688" name="Line 8"/>
          <p:cNvSpPr>
            <a:spLocks noChangeShapeType="1"/>
          </p:cNvSpPr>
          <p:nvPr/>
        </p:nvSpPr>
        <p:spPr bwMode="auto">
          <a:xfrm>
            <a:off x="5334000" y="492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1689" name="Line 9"/>
          <p:cNvSpPr>
            <a:spLocks noChangeShapeType="1"/>
          </p:cNvSpPr>
          <p:nvPr/>
        </p:nvSpPr>
        <p:spPr bwMode="auto">
          <a:xfrm>
            <a:off x="5486400" y="5156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1690" name="Rectangle 10"/>
          <p:cNvSpPr>
            <a:spLocks noChangeArrowheads="1"/>
          </p:cNvSpPr>
          <p:nvPr/>
        </p:nvSpPr>
        <p:spPr bwMode="auto">
          <a:xfrm>
            <a:off x="6019800" y="49276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1691" name="Line 11"/>
          <p:cNvSpPr>
            <a:spLocks noChangeShapeType="1"/>
          </p:cNvSpPr>
          <p:nvPr/>
        </p:nvSpPr>
        <p:spPr bwMode="auto">
          <a:xfrm>
            <a:off x="6400800" y="492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1692" name="Line 12"/>
          <p:cNvSpPr>
            <a:spLocks noChangeShapeType="1"/>
          </p:cNvSpPr>
          <p:nvPr/>
        </p:nvSpPr>
        <p:spPr bwMode="auto">
          <a:xfrm>
            <a:off x="6553200" y="5156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1693" name="Text Box 13"/>
          <p:cNvSpPr txBox="1">
            <a:spLocks noChangeArrowheads="1"/>
          </p:cNvSpPr>
          <p:nvPr/>
        </p:nvSpPr>
        <p:spPr bwMode="auto">
          <a:xfrm>
            <a:off x="3886200" y="4927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8</a:t>
            </a:r>
          </a:p>
        </p:txBody>
      </p:sp>
      <p:sp>
        <p:nvSpPr>
          <p:cNvPr id="711694" name="Text Box 14"/>
          <p:cNvSpPr txBox="1">
            <a:spLocks noChangeArrowheads="1"/>
          </p:cNvSpPr>
          <p:nvPr/>
        </p:nvSpPr>
        <p:spPr bwMode="auto">
          <a:xfrm>
            <a:off x="4876800" y="49276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12</a:t>
            </a:r>
          </a:p>
        </p:txBody>
      </p:sp>
      <p:sp>
        <p:nvSpPr>
          <p:cNvPr id="711695" name="Text Box 15"/>
          <p:cNvSpPr txBox="1">
            <a:spLocks noChangeArrowheads="1"/>
          </p:cNvSpPr>
          <p:nvPr/>
        </p:nvSpPr>
        <p:spPr bwMode="auto">
          <a:xfrm>
            <a:off x="6019800" y="4927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1</a:t>
            </a:r>
          </a:p>
        </p:txBody>
      </p:sp>
      <p:sp>
        <p:nvSpPr>
          <p:cNvPr id="711696" name="Text Box 16"/>
          <p:cNvSpPr txBox="1">
            <a:spLocks noChangeArrowheads="1"/>
          </p:cNvSpPr>
          <p:nvPr/>
        </p:nvSpPr>
        <p:spPr bwMode="auto">
          <a:xfrm>
            <a:off x="7086600" y="49276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NULL</a:t>
            </a:r>
          </a:p>
        </p:txBody>
      </p:sp>
      <p:sp>
        <p:nvSpPr>
          <p:cNvPr id="711697" name="Rectangle 17"/>
          <p:cNvSpPr>
            <a:spLocks noChangeArrowheads="1"/>
          </p:cNvSpPr>
          <p:nvPr/>
        </p:nvSpPr>
        <p:spPr bwMode="auto">
          <a:xfrm>
            <a:off x="5562600" y="59944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1698" name="Line 18"/>
          <p:cNvSpPr>
            <a:spLocks noChangeShapeType="1"/>
          </p:cNvSpPr>
          <p:nvPr/>
        </p:nvSpPr>
        <p:spPr bwMode="auto">
          <a:xfrm>
            <a:off x="5943600" y="5994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1699" name="Text Box 19"/>
          <p:cNvSpPr txBox="1">
            <a:spLocks noChangeArrowheads="1"/>
          </p:cNvSpPr>
          <p:nvPr/>
        </p:nvSpPr>
        <p:spPr bwMode="auto">
          <a:xfrm>
            <a:off x="5486400" y="59944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10</a:t>
            </a:r>
          </a:p>
        </p:txBody>
      </p:sp>
      <p:sp>
        <p:nvSpPr>
          <p:cNvPr id="711700" name="Text Box 20"/>
          <p:cNvSpPr txBox="1">
            <a:spLocks noChangeArrowheads="1"/>
          </p:cNvSpPr>
          <p:nvPr/>
        </p:nvSpPr>
        <p:spPr bwMode="auto">
          <a:xfrm>
            <a:off x="4343400" y="6070600"/>
            <a:ext cx="838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pNew</a:t>
            </a:r>
          </a:p>
        </p:txBody>
      </p:sp>
      <p:sp>
        <p:nvSpPr>
          <p:cNvPr id="711703" name="Line 23"/>
          <p:cNvSpPr>
            <a:spLocks noChangeShapeType="1"/>
          </p:cNvSpPr>
          <p:nvPr/>
        </p:nvSpPr>
        <p:spPr bwMode="auto">
          <a:xfrm>
            <a:off x="5181600" y="62992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1704" name="Text Box 24"/>
          <p:cNvSpPr txBox="1">
            <a:spLocks noChangeArrowheads="1"/>
          </p:cNvSpPr>
          <p:nvPr/>
        </p:nvSpPr>
        <p:spPr bwMode="auto">
          <a:xfrm>
            <a:off x="2438400" y="4927600"/>
            <a:ext cx="10668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pHead</a:t>
            </a:r>
          </a:p>
        </p:txBody>
      </p:sp>
      <p:sp>
        <p:nvSpPr>
          <p:cNvPr id="711705" name="Line 25"/>
          <p:cNvSpPr>
            <a:spLocks noChangeShapeType="1"/>
          </p:cNvSpPr>
          <p:nvPr/>
        </p:nvSpPr>
        <p:spPr bwMode="auto">
          <a:xfrm>
            <a:off x="3505200" y="50800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1706" name="Text Box 26"/>
          <p:cNvSpPr txBox="1">
            <a:spLocks noChangeArrowheads="1"/>
          </p:cNvSpPr>
          <p:nvPr/>
        </p:nvSpPr>
        <p:spPr bwMode="auto">
          <a:xfrm>
            <a:off x="5257800" y="4241800"/>
            <a:ext cx="838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711707" name="Line 27"/>
          <p:cNvSpPr>
            <a:spLocks noChangeShapeType="1"/>
          </p:cNvSpPr>
          <p:nvPr/>
        </p:nvSpPr>
        <p:spPr bwMode="auto">
          <a:xfrm flipH="1">
            <a:off x="5334000" y="4648200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1708" name="Freeform 28"/>
          <p:cNvSpPr>
            <a:spLocks/>
          </p:cNvSpPr>
          <p:nvPr/>
        </p:nvSpPr>
        <p:spPr bwMode="auto">
          <a:xfrm>
            <a:off x="5735638" y="5372100"/>
            <a:ext cx="817562" cy="874713"/>
          </a:xfrm>
          <a:custGeom>
            <a:avLst/>
            <a:gdLst>
              <a:gd name="T0" fmla="*/ 235 w 515"/>
              <a:gd name="T1" fmla="*/ 531 h 551"/>
              <a:gd name="T2" fmla="*/ 491 w 515"/>
              <a:gd name="T3" fmla="*/ 512 h 551"/>
              <a:gd name="T4" fmla="*/ 379 w 515"/>
              <a:gd name="T5" fmla="*/ 296 h 551"/>
              <a:gd name="T6" fmla="*/ 35 w 515"/>
              <a:gd name="T7" fmla="*/ 208 h 551"/>
              <a:gd name="T8" fmla="*/ 171 w 515"/>
              <a:gd name="T9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5" h="551">
                <a:moveTo>
                  <a:pt x="235" y="531"/>
                </a:moveTo>
                <a:cubicBezTo>
                  <a:pt x="278" y="528"/>
                  <a:pt x="467" y="551"/>
                  <a:pt x="491" y="512"/>
                </a:cubicBezTo>
                <a:cubicBezTo>
                  <a:pt x="515" y="473"/>
                  <a:pt x="455" y="347"/>
                  <a:pt x="379" y="296"/>
                </a:cubicBezTo>
                <a:cubicBezTo>
                  <a:pt x="303" y="245"/>
                  <a:pt x="70" y="257"/>
                  <a:pt x="35" y="208"/>
                </a:cubicBezTo>
                <a:cubicBezTo>
                  <a:pt x="0" y="159"/>
                  <a:pt x="143" y="43"/>
                  <a:pt x="171" y="0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Singly Linked Lists: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insert()</a:t>
            </a:r>
          </a:p>
        </p:txBody>
      </p:sp>
      <p:sp>
        <p:nvSpPr>
          <p:cNvPr id="71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05800" cy="5029200"/>
          </a:xfrm>
        </p:spPr>
        <p:txBody>
          <a:bodyPr/>
          <a:lstStyle/>
          <a:p>
            <a:pPr lvl="1"/>
            <a:r>
              <a:rPr lang="en-US"/>
              <a:t>To attach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 newly-created node</a:t>
            </a:r>
            <a:r>
              <a:rPr lang="en-US"/>
              <a:t> at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pNew </a:t>
            </a:r>
            <a:b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				   </a:t>
            </a:r>
            <a:r>
              <a:rPr lang="en-US"/>
              <a:t>right after the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pNow </a:t>
            </a:r>
            <a:r>
              <a:rPr lang="en-US"/>
              <a:t>node:</a:t>
            </a:r>
          </a:p>
          <a:p>
            <a:pPr lvl="1"/>
            <a:r>
              <a:rPr lang="en-US"/>
              <a:t>First set the `</a:t>
            </a: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next</a:t>
            </a:r>
            <a:r>
              <a:rPr lang="en-US"/>
              <a:t>’ member of struct at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pNew</a:t>
            </a:r>
          </a:p>
          <a:p>
            <a:pPr lvl="2"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pNew–&gt;pNext = pNow–&gt;pNext;</a:t>
            </a:r>
          </a:p>
          <a:p>
            <a:pPr lvl="1"/>
            <a:r>
              <a:rPr lang="en-US"/>
              <a:t>Then point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pNow</a:t>
            </a:r>
            <a:r>
              <a:rPr lang="en-US"/>
              <a:t>’s next member to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pNew</a:t>
            </a:r>
            <a:r>
              <a:rPr lang="en-US"/>
              <a:t>.</a:t>
            </a:r>
          </a:p>
          <a:p>
            <a:pPr lvl="2">
              <a:buFontTx/>
              <a:buNone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pNow–&gt;next = pNew;</a:t>
            </a:r>
          </a:p>
        </p:txBody>
      </p:sp>
      <p:sp>
        <p:nvSpPr>
          <p:cNvPr id="712708" name="Rectangle 4"/>
          <p:cNvSpPr>
            <a:spLocks noChangeArrowheads="1"/>
          </p:cNvSpPr>
          <p:nvPr/>
        </p:nvSpPr>
        <p:spPr bwMode="auto">
          <a:xfrm>
            <a:off x="3886200" y="49276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09" name="Line 5"/>
          <p:cNvSpPr>
            <a:spLocks noChangeShapeType="1"/>
          </p:cNvSpPr>
          <p:nvPr/>
        </p:nvSpPr>
        <p:spPr bwMode="auto">
          <a:xfrm>
            <a:off x="4267200" y="492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10" name="Line 6"/>
          <p:cNvSpPr>
            <a:spLocks noChangeShapeType="1"/>
          </p:cNvSpPr>
          <p:nvPr/>
        </p:nvSpPr>
        <p:spPr bwMode="auto">
          <a:xfrm>
            <a:off x="4419600" y="5156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11" name="Rectangle 7"/>
          <p:cNvSpPr>
            <a:spLocks noChangeArrowheads="1"/>
          </p:cNvSpPr>
          <p:nvPr/>
        </p:nvSpPr>
        <p:spPr bwMode="auto">
          <a:xfrm>
            <a:off x="4953000" y="49276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12" name="Line 8"/>
          <p:cNvSpPr>
            <a:spLocks noChangeShapeType="1"/>
          </p:cNvSpPr>
          <p:nvPr/>
        </p:nvSpPr>
        <p:spPr bwMode="auto">
          <a:xfrm>
            <a:off x="5334000" y="492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13" name="Line 9"/>
          <p:cNvSpPr>
            <a:spLocks noChangeShapeType="1"/>
          </p:cNvSpPr>
          <p:nvPr/>
        </p:nvSpPr>
        <p:spPr bwMode="auto">
          <a:xfrm>
            <a:off x="5486400" y="5156200"/>
            <a:ext cx="533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14" name="Rectangle 10"/>
          <p:cNvSpPr>
            <a:spLocks noChangeArrowheads="1"/>
          </p:cNvSpPr>
          <p:nvPr/>
        </p:nvSpPr>
        <p:spPr bwMode="auto">
          <a:xfrm>
            <a:off x="6019800" y="49276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15" name="Line 11"/>
          <p:cNvSpPr>
            <a:spLocks noChangeShapeType="1"/>
          </p:cNvSpPr>
          <p:nvPr/>
        </p:nvSpPr>
        <p:spPr bwMode="auto">
          <a:xfrm>
            <a:off x="6400800" y="492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16" name="Line 12"/>
          <p:cNvSpPr>
            <a:spLocks noChangeShapeType="1"/>
          </p:cNvSpPr>
          <p:nvPr/>
        </p:nvSpPr>
        <p:spPr bwMode="auto">
          <a:xfrm>
            <a:off x="6553200" y="5156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17" name="Text Box 13"/>
          <p:cNvSpPr txBox="1">
            <a:spLocks noChangeArrowheads="1"/>
          </p:cNvSpPr>
          <p:nvPr/>
        </p:nvSpPr>
        <p:spPr bwMode="auto">
          <a:xfrm>
            <a:off x="3886200" y="4927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8</a:t>
            </a:r>
          </a:p>
        </p:txBody>
      </p:sp>
      <p:sp>
        <p:nvSpPr>
          <p:cNvPr id="712718" name="Text Box 14"/>
          <p:cNvSpPr txBox="1">
            <a:spLocks noChangeArrowheads="1"/>
          </p:cNvSpPr>
          <p:nvPr/>
        </p:nvSpPr>
        <p:spPr bwMode="auto">
          <a:xfrm>
            <a:off x="4876800" y="49276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12</a:t>
            </a:r>
          </a:p>
        </p:txBody>
      </p:sp>
      <p:sp>
        <p:nvSpPr>
          <p:cNvPr id="712719" name="Text Box 15"/>
          <p:cNvSpPr txBox="1">
            <a:spLocks noChangeArrowheads="1"/>
          </p:cNvSpPr>
          <p:nvPr/>
        </p:nvSpPr>
        <p:spPr bwMode="auto">
          <a:xfrm>
            <a:off x="6019800" y="4927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1</a:t>
            </a:r>
          </a:p>
        </p:txBody>
      </p:sp>
      <p:sp>
        <p:nvSpPr>
          <p:cNvPr id="712720" name="Text Box 16"/>
          <p:cNvSpPr txBox="1">
            <a:spLocks noChangeArrowheads="1"/>
          </p:cNvSpPr>
          <p:nvPr/>
        </p:nvSpPr>
        <p:spPr bwMode="auto">
          <a:xfrm>
            <a:off x="7086600" y="49276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NULL</a:t>
            </a:r>
          </a:p>
        </p:txBody>
      </p:sp>
      <p:sp>
        <p:nvSpPr>
          <p:cNvPr id="712721" name="Rectangle 17"/>
          <p:cNvSpPr>
            <a:spLocks noChangeArrowheads="1"/>
          </p:cNvSpPr>
          <p:nvPr/>
        </p:nvSpPr>
        <p:spPr bwMode="auto">
          <a:xfrm>
            <a:off x="5562600" y="59944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22" name="Line 18"/>
          <p:cNvSpPr>
            <a:spLocks noChangeShapeType="1"/>
          </p:cNvSpPr>
          <p:nvPr/>
        </p:nvSpPr>
        <p:spPr bwMode="auto">
          <a:xfrm>
            <a:off x="5943600" y="5994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23" name="Text Box 19"/>
          <p:cNvSpPr txBox="1">
            <a:spLocks noChangeArrowheads="1"/>
          </p:cNvSpPr>
          <p:nvPr/>
        </p:nvSpPr>
        <p:spPr bwMode="auto">
          <a:xfrm>
            <a:off x="5486400" y="59944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effectLst/>
                <a:latin typeface="Times New Roman" pitchFamily="18" charset="0"/>
              </a:rPr>
              <a:t>10</a:t>
            </a:r>
          </a:p>
        </p:txBody>
      </p:sp>
      <p:sp>
        <p:nvSpPr>
          <p:cNvPr id="712724" name="Text Box 20"/>
          <p:cNvSpPr txBox="1">
            <a:spLocks noChangeArrowheads="1"/>
          </p:cNvSpPr>
          <p:nvPr/>
        </p:nvSpPr>
        <p:spPr bwMode="auto">
          <a:xfrm>
            <a:off x="4343400" y="6070600"/>
            <a:ext cx="838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pNew</a:t>
            </a:r>
          </a:p>
        </p:txBody>
      </p:sp>
      <p:sp>
        <p:nvSpPr>
          <p:cNvPr id="712725" name="Freeform 21"/>
          <p:cNvSpPr>
            <a:spLocks/>
          </p:cNvSpPr>
          <p:nvPr/>
        </p:nvSpPr>
        <p:spPr bwMode="auto">
          <a:xfrm>
            <a:off x="5232400" y="5111750"/>
            <a:ext cx="584200" cy="1065213"/>
          </a:xfrm>
          <a:custGeom>
            <a:avLst/>
            <a:gdLst>
              <a:gd name="T0" fmla="*/ 160 w 368"/>
              <a:gd name="T1" fmla="*/ 19 h 671"/>
              <a:gd name="T2" fmla="*/ 344 w 368"/>
              <a:gd name="T3" fmla="*/ 36 h 671"/>
              <a:gd name="T4" fmla="*/ 304 w 368"/>
              <a:gd name="T5" fmla="*/ 236 h 671"/>
              <a:gd name="T6" fmla="*/ 16 w 368"/>
              <a:gd name="T7" fmla="*/ 438 h 671"/>
              <a:gd name="T8" fmla="*/ 208 w 368"/>
              <a:gd name="T9" fmla="*/ 671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8" h="671">
                <a:moveTo>
                  <a:pt x="160" y="19"/>
                </a:moveTo>
                <a:cubicBezTo>
                  <a:pt x="191" y="22"/>
                  <a:pt x="320" y="0"/>
                  <a:pt x="344" y="36"/>
                </a:cubicBezTo>
                <a:cubicBezTo>
                  <a:pt x="368" y="72"/>
                  <a:pt x="359" y="169"/>
                  <a:pt x="304" y="236"/>
                </a:cubicBezTo>
                <a:cubicBezTo>
                  <a:pt x="249" y="303"/>
                  <a:pt x="32" y="366"/>
                  <a:pt x="16" y="438"/>
                </a:cubicBezTo>
                <a:cubicBezTo>
                  <a:pt x="0" y="510"/>
                  <a:pt x="116" y="605"/>
                  <a:pt x="208" y="671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26" name="Freeform 22"/>
          <p:cNvSpPr>
            <a:spLocks/>
          </p:cNvSpPr>
          <p:nvPr/>
        </p:nvSpPr>
        <p:spPr bwMode="auto">
          <a:xfrm>
            <a:off x="5735638" y="5372100"/>
            <a:ext cx="817562" cy="874713"/>
          </a:xfrm>
          <a:custGeom>
            <a:avLst/>
            <a:gdLst>
              <a:gd name="T0" fmla="*/ 235 w 515"/>
              <a:gd name="T1" fmla="*/ 531 h 551"/>
              <a:gd name="T2" fmla="*/ 491 w 515"/>
              <a:gd name="T3" fmla="*/ 512 h 551"/>
              <a:gd name="T4" fmla="*/ 379 w 515"/>
              <a:gd name="T5" fmla="*/ 296 h 551"/>
              <a:gd name="T6" fmla="*/ 35 w 515"/>
              <a:gd name="T7" fmla="*/ 208 h 551"/>
              <a:gd name="T8" fmla="*/ 171 w 515"/>
              <a:gd name="T9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5" h="551">
                <a:moveTo>
                  <a:pt x="235" y="531"/>
                </a:moveTo>
                <a:cubicBezTo>
                  <a:pt x="278" y="528"/>
                  <a:pt x="467" y="551"/>
                  <a:pt x="491" y="512"/>
                </a:cubicBezTo>
                <a:cubicBezTo>
                  <a:pt x="515" y="473"/>
                  <a:pt x="455" y="347"/>
                  <a:pt x="379" y="296"/>
                </a:cubicBezTo>
                <a:cubicBezTo>
                  <a:pt x="303" y="245"/>
                  <a:pt x="70" y="257"/>
                  <a:pt x="35" y="208"/>
                </a:cubicBezTo>
                <a:cubicBezTo>
                  <a:pt x="0" y="159"/>
                  <a:pt x="143" y="43"/>
                  <a:pt x="171" y="0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 type="oval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27" name="Line 23"/>
          <p:cNvSpPr>
            <a:spLocks noChangeShapeType="1"/>
          </p:cNvSpPr>
          <p:nvPr/>
        </p:nvSpPr>
        <p:spPr bwMode="auto">
          <a:xfrm>
            <a:off x="5181600" y="62992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2728" name="Text Box 24"/>
          <p:cNvSpPr txBox="1">
            <a:spLocks noChangeArrowheads="1"/>
          </p:cNvSpPr>
          <p:nvPr/>
        </p:nvSpPr>
        <p:spPr bwMode="auto">
          <a:xfrm>
            <a:off x="2438400" y="4927600"/>
            <a:ext cx="10668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pHead</a:t>
            </a:r>
          </a:p>
        </p:txBody>
      </p:sp>
      <p:sp>
        <p:nvSpPr>
          <p:cNvPr id="712729" name="Line 25"/>
          <p:cNvSpPr>
            <a:spLocks noChangeShapeType="1"/>
          </p:cNvSpPr>
          <p:nvPr/>
        </p:nvSpPr>
        <p:spPr bwMode="auto">
          <a:xfrm>
            <a:off x="3505200" y="5080000"/>
            <a:ext cx="381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2730" name="Text Box 26"/>
          <p:cNvSpPr txBox="1">
            <a:spLocks noChangeArrowheads="1"/>
          </p:cNvSpPr>
          <p:nvPr/>
        </p:nvSpPr>
        <p:spPr bwMode="auto">
          <a:xfrm>
            <a:off x="5257800" y="4241800"/>
            <a:ext cx="838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pNow</a:t>
            </a:r>
          </a:p>
        </p:txBody>
      </p:sp>
      <p:sp>
        <p:nvSpPr>
          <p:cNvPr id="712731" name="Line 27"/>
          <p:cNvSpPr>
            <a:spLocks noChangeShapeType="1"/>
          </p:cNvSpPr>
          <p:nvPr/>
        </p:nvSpPr>
        <p:spPr bwMode="auto">
          <a:xfrm flipH="1">
            <a:off x="5334000" y="4648200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Sorting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001000" cy="4648200"/>
          </a:xfrm>
        </p:spPr>
        <p:txBody>
          <a:bodyPr/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Sort</a:t>
            </a:r>
            <a:r>
              <a:rPr lang="en-US"/>
              <a:t> = arrange data according to its values</a:t>
            </a:r>
          </a:p>
          <a:p>
            <a:r>
              <a:rPr lang="en-US"/>
              <a:t>Closely related to the </a:t>
            </a:r>
            <a:r>
              <a:rPr 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search</a:t>
            </a:r>
            <a:r>
              <a:rPr lang="en-US"/>
              <a:t> problem.</a:t>
            </a:r>
          </a:p>
          <a:p>
            <a:r>
              <a:rPr lang="en-US"/>
              <a:t>Example: </a:t>
            </a:r>
          </a:p>
          <a:p>
            <a:pPr lvl="1"/>
            <a:r>
              <a:rPr lang="en-US"/>
              <a:t>arrange numbers in largest-to-smallest order</a:t>
            </a:r>
          </a:p>
          <a:p>
            <a:pPr lvl="1"/>
            <a:r>
              <a:rPr lang="en-US"/>
              <a:t>arrange names in alphabetical order</a:t>
            </a:r>
          </a:p>
          <a:p>
            <a:pPr lvl="1"/>
            <a:r>
              <a:rPr lang="en-US"/>
              <a:t>arrange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struct</a:t>
            </a:r>
            <a:r>
              <a:rPr lang="en-US"/>
              <a:t>s based on a 'key' field</a:t>
            </a:r>
            <a:br>
              <a:rPr lang="en-US"/>
            </a:br>
            <a:r>
              <a:rPr lang="en-US"/>
              <a:t>(e.g. the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.name</a:t>
            </a:r>
            <a:r>
              <a:rPr lang="en-US"/>
              <a:t> field of the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workerT</a:t>
            </a:r>
            <a:r>
              <a:rPr lang="en-US"/>
              <a:t> structure</a:t>
            </a:r>
            <a:br>
              <a:rPr lang="en-US"/>
            </a:br>
            <a:r>
              <a:rPr lang="en-US"/>
              <a:t>         we used in binary search)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Sorting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5715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i="1"/>
              <a:t>Many</a:t>
            </a:r>
            <a:r>
              <a:rPr lang="en-US"/>
              <a:t> sorting algorithms.  </a:t>
            </a:r>
            <a:br>
              <a:rPr lang="en-US"/>
            </a:br>
            <a:r>
              <a:rPr lang="en-US"/>
              <a:t>One is built-in to C: ‘quicksort()’ (try it!)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 We will discuss only two simple methods:</a:t>
            </a:r>
          </a:p>
          <a:p>
            <a:pPr lvl="1">
              <a:lnSpc>
                <a:spcPct val="90000"/>
              </a:lnSpc>
            </a:pPr>
            <a:r>
              <a:rPr lang="en-US"/>
              <a:t>selection sort</a:t>
            </a:r>
          </a:p>
          <a:p>
            <a:pPr lvl="1">
              <a:lnSpc>
                <a:spcPct val="90000"/>
              </a:lnSpc>
            </a:pPr>
            <a:r>
              <a:rPr lang="en-US"/>
              <a:t>insertion sort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Demonstrate sorting items in fixed arrays, BUT sorts within dynamically-allocated memory are far more common.</a:t>
            </a:r>
            <a:br>
              <a:rPr lang="en-US"/>
            </a:br>
            <a:r>
              <a:rPr lang="en-US"/>
              <a:t>					(and just as easy)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Selection Sort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pPr marL="609600" indent="-609600" eaLnBrk="0" hangingPunct="0">
              <a:lnSpc>
                <a:spcPct val="90000"/>
              </a:lnSpc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Core Idea: </a:t>
            </a:r>
          </a:p>
          <a:p>
            <a:pPr marL="990600" lvl="1" indent="-533400" eaLnBrk="0" hangingPunct="0">
              <a:lnSpc>
                <a:spcPct val="90000"/>
              </a:lnSpc>
              <a:buFontTx/>
              <a:buAutoNum type="arabicPeriod"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Find</a:t>
            </a:r>
            <a:r>
              <a:rPr lang="en-US"/>
              <a:t> the item in list that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should</a:t>
            </a:r>
            <a:r>
              <a:rPr lang="en-US"/>
              <a:t> be first,</a:t>
            </a:r>
          </a:p>
          <a:p>
            <a:pPr marL="1371600" lvl="2" indent="-457200" eaLnBrk="0" hangingPunct="0">
              <a:lnSpc>
                <a:spcPct val="90000"/>
              </a:lnSpc>
            </a:pPr>
            <a:r>
              <a:rPr lang="en-US"/>
              <a:t>How? for small-to-large ordering? large-to-small?</a:t>
            </a:r>
            <a:br>
              <a:rPr lang="en-US"/>
            </a:br>
            <a:endParaRPr lang="en-US"/>
          </a:p>
          <a:p>
            <a:pPr marL="990600" lvl="1" indent="-533400" eaLnBrk="0" hangingPunct="0">
              <a:lnSpc>
                <a:spcPct val="90000"/>
              </a:lnSpc>
              <a:buFontTx/>
              <a:buAutoNum type="arabicPeriod"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Swap</a:t>
            </a:r>
            <a:r>
              <a:rPr lang="en-US"/>
              <a:t> it with the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actual</a:t>
            </a:r>
            <a:r>
              <a:rPr lang="en-US"/>
              <a:t> first item in the list</a:t>
            </a:r>
          </a:p>
          <a:p>
            <a:pPr marL="1371600" lvl="2" indent="-457200" eaLnBrk="0" hangingPunct="0">
              <a:lnSpc>
                <a:spcPct val="90000"/>
              </a:lnSpc>
            </a:pPr>
            <a:r>
              <a:rPr lang="en-US"/>
              <a:t>remember the swap function? How did it work?</a:t>
            </a:r>
            <a:br>
              <a:rPr lang="en-US"/>
            </a:br>
            <a:endParaRPr lang="en-US"/>
          </a:p>
          <a:p>
            <a:pPr marL="990600" lvl="1" indent="-533400" eaLnBrk="0" hangingPunct="0">
              <a:lnSpc>
                <a:spcPct val="90000"/>
              </a:lnSpc>
              <a:buFontTx/>
              <a:buAutoNum type="arabicPeriod"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Move</a:t>
            </a:r>
            <a:r>
              <a:rPr lang="en-US"/>
              <a:t> a ‘wall’ or marker to separate the list </a:t>
            </a:r>
            <a:br>
              <a:rPr lang="en-US"/>
            </a:br>
            <a:r>
              <a:rPr lang="en-US"/>
              <a:t>into sorted and unsorted parts</a:t>
            </a:r>
            <a:br>
              <a:rPr lang="en-US"/>
            </a:br>
            <a:endParaRPr lang="en-US"/>
          </a:p>
          <a:p>
            <a:pPr marL="990600" lvl="1" indent="-533400" eaLnBrk="0" hangingPunct="0">
              <a:lnSpc>
                <a:spcPct val="90000"/>
              </a:lnSpc>
              <a:buFontTx/>
              <a:buAutoNum type="arabicPeriod"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Repeat</a:t>
            </a:r>
            <a:r>
              <a:rPr lang="en-US"/>
              <a:t> on the unsorted part of the list </a:t>
            </a:r>
            <a:br>
              <a:rPr lang="en-US"/>
            </a:br>
            <a:r>
              <a:rPr lang="en-US"/>
              <a:t>	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until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/>
              <a:t>it disappears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900" y="1897063"/>
            <a:ext cx="7708900" cy="237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7795" name="Rectangle 3"/>
          <p:cNvSpPr>
            <a:spLocks noChangeArrowheads="1"/>
          </p:cNvSpPr>
          <p:nvPr/>
        </p:nvSpPr>
        <p:spPr bwMode="auto">
          <a:xfrm>
            <a:off x="685800" y="381000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Selection Sort</a:t>
            </a:r>
          </a:p>
        </p:txBody>
      </p:sp>
      <p:sp>
        <p:nvSpPr>
          <p:cNvPr id="417797" name="Text Box 5"/>
          <p:cNvSpPr txBox="1">
            <a:spLocks noChangeArrowheads="1"/>
          </p:cNvSpPr>
          <p:nvPr/>
        </p:nvSpPr>
        <p:spPr bwMode="auto">
          <a:xfrm>
            <a:off x="990600" y="4695825"/>
            <a:ext cx="7467600" cy="21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arenR"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Find</a:t>
            </a:r>
            <a:r>
              <a:rPr lang="en-US">
                <a:effectLst/>
              </a:rPr>
              <a:t> smallest item in unsorted part of list </a:t>
            </a:r>
          </a:p>
          <a:p>
            <a:pPr>
              <a:spcBef>
                <a:spcPct val="50000"/>
              </a:spcBef>
              <a:buFontTx/>
              <a:buAutoNum type="arabicParenR"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Swap</a:t>
            </a:r>
            <a:r>
              <a:rPr lang="en-US">
                <a:effectLst/>
              </a:rPr>
              <a:t> it with first item in the unsorted part of the list</a:t>
            </a:r>
          </a:p>
          <a:p>
            <a:pPr>
              <a:spcBef>
                <a:spcPct val="50000"/>
              </a:spcBef>
              <a:buFontTx/>
              <a:buAutoNum type="arabicParenR"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Move</a:t>
            </a:r>
            <a:r>
              <a:rPr lang="en-US">
                <a:effectLst/>
              </a:rPr>
              <a:t> the ‘wall’ forward by one item, past sorted item</a:t>
            </a:r>
          </a:p>
          <a:p>
            <a:pPr>
              <a:spcBef>
                <a:spcPct val="50000"/>
              </a:spcBef>
              <a:buFontTx/>
              <a:buAutoNum type="arabicParenR"/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Repeat</a:t>
            </a:r>
            <a:r>
              <a:rPr lang="en-US">
                <a:effectLst/>
              </a:rPr>
              <a:t> until the unsorted part of the list vanishes</a:t>
            </a:r>
          </a:p>
        </p:txBody>
      </p:sp>
      <p:sp>
        <p:nvSpPr>
          <p:cNvPr id="417798" name="Text Box 6"/>
          <p:cNvSpPr txBox="1">
            <a:spLocks noChangeArrowheads="1"/>
          </p:cNvSpPr>
          <p:nvPr/>
        </p:nvSpPr>
        <p:spPr bwMode="auto">
          <a:xfrm>
            <a:off x="5943600" y="1219200"/>
            <a:ext cx="2641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Example: 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small-to-large sort</a:t>
            </a:r>
          </a:p>
        </p:txBody>
      </p:sp>
      <p:sp>
        <p:nvSpPr>
          <p:cNvPr id="417800" name="Text Box 8"/>
          <p:cNvSpPr txBox="1">
            <a:spLocks noChangeArrowheads="1"/>
          </p:cNvSpPr>
          <p:nvPr/>
        </p:nvSpPr>
        <p:spPr bwMode="auto">
          <a:xfrm>
            <a:off x="838200" y="3276600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</a:p>
        </p:txBody>
      </p:sp>
      <p:sp>
        <p:nvSpPr>
          <p:cNvPr id="417801" name="Freeform 9"/>
          <p:cNvSpPr>
            <a:spLocks/>
          </p:cNvSpPr>
          <p:nvPr/>
        </p:nvSpPr>
        <p:spPr bwMode="auto">
          <a:xfrm>
            <a:off x="3429000" y="3276600"/>
            <a:ext cx="2209800" cy="393700"/>
          </a:xfrm>
          <a:custGeom>
            <a:avLst/>
            <a:gdLst>
              <a:gd name="T0" fmla="*/ 0 w 1392"/>
              <a:gd name="T1" fmla="*/ 0 h 248"/>
              <a:gd name="T2" fmla="*/ 624 w 1392"/>
              <a:gd name="T3" fmla="*/ 240 h 248"/>
              <a:gd name="T4" fmla="*/ 1392 w 1392"/>
              <a:gd name="T5" fmla="*/ 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92" h="248">
                <a:moveTo>
                  <a:pt x="0" y="0"/>
                </a:moveTo>
                <a:cubicBezTo>
                  <a:pt x="196" y="116"/>
                  <a:pt x="392" y="232"/>
                  <a:pt x="624" y="240"/>
                </a:cubicBezTo>
                <a:cubicBezTo>
                  <a:pt x="856" y="248"/>
                  <a:pt x="1264" y="80"/>
                  <a:pt x="1392" y="48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 type="non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13" y="228600"/>
            <a:ext cx="3354387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8819" name="Text Box 3"/>
          <p:cNvSpPr txBox="1">
            <a:spLocks noChangeArrowheads="1"/>
          </p:cNvSpPr>
          <p:nvPr/>
        </p:nvSpPr>
        <p:spPr bwMode="auto">
          <a:xfrm>
            <a:off x="152400" y="152400"/>
            <a:ext cx="2667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Selection sort</a:t>
            </a:r>
            <a:endParaRPr lang="en-US" sz="16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8820" name="Text Box 4"/>
          <p:cNvSpPr txBox="1">
            <a:spLocks noChangeArrowheads="1"/>
          </p:cNvSpPr>
          <p:nvPr/>
        </p:nvSpPr>
        <p:spPr bwMode="auto">
          <a:xfrm>
            <a:off x="304800" y="1524000"/>
            <a:ext cx="2641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Example: 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small-to-large sort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762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Selection Sort: Example Code</a:t>
            </a:r>
          </a:p>
        </p:txBody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10600" cy="5334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void SelSort(int lst[], int siz)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int j, k, it, tmp;			//  sorted: 0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j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			//  unsorted: j+1siz-1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sym typeface="Wingdings" pitchFamily="2" charset="2"/>
              </a:rPr>
              <a:t>					//  smallest unsorted: it   </a:t>
            </a: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/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for(j=0; j&lt;siz; j++)		// for all items on list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{	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it = j; 			// (test item j first)  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for(k=j+1; k&lt;siz; k++)     // Search for min. item: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if(lst[k] &lt; lst[it])   // is ‘it’ smallest?      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{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it = k;            // no—keep the smaller ‘k’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           // Now ‘it’ is the smallest unsorted item.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            // Swap ‘it’ and ‘j’ items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tmp = lst[j]; 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lst[j] = lst[it];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lst[it] = lst[tmp];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   }</a:t>
            </a:r>
            <a:b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</a:br>
            <a:r>
              <a:rPr 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Insertion Sort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05800" cy="5334000"/>
          </a:xfrm>
        </p:spPr>
        <p:txBody>
          <a:bodyPr/>
          <a:lstStyle/>
          <a:p>
            <a:pPr marL="609600" indent="-609600" eaLnBrk="0" hangingPunct="0">
              <a:lnSpc>
                <a:spcPct val="90000"/>
              </a:lnSpc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Core Idea:</a:t>
            </a:r>
            <a:r>
              <a:rPr lang="en-US" sz="2800"/>
              <a:t> </a:t>
            </a:r>
          </a:p>
          <a:p>
            <a:pPr marL="609600" indent="-609600" eaLnBrk="0" hangingPunct="0">
              <a:lnSpc>
                <a:spcPct val="90000"/>
              </a:lnSpc>
              <a:buFontTx/>
              <a:buNone/>
            </a:pPr>
            <a:r>
              <a:rPr lang="en-US" sz="2800"/>
              <a:t>As before, a </a:t>
            </a: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‘wall’</a:t>
            </a:r>
            <a:r>
              <a:rPr lang="en-US" sz="2800"/>
              <a:t> separates list into </a:t>
            </a:r>
            <a:r>
              <a:rPr lang="en-US" sz="2800" b="1"/>
              <a:t>sorted</a:t>
            </a:r>
            <a:r>
              <a:rPr lang="en-US" sz="2800"/>
              <a:t> and </a:t>
            </a:r>
            <a:r>
              <a:rPr lang="en-US" sz="2800" b="1"/>
              <a:t>unsorted parts  </a:t>
            </a:r>
            <a:r>
              <a:rPr lang="en-US" sz="2800"/>
              <a:t>(sorted part is empty at first).</a:t>
            </a:r>
            <a:br>
              <a:rPr lang="en-US" sz="2800"/>
            </a:br>
            <a:r>
              <a:rPr lang="en-US" sz="2800"/>
              <a:t> </a:t>
            </a:r>
          </a:p>
          <a:p>
            <a:pPr marL="609600" indent="-609600" eaLnBrk="0" hangingPunct="0">
              <a:lnSpc>
                <a:spcPct val="90000"/>
              </a:lnSpc>
              <a:buFontTx/>
              <a:buAutoNum type="arabicParenR"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Find</a:t>
            </a:r>
            <a:r>
              <a:rPr lang="en-US" sz="2800"/>
              <a:t> the 1</a:t>
            </a:r>
            <a:r>
              <a:rPr lang="en-US" sz="2800" baseline="30000"/>
              <a:t>st</a:t>
            </a:r>
            <a:r>
              <a:rPr lang="en-US" sz="2800"/>
              <a:t> unsorted item (just past the ‘wall’)</a:t>
            </a:r>
            <a:br>
              <a:rPr lang="en-US" sz="2800"/>
            </a:br>
            <a:endParaRPr lang="en-US" sz="2800"/>
          </a:p>
          <a:p>
            <a:pPr marL="609600" indent="-609600" eaLnBrk="0" hangingPunct="0">
              <a:lnSpc>
                <a:spcPct val="90000"/>
              </a:lnSpc>
              <a:buFontTx/>
              <a:buAutoNum type="arabicParenR"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Search</a:t>
            </a:r>
            <a:r>
              <a:rPr lang="en-US" sz="2800"/>
              <a:t> sorted list for 1</a:t>
            </a:r>
            <a:r>
              <a:rPr lang="en-US" sz="2800" baseline="30000"/>
              <a:t>st</a:t>
            </a:r>
            <a:r>
              <a:rPr lang="en-US" sz="2800"/>
              <a:t> item’s proper position, </a:t>
            </a:r>
            <a:br>
              <a:rPr lang="en-US" sz="2800"/>
            </a:br>
            <a:endParaRPr lang="en-US" sz="2800"/>
          </a:p>
          <a:p>
            <a:pPr marL="609600" indent="-609600" eaLnBrk="0" hangingPunct="0">
              <a:lnSpc>
                <a:spcPct val="90000"/>
              </a:lnSpc>
              <a:buFontTx/>
              <a:buAutoNum type="arabicParenR"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Swap</a:t>
            </a:r>
            <a:r>
              <a:rPr lang="en-US" sz="2800"/>
              <a:t> 1</a:t>
            </a:r>
            <a:r>
              <a:rPr lang="en-US" sz="2800" baseline="30000"/>
              <a:t>st</a:t>
            </a:r>
            <a:r>
              <a:rPr lang="en-US" sz="2800"/>
              <a:t> item: </a:t>
            </a:r>
            <a:r>
              <a:rPr lang="en-US" sz="2800">
                <a:solidFill>
                  <a:schemeClr val="accent2"/>
                </a:solidFill>
              </a:rPr>
              <a:t>Remove</a:t>
            </a:r>
            <a:r>
              <a:rPr lang="en-US" sz="2800"/>
              <a:t> from the unsorted list,  </a:t>
            </a:r>
            <a:br>
              <a:rPr lang="en-US" sz="2800"/>
            </a:br>
            <a:r>
              <a:rPr lang="en-US" sz="2800"/>
              <a:t>		      and </a:t>
            </a:r>
            <a:r>
              <a:rPr lang="en-US" sz="2800">
                <a:solidFill>
                  <a:schemeClr val="accent2"/>
                </a:solidFill>
              </a:rPr>
              <a:t>Insert</a:t>
            </a:r>
            <a:r>
              <a:rPr lang="en-US" sz="2800"/>
              <a:t> into sorted list.</a:t>
            </a:r>
            <a:br>
              <a:rPr lang="en-US" sz="2800"/>
            </a:br>
            <a:endParaRPr lang="en-US" sz="2800"/>
          </a:p>
          <a:p>
            <a:pPr marL="609600" indent="-609600" eaLnBrk="0" hangingPunct="0">
              <a:lnSpc>
                <a:spcPct val="90000"/>
              </a:lnSpc>
              <a:buFontTx/>
              <a:buAutoNum type="arabicParenR"/>
            </a:pPr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Repeat</a:t>
            </a:r>
            <a:r>
              <a:rPr lang="en-US" sz="2800"/>
              <a:t> until unsorted list is empty.</a:t>
            </a:r>
          </a:p>
          <a:p>
            <a:pPr marL="990600" lvl="1" indent="-533400" eaLnBrk="0" hangingPunct="0">
              <a:lnSpc>
                <a:spcPct val="90000"/>
              </a:lnSpc>
              <a:buFontTx/>
              <a:buNone/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lg" len="lg"/>
          <a:tailEnd type="stealth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4039</TotalTime>
  <Words>888</Words>
  <Application>Microsoft Office PowerPoint</Application>
  <PresentationFormat>On-screen Show (4:3)</PresentationFormat>
  <Paragraphs>325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Times New Roman</vt:lpstr>
      <vt:lpstr>Tahoma</vt:lpstr>
      <vt:lpstr>Courier New</vt:lpstr>
      <vt:lpstr>Wingdings</vt:lpstr>
      <vt:lpstr>Default Design</vt:lpstr>
      <vt:lpstr>EECS110: 9c  Sorting, ADTs, Linked Lists</vt:lpstr>
      <vt:lpstr>Object-Oriented Practice</vt:lpstr>
      <vt:lpstr>Sorting</vt:lpstr>
      <vt:lpstr>Sorting</vt:lpstr>
      <vt:lpstr>Selection Sort</vt:lpstr>
      <vt:lpstr>PowerPoint Presentation</vt:lpstr>
      <vt:lpstr>PowerPoint Presentation</vt:lpstr>
      <vt:lpstr>Selection Sort: Example Code</vt:lpstr>
      <vt:lpstr>Insertion Sort</vt:lpstr>
      <vt:lpstr>PowerPoint Presentation</vt:lpstr>
      <vt:lpstr>PowerPoint Presentation</vt:lpstr>
      <vt:lpstr>Insertion Sort: Example Code?</vt:lpstr>
      <vt:lpstr>Insertion Sort: Example Code?</vt:lpstr>
      <vt:lpstr>Abstract Data Types: ADTs</vt:lpstr>
      <vt:lpstr>Abstract Data Types: ADTs</vt:lpstr>
      <vt:lpstr>ADTs: How to do it</vt:lpstr>
      <vt:lpstr>ADTs</vt:lpstr>
      <vt:lpstr>ADT Examples</vt:lpstr>
      <vt:lpstr>An ADT: Singly Linked List</vt:lpstr>
      <vt:lpstr>ADT: Linked Lists</vt:lpstr>
      <vt:lpstr>ADT: Singly Linked Lists</vt:lpstr>
      <vt:lpstr>ADT: Singly Linked Lists</vt:lpstr>
      <vt:lpstr>ADT: Singly Linked Lists</vt:lpstr>
      <vt:lpstr>Singly Linked Lists</vt:lpstr>
      <vt:lpstr>ADT: Singly Linked Lists</vt:lpstr>
      <vt:lpstr>Singly Linked Lists: insert()</vt:lpstr>
      <vt:lpstr>Singly Linked Lists: insert()</vt:lpstr>
      <vt:lpstr>Singly Linked Lists: insert()</vt:lpstr>
    </vt:vector>
  </TitlesOfParts>
  <Company>Northwestern University -- CompSci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Pointers</dc:title>
  <dc:creator>Jack Tumblin</dc:creator>
  <cp:lastModifiedBy>jetumblin</cp:lastModifiedBy>
  <cp:revision>106</cp:revision>
  <dcterms:created xsi:type="dcterms:W3CDTF">2002-05-08T02:38:11Z</dcterms:created>
  <dcterms:modified xsi:type="dcterms:W3CDTF">2012-02-29T15:49:20Z</dcterms:modified>
</cp:coreProperties>
</file>