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8"/>
  </p:notesMasterIdLst>
  <p:sldIdLst>
    <p:sldId id="259" r:id="rId2"/>
    <p:sldId id="287" r:id="rId3"/>
    <p:sldId id="263" r:id="rId4"/>
    <p:sldId id="257" r:id="rId5"/>
    <p:sldId id="267" r:id="rId6"/>
    <p:sldId id="266" r:id="rId7"/>
    <p:sldId id="262" r:id="rId8"/>
    <p:sldId id="270" r:id="rId9"/>
    <p:sldId id="271" r:id="rId10"/>
    <p:sldId id="272" r:id="rId11"/>
    <p:sldId id="289" r:id="rId12"/>
    <p:sldId id="273" r:id="rId13"/>
    <p:sldId id="290" r:id="rId14"/>
    <p:sldId id="291" r:id="rId15"/>
    <p:sldId id="303" r:id="rId16"/>
    <p:sldId id="302" r:id="rId17"/>
    <p:sldId id="292" r:id="rId18"/>
    <p:sldId id="293" r:id="rId19"/>
    <p:sldId id="294" r:id="rId20"/>
    <p:sldId id="295" r:id="rId21"/>
    <p:sldId id="296" r:id="rId22"/>
    <p:sldId id="297" r:id="rId23"/>
    <p:sldId id="298" r:id="rId24"/>
    <p:sldId id="299" r:id="rId25"/>
    <p:sldId id="300" r:id="rId26"/>
    <p:sldId id="301" r:id="rId2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0"/>
    <p:restoredTop sz="90929"/>
  </p:normalViewPr>
  <p:slideViewPr>
    <p:cSldViewPr>
      <p:cViewPr varScale="1">
        <p:scale>
          <a:sx n="63" d="100"/>
          <a:sy n="63" d="100"/>
        </p:scale>
        <p:origin x="-1002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2" Type="http://schemas.openxmlformats.org/officeDocument/2006/relationships/slide" Target="slides/slide25.xml"/><Relationship Id="rId1" Type="http://schemas.openxmlformats.org/officeDocument/2006/relationships/slide" Target="slides/slide2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542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542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42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542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E284436-9163-4617-B331-EBEE6F2FF4B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19467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39D1062-687A-43E4-AB8F-0791300AF0C2}" type="slidenum">
              <a:rPr lang="en-US"/>
              <a:pPr/>
              <a:t>1</a:t>
            </a:fld>
            <a:endParaRPr lang="en-US"/>
          </a:p>
        </p:txBody>
      </p:sp>
      <p:sp>
        <p:nvSpPr>
          <p:cNvPr id="5529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12648E9-1DF5-4E6F-8B64-91D160D69BF0}" type="slidenum">
              <a:rPr lang="en-US"/>
              <a:pPr/>
              <a:t>10</a:t>
            </a:fld>
            <a:endParaRPr lang="en-US"/>
          </a:p>
        </p:txBody>
      </p:sp>
      <p:sp>
        <p:nvSpPr>
          <p:cNvPr id="6349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1EEEE53-5160-4B16-838E-B7B4426BF39E}" type="slidenum">
              <a:rPr lang="en-US"/>
              <a:pPr/>
              <a:t>11</a:t>
            </a:fld>
            <a:endParaRPr lang="en-US"/>
          </a:p>
        </p:txBody>
      </p:sp>
      <p:sp>
        <p:nvSpPr>
          <p:cNvPr id="6451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2685D19-FC59-4C0F-99A1-79195E8A3FD9}" type="slidenum">
              <a:rPr lang="en-US"/>
              <a:pPr/>
              <a:t>12</a:t>
            </a:fld>
            <a:endParaRPr lang="en-US"/>
          </a:p>
        </p:txBody>
      </p:sp>
      <p:sp>
        <p:nvSpPr>
          <p:cNvPr id="6553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F1035ED-EA9B-4860-A746-5D2EF089A552}" type="slidenum">
              <a:rPr lang="en-US"/>
              <a:pPr/>
              <a:t>13</a:t>
            </a:fld>
            <a:endParaRPr lang="en-US"/>
          </a:p>
        </p:txBody>
      </p:sp>
      <p:sp>
        <p:nvSpPr>
          <p:cNvPr id="6656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360BA2-6F0F-43D5-863F-20321A292E16}" type="slidenum">
              <a:rPr lang="en-US"/>
              <a:pPr/>
              <a:t>14</a:t>
            </a:fld>
            <a:endParaRPr lang="en-US"/>
          </a:p>
        </p:txBody>
      </p:sp>
      <p:sp>
        <p:nvSpPr>
          <p:cNvPr id="6758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360BA2-6F0F-43D5-863F-20321A292E16}" type="slidenum">
              <a:rPr lang="en-US"/>
              <a:pPr/>
              <a:t>15</a:t>
            </a:fld>
            <a:endParaRPr lang="en-US"/>
          </a:p>
        </p:txBody>
      </p:sp>
      <p:sp>
        <p:nvSpPr>
          <p:cNvPr id="6758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E22288-718C-4908-A238-4D08A5287283}" type="slidenum">
              <a:rPr lang="en-US"/>
              <a:pPr/>
              <a:t>16</a:t>
            </a:fld>
            <a:endParaRPr lang="en-US"/>
          </a:p>
        </p:txBody>
      </p:sp>
      <p:sp>
        <p:nvSpPr>
          <p:cNvPr id="6861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A60C27B-DECC-43FA-9801-0BF28AD6DF4B}" type="slidenum">
              <a:rPr lang="en-US"/>
              <a:pPr/>
              <a:t>17</a:t>
            </a:fld>
            <a:endParaRPr lang="en-US"/>
          </a:p>
        </p:txBody>
      </p:sp>
      <p:sp>
        <p:nvSpPr>
          <p:cNvPr id="6963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3C5438-C0BD-46D0-972D-8D68E9FABB3E}" type="slidenum">
              <a:rPr lang="en-US"/>
              <a:pPr/>
              <a:t>18</a:t>
            </a:fld>
            <a:endParaRPr lang="en-US"/>
          </a:p>
        </p:txBody>
      </p:sp>
      <p:sp>
        <p:nvSpPr>
          <p:cNvPr id="7065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E01693-8CBA-4801-AF42-0CFA8F0A7959}" type="slidenum">
              <a:rPr lang="en-US"/>
              <a:pPr/>
              <a:t>19</a:t>
            </a:fld>
            <a:endParaRPr lang="en-US"/>
          </a:p>
        </p:txBody>
      </p:sp>
      <p:sp>
        <p:nvSpPr>
          <p:cNvPr id="7168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464282-240A-47D5-8F4B-1865B9DF6470}" type="slidenum">
              <a:rPr lang="en-US"/>
              <a:pPr/>
              <a:t>2</a:t>
            </a:fld>
            <a:endParaRPr lang="en-US"/>
          </a:p>
        </p:txBody>
      </p:sp>
      <p:sp>
        <p:nvSpPr>
          <p:cNvPr id="5632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925C6F-B20C-4DA8-95A0-0303383FE36E}" type="slidenum">
              <a:rPr lang="en-US"/>
              <a:pPr/>
              <a:t>20</a:t>
            </a:fld>
            <a:endParaRPr lang="en-US"/>
          </a:p>
        </p:txBody>
      </p:sp>
      <p:sp>
        <p:nvSpPr>
          <p:cNvPr id="7270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FA98F94-E945-45DC-9BA5-02ECA4A6576C}" type="slidenum">
              <a:rPr lang="en-US"/>
              <a:pPr/>
              <a:t>21</a:t>
            </a:fld>
            <a:endParaRPr lang="en-US"/>
          </a:p>
        </p:txBody>
      </p:sp>
      <p:sp>
        <p:nvSpPr>
          <p:cNvPr id="7373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A4FC5B0-B005-4719-9D50-3D84A09E136F}" type="slidenum">
              <a:rPr lang="en-US"/>
              <a:pPr/>
              <a:t>22</a:t>
            </a:fld>
            <a:endParaRPr lang="en-US"/>
          </a:p>
        </p:txBody>
      </p:sp>
      <p:sp>
        <p:nvSpPr>
          <p:cNvPr id="7475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5A04EE-3ECE-4031-A69B-988ED7031B30}" type="slidenum">
              <a:rPr lang="en-US"/>
              <a:pPr/>
              <a:t>23</a:t>
            </a:fld>
            <a:endParaRPr lang="en-US"/>
          </a:p>
        </p:txBody>
      </p:sp>
      <p:sp>
        <p:nvSpPr>
          <p:cNvPr id="7577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B924F6B-3482-4F52-B427-72BA4B7D710F}" type="slidenum">
              <a:rPr lang="en-US"/>
              <a:pPr/>
              <a:t>24</a:t>
            </a:fld>
            <a:endParaRPr lang="en-US"/>
          </a:p>
        </p:txBody>
      </p:sp>
      <p:sp>
        <p:nvSpPr>
          <p:cNvPr id="7680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33C330-D54A-4618-BC54-B22C812B2C34}" type="slidenum">
              <a:rPr lang="en-US"/>
              <a:pPr/>
              <a:t>25</a:t>
            </a:fld>
            <a:endParaRPr lang="en-US"/>
          </a:p>
        </p:txBody>
      </p:sp>
      <p:sp>
        <p:nvSpPr>
          <p:cNvPr id="7782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CA21EBF-A061-4883-AD5F-A0A7351459DE}" type="slidenum">
              <a:rPr lang="en-US"/>
              <a:pPr/>
              <a:t>26</a:t>
            </a:fld>
            <a:endParaRPr lang="en-US"/>
          </a:p>
        </p:txBody>
      </p:sp>
      <p:sp>
        <p:nvSpPr>
          <p:cNvPr id="7885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FD530E2-AEC5-4E55-9C11-41B37845C46E}" type="slidenum">
              <a:rPr lang="en-US"/>
              <a:pPr/>
              <a:t>3</a:t>
            </a:fld>
            <a:endParaRPr lang="en-US"/>
          </a:p>
        </p:txBody>
      </p:sp>
      <p:sp>
        <p:nvSpPr>
          <p:cNvPr id="5734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0E4BE5-2D48-4B66-AB44-0990052CE8C8}" type="slidenum">
              <a:rPr lang="en-US"/>
              <a:pPr/>
              <a:t>4</a:t>
            </a:fld>
            <a:endParaRPr lang="en-US"/>
          </a:p>
        </p:txBody>
      </p:sp>
      <p:sp>
        <p:nvSpPr>
          <p:cNvPr id="7987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5D60AF-5A3E-417A-9A99-4B37A73DAE0A}" type="slidenum">
              <a:rPr lang="en-US"/>
              <a:pPr/>
              <a:t>5</a:t>
            </a:fld>
            <a:endParaRPr lang="en-US"/>
          </a:p>
        </p:txBody>
      </p:sp>
      <p:sp>
        <p:nvSpPr>
          <p:cNvPr id="5837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7ECC99-8F47-4D2A-A56C-5B5DF017E63A}" type="slidenum">
              <a:rPr lang="en-US"/>
              <a:pPr/>
              <a:t>6</a:t>
            </a:fld>
            <a:endParaRPr lang="en-US"/>
          </a:p>
        </p:txBody>
      </p:sp>
      <p:sp>
        <p:nvSpPr>
          <p:cNvPr id="5939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E40E82C-0C6A-4762-8B38-0C7CD120263C}" type="slidenum">
              <a:rPr lang="en-US"/>
              <a:pPr/>
              <a:t>7</a:t>
            </a:fld>
            <a:endParaRPr lang="en-US"/>
          </a:p>
        </p:txBody>
      </p:sp>
      <p:sp>
        <p:nvSpPr>
          <p:cNvPr id="6041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D2E465-636A-4EBC-98FD-BC36A58558FC}" type="slidenum">
              <a:rPr lang="en-US"/>
              <a:pPr/>
              <a:t>8</a:t>
            </a:fld>
            <a:endParaRPr lang="en-US"/>
          </a:p>
        </p:txBody>
      </p:sp>
      <p:sp>
        <p:nvSpPr>
          <p:cNvPr id="6144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435342-6F33-4182-819D-B78279BE6B88}" type="slidenum">
              <a:rPr lang="en-US"/>
              <a:pPr/>
              <a:t>9</a:t>
            </a:fld>
            <a:endParaRPr lang="en-US"/>
          </a:p>
        </p:txBody>
      </p:sp>
      <p:sp>
        <p:nvSpPr>
          <p:cNvPr id="6246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0BEF4BA-80F1-434E-B51D-1341C780F63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9769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A634126-F574-4578-95EF-E6C58F10A6E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00159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00850" y="152400"/>
            <a:ext cx="2190750" cy="6400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419850" cy="6400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304F9CAE-51B3-4105-8DEF-1F7C45761E6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154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D1600AB0-9C0C-47DC-8EDD-B934A328C62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45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A6B2F31-69DA-4725-8CDE-2F5DF293486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620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447800"/>
            <a:ext cx="42672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47800"/>
            <a:ext cx="42672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36A91F2-9AEF-4D9B-8FFA-F173B73FB0F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885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88F3EF0-3699-4AED-91AB-686548113AF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3686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1D41A89E-A863-4371-98D6-98A45781BFF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11552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15FA1F5-1848-48CA-B3FA-36F7BC266FD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7309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C12DD1B-7B6F-4472-983D-95A3DC58CEE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2111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A5C79CF-782C-4375-9B38-92A3CAC8C92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9177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7630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447800"/>
            <a:ext cx="86868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4008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26B6DF8-78BC-4699-AD33-B040EB3ABE9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04800" y="3810000"/>
            <a:ext cx="8686800" cy="2819400"/>
          </a:xfrm>
        </p:spPr>
        <p:txBody>
          <a:bodyPr/>
          <a:lstStyle/>
          <a:p>
            <a:r>
              <a:rPr lang="en-US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title"/>
          </p:nvPr>
        </p:nvSpPr>
        <p:spPr>
          <a:xfrm>
            <a:off x="990600" y="381000"/>
            <a:ext cx="7315200" cy="1981200"/>
          </a:xfrm>
          <a:noFill/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/>
              <a:t>EECS110: 3a</a:t>
            </a:r>
            <a:br>
              <a:rPr lang="en-US"/>
            </a:br>
            <a:r>
              <a:rPr lang="en-US"/>
              <a:t>Scope, Library Functions,</a:t>
            </a:r>
            <a:br>
              <a:rPr lang="en-US"/>
            </a:br>
            <a:r>
              <a:rPr lang="en-US"/>
              <a:t>&amp; Decision-Making</a:t>
            </a: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2719388" y="25146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>
                <a:solidFill>
                  <a:schemeClr val="tx2"/>
                </a:solidFill>
              </a:rPr>
              <a:t>Jack Tumblin</a:t>
            </a:r>
            <a:br>
              <a:rPr lang="en-US" sz="2800">
                <a:solidFill>
                  <a:schemeClr val="tx2"/>
                </a:solidFill>
              </a:rPr>
            </a:br>
            <a:r>
              <a:rPr lang="en-US" sz="2800">
                <a:solidFill>
                  <a:schemeClr val="tx2"/>
                </a:solidFill>
              </a:rPr>
              <a:t>jet@cs.northwestern.edu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"/>
            <a:ext cx="8763000" cy="914400"/>
          </a:xfrm>
        </p:spPr>
        <p:txBody>
          <a:bodyPr/>
          <a:lstStyle/>
          <a:p>
            <a:r>
              <a:rPr lang="en-US"/>
              <a:t>Local Variable Subtleties</a:t>
            </a:r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228600" y="990600"/>
            <a:ext cx="8686800" cy="5105400"/>
          </a:xfrm>
        </p:spPr>
        <p:txBody>
          <a:bodyPr/>
          <a:lstStyle/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Declare variables at the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beginning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of a block</a:t>
            </a:r>
          </a:p>
          <a:p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the scope is limited to that block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  <a:p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9467" name="Text Box 11"/>
          <p:cNvSpPr txBox="1">
            <a:spLocks noChangeArrowheads="1"/>
          </p:cNvSpPr>
          <p:nvPr/>
        </p:nvSpPr>
        <p:spPr bwMode="auto">
          <a:xfrm>
            <a:off x="609600" y="2133600"/>
            <a:ext cx="4800600" cy="4298950"/>
          </a:xfrm>
          <a:prstGeom prst="rect">
            <a:avLst/>
          </a:prstGeom>
          <a:noFill/>
          <a:ln w="25400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#include&lt;stdio.h&gt;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 (void) 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i,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// for loop: explained soon!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for (i=1; i&lt;5; i++) 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{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j=i-1;	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printf(“ %d”,j);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}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j=20;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printf(“i=%d, j=%d”,i,j);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9468" name="Rectangle 12"/>
          <p:cNvSpPr>
            <a:spLocks noChangeArrowheads="1"/>
          </p:cNvSpPr>
          <p:nvPr/>
        </p:nvSpPr>
        <p:spPr bwMode="auto">
          <a:xfrm>
            <a:off x="609600" y="3124200"/>
            <a:ext cx="4495800" cy="29718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19469" name="Text Box 13"/>
          <p:cNvSpPr txBox="1">
            <a:spLocks noChangeArrowheads="1"/>
          </p:cNvSpPr>
          <p:nvPr/>
        </p:nvSpPr>
        <p:spPr bwMode="auto">
          <a:xfrm>
            <a:off x="3276600" y="3124200"/>
            <a:ext cx="1828800" cy="4064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/>
              <a:t>scope of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i,j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9470" name="Text Box 14"/>
          <p:cNvSpPr txBox="1">
            <a:spLocks noChangeArrowheads="1"/>
          </p:cNvSpPr>
          <p:nvPr/>
        </p:nvSpPr>
        <p:spPr bwMode="auto">
          <a:xfrm>
            <a:off x="5775325" y="3165475"/>
            <a:ext cx="2936253" cy="1569660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dirty="0"/>
              <a:t>BETTER:</a:t>
            </a:r>
          </a:p>
          <a:p>
            <a:r>
              <a:rPr lang="en-US" b="1" dirty="0">
                <a:solidFill>
                  <a:schemeClr val="accent2"/>
                </a:solidFill>
              </a:rPr>
              <a:t>Declare all </a:t>
            </a:r>
            <a:r>
              <a:rPr lang="en-US" b="1" dirty="0" smtClean="0">
                <a:solidFill>
                  <a:schemeClr val="accent2"/>
                </a:solidFill>
              </a:rPr>
              <a:t>variables</a:t>
            </a:r>
            <a:endParaRPr lang="en-US" b="1" dirty="0">
              <a:solidFill>
                <a:schemeClr val="accent2"/>
              </a:solidFill>
            </a:endParaRPr>
          </a:p>
          <a:p>
            <a:r>
              <a:rPr lang="en-US" b="1" dirty="0" smtClean="0">
                <a:solidFill>
                  <a:schemeClr val="accent2"/>
                </a:solidFill>
              </a:rPr>
              <a:t>at top </a:t>
            </a:r>
            <a:r>
              <a:rPr lang="en-US" b="1" dirty="0">
                <a:solidFill>
                  <a:schemeClr val="accent2"/>
                </a:solidFill>
              </a:rPr>
              <a:t>of </a:t>
            </a:r>
            <a:r>
              <a:rPr lang="en-US" b="1" dirty="0" smtClean="0">
                <a:solidFill>
                  <a:schemeClr val="accent2"/>
                </a:solidFill>
              </a:rPr>
              <a:t>the block</a:t>
            </a:r>
            <a:endParaRPr lang="en-US" b="1" dirty="0">
              <a:solidFill>
                <a:schemeClr val="accent2"/>
              </a:solidFill>
            </a:endParaRPr>
          </a:p>
          <a:p>
            <a:r>
              <a:rPr lang="en-US" b="1" dirty="0">
                <a:solidFill>
                  <a:schemeClr val="accent2"/>
                </a:solidFill>
              </a:rPr>
              <a:t>that sets their scope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848600" cy="838200"/>
          </a:xfrm>
        </p:spPr>
        <p:txBody>
          <a:bodyPr/>
          <a:lstStyle/>
          <a:p>
            <a:r>
              <a:rPr lang="en-US" sz="2800">
                <a:solidFill>
                  <a:schemeClr val="accent2"/>
                </a:solidFill>
              </a:rPr>
              <a:t>Scope</a:t>
            </a:r>
            <a:r>
              <a:rPr lang="en-US" sz="2800"/>
              <a:t> of Global + Local Variables</a:t>
            </a:r>
            <a:endParaRPr 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685800"/>
            <a:ext cx="7772400" cy="5943600"/>
          </a:xfrm>
          <a:ln/>
          <a:extLst>
            <a:ext uri="{91240B29-F687-4F45-9708-019B960494DF}">
              <a14:hiddenLine xmlns:a14="http://schemas.microsoft.com/office/drawing/2010/main" w="12700" cmpd="sng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latin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</a:rPr>
              <a:t>stdio.h</a:t>
            </a:r>
            <a:r>
              <a:rPr lang="en-US" sz="2000" b="1" dirty="0">
                <a:latin typeface="Courier New" pitchFamily="49" charset="0"/>
              </a:rPr>
              <a:t>&gt;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 // global 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(void);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main(void)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5;	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set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global </a:t>
            </a:r>
            <a:r>
              <a:rPr lang="en-US" sz="20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(“Before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=%d\n”,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(“After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=%d\n”,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local 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= 10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r>
              <a:rPr lang="en-US" sz="20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// (ignores </a:t>
            </a:r>
            <a:r>
              <a:rPr lang="en-US" sz="2000" b="1" dirty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global </a:t>
            </a:r>
            <a:r>
              <a:rPr lang="en-US" sz="20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</a:t>
            </a:r>
            <a:endParaRPr lang="en-US" sz="2000" b="1" dirty="0">
              <a:solidFill>
                <a:schemeClr val="accent6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(“Within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func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=%d\n”,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 sz="2000" dirty="0"/>
          </a:p>
        </p:txBody>
      </p:sp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609600" y="4953000"/>
            <a:ext cx="5257800" cy="11430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6869" name="Text Box 5"/>
          <p:cNvSpPr txBox="1">
            <a:spLocks noChangeArrowheads="1"/>
          </p:cNvSpPr>
          <p:nvPr/>
        </p:nvSpPr>
        <p:spPr bwMode="auto">
          <a:xfrm>
            <a:off x="4267200" y="4572476"/>
            <a:ext cx="160020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b="1" i="1" dirty="0"/>
              <a:t>scope of local </a:t>
            </a:r>
            <a:r>
              <a:rPr lang="en-US" sz="1800" b="1" i="1" dirty="0" err="1"/>
              <a:t>i</a:t>
            </a:r>
            <a:endParaRPr lang="en-US" sz="1800" dirty="0"/>
          </a:p>
        </p:txBody>
      </p:sp>
      <p:sp>
        <p:nvSpPr>
          <p:cNvPr id="36870" name="Rectangle 6"/>
          <p:cNvSpPr>
            <a:spLocks noChangeArrowheads="1"/>
          </p:cNvSpPr>
          <p:nvPr/>
        </p:nvSpPr>
        <p:spPr bwMode="auto">
          <a:xfrm>
            <a:off x="228600" y="1066800"/>
            <a:ext cx="5791200" cy="556260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6871" name="Text Box 7"/>
          <p:cNvSpPr txBox="1">
            <a:spLocks noChangeArrowheads="1"/>
          </p:cNvSpPr>
          <p:nvPr/>
        </p:nvSpPr>
        <p:spPr bwMode="auto">
          <a:xfrm>
            <a:off x="4114800" y="1066800"/>
            <a:ext cx="1905000" cy="396875"/>
          </a:xfrm>
          <a:prstGeom prst="rect">
            <a:avLst/>
          </a:prstGeom>
          <a:solidFill>
            <a:schemeClr val="bg1">
              <a:lumMod val="95000"/>
            </a:schemeClr>
          </a:solidFill>
          <a:ln w="25400" cmpd="dbl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i="1" dirty="0"/>
              <a:t>scope of global </a:t>
            </a:r>
            <a:r>
              <a:rPr lang="en-US" sz="2000" b="1" i="1" dirty="0" err="1">
                <a:solidFill>
                  <a:srgbClr val="FF0000"/>
                </a:solidFill>
              </a:rPr>
              <a:t>i</a:t>
            </a:r>
            <a:endParaRPr lang="en-US" sz="2000" b="1" dirty="0">
              <a:solidFill>
                <a:srgbClr val="FF0000"/>
              </a:solidFill>
            </a:endParaRPr>
          </a:p>
        </p:txBody>
      </p:sp>
      <p:sp>
        <p:nvSpPr>
          <p:cNvPr id="36872" name="Text Box 8"/>
          <p:cNvSpPr txBox="1">
            <a:spLocks noChangeArrowheads="1"/>
          </p:cNvSpPr>
          <p:nvPr/>
        </p:nvSpPr>
        <p:spPr bwMode="auto">
          <a:xfrm>
            <a:off x="6324600" y="2133600"/>
            <a:ext cx="2514600" cy="1463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The local definition of i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hides</a:t>
            </a: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 the global definition.</a:t>
            </a:r>
          </a:p>
          <a:p>
            <a:pPr>
              <a:spcBef>
                <a:spcPct val="50000"/>
              </a:spcBef>
            </a:pPr>
            <a:r>
              <a:rPr lang="en-US" sz="2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(AVOID! TRICKY!)</a:t>
            </a:r>
          </a:p>
        </p:txBody>
      </p:sp>
      <p:sp>
        <p:nvSpPr>
          <p:cNvPr id="36873" name="Text Box 9"/>
          <p:cNvSpPr txBox="1">
            <a:spLocks noChangeArrowheads="1"/>
          </p:cNvSpPr>
          <p:nvPr/>
        </p:nvSpPr>
        <p:spPr bwMode="auto">
          <a:xfrm>
            <a:off x="6553200" y="3886200"/>
            <a:ext cx="2362200" cy="2043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Values of ‘i’</a:t>
            </a:r>
          </a:p>
          <a:p>
            <a:pPr>
              <a:spcBef>
                <a:spcPct val="50000"/>
              </a:spcBef>
            </a:pP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Before func, i</a:t>
            </a:r>
            <a:r>
              <a:rPr lang="en-US" sz="2000" baseline="-25000">
                <a:effectLst>
                  <a:outerShdw blurRad="38100" dist="38100" dir="2700000" algn="tl">
                    <a:srgbClr val="C0C0C0"/>
                  </a:outerShdw>
                </a:effectLst>
              </a:rPr>
              <a:t>global</a:t>
            </a: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=5 </a:t>
            </a:r>
          </a:p>
          <a:p>
            <a:pPr>
              <a:spcBef>
                <a:spcPct val="50000"/>
              </a:spcBef>
            </a:pPr>
            <a:endParaRPr lang="en-US" sz="12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spcBef>
                <a:spcPct val="50000"/>
              </a:spcBef>
            </a:pP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Within func, i</a:t>
            </a:r>
            <a:r>
              <a:rPr lang="en-US" sz="2000" baseline="-25000">
                <a:effectLst>
                  <a:outerShdw blurRad="38100" dist="38100" dir="2700000" algn="tl">
                    <a:srgbClr val="C0C0C0"/>
                  </a:outerShdw>
                </a:effectLst>
              </a:rPr>
              <a:t>local</a:t>
            </a: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=10</a:t>
            </a:r>
          </a:p>
          <a:p>
            <a:pPr>
              <a:spcBef>
                <a:spcPct val="50000"/>
              </a:spcBef>
            </a:pP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After func, i</a:t>
            </a:r>
            <a:r>
              <a:rPr lang="en-US" sz="2000" baseline="-25000">
                <a:effectLst>
                  <a:outerShdw blurRad="38100" dist="38100" dir="2700000" algn="tl">
                    <a:srgbClr val="C0C0C0"/>
                  </a:outerShdw>
                </a:effectLst>
              </a:rPr>
              <a:t>global</a:t>
            </a:r>
            <a:r>
              <a:rPr lang="en-US" sz="2000">
                <a:effectLst>
                  <a:outerShdw blurRad="38100" dist="38100" dir="2700000" algn="tl">
                    <a:srgbClr val="C0C0C0"/>
                  </a:outerShdw>
                </a:effectLst>
              </a:rPr>
              <a:t>=5</a:t>
            </a:r>
          </a:p>
        </p:txBody>
      </p:sp>
      <p:sp>
        <p:nvSpPr>
          <p:cNvPr id="36874" name="Oval 10"/>
          <p:cNvSpPr>
            <a:spLocks noChangeArrowheads="1"/>
          </p:cNvSpPr>
          <p:nvPr/>
        </p:nvSpPr>
        <p:spPr bwMode="auto">
          <a:xfrm>
            <a:off x="6096000" y="3657600"/>
            <a:ext cx="2819400" cy="26670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6875" name="Text Box 11"/>
          <p:cNvSpPr txBox="1">
            <a:spLocks noChangeArrowheads="1"/>
          </p:cNvSpPr>
          <p:nvPr/>
        </p:nvSpPr>
        <p:spPr bwMode="auto">
          <a:xfrm>
            <a:off x="6096000" y="838200"/>
            <a:ext cx="2667000" cy="1031875"/>
          </a:xfrm>
          <a:prstGeom prst="rect">
            <a:avLst/>
          </a:prstGeom>
          <a:noFill/>
          <a:ln w="254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GLOBAL DANGER Reduced by just a bit because… </a:t>
            </a:r>
          </a:p>
        </p:txBody>
      </p:sp>
      <p:sp>
        <p:nvSpPr>
          <p:cNvPr id="36876" name="Line 12"/>
          <p:cNvSpPr>
            <a:spLocks noChangeShapeType="1"/>
          </p:cNvSpPr>
          <p:nvPr/>
        </p:nvSpPr>
        <p:spPr bwMode="auto">
          <a:xfrm flipH="1" flipV="1">
            <a:off x="5334000" y="3657600"/>
            <a:ext cx="1371600" cy="1143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6877" name="Line 13"/>
          <p:cNvSpPr>
            <a:spLocks noChangeShapeType="1"/>
          </p:cNvSpPr>
          <p:nvPr/>
        </p:nvSpPr>
        <p:spPr bwMode="auto">
          <a:xfrm flipH="1">
            <a:off x="5486400" y="5334000"/>
            <a:ext cx="1143000" cy="76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6878" name="Line 14"/>
          <p:cNvSpPr>
            <a:spLocks noChangeShapeType="1"/>
          </p:cNvSpPr>
          <p:nvPr/>
        </p:nvSpPr>
        <p:spPr bwMode="auto">
          <a:xfrm flipH="1">
            <a:off x="5410200" y="5791200"/>
            <a:ext cx="12192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Libraries: Collections of Functions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Your functions have two parts, in two places:</a:t>
            </a:r>
          </a:p>
          <a:p>
            <a:pPr lvl="1">
              <a:lnSpc>
                <a:spcPct val="90000"/>
              </a:lnSpc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declaration (“function prototype”)</a:t>
            </a:r>
          </a:p>
          <a:p>
            <a:pPr lvl="2"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defines function name, inputs and output</a:t>
            </a:r>
          </a:p>
          <a:p>
            <a:pPr lvl="2"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placed above main()</a:t>
            </a:r>
          </a:p>
          <a:p>
            <a:pPr lvl="2">
              <a:lnSpc>
                <a:spcPct val="90000"/>
              </a:lnSpc>
            </a:pP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>
              <a:lnSpc>
                <a:spcPct val="90000"/>
              </a:lnSpc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definition (“function body”)</a:t>
            </a:r>
          </a:p>
          <a:p>
            <a:pPr lvl="2"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holds all the statements that do the function’s work</a:t>
            </a:r>
          </a:p>
          <a:p>
            <a:pPr lvl="2"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placed below main.</a:t>
            </a:r>
          </a:p>
          <a:p>
            <a:pPr lvl="2">
              <a:lnSpc>
                <a:spcPct val="90000"/>
              </a:lnSpc>
            </a:pP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If you write 10,000 functions?  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MESSY!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Better idea:  gather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them into 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“libraries”</a:t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		You’re already using them…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533400" y="5334000"/>
            <a:ext cx="7772400" cy="914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dirty="0" smtClean="0">
                <a:latin typeface="Tahoma" pitchFamily="34" charset="0"/>
              </a:rPr>
              <a:t>Ready-Made Libraries Hold</a:t>
            </a:r>
            <a:br>
              <a:rPr lang="en-US" dirty="0" smtClean="0">
                <a:latin typeface="Tahoma" pitchFamily="34" charset="0"/>
              </a:rPr>
            </a:br>
            <a:r>
              <a:rPr lang="en-US" dirty="0" smtClean="0">
                <a:latin typeface="Tahoma" pitchFamily="34" charset="0"/>
              </a:rPr>
              <a:t>C’s </a:t>
            </a:r>
            <a:r>
              <a:rPr lang="en-US" dirty="0">
                <a:latin typeface="Tahoma" pitchFamily="34" charset="0"/>
              </a:rPr>
              <a:t>Ready-Made Functions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305800" cy="5334000"/>
          </a:xfrm>
        </p:spPr>
        <p:txBody>
          <a:bodyPr/>
          <a:lstStyle/>
          <a:p>
            <a:pPr algn="ctr">
              <a:buFontTx/>
              <a:buNone/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Many, many useful functions are 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already written and debugged for you</a:t>
            </a: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.</a:t>
            </a:r>
            <a:b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endParaRPr lang="en-US" sz="16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To use them: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 &lt;</a:t>
            </a:r>
            <a:r>
              <a:rPr lang="en-US" sz="2800" b="1" i="1" dirty="0" err="1">
                <a:solidFill>
                  <a:srgbClr val="00FF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something</a:t>
            </a:r>
            <a:r>
              <a:rPr lang="en-US" sz="28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.h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Where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are they?  varies with compiler used</a:t>
            </a:r>
          </a:p>
          <a:p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in Visual C++  (default installation)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     </a:t>
            </a:r>
            <a: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C:/Program Files/Microsoft Visual Studio/VC98/Include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	</a:t>
            </a:r>
            <a:r>
              <a:rPr lang="en-US" sz="16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(Warning! cluttered with many Windows-only files)</a:t>
            </a:r>
            <a:endParaRPr lang="en-US" sz="2000" b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/>
              <a:t>In </a:t>
            </a:r>
            <a:r>
              <a:rPr lang="en-US" sz="2800" dirty="0" err="1"/>
              <a:t>CodeBlocks</a:t>
            </a:r>
            <a:r>
              <a:rPr lang="en-US" sz="2800" dirty="0"/>
              <a:t>:</a:t>
            </a:r>
            <a:br>
              <a:rPr lang="en-US" sz="2800" dirty="0"/>
            </a:br>
            <a:r>
              <a:rPr lang="en-US" sz="2800" dirty="0"/>
              <a:t>      </a:t>
            </a:r>
            <a:r>
              <a:rPr lang="en-US" sz="2000" dirty="0">
                <a:latin typeface="Tahoma" pitchFamily="34" charset="0"/>
              </a:rPr>
              <a:t>C:\...\gcc\include</a:t>
            </a:r>
          </a:p>
          <a:p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What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are they? …  open these files, look at them!</a:t>
            </a:r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1371600" y="1295400"/>
            <a:ext cx="6781800" cy="9906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C’s Ready-Made Functions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305800" cy="51816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What</a:t>
            </a:r>
            <a:r>
              <a:rPr lang="en-US" sz="2800" dirty="0"/>
              <a:t> are they?  (see book, page 1059-1069)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1000" b="1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My Opinion</a:t>
            </a:r>
            <a:r>
              <a:rPr lang="en-US" sz="24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sz="24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Some of the Most </a:t>
            </a:r>
            <a:r>
              <a:rPr lang="en-US" sz="2400" b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Useful </a:t>
            </a:r>
            <a:r>
              <a:rPr lang="en-US" sz="24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Libraries are:</a:t>
            </a:r>
            <a:endParaRPr lang="en-US" sz="2400" b="1" u="sng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1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stdio.h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files, other input/output)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stdlib.h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(almost everything! need more?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</a:t>
            </a:r>
            <a:b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</a:br>
            <a:endParaRPr lang="en-US" sz="24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math.h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transcendentals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: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sin,cos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tan,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exp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pow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…)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minmax.h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(min(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a,b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), max(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a,b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time.h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(clock and timing functions)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string.h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(search, match, rearrange text)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ctype.h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(Chars: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toupper,tolower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isalpha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 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isdigit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,…)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conio.h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(</a:t>
            </a:r>
            <a:r>
              <a:rPr lang="en-US" sz="20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kbhit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,…)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errno.h</a:t>
            </a: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(main() return error codes)</a:t>
            </a:r>
            <a:b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800" b="1" dirty="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. . . (see book, pg. 1059-1069 for more)…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r>
              <a:rPr lang="en-US" dirty="0" smtClean="0">
                <a:latin typeface="Tahoma" pitchFamily="34" charset="0"/>
              </a:rPr>
              <a:t>When </a:t>
            </a:r>
            <a:r>
              <a:rPr lang="en-US" dirty="0" smtClean="0">
                <a:solidFill>
                  <a:schemeClr val="accent6"/>
                </a:solidFill>
                <a:latin typeface="Tahoma" pitchFamily="34" charset="0"/>
              </a:rPr>
              <a:t>YOU</a:t>
            </a:r>
            <a:r>
              <a:rPr lang="en-US" dirty="0" smtClean="0">
                <a:latin typeface="Tahoma" pitchFamily="34" charset="0"/>
              </a:rPr>
              <a:t> build up  </a:t>
            </a:r>
            <a:br>
              <a:rPr lang="en-US" dirty="0" smtClean="0">
                <a:latin typeface="Tahoma" pitchFamily="34" charset="0"/>
              </a:rPr>
            </a:br>
            <a:r>
              <a:rPr lang="en-US" dirty="0" smtClean="0">
                <a:latin typeface="Tahoma" pitchFamily="34" charset="0"/>
              </a:rPr>
              <a:t>‘Way Too Many’ Functions….</a:t>
            </a:r>
            <a:endParaRPr lang="en-US" dirty="0">
              <a:latin typeface="Tahoma" pitchFamily="34" charset="0"/>
            </a:endParaRP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95300" y="1195762"/>
            <a:ext cx="8305800" cy="5181600"/>
          </a:xfrm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4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</a:rPr>
              <a:t>Make your own libraries !</a:t>
            </a:r>
            <a:endParaRPr lang="en-US" sz="28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1)--Fill your own ‘header file’ (</a:t>
            </a:r>
            <a:r>
              <a:rPr lang="en-US" sz="2400" i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e.g. 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‘ </a:t>
            </a:r>
            <a:r>
              <a:rPr lang="en-US" sz="24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myLib.h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’) </a:t>
            </a:r>
            <a:b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with all your library’s  </a:t>
            </a:r>
            <a:r>
              <a:rPr lang="en-US" sz="24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declarations  (“function prototypes”)</a:t>
            </a:r>
          </a:p>
          <a:p>
            <a:pPr>
              <a:lnSpc>
                <a:spcPct val="90000"/>
              </a:lnSpc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bove 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main()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, replace the prototypes with just one directive:</a:t>
            </a:r>
            <a:b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#include “</a:t>
            </a:r>
            <a:r>
              <a:rPr lang="en-US" sz="24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myLib.h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”      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Test it; compile, run.</a:t>
            </a:r>
            <a:endParaRPr lang="en-US" sz="2400" b="1" dirty="0" smtClean="0">
              <a:solidFill>
                <a:schemeClr val="accent6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cs typeface="Courier New" pitchFamily="49" charset="0"/>
            </a:endParaRPr>
          </a:p>
          <a:p>
            <a:pPr marL="0" indent="0">
              <a:lnSpc>
                <a:spcPct val="90000"/>
              </a:lnSpc>
              <a:buNone/>
            </a:pPr>
            <a:endParaRPr lang="en-US" sz="2400" b="1" dirty="0" smtClean="0">
              <a:solidFill>
                <a:schemeClr val="accent6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cs typeface="Courier New" pitchFamily="49" charset="0"/>
            </a:endParaRPr>
          </a:p>
          <a:p>
            <a:pPr>
              <a:lnSpc>
                <a:spcPct val="90000"/>
              </a:lnSpc>
            </a:pP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2)--Fill your own ‘library’ file (</a:t>
            </a:r>
            <a:r>
              <a:rPr lang="en-US" sz="2400" i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e.g. 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‘ </a:t>
            </a:r>
            <a:r>
              <a:rPr lang="en-US" sz="24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myLib.c</a:t>
            </a:r>
            <a:r>
              <a:rPr lang="en-US" sz="2400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’) with </a:t>
            </a:r>
            <a:r>
              <a:rPr lang="en-US" sz="24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 definitions (“function body”)</a:t>
            </a:r>
          </a:p>
          <a:p>
            <a:pPr>
              <a:lnSpc>
                <a:spcPct val="90000"/>
              </a:lnSpc>
            </a:pPr>
            <a:endParaRPr lang="en-US" sz="2400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3) Tell </a:t>
            </a:r>
            <a:r>
              <a:rPr lang="en-US" sz="2400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CodeBlocks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to use those files:  </a:t>
            </a:r>
            <a:r>
              <a:rPr lang="en-US" sz="2400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Project</a:t>
            </a:r>
            <a:r>
              <a:rPr lang="en-US" sz="2400" dirty="0" err="1" smtClean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Add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files…</a:t>
            </a: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(ensures ‘build’ will compile and link to your library functions)</a:t>
            </a:r>
            <a:br>
              <a:rPr lang="en-US" sz="2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AND THAT’S ALL!</a:t>
            </a:r>
            <a:r>
              <a:rPr lang="en-US" sz="2400" dirty="0" smtClean="0"/>
              <a:t>  </a:t>
            </a:r>
            <a:br>
              <a:rPr lang="en-US" sz="2400" dirty="0" smtClean="0"/>
            </a:br>
            <a:r>
              <a:rPr lang="en-US" sz="2400" dirty="0" smtClean="0"/>
              <a:t>(</a:t>
            </a:r>
            <a:r>
              <a:rPr lang="en-US" sz="2000" b="1" dirty="0" smtClean="0">
                <a:solidFill>
                  <a:schemeClr val="accent6"/>
                </a:solidFill>
                <a:latin typeface="Courier New" pitchFamily="49" charset="0"/>
                <a:cs typeface="Courier New" pitchFamily="49" charset="0"/>
              </a:rPr>
              <a:t>#include “</a:t>
            </a:r>
            <a:r>
              <a:rPr lang="en-US" sz="2000" b="1" dirty="0" err="1" smtClean="0">
                <a:solidFill>
                  <a:schemeClr val="accent6"/>
                </a:solidFill>
                <a:latin typeface="Courier New" pitchFamily="49" charset="0"/>
                <a:cs typeface="Courier New" pitchFamily="49" charset="0"/>
              </a:rPr>
              <a:t>myLib.h</a:t>
            </a:r>
            <a:r>
              <a:rPr lang="en-US" sz="2000" b="1" dirty="0" smtClean="0">
                <a:solidFill>
                  <a:schemeClr val="accent6"/>
                </a:solidFill>
                <a:latin typeface="Courier New" pitchFamily="49" charset="0"/>
                <a:cs typeface="Courier New" pitchFamily="49" charset="0"/>
              </a:rPr>
              <a:t>” </a:t>
            </a:r>
            <a:r>
              <a:rPr lang="en-US" sz="2400" dirty="0" smtClean="0"/>
              <a:t>tells preprocessor to find </a:t>
            </a:r>
            <a:r>
              <a:rPr lang="en-US" sz="2000" b="1" dirty="0" err="1" smtClean="0">
                <a:solidFill>
                  <a:schemeClr val="accent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cs typeface="Courier New" pitchFamily="49" charset="0"/>
              </a:rPr>
              <a:t>myLib.c</a:t>
            </a:r>
            <a:r>
              <a:rPr lang="en-US" sz="2400" dirty="0" smtClean="0"/>
              <a:t>)</a:t>
            </a:r>
            <a:endParaRPr lang="en-US" sz="2400" b="1" dirty="0" smtClean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endParaRPr lang="en-US" b="1" dirty="0" smtClean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0" indent="0">
              <a:lnSpc>
                <a:spcPct val="90000"/>
              </a:lnSpc>
              <a:buNone/>
            </a:pPr>
            <a:endParaRPr lang="en-US" sz="2800" b="1" dirty="0" smtClean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2800" b="1" dirty="0" smtClean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1469446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2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NEW TOPIC:</a:t>
            </a:r>
            <a:r>
              <a:rPr lang="en-US" sz="3200" dirty="0"/>
              <a:t/>
            </a:r>
            <a:br>
              <a:rPr lang="en-US" sz="3200" dirty="0"/>
            </a:br>
            <a:r>
              <a:rPr lang="en-US" sz="3200" dirty="0"/>
              <a:t>    What Decisions Can A Machine Make?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b="1" dirty="0" smtClean="0"/>
              <a:t>Only</a:t>
            </a:r>
            <a:r>
              <a:rPr lang="en-US" dirty="0" smtClean="0"/>
              <a:t> </a:t>
            </a:r>
            <a:r>
              <a:rPr lang="en-US" dirty="0"/>
              <a:t>those we can write as an orderly set of rules, built up </a:t>
            </a:r>
            <a:r>
              <a:rPr lang="en-US" dirty="0" smtClean="0"/>
              <a:t>from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operators </a:t>
            </a:r>
            <a:r>
              <a:rPr lang="en-US" dirty="0"/>
              <a:t>inside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expressions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dirty="0"/>
          </a:p>
          <a:p>
            <a:pPr>
              <a:lnSpc>
                <a:spcPct val="90000"/>
              </a:lnSpc>
            </a:pPr>
            <a:r>
              <a:rPr lang="en-US" dirty="0"/>
              <a:t>Relational: </a:t>
            </a:r>
            <a:r>
              <a:rPr lang="en-US" dirty="0" smtClean="0"/>
              <a:t>  “From </a:t>
            </a:r>
            <a:r>
              <a:rPr lang="en-US" dirty="0"/>
              <a:t>2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number </a:t>
            </a:r>
            <a:r>
              <a:rPr lang="en-US" dirty="0" smtClean="0"/>
              <a:t>values,</a:t>
            </a:r>
            <a:br>
              <a:rPr lang="en-US" dirty="0" smtClean="0"/>
            </a:br>
            <a:r>
              <a:rPr lang="en-US" dirty="0" smtClean="0"/>
              <a:t>				</a:t>
            </a:r>
            <a:r>
              <a:rPr lang="en-US" dirty="0" smtClean="0">
                <a:sym typeface="Wingdings" pitchFamily="2" charset="2"/>
              </a:rPr>
              <a:t>  </a:t>
            </a:r>
            <a:r>
              <a:rPr lang="en-US" dirty="0" smtClean="0"/>
              <a:t>find a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true/false</a:t>
            </a:r>
            <a:r>
              <a:rPr lang="en-US" dirty="0" smtClean="0"/>
              <a:t> answer”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(is A &gt; B? is A exactly equal to B?)</a:t>
            </a:r>
          </a:p>
          <a:p>
            <a:pPr>
              <a:lnSpc>
                <a:spcPct val="90000"/>
              </a:lnSpc>
            </a:pPr>
            <a:endParaRPr lang="en-US" dirty="0"/>
          </a:p>
          <a:p>
            <a:pPr>
              <a:lnSpc>
                <a:spcPct val="90000"/>
              </a:lnSpc>
            </a:pPr>
            <a:r>
              <a:rPr lang="en-US" dirty="0"/>
              <a:t>Logical: </a:t>
            </a:r>
            <a:r>
              <a:rPr lang="en-US" dirty="0" smtClean="0"/>
              <a:t> “From </a:t>
            </a:r>
            <a:r>
              <a:rPr lang="en-US" dirty="0"/>
              <a:t>2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true/false </a:t>
            </a:r>
            <a:r>
              <a:rPr lang="en-US" dirty="0" smtClean="0"/>
              <a:t>values, </a:t>
            </a:r>
            <a:br>
              <a:rPr lang="en-US" dirty="0" smtClean="0"/>
            </a:br>
            <a:r>
              <a:rPr lang="en-US" dirty="0" smtClean="0"/>
              <a:t>				</a:t>
            </a:r>
            <a:r>
              <a:rPr lang="en-US" dirty="0" smtClean="0">
                <a:sym typeface="Wingdings" pitchFamily="2" charset="2"/>
              </a:rPr>
              <a:t> </a:t>
            </a:r>
            <a:r>
              <a:rPr lang="en-US" dirty="0" smtClean="0"/>
              <a:t>find a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true/false</a:t>
            </a:r>
            <a:r>
              <a:rPr lang="en-US" dirty="0" smtClean="0"/>
              <a:t> answer”</a:t>
            </a:r>
            <a:endParaRPr lang="en-US" dirty="0"/>
          </a:p>
          <a:p>
            <a:pPr lvl="1">
              <a:lnSpc>
                <a:spcPct val="90000"/>
              </a:lnSpc>
            </a:pPr>
            <a:r>
              <a:rPr lang="en-US" dirty="0"/>
              <a:t>(Is A the opposite of B? are both true? </a:t>
            </a:r>
            <a:r>
              <a:rPr lang="en-US" dirty="0" smtClean="0"/>
              <a:t>either </a:t>
            </a:r>
            <a:r>
              <a:rPr lang="en-US" dirty="0"/>
              <a:t>true? )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Relational Operators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dirty="0"/>
              <a:t> </a:t>
            </a:r>
          </a:p>
        </p:txBody>
      </p:sp>
      <p:sp>
        <p:nvSpPr>
          <p:cNvPr id="39940" name="Text Box 4"/>
          <p:cNvSpPr txBox="1">
            <a:spLocks noChangeArrowheads="1"/>
          </p:cNvSpPr>
          <p:nvPr/>
        </p:nvSpPr>
        <p:spPr bwMode="auto">
          <a:xfrm>
            <a:off x="2057400" y="1447800"/>
            <a:ext cx="1905000" cy="42473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C Operator</a:t>
            </a:r>
            <a:br>
              <a:rPr lang="en-US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written as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r">
              <a:spcBef>
                <a:spcPct val="5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</a:t>
            </a:r>
          </a:p>
          <a:p>
            <a:pPr algn="r">
              <a:spcBef>
                <a:spcPct val="5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pPr algn="r">
              <a:spcBef>
                <a:spcPct val="5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&lt;=</a:t>
            </a:r>
          </a:p>
          <a:p>
            <a:pPr algn="r">
              <a:spcBef>
                <a:spcPct val="5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&gt;=</a:t>
            </a:r>
          </a:p>
          <a:p>
            <a:pPr algn="r">
              <a:spcBef>
                <a:spcPct val="50000"/>
              </a:spcBef>
            </a:pP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==</a:t>
            </a:r>
          </a:p>
          <a:p>
            <a:pPr algn="r">
              <a:spcBef>
                <a:spcPct val="5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!=</a:t>
            </a:r>
          </a:p>
        </p:txBody>
      </p:sp>
      <p:sp>
        <p:nvSpPr>
          <p:cNvPr id="39941" name="Text Box 5"/>
          <p:cNvSpPr txBox="1">
            <a:spLocks noChangeArrowheads="1"/>
          </p:cNvSpPr>
          <p:nvPr/>
        </p:nvSpPr>
        <p:spPr bwMode="auto">
          <a:xfrm>
            <a:off x="3962400" y="1828800"/>
            <a:ext cx="281940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u="sng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Meaning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Less than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Greater than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Less than or equal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Greater than or equal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Is Equal</a:t>
            </a:r>
          </a:p>
          <a:p>
            <a:pPr>
              <a:spcBef>
                <a:spcPct val="50000"/>
              </a:spcBef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Is Not Equal</a:t>
            </a:r>
          </a:p>
          <a:p>
            <a:pPr>
              <a:spcBef>
                <a:spcPct val="50000"/>
              </a:spcBef>
            </a:pPr>
            <a:r>
              <a:rPr lang="en-US" dirty="0"/>
              <a:t>	</a:t>
            </a:r>
          </a:p>
        </p:txBody>
      </p:sp>
      <p:sp>
        <p:nvSpPr>
          <p:cNvPr id="39942" name="Text Box 6"/>
          <p:cNvSpPr txBox="1">
            <a:spLocks noChangeArrowheads="1"/>
          </p:cNvSpPr>
          <p:nvPr/>
        </p:nvSpPr>
        <p:spPr bwMode="auto">
          <a:xfrm>
            <a:off x="1981200" y="5781675"/>
            <a:ext cx="5227638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Result is always either TRUE or FALSE 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Relational Operators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66800" y="1676400"/>
            <a:ext cx="6953250" cy="4953000"/>
          </a:xfrm>
        </p:spPr>
        <p:txBody>
          <a:bodyPr/>
          <a:lstStyle/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Example:</a:t>
            </a:r>
          </a:p>
          <a:p>
            <a:pPr lvl="1"/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The value of the expression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(3 &lt; 2)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is 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FALSE</a:t>
            </a:r>
          </a:p>
          <a:p>
            <a:pPr lvl="1"/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The value of the expression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(2 == 2)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is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TRUE</a:t>
            </a:r>
          </a:p>
          <a:p>
            <a:pPr lvl="1"/>
            <a:endParaRPr lang="en-US" sz="2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In C (and many other languages), </a:t>
            </a:r>
          </a:p>
          <a:p>
            <a:pPr lvl="1"/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TRUE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is represented by an (</a:t>
            </a:r>
            <a:r>
              <a:rPr lang="en-US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int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) 	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</a:t>
            </a:r>
          </a:p>
          <a:p>
            <a:pPr lvl="1"/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FALSE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is represented by an (</a:t>
            </a:r>
            <a:r>
              <a:rPr lang="en-US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int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) 	</a:t>
            </a:r>
            <a:r>
              <a:rPr lang="en-US" sz="24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0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lvl="1"/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nonzero numbers (</a:t>
            </a:r>
            <a:r>
              <a:rPr lang="en-US" dirty="0" err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 are 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TRUE</a:t>
            </a:r>
            <a:endParaRPr lang="en-US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Relational vs. Arithmetic Ops: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BOTH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use numerical </a:t>
            </a:r>
            <a:r>
              <a:rPr lang="en-US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inputs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:</a:t>
            </a:r>
            <a:b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Example: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&lt; 10)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and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</a:t>
            </a:r>
            <a:r>
              <a:rPr lang="en-US" sz="24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+ 10)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		(where </a:t>
            </a:r>
            <a:r>
              <a:rPr lang="en-US" sz="2800" b="1" dirty="0" err="1">
                <a:effectLst>
                  <a:outerShdw blurRad="38100" dist="38100" dir="2700000" algn="tl">
                    <a:srgbClr val="C0C0C0"/>
                  </a:outerShdw>
                </a:effectLst>
              </a:rPr>
              <a:t>num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is an integer variable 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But relational </a:t>
            </a:r>
            <a:r>
              <a:rPr lang="en-US" i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outputs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are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only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TRUE / FALSE.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E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xample:</a:t>
            </a:r>
            <a:endParaRPr lang="en-US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457200" lvl="1" indent="0">
              <a:lnSpc>
                <a:spcPct val="90000"/>
              </a:lnSpc>
              <a:buNone/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(number &lt; 10)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produces a TRUE or FALSE 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b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                                         </a:t>
            </a:r>
            <a:r>
              <a:rPr lang="en-US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1      0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457200" lvl="1" indent="0">
              <a:lnSpc>
                <a:spcPct val="90000"/>
              </a:lnSpc>
              <a:buNone/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(number + 10)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produces </a:t>
            </a:r>
            <a:r>
              <a:rPr lang="en-US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number</a:t>
            </a:r>
          </a:p>
        </p:txBody>
      </p:sp>
      <p:cxnSp>
        <p:nvCxnSpPr>
          <p:cNvPr id="3" name="Straight Connector 2"/>
          <p:cNvCxnSpPr/>
          <p:nvPr/>
        </p:nvCxnSpPr>
        <p:spPr bwMode="auto">
          <a:xfrm>
            <a:off x="228600" y="4343400"/>
            <a:ext cx="8686800" cy="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chemeClr val="accent2"/>
                </a:solidFill>
                <a:latin typeface="Courier New" pitchFamily="49" charset="0"/>
              </a:rPr>
              <a:t>void</a:t>
            </a:r>
            <a:r>
              <a:rPr lang="en-US"/>
              <a:t> is the ‘empty’ Keyword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latin typeface="Courier New" pitchFamily="49" charset="0"/>
              </a:rPr>
              <a:t>float square(float x);	// </a:t>
            </a:r>
            <a:r>
              <a:rPr lang="en-US" sz="2000" b="1" dirty="0" smtClean="0">
                <a:solidFill>
                  <a:schemeClr val="accent2"/>
                </a:solidFill>
                <a:latin typeface="Courier New" pitchFamily="49" charset="0"/>
              </a:rPr>
              <a:t>(a function prototype)</a:t>
            </a:r>
            <a:endParaRPr lang="en-US" sz="2000" b="1" dirty="0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spcBef>
                <a:spcPct val="0"/>
              </a:spcBef>
              <a:buFontTx/>
              <a:buNone/>
            </a:pPr>
            <a:endParaRPr lang="en-US" sz="2000" b="1" dirty="0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spcBef>
                <a:spcPct val="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Function Declaration &amp; Definition MUST have</a:t>
            </a:r>
          </a:p>
          <a:p>
            <a:pPr lvl="1">
              <a:spcBef>
                <a:spcPct val="0"/>
              </a:spcBef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400" b="1" dirty="0">
                <a:solidFill>
                  <a:srgbClr val="FF0000"/>
                </a:solidFill>
              </a:rPr>
              <a:t>return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ed data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type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pPr lvl="1">
              <a:spcBef>
                <a:spcPct val="0"/>
              </a:spcBef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4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 name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</a:p>
          <a:p>
            <a:pPr lvl="1">
              <a:spcBef>
                <a:spcPct val="0"/>
              </a:spcBef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formal parameter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list.</a:t>
            </a:r>
          </a:p>
          <a:p>
            <a:pPr>
              <a:spcBef>
                <a:spcPct val="0"/>
              </a:spcBef>
            </a:pP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spcBef>
                <a:spcPct val="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Some functions don’t need </a:t>
            </a:r>
            <a:r>
              <a:rPr lang="en-US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any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arguments.</a:t>
            </a:r>
          </a:p>
          <a:p>
            <a:pPr>
              <a:spcBef>
                <a:spcPct val="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Some functions don’t need to return </a:t>
            </a:r>
            <a:r>
              <a:rPr lang="en-US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any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data. THEN</a:t>
            </a:r>
          </a:p>
          <a:p>
            <a:pPr lvl="1">
              <a:spcBef>
                <a:spcPct val="0"/>
              </a:spcBef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use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as the argument list,  and/or</a:t>
            </a:r>
          </a:p>
          <a:p>
            <a:pPr lvl="1">
              <a:spcBef>
                <a:spcPct val="0"/>
              </a:spcBef>
            </a:pP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use </a:t>
            </a:r>
            <a:r>
              <a:rPr lang="en-US" sz="24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as the returned data type:</a:t>
            </a:r>
          </a:p>
          <a:p>
            <a:pPr lvl="1">
              <a:spcBef>
                <a:spcPct val="0"/>
              </a:spcBef>
            </a:pPr>
            <a:endParaRPr lang="en-US" sz="24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spcBef>
                <a:spcPct val="0"/>
              </a:spcBef>
              <a:buFontTx/>
              <a:buNone/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void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ejectPage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(void);	//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(a function prototype)</a:t>
            </a: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Logical Operators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/>
              <a:t> </a:t>
            </a:r>
          </a:p>
        </p:txBody>
      </p:sp>
      <p:grpSp>
        <p:nvGrpSpPr>
          <p:cNvPr id="43012" name="Group 4"/>
          <p:cNvGrpSpPr>
            <a:grpSpLocks/>
          </p:cNvGrpSpPr>
          <p:nvPr/>
        </p:nvGrpSpPr>
        <p:grpSpPr bwMode="auto">
          <a:xfrm>
            <a:off x="3124200" y="3505200"/>
            <a:ext cx="4267200" cy="2100263"/>
            <a:chOff x="768" y="1296"/>
            <a:chExt cx="2688" cy="1323"/>
          </a:xfrm>
        </p:grpSpPr>
        <p:sp>
          <p:nvSpPr>
            <p:cNvPr id="43013" name="Text Box 5"/>
            <p:cNvSpPr txBox="1">
              <a:spLocks noChangeArrowheads="1"/>
            </p:cNvSpPr>
            <p:nvPr/>
          </p:nvSpPr>
          <p:spPr bwMode="auto">
            <a:xfrm>
              <a:off x="768" y="1296"/>
              <a:ext cx="864" cy="132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u="sng" dirty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Operator</a:t>
              </a:r>
              <a:r>
                <a:rPr lang="en-US" dirty="0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</a:t>
              </a:r>
            </a:p>
            <a:p>
              <a:pPr>
                <a:spcBef>
                  <a:spcPct val="50000"/>
                </a:spcBef>
              </a:pPr>
              <a:r>
                <a:rPr lang="en-US" b="1" dirty="0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&amp;&amp;</a:t>
              </a:r>
            </a:p>
            <a:p>
              <a:pPr>
                <a:spcBef>
                  <a:spcPct val="50000"/>
                </a:spcBef>
              </a:pPr>
              <a:r>
                <a:rPr lang="en-US" b="1" dirty="0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||</a:t>
              </a:r>
            </a:p>
            <a:p>
              <a:pPr>
                <a:spcBef>
                  <a:spcPct val="50000"/>
                </a:spcBef>
              </a:pPr>
              <a:r>
                <a:rPr lang="en-US" b="1" dirty="0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!</a:t>
              </a:r>
            </a:p>
          </p:txBody>
        </p:sp>
        <p:sp>
          <p:nvSpPr>
            <p:cNvPr id="43014" name="Text Box 6"/>
            <p:cNvSpPr txBox="1">
              <a:spLocks noChangeArrowheads="1"/>
            </p:cNvSpPr>
            <p:nvPr/>
          </p:nvSpPr>
          <p:spPr bwMode="auto">
            <a:xfrm>
              <a:off x="1824" y="1296"/>
              <a:ext cx="1632" cy="132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u="sng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Action</a:t>
              </a:r>
              <a:endParaRPr lang="en-US"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  <a:p>
              <a:pPr>
                <a:spcBef>
                  <a:spcPct val="50000"/>
                </a:spcBef>
              </a:pPr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AND</a:t>
              </a:r>
            </a:p>
            <a:p>
              <a:pPr>
                <a:spcBef>
                  <a:spcPct val="50000"/>
                </a:spcBef>
              </a:pPr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OR</a:t>
              </a:r>
            </a:p>
            <a:p>
              <a:pPr>
                <a:spcBef>
                  <a:spcPct val="50000"/>
                </a:spcBef>
              </a:pPr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NOT</a:t>
              </a:r>
            </a:p>
          </p:txBody>
        </p:sp>
      </p:grpSp>
      <p:sp>
        <p:nvSpPr>
          <p:cNvPr id="43015" name="Text Box 7"/>
          <p:cNvSpPr txBox="1">
            <a:spLocks noChangeArrowheads="1"/>
          </p:cNvSpPr>
          <p:nvPr/>
        </p:nvSpPr>
        <p:spPr bwMode="auto">
          <a:xfrm>
            <a:off x="685800" y="1524000"/>
            <a:ext cx="7924800" cy="13849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Different from Relational Operators because:</a:t>
            </a:r>
          </a:p>
          <a:p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 sz="28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Inputs</a:t>
            </a: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: 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TRUE or FALSE</a:t>
            </a:r>
          </a:p>
          <a:p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	Outputs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: TRUE or FALSE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Logical Operators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What do they mean?  </a:t>
            </a:r>
            <a:r>
              <a:rPr lang="en-US" dirty="0" smtClean="0"/>
              <a:t>The Truth Table tells all:</a:t>
            </a:r>
            <a:endParaRPr lang="en-US" dirty="0"/>
          </a:p>
        </p:txBody>
      </p:sp>
      <p:sp>
        <p:nvSpPr>
          <p:cNvPr id="44036" name="Text Box 4"/>
          <p:cNvSpPr txBox="1">
            <a:spLocks noChangeArrowheads="1"/>
          </p:cNvSpPr>
          <p:nvPr/>
        </p:nvSpPr>
        <p:spPr bwMode="auto">
          <a:xfrm>
            <a:off x="762000" y="2667000"/>
            <a:ext cx="7391400" cy="3013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	q	p&amp;&amp;q		p||q		!p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b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            (and)                  (or)              (not)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	T	    T		  T		 F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	F	    F		  T		 F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F	T	    F		  T		 T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F	F	    F		  F		 T</a:t>
            </a:r>
          </a:p>
        </p:txBody>
      </p:sp>
      <p:sp>
        <p:nvSpPr>
          <p:cNvPr id="44037" name="Line 5"/>
          <p:cNvSpPr>
            <a:spLocks noChangeShapeType="1"/>
          </p:cNvSpPr>
          <p:nvPr/>
        </p:nvSpPr>
        <p:spPr bwMode="auto">
          <a:xfrm>
            <a:off x="762000" y="3505200"/>
            <a:ext cx="6248400" cy="0"/>
          </a:xfrm>
          <a:prstGeom prst="line">
            <a:avLst/>
          </a:prstGeom>
          <a:noFill/>
          <a:ln w="5715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4038" name="Line 6"/>
          <p:cNvSpPr>
            <a:spLocks noChangeShapeType="1"/>
          </p:cNvSpPr>
          <p:nvPr/>
        </p:nvSpPr>
        <p:spPr bwMode="auto">
          <a:xfrm>
            <a:off x="2362200" y="2667000"/>
            <a:ext cx="0" cy="3276600"/>
          </a:xfrm>
          <a:prstGeom prst="line">
            <a:avLst/>
          </a:prstGeom>
          <a:noFill/>
          <a:ln w="5715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4039" name="Line 7"/>
          <p:cNvSpPr>
            <a:spLocks noChangeShapeType="1"/>
          </p:cNvSpPr>
          <p:nvPr/>
        </p:nvSpPr>
        <p:spPr bwMode="auto">
          <a:xfrm>
            <a:off x="2362200" y="4114800"/>
            <a:ext cx="4648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lg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4040" name="Line 8"/>
          <p:cNvSpPr>
            <a:spLocks noChangeShapeType="1"/>
          </p:cNvSpPr>
          <p:nvPr/>
        </p:nvSpPr>
        <p:spPr bwMode="auto">
          <a:xfrm>
            <a:off x="2362200" y="4648200"/>
            <a:ext cx="4648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lg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4041" name="Line 9"/>
          <p:cNvSpPr>
            <a:spLocks noChangeShapeType="1"/>
          </p:cNvSpPr>
          <p:nvPr/>
        </p:nvSpPr>
        <p:spPr bwMode="auto">
          <a:xfrm>
            <a:off x="2362200" y="5181600"/>
            <a:ext cx="4648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lg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4042" name="Line 10"/>
          <p:cNvSpPr>
            <a:spLocks noChangeShapeType="1"/>
          </p:cNvSpPr>
          <p:nvPr/>
        </p:nvSpPr>
        <p:spPr bwMode="auto">
          <a:xfrm>
            <a:off x="2362200" y="5791200"/>
            <a:ext cx="4648200" cy="0"/>
          </a:xfrm>
          <a:prstGeom prst="line">
            <a:avLst/>
          </a:prstGeom>
          <a:noFill/>
          <a:ln w="9525">
            <a:solidFill>
              <a:schemeClr val="tx1"/>
            </a:solidFill>
            <a:prstDash val="lg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Logical Operators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Examples:	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  int x,y;</a:t>
            </a:r>
          </a:p>
          <a:p>
            <a:pPr lvl="1"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x=10;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y=-8;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Now evaluate these expressions:</a:t>
            </a: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(x+5) &lt; (12-y)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  <a:p>
            <a:pPr lvl="2"/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(x&gt;5) || (y&gt;10)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Logical Operators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Examples:	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int x,y;</a:t>
            </a:r>
          </a:p>
          <a:p>
            <a:pPr lvl="1"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x=10;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y=-8;</a:t>
            </a: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Now evaluate these expressions:</a:t>
            </a: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(x+5) &lt; (12-y)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  (10+5) &lt; (12- (-8))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	          15&lt; 20 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TRUE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2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(x&gt;5) || (y&gt;10)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(10&gt;5) || (-8&gt;10)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	(TRUE) || (FALSE)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TRUE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Recall: Assignment Operator </a:t>
            </a:r>
            <a:r>
              <a:rPr lang="en-US" sz="4800" b="0">
                <a:solidFill>
                  <a:srgbClr val="FF0000"/>
                </a:solidFill>
              </a:rPr>
              <a:t>=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447800"/>
            <a:ext cx="8382000" cy="5105400"/>
          </a:xfrm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 C,  </a:t>
            </a: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=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 is the assignment operator,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it is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NOT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the same as an ‘equals’ sign.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It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COPIES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the value on the right into the variable on the left. (remember,    </a:t>
            </a: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=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   )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The left side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MUST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be single </a:t>
            </a:r>
            <a:r>
              <a:rPr lang="en-US" sz="2800" b="1" i="1">
                <a:effectLst>
                  <a:outerShdw blurRad="38100" dist="38100" dir="2700000" algn="tl">
                    <a:srgbClr val="C0C0C0"/>
                  </a:outerShdw>
                </a:effectLst>
              </a:rPr>
              <a:t>variable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0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(an ‘l-value’)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The right side </a:t>
            </a:r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MUST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be either 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		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value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or an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expression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47108" name="Arc 4"/>
          <p:cNvSpPr>
            <a:spLocks/>
          </p:cNvSpPr>
          <p:nvPr/>
        </p:nvSpPr>
        <p:spPr bwMode="auto">
          <a:xfrm rot="5400000" flipH="1">
            <a:off x="1752600" y="1371600"/>
            <a:ext cx="228600" cy="533400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43196"/>
              <a:gd name="T2" fmla="*/ 400 w 21600"/>
              <a:gd name="T3" fmla="*/ 43196 h 43196"/>
              <a:gd name="T4" fmla="*/ 0 w 21600"/>
              <a:gd name="T5" fmla="*/ 21600 h 43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43196" fill="none" extrusionOk="0">
                <a:moveTo>
                  <a:pt x="0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373"/>
                  <a:pt x="12171" y="42978"/>
                  <a:pt x="400" y="43196"/>
                </a:cubicBezTo>
              </a:path>
              <a:path w="21600" h="43196" stroke="0" extrusionOk="0">
                <a:moveTo>
                  <a:pt x="0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373"/>
                  <a:pt x="12171" y="42978"/>
                  <a:pt x="400" y="43196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7109" name="Arc 5"/>
          <p:cNvSpPr>
            <a:spLocks/>
          </p:cNvSpPr>
          <p:nvPr/>
        </p:nvSpPr>
        <p:spPr bwMode="auto">
          <a:xfrm rot="5400000" flipH="1">
            <a:off x="3941762" y="3144838"/>
            <a:ext cx="346075" cy="609600"/>
          </a:xfrm>
          <a:custGeom>
            <a:avLst/>
            <a:gdLst>
              <a:gd name="G0" fmla="+- 2911 0 0"/>
              <a:gd name="G1" fmla="+- 21600 0 0"/>
              <a:gd name="G2" fmla="+- 21600 0 0"/>
              <a:gd name="T0" fmla="*/ 2911 w 24511"/>
              <a:gd name="T1" fmla="*/ 0 h 43200"/>
              <a:gd name="T2" fmla="*/ 0 w 24511"/>
              <a:gd name="T3" fmla="*/ 43003 h 43200"/>
              <a:gd name="T4" fmla="*/ 2911 w 24511"/>
              <a:gd name="T5" fmla="*/ 21600 h 43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4511" h="43200" fill="none" extrusionOk="0">
                <a:moveTo>
                  <a:pt x="2911" y="0"/>
                </a:moveTo>
                <a:cubicBezTo>
                  <a:pt x="14840" y="0"/>
                  <a:pt x="24511" y="9670"/>
                  <a:pt x="24511" y="21600"/>
                </a:cubicBezTo>
                <a:cubicBezTo>
                  <a:pt x="24511" y="33529"/>
                  <a:pt x="14840" y="43200"/>
                  <a:pt x="2911" y="43200"/>
                </a:cubicBezTo>
                <a:cubicBezTo>
                  <a:pt x="1937" y="43200"/>
                  <a:pt x="964" y="43134"/>
                  <a:pt x="0" y="43002"/>
                </a:cubicBezTo>
              </a:path>
              <a:path w="24511" h="43200" stroke="0" extrusionOk="0">
                <a:moveTo>
                  <a:pt x="2911" y="0"/>
                </a:moveTo>
                <a:cubicBezTo>
                  <a:pt x="14840" y="0"/>
                  <a:pt x="24511" y="9670"/>
                  <a:pt x="24511" y="21600"/>
                </a:cubicBezTo>
                <a:cubicBezTo>
                  <a:pt x="24511" y="33529"/>
                  <a:pt x="14840" y="43200"/>
                  <a:pt x="2911" y="43200"/>
                </a:cubicBezTo>
                <a:cubicBezTo>
                  <a:pt x="1937" y="43200"/>
                  <a:pt x="964" y="43134"/>
                  <a:pt x="0" y="43002"/>
                </a:cubicBezTo>
                <a:lnTo>
                  <a:pt x="2911" y="21600"/>
                </a:lnTo>
                <a:close/>
              </a:path>
            </a:pathLst>
          </a:cu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 NEW!  ‘IsEqual’ operator </a:t>
            </a:r>
            <a:r>
              <a:rPr lang="en-US" sz="4800" b="0">
                <a:solidFill>
                  <a:srgbClr val="FF0000"/>
                </a:solidFill>
              </a:rPr>
              <a:t>==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534400" cy="5257800"/>
          </a:xfrm>
          <a:ln/>
        </p:spPr>
        <p:txBody>
          <a:bodyPr/>
          <a:lstStyle/>
          <a:p>
            <a:r>
              <a:rPr lang="en-US" sz="2800" dirty="0"/>
              <a:t>It is </a:t>
            </a:r>
            <a:r>
              <a:rPr lang="en-US" sz="2800" b="1" dirty="0">
                <a:solidFill>
                  <a:srgbClr val="FF0000"/>
                </a:solidFill>
              </a:rPr>
              <a:t>NOT</a:t>
            </a:r>
            <a:r>
              <a:rPr lang="en-US" sz="2800" dirty="0"/>
              <a:t> the same as an ‘equals’ sign;</a:t>
            </a:r>
            <a:br>
              <a:rPr lang="en-US" sz="2800" dirty="0"/>
            </a:br>
            <a:r>
              <a:rPr lang="en-US" sz="2800" dirty="0"/>
              <a:t>it is a relational operator.</a:t>
            </a:r>
          </a:p>
          <a:p>
            <a:pPr>
              <a:buFontTx/>
              <a:buNone/>
            </a:pPr>
            <a:r>
              <a:rPr lang="en-US" sz="2800" dirty="0"/>
              <a:t> </a:t>
            </a:r>
          </a:p>
          <a:p>
            <a:r>
              <a:rPr lang="en-US" sz="2800" dirty="0"/>
              <a:t>It compares the left-side operand (or ‘term’)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              to </a:t>
            </a:r>
            <a:r>
              <a:rPr lang="en-US" sz="2800" dirty="0"/>
              <a:t>the right-side operand (or ‘term’) </a:t>
            </a:r>
          </a:p>
          <a:p>
            <a:endParaRPr lang="en-US" sz="2800" dirty="0"/>
          </a:p>
          <a:p>
            <a:r>
              <a:rPr lang="en-US" sz="2800" dirty="0"/>
              <a:t>It returns </a:t>
            </a:r>
            <a:r>
              <a:rPr lang="en-US" sz="2800" dirty="0">
                <a:solidFill>
                  <a:srgbClr val="FF0000"/>
                </a:solidFill>
              </a:rPr>
              <a:t>TRUE  </a:t>
            </a:r>
            <a:r>
              <a:rPr lang="en-US" sz="2800" dirty="0"/>
              <a:t>or</a:t>
            </a:r>
            <a:r>
              <a:rPr lang="en-US" sz="2800" dirty="0">
                <a:solidFill>
                  <a:srgbClr val="FF0000"/>
                </a:solidFill>
              </a:rPr>
              <a:t> FALSE</a:t>
            </a:r>
            <a:br>
              <a:rPr lang="en-US" sz="2800" dirty="0">
                <a:solidFill>
                  <a:srgbClr val="FF0000"/>
                </a:solidFill>
              </a:rPr>
            </a:br>
            <a:r>
              <a:rPr lang="en-US" sz="2800" dirty="0">
                <a:solidFill>
                  <a:srgbClr val="FF0000"/>
                </a:solidFill>
              </a:rPr>
              <a:t>TRUE </a:t>
            </a:r>
            <a:r>
              <a:rPr lang="en-US" sz="2800" dirty="0"/>
              <a:t>only if values on both sides </a:t>
            </a: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match perfectly</a:t>
            </a:r>
            <a:r>
              <a:rPr lang="en-US" sz="2800" dirty="0"/>
              <a:t/>
            </a:r>
            <a:br>
              <a:rPr lang="en-US" sz="2800" dirty="0"/>
            </a:br>
            <a:r>
              <a:rPr lang="en-US" sz="2800" dirty="0">
                <a:solidFill>
                  <a:srgbClr val="FF0000"/>
                </a:solidFill>
              </a:rPr>
              <a:t>FALSE</a:t>
            </a:r>
            <a:r>
              <a:rPr lang="en-US" sz="2800" dirty="0"/>
              <a:t> if values do not </a:t>
            </a:r>
            <a:r>
              <a:rPr lang="en-US" sz="2800" dirty="0" smtClean="0"/>
              <a:t>match (even by a tiny bit)</a:t>
            </a:r>
          </a:p>
          <a:p>
            <a:r>
              <a:rPr lang="en-US" sz="2800" dirty="0" smtClean="0"/>
              <a:t>TREACHEROUS for floating-point numbers,</a:t>
            </a:r>
            <a:br>
              <a:rPr lang="en-US" sz="2800" dirty="0" smtClean="0"/>
            </a:br>
            <a:r>
              <a:rPr lang="en-US" sz="2800" dirty="0" smtClean="0"/>
              <a:t>which often differ by a tiny bit!  (2.0f  != 2.00000000)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077200" cy="1143000"/>
          </a:xfrm>
        </p:spPr>
        <p:txBody>
          <a:bodyPr/>
          <a:lstStyle/>
          <a:p>
            <a:r>
              <a:rPr lang="en-US" i="1" dirty="0" smtClean="0">
                <a:solidFill>
                  <a:schemeClr val="accent6"/>
                </a:solidFill>
              </a:rPr>
              <a:t>Update:  </a:t>
            </a:r>
            <a:r>
              <a:rPr lang="en-US" dirty="0" smtClean="0"/>
              <a:t>Operator </a:t>
            </a:r>
            <a:r>
              <a:rPr lang="en-US" dirty="0"/>
              <a:t>Precedence: </a:t>
            </a:r>
            <a:br>
              <a:rPr lang="en-US" dirty="0"/>
            </a:br>
            <a:r>
              <a:rPr lang="en-US" sz="2400" dirty="0"/>
              <a:t>Arithmetic, Relational, Logical, Assignment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9156" name="Text Box 4"/>
          <p:cNvSpPr txBox="1">
            <a:spLocks noChangeArrowheads="1"/>
          </p:cNvSpPr>
          <p:nvPr/>
        </p:nvSpPr>
        <p:spPr bwMode="auto">
          <a:xfrm>
            <a:off x="1066800" y="2514600"/>
            <a:ext cx="2098675" cy="4300538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!      Unary -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*  /  %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+  -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&lt;    &lt;=   &gt;=   &gt;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= =    !=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&amp;&amp;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||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=</a:t>
            </a:r>
          </a:p>
        </p:txBody>
      </p:sp>
      <p:sp>
        <p:nvSpPr>
          <p:cNvPr id="49157" name="AutoShape 5"/>
          <p:cNvSpPr>
            <a:spLocks noChangeArrowheads="1"/>
          </p:cNvSpPr>
          <p:nvPr/>
        </p:nvSpPr>
        <p:spPr bwMode="auto">
          <a:xfrm>
            <a:off x="2971800" y="2819400"/>
            <a:ext cx="381000" cy="3657600"/>
          </a:xfrm>
          <a:prstGeom prst="upArrow">
            <a:avLst>
              <a:gd name="adj1" fmla="val 50000"/>
              <a:gd name="adj2" fmla="val 240000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9158" name="Text Box 6"/>
          <p:cNvSpPr txBox="1">
            <a:spLocks noChangeArrowheads="1"/>
          </p:cNvSpPr>
          <p:nvPr/>
        </p:nvSpPr>
        <p:spPr bwMode="auto">
          <a:xfrm>
            <a:off x="3276600" y="2743200"/>
            <a:ext cx="251460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Higher precedence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(do these first</a:t>
            </a:r>
            <a:r>
              <a:rPr lang="en-US"/>
              <a:t>)</a:t>
            </a:r>
          </a:p>
        </p:txBody>
      </p:sp>
      <p:sp>
        <p:nvSpPr>
          <p:cNvPr id="49159" name="Text Box 7"/>
          <p:cNvSpPr txBox="1">
            <a:spLocks noChangeArrowheads="1"/>
          </p:cNvSpPr>
          <p:nvPr/>
        </p:nvSpPr>
        <p:spPr bwMode="auto">
          <a:xfrm>
            <a:off x="4038600" y="4038600"/>
            <a:ext cx="510540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Associativity: execute left-to-right (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except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for = and unary – (see book))</a:t>
            </a:r>
          </a:p>
        </p:txBody>
      </p:sp>
      <p:sp>
        <p:nvSpPr>
          <p:cNvPr id="49160" name="Rectangle 8"/>
          <p:cNvSpPr>
            <a:spLocks noChangeArrowheads="1"/>
          </p:cNvSpPr>
          <p:nvPr/>
        </p:nvSpPr>
        <p:spPr bwMode="auto">
          <a:xfrm>
            <a:off x="4267200" y="4876800"/>
            <a:ext cx="4191000" cy="1014413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Example:</a:t>
            </a:r>
          </a:p>
          <a:p>
            <a:pPr>
              <a:spcBef>
                <a:spcPct val="50000"/>
              </a:spcBef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5+2-4+3 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7-4+3  3+3  </a:t>
            </a:r>
            <a:r>
              <a:rPr lang="en-US">
                <a:sym typeface="Wingdings" pitchFamily="2" charset="2"/>
              </a:rPr>
              <a:t>6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10668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Useful Jargon: </a:t>
            </a:r>
            <a:r>
              <a:rPr lang="en-US" dirty="0" smtClean="0">
                <a:solidFill>
                  <a:schemeClr val="accent6"/>
                </a:solidFill>
                <a:latin typeface="Tahoma" pitchFamily="34" charset="0"/>
              </a:rPr>
              <a:t>Scope</a:t>
            </a:r>
            <a:endParaRPr lang="en-US" dirty="0">
              <a:solidFill>
                <a:schemeClr val="accent6"/>
              </a:solidFill>
              <a:latin typeface="Tahoma" pitchFamily="34" charset="0"/>
            </a:endParaRP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b="1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Identifier</a:t>
            </a:r>
            <a:r>
              <a:rPr lang="en-US" sz="2800" u="sng" dirty="0">
                <a:solidFill>
                  <a:schemeClr val="accent2"/>
                </a:solidFill>
              </a:rPr>
              <a:t> == </a:t>
            </a:r>
            <a:r>
              <a:rPr lang="en-US" sz="2800" i="1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name used in your program</a:t>
            </a:r>
            <a:r>
              <a:rPr lang="en-US" sz="2800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:</a:t>
            </a:r>
            <a:r>
              <a:rPr lang="en-US" sz="2800" dirty="0"/>
              <a:t> 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for </a:t>
            </a:r>
            <a:r>
              <a:rPr lang="en-US" sz="2800" dirty="0"/>
              <a:t>a function, variable, directive, library … </a:t>
            </a:r>
          </a:p>
          <a:p>
            <a:pPr>
              <a:lnSpc>
                <a:spcPct val="90000"/>
              </a:lnSpc>
            </a:pPr>
            <a:r>
              <a:rPr lang="en-US" sz="2800" b="1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Scope</a:t>
            </a:r>
            <a:r>
              <a:rPr lang="en-US" sz="2800" u="sng" dirty="0">
                <a:solidFill>
                  <a:schemeClr val="accent2"/>
                </a:solidFill>
              </a:rPr>
              <a:t> of an identifier</a:t>
            </a:r>
            <a:r>
              <a:rPr lang="en-US" sz="2800" dirty="0"/>
              <a:t> == all the parts &amp; places of a program </a:t>
            </a:r>
            <a:r>
              <a:rPr lang="en-US" sz="2800" i="1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where that identifier is valid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dirty="0"/>
              <a:t>	(Hint; </a:t>
            </a:r>
            <a:r>
              <a:rPr lang="en-US" sz="2000" dirty="0">
                <a:solidFill>
                  <a:srgbClr val="CC0000"/>
                </a:solidFill>
              </a:rPr>
              <a:t>think ‘tele</a:t>
            </a:r>
            <a:r>
              <a:rPr lang="en-US" sz="2000" b="1" u="sng" dirty="0">
                <a:solidFill>
                  <a:srgbClr val="CC0000"/>
                </a:solidFill>
              </a:rPr>
              <a:t>scope</a:t>
            </a:r>
            <a:r>
              <a:rPr lang="en-US" sz="2000" dirty="0">
                <a:solidFill>
                  <a:srgbClr val="CC0000"/>
                </a:solidFill>
              </a:rPr>
              <a:t>’</a:t>
            </a:r>
            <a:r>
              <a:rPr lang="en-US" sz="2000" dirty="0"/>
              <a:t>– how far away can your identifier see?)</a:t>
            </a:r>
          </a:p>
          <a:p>
            <a:pPr>
              <a:lnSpc>
                <a:spcPct val="90000"/>
              </a:lnSpc>
            </a:pPr>
            <a:endParaRPr lang="en-US" sz="2000" dirty="0"/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EXAMPLES:</a:t>
            </a:r>
          </a:p>
          <a:p>
            <a:pPr>
              <a:lnSpc>
                <a:spcPct val="90000"/>
              </a:lnSpc>
            </a:pPr>
            <a:r>
              <a:rPr lang="en-US" sz="2800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Scope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a global variable?</a:t>
            </a:r>
            <a:r>
              <a:rPr lang="en-US" sz="2800" dirty="0"/>
              <a:t> To the edge of the sky; the whole program from end-to-end, everywhere.</a:t>
            </a:r>
          </a:p>
          <a:p>
            <a:pPr>
              <a:lnSpc>
                <a:spcPct val="90000"/>
              </a:lnSpc>
            </a:pPr>
            <a:r>
              <a:rPr lang="en-US" sz="2800" u="sng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Scope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a local variable?</a:t>
            </a:r>
            <a:r>
              <a:rPr lang="en-US" sz="2800" dirty="0">
                <a:solidFill>
                  <a:schemeClr val="accent2"/>
                </a:solidFill>
              </a:rPr>
              <a:t> </a:t>
            </a:r>
            <a:r>
              <a:rPr lang="en-US" sz="2800" dirty="0"/>
              <a:t>Only inside the “black box” that holds it; only in the 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</a:t>
            </a:r>
            <a:r>
              <a:rPr lang="en-US" sz="2800" dirty="0"/>
              <a:t>  or 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 body</a:t>
            </a:r>
            <a:r>
              <a:rPr lang="en-US" sz="2800" dirty="0">
                <a:solidFill>
                  <a:srgbClr val="FF0000"/>
                </a:solidFill>
              </a:rPr>
              <a:t> </a:t>
            </a:r>
            <a:r>
              <a:rPr lang="en-US" sz="2800" dirty="0"/>
              <a:t>where it was </a:t>
            </a:r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declared</a:t>
            </a:r>
            <a:r>
              <a:rPr lang="en-US" sz="2800" dirty="0"/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762000"/>
            <a:ext cx="8153400" cy="5867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#include&lt;stdio.h&gt;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float square(float x);  // fcn. prototype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(void) 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in,out;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in = -4.3;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out = square(in);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printf(“%f squared is %f\n”,in,out);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}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 square(float x) // fcn. definition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float out;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out = x*x;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return (out);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2800"/>
              <a:t> 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title"/>
          </p:nvPr>
        </p:nvSpPr>
        <p:spPr>
          <a:xfrm>
            <a:off x="838200" y="152400"/>
            <a:ext cx="7772400" cy="5334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Example: local variables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5181600" y="2133600"/>
            <a:ext cx="3627916" cy="1200329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Same Variable names?!?</a:t>
            </a:r>
          </a:p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--its OK; </a:t>
            </a:r>
            <a:r>
              <a:rPr lang="en-US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different scope;</a:t>
            </a:r>
          </a:p>
          <a:p>
            <a:r>
              <a:rPr lang="en-US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 conflicts or confusion…</a:t>
            </a:r>
            <a:endParaRPr lang="en-US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3077" name="Line 5"/>
          <p:cNvSpPr>
            <a:spLocks noChangeShapeType="1"/>
          </p:cNvSpPr>
          <p:nvPr/>
        </p:nvSpPr>
        <p:spPr bwMode="auto">
          <a:xfrm flipH="1">
            <a:off x="3048000" y="3333928"/>
            <a:ext cx="2133600" cy="1771471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 flipH="1">
            <a:off x="3581400" y="2286000"/>
            <a:ext cx="16002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762000"/>
            <a:ext cx="8153400" cy="5867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#include&lt;stdio.h&gt;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float square(float x);  // fcn. prototype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(void) 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</a:t>
            </a:r>
            <a:r>
              <a:rPr lang="en-US" sz="2000" b="1">
                <a:solidFill>
                  <a:srgbClr val="FF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in,out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in = -4.3;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out = square(in);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printf(“%f squared is %f\n”,in,out);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}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 square(float x) // fcn. definition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float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out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out = x*x;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return (out);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2800"/>
              <a:t> 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title"/>
          </p:nvPr>
        </p:nvSpPr>
        <p:spPr>
          <a:xfrm>
            <a:off x="838200" y="152400"/>
            <a:ext cx="7772400" cy="5334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Scope of local variables</a:t>
            </a:r>
          </a:p>
        </p:txBody>
      </p:sp>
      <p:sp>
        <p:nvSpPr>
          <p:cNvPr id="13319" name="Rectangle 7"/>
          <p:cNvSpPr>
            <a:spLocks noChangeArrowheads="1"/>
          </p:cNvSpPr>
          <p:nvPr/>
        </p:nvSpPr>
        <p:spPr bwMode="auto">
          <a:xfrm>
            <a:off x="990600" y="2514600"/>
            <a:ext cx="6248400" cy="1827213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20" name="Text Box 8"/>
          <p:cNvSpPr txBox="1">
            <a:spLocks noChangeArrowheads="1"/>
          </p:cNvSpPr>
          <p:nvPr/>
        </p:nvSpPr>
        <p:spPr bwMode="auto">
          <a:xfrm>
            <a:off x="4799013" y="2514600"/>
            <a:ext cx="2439987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Scope of </a:t>
            </a:r>
            <a:r>
              <a:rPr lang="en-US" b="1">
                <a:solidFill>
                  <a:srgbClr val="FF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in,out</a:t>
            </a:r>
          </a:p>
        </p:txBody>
      </p:sp>
      <p:sp>
        <p:nvSpPr>
          <p:cNvPr id="13322" name="Rectangle 10"/>
          <p:cNvSpPr>
            <a:spLocks noChangeArrowheads="1"/>
          </p:cNvSpPr>
          <p:nvPr/>
        </p:nvSpPr>
        <p:spPr bwMode="auto">
          <a:xfrm>
            <a:off x="1066800" y="5181600"/>
            <a:ext cx="5029200" cy="1295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23" name="Text Box 11"/>
          <p:cNvSpPr txBox="1">
            <a:spLocks noChangeArrowheads="1"/>
          </p:cNvSpPr>
          <p:nvPr/>
        </p:nvSpPr>
        <p:spPr bwMode="auto">
          <a:xfrm>
            <a:off x="4191000" y="5181600"/>
            <a:ext cx="1892300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Scope of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out</a:t>
            </a:r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 rot="-5400000">
            <a:off x="5203825" y="3108325"/>
            <a:ext cx="645795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000">
                <a:solidFill>
                  <a:srgbClr val="FF0000"/>
                </a:solidFill>
              </a:rPr>
              <a:t>‘out’</a:t>
            </a:r>
            <a:r>
              <a:rPr lang="en-US" sz="2000"/>
              <a:t> and ‘</a:t>
            </a:r>
            <a:r>
              <a:rPr lang="en-US" sz="2000">
                <a:solidFill>
                  <a:srgbClr val="FF00FF"/>
                </a:solidFill>
              </a:rPr>
              <a:t>out’</a:t>
            </a:r>
            <a:r>
              <a:rPr lang="en-US" sz="2000"/>
              <a:t> Stored in two different memory locations, too!</a:t>
            </a:r>
          </a:p>
        </p:txBody>
      </p:sp>
      <p:sp>
        <p:nvSpPr>
          <p:cNvPr id="13329" name="Freeform 17"/>
          <p:cNvSpPr>
            <a:spLocks/>
          </p:cNvSpPr>
          <p:nvPr/>
        </p:nvSpPr>
        <p:spPr bwMode="auto">
          <a:xfrm>
            <a:off x="2598738" y="4875213"/>
            <a:ext cx="5657850" cy="1271587"/>
          </a:xfrm>
          <a:custGeom>
            <a:avLst/>
            <a:gdLst>
              <a:gd name="T0" fmla="*/ 3564 w 3564"/>
              <a:gd name="T1" fmla="*/ 801 h 801"/>
              <a:gd name="T2" fmla="*/ 2247 w 3564"/>
              <a:gd name="T3" fmla="*/ 83 h 801"/>
              <a:gd name="T4" fmla="*/ 0 w 3564"/>
              <a:gd name="T5" fmla="*/ 305 h 8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564" h="801">
                <a:moveTo>
                  <a:pt x="3564" y="801"/>
                </a:moveTo>
                <a:cubicBezTo>
                  <a:pt x="3345" y="681"/>
                  <a:pt x="2841" y="166"/>
                  <a:pt x="2247" y="83"/>
                </a:cubicBezTo>
                <a:cubicBezTo>
                  <a:pt x="1653" y="0"/>
                  <a:pt x="468" y="259"/>
                  <a:pt x="0" y="305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3330" name="Freeform 18"/>
          <p:cNvSpPr>
            <a:spLocks/>
          </p:cNvSpPr>
          <p:nvPr/>
        </p:nvSpPr>
        <p:spPr bwMode="auto">
          <a:xfrm>
            <a:off x="2970213" y="1939925"/>
            <a:ext cx="5259387" cy="3157538"/>
          </a:xfrm>
          <a:custGeom>
            <a:avLst/>
            <a:gdLst>
              <a:gd name="T0" fmla="*/ 3313 w 3313"/>
              <a:gd name="T1" fmla="*/ 1989 h 1989"/>
              <a:gd name="T2" fmla="*/ 3016 w 3313"/>
              <a:gd name="T3" fmla="*/ 1681 h 1989"/>
              <a:gd name="T4" fmla="*/ 2800 w 3313"/>
              <a:gd name="T5" fmla="*/ 261 h 1989"/>
              <a:gd name="T6" fmla="*/ 775 w 3313"/>
              <a:gd name="T7" fmla="*/ 112 h 1989"/>
              <a:gd name="T8" fmla="*/ 0 w 3313"/>
              <a:gd name="T9" fmla="*/ 403 h 19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313" h="1989">
                <a:moveTo>
                  <a:pt x="3313" y="1989"/>
                </a:moveTo>
                <a:cubicBezTo>
                  <a:pt x="3263" y="1938"/>
                  <a:pt x="3101" y="1969"/>
                  <a:pt x="3016" y="1681"/>
                </a:cubicBezTo>
                <a:cubicBezTo>
                  <a:pt x="2931" y="1393"/>
                  <a:pt x="3173" y="522"/>
                  <a:pt x="2800" y="261"/>
                </a:cubicBezTo>
                <a:cubicBezTo>
                  <a:pt x="2427" y="0"/>
                  <a:pt x="1242" y="88"/>
                  <a:pt x="775" y="112"/>
                </a:cubicBezTo>
                <a:cubicBezTo>
                  <a:pt x="308" y="136"/>
                  <a:pt x="161" y="343"/>
                  <a:pt x="0" y="403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7" name="Rectangle 9"/>
          <p:cNvSpPr>
            <a:spLocks noChangeArrowheads="1"/>
          </p:cNvSpPr>
          <p:nvPr/>
        </p:nvSpPr>
        <p:spPr bwMode="auto">
          <a:xfrm>
            <a:off x="990600" y="1371600"/>
            <a:ext cx="7086600" cy="5257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762000"/>
            <a:ext cx="8153400" cy="5867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#include&lt;stdio.h&gt;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float square(float x);  /* fcn. prototype 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in;			   /*!BAD! global var!*/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(void) 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out;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 = -4.3;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out = square();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printf(“%f squared is %f\n”,in,out);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}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 square(void) /*fcn. definition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float out;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out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in*in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return (out);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2800"/>
              <a:t> 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title"/>
          </p:nvPr>
        </p:nvSpPr>
        <p:spPr>
          <a:xfrm>
            <a:off x="381000" y="152400"/>
            <a:ext cx="8763000" cy="533400"/>
          </a:xfrm>
        </p:spPr>
        <p:txBody>
          <a:bodyPr/>
          <a:lstStyle/>
          <a:p>
            <a:r>
              <a:rPr lang="en-US" dirty="0">
                <a:latin typeface="Tahoma" pitchFamily="34" charset="0"/>
              </a:rPr>
              <a:t>GLOBAL variables: </a:t>
            </a:r>
            <a:r>
              <a:rPr lang="en-US" b="0" u="sng" dirty="0" smtClean="0">
                <a:solidFill>
                  <a:srgbClr val="FF0000"/>
                </a:solidFill>
                <a:latin typeface="Tahoma" pitchFamily="34" charset="0"/>
              </a:rPr>
              <a:t>! A </a:t>
            </a:r>
            <a:r>
              <a:rPr lang="en-US" b="0" u="sng" dirty="0">
                <a:solidFill>
                  <a:srgbClr val="FF0000"/>
                </a:solidFill>
                <a:latin typeface="Tahoma" pitchFamily="34" charset="0"/>
              </a:rPr>
              <a:t>BAD IDEA</a:t>
            </a:r>
            <a:r>
              <a:rPr lang="en-US" b="0" u="sng" dirty="0" smtClean="0">
                <a:solidFill>
                  <a:srgbClr val="FF0000"/>
                </a:solidFill>
                <a:latin typeface="Tahoma" pitchFamily="34" charset="0"/>
              </a:rPr>
              <a:t>!!</a:t>
            </a:r>
            <a:endParaRPr lang="en-US" b="0" u="sng" dirty="0">
              <a:solidFill>
                <a:srgbClr val="FF0000"/>
              </a:solidFill>
              <a:latin typeface="Tahoma" pitchFamily="34" charset="0"/>
            </a:endParaRPr>
          </a:p>
        </p:txBody>
      </p:sp>
      <p:sp>
        <p:nvSpPr>
          <p:cNvPr id="12296" name="Text Box 8"/>
          <p:cNvSpPr txBox="1">
            <a:spLocks noChangeArrowheads="1"/>
          </p:cNvSpPr>
          <p:nvPr/>
        </p:nvSpPr>
        <p:spPr bwMode="auto">
          <a:xfrm>
            <a:off x="5943600" y="4953000"/>
            <a:ext cx="2843213" cy="1628775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!DON’T DO THIS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  <a:p>
            <a:r>
              <a:rPr lang="en-US">
                <a:solidFill>
                  <a:srgbClr val="FF0000"/>
                </a:solidFill>
              </a:rPr>
              <a:t>GLOBAL VARs </a:t>
            </a:r>
            <a:r>
              <a:rPr lang="en-US" b="1" i="1" u="sng">
                <a:solidFill>
                  <a:schemeClr val="accent2"/>
                </a:solidFill>
              </a:rPr>
              <a:t>prevent</a:t>
            </a:r>
            <a:r>
              <a:rPr lang="en-US">
                <a:solidFill>
                  <a:srgbClr val="FF0000"/>
                </a:solidFill>
              </a:rPr>
              <a:t> truly separate functions!</a:t>
            </a:r>
          </a:p>
        </p:txBody>
      </p:sp>
      <p:sp>
        <p:nvSpPr>
          <p:cNvPr id="12298" name="Text Box 10"/>
          <p:cNvSpPr txBox="1">
            <a:spLocks noChangeArrowheads="1"/>
          </p:cNvSpPr>
          <p:nvPr/>
        </p:nvSpPr>
        <p:spPr bwMode="auto">
          <a:xfrm>
            <a:off x="6362700" y="2514600"/>
            <a:ext cx="1709738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Scope of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</a:t>
            </a:r>
          </a:p>
        </p:txBody>
      </p:sp>
      <p:sp>
        <p:nvSpPr>
          <p:cNvPr id="12299" name="Line 11"/>
          <p:cNvSpPr>
            <a:spLocks noChangeShapeType="1"/>
          </p:cNvSpPr>
          <p:nvPr/>
        </p:nvSpPr>
        <p:spPr bwMode="auto">
          <a:xfrm flipH="1" flipV="1">
            <a:off x="2514600" y="1828800"/>
            <a:ext cx="38862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762000"/>
            <a:ext cx="8153400" cy="58674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#include&lt;stdio.h&gt;  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endParaRPr lang="en-US" sz="20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float square(float x);  /* fcn. prototype 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in;			   /*!BAD! global var!*/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int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 (void) 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out;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 = -4.3;</a:t>
            </a: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out = square();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printf(“%f squared is %f\n”,in,out);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}</a:t>
            </a:r>
            <a:br>
              <a:rPr lang="en-US" sz="20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 square(void) /*fcn. definition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float out;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out =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in*in</a:t>
            </a: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	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return (out);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r>
              <a:rPr lang="en-US" sz="2800"/>
              <a:t> 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title"/>
          </p:nvPr>
        </p:nvSpPr>
        <p:spPr>
          <a:xfrm>
            <a:off x="381000" y="152400"/>
            <a:ext cx="8763000" cy="533400"/>
          </a:xfrm>
        </p:spPr>
        <p:txBody>
          <a:bodyPr/>
          <a:lstStyle/>
          <a:p>
            <a:r>
              <a:rPr lang="en-US">
                <a:latin typeface="Tahoma" pitchFamily="34" charset="0"/>
              </a:rPr>
              <a:t>GLOBAL variables: </a:t>
            </a:r>
            <a:r>
              <a:rPr lang="en-US" b="0" u="sng">
                <a:solidFill>
                  <a:srgbClr val="FF0000"/>
                </a:solidFill>
                <a:latin typeface="Tahoma" pitchFamily="34" charset="0"/>
              </a:rPr>
              <a:t>A BAD IDEA!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5181600" y="2133600"/>
            <a:ext cx="2932113" cy="8318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Same Variable names: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Same Global Variable</a:t>
            </a:r>
          </a:p>
        </p:txBody>
      </p:sp>
      <p:sp>
        <p:nvSpPr>
          <p:cNvPr id="8197" name="Line 5"/>
          <p:cNvSpPr>
            <a:spLocks noChangeShapeType="1"/>
          </p:cNvSpPr>
          <p:nvPr/>
        </p:nvSpPr>
        <p:spPr bwMode="auto">
          <a:xfrm flipH="1">
            <a:off x="2971800" y="2971800"/>
            <a:ext cx="2667000" cy="2743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8" name="Line 6"/>
          <p:cNvSpPr>
            <a:spLocks noChangeShapeType="1"/>
          </p:cNvSpPr>
          <p:nvPr/>
        </p:nvSpPr>
        <p:spPr bwMode="auto">
          <a:xfrm flipH="1" flipV="1">
            <a:off x="2514600" y="1828800"/>
            <a:ext cx="2667000" cy="457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199" name="Line 7"/>
          <p:cNvSpPr>
            <a:spLocks noChangeShapeType="1"/>
          </p:cNvSpPr>
          <p:nvPr/>
        </p:nvSpPr>
        <p:spPr bwMode="auto">
          <a:xfrm flipH="1">
            <a:off x="3124200" y="2667000"/>
            <a:ext cx="2057400" cy="609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5943600" y="4953000"/>
            <a:ext cx="2843213" cy="1628775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!DON’T DO THIS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  <a:p>
            <a:r>
              <a:rPr lang="en-US">
                <a:solidFill>
                  <a:srgbClr val="FF0000"/>
                </a:solidFill>
              </a:rPr>
              <a:t>GLOBAL VARs </a:t>
            </a:r>
            <a:r>
              <a:rPr lang="en-US" b="1" i="1" u="sng">
                <a:solidFill>
                  <a:schemeClr val="accent2"/>
                </a:solidFill>
              </a:rPr>
              <a:t>prevent</a:t>
            </a:r>
            <a:r>
              <a:rPr lang="en-US">
                <a:solidFill>
                  <a:srgbClr val="FF0000"/>
                </a:solidFill>
              </a:rPr>
              <a:t> truly separate functions!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763000" cy="762000"/>
          </a:xfrm>
        </p:spPr>
        <p:txBody>
          <a:bodyPr/>
          <a:lstStyle/>
          <a:p>
            <a:r>
              <a:rPr lang="en-US"/>
              <a:t>Local Variable Subtleties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990600"/>
            <a:ext cx="8686800" cy="5867400"/>
          </a:xfrm>
        </p:spPr>
        <p:txBody>
          <a:bodyPr/>
          <a:lstStyle/>
          <a:p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BEST: declare all variables 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at the </a:t>
            </a:r>
            <a:r>
              <a:rPr lang="en-US" sz="2800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beginning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of a block</a:t>
            </a:r>
          </a:p>
          <a:p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the scope is limited to that block!</a:t>
            </a:r>
          </a:p>
          <a:p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7422" name="Text Box 14"/>
          <p:cNvSpPr txBox="1">
            <a:spLocks noChangeArrowheads="1"/>
          </p:cNvSpPr>
          <p:nvPr/>
        </p:nvSpPr>
        <p:spPr bwMode="auto">
          <a:xfrm>
            <a:off x="5775325" y="3165475"/>
            <a:ext cx="2689225" cy="898525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will happen?</a:t>
            </a:r>
          </a:p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should we do?</a:t>
            </a:r>
          </a:p>
        </p:txBody>
      </p:sp>
      <p:sp>
        <p:nvSpPr>
          <p:cNvPr id="17424" name="Text Box 16"/>
          <p:cNvSpPr txBox="1">
            <a:spLocks noChangeArrowheads="1"/>
          </p:cNvSpPr>
          <p:nvPr/>
        </p:nvSpPr>
        <p:spPr bwMode="auto">
          <a:xfrm>
            <a:off x="603250" y="2133600"/>
            <a:ext cx="4730750" cy="4629150"/>
          </a:xfrm>
          <a:prstGeom prst="rect">
            <a:avLst/>
          </a:prstGeom>
          <a:noFill/>
          <a:ln w="254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#include&lt;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stdio.h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</a:t>
            </a:r>
          </a:p>
          <a:p>
            <a:pPr>
              <a:spcBef>
                <a:spcPct val="20000"/>
              </a:spcBef>
            </a:pP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main (void) 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spcBef>
                <a:spcPct val="20000"/>
              </a:spcBef>
            </a:pP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// for loop: explained soon! 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for (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=1;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&lt;5;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++)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{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j=i-1;	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 %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d”,j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}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j=20;</a:t>
            </a:r>
            <a:b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(“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=%d, j=%d”,</a:t>
            </a:r>
            <a:r>
              <a:rPr lang="en-US" sz="1800" b="1" dirty="0" err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i,j</a:t>
            </a: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);</a:t>
            </a:r>
          </a:p>
          <a:p>
            <a:pPr>
              <a:spcBef>
                <a:spcPct val="20000"/>
              </a:spcBef>
            </a:pPr>
            <a:r>
              <a:rPr lang="en-US" sz="1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 sz="1800" dirty="0"/>
          </a:p>
        </p:txBody>
      </p:sp>
      <p:sp>
        <p:nvSpPr>
          <p:cNvPr id="17425" name="Oval 17"/>
          <p:cNvSpPr>
            <a:spLocks noChangeArrowheads="1"/>
          </p:cNvSpPr>
          <p:nvPr/>
        </p:nvSpPr>
        <p:spPr bwMode="auto">
          <a:xfrm>
            <a:off x="1371600" y="4419600"/>
            <a:ext cx="1295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26" name="Freeform 18"/>
          <p:cNvSpPr>
            <a:spLocks/>
          </p:cNvSpPr>
          <p:nvPr/>
        </p:nvSpPr>
        <p:spPr bwMode="auto">
          <a:xfrm>
            <a:off x="2741613" y="3811588"/>
            <a:ext cx="2970212" cy="841375"/>
          </a:xfrm>
          <a:custGeom>
            <a:avLst/>
            <a:gdLst>
              <a:gd name="T0" fmla="*/ 1872 w 1872"/>
              <a:gd name="T1" fmla="*/ 0 h 528"/>
              <a:gd name="T2" fmla="*/ 1008 w 1872"/>
              <a:gd name="T3" fmla="*/ 288 h 528"/>
              <a:gd name="T4" fmla="*/ 1056 w 1872"/>
              <a:gd name="T5" fmla="*/ 480 h 528"/>
              <a:gd name="T6" fmla="*/ 0 w 1872"/>
              <a:gd name="T7" fmla="*/ 528 h 5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2" h="528">
                <a:moveTo>
                  <a:pt x="1872" y="0"/>
                </a:moveTo>
                <a:cubicBezTo>
                  <a:pt x="1508" y="104"/>
                  <a:pt x="1144" y="208"/>
                  <a:pt x="1008" y="288"/>
                </a:cubicBezTo>
                <a:cubicBezTo>
                  <a:pt x="872" y="368"/>
                  <a:pt x="1224" y="440"/>
                  <a:pt x="1056" y="480"/>
                </a:cubicBezTo>
                <a:cubicBezTo>
                  <a:pt x="888" y="520"/>
                  <a:pt x="444" y="524"/>
                  <a:pt x="0" y="52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9" name="Freeform 18"/>
          <p:cNvSpPr>
            <a:spLocks/>
          </p:cNvSpPr>
          <p:nvPr/>
        </p:nvSpPr>
        <p:spPr bwMode="auto">
          <a:xfrm>
            <a:off x="1905000" y="4064000"/>
            <a:ext cx="4267200" cy="1882775"/>
          </a:xfrm>
          <a:custGeom>
            <a:avLst/>
            <a:gdLst>
              <a:gd name="T0" fmla="*/ 1872 w 1872"/>
              <a:gd name="T1" fmla="*/ 0 h 528"/>
              <a:gd name="T2" fmla="*/ 1008 w 1872"/>
              <a:gd name="T3" fmla="*/ 288 h 528"/>
              <a:gd name="T4" fmla="*/ 1056 w 1872"/>
              <a:gd name="T5" fmla="*/ 480 h 528"/>
              <a:gd name="T6" fmla="*/ 0 w 1872"/>
              <a:gd name="T7" fmla="*/ 528 h 5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2" h="528">
                <a:moveTo>
                  <a:pt x="1872" y="0"/>
                </a:moveTo>
                <a:cubicBezTo>
                  <a:pt x="1508" y="104"/>
                  <a:pt x="1144" y="208"/>
                  <a:pt x="1008" y="288"/>
                </a:cubicBezTo>
                <a:cubicBezTo>
                  <a:pt x="872" y="368"/>
                  <a:pt x="1224" y="440"/>
                  <a:pt x="1056" y="480"/>
                </a:cubicBezTo>
                <a:cubicBezTo>
                  <a:pt x="888" y="520"/>
                  <a:pt x="444" y="524"/>
                  <a:pt x="0" y="528"/>
                </a:cubicBezTo>
              </a:path>
            </a:pathLst>
          </a:custGeom>
          <a:noFill/>
          <a:ln w="9525" cap="flat" cmpd="sng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" name="Oval 17"/>
          <p:cNvSpPr>
            <a:spLocks noChangeArrowheads="1"/>
          </p:cNvSpPr>
          <p:nvPr/>
        </p:nvSpPr>
        <p:spPr bwMode="auto">
          <a:xfrm>
            <a:off x="990600" y="5715000"/>
            <a:ext cx="914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603250" y="2133600"/>
            <a:ext cx="4730750" cy="4629150"/>
          </a:xfrm>
          <a:prstGeom prst="rect">
            <a:avLst/>
          </a:prstGeom>
          <a:noFill/>
          <a:ln w="254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#include&lt;stdio.h&gt;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 (void) 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// for loop: explained soon!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for (i=1; i&lt;5; i++) 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{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int </a:t>
            </a:r>
            <a:r>
              <a:rPr lang="en-US" sz="1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j</a:t>
            </a: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j=i-1;	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printf(“ %d”,j);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}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j=20;</a:t>
            </a:r>
            <a:b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printf(“i=%d, j=%d”,i,j);</a:t>
            </a:r>
          </a:p>
          <a:p>
            <a:pPr>
              <a:spcBef>
                <a:spcPct val="20000"/>
              </a:spcBef>
            </a:pPr>
            <a:r>
              <a:rPr lang="en-US" sz="1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"/>
            <a:ext cx="8763000" cy="914400"/>
          </a:xfrm>
        </p:spPr>
        <p:txBody>
          <a:bodyPr/>
          <a:lstStyle/>
          <a:p>
            <a:r>
              <a:rPr lang="en-US"/>
              <a:t>Local Variable Subtleties</a:t>
            </a:r>
          </a:p>
        </p:txBody>
      </p:sp>
      <p:sp>
        <p:nvSpPr>
          <p:cNvPr id="18436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228600" y="990600"/>
            <a:ext cx="8686800" cy="5105400"/>
          </a:xfrm>
        </p:spPr>
        <p:txBody>
          <a:bodyPr/>
          <a:lstStyle/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Declare variables at the </a:t>
            </a: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beginning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of a block</a:t>
            </a:r>
          </a:p>
          <a:p>
            <a:r>
              <a:rPr lang="en-US" sz="28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CAREFUL!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the scope is limited to that block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  <a:p>
            <a:endParaRPr lang="en-US"/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685800" y="4419600"/>
            <a:ext cx="3657600" cy="11430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18438" name="Text Box 6"/>
          <p:cNvSpPr txBox="1">
            <a:spLocks noChangeArrowheads="1"/>
          </p:cNvSpPr>
          <p:nvPr/>
        </p:nvSpPr>
        <p:spPr bwMode="auto">
          <a:xfrm>
            <a:off x="2819400" y="4419600"/>
            <a:ext cx="1524000" cy="4064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/>
              <a:t>scope of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j</a:t>
            </a:r>
            <a:endParaRPr lang="en-US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18440" name="Text Box 8"/>
          <p:cNvSpPr txBox="1">
            <a:spLocks noChangeArrowheads="1"/>
          </p:cNvSpPr>
          <p:nvPr/>
        </p:nvSpPr>
        <p:spPr bwMode="auto">
          <a:xfrm>
            <a:off x="4724400" y="5334000"/>
            <a:ext cx="2654300" cy="711200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/>
              <a:t>Error! j is out-of-scope; </a:t>
            </a:r>
            <a:br>
              <a:rPr lang="en-US" sz="2000"/>
            </a:br>
            <a:r>
              <a:rPr lang="en-US" sz="2000"/>
              <a:t>it is </a:t>
            </a:r>
            <a:r>
              <a:rPr lang="en-US" sz="2000">
                <a:solidFill>
                  <a:srgbClr val="FF0000"/>
                </a:solidFill>
              </a:rPr>
              <a:t>undefined</a:t>
            </a:r>
            <a:r>
              <a:rPr lang="en-US" sz="2000"/>
              <a:t> here.</a:t>
            </a:r>
          </a:p>
        </p:txBody>
      </p:sp>
      <p:sp>
        <p:nvSpPr>
          <p:cNvPr id="18441" name="Line 9"/>
          <p:cNvSpPr>
            <a:spLocks noChangeShapeType="1"/>
          </p:cNvSpPr>
          <p:nvPr/>
        </p:nvSpPr>
        <p:spPr bwMode="auto">
          <a:xfrm flipH="1">
            <a:off x="1905000" y="5867400"/>
            <a:ext cx="2819400" cy="76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8442" name="Text Box 10"/>
          <p:cNvSpPr txBox="1">
            <a:spLocks noChangeArrowheads="1"/>
          </p:cNvSpPr>
          <p:nvPr/>
        </p:nvSpPr>
        <p:spPr bwMode="auto">
          <a:xfrm>
            <a:off x="5775325" y="3165475"/>
            <a:ext cx="2689225" cy="898525"/>
          </a:xfrm>
          <a:prstGeom prst="rect">
            <a:avLst/>
          </a:prstGeom>
          <a:noFill/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What will happen?</a:t>
            </a:r>
          </a:p>
          <a:p>
            <a:r>
              <a:rPr lang="en-US"/>
              <a:t>what should we do?</a:t>
            </a:r>
          </a:p>
        </p:txBody>
      </p:sp>
      <p:sp>
        <p:nvSpPr>
          <p:cNvPr id="10" name="Oval 17"/>
          <p:cNvSpPr>
            <a:spLocks noChangeArrowheads="1"/>
          </p:cNvSpPr>
          <p:nvPr/>
        </p:nvSpPr>
        <p:spPr bwMode="auto">
          <a:xfrm>
            <a:off x="990600" y="5715000"/>
            <a:ext cx="914400" cy="457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Office\Templates\Blank Presentation.pot</Template>
  <TotalTime>2048</TotalTime>
  <Words>822</Words>
  <Application>Microsoft Office PowerPoint</Application>
  <PresentationFormat>On-screen Show (4:3)</PresentationFormat>
  <Paragraphs>329</Paragraphs>
  <Slides>26</Slides>
  <Notes>26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2" baseType="lpstr">
      <vt:lpstr>Times New Roman</vt:lpstr>
      <vt:lpstr>Arial</vt:lpstr>
      <vt:lpstr>Courier New</vt:lpstr>
      <vt:lpstr>Tahoma</vt:lpstr>
      <vt:lpstr>Wingdings</vt:lpstr>
      <vt:lpstr>Blank Presentation</vt:lpstr>
      <vt:lpstr>EECS110: 3a Scope, Library Functions, &amp; Decision-Making</vt:lpstr>
      <vt:lpstr>void is the ‘empty’ Keyword</vt:lpstr>
      <vt:lpstr>Useful Jargon: Scope</vt:lpstr>
      <vt:lpstr>Example: local variables</vt:lpstr>
      <vt:lpstr>Scope of local variables</vt:lpstr>
      <vt:lpstr>GLOBAL variables: ! A BAD IDEA!!</vt:lpstr>
      <vt:lpstr>GLOBAL variables: A BAD IDEA!</vt:lpstr>
      <vt:lpstr>Local Variable Subtleties</vt:lpstr>
      <vt:lpstr>Local Variable Subtleties</vt:lpstr>
      <vt:lpstr>Local Variable Subtleties</vt:lpstr>
      <vt:lpstr>Scope of Global + Local Variables</vt:lpstr>
      <vt:lpstr>Libraries: Collections of Functions</vt:lpstr>
      <vt:lpstr>Ready-Made Libraries Hold C’s Ready-Made Functions</vt:lpstr>
      <vt:lpstr>C’s Ready-Made Functions</vt:lpstr>
      <vt:lpstr>When YOU build up   ‘Way Too Many’ Functions….</vt:lpstr>
      <vt:lpstr>NEW TOPIC:     What Decisions Can A Machine Make?</vt:lpstr>
      <vt:lpstr>Relational Operators</vt:lpstr>
      <vt:lpstr>Relational Operators</vt:lpstr>
      <vt:lpstr>Relational vs. Arithmetic Ops:</vt:lpstr>
      <vt:lpstr>Logical Operators</vt:lpstr>
      <vt:lpstr>Logical Operators</vt:lpstr>
      <vt:lpstr>Logical Operators</vt:lpstr>
      <vt:lpstr>Logical Operators</vt:lpstr>
      <vt:lpstr>Recall: Assignment Operator =</vt:lpstr>
      <vt:lpstr> NEW!  ‘IsEqual’ operator ==</vt:lpstr>
      <vt:lpstr>Update:  Operator Precedence:  Arithmetic, Relational, Logical, Assignment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Local variables</dc:title>
  <dc:creator>Jack Tumblin</dc:creator>
  <cp:lastModifiedBy>jetumblin</cp:lastModifiedBy>
  <cp:revision>35</cp:revision>
  <dcterms:created xsi:type="dcterms:W3CDTF">2002-04-14T16:46:44Z</dcterms:created>
  <dcterms:modified xsi:type="dcterms:W3CDTF">2012-01-14T21:30:21Z</dcterms:modified>
</cp:coreProperties>
</file>

<file path=docProps/thumbnail.jpeg>
</file>