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708" r:id="rId2"/>
    <p:sldId id="632" r:id="rId3"/>
    <p:sldId id="633" r:id="rId4"/>
    <p:sldId id="642" r:id="rId5"/>
    <p:sldId id="645" r:id="rId6"/>
    <p:sldId id="646" r:id="rId7"/>
    <p:sldId id="689" r:id="rId8"/>
    <p:sldId id="695" r:id="rId9"/>
    <p:sldId id="690" r:id="rId10"/>
    <p:sldId id="684" r:id="rId11"/>
    <p:sldId id="685" r:id="rId12"/>
    <p:sldId id="710" r:id="rId13"/>
    <p:sldId id="681" r:id="rId14"/>
    <p:sldId id="709" r:id="rId15"/>
    <p:sldId id="682" r:id="rId16"/>
    <p:sldId id="652" r:id="rId17"/>
    <p:sldId id="694" r:id="rId18"/>
    <p:sldId id="707" r:id="rId19"/>
    <p:sldId id="696" r:id="rId20"/>
    <p:sldId id="697" r:id="rId21"/>
    <p:sldId id="698" r:id="rId22"/>
    <p:sldId id="699" r:id="rId23"/>
    <p:sldId id="701" r:id="rId24"/>
    <p:sldId id="676" r:id="rId25"/>
    <p:sldId id="711" r:id="rId26"/>
    <p:sldId id="675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33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551" autoAdjust="0"/>
    <p:restoredTop sz="94499" autoAdjust="0"/>
  </p:normalViewPr>
  <p:slideViewPr>
    <p:cSldViewPr>
      <p:cViewPr varScale="1">
        <p:scale>
          <a:sx n="110" d="100"/>
          <a:sy n="110" d="100"/>
        </p:scale>
        <p:origin x="-7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E94D5FA8-DB65-4259-8478-551536DF4F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61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113974-B7F1-471B-A8EF-39211EA6D1A4}" type="slidenum">
              <a:rPr lang="en-US"/>
              <a:pPr/>
              <a:t>1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1B0C2C-7A69-43E7-BAF2-64F74D1C82EA}" type="slidenum">
              <a:rPr lang="en-US"/>
              <a:pPr/>
              <a:t>10</a:t>
            </a:fld>
            <a:endParaRPr lang="en-US"/>
          </a:p>
        </p:txBody>
      </p:sp>
      <p:sp>
        <p:nvSpPr>
          <p:cNvPr id="68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32D775-22C0-4072-8DA6-40E3B1CDCCD1}" type="slidenum">
              <a:rPr lang="en-US"/>
              <a:pPr/>
              <a:t>11</a:t>
            </a:fld>
            <a:endParaRPr lang="en-US"/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AD0AB4-6B8D-4E45-A9B0-1BDCD68E7826}" type="slidenum">
              <a:rPr lang="en-US"/>
              <a:pPr/>
              <a:t>12</a:t>
            </a:fld>
            <a:endParaRPr lang="en-US"/>
          </a:p>
        </p:txBody>
      </p:sp>
      <p:sp>
        <p:nvSpPr>
          <p:cNvPr id="70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384480-9E7B-4DCF-9EC6-B9C7B9027A73}" type="slidenum">
              <a:rPr lang="en-US"/>
              <a:pPr/>
              <a:t>13</a:t>
            </a:fld>
            <a:endParaRPr lang="en-US"/>
          </a:p>
        </p:txBody>
      </p:sp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BC818D-821E-4E2C-BC3D-EB5829367E93}" type="slidenum">
              <a:rPr lang="en-US"/>
              <a:pPr/>
              <a:t>14</a:t>
            </a:fld>
            <a:endParaRPr lang="en-US"/>
          </a:p>
        </p:txBody>
      </p:sp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7B741B-22B4-44F7-88A5-49588AB7D361}" type="slidenum">
              <a:rPr lang="en-US"/>
              <a:pPr/>
              <a:t>15</a:t>
            </a:fld>
            <a:endParaRPr lang="en-US"/>
          </a:p>
        </p:txBody>
      </p:sp>
      <p:sp>
        <p:nvSpPr>
          <p:cNvPr id="69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B7456B-B57B-4937-B048-DD425AE5B61E}" type="slidenum">
              <a:rPr lang="en-US"/>
              <a:pPr/>
              <a:t>16</a:t>
            </a:fld>
            <a:endParaRPr lang="en-US"/>
          </a:p>
        </p:txBody>
      </p:sp>
      <p:sp>
        <p:nvSpPr>
          <p:cNvPr id="69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5478BC-E219-4B75-B559-2650DE34E99C}" type="slidenum">
              <a:rPr lang="en-US"/>
              <a:pPr/>
              <a:t>17</a:t>
            </a:fld>
            <a:endParaRPr lang="en-US"/>
          </a:p>
        </p:txBody>
      </p:sp>
      <p:sp>
        <p:nvSpPr>
          <p:cNvPr id="69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A63B9-CCBE-4DB8-A34B-6C8EDB3A972A}" type="slidenum">
              <a:rPr lang="en-US"/>
              <a:pPr/>
              <a:t>18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1C7263-D817-4274-9235-593071AF9BDC}" type="slidenum">
              <a:rPr lang="en-US"/>
              <a:pPr/>
              <a:t>19</a:t>
            </a:fld>
            <a:endParaRPr lang="en-US"/>
          </a:p>
        </p:txBody>
      </p:sp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5D69F9-4A63-4396-A8CD-50C5A056505A}" type="slidenum">
              <a:rPr lang="en-US"/>
              <a:pPr/>
              <a:t>2</a:t>
            </a:fld>
            <a:endParaRPr lang="en-US"/>
          </a:p>
        </p:txBody>
      </p:sp>
      <p:sp>
        <p:nvSpPr>
          <p:cNvPr id="67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90E155-08C9-4D2A-8AA2-C1B05474D7BB}" type="slidenum">
              <a:rPr lang="en-US"/>
              <a:pPr/>
              <a:t>20</a:t>
            </a:fld>
            <a:endParaRPr lang="en-US"/>
          </a:p>
        </p:txBody>
      </p:sp>
      <p:sp>
        <p:nvSpPr>
          <p:cNvPr id="69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26618E-0C41-4E55-A601-31428728DCC3}" type="slidenum">
              <a:rPr lang="en-US"/>
              <a:pPr/>
              <a:t>21</a:t>
            </a:fld>
            <a:endParaRPr lang="en-US"/>
          </a:p>
        </p:txBody>
      </p:sp>
      <p:sp>
        <p:nvSpPr>
          <p:cNvPr id="70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BABB23-AFFB-42D2-BD71-A71AB591F433}" type="slidenum">
              <a:rPr lang="en-US"/>
              <a:pPr/>
              <a:t>22</a:t>
            </a:fld>
            <a:endParaRPr lang="en-US"/>
          </a:p>
        </p:txBody>
      </p:sp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FC879-4691-438F-83EC-B70ECF7E74F5}" type="slidenum">
              <a:rPr lang="en-US"/>
              <a:pPr/>
              <a:t>23</a:t>
            </a:fld>
            <a:endParaRPr lang="en-US"/>
          </a:p>
        </p:txBody>
      </p:sp>
      <p:sp>
        <p:nvSpPr>
          <p:cNvPr id="70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F6C08-69AE-4638-BC85-CE22D0FF3E51}" type="slidenum">
              <a:rPr lang="en-US"/>
              <a:pPr/>
              <a:t>24</a:t>
            </a:fld>
            <a:endParaRPr lang="en-US"/>
          </a:p>
        </p:txBody>
      </p:sp>
      <p:sp>
        <p:nvSpPr>
          <p:cNvPr id="69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2DB016-6583-4E2F-AFF0-2467D6CF76F0}" type="slidenum">
              <a:rPr lang="en-US"/>
              <a:pPr/>
              <a:t>25</a:t>
            </a:fld>
            <a:endParaRPr lang="en-US"/>
          </a:p>
        </p:txBody>
      </p:sp>
      <p:sp>
        <p:nvSpPr>
          <p:cNvPr id="70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831CFD-B42D-4721-BB18-1899DC903DA4}" type="slidenum">
              <a:rPr lang="en-US"/>
              <a:pPr/>
              <a:t>26</a:t>
            </a:fld>
            <a:endParaRPr lang="en-US"/>
          </a:p>
        </p:txBody>
      </p:sp>
      <p:sp>
        <p:nvSpPr>
          <p:cNvPr id="69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0AED3C-C80C-4374-A147-48676A19DEB2}" type="slidenum">
              <a:rPr lang="en-US"/>
              <a:pPr/>
              <a:t>3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D1EAE8-F24D-484E-AA15-D0EC8D127D61}" type="slidenum">
              <a:rPr lang="en-US"/>
              <a:pPr/>
              <a:t>4</a:t>
            </a:fld>
            <a:endParaRPr lang="en-US"/>
          </a:p>
        </p:txBody>
      </p:sp>
      <p:sp>
        <p:nvSpPr>
          <p:cNvPr id="68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0F5D67-B7A9-426C-9030-19499C448E6B}" type="slidenum">
              <a:rPr lang="en-US"/>
              <a:pPr/>
              <a:t>5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4029F9-31F7-4EFA-8573-F93D2E79D146}" type="slidenum">
              <a:rPr lang="en-US"/>
              <a:pPr/>
              <a:t>6</a:t>
            </a:fld>
            <a:endParaRPr lang="en-US"/>
          </a:p>
        </p:txBody>
      </p:sp>
      <p:sp>
        <p:nvSpPr>
          <p:cNvPr id="68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97613D-BA00-4E11-8B18-3D7A9B898CC0}" type="slidenum">
              <a:rPr lang="en-US"/>
              <a:pPr/>
              <a:t>7</a:t>
            </a:fld>
            <a:endParaRPr lang="en-US"/>
          </a:p>
        </p:txBody>
      </p:sp>
      <p:sp>
        <p:nvSpPr>
          <p:cNvPr id="68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770E32-1EF1-4FB5-9977-E3C4A84BB8F0}" type="slidenum">
              <a:rPr lang="en-US"/>
              <a:pPr/>
              <a:t>8</a:t>
            </a:fld>
            <a:endParaRPr lang="en-US"/>
          </a:p>
        </p:txBody>
      </p:sp>
      <p:sp>
        <p:nvSpPr>
          <p:cNvPr id="68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3F4C46-62C7-4861-8A01-6C497E5CC26D}" type="slidenum">
              <a:rPr lang="en-US"/>
              <a:pPr/>
              <a:t>9</a:t>
            </a:fld>
            <a:endParaRPr lang="en-US"/>
          </a:p>
        </p:txBody>
      </p:sp>
      <p:sp>
        <p:nvSpPr>
          <p:cNvPr id="68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A46A37-22EE-4E86-80C6-8FFF71E2DE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90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9086DE-C59B-48CB-8334-3E34FEDDA3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2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2098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770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D7C418-356A-4E80-8E29-5CD87AFA7A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1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C05264-A533-448C-B032-1ADE0CA389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05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BD71FF3-95D2-48FA-8EAC-3A989928A8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8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305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305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4E7B13-41A8-4C00-AE94-98AF831559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68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6BACF3-B2A6-445C-9AC0-06B8DCF2AA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40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44A2FF-20D4-472D-925B-823C6893DD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55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776C6A-CEEF-41C7-93F9-E51F3545C9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30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45AEF7-5CBF-419C-AD73-0ECB4A361F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75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35794F-03A9-4EBE-AFE1-3001C67D7D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982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839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95400"/>
            <a:ext cx="87630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C93AFA9D-60FE-464A-8352-481A8B042EB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4191000"/>
            <a:ext cx="7924800" cy="22098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>
                <a:solidFill>
                  <a:schemeClr val="bg1"/>
                </a:solidFill>
              </a:rPr>
              <a:t>.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22098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ahoma" pitchFamily="34" charset="0"/>
              </a:rPr>
              <a:t>EECS110: 8a 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Structures With 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Arrays and Pointers</a:t>
            </a:r>
          </a:p>
        </p:txBody>
      </p:sp>
      <p:sp>
        <p:nvSpPr>
          <p:cNvPr id="676868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Operators &amp; Data Structures</a:t>
            </a:r>
          </a:p>
        </p:txBody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370013"/>
            <a:ext cx="8535987" cy="5032375"/>
          </a:xfrm>
        </p:spPr>
        <p:txBody>
          <a:bodyPr/>
          <a:lstStyle/>
          <a:p>
            <a:r>
              <a:rPr lang="en-US" sz="2800" dirty="0"/>
              <a:t>For the </a:t>
            </a:r>
            <a:r>
              <a:rPr lang="en-US" sz="2800" dirty="0" smtClean="0"/>
              <a:t>4 basic </a:t>
            </a:r>
            <a:r>
              <a:rPr lang="en-US" sz="2800" dirty="0"/>
              <a:t>data </a:t>
            </a:r>
            <a:r>
              <a:rPr lang="en-US" sz="2800" dirty="0" smtClean="0"/>
              <a:t>types (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char, </a:t>
            </a:r>
            <a:r>
              <a:rPr lang="en-US" sz="20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float, double</a:t>
            </a:r>
            <a:r>
              <a:rPr lang="en-US" sz="2800" dirty="0" smtClean="0"/>
              <a:t> ), </a:t>
            </a:r>
            <a:br>
              <a:rPr lang="en-US" sz="2800" dirty="0" smtClean="0"/>
            </a:br>
            <a:r>
              <a:rPr lang="en-US" sz="2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many</a:t>
            </a:r>
            <a:r>
              <a:rPr lang="en-US" sz="2800" dirty="0" smtClean="0"/>
              <a:t> </a:t>
            </a:r>
            <a:r>
              <a:rPr lang="en-US" sz="2800" dirty="0"/>
              <a:t>operators work:</a:t>
            </a:r>
            <a:br>
              <a:rPr lang="en-US" sz="2800" dirty="0"/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=, +, -, *, /, &lt;, &gt;, &lt;=, ==, &gt;=, !=, . etc.</a:t>
            </a:r>
          </a:p>
          <a:p>
            <a:pPr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800" dirty="0"/>
              <a:t>Data structure types: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ONLY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assignment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works</a:t>
            </a:r>
          </a:p>
          <a:p>
            <a:pPr>
              <a:buFontTx/>
              <a:buNone/>
            </a:pPr>
            <a:endParaRPr lang="en-US" sz="2800" dirty="0"/>
          </a:p>
          <a:p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r>
              <a:rPr lang="en-US" sz="2800" dirty="0"/>
              <a:t>is a Member-by-Member / Field-by-field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‘Copy To</a:t>
            </a:r>
            <a:r>
              <a:rPr lang="en-US" sz="2800" dirty="0" smtClean="0"/>
              <a:t>’</a:t>
            </a:r>
            <a:endParaRPr lang="en-US" sz="2800" dirty="0"/>
          </a:p>
          <a:p>
            <a:pPr lvl="1"/>
            <a:r>
              <a:rPr lang="en-US" sz="2400" dirty="0"/>
              <a:t>WILL copy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char,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float, double,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enum</a:t>
            </a:r>
            <a:r>
              <a:rPr lang="en-US" sz="2400" dirty="0"/>
              <a:t> values,</a:t>
            </a:r>
          </a:p>
          <a:p>
            <a:pPr lvl="1"/>
            <a:r>
              <a:rPr lang="en-US" sz="2400" dirty="0"/>
              <a:t>WILL copy array contents (because its size is fixed), </a:t>
            </a:r>
          </a:p>
          <a:p>
            <a:pPr lvl="1"/>
            <a:r>
              <a:rPr lang="en-US" sz="2400" dirty="0"/>
              <a:t>WILL copy a pointer’s value (a location), but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WON’T</a:t>
            </a:r>
            <a:r>
              <a:rPr lang="en-US" sz="2400" dirty="0"/>
              <a:t> copy strings or other data 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located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/>
              <a:t>pointers…</a:t>
            </a:r>
          </a:p>
        </p:txBody>
      </p:sp>
      <p:sp>
        <p:nvSpPr>
          <p:cNvPr id="637956" name="Rectangle 4"/>
          <p:cNvSpPr>
            <a:spLocks noChangeArrowheads="1"/>
          </p:cNvSpPr>
          <p:nvPr/>
        </p:nvSpPr>
        <p:spPr bwMode="auto">
          <a:xfrm>
            <a:off x="685800" y="5410200"/>
            <a:ext cx="7772400" cy="533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3600" dirty="0">
                <a:latin typeface="Tahoma" pitchFamily="34" charset="0"/>
              </a:rPr>
              <a:t>ASSIGN (</a:t>
            </a:r>
            <a:r>
              <a:rPr lang="en-US" dirty="0">
                <a:solidFill>
                  <a:schemeClr val="accent6"/>
                </a:solidFill>
                <a:latin typeface="Courier New" pitchFamily="49" charset="0"/>
              </a:rPr>
              <a:t>=</a:t>
            </a:r>
            <a:r>
              <a:rPr lang="en-US" sz="3600" dirty="0">
                <a:latin typeface="Tahoma" pitchFamily="34" charset="0"/>
              </a:rPr>
              <a:t>) for Data Structures</a:t>
            </a:r>
          </a:p>
        </p:txBody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2225"/>
            <a:ext cx="7856538" cy="50323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//*****employee record ******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 string variable  !! CAREFUL !!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// in dollars		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// xxx-xx-xxxx		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ded;		// tax deductions 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workerT;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boss, emp1;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set Scrooge’s info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boss.name = “Ebenezer Scrooge”;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boss.salary = 250.00;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strncpy(boss.ssn,”001-34-8902”,11);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boss.ded = 1;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 = boss;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printf(“%s, $%5.2f, ssn=%s, ded=%d\n”,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  emp1.name,emp1.salary,emp1.ssn, emp1.ded);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RESULT: 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Ebenezer Scrooge, $250.00, ssn=001-34-8902, ded=1</a:t>
            </a:r>
            <a:b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&gt;</a:t>
            </a:r>
          </a:p>
        </p:txBody>
      </p:sp>
      <p:sp>
        <p:nvSpPr>
          <p:cNvPr id="638980" name="Rectangle 4"/>
          <p:cNvSpPr>
            <a:spLocks noChangeArrowheads="1"/>
          </p:cNvSpPr>
          <p:nvPr/>
        </p:nvSpPr>
        <p:spPr bwMode="auto">
          <a:xfrm>
            <a:off x="609600" y="1295400"/>
            <a:ext cx="7620000" cy="1752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8981" name="Rectangle 5"/>
          <p:cNvSpPr>
            <a:spLocks noChangeArrowheads="1"/>
          </p:cNvSpPr>
          <p:nvPr/>
        </p:nvSpPr>
        <p:spPr bwMode="auto">
          <a:xfrm>
            <a:off x="838200" y="3505200"/>
            <a:ext cx="7391400" cy="2743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ASSIGN (</a:t>
            </a:r>
            <a:r>
              <a:rPr lang="en-US">
                <a:solidFill>
                  <a:srgbClr val="3366FF"/>
                </a:solidFill>
                <a:latin typeface="Courier New" pitchFamily="49" charset="0"/>
              </a:rPr>
              <a:t>=</a:t>
            </a:r>
            <a:r>
              <a:rPr lang="en-US" sz="3600">
                <a:latin typeface="Tahoma" pitchFamily="34" charset="0"/>
              </a:rPr>
              <a:t>) for Data Structures</a:t>
            </a:r>
          </a:p>
        </p:txBody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2225"/>
            <a:ext cx="7856538" cy="50323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/*****employee record ******/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string variable 	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// in dollars		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// xxx-xx-xxxx		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ded;		// tax deductions 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workerT;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boss, emp1;</a:t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/* set Scrooge’s info*/</a:t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boss.name = “Ebenezer Scrooge”;</a:t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boss.salary = 250.00;</a:t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strncpy(boss.ssn,”001-34-8902”,11);</a:t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boss.ded = 1;</a:t>
            </a:r>
            <a:b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 = boss;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printf(“%s, $%5.2f, ssn=%s, ded=%d\n”,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  emp1.name,emp1.salary,emp1.ssn, emp1.ded);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RESULT:  </a:t>
            </a: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Ebenezer Scrooge, $250.00, ssn=001-34-8902, ded=1</a:t>
            </a:r>
            <a:b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&gt;</a:t>
            </a:r>
          </a:p>
        </p:txBody>
      </p:sp>
      <p:sp>
        <p:nvSpPr>
          <p:cNvPr id="705540" name="Rectangle 4"/>
          <p:cNvSpPr>
            <a:spLocks noChangeArrowheads="1"/>
          </p:cNvSpPr>
          <p:nvPr/>
        </p:nvSpPr>
        <p:spPr bwMode="auto">
          <a:xfrm>
            <a:off x="609600" y="1295400"/>
            <a:ext cx="7620000" cy="1752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5541" name="Rectangle 5"/>
          <p:cNvSpPr>
            <a:spLocks noChangeArrowheads="1"/>
          </p:cNvSpPr>
          <p:nvPr/>
        </p:nvSpPr>
        <p:spPr bwMode="auto">
          <a:xfrm>
            <a:off x="838200" y="5181600"/>
            <a:ext cx="73914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5542" name="Text Box 6"/>
          <p:cNvSpPr txBox="1">
            <a:spLocks noChangeArrowheads="1"/>
          </p:cNvSpPr>
          <p:nvPr/>
        </p:nvSpPr>
        <p:spPr bwMode="auto">
          <a:xfrm>
            <a:off x="4587875" y="2057400"/>
            <a:ext cx="4403725" cy="126365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DANGER!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Copies POINTER, 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But NOT it’s target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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string,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two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pointers to it!</a:t>
            </a:r>
          </a:p>
        </p:txBody>
      </p:sp>
      <p:sp>
        <p:nvSpPr>
          <p:cNvPr id="705581" name="Text Box 45"/>
          <p:cNvSpPr txBox="1">
            <a:spLocks noChangeArrowheads="1"/>
          </p:cNvSpPr>
          <p:nvPr/>
        </p:nvSpPr>
        <p:spPr bwMode="auto">
          <a:xfrm>
            <a:off x="6553200" y="3276600"/>
            <a:ext cx="1890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sym typeface="Wingdings" pitchFamily="2" charset="2"/>
              </a:rPr>
              <a:t>  </a:t>
            </a: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05543" name="Rectangle 7"/>
          <p:cNvSpPr>
            <a:spLocks noChangeArrowheads="1"/>
          </p:cNvSpPr>
          <p:nvPr/>
        </p:nvSpPr>
        <p:spPr bwMode="auto">
          <a:xfrm>
            <a:off x="457200" y="3765550"/>
            <a:ext cx="86106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5544" name="Line 8"/>
          <p:cNvSpPr>
            <a:spLocks noChangeShapeType="1"/>
          </p:cNvSpPr>
          <p:nvPr/>
        </p:nvSpPr>
        <p:spPr bwMode="auto">
          <a:xfrm>
            <a:off x="10668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45" name="Line 9"/>
          <p:cNvSpPr>
            <a:spLocks noChangeShapeType="1"/>
          </p:cNvSpPr>
          <p:nvPr/>
        </p:nvSpPr>
        <p:spPr bwMode="auto">
          <a:xfrm>
            <a:off x="13716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46" name="Line 10"/>
          <p:cNvSpPr>
            <a:spLocks noChangeShapeType="1"/>
          </p:cNvSpPr>
          <p:nvPr/>
        </p:nvSpPr>
        <p:spPr bwMode="auto">
          <a:xfrm>
            <a:off x="16764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47" name="Line 11"/>
          <p:cNvSpPr>
            <a:spLocks noChangeShapeType="1"/>
          </p:cNvSpPr>
          <p:nvPr/>
        </p:nvSpPr>
        <p:spPr bwMode="auto">
          <a:xfrm>
            <a:off x="19812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48" name="Line 12"/>
          <p:cNvSpPr>
            <a:spLocks noChangeShapeType="1"/>
          </p:cNvSpPr>
          <p:nvPr/>
        </p:nvSpPr>
        <p:spPr bwMode="auto">
          <a:xfrm>
            <a:off x="22860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49" name="Line 13"/>
          <p:cNvSpPr>
            <a:spLocks noChangeShapeType="1"/>
          </p:cNvSpPr>
          <p:nvPr/>
        </p:nvSpPr>
        <p:spPr bwMode="auto">
          <a:xfrm>
            <a:off x="25908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50" name="Line 14"/>
          <p:cNvSpPr>
            <a:spLocks noChangeShapeType="1"/>
          </p:cNvSpPr>
          <p:nvPr/>
        </p:nvSpPr>
        <p:spPr bwMode="auto">
          <a:xfrm>
            <a:off x="28956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51" name="Line 15"/>
          <p:cNvSpPr>
            <a:spLocks noChangeShapeType="1"/>
          </p:cNvSpPr>
          <p:nvPr/>
        </p:nvSpPr>
        <p:spPr bwMode="auto">
          <a:xfrm>
            <a:off x="32004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52" name="Line 16"/>
          <p:cNvSpPr>
            <a:spLocks noChangeShapeType="1"/>
          </p:cNvSpPr>
          <p:nvPr/>
        </p:nvSpPr>
        <p:spPr bwMode="auto">
          <a:xfrm>
            <a:off x="35052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53" name="Line 17"/>
          <p:cNvSpPr>
            <a:spLocks noChangeShapeType="1"/>
          </p:cNvSpPr>
          <p:nvPr/>
        </p:nvSpPr>
        <p:spPr bwMode="auto">
          <a:xfrm>
            <a:off x="38100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54" name="Line 18"/>
          <p:cNvSpPr>
            <a:spLocks noChangeShapeType="1"/>
          </p:cNvSpPr>
          <p:nvPr/>
        </p:nvSpPr>
        <p:spPr bwMode="auto">
          <a:xfrm>
            <a:off x="41148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55" name="Line 19"/>
          <p:cNvSpPr>
            <a:spLocks noChangeShapeType="1"/>
          </p:cNvSpPr>
          <p:nvPr/>
        </p:nvSpPr>
        <p:spPr bwMode="auto">
          <a:xfrm>
            <a:off x="44196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56" name="Line 20"/>
          <p:cNvSpPr>
            <a:spLocks noChangeShapeType="1"/>
          </p:cNvSpPr>
          <p:nvPr/>
        </p:nvSpPr>
        <p:spPr bwMode="auto">
          <a:xfrm>
            <a:off x="47244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57" name="Line 21"/>
          <p:cNvSpPr>
            <a:spLocks noChangeShapeType="1"/>
          </p:cNvSpPr>
          <p:nvPr/>
        </p:nvSpPr>
        <p:spPr bwMode="auto">
          <a:xfrm>
            <a:off x="50292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58" name="Line 22"/>
          <p:cNvSpPr>
            <a:spLocks noChangeShapeType="1"/>
          </p:cNvSpPr>
          <p:nvPr/>
        </p:nvSpPr>
        <p:spPr bwMode="auto">
          <a:xfrm>
            <a:off x="53340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59" name="Line 23"/>
          <p:cNvSpPr>
            <a:spLocks noChangeShapeType="1"/>
          </p:cNvSpPr>
          <p:nvPr/>
        </p:nvSpPr>
        <p:spPr bwMode="auto">
          <a:xfrm>
            <a:off x="56388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60" name="Line 24"/>
          <p:cNvSpPr>
            <a:spLocks noChangeShapeType="1"/>
          </p:cNvSpPr>
          <p:nvPr/>
        </p:nvSpPr>
        <p:spPr bwMode="auto">
          <a:xfrm>
            <a:off x="56388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61" name="Line 25"/>
          <p:cNvSpPr>
            <a:spLocks noChangeShapeType="1"/>
          </p:cNvSpPr>
          <p:nvPr/>
        </p:nvSpPr>
        <p:spPr bwMode="auto">
          <a:xfrm>
            <a:off x="59436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62" name="Line 26"/>
          <p:cNvSpPr>
            <a:spLocks noChangeShapeType="1"/>
          </p:cNvSpPr>
          <p:nvPr/>
        </p:nvSpPr>
        <p:spPr bwMode="auto">
          <a:xfrm>
            <a:off x="62484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63" name="Line 27"/>
          <p:cNvSpPr>
            <a:spLocks noChangeShapeType="1"/>
          </p:cNvSpPr>
          <p:nvPr/>
        </p:nvSpPr>
        <p:spPr bwMode="auto">
          <a:xfrm>
            <a:off x="65532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64" name="Line 28"/>
          <p:cNvSpPr>
            <a:spLocks noChangeShapeType="1"/>
          </p:cNvSpPr>
          <p:nvPr/>
        </p:nvSpPr>
        <p:spPr bwMode="auto">
          <a:xfrm>
            <a:off x="68580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65" name="Line 29"/>
          <p:cNvSpPr>
            <a:spLocks noChangeShapeType="1"/>
          </p:cNvSpPr>
          <p:nvPr/>
        </p:nvSpPr>
        <p:spPr bwMode="auto">
          <a:xfrm>
            <a:off x="71628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66" name="Line 30"/>
          <p:cNvSpPr>
            <a:spLocks noChangeShapeType="1"/>
          </p:cNvSpPr>
          <p:nvPr/>
        </p:nvSpPr>
        <p:spPr bwMode="auto">
          <a:xfrm>
            <a:off x="74676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67" name="Line 31"/>
          <p:cNvSpPr>
            <a:spLocks noChangeShapeType="1"/>
          </p:cNvSpPr>
          <p:nvPr/>
        </p:nvSpPr>
        <p:spPr bwMode="auto">
          <a:xfrm>
            <a:off x="77724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68" name="Line 32"/>
          <p:cNvSpPr>
            <a:spLocks noChangeShapeType="1"/>
          </p:cNvSpPr>
          <p:nvPr/>
        </p:nvSpPr>
        <p:spPr bwMode="auto">
          <a:xfrm>
            <a:off x="80772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69" name="Line 33"/>
          <p:cNvSpPr>
            <a:spLocks noChangeShapeType="1"/>
          </p:cNvSpPr>
          <p:nvPr/>
        </p:nvSpPr>
        <p:spPr bwMode="auto">
          <a:xfrm>
            <a:off x="83820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70" name="Line 34"/>
          <p:cNvSpPr>
            <a:spLocks noChangeShapeType="1"/>
          </p:cNvSpPr>
          <p:nvPr/>
        </p:nvSpPr>
        <p:spPr bwMode="auto">
          <a:xfrm>
            <a:off x="7620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71" name="Line 35"/>
          <p:cNvSpPr>
            <a:spLocks noChangeShapeType="1"/>
          </p:cNvSpPr>
          <p:nvPr/>
        </p:nvSpPr>
        <p:spPr bwMode="auto">
          <a:xfrm>
            <a:off x="86868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72" name="Line 36"/>
          <p:cNvSpPr>
            <a:spLocks noChangeShapeType="1"/>
          </p:cNvSpPr>
          <p:nvPr/>
        </p:nvSpPr>
        <p:spPr bwMode="auto">
          <a:xfrm>
            <a:off x="152400" y="376555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73" name="Line 37"/>
          <p:cNvSpPr>
            <a:spLocks noChangeShapeType="1"/>
          </p:cNvSpPr>
          <p:nvPr/>
        </p:nvSpPr>
        <p:spPr bwMode="auto">
          <a:xfrm>
            <a:off x="76200" y="376555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75" name="Rectangle 39"/>
          <p:cNvSpPr>
            <a:spLocks noChangeArrowheads="1"/>
          </p:cNvSpPr>
          <p:nvPr/>
        </p:nvSpPr>
        <p:spPr bwMode="auto">
          <a:xfrm>
            <a:off x="1676400" y="3765550"/>
            <a:ext cx="5181600" cy="533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5579" name="Text Box 43"/>
          <p:cNvSpPr txBox="1">
            <a:spLocks noChangeArrowheads="1"/>
          </p:cNvSpPr>
          <p:nvPr/>
        </p:nvSpPr>
        <p:spPr bwMode="auto">
          <a:xfrm>
            <a:off x="1676400" y="3841750"/>
            <a:ext cx="5213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 b e n e z e r   S c r o o g e</a:t>
            </a:r>
            <a:r>
              <a:rPr lang="en-US" sz="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\0</a:t>
            </a:r>
          </a:p>
        </p:txBody>
      </p:sp>
      <p:sp>
        <p:nvSpPr>
          <p:cNvPr id="705580" name="Line 44"/>
          <p:cNvSpPr>
            <a:spLocks noChangeShapeType="1"/>
          </p:cNvSpPr>
          <p:nvPr/>
        </p:nvSpPr>
        <p:spPr bwMode="auto">
          <a:xfrm>
            <a:off x="76200" y="376555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82" name="Text Box 46"/>
          <p:cNvSpPr txBox="1">
            <a:spLocks noChangeArrowheads="1"/>
          </p:cNvSpPr>
          <p:nvPr/>
        </p:nvSpPr>
        <p:spPr bwMode="auto">
          <a:xfrm rot="-5400000">
            <a:off x="4357688" y="-868363"/>
            <a:ext cx="488950" cy="893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67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68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69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70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71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72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73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74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75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76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77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78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79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80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81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82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83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84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85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86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87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88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89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90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91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92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93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94</a:t>
            </a:r>
          </a:p>
          <a:p>
            <a:pPr eaLnBrk="0" hangingPunct="0"/>
            <a:r>
              <a:rPr lang="en-US" sz="2000">
                <a:solidFill>
                  <a:schemeClr val="folHlink"/>
                </a:solidFill>
                <a:effectLst/>
                <a:latin typeface="Courier New" pitchFamily="49" charset="0"/>
              </a:rPr>
              <a:t>95</a:t>
            </a:r>
          </a:p>
        </p:txBody>
      </p:sp>
      <p:sp>
        <p:nvSpPr>
          <p:cNvPr id="705586" name="Text Box 50"/>
          <p:cNvSpPr txBox="1">
            <a:spLocks noChangeArrowheads="1"/>
          </p:cNvSpPr>
          <p:nvPr/>
        </p:nvSpPr>
        <p:spPr bwMode="auto">
          <a:xfrm>
            <a:off x="1981200" y="4622800"/>
            <a:ext cx="1565275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emp1.name</a:t>
            </a:r>
          </a:p>
        </p:txBody>
      </p:sp>
      <p:sp>
        <p:nvSpPr>
          <p:cNvPr id="705587" name="Text Box 51"/>
          <p:cNvSpPr txBox="1">
            <a:spLocks noChangeArrowheads="1"/>
          </p:cNvSpPr>
          <p:nvPr/>
        </p:nvSpPr>
        <p:spPr bwMode="auto">
          <a:xfrm>
            <a:off x="152400" y="4572000"/>
            <a:ext cx="1565275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boss.name</a:t>
            </a:r>
          </a:p>
        </p:txBody>
      </p:sp>
      <p:sp>
        <p:nvSpPr>
          <p:cNvPr id="705588" name="Freeform 52"/>
          <p:cNvSpPr>
            <a:spLocks/>
          </p:cNvSpPr>
          <p:nvPr/>
        </p:nvSpPr>
        <p:spPr bwMode="auto">
          <a:xfrm>
            <a:off x="1828800" y="4343400"/>
            <a:ext cx="762000" cy="228600"/>
          </a:xfrm>
          <a:custGeom>
            <a:avLst/>
            <a:gdLst>
              <a:gd name="T0" fmla="*/ 480 w 480"/>
              <a:gd name="T1" fmla="*/ 144 h 144"/>
              <a:gd name="T2" fmla="*/ 404 w 480"/>
              <a:gd name="T3" fmla="*/ 111 h 144"/>
              <a:gd name="T4" fmla="*/ 89 w 480"/>
              <a:gd name="T5" fmla="*/ 72 h 144"/>
              <a:gd name="T6" fmla="*/ 0 w 480"/>
              <a:gd name="T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0" h="144">
                <a:moveTo>
                  <a:pt x="480" y="144"/>
                </a:moveTo>
                <a:cubicBezTo>
                  <a:pt x="467" y="139"/>
                  <a:pt x="469" y="123"/>
                  <a:pt x="404" y="111"/>
                </a:cubicBezTo>
                <a:cubicBezTo>
                  <a:pt x="339" y="99"/>
                  <a:pt x="156" y="90"/>
                  <a:pt x="89" y="72"/>
                </a:cubicBezTo>
                <a:cubicBezTo>
                  <a:pt x="22" y="54"/>
                  <a:pt x="19" y="15"/>
                  <a:pt x="0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589" name="Freeform 53"/>
          <p:cNvSpPr>
            <a:spLocks/>
          </p:cNvSpPr>
          <p:nvPr/>
        </p:nvSpPr>
        <p:spPr bwMode="auto">
          <a:xfrm flipH="1">
            <a:off x="1262063" y="4343400"/>
            <a:ext cx="533400" cy="228600"/>
          </a:xfrm>
          <a:custGeom>
            <a:avLst/>
            <a:gdLst>
              <a:gd name="T0" fmla="*/ 480 w 480"/>
              <a:gd name="T1" fmla="*/ 144 h 144"/>
              <a:gd name="T2" fmla="*/ 404 w 480"/>
              <a:gd name="T3" fmla="*/ 111 h 144"/>
              <a:gd name="T4" fmla="*/ 89 w 480"/>
              <a:gd name="T5" fmla="*/ 72 h 144"/>
              <a:gd name="T6" fmla="*/ 0 w 480"/>
              <a:gd name="T7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0" h="144">
                <a:moveTo>
                  <a:pt x="480" y="144"/>
                </a:moveTo>
                <a:cubicBezTo>
                  <a:pt x="467" y="139"/>
                  <a:pt x="469" y="123"/>
                  <a:pt x="404" y="111"/>
                </a:cubicBezTo>
                <a:cubicBezTo>
                  <a:pt x="339" y="99"/>
                  <a:pt x="156" y="90"/>
                  <a:pt x="89" y="72"/>
                </a:cubicBezTo>
                <a:cubicBezTo>
                  <a:pt x="22" y="54"/>
                  <a:pt x="19" y="15"/>
                  <a:pt x="0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Line 2"/>
          <p:cNvSpPr>
            <a:spLocks noChangeShapeType="1"/>
          </p:cNvSpPr>
          <p:nvPr/>
        </p:nvSpPr>
        <p:spPr bwMode="auto">
          <a:xfrm>
            <a:off x="1676400" y="3956050"/>
            <a:ext cx="0" cy="2743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883" name="Line 3"/>
          <p:cNvSpPr>
            <a:spLocks noChangeShapeType="1"/>
          </p:cNvSpPr>
          <p:nvPr/>
        </p:nvSpPr>
        <p:spPr bwMode="auto">
          <a:xfrm flipV="1">
            <a:off x="1676400" y="3956050"/>
            <a:ext cx="6096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884" name="Line 4"/>
          <p:cNvSpPr>
            <a:spLocks noChangeShapeType="1"/>
          </p:cNvSpPr>
          <p:nvPr/>
        </p:nvSpPr>
        <p:spPr bwMode="auto">
          <a:xfrm>
            <a:off x="7772400" y="3956050"/>
            <a:ext cx="0" cy="2743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634885" name="Group 5"/>
          <p:cNvGraphicFramePr>
            <a:graphicFrameLocks noGrp="1"/>
          </p:cNvGraphicFramePr>
          <p:nvPr/>
        </p:nvGraphicFramePr>
        <p:xfrm>
          <a:off x="990600" y="3956050"/>
          <a:ext cx="6781800" cy="2592388"/>
        </p:xfrm>
        <a:graphic>
          <a:graphicData uri="http://schemas.openxmlformats.org/drawingml/2006/table">
            <a:tbl>
              <a:tblPr/>
              <a:tblGrid>
                <a:gridCol w="685800"/>
                <a:gridCol w="2438400"/>
                <a:gridCol w="1066800"/>
                <a:gridCol w="1905000"/>
                <a:gridCol w="685800"/>
              </a:tblGrid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NAME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Salary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Social Sec#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Ded.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Ebenezer Scrooge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250.00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001-34-8902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Bob Cratchit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022-85-7741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7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Phineas Fogg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20.00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001-02-0837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3…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34938" name="Rectangle 58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Arrays of Data Structures</a:t>
            </a:r>
          </a:p>
        </p:txBody>
      </p:sp>
      <p:sp>
        <p:nvSpPr>
          <p:cNvPr id="634939" name="Rectangle 59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82000" cy="5105400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Structure: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‘a named packet of variables’</a:t>
            </a:r>
          </a:p>
          <a:p>
            <a:pPr>
              <a:buFontTx/>
              <a:buNone/>
            </a:pPr>
            <a:r>
              <a:rPr lang="en-US" sz="2000">
                <a:solidFill>
                  <a:schemeClr val="accent2"/>
                </a:solidFill>
              </a:rPr>
              <a:t> </a:t>
            </a:r>
            <a:endParaRPr lang="en-US" sz="2800"/>
          </a:p>
          <a:p>
            <a:pPr>
              <a:buFontTx/>
              <a:buNone/>
            </a:pPr>
            <a:r>
              <a:rPr lang="en-US" sz="2800"/>
              <a:t>How can we describe lots of complicated 'objects', </a:t>
            </a:r>
            <a:br>
              <a:rPr lang="en-US" sz="2800"/>
            </a:br>
            <a:r>
              <a:rPr lang="en-US" sz="2800"/>
              <a:t>where each 'object' holds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SEVERAL</a:t>
            </a:r>
            <a:r>
              <a:rPr lang="en-US" sz="2800"/>
              <a:t> variable types?</a:t>
            </a:r>
            <a:r>
              <a:rPr lang="en-US"/>
              <a:t> </a:t>
            </a:r>
            <a:br>
              <a:rPr lang="en-US"/>
            </a:br>
            <a:r>
              <a:rPr lang="en-US" sz="2000">
                <a:solidFill>
                  <a:schemeClr val="accent2"/>
                </a:solidFill>
              </a:rPr>
              <a:t>EXAMPLE: employee ledger;  moving objects in a videogame...</a:t>
            </a:r>
          </a:p>
          <a:p>
            <a:pPr>
              <a:buFontTx/>
              <a:buNone/>
            </a:pPr>
            <a:r>
              <a:rPr lang="en-US" sz="2800"/>
              <a:t>Answer: make an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</a:t>
            </a:r>
            <a:r>
              <a:rPr lang="en-US" sz="2800"/>
              <a:t> of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Structures</a:t>
            </a:r>
            <a:r>
              <a:rPr lang="en-US"/>
              <a:t>…</a:t>
            </a:r>
          </a:p>
        </p:txBody>
      </p:sp>
      <p:sp>
        <p:nvSpPr>
          <p:cNvPr id="634940" name="Oval 60"/>
          <p:cNvSpPr>
            <a:spLocks noChangeArrowheads="1"/>
          </p:cNvSpPr>
          <p:nvPr/>
        </p:nvSpPr>
        <p:spPr bwMode="auto">
          <a:xfrm>
            <a:off x="1600200" y="4413250"/>
            <a:ext cx="61722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41" name="Oval 61"/>
          <p:cNvSpPr>
            <a:spLocks noChangeArrowheads="1"/>
          </p:cNvSpPr>
          <p:nvPr/>
        </p:nvSpPr>
        <p:spPr bwMode="auto">
          <a:xfrm>
            <a:off x="1600200" y="4946650"/>
            <a:ext cx="61722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42" name="Oval 62"/>
          <p:cNvSpPr>
            <a:spLocks noChangeArrowheads="1"/>
          </p:cNvSpPr>
          <p:nvPr/>
        </p:nvSpPr>
        <p:spPr bwMode="auto">
          <a:xfrm>
            <a:off x="1600200" y="5480050"/>
            <a:ext cx="60960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43" name="Oval 63"/>
          <p:cNvSpPr>
            <a:spLocks noChangeArrowheads="1"/>
          </p:cNvSpPr>
          <p:nvPr/>
        </p:nvSpPr>
        <p:spPr bwMode="auto">
          <a:xfrm>
            <a:off x="1676400" y="6013450"/>
            <a:ext cx="60960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44" name="Text Box 64"/>
          <p:cNvSpPr txBox="1">
            <a:spLocks noChangeArrowheads="1"/>
          </p:cNvSpPr>
          <p:nvPr/>
        </p:nvSpPr>
        <p:spPr bwMode="auto">
          <a:xfrm>
            <a:off x="152400" y="4489450"/>
            <a:ext cx="1441450" cy="22923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staff[0]</a:t>
            </a:r>
          </a:p>
          <a:p>
            <a:pPr eaLnBrk="0" hangingPunct="0"/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staff[1]</a:t>
            </a:r>
          </a:p>
          <a:p>
            <a:pPr eaLnBrk="0" hangingPunct="0"/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staff[2]</a:t>
            </a:r>
          </a:p>
          <a:p>
            <a:pPr eaLnBrk="0" hangingPunct="0"/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staff[3]</a:t>
            </a:r>
          </a:p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</p:txBody>
      </p:sp>
      <p:sp>
        <p:nvSpPr>
          <p:cNvPr id="634946" name="Rectangle 66"/>
          <p:cNvSpPr>
            <a:spLocks noChangeArrowheads="1"/>
          </p:cNvSpPr>
          <p:nvPr/>
        </p:nvSpPr>
        <p:spPr bwMode="auto">
          <a:xfrm>
            <a:off x="228600" y="1143000"/>
            <a:ext cx="8382000" cy="6096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Arrays of Data Structures</a:t>
            </a:r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143000"/>
            <a:ext cx="8535987" cy="4883150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Structure: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‘a named packet of variables’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staff[30];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staff[1].name = “Bob Cratchit”;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staff[1].salary = 10.00;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staff[1].ssn = “022-85-774”;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staff[1].ded = 7; etc. ...</a:t>
            </a:r>
          </a:p>
        </p:txBody>
      </p:sp>
      <p:sp>
        <p:nvSpPr>
          <p:cNvPr id="703492" name="Line 4"/>
          <p:cNvSpPr>
            <a:spLocks noChangeShapeType="1"/>
          </p:cNvSpPr>
          <p:nvPr/>
        </p:nvSpPr>
        <p:spPr bwMode="auto">
          <a:xfrm>
            <a:off x="1676400" y="3951288"/>
            <a:ext cx="0" cy="2743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3493" name="Line 5"/>
          <p:cNvSpPr>
            <a:spLocks noChangeShapeType="1"/>
          </p:cNvSpPr>
          <p:nvPr/>
        </p:nvSpPr>
        <p:spPr bwMode="auto">
          <a:xfrm flipV="1">
            <a:off x="1676400" y="3951288"/>
            <a:ext cx="6096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3494" name="Line 6"/>
          <p:cNvSpPr>
            <a:spLocks noChangeShapeType="1"/>
          </p:cNvSpPr>
          <p:nvPr/>
        </p:nvSpPr>
        <p:spPr bwMode="auto">
          <a:xfrm>
            <a:off x="7772400" y="3951288"/>
            <a:ext cx="0" cy="2743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03495" name="Group 7"/>
          <p:cNvGraphicFramePr>
            <a:graphicFrameLocks noGrp="1"/>
          </p:cNvGraphicFramePr>
          <p:nvPr/>
        </p:nvGraphicFramePr>
        <p:xfrm>
          <a:off x="990600" y="3951288"/>
          <a:ext cx="6781800" cy="2592388"/>
        </p:xfrm>
        <a:graphic>
          <a:graphicData uri="http://schemas.openxmlformats.org/drawingml/2006/table">
            <a:tbl>
              <a:tblPr/>
              <a:tblGrid>
                <a:gridCol w="685800"/>
                <a:gridCol w="2438400"/>
                <a:gridCol w="1066800"/>
                <a:gridCol w="1905000"/>
                <a:gridCol w="685800"/>
              </a:tblGrid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NAME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Salary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Social Sec#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Ded.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Ebenezer Scrooge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250.00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001-34-8902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Bob Cratchit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022-85-7741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7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Phineas Fogg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20.00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001-02-0837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3…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03548" name="Oval 60"/>
          <p:cNvSpPr>
            <a:spLocks noChangeArrowheads="1"/>
          </p:cNvSpPr>
          <p:nvPr/>
        </p:nvSpPr>
        <p:spPr bwMode="auto">
          <a:xfrm>
            <a:off x="1600200" y="4941888"/>
            <a:ext cx="61722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3549" name="Text Box 61"/>
          <p:cNvSpPr txBox="1">
            <a:spLocks noChangeArrowheads="1"/>
          </p:cNvSpPr>
          <p:nvPr/>
        </p:nvSpPr>
        <p:spPr bwMode="auto">
          <a:xfrm>
            <a:off x="228600" y="2819400"/>
            <a:ext cx="1651000" cy="406400"/>
          </a:xfrm>
          <a:prstGeom prst="rect">
            <a:avLst/>
          </a:prstGeom>
          <a:solidFill>
            <a:srgbClr val="CCFFFF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effectLst/>
                <a:latin typeface="Times New Roman" pitchFamily="18" charset="0"/>
              </a:rPr>
              <a:t>Array element</a:t>
            </a:r>
          </a:p>
        </p:txBody>
      </p:sp>
      <p:sp>
        <p:nvSpPr>
          <p:cNvPr id="703550" name="Oval 62"/>
          <p:cNvSpPr>
            <a:spLocks noChangeArrowheads="1"/>
          </p:cNvSpPr>
          <p:nvPr/>
        </p:nvSpPr>
        <p:spPr bwMode="auto">
          <a:xfrm>
            <a:off x="2133600" y="2286000"/>
            <a:ext cx="1371600" cy="1828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3551" name="Oval 63"/>
          <p:cNvSpPr>
            <a:spLocks noChangeArrowheads="1"/>
          </p:cNvSpPr>
          <p:nvPr/>
        </p:nvSpPr>
        <p:spPr bwMode="auto">
          <a:xfrm>
            <a:off x="3505200" y="2362200"/>
            <a:ext cx="1066800" cy="1524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3552" name="Line 64"/>
          <p:cNvSpPr>
            <a:spLocks noChangeShapeType="1"/>
          </p:cNvSpPr>
          <p:nvPr/>
        </p:nvSpPr>
        <p:spPr bwMode="auto">
          <a:xfrm flipV="1">
            <a:off x="1828800" y="2743200"/>
            <a:ext cx="3810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3553" name="Text Box 65"/>
          <p:cNvSpPr txBox="1">
            <a:spLocks noChangeArrowheads="1"/>
          </p:cNvSpPr>
          <p:nvPr/>
        </p:nvSpPr>
        <p:spPr bwMode="auto">
          <a:xfrm>
            <a:off x="4267200" y="1828800"/>
            <a:ext cx="2782888" cy="406400"/>
          </a:xfrm>
          <a:prstGeom prst="rect">
            <a:avLst/>
          </a:prstGeom>
          <a:solidFill>
            <a:srgbClr val="CCFFFF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effectLst/>
                <a:latin typeface="Times New Roman" pitchFamily="18" charset="0"/>
              </a:rPr>
              <a:t>Data structure ‘members’</a:t>
            </a:r>
          </a:p>
        </p:txBody>
      </p:sp>
      <p:sp>
        <p:nvSpPr>
          <p:cNvPr id="703554" name="Line 66"/>
          <p:cNvSpPr>
            <a:spLocks noChangeShapeType="1"/>
          </p:cNvSpPr>
          <p:nvPr/>
        </p:nvSpPr>
        <p:spPr bwMode="auto">
          <a:xfrm flipH="1">
            <a:off x="3962400" y="1981200"/>
            <a:ext cx="3048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3555" name="Text Box 67"/>
          <p:cNvSpPr txBox="1">
            <a:spLocks noChangeArrowheads="1"/>
          </p:cNvSpPr>
          <p:nvPr/>
        </p:nvSpPr>
        <p:spPr bwMode="auto">
          <a:xfrm>
            <a:off x="152400" y="4489450"/>
            <a:ext cx="1441450" cy="22923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staff[0]</a:t>
            </a:r>
          </a:p>
          <a:p>
            <a:pPr eaLnBrk="0" hangingPunct="0"/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staff[1]</a:t>
            </a:r>
          </a:p>
          <a:p>
            <a:pPr eaLnBrk="0" hangingPunct="0"/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staff[2]</a:t>
            </a:r>
          </a:p>
          <a:p>
            <a:pPr eaLnBrk="0" hangingPunct="0"/>
            <a:r>
              <a:rPr lang="en-US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staff[3]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</p:txBody>
      </p:sp>
      <p:sp>
        <p:nvSpPr>
          <p:cNvPr id="703556" name="Rectangle 68"/>
          <p:cNvSpPr>
            <a:spLocks noChangeArrowheads="1"/>
          </p:cNvSpPr>
          <p:nvPr/>
        </p:nvSpPr>
        <p:spPr bwMode="auto">
          <a:xfrm>
            <a:off x="228600" y="1143000"/>
            <a:ext cx="8382000" cy="6096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Arrays of Data Structures</a:t>
            </a:r>
          </a:p>
        </p:txBody>
      </p:sp>
      <p:sp>
        <p:nvSpPr>
          <p:cNvPr id="635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5715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/>
              <a:t>Example: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4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float cost;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k,kmax;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staff[30]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staff[0].name = “Ebenezer Scrooge”;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staff[0].salary = 250.00;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strncpy(staff[0].ssn,”001-34-8902”,11);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staff[0].ded = 1;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staff[1].name = “Bob Cratchit”;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staff[1].salary = 10.00;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. . . </a:t>
            </a:r>
          </a:p>
        </p:txBody>
      </p:sp>
      <p:sp>
        <p:nvSpPr>
          <p:cNvPr id="635908" name="Rectangle 4"/>
          <p:cNvSpPr>
            <a:spLocks noChangeArrowheads="1"/>
          </p:cNvSpPr>
          <p:nvPr/>
        </p:nvSpPr>
        <p:spPr bwMode="auto">
          <a:xfrm>
            <a:off x="381000" y="1828800"/>
            <a:ext cx="8153400" cy="19732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//*****employee record ******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*name;	// string variable 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float salary;	// in dollars	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ssn[11];	// xxx-xx-xxxx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ded;		// tax deductions 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Pointers-to-Struct</a:t>
            </a:r>
            <a:endParaRPr lang="en-US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591876" name="Line 4"/>
          <p:cNvSpPr>
            <a:spLocks noChangeShapeType="1"/>
          </p:cNvSpPr>
          <p:nvPr/>
        </p:nvSpPr>
        <p:spPr bwMode="auto">
          <a:xfrm>
            <a:off x="4724400" y="59436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1877" name="Line 5"/>
          <p:cNvSpPr>
            <a:spLocks noChangeShapeType="1"/>
          </p:cNvSpPr>
          <p:nvPr/>
        </p:nvSpPr>
        <p:spPr bwMode="auto">
          <a:xfrm flipV="1">
            <a:off x="4724400" y="59436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1878" name="Text Box 6"/>
          <p:cNvSpPr txBox="1">
            <a:spLocks noChangeArrowheads="1"/>
          </p:cNvSpPr>
          <p:nvPr/>
        </p:nvSpPr>
        <p:spPr bwMode="auto">
          <a:xfrm>
            <a:off x="5105400" y="5867400"/>
            <a:ext cx="2674938" cy="5334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/>
              </a:rPr>
              <a:t>!NO! -- !ERROR!</a:t>
            </a:r>
          </a:p>
        </p:txBody>
      </p:sp>
      <p:sp>
        <p:nvSpPr>
          <p:cNvPr id="591879" name="Line 7"/>
          <p:cNvSpPr>
            <a:spLocks noChangeShapeType="1"/>
          </p:cNvSpPr>
          <p:nvPr/>
        </p:nvSpPr>
        <p:spPr bwMode="auto">
          <a:xfrm>
            <a:off x="1371600" y="59436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1880" name="Line 8"/>
          <p:cNvSpPr>
            <a:spLocks noChangeShapeType="1"/>
          </p:cNvSpPr>
          <p:nvPr/>
        </p:nvSpPr>
        <p:spPr bwMode="auto">
          <a:xfrm flipV="1">
            <a:off x="1371600" y="59436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1885" name="Freeform 13"/>
          <p:cNvSpPr>
            <a:spLocks/>
          </p:cNvSpPr>
          <p:nvPr/>
        </p:nvSpPr>
        <p:spPr bwMode="auto">
          <a:xfrm>
            <a:off x="754063" y="4794250"/>
            <a:ext cx="769937" cy="457200"/>
          </a:xfrm>
          <a:custGeom>
            <a:avLst/>
            <a:gdLst>
              <a:gd name="T0" fmla="*/ 60 w 373"/>
              <a:gd name="T1" fmla="*/ 288 h 288"/>
              <a:gd name="T2" fmla="*/ 52 w 373"/>
              <a:gd name="T3" fmla="*/ 49 h 288"/>
              <a:gd name="T4" fmla="*/ 373 w 373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3" h="288">
                <a:moveTo>
                  <a:pt x="60" y="288"/>
                </a:moveTo>
                <a:cubicBezTo>
                  <a:pt x="59" y="248"/>
                  <a:pt x="0" y="97"/>
                  <a:pt x="52" y="49"/>
                </a:cubicBezTo>
                <a:cubicBezTo>
                  <a:pt x="104" y="1"/>
                  <a:pt x="306" y="10"/>
                  <a:pt x="373" y="0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1886" name="Freeform 14"/>
          <p:cNvSpPr>
            <a:spLocks/>
          </p:cNvSpPr>
          <p:nvPr/>
        </p:nvSpPr>
        <p:spPr bwMode="auto">
          <a:xfrm flipV="1">
            <a:off x="762000" y="5257800"/>
            <a:ext cx="457200" cy="685800"/>
          </a:xfrm>
          <a:custGeom>
            <a:avLst/>
            <a:gdLst>
              <a:gd name="T0" fmla="*/ 60 w 373"/>
              <a:gd name="T1" fmla="*/ 288 h 288"/>
              <a:gd name="T2" fmla="*/ 52 w 373"/>
              <a:gd name="T3" fmla="*/ 49 h 288"/>
              <a:gd name="T4" fmla="*/ 373 w 373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3" h="288">
                <a:moveTo>
                  <a:pt x="60" y="288"/>
                </a:moveTo>
                <a:cubicBezTo>
                  <a:pt x="59" y="248"/>
                  <a:pt x="0" y="97"/>
                  <a:pt x="52" y="49"/>
                </a:cubicBezTo>
                <a:cubicBezTo>
                  <a:pt x="104" y="1"/>
                  <a:pt x="306" y="10"/>
                  <a:pt x="373" y="0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001000" cy="5410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Pointers work on </a:t>
            </a:r>
            <a:r>
              <a:rPr lang="en-US" dirty="0" err="1"/>
              <a:t>structs</a:t>
            </a:r>
            <a:r>
              <a:rPr lang="en-US" dirty="0"/>
              <a:t> exactly as before...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staff[30], emp1;	//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variables	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 	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pointer-to-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&amp;emp1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	// point to 'emp1'	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staff + 3;	// point to staff[3]	  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Use indirection (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dirty="0"/>
              <a:t> or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</a:t>
            </a:r>
            <a:r>
              <a:rPr lang="en-US" dirty="0"/>
              <a:t>) to get members:</a:t>
            </a:r>
            <a:br>
              <a:rPr lang="en-US" dirty="0"/>
            </a:b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[0].salary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+= 1000;  // Give a raise     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      // OR you can write: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(*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).salary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+= 1000;  // Give a raise      </a:t>
            </a:r>
          </a:p>
          <a:p>
            <a:pPr>
              <a:lnSpc>
                <a:spcPct val="80000"/>
              </a:lnSpc>
            </a:pPr>
            <a:r>
              <a:rPr lang="en-US" dirty="0"/>
              <a:t>Operator precedence for ‘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dirty="0"/>
              <a:t>’</a:t>
            </a:r>
            <a:r>
              <a:rPr lang="en-US" sz="4400" dirty="0"/>
              <a:t> </a:t>
            </a:r>
            <a:r>
              <a:rPr lang="en-US" dirty="0"/>
              <a:t>makes a mess: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			(ANOTHER reason to hate the </a:t>
            </a:r>
            <a:r>
              <a:rPr lang="en-US" sz="2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form of de-referencing)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pGood.salary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+= 1000;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Pointers-to-Struct :  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-&gt;</a:t>
            </a:r>
          </a:p>
        </p:txBody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066800"/>
            <a:ext cx="8001000" cy="556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Pointers work on structs exactly as before...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staff[30], emp1;	// struct variables	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*pGood;	     	// pointer-to-struct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pGood = &amp;emp1;		  // point to 'emp1'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pGood[0].salary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+= 1000; // Give a raise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pGood = staff + 3;	  // point to staff[3]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(*pGood).salary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+= 1000;  // Give another raise </a:t>
            </a:r>
          </a:p>
          <a:p>
            <a:pPr>
              <a:lnSpc>
                <a:spcPct val="80000"/>
              </a:lnSpc>
            </a:pPr>
            <a:r>
              <a:rPr lang="en-US"/>
              <a:t>Operator precedence for ‘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/>
              <a:t>’</a:t>
            </a:r>
            <a:r>
              <a:rPr lang="en-US" sz="4400"/>
              <a:t> </a:t>
            </a:r>
            <a:r>
              <a:rPr lang="en-US"/>
              <a:t>makes a mess!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			(ANOTHER reason to hate the * form of de-referencing)</a:t>
            </a:r>
            <a:endParaRPr lang="en-US"/>
          </a:p>
          <a:p>
            <a:pPr>
              <a:lnSpc>
                <a:spcPct val="80000"/>
              </a:lnSpc>
              <a:buFontTx/>
              <a:buNone/>
            </a:pPr>
            <a:endParaRPr lang="en-US" sz="1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*pGood.salary += 1000;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INSTEAD</a:t>
            </a:r>
            <a:r>
              <a:rPr lang="en-US"/>
              <a:t>: use this nearly-pictorial operator: </a:t>
            </a:r>
            <a:r>
              <a:rPr lang="en-US" sz="1800">
                <a:latin typeface="Courier New" pitchFamily="49" charset="0"/>
              </a:rPr>
              <a:t>	</a:t>
            </a:r>
            <a:br>
              <a:rPr lang="en-US" sz="1800">
                <a:latin typeface="Courier New" pitchFamily="49" charset="0"/>
              </a:rPr>
            </a:br>
            <a:r>
              <a:rPr lang="en-US" sz="1800">
                <a:latin typeface="Courier New" pitchFamily="49" charset="0"/>
              </a:rPr>
              <a:t>   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-&gt;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salary += 1000;</a:t>
            </a:r>
            <a:r>
              <a:rPr lang="en-US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48196" name="Line 4"/>
          <p:cNvSpPr>
            <a:spLocks noChangeShapeType="1"/>
          </p:cNvSpPr>
          <p:nvPr/>
        </p:nvSpPr>
        <p:spPr bwMode="auto">
          <a:xfrm>
            <a:off x="4945063" y="48006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8197" name="Line 5"/>
          <p:cNvSpPr>
            <a:spLocks noChangeShapeType="1"/>
          </p:cNvSpPr>
          <p:nvPr/>
        </p:nvSpPr>
        <p:spPr bwMode="auto">
          <a:xfrm flipV="1">
            <a:off x="4945063" y="48006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8198" name="Text Box 6"/>
          <p:cNvSpPr txBox="1">
            <a:spLocks noChangeArrowheads="1"/>
          </p:cNvSpPr>
          <p:nvPr/>
        </p:nvSpPr>
        <p:spPr bwMode="auto">
          <a:xfrm>
            <a:off x="5326063" y="4724400"/>
            <a:ext cx="2586037" cy="5334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/>
              </a:rPr>
              <a:t>!NO! --!ERROR!</a:t>
            </a:r>
          </a:p>
        </p:txBody>
      </p:sp>
      <p:sp>
        <p:nvSpPr>
          <p:cNvPr id="648199" name="Line 7"/>
          <p:cNvSpPr>
            <a:spLocks noChangeShapeType="1"/>
          </p:cNvSpPr>
          <p:nvPr/>
        </p:nvSpPr>
        <p:spPr bwMode="auto">
          <a:xfrm>
            <a:off x="1600200" y="48006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8200" name="Line 8"/>
          <p:cNvSpPr>
            <a:spLocks noChangeShapeType="1"/>
          </p:cNvSpPr>
          <p:nvPr/>
        </p:nvSpPr>
        <p:spPr bwMode="auto">
          <a:xfrm flipV="1">
            <a:off x="1600200" y="48006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8201" name="Oval 9"/>
          <p:cNvSpPr>
            <a:spLocks noChangeArrowheads="1"/>
          </p:cNvSpPr>
          <p:nvPr/>
        </p:nvSpPr>
        <p:spPr bwMode="auto">
          <a:xfrm>
            <a:off x="2438400" y="5943600"/>
            <a:ext cx="533400" cy="68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8202" name="Freeform 10"/>
          <p:cNvSpPr>
            <a:spLocks/>
          </p:cNvSpPr>
          <p:nvPr/>
        </p:nvSpPr>
        <p:spPr bwMode="auto">
          <a:xfrm>
            <a:off x="187325" y="3043238"/>
            <a:ext cx="1354138" cy="3305175"/>
          </a:xfrm>
          <a:custGeom>
            <a:avLst/>
            <a:gdLst>
              <a:gd name="T0" fmla="*/ 853 w 853"/>
              <a:gd name="T1" fmla="*/ 2082 h 2082"/>
              <a:gd name="T2" fmla="*/ 119 w 853"/>
              <a:gd name="T3" fmla="*/ 1765 h 2082"/>
              <a:gd name="T4" fmla="*/ 137 w 853"/>
              <a:gd name="T5" fmla="*/ 296 h 2082"/>
              <a:gd name="T6" fmla="*/ 746 w 853"/>
              <a:gd name="T7" fmla="*/ 0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3" h="2082">
                <a:moveTo>
                  <a:pt x="853" y="2082"/>
                </a:moveTo>
                <a:cubicBezTo>
                  <a:pt x="732" y="2029"/>
                  <a:pt x="238" y="2063"/>
                  <a:pt x="119" y="1765"/>
                </a:cubicBezTo>
                <a:cubicBezTo>
                  <a:pt x="0" y="1467"/>
                  <a:pt x="33" y="590"/>
                  <a:pt x="137" y="296"/>
                </a:cubicBezTo>
                <a:cubicBezTo>
                  <a:pt x="241" y="2"/>
                  <a:pt x="619" y="62"/>
                  <a:pt x="746" y="0"/>
                </a:cubicBezTo>
              </a:path>
            </a:pathLst>
          </a:custGeom>
          <a:noFill/>
          <a:ln w="34925" cap="flat" cmpd="sng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8205" name="Freeform 13"/>
          <p:cNvSpPr>
            <a:spLocks/>
          </p:cNvSpPr>
          <p:nvPr/>
        </p:nvSpPr>
        <p:spPr bwMode="auto">
          <a:xfrm>
            <a:off x="196850" y="3490913"/>
            <a:ext cx="1174750" cy="1955800"/>
          </a:xfrm>
          <a:custGeom>
            <a:avLst/>
            <a:gdLst>
              <a:gd name="T0" fmla="*/ 49 w 740"/>
              <a:gd name="T1" fmla="*/ 1232 h 1232"/>
              <a:gd name="T2" fmla="*/ 115 w 740"/>
              <a:gd name="T3" fmla="*/ 196 h 1232"/>
              <a:gd name="T4" fmla="*/ 740 w 740"/>
              <a:gd name="T5" fmla="*/ 57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0" h="1232">
                <a:moveTo>
                  <a:pt x="49" y="1232"/>
                </a:moveTo>
                <a:cubicBezTo>
                  <a:pt x="60" y="1059"/>
                  <a:pt x="0" y="392"/>
                  <a:pt x="115" y="196"/>
                </a:cubicBezTo>
                <a:cubicBezTo>
                  <a:pt x="230" y="0"/>
                  <a:pt x="610" y="86"/>
                  <a:pt x="740" y="57"/>
                </a:cubicBezTo>
              </a:path>
            </a:pathLst>
          </a:custGeom>
          <a:noFill/>
          <a:ln w="349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8203" name="Text Box 11"/>
          <p:cNvSpPr txBox="1">
            <a:spLocks noChangeArrowheads="1"/>
          </p:cNvSpPr>
          <p:nvPr/>
        </p:nvSpPr>
        <p:spPr bwMode="auto">
          <a:xfrm rot="16200000">
            <a:off x="-90488" y="4468813"/>
            <a:ext cx="955675" cy="469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‘Pass by Reference’ Subtlety</a:t>
            </a:r>
          </a:p>
        </p:txBody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2590800"/>
          </a:xfrm>
        </p:spPr>
        <p:txBody>
          <a:bodyPr/>
          <a:lstStyle/>
          <a:p>
            <a:r>
              <a:rPr lang="en-US"/>
              <a:t>(Recall) For function </a:t>
            </a:r>
            <a:r>
              <a:rPr lang="en-US">
                <a:solidFill>
                  <a:srgbClr val="FF0000"/>
                </a:solidFill>
              </a:rPr>
              <a:t>arguments</a:t>
            </a:r>
            <a:r>
              <a:rPr lang="en-US"/>
              <a:t> that are pointers </a:t>
            </a:r>
          </a:p>
          <a:p>
            <a:pPr lvl="1"/>
            <a:r>
              <a:rPr lang="en-US"/>
              <a:t>Copy an </a:t>
            </a:r>
            <a:r>
              <a:rPr lang="en-US">
                <a:solidFill>
                  <a:srgbClr val="FF0000"/>
                </a:solidFill>
              </a:rPr>
              <a:t>address</a:t>
            </a:r>
            <a:r>
              <a:rPr lang="en-US"/>
              <a:t>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</a:t>
            </a:r>
            <a:r>
              <a:rPr lang="en-US"/>
              <a:t> the formal parameters,</a:t>
            </a:r>
          </a:p>
          <a:p>
            <a:pPr lvl="1"/>
            <a:r>
              <a:rPr lang="en-US"/>
              <a:t>But changing formal parameter (the address) in the function NEVER changes the actual argument!</a:t>
            </a:r>
          </a:p>
          <a:p>
            <a:pPr lvl="1"/>
            <a:endParaRPr lang="en-US" sz="2000"/>
          </a:p>
        </p:txBody>
      </p:sp>
      <p:sp>
        <p:nvSpPr>
          <p:cNvPr id="675844" name="Text Box 4"/>
          <p:cNvSpPr txBox="1">
            <a:spLocks noChangeArrowheads="1"/>
          </p:cNvSpPr>
          <p:nvPr/>
        </p:nvSpPr>
        <p:spPr bwMode="auto">
          <a:xfrm>
            <a:off x="228600" y="4038600"/>
            <a:ext cx="3505200" cy="2692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 (void)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val=1.234;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*pd;</a:t>
            </a:r>
          </a:p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pd = &amp;val;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dfixit(pd);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now val=42.0 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// pd unchanged </a:t>
            </a:r>
          </a:p>
        </p:txBody>
      </p:sp>
      <p:sp>
        <p:nvSpPr>
          <p:cNvPr id="675845" name="Text Box 5"/>
          <p:cNvSpPr txBox="1">
            <a:spLocks noChangeArrowheads="1"/>
          </p:cNvSpPr>
          <p:nvPr/>
        </p:nvSpPr>
        <p:spPr bwMode="auto">
          <a:xfrm>
            <a:off x="5105400" y="4546600"/>
            <a:ext cx="3886200" cy="1625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dfixit(double *x)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x[0] = 42.0;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x++;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move!?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75846" name="Text Box 6"/>
          <p:cNvSpPr txBox="1">
            <a:spLocks noChangeArrowheads="1"/>
          </p:cNvSpPr>
          <p:nvPr/>
        </p:nvSpPr>
        <p:spPr bwMode="auto">
          <a:xfrm>
            <a:off x="4876800" y="3886200"/>
            <a:ext cx="2667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formal parameters</a:t>
            </a:r>
          </a:p>
        </p:txBody>
      </p:sp>
      <p:sp>
        <p:nvSpPr>
          <p:cNvPr id="675847" name="Oval 7"/>
          <p:cNvSpPr>
            <a:spLocks noChangeArrowheads="1"/>
          </p:cNvSpPr>
          <p:nvPr/>
        </p:nvSpPr>
        <p:spPr bwMode="auto">
          <a:xfrm>
            <a:off x="1828800" y="5715000"/>
            <a:ext cx="6096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49" name="Oval 9"/>
          <p:cNvSpPr>
            <a:spLocks noChangeArrowheads="1"/>
          </p:cNvSpPr>
          <p:nvPr/>
        </p:nvSpPr>
        <p:spPr bwMode="auto">
          <a:xfrm>
            <a:off x="8077200" y="4572000"/>
            <a:ext cx="457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50" name="Line 10"/>
          <p:cNvSpPr>
            <a:spLocks noChangeShapeType="1"/>
          </p:cNvSpPr>
          <p:nvPr/>
        </p:nvSpPr>
        <p:spPr bwMode="auto">
          <a:xfrm>
            <a:off x="7543800" y="4267200"/>
            <a:ext cx="6096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853" name="Oval 13"/>
          <p:cNvSpPr>
            <a:spLocks noChangeArrowheads="1"/>
          </p:cNvSpPr>
          <p:nvPr/>
        </p:nvSpPr>
        <p:spPr bwMode="auto">
          <a:xfrm>
            <a:off x="3505200" y="1981200"/>
            <a:ext cx="5334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54" name="Oval 14"/>
          <p:cNvSpPr>
            <a:spLocks noChangeArrowheads="1"/>
          </p:cNvSpPr>
          <p:nvPr/>
        </p:nvSpPr>
        <p:spPr bwMode="auto">
          <a:xfrm>
            <a:off x="3429000" y="1905000"/>
            <a:ext cx="685800" cy="762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55" name="Line 15"/>
          <p:cNvSpPr>
            <a:spLocks noChangeShapeType="1"/>
          </p:cNvSpPr>
          <p:nvPr/>
        </p:nvSpPr>
        <p:spPr bwMode="auto">
          <a:xfrm flipH="1">
            <a:off x="3962400" y="5791200"/>
            <a:ext cx="1676400" cy="4572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856" name="Line 16"/>
          <p:cNvSpPr>
            <a:spLocks noChangeShapeType="1"/>
          </p:cNvSpPr>
          <p:nvPr/>
        </p:nvSpPr>
        <p:spPr bwMode="auto">
          <a:xfrm>
            <a:off x="4343400" y="5791200"/>
            <a:ext cx="53340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857" name="Line 17"/>
          <p:cNvSpPr>
            <a:spLocks noChangeShapeType="1"/>
          </p:cNvSpPr>
          <p:nvPr/>
        </p:nvSpPr>
        <p:spPr bwMode="auto">
          <a:xfrm flipH="1">
            <a:off x="4343400" y="5791200"/>
            <a:ext cx="53340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858" name="Text Box 18"/>
          <p:cNvSpPr txBox="1">
            <a:spLocks noChangeArrowheads="1"/>
          </p:cNvSpPr>
          <p:nvPr/>
        </p:nvSpPr>
        <p:spPr bwMode="auto">
          <a:xfrm>
            <a:off x="4210050" y="5410200"/>
            <a:ext cx="74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NO!</a:t>
            </a:r>
          </a:p>
        </p:txBody>
      </p:sp>
      <p:sp>
        <p:nvSpPr>
          <p:cNvPr id="675859" name="Freeform 19"/>
          <p:cNvSpPr>
            <a:spLocks/>
          </p:cNvSpPr>
          <p:nvPr/>
        </p:nvSpPr>
        <p:spPr bwMode="auto">
          <a:xfrm>
            <a:off x="2443163" y="3751263"/>
            <a:ext cx="2416175" cy="2098675"/>
          </a:xfrm>
          <a:custGeom>
            <a:avLst/>
            <a:gdLst>
              <a:gd name="T0" fmla="*/ 0 w 1522"/>
              <a:gd name="T1" fmla="*/ 1322 h 1322"/>
              <a:gd name="T2" fmla="*/ 773 w 1522"/>
              <a:gd name="T3" fmla="*/ 1046 h 1322"/>
              <a:gd name="T4" fmla="*/ 1089 w 1522"/>
              <a:gd name="T5" fmla="*/ 138 h 1322"/>
              <a:gd name="T6" fmla="*/ 1522 w 1522"/>
              <a:gd name="T7" fmla="*/ 217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2" h="1322">
                <a:moveTo>
                  <a:pt x="0" y="1322"/>
                </a:moveTo>
                <a:cubicBezTo>
                  <a:pt x="129" y="1276"/>
                  <a:pt x="591" y="1243"/>
                  <a:pt x="773" y="1046"/>
                </a:cubicBezTo>
                <a:cubicBezTo>
                  <a:pt x="955" y="849"/>
                  <a:pt x="964" y="276"/>
                  <a:pt x="1089" y="138"/>
                </a:cubicBezTo>
                <a:cubicBezTo>
                  <a:pt x="1214" y="0"/>
                  <a:pt x="1432" y="201"/>
                  <a:pt x="1522" y="217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852" name="Text Box 12"/>
          <p:cNvSpPr txBox="1">
            <a:spLocks noChangeArrowheads="1"/>
          </p:cNvSpPr>
          <p:nvPr/>
        </p:nvSpPr>
        <p:spPr bwMode="auto">
          <a:xfrm>
            <a:off x="2286000" y="4953000"/>
            <a:ext cx="22860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actual argument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8392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Functions and Data Structures</a:t>
            </a:r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5626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What if function arguments are </a:t>
            </a:r>
            <a:r>
              <a:rPr lang="en-US" sz="24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2800" dirty="0" smtClean="0"/>
              <a:t>-type </a:t>
            </a:r>
            <a:r>
              <a:rPr lang="en-US" sz="2800" dirty="0"/>
              <a:t>variables?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	works just </a:t>
            </a:r>
            <a:r>
              <a:rPr lang="en-US" sz="2800" dirty="0" smtClean="0"/>
              <a:t>fine!</a:t>
            </a:r>
            <a:br>
              <a:rPr lang="en-US" sz="2800" dirty="0" smtClean="0"/>
            </a:br>
            <a:r>
              <a:rPr lang="en-US" sz="2800" dirty="0" smtClean="0"/>
              <a:t>		It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copies</a:t>
            </a:r>
            <a:r>
              <a:rPr lang="en-US" sz="2800" dirty="0"/>
              <a:t> the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D2D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struct</a:t>
            </a:r>
            <a:r>
              <a:rPr lang="en-US" sz="2800" dirty="0" smtClean="0"/>
              <a:t> </a:t>
            </a:r>
            <a:r>
              <a:rPr lang="en-US" sz="2800" dirty="0"/>
              <a:t>to formal parameters... 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give_raise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b4);   // costly prototype!  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main(void)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emp1;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...   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emp1 =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give_raise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 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);    //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costly 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fcn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call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...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give_raise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b4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   // costly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fcn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body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b4.salary += 1000.00;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...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return(b4);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58436" name="Line 4"/>
          <p:cNvSpPr>
            <a:spLocks noChangeShapeType="1"/>
          </p:cNvSpPr>
          <p:nvPr/>
        </p:nvSpPr>
        <p:spPr bwMode="auto">
          <a:xfrm>
            <a:off x="4419600" y="4336606"/>
            <a:ext cx="228600" cy="69259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8437" name="Text Box 5"/>
          <p:cNvSpPr txBox="1">
            <a:spLocks noChangeArrowheads="1"/>
          </p:cNvSpPr>
          <p:nvPr/>
        </p:nvSpPr>
        <p:spPr bwMode="auto">
          <a:xfrm>
            <a:off x="3533775" y="4478337"/>
            <a:ext cx="962025" cy="492125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COPY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153400" cy="49530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Define</a:t>
            </a:r>
            <a:r>
              <a:rPr lang="en-US" sz="2800"/>
              <a:t> a new </a:t>
            </a:r>
            <a:r>
              <a:rPr lang="en-US" sz="2800">
                <a:solidFill>
                  <a:schemeClr val="accent2"/>
                </a:solidFill>
              </a:rPr>
              <a:t>‘enum’</a:t>
            </a:r>
            <a:r>
              <a:rPr lang="en-US" sz="2800"/>
              <a:t> data type,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Declare</a:t>
            </a:r>
            <a:r>
              <a:rPr lang="en-US" sz="2800"/>
              <a:t> variables of it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800"/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enum weekdayT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define a new data type 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Sun, Mon, Tues, Wed, Thu, Fri, Sat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}weekdayT;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 today,tomorrow;	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declare vars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today = Sat;		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tomorrow = (today-1)%7;	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computed as int</a:t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(Recall) </a:t>
            </a: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Enum</a:t>
            </a:r>
            <a:r>
              <a:rPr lang="en-US">
                <a:latin typeface="Tahoma" pitchFamily="34" charset="0"/>
              </a:rPr>
              <a:t>erated Types</a:t>
            </a:r>
          </a:p>
        </p:txBody>
      </p:sp>
      <p:sp>
        <p:nvSpPr>
          <p:cNvPr id="571399" name="Oval 7"/>
          <p:cNvSpPr>
            <a:spLocks noChangeArrowheads="1"/>
          </p:cNvSpPr>
          <p:nvPr/>
        </p:nvSpPr>
        <p:spPr bwMode="auto">
          <a:xfrm>
            <a:off x="1143000" y="3098800"/>
            <a:ext cx="1676400" cy="53657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400" name="Text Box 8"/>
          <p:cNvSpPr txBox="1">
            <a:spLocks noChangeArrowheads="1"/>
          </p:cNvSpPr>
          <p:nvPr/>
        </p:nvSpPr>
        <p:spPr bwMode="auto">
          <a:xfrm>
            <a:off x="1371600" y="3657600"/>
            <a:ext cx="3124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Name of our new data type</a:t>
            </a:r>
            <a:r>
              <a:rPr lang="en-US" sz="2000">
                <a:effectLst/>
                <a:latin typeface="Times New Roman" pitchFamily="18" charset="0"/>
              </a:rPr>
              <a:t> </a:t>
            </a:r>
          </a:p>
        </p:txBody>
      </p:sp>
      <p:sp>
        <p:nvSpPr>
          <p:cNvPr id="571401" name="Line 9"/>
          <p:cNvSpPr>
            <a:spLocks noChangeShapeType="1"/>
          </p:cNvSpPr>
          <p:nvPr/>
        </p:nvSpPr>
        <p:spPr bwMode="auto">
          <a:xfrm flipH="1" flipV="1">
            <a:off x="2819400" y="3403600"/>
            <a:ext cx="304800" cy="25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1402" name="Rectangle 10"/>
          <p:cNvSpPr>
            <a:spLocks noChangeArrowheads="1"/>
          </p:cNvSpPr>
          <p:nvPr/>
        </p:nvSpPr>
        <p:spPr bwMode="auto">
          <a:xfrm>
            <a:off x="457200" y="2133600"/>
            <a:ext cx="7848600" cy="1524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407" name="Line 15"/>
          <p:cNvSpPr>
            <a:spLocks noChangeShapeType="1"/>
          </p:cNvSpPr>
          <p:nvPr/>
        </p:nvSpPr>
        <p:spPr bwMode="auto">
          <a:xfrm flipH="1">
            <a:off x="3962400" y="4267200"/>
            <a:ext cx="838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1408" name="Text Box 16"/>
          <p:cNvSpPr txBox="1">
            <a:spLocks noChangeArrowheads="1"/>
          </p:cNvSpPr>
          <p:nvPr/>
        </p:nvSpPr>
        <p:spPr bwMode="auto">
          <a:xfrm>
            <a:off x="4800600" y="3962400"/>
            <a:ext cx="3505200" cy="711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effectLst/>
                <a:latin typeface="Times New Roman" pitchFamily="18" charset="0"/>
              </a:rPr>
              <a:t>Declare some variables of type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8392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Functions and Data Structures</a:t>
            </a:r>
          </a:p>
        </p:txBody>
      </p:sp>
      <p:sp>
        <p:nvSpPr>
          <p:cNvPr id="65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5626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>
                <a:solidFill>
                  <a:schemeClr val="bg1"/>
                </a:solidFill>
              </a:rPr>
              <a:t>Recall that we call a function,</a:t>
            </a:r>
            <a:br>
              <a:rPr lang="en-US" sz="2800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we copy 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actual arguments</a:t>
            </a:r>
            <a:r>
              <a:rPr lang="en-US" sz="2800">
                <a:solidFill>
                  <a:schemeClr val="bg1"/>
                </a:solidFill>
              </a:rPr>
              <a:t> to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parameters</a:t>
            </a: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give_raise(workerT b4); 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costly prototype!   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int main(void)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workerT emp1;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...   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emp1 = give_raise( emp1 );  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costly fcn call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...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workerT give_raise(workerT b4)    // costly fcn body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b4.salary += 1000.00;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...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return(b4);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59460" name="Text Box 4"/>
          <p:cNvSpPr txBox="1">
            <a:spLocks noChangeArrowheads="1"/>
          </p:cNvSpPr>
          <p:nvPr/>
        </p:nvSpPr>
        <p:spPr bwMode="auto">
          <a:xfrm>
            <a:off x="4419600" y="4953000"/>
            <a:ext cx="1570038" cy="492125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COMPUTE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8392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Functions and Data Structures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5626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And when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</a:t>
            </a:r>
            <a:r>
              <a:rPr lang="en-US" sz="2800"/>
              <a:t> something from a function,</a:t>
            </a:r>
            <a:br>
              <a:rPr lang="en-US" sz="2800"/>
            </a:br>
            <a:r>
              <a:rPr lang="en-US" sz="2800"/>
              <a:t>we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copy</a:t>
            </a:r>
            <a:r>
              <a:rPr lang="en-US" sz="2800"/>
              <a:t> it from local variables...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give_raise(workerT b4); 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costly prototype!   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int main(void)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workerT emp1;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...   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emp1 = give_raise( emp1 );  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costly fcn call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...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workerT give_raise(workerT b4)  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costly fcn body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b4.salary += 1000.00;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...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return(b4);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60484" name="Text Box 4"/>
          <p:cNvSpPr txBox="1">
            <a:spLocks noChangeArrowheads="1"/>
          </p:cNvSpPr>
          <p:nvPr/>
        </p:nvSpPr>
        <p:spPr bwMode="auto">
          <a:xfrm>
            <a:off x="3352800" y="4114800"/>
            <a:ext cx="962025" cy="492125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COPY</a:t>
            </a:r>
          </a:p>
        </p:txBody>
      </p:sp>
      <p:sp>
        <p:nvSpPr>
          <p:cNvPr id="660485" name="Freeform 5"/>
          <p:cNvSpPr>
            <a:spLocks/>
          </p:cNvSpPr>
          <p:nvPr/>
        </p:nvSpPr>
        <p:spPr bwMode="auto">
          <a:xfrm>
            <a:off x="1905000" y="3352800"/>
            <a:ext cx="685800" cy="269875"/>
          </a:xfrm>
          <a:custGeom>
            <a:avLst/>
            <a:gdLst>
              <a:gd name="T0" fmla="*/ 432 w 432"/>
              <a:gd name="T1" fmla="*/ 170 h 170"/>
              <a:gd name="T2" fmla="*/ 215 w 432"/>
              <a:gd name="T3" fmla="*/ 0 h 170"/>
              <a:gd name="T4" fmla="*/ 0 w 432"/>
              <a:gd name="T5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170">
                <a:moveTo>
                  <a:pt x="432" y="170"/>
                </a:moveTo>
                <a:cubicBezTo>
                  <a:pt x="396" y="142"/>
                  <a:pt x="287" y="0"/>
                  <a:pt x="215" y="0"/>
                </a:cubicBezTo>
                <a:cubicBezTo>
                  <a:pt x="143" y="0"/>
                  <a:pt x="45" y="135"/>
                  <a:pt x="0" y="170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0486" name="Oval 6"/>
          <p:cNvSpPr>
            <a:spLocks noChangeArrowheads="1"/>
          </p:cNvSpPr>
          <p:nvPr/>
        </p:nvSpPr>
        <p:spPr bwMode="auto">
          <a:xfrm>
            <a:off x="2286000" y="3505200"/>
            <a:ext cx="25146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0487" name="Line 7"/>
          <p:cNvSpPr>
            <a:spLocks noChangeShapeType="1"/>
          </p:cNvSpPr>
          <p:nvPr/>
        </p:nvSpPr>
        <p:spPr bwMode="auto">
          <a:xfrm flipV="1">
            <a:off x="2743200" y="4003675"/>
            <a:ext cx="533400" cy="163512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8392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Functions and Data Structures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err="1"/>
              <a:t>Structs</a:t>
            </a:r>
            <a:r>
              <a:rPr lang="en-US" sz="2800" dirty="0"/>
              <a:t> are just one more data type– it all works fine.</a:t>
            </a:r>
            <a:br>
              <a:rPr lang="en-US" sz="2800" dirty="0"/>
            </a:br>
            <a:r>
              <a:rPr lang="en-US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BUT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dirty="0"/>
              <a:t>data structures may be </a:t>
            </a:r>
            <a:r>
              <a:rPr lang="en-US" sz="2800" b="1" dirty="0">
                <a:latin typeface="Tahoma" pitchFamily="34" charset="0"/>
              </a:rPr>
              <a:t>HUGE!</a:t>
            </a:r>
            <a:r>
              <a:rPr lang="en-US" sz="2800" dirty="0"/>
              <a:t>: </a:t>
            </a:r>
            <a:br>
              <a:rPr lang="en-US" sz="2800" dirty="0"/>
            </a:br>
            <a:r>
              <a:rPr lang="en-US" sz="1600" dirty="0"/>
              <a:t>                            (suppose the </a:t>
            </a:r>
            <a:r>
              <a:rPr lang="en-US" sz="1600" b="1" dirty="0" err="1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workerT</a:t>
            </a:r>
            <a:r>
              <a:rPr lang="en-US" sz="1600" dirty="0"/>
              <a:t> </a:t>
            </a:r>
            <a:r>
              <a:rPr lang="en-US" sz="1600" dirty="0" err="1"/>
              <a:t>struct</a:t>
            </a:r>
            <a:r>
              <a:rPr lang="en-US" sz="1600" dirty="0"/>
              <a:t> includes a 12.5MB photo…)</a:t>
            </a:r>
            <a:br>
              <a:rPr lang="en-US" sz="1600" dirty="0"/>
            </a:br>
            <a:r>
              <a:rPr lang="en-US" sz="2800" dirty="0"/>
              <a:t>do you </a:t>
            </a:r>
            <a:r>
              <a:rPr lang="en-US" sz="2800" i="1" u="sng" dirty="0">
                <a:solidFill>
                  <a:srgbClr val="FF0000"/>
                </a:solidFill>
              </a:rPr>
              <a:t>need</a:t>
            </a:r>
            <a:r>
              <a:rPr lang="en-US" sz="2800" dirty="0"/>
              <a:t> to copy back and forth to/from functions?</a:t>
            </a: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give_raise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b4);   // </a:t>
            </a:r>
            <a:r>
              <a:rPr lang="en-US" sz="1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costly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prototype!   </a:t>
            </a: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main(void)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emp1;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...   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emp1  =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give_raise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 emp1 ); // </a:t>
            </a:r>
            <a:r>
              <a:rPr lang="en-US" sz="1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costly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fcn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call !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661508" name="Oval 4"/>
          <p:cNvSpPr>
            <a:spLocks noChangeArrowheads="1"/>
          </p:cNvSpPr>
          <p:nvPr/>
        </p:nvSpPr>
        <p:spPr bwMode="auto">
          <a:xfrm>
            <a:off x="4495800" y="4800600"/>
            <a:ext cx="7620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61509" name="Text Box 5"/>
          <p:cNvSpPr txBox="1">
            <a:spLocks noChangeArrowheads="1"/>
          </p:cNvSpPr>
          <p:nvPr/>
        </p:nvSpPr>
        <p:spPr bwMode="auto">
          <a:xfrm>
            <a:off x="3903663" y="5334000"/>
            <a:ext cx="2181225" cy="5905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COPY THE BIG</a:t>
            </a:r>
            <a:br>
              <a:rPr lang="en-US" sz="16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sz="16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INPUT STRUCT to b4</a:t>
            </a:r>
          </a:p>
        </p:txBody>
      </p:sp>
      <p:sp>
        <p:nvSpPr>
          <p:cNvPr id="661510" name="Oval 6"/>
          <p:cNvSpPr>
            <a:spLocks noChangeArrowheads="1"/>
          </p:cNvSpPr>
          <p:nvPr/>
        </p:nvSpPr>
        <p:spPr bwMode="auto">
          <a:xfrm>
            <a:off x="2085975" y="4857750"/>
            <a:ext cx="6096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1511" name="Text Box 7"/>
          <p:cNvSpPr txBox="1">
            <a:spLocks noChangeArrowheads="1"/>
          </p:cNvSpPr>
          <p:nvPr/>
        </p:nvSpPr>
        <p:spPr bwMode="auto">
          <a:xfrm>
            <a:off x="858838" y="5349875"/>
            <a:ext cx="2946400" cy="5905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COPY THE BIG</a:t>
            </a:r>
            <a:br>
              <a:rPr lang="en-US" sz="16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sz="16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RETURNED STRUCT to emp1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8382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Functions and Data Structures</a:t>
            </a:r>
          </a:p>
        </p:txBody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410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Make a habit of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Pass-by-Reference </a:t>
            </a:r>
            <a:r>
              <a:rPr lang="en-US" sz="2800" dirty="0"/>
              <a:t>for structures: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lnSpc>
                <a:spcPct val="80000"/>
              </a:lnSpc>
            </a:pPr>
            <a:r>
              <a:rPr lang="en-US" sz="2400" dirty="0"/>
              <a:t>Copies only the </a:t>
            </a:r>
            <a:r>
              <a:rPr lang="en-US" sz="2400" dirty="0">
                <a:solidFill>
                  <a:schemeClr val="accent2"/>
                </a:solidFill>
              </a:rPr>
              <a:t>address</a:t>
            </a:r>
            <a:r>
              <a:rPr lang="en-US" sz="2400" dirty="0"/>
              <a:t> for function to use—</a:t>
            </a:r>
            <a:r>
              <a:rPr lang="en-US" sz="24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</a:t>
            </a:r>
            <a:r>
              <a:rPr lang="en-US" sz="2400" dirty="0"/>
              <a:t>!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No return value </a:t>
            </a:r>
            <a:r>
              <a:rPr lang="en-US" sz="2400" dirty="0" smtClean="0"/>
              <a:t>needed</a:t>
            </a:r>
            <a:r>
              <a:rPr lang="en-US" sz="2400" dirty="0" smtClean="0">
                <a:solidFill>
                  <a:schemeClr val="accent6"/>
                </a:solidFill>
              </a:rPr>
              <a:t>—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Efficient</a:t>
            </a:r>
            <a:r>
              <a:rPr lang="en-US" sz="24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void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give_raise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  //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efficient prototype!</a:t>
            </a: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main(void)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emp1;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...   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give_raise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(&amp;emp1); 		//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Better! use a pointer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...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void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give_raise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 // efficient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func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body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-&gt;salary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+= 1000.0;	//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Note the 'shorthand'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b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	// (same as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[0]).salary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or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(*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).salary</a:t>
            </a: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</a:t>
            </a:r>
          </a:p>
        </p:txBody>
      </p:sp>
      <p:sp>
        <p:nvSpPr>
          <p:cNvPr id="663557" name="Rectangle 5"/>
          <p:cNvSpPr>
            <a:spLocks noChangeArrowheads="1"/>
          </p:cNvSpPr>
          <p:nvPr/>
        </p:nvSpPr>
        <p:spPr bwMode="auto">
          <a:xfrm>
            <a:off x="685800" y="990600"/>
            <a:ext cx="7543800" cy="5334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914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Dynamic Alloc. for Structures I</a:t>
            </a:r>
          </a:p>
        </p:txBody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Just as we can have fixed arrays of structures</a:t>
            </a:r>
            <a:br>
              <a:rPr lang="en-US" sz="2800" dirty="0"/>
            </a:br>
            <a:r>
              <a:rPr lang="en-US" sz="2800" dirty="0"/>
              <a:t>(e.g.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staff[30]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sz="2800" dirty="0"/>
              <a:t>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We can have </a:t>
            </a:r>
            <a:r>
              <a:rPr lang="en-US" sz="2800" b="1" i="1" u="sng" dirty="0">
                <a:solidFill>
                  <a:schemeClr val="accent2"/>
                </a:solidFill>
              </a:rPr>
              <a:t>dynamically allocated</a:t>
            </a:r>
            <a:r>
              <a:rPr lang="en-US" sz="2800" dirty="0"/>
              <a:t> arrays of </a:t>
            </a:r>
            <a:r>
              <a:rPr lang="en-US" sz="2800" dirty="0" err="1"/>
              <a:t>structs</a:t>
            </a:r>
            <a:r>
              <a:rPr lang="en-US" sz="2800" dirty="0"/>
              <a:t>: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k,kmax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	// pointer-to-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		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(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*)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(30*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));</a:t>
            </a:r>
            <a:b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now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points to 30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elements...</a:t>
            </a:r>
            <a:b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[0].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name,“Ebenezer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Scrooge”,30);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[0].salary = 250.00;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[0].ssn,”001-34-8902”,11);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[0].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ded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1;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[1].name = “Bob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Cratchit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”;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[1].salary = 10.00;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...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free(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pWho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RELEASE allocated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8" name="Rectangle 4"/>
          <p:cNvSpPr>
            <a:spLocks noChangeArrowheads="1"/>
          </p:cNvSpPr>
          <p:nvPr/>
        </p:nvSpPr>
        <p:spPr bwMode="auto">
          <a:xfrm>
            <a:off x="762000" y="3886200"/>
            <a:ext cx="7543800" cy="2286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914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Dynamic Alloc. for Structures I</a:t>
            </a:r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Just as we can have fixed arrays of structures</a:t>
            </a:r>
            <a:br>
              <a:rPr lang="en-US" sz="2800"/>
            </a:br>
            <a:r>
              <a:rPr lang="en-US" sz="2800"/>
              <a:t>(e.g.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staff[30]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r>
              <a:rPr lang="en-US" sz="2800"/>
              <a:t>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We can have </a:t>
            </a:r>
            <a:r>
              <a:rPr lang="en-US" sz="2800" b="1" i="1" u="sng">
                <a:solidFill>
                  <a:schemeClr val="accent2"/>
                </a:solidFill>
              </a:rPr>
              <a:t>dynamically allocated</a:t>
            </a:r>
            <a:r>
              <a:rPr lang="en-US" sz="2800" u="sng"/>
              <a:t> </a:t>
            </a:r>
            <a:r>
              <a:rPr lang="en-US" sz="2800"/>
              <a:t>arrays of structs: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k,kmax;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*pWho, *pSel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	// pointers-to-struct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	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pWho = (workerT *)malloc(30*sizeof(workerT));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now pWho points to 30 workerT elements...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BETTER: USE -&gt; operator, like this: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pSel = pWho;		// point to start of array;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strncpy(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pSel-&gt;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name,“Ebenezer Scrooge”,30);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pSel-&gt;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salary = 250.00;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strncpy(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pSel-&gt;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ssn,”001-34-8902”,11);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pSel-&gt;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ded = 1;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pSel++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point to the NEXT employee;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pSel-&gt;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 = “Bob Cratchit”;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pSel-&gt;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salary = 10.00;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...  free(pWho);	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RELEASE allocated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914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Dynamic Alloc. for Structures II</a:t>
            </a:r>
          </a:p>
        </p:txBody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458200" cy="5334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Data structures can have pointer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members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too...:</a:t>
            </a:r>
          </a:p>
          <a:p>
            <a:pPr>
              <a:buFontTx/>
              <a:buNone/>
            </a:pPr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20548" name="Rectangle 4"/>
          <p:cNvSpPr>
            <a:spLocks noChangeArrowheads="1"/>
          </p:cNvSpPr>
          <p:nvPr/>
        </p:nvSpPr>
        <p:spPr bwMode="auto">
          <a:xfrm>
            <a:off x="685800" y="1600200"/>
            <a:ext cx="8153400" cy="19732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//*****employee record ******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string variable 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float salary;	// in dollars	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ssn[11];	// xxx-xx-xxxx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ded;		// tax deductions 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workerT;</a:t>
            </a:r>
          </a:p>
        </p:txBody>
      </p:sp>
      <p:sp>
        <p:nvSpPr>
          <p:cNvPr id="620550" name="Rectangle 6"/>
          <p:cNvSpPr>
            <a:spLocks noChangeArrowheads="1"/>
          </p:cNvSpPr>
          <p:nvPr/>
        </p:nvSpPr>
        <p:spPr bwMode="auto">
          <a:xfrm>
            <a:off x="533400" y="3657600"/>
            <a:ext cx="8382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BETTER! Allocate memory for the ‘name’ pointer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emp1.name =(char *)malloc(31*sizeof(char));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strncpy(emp1.name,“Ebenezer Scrooge”,30);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emp1.salary = 250.00;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strncpy(emp1.ssn,”001-34-8902”,11);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emp1.ded = 1;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emp1.name = “Bob Cratchit”;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emp1.salary = 10.00;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(Recall) </a:t>
            </a:r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Enum</a:t>
            </a:r>
            <a:r>
              <a:rPr lang="en-US">
                <a:latin typeface="Tahoma" pitchFamily="34" charset="0"/>
              </a:rPr>
              <a:t>erated Types</a:t>
            </a:r>
          </a:p>
        </p:txBody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Mostly a notational convenience</a:t>
            </a:r>
          </a:p>
          <a:p>
            <a:pPr>
              <a:lnSpc>
                <a:spcPct val="90000"/>
              </a:lnSpc>
            </a:pPr>
            <a:r>
              <a:rPr lang="en-US" sz="2800"/>
              <a:t>Works just like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 sz="2800"/>
              <a:t> statements: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enum weekdayT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Sun, Mon, Tues, Wed, Thu, Fri, Sat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} weekdayT;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enum</a:t>
            </a:r>
            <a:r>
              <a:rPr lang="en-US" sz="2800"/>
              <a:t> variables given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800"/>
              <a:t> values internally, </a:t>
            </a:r>
            <a:br>
              <a:rPr lang="en-US" sz="2800"/>
            </a:br>
            <a:r>
              <a:rPr lang="en-US" sz="2800"/>
              <a:t>or you can assign them explicitly (see book)</a:t>
            </a:r>
          </a:p>
          <a:p>
            <a:pPr>
              <a:lnSpc>
                <a:spcPct val="90000"/>
              </a:lnSpc>
            </a:pPr>
            <a:r>
              <a:rPr lang="en-US" sz="2800"/>
              <a:t>No restrictions on value--</a:t>
            </a:r>
            <a:br>
              <a:rPr lang="en-US" sz="2800"/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today = 578;</a:t>
            </a:r>
            <a:r>
              <a:rPr lang="en-US" sz="2800"/>
              <a:t> allowed  (but meaningless)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</p:txBody>
      </p:sp>
      <p:sp>
        <p:nvSpPr>
          <p:cNvPr id="572420" name="Text Box 4"/>
          <p:cNvSpPr txBox="1">
            <a:spLocks noChangeArrowheads="1"/>
          </p:cNvSpPr>
          <p:nvPr/>
        </p:nvSpPr>
        <p:spPr bwMode="auto">
          <a:xfrm>
            <a:off x="1981200" y="2438400"/>
            <a:ext cx="525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0   1   2   3   4   5   6</a:t>
            </a:r>
          </a:p>
        </p:txBody>
      </p:sp>
      <p:sp>
        <p:nvSpPr>
          <p:cNvPr id="572421" name="Line 5"/>
          <p:cNvSpPr>
            <a:spLocks noChangeShapeType="1"/>
          </p:cNvSpPr>
          <p:nvPr/>
        </p:nvSpPr>
        <p:spPr bwMode="auto">
          <a:xfrm flipH="1">
            <a:off x="2132013" y="2814638"/>
            <a:ext cx="2286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2422" name="Line 6"/>
          <p:cNvSpPr>
            <a:spLocks noChangeShapeType="1"/>
          </p:cNvSpPr>
          <p:nvPr/>
        </p:nvSpPr>
        <p:spPr bwMode="auto">
          <a:xfrm flipH="1">
            <a:off x="2895600" y="2819400"/>
            <a:ext cx="1524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2423" name="Line 7"/>
          <p:cNvSpPr>
            <a:spLocks noChangeShapeType="1"/>
          </p:cNvSpPr>
          <p:nvPr/>
        </p:nvSpPr>
        <p:spPr bwMode="auto">
          <a:xfrm flipH="1">
            <a:off x="3733800" y="2832100"/>
            <a:ext cx="76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2424" name="Line 8"/>
          <p:cNvSpPr>
            <a:spLocks noChangeShapeType="1"/>
          </p:cNvSpPr>
          <p:nvPr/>
        </p:nvSpPr>
        <p:spPr bwMode="auto">
          <a:xfrm flipH="1">
            <a:off x="4495800" y="2832100"/>
            <a:ext cx="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2425" name="Line 9"/>
          <p:cNvSpPr>
            <a:spLocks noChangeShapeType="1"/>
          </p:cNvSpPr>
          <p:nvPr/>
        </p:nvSpPr>
        <p:spPr bwMode="auto">
          <a:xfrm flipH="1">
            <a:off x="5257800" y="2819400"/>
            <a:ext cx="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2426" name="Line 10"/>
          <p:cNvSpPr>
            <a:spLocks noChangeShapeType="1"/>
          </p:cNvSpPr>
          <p:nvPr/>
        </p:nvSpPr>
        <p:spPr bwMode="auto">
          <a:xfrm flipH="1">
            <a:off x="6019800" y="2819400"/>
            <a:ext cx="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2427" name="Line 11"/>
          <p:cNvSpPr>
            <a:spLocks noChangeShapeType="1"/>
          </p:cNvSpPr>
          <p:nvPr/>
        </p:nvSpPr>
        <p:spPr bwMode="auto">
          <a:xfrm flipH="1">
            <a:off x="6781800" y="2819400"/>
            <a:ext cx="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1)</a:t>
            </a:r>
            <a:r>
              <a:rPr lang="en-US">
                <a:latin typeface="Tahoma" pitchFamily="34" charset="0"/>
              </a:rPr>
              <a:t> </a:t>
            </a:r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Define</a:t>
            </a:r>
            <a:r>
              <a:rPr lang="en-US">
                <a:latin typeface="Tahoma" pitchFamily="34" charset="0"/>
              </a:rPr>
              <a:t> a Data Structure</a:t>
            </a:r>
          </a:p>
        </p:txBody>
      </p:sp>
      <p:sp>
        <p:nvSpPr>
          <p:cNvPr id="581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//*****employee record *****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	// string variable 	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// in dollars		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// xxx-xx-xxxx	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ded;		// tax deductions 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workerT;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emp1,staff[30];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emp1.name = “Bob Cratchit”;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emp1.salary = 10.00;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strncpy(emp1.ssn,”022-85-7741”,11);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emp1.ded = 7;	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81636" name="Text Box 4"/>
          <p:cNvSpPr txBox="1">
            <a:spLocks noChangeArrowheads="1"/>
          </p:cNvSpPr>
          <p:nvPr/>
        </p:nvSpPr>
        <p:spPr bwMode="auto">
          <a:xfrm>
            <a:off x="2670175" y="3352800"/>
            <a:ext cx="6321425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‘</a:t>
            </a:r>
            <a:r>
              <a:rPr lang="en-US" b="1">
                <a:effectLst/>
                <a:latin typeface="Times New Roman" pitchFamily="18" charset="0"/>
              </a:rPr>
              <a:t>define a new type</a:t>
            </a:r>
            <a:r>
              <a:rPr lang="en-US">
                <a:effectLst/>
                <a:latin typeface="Times New Roman" pitchFamily="18" charset="0"/>
              </a:rPr>
              <a:t> for me’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                                ‘it is a </a:t>
            </a:r>
            <a:r>
              <a:rPr lang="en-US" b="1">
                <a:effectLst/>
                <a:latin typeface="Times New Roman" pitchFamily="18" charset="0"/>
              </a:rPr>
              <a:t>data structure</a:t>
            </a:r>
            <a:r>
              <a:rPr lang="en-US">
                <a:effectLst/>
                <a:latin typeface="Times New Roman" pitchFamily="18" charset="0"/>
              </a:rPr>
              <a:t>, and…’</a:t>
            </a:r>
          </a:p>
        </p:txBody>
      </p:sp>
      <p:sp>
        <p:nvSpPr>
          <p:cNvPr id="581639" name="Oval 7"/>
          <p:cNvSpPr>
            <a:spLocks noChangeArrowheads="1"/>
          </p:cNvSpPr>
          <p:nvPr/>
        </p:nvSpPr>
        <p:spPr bwMode="auto">
          <a:xfrm>
            <a:off x="457200" y="1524000"/>
            <a:ext cx="23622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1641" name="Text Box 9"/>
          <p:cNvSpPr txBox="1">
            <a:spLocks noChangeArrowheads="1"/>
          </p:cNvSpPr>
          <p:nvPr/>
        </p:nvSpPr>
        <p:spPr bwMode="auto">
          <a:xfrm>
            <a:off x="2681288" y="4495800"/>
            <a:ext cx="4862512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‘The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name</a:t>
            </a:r>
            <a:r>
              <a:rPr lang="en-US">
                <a:effectLst/>
                <a:latin typeface="Times New Roman" pitchFamily="18" charset="0"/>
              </a:rPr>
              <a:t> of the new data type is …’</a:t>
            </a:r>
          </a:p>
        </p:txBody>
      </p:sp>
      <p:sp>
        <p:nvSpPr>
          <p:cNvPr id="581642" name="Line 10"/>
          <p:cNvSpPr>
            <a:spLocks noChangeShapeType="1"/>
          </p:cNvSpPr>
          <p:nvPr/>
        </p:nvSpPr>
        <p:spPr bwMode="auto">
          <a:xfrm flipH="1" flipV="1">
            <a:off x="1843088" y="3581400"/>
            <a:ext cx="8382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1643" name="Oval 11"/>
          <p:cNvSpPr>
            <a:spLocks noChangeArrowheads="1"/>
          </p:cNvSpPr>
          <p:nvPr/>
        </p:nvSpPr>
        <p:spPr bwMode="auto">
          <a:xfrm>
            <a:off x="914400" y="3200400"/>
            <a:ext cx="1371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1646" name="Freeform 14"/>
          <p:cNvSpPr>
            <a:spLocks/>
          </p:cNvSpPr>
          <p:nvPr/>
        </p:nvSpPr>
        <p:spPr bwMode="auto">
          <a:xfrm>
            <a:off x="269875" y="2847975"/>
            <a:ext cx="765175" cy="2638425"/>
          </a:xfrm>
          <a:custGeom>
            <a:avLst/>
            <a:gdLst>
              <a:gd name="T0" fmla="*/ 370 w 482"/>
              <a:gd name="T1" fmla="*/ 1662 h 1662"/>
              <a:gd name="T2" fmla="*/ 43 w 482"/>
              <a:gd name="T3" fmla="*/ 622 h 1662"/>
              <a:gd name="T4" fmla="*/ 113 w 482"/>
              <a:gd name="T5" fmla="*/ 189 h 1662"/>
              <a:gd name="T6" fmla="*/ 482 w 482"/>
              <a:gd name="T7" fmla="*/ 0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2" h="1662">
                <a:moveTo>
                  <a:pt x="370" y="1662"/>
                </a:moveTo>
                <a:cubicBezTo>
                  <a:pt x="314" y="1484"/>
                  <a:pt x="86" y="867"/>
                  <a:pt x="43" y="622"/>
                </a:cubicBezTo>
                <a:cubicBezTo>
                  <a:pt x="0" y="377"/>
                  <a:pt x="40" y="293"/>
                  <a:pt x="113" y="189"/>
                </a:cubicBezTo>
                <a:cubicBezTo>
                  <a:pt x="186" y="85"/>
                  <a:pt x="405" y="40"/>
                  <a:pt x="482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1647" name="Rectangle 15"/>
          <p:cNvSpPr>
            <a:spLocks noChangeArrowheads="1"/>
          </p:cNvSpPr>
          <p:nvPr/>
        </p:nvSpPr>
        <p:spPr bwMode="auto">
          <a:xfrm>
            <a:off x="1066800" y="2209800"/>
            <a:ext cx="1828800" cy="99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1649" name="Text Box 17"/>
          <p:cNvSpPr txBox="1">
            <a:spLocks noChangeArrowheads="1"/>
          </p:cNvSpPr>
          <p:nvPr/>
        </p:nvSpPr>
        <p:spPr bwMode="auto">
          <a:xfrm>
            <a:off x="838200" y="5410200"/>
            <a:ext cx="5521325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‘The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members</a:t>
            </a:r>
            <a:r>
              <a:rPr lang="en-US">
                <a:effectLst/>
                <a:latin typeface="Times New Roman" pitchFamily="18" charset="0"/>
              </a:rPr>
              <a:t> of the new data type are …’</a:t>
            </a:r>
          </a:p>
        </p:txBody>
      </p:sp>
      <p:sp>
        <p:nvSpPr>
          <p:cNvPr id="581650" name="Freeform 18"/>
          <p:cNvSpPr>
            <a:spLocks/>
          </p:cNvSpPr>
          <p:nvPr/>
        </p:nvSpPr>
        <p:spPr bwMode="auto">
          <a:xfrm>
            <a:off x="2598738" y="1920875"/>
            <a:ext cx="906462" cy="1584325"/>
          </a:xfrm>
          <a:custGeom>
            <a:avLst/>
            <a:gdLst>
              <a:gd name="T0" fmla="*/ 571 w 571"/>
              <a:gd name="T1" fmla="*/ 998 h 998"/>
              <a:gd name="T2" fmla="*/ 437 w 571"/>
              <a:gd name="T3" fmla="*/ 362 h 998"/>
              <a:gd name="T4" fmla="*/ 0 w 571"/>
              <a:gd name="T5" fmla="*/ 0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1" h="998">
                <a:moveTo>
                  <a:pt x="571" y="998"/>
                </a:moveTo>
                <a:cubicBezTo>
                  <a:pt x="549" y="892"/>
                  <a:pt x="532" y="528"/>
                  <a:pt x="437" y="362"/>
                </a:cubicBezTo>
                <a:cubicBezTo>
                  <a:pt x="342" y="196"/>
                  <a:pt x="73" y="60"/>
                  <a:pt x="0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81652" name="Group 20"/>
          <p:cNvGrpSpPr>
            <a:grpSpLocks/>
          </p:cNvGrpSpPr>
          <p:nvPr/>
        </p:nvGrpSpPr>
        <p:grpSpPr bwMode="auto">
          <a:xfrm>
            <a:off x="152400" y="533400"/>
            <a:ext cx="1143000" cy="457200"/>
            <a:chOff x="42" y="1008"/>
            <a:chExt cx="720" cy="288"/>
          </a:xfrm>
        </p:grpSpPr>
        <p:sp>
          <p:nvSpPr>
            <p:cNvPr id="581653" name="AutoShape 21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654" name="Text Box 22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  <p:grpSp>
        <p:nvGrpSpPr>
          <p:cNvPr id="581655" name="Group 23"/>
          <p:cNvGrpSpPr>
            <a:grpSpLocks/>
          </p:cNvGrpSpPr>
          <p:nvPr/>
        </p:nvGrpSpPr>
        <p:grpSpPr bwMode="auto">
          <a:xfrm>
            <a:off x="7924800" y="533400"/>
            <a:ext cx="1143000" cy="457200"/>
            <a:chOff x="42" y="1008"/>
            <a:chExt cx="720" cy="288"/>
          </a:xfrm>
        </p:grpSpPr>
        <p:sp>
          <p:nvSpPr>
            <p:cNvPr id="581656" name="AutoShape 24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1657" name="Text Box 25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1143000"/>
          </a:xfrm>
        </p:spPr>
        <p:txBody>
          <a:bodyPr/>
          <a:lstStyle/>
          <a:p>
            <a:r>
              <a:rPr lang="en-US" sz="3600" b="0">
                <a:solidFill>
                  <a:srgbClr val="FF0000"/>
                </a:solidFill>
                <a:latin typeface="Tahoma" pitchFamily="34" charset="0"/>
              </a:rPr>
              <a:t>2) Declare</a:t>
            </a:r>
            <a:r>
              <a:rPr lang="en-US" sz="3600">
                <a:solidFill>
                  <a:srgbClr val="FF0000"/>
                </a:solidFill>
                <a:latin typeface="Tahoma" pitchFamily="34" charset="0"/>
              </a:rPr>
              <a:t> Variables</a:t>
            </a:r>
            <a:r>
              <a:rPr lang="en-US" sz="3600">
                <a:latin typeface="Tahoma" pitchFamily="34" charset="0"/>
              </a:rPr>
              <a:t> of the new Type</a:t>
            </a: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502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//*****employee record *****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	// string variable 	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// in dollars		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// xxx-xx-xxxx	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ded;		// tax deductions 	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workerT;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 *pGood, staff[30];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i,imax;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emp1.name = “Bob Cratchit”;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emp1.salary = 10.00;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strncpy(emp1.ssn,”022-85-7741”,11);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emp1.ded = 7;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84708" name="Text Box 4"/>
          <p:cNvSpPr txBox="1">
            <a:spLocks noChangeArrowheads="1"/>
          </p:cNvSpPr>
          <p:nvPr/>
        </p:nvSpPr>
        <p:spPr bwMode="auto">
          <a:xfrm>
            <a:off x="2895600" y="4610100"/>
            <a:ext cx="5943600" cy="19272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‘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>
                <a:effectLst/>
                <a:latin typeface="Times New Roman" pitchFamily="18" charset="0"/>
              </a:rPr>
              <a:t>’ is now a data type.</a:t>
            </a:r>
          </a:p>
          <a:p>
            <a:pPr eaLnBrk="0" hangingPunct="0"/>
            <a:endParaRPr lang="en-US">
              <a:effectLst/>
              <a:latin typeface="Times New Roman" pitchFamily="18" charset="0"/>
            </a:endParaRP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Declare an ordinary variable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>
                <a:effectLst/>
                <a:latin typeface="Times New Roman" pitchFamily="18" charset="0"/>
              </a:rPr>
              <a:t>,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and a pointer-to-workerT variable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pGood</a:t>
            </a:r>
            <a:r>
              <a:rPr lang="en-US">
                <a:effectLst/>
                <a:latin typeface="Times New Roman" pitchFamily="18" charset="0"/>
              </a:rPr>
              <a:t>, 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and an array of workerT elements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staff[30]</a:t>
            </a:r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584710" name="Oval 6"/>
          <p:cNvSpPr>
            <a:spLocks noChangeArrowheads="1"/>
          </p:cNvSpPr>
          <p:nvPr/>
        </p:nvSpPr>
        <p:spPr bwMode="auto">
          <a:xfrm>
            <a:off x="990600" y="4038600"/>
            <a:ext cx="1143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4711" name="Freeform 7"/>
          <p:cNvSpPr>
            <a:spLocks/>
          </p:cNvSpPr>
          <p:nvPr/>
        </p:nvSpPr>
        <p:spPr bwMode="auto">
          <a:xfrm>
            <a:off x="615950" y="4289425"/>
            <a:ext cx="2355850" cy="739775"/>
          </a:xfrm>
          <a:custGeom>
            <a:avLst/>
            <a:gdLst>
              <a:gd name="T0" fmla="*/ 1628 w 1628"/>
              <a:gd name="T1" fmla="*/ 586 h 664"/>
              <a:gd name="T2" fmla="*/ 226 w 1628"/>
              <a:gd name="T3" fmla="*/ 566 h 664"/>
              <a:gd name="T4" fmla="*/ 273 w 1628"/>
              <a:gd name="T5" fmla="*/ 0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28" h="664">
                <a:moveTo>
                  <a:pt x="1628" y="586"/>
                </a:moveTo>
                <a:cubicBezTo>
                  <a:pt x="1394" y="583"/>
                  <a:pt x="452" y="664"/>
                  <a:pt x="226" y="566"/>
                </a:cubicBezTo>
                <a:cubicBezTo>
                  <a:pt x="0" y="468"/>
                  <a:pt x="263" y="118"/>
                  <a:pt x="273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1143000"/>
          </a:xfrm>
        </p:spPr>
        <p:txBody>
          <a:bodyPr/>
          <a:lstStyle/>
          <a:p>
            <a:r>
              <a:rPr lang="en-US" sz="3600">
                <a:solidFill>
                  <a:srgbClr val="FF0000"/>
                </a:solidFill>
                <a:latin typeface="Tahoma" pitchFamily="34" charset="0"/>
              </a:rPr>
              <a:t>3) </a:t>
            </a:r>
            <a:r>
              <a:rPr lang="en-US" sz="3600" b="0">
                <a:solidFill>
                  <a:srgbClr val="FF0000"/>
                </a:solidFill>
                <a:latin typeface="Tahoma" pitchFamily="34" charset="0"/>
              </a:rPr>
              <a:t>Initialize and Use</a:t>
            </a:r>
            <a:r>
              <a:rPr lang="en-US" sz="3600">
                <a:latin typeface="Tahoma" pitchFamily="34" charset="0"/>
              </a:rPr>
              <a:t> struct Variables</a:t>
            </a:r>
          </a:p>
        </p:txBody>
      </p:sp>
      <p:sp>
        <p:nvSpPr>
          <p:cNvPr id="585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//*****employee record *****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	// string variable 	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// in dollars		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// xxx-xx-xxxx	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ded;		// tax deductions 	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workerT;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emp1,staff[30];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i,imax;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.name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“Bob Cratchit”;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.salary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10.00;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strncpy(emp1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.ssn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,”022-85-7741”,11);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.ded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7;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85732" name="Text Box 4"/>
          <p:cNvSpPr txBox="1">
            <a:spLocks noChangeArrowheads="1"/>
          </p:cNvSpPr>
          <p:nvPr/>
        </p:nvSpPr>
        <p:spPr bwMode="auto">
          <a:xfrm>
            <a:off x="4800600" y="3429000"/>
            <a:ext cx="36576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Use ‘dot’ operator to access the ‘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members’</a:t>
            </a:r>
            <a:r>
              <a:rPr lang="en-US">
                <a:effectLst/>
                <a:latin typeface="Times New Roman" pitchFamily="18" charset="0"/>
              </a:rPr>
              <a:t> or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‘fields’</a:t>
            </a:r>
            <a:r>
              <a:rPr lang="en-US">
                <a:effectLst/>
                <a:latin typeface="Times New Roman" pitchFamily="18" charset="0"/>
              </a:rPr>
              <a:t>;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of the data structure</a:t>
            </a:r>
          </a:p>
        </p:txBody>
      </p:sp>
      <p:sp>
        <p:nvSpPr>
          <p:cNvPr id="585734" name="Freeform 6"/>
          <p:cNvSpPr>
            <a:spLocks/>
          </p:cNvSpPr>
          <p:nvPr/>
        </p:nvSpPr>
        <p:spPr bwMode="auto">
          <a:xfrm>
            <a:off x="2220913" y="4343400"/>
            <a:ext cx="2579687" cy="528638"/>
          </a:xfrm>
          <a:custGeom>
            <a:avLst/>
            <a:gdLst>
              <a:gd name="T0" fmla="*/ 1625 w 1625"/>
              <a:gd name="T1" fmla="*/ 0 h 333"/>
              <a:gd name="T2" fmla="*/ 1349 w 1625"/>
              <a:gd name="T3" fmla="*/ 103 h 333"/>
              <a:gd name="T4" fmla="*/ 238 w 1625"/>
              <a:gd name="T5" fmla="*/ 193 h 333"/>
              <a:gd name="T6" fmla="*/ 0 w 1625"/>
              <a:gd name="T7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5" h="333">
                <a:moveTo>
                  <a:pt x="1625" y="0"/>
                </a:moveTo>
                <a:cubicBezTo>
                  <a:pt x="1579" y="17"/>
                  <a:pt x="1580" y="71"/>
                  <a:pt x="1349" y="103"/>
                </a:cubicBezTo>
                <a:cubicBezTo>
                  <a:pt x="1118" y="135"/>
                  <a:pt x="463" y="155"/>
                  <a:pt x="238" y="193"/>
                </a:cubicBezTo>
                <a:cubicBezTo>
                  <a:pt x="13" y="231"/>
                  <a:pt x="50" y="304"/>
                  <a:pt x="0" y="333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A Beginner’s Mistake</a:t>
            </a:r>
          </a:p>
        </p:txBody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114800"/>
          </a:xfrm>
        </p:spPr>
        <p:txBody>
          <a:bodyPr/>
          <a:lstStyle/>
          <a:p>
            <a:r>
              <a:rPr lang="en-US"/>
              <a:t>Don’t confuse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type</a:t>
            </a:r>
            <a:r>
              <a:rPr lang="en-US"/>
              <a:t> you defined with a data structure and the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variables</a:t>
            </a:r>
            <a:r>
              <a:rPr lang="en-US"/>
              <a:t> of that type:</a:t>
            </a:r>
          </a:p>
        </p:txBody>
      </p:sp>
      <p:sp>
        <p:nvSpPr>
          <p:cNvPr id="643076" name="Rectangle 4"/>
          <p:cNvSpPr>
            <a:spLocks noChangeArrowheads="1"/>
          </p:cNvSpPr>
          <p:nvPr/>
        </p:nvSpPr>
        <p:spPr bwMode="auto">
          <a:xfrm>
            <a:off x="685800" y="2362200"/>
            <a:ext cx="8001000" cy="4368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//*****employee record ******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*name;	// string variable 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float salary;	// in dollars	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ssn[11];	// xxx-xx-xxxx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ded;		// tax deductions 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workerT;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emp1,staff[30];</a:t>
            </a: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i,imax;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workerT.name = “Bob Cratchit”;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workerT.salary = 10.00; 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...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43077" name="Text Box 5"/>
          <p:cNvSpPr txBox="1">
            <a:spLocks noChangeArrowheads="1"/>
          </p:cNvSpPr>
          <p:nvPr/>
        </p:nvSpPr>
        <p:spPr bwMode="auto">
          <a:xfrm>
            <a:off x="5791200" y="5638800"/>
            <a:ext cx="2667000" cy="8985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Compiler Errors!!</a:t>
            </a:r>
          </a:p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?What's wrong?</a:t>
            </a:r>
          </a:p>
        </p:txBody>
      </p:sp>
      <p:sp>
        <p:nvSpPr>
          <p:cNvPr id="643087" name="Line 15"/>
          <p:cNvSpPr>
            <a:spLocks noChangeShapeType="1"/>
          </p:cNvSpPr>
          <p:nvPr/>
        </p:nvSpPr>
        <p:spPr bwMode="auto">
          <a:xfrm flipH="1">
            <a:off x="4419600" y="6324600"/>
            <a:ext cx="1371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088" name="Line 16"/>
          <p:cNvSpPr>
            <a:spLocks noChangeShapeType="1"/>
          </p:cNvSpPr>
          <p:nvPr/>
        </p:nvSpPr>
        <p:spPr bwMode="auto">
          <a:xfrm flipH="1">
            <a:off x="5334000" y="60960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A Beginner’s Mistake</a:t>
            </a:r>
          </a:p>
        </p:txBody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114800"/>
          </a:xfrm>
        </p:spPr>
        <p:txBody>
          <a:bodyPr/>
          <a:lstStyle/>
          <a:p>
            <a:r>
              <a:rPr lang="en-US"/>
              <a:t>Don’t confuse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type</a:t>
            </a:r>
            <a:r>
              <a:rPr lang="en-US"/>
              <a:t> you defined with a data structure and the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variables</a:t>
            </a:r>
            <a:r>
              <a:rPr lang="en-US"/>
              <a:t> of that type:</a:t>
            </a:r>
          </a:p>
        </p:txBody>
      </p:sp>
      <p:sp>
        <p:nvSpPr>
          <p:cNvPr id="649220" name="Rectangle 4"/>
          <p:cNvSpPr>
            <a:spLocks noChangeArrowheads="1"/>
          </p:cNvSpPr>
          <p:nvPr/>
        </p:nvSpPr>
        <p:spPr bwMode="auto">
          <a:xfrm>
            <a:off x="685800" y="2362200"/>
            <a:ext cx="8001000" cy="4368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//*****employee record ******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*name;	// string variable 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float salary;	// in dollars	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ssn[11];	// xxx-xx-xxxx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ded;		// tax deductions 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workerT;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emp1,staff[30];</a:t>
            </a: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i,imax;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.name = “Bob Cratchit”;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workerT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.salary = 10.00; 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...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49221" name="Text Box 5"/>
          <p:cNvSpPr txBox="1">
            <a:spLocks noChangeArrowheads="1"/>
          </p:cNvSpPr>
          <p:nvPr/>
        </p:nvSpPr>
        <p:spPr bwMode="auto">
          <a:xfrm>
            <a:off x="4114800" y="5029200"/>
            <a:ext cx="4495800" cy="5334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Error—Undeclared Variable?!?</a:t>
            </a:r>
          </a:p>
        </p:txBody>
      </p:sp>
      <p:sp>
        <p:nvSpPr>
          <p:cNvPr id="649222" name="Line 6"/>
          <p:cNvSpPr>
            <a:spLocks noChangeShapeType="1"/>
          </p:cNvSpPr>
          <p:nvPr/>
        </p:nvSpPr>
        <p:spPr bwMode="auto">
          <a:xfrm flipH="1">
            <a:off x="2209800" y="5562600"/>
            <a:ext cx="1905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3" name="Oval 7"/>
          <p:cNvSpPr>
            <a:spLocks noChangeArrowheads="1"/>
          </p:cNvSpPr>
          <p:nvPr/>
        </p:nvSpPr>
        <p:spPr bwMode="auto">
          <a:xfrm>
            <a:off x="1066800" y="5791200"/>
            <a:ext cx="1219200" cy="68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9224" name="Oval 8"/>
          <p:cNvSpPr>
            <a:spLocks noChangeArrowheads="1"/>
          </p:cNvSpPr>
          <p:nvPr/>
        </p:nvSpPr>
        <p:spPr bwMode="auto">
          <a:xfrm>
            <a:off x="914400" y="3962400"/>
            <a:ext cx="1371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9225" name="Line 9"/>
          <p:cNvSpPr>
            <a:spLocks noChangeShapeType="1"/>
          </p:cNvSpPr>
          <p:nvPr/>
        </p:nvSpPr>
        <p:spPr bwMode="auto">
          <a:xfrm flipH="1" flipV="1">
            <a:off x="2286000" y="4191000"/>
            <a:ext cx="7620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6" name="Line 10"/>
          <p:cNvSpPr>
            <a:spLocks noChangeShapeType="1"/>
          </p:cNvSpPr>
          <p:nvPr/>
        </p:nvSpPr>
        <p:spPr bwMode="auto">
          <a:xfrm>
            <a:off x="838200" y="57912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7" name="Line 11"/>
          <p:cNvSpPr>
            <a:spLocks noChangeShapeType="1"/>
          </p:cNvSpPr>
          <p:nvPr/>
        </p:nvSpPr>
        <p:spPr bwMode="auto">
          <a:xfrm flipV="1">
            <a:off x="838200" y="57912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8" name="Line 12"/>
          <p:cNvSpPr>
            <a:spLocks noChangeShapeType="1"/>
          </p:cNvSpPr>
          <p:nvPr/>
        </p:nvSpPr>
        <p:spPr bwMode="auto">
          <a:xfrm>
            <a:off x="942975" y="61722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29" name="Line 13"/>
          <p:cNvSpPr>
            <a:spLocks noChangeShapeType="1"/>
          </p:cNvSpPr>
          <p:nvPr/>
        </p:nvSpPr>
        <p:spPr bwMode="auto">
          <a:xfrm flipV="1">
            <a:off x="942975" y="6172200"/>
            <a:ext cx="2286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230" name="Rectangle 14"/>
          <p:cNvSpPr>
            <a:spLocks noChangeArrowheads="1"/>
          </p:cNvSpPr>
          <p:nvPr/>
        </p:nvSpPr>
        <p:spPr bwMode="auto">
          <a:xfrm>
            <a:off x="3048000" y="4191000"/>
            <a:ext cx="1557338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Data type!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A Beginner’s Mistake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114800"/>
          </a:xfrm>
        </p:spPr>
        <p:txBody>
          <a:bodyPr/>
          <a:lstStyle/>
          <a:p>
            <a:r>
              <a:rPr lang="en-US"/>
              <a:t>Don’t confuse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type</a:t>
            </a:r>
            <a:r>
              <a:rPr lang="en-US"/>
              <a:t> you defined with a data structure and the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variables</a:t>
            </a:r>
            <a:r>
              <a:rPr lang="en-US"/>
              <a:t> of that type:</a:t>
            </a:r>
          </a:p>
        </p:txBody>
      </p:sp>
      <p:sp>
        <p:nvSpPr>
          <p:cNvPr id="644100" name="Rectangle 4"/>
          <p:cNvSpPr>
            <a:spLocks noChangeArrowheads="1"/>
          </p:cNvSpPr>
          <p:nvPr/>
        </p:nvSpPr>
        <p:spPr bwMode="auto">
          <a:xfrm>
            <a:off x="685800" y="2362200"/>
            <a:ext cx="8001000" cy="4368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//*****employee record ******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*name;	// string variable 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float salary;	// in dollars	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char ssn[11];	// xxx-xx-xxxx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ded;		// tax deductions 		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workerT;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emp1,staff[30];</a:t>
            </a: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i,imax;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.name = “Bob Cratchit”;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emp1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.salary = 10.00; 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...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44101" name="Text Box 5"/>
          <p:cNvSpPr txBox="1">
            <a:spLocks noChangeArrowheads="1"/>
          </p:cNvSpPr>
          <p:nvPr/>
        </p:nvSpPr>
        <p:spPr bwMode="auto">
          <a:xfrm>
            <a:off x="5943600" y="5105400"/>
            <a:ext cx="2667000" cy="126365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Correct way:</a:t>
            </a:r>
          </a:p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Variables of type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'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'</a:t>
            </a:r>
          </a:p>
        </p:txBody>
      </p:sp>
      <p:sp>
        <p:nvSpPr>
          <p:cNvPr id="644102" name="Line 6"/>
          <p:cNvSpPr>
            <a:spLocks noChangeShapeType="1"/>
          </p:cNvSpPr>
          <p:nvPr/>
        </p:nvSpPr>
        <p:spPr bwMode="auto">
          <a:xfrm flipH="1">
            <a:off x="4038600" y="5410200"/>
            <a:ext cx="1828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03" name="Oval 7"/>
          <p:cNvSpPr>
            <a:spLocks noChangeArrowheads="1"/>
          </p:cNvSpPr>
          <p:nvPr/>
        </p:nvSpPr>
        <p:spPr bwMode="auto">
          <a:xfrm>
            <a:off x="914400" y="3962400"/>
            <a:ext cx="1371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4104" name="Line 8"/>
          <p:cNvSpPr>
            <a:spLocks noChangeShapeType="1"/>
          </p:cNvSpPr>
          <p:nvPr/>
        </p:nvSpPr>
        <p:spPr bwMode="auto">
          <a:xfrm flipH="1" flipV="1">
            <a:off x="2286000" y="4191000"/>
            <a:ext cx="7620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05" name="Rectangle 9"/>
          <p:cNvSpPr>
            <a:spLocks noChangeArrowheads="1"/>
          </p:cNvSpPr>
          <p:nvPr/>
        </p:nvSpPr>
        <p:spPr bwMode="auto">
          <a:xfrm>
            <a:off x="3048000" y="4114800"/>
            <a:ext cx="1455738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Data type</a:t>
            </a:r>
          </a:p>
        </p:txBody>
      </p:sp>
      <p:sp>
        <p:nvSpPr>
          <p:cNvPr id="644106" name="Rectangle 10"/>
          <p:cNvSpPr>
            <a:spLocks noChangeArrowheads="1"/>
          </p:cNvSpPr>
          <p:nvPr/>
        </p:nvSpPr>
        <p:spPr bwMode="auto">
          <a:xfrm>
            <a:off x="3048000" y="4648200"/>
            <a:ext cx="2233613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Variable names</a:t>
            </a:r>
          </a:p>
        </p:txBody>
      </p:sp>
      <p:sp>
        <p:nvSpPr>
          <p:cNvPr id="644107" name="Line 11"/>
          <p:cNvSpPr>
            <a:spLocks noChangeShapeType="1"/>
          </p:cNvSpPr>
          <p:nvPr/>
        </p:nvSpPr>
        <p:spPr bwMode="auto">
          <a:xfrm flipH="1">
            <a:off x="2667000" y="4953000"/>
            <a:ext cx="381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108" name="Line 12"/>
          <p:cNvSpPr>
            <a:spLocks noChangeShapeType="1"/>
          </p:cNvSpPr>
          <p:nvPr/>
        </p:nvSpPr>
        <p:spPr bwMode="auto">
          <a:xfrm flipH="1">
            <a:off x="1828800" y="4572000"/>
            <a:ext cx="1219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4194</TotalTime>
  <Words>827</Words>
  <Application>Microsoft Office PowerPoint</Application>
  <PresentationFormat>On-screen Show (4:3)</PresentationFormat>
  <Paragraphs>388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EECS110: 8a  Structures With  Arrays and Pointers</vt:lpstr>
      <vt:lpstr>(Recall) Enumerated Types</vt:lpstr>
      <vt:lpstr>(Recall) Enumerated Types</vt:lpstr>
      <vt:lpstr>1) Define a Data Structure</vt:lpstr>
      <vt:lpstr>2) Declare Variables of the new Type</vt:lpstr>
      <vt:lpstr>3) Initialize and Use struct Variables</vt:lpstr>
      <vt:lpstr>A Beginner’s Mistake</vt:lpstr>
      <vt:lpstr>A Beginner’s Mistake</vt:lpstr>
      <vt:lpstr>A Beginner’s Mistake</vt:lpstr>
      <vt:lpstr>Operators &amp; Data Structures</vt:lpstr>
      <vt:lpstr>ASSIGN (=) for Data Structures</vt:lpstr>
      <vt:lpstr>ASSIGN (=) for Data Structures</vt:lpstr>
      <vt:lpstr>Arrays of Data Structures</vt:lpstr>
      <vt:lpstr>Arrays of Data Structures</vt:lpstr>
      <vt:lpstr>Arrays of Data Structures</vt:lpstr>
      <vt:lpstr>Pointers-to-Struct</vt:lpstr>
      <vt:lpstr>Pointers-to-Struct :   -&gt;</vt:lpstr>
      <vt:lpstr>‘Pass by Reference’ Subtlety</vt:lpstr>
      <vt:lpstr>Functions and Data Structures</vt:lpstr>
      <vt:lpstr>Functions and Data Structures</vt:lpstr>
      <vt:lpstr>Functions and Data Structures</vt:lpstr>
      <vt:lpstr>Functions and Data Structures</vt:lpstr>
      <vt:lpstr>Functions and Data Structures</vt:lpstr>
      <vt:lpstr>Dynamic Alloc. for Structures I</vt:lpstr>
      <vt:lpstr>Dynamic Alloc. for Structures I</vt:lpstr>
      <vt:lpstr>Dynamic Alloc. for Structures II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116</cp:revision>
  <dcterms:created xsi:type="dcterms:W3CDTF">2002-05-08T02:38:11Z</dcterms:created>
  <dcterms:modified xsi:type="dcterms:W3CDTF">2012-02-22T16:56:43Z</dcterms:modified>
</cp:coreProperties>
</file>