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sldIdLst>
    <p:sldId id="590" r:id="rId2"/>
    <p:sldId id="640" r:id="rId3"/>
    <p:sldId id="644" r:id="rId4"/>
    <p:sldId id="645" r:id="rId5"/>
    <p:sldId id="646" r:id="rId6"/>
    <p:sldId id="647" r:id="rId7"/>
    <p:sldId id="659" r:id="rId8"/>
    <p:sldId id="648" r:id="rId9"/>
    <p:sldId id="649" r:id="rId10"/>
    <p:sldId id="650" r:id="rId11"/>
    <p:sldId id="651" r:id="rId12"/>
    <p:sldId id="652" r:id="rId13"/>
    <p:sldId id="653" r:id="rId14"/>
    <p:sldId id="654" r:id="rId15"/>
    <p:sldId id="655" r:id="rId16"/>
    <p:sldId id="656" r:id="rId17"/>
    <p:sldId id="657" r:id="rId18"/>
    <p:sldId id="658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205" autoAdjust="0"/>
    <p:restoredTop sz="88862" autoAdjust="0"/>
  </p:normalViewPr>
  <p:slideViewPr>
    <p:cSldViewPr>
      <p:cViewPr varScale="1">
        <p:scale>
          <a:sx n="80" d="100"/>
          <a:sy n="80" d="100"/>
        </p:scale>
        <p:origin x="-5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4CAB6ECD-0F85-418F-A96F-90A0A84A26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67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DC4110-E321-4065-8337-51A66D4ABA66}" type="slidenum">
              <a:rPr lang="en-US"/>
              <a:pPr/>
              <a:t>1</a:t>
            </a:fld>
            <a:endParaRPr lang="en-US"/>
          </a:p>
        </p:txBody>
      </p:sp>
      <p:sp>
        <p:nvSpPr>
          <p:cNvPr id="527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92EEE5-AC6A-48DC-A1BA-08BD73B31D1C}" type="slidenum">
              <a:rPr lang="en-US"/>
              <a:pPr/>
              <a:t>10</a:t>
            </a:fld>
            <a:endParaRPr lang="en-US"/>
          </a:p>
        </p:txBody>
      </p:sp>
      <p:sp>
        <p:nvSpPr>
          <p:cNvPr id="65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33151-F1E4-4CE4-BE72-60B97E86E7B7}" type="slidenum">
              <a:rPr lang="en-US"/>
              <a:pPr/>
              <a:t>11</a:t>
            </a:fld>
            <a:endParaRPr lang="en-US"/>
          </a:p>
        </p:txBody>
      </p:sp>
      <p:sp>
        <p:nvSpPr>
          <p:cNvPr id="655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EDA353-5785-4E3F-B404-A978DA3E3001}" type="slidenum">
              <a:rPr lang="en-US"/>
              <a:pPr/>
              <a:t>12</a:t>
            </a:fld>
            <a:endParaRPr lang="en-US"/>
          </a:p>
        </p:txBody>
      </p:sp>
      <p:sp>
        <p:nvSpPr>
          <p:cNvPr id="657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A98265-8F14-4EEB-A06F-446DEEEBE100}" type="slidenum">
              <a:rPr lang="en-US"/>
              <a:pPr/>
              <a:t>13</a:t>
            </a:fld>
            <a:endParaRPr lang="en-US"/>
          </a:p>
        </p:txBody>
      </p:sp>
      <p:sp>
        <p:nvSpPr>
          <p:cNvPr id="659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CE5C68-F5A5-4C7B-B50C-A39EF0419A4C}" type="slidenum">
              <a:rPr lang="en-US"/>
              <a:pPr/>
              <a:t>14</a:t>
            </a:fld>
            <a:endParaRPr lang="en-US"/>
          </a:p>
        </p:txBody>
      </p:sp>
      <p:sp>
        <p:nvSpPr>
          <p:cNvPr id="661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582139-41ED-406E-AFAC-CB3E9E93E58D}" type="slidenum">
              <a:rPr lang="en-US"/>
              <a:pPr/>
              <a:t>15</a:t>
            </a:fld>
            <a:endParaRPr lang="en-US"/>
          </a:p>
        </p:txBody>
      </p:sp>
      <p:sp>
        <p:nvSpPr>
          <p:cNvPr id="663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BF4DC1-9401-42A6-87D8-82A0EA87191B}" type="slidenum">
              <a:rPr lang="en-US"/>
              <a:pPr/>
              <a:t>16</a:t>
            </a:fld>
            <a:endParaRPr lang="en-US"/>
          </a:p>
        </p:txBody>
      </p:sp>
      <p:sp>
        <p:nvSpPr>
          <p:cNvPr id="665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843DF3-CA5E-4827-A3CC-4F64D988DC8C}" type="slidenum">
              <a:rPr lang="en-US"/>
              <a:pPr/>
              <a:t>17</a:t>
            </a:fld>
            <a:endParaRPr lang="en-US"/>
          </a:p>
        </p:txBody>
      </p:sp>
      <p:sp>
        <p:nvSpPr>
          <p:cNvPr id="66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C2B14F-9EC9-4041-93E4-489E9E9774CC}" type="slidenum">
              <a:rPr lang="en-US"/>
              <a:pPr/>
              <a:t>18</a:t>
            </a:fld>
            <a:endParaRPr lang="en-US"/>
          </a:p>
        </p:txBody>
      </p:sp>
      <p:sp>
        <p:nvSpPr>
          <p:cNvPr id="66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D05B60-7735-4E94-8034-45C05F13CE3A}" type="slidenum">
              <a:rPr lang="en-US"/>
              <a:pPr/>
              <a:t>2</a:t>
            </a:fld>
            <a:endParaRPr lang="en-US"/>
          </a:p>
        </p:txBody>
      </p:sp>
      <p:sp>
        <p:nvSpPr>
          <p:cNvPr id="634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6C105E-6505-4F64-B143-EF35B85258C0}" type="slidenum">
              <a:rPr lang="en-US"/>
              <a:pPr/>
              <a:t>3</a:t>
            </a:fld>
            <a:endParaRPr lang="en-US"/>
          </a:p>
        </p:txBody>
      </p:sp>
      <p:sp>
        <p:nvSpPr>
          <p:cNvPr id="641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C8B4EF-B997-4899-BEBF-AA147BC3478D}" type="slidenum">
              <a:rPr lang="en-US"/>
              <a:pPr/>
              <a:t>4</a:t>
            </a:fld>
            <a:endParaRPr lang="en-US"/>
          </a:p>
        </p:txBody>
      </p:sp>
      <p:sp>
        <p:nvSpPr>
          <p:cNvPr id="643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63C6A2-9B12-482D-9F47-6FAD1EC4D85A}" type="slidenum">
              <a:rPr lang="en-US"/>
              <a:pPr/>
              <a:t>5</a:t>
            </a:fld>
            <a:endParaRPr lang="en-US"/>
          </a:p>
        </p:txBody>
      </p:sp>
      <p:sp>
        <p:nvSpPr>
          <p:cNvPr id="64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9CA15C-A269-4F07-B19A-F1514365760A}" type="slidenum">
              <a:rPr lang="en-US"/>
              <a:pPr/>
              <a:t>6</a:t>
            </a:fld>
            <a:endParaRPr lang="en-US"/>
          </a:p>
        </p:txBody>
      </p:sp>
      <p:sp>
        <p:nvSpPr>
          <p:cNvPr id="64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CD4546-D0AA-4ACE-85B5-A15A39E9974C}" type="slidenum">
              <a:rPr lang="en-US"/>
              <a:pPr/>
              <a:t>7</a:t>
            </a:fld>
            <a:endParaRPr lang="en-US"/>
          </a:p>
        </p:txBody>
      </p:sp>
      <p:sp>
        <p:nvSpPr>
          <p:cNvPr id="67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A16642-996B-4862-ABB5-A7DE8FD004F9}" type="slidenum">
              <a:rPr lang="en-US"/>
              <a:pPr/>
              <a:t>8</a:t>
            </a:fld>
            <a:endParaRPr lang="en-US"/>
          </a:p>
        </p:txBody>
      </p:sp>
      <p:sp>
        <p:nvSpPr>
          <p:cNvPr id="64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964DB5-3CAA-4F3B-8DBE-D9ABAF9A8A6A}" type="slidenum">
              <a:rPr lang="en-US"/>
              <a:pPr/>
              <a:t>9</a:t>
            </a:fld>
            <a:endParaRPr lang="en-US"/>
          </a:p>
        </p:txBody>
      </p:sp>
      <p:sp>
        <p:nvSpPr>
          <p:cNvPr id="65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65908A-CA14-4304-BF49-D3EA50AE64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2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CF2BC6-9B0B-4285-9A5E-86A9C2962F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11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06D859-4700-4697-BB7E-DFDAD7AF11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8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312614-4544-4988-9CD2-E06411CC9B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5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6A20B3-2218-4EE9-BF2F-3E51961286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47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7D6C32-E2B3-4E1E-B91E-097FEE13E5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3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AFFC70-BCAC-4FE0-B603-8C5BAD91D6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B12D787-A28F-49C6-9EFA-4D755E1165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624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712E24-E9C0-4618-88F2-A240FD5E2F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79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E9CB49-67CE-4E6C-AF09-A9DD049C4E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14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5682C4-989C-47B3-9676-4929D64133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57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fld id="{514C545F-DDFF-4C6A-BB78-8BD6CD81F2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AD95A-CA58-4395-A35B-EF46D1012824}" type="slidenum">
              <a:rPr lang="en-US"/>
              <a:pPr/>
              <a:t>1</a:t>
            </a:fld>
            <a:endParaRPr lang="en-US"/>
          </a:p>
        </p:txBody>
      </p:sp>
      <p:sp>
        <p:nvSpPr>
          <p:cNvPr id="526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4114800"/>
            <a:ext cx="7924800" cy="251460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848600" cy="19050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EECS110: 10b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The Big Ideas We Studied</a:t>
            </a:r>
          </a:p>
        </p:txBody>
      </p:sp>
      <p:sp>
        <p:nvSpPr>
          <p:cNvPr id="526340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  <a:effectLst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</a:rPr>
            </a:br>
            <a:r>
              <a:rPr lang="en-US" sz="2800">
                <a:solidFill>
                  <a:schemeClr val="tx2"/>
                </a:solidFill>
                <a:effectLst/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B1E16-3D38-4030-BD95-83E04A686B0D}" type="slidenum">
              <a:rPr lang="en-US"/>
              <a:pPr/>
              <a:t>10</a:t>
            </a:fld>
            <a:endParaRPr lang="en-US"/>
          </a:p>
        </p:txBody>
      </p:sp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Nested, Modular Design</a:t>
            </a:r>
          </a:p>
        </p:txBody>
      </p:sp>
      <p:sp>
        <p:nvSpPr>
          <p:cNvPr id="65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Is our best hope for reliable programs. Idea: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Even HUGE programs are kept simple</a:t>
            </a:r>
          </a:p>
          <a:p>
            <a:pPr>
              <a:lnSpc>
                <a:spcPct val="90000"/>
              </a:lnSpc>
            </a:pPr>
            <a:endParaRPr lang="en-US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en-US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52292" name="Rectangle 4"/>
          <p:cNvSpPr>
            <a:spLocks noChangeArrowheads="1"/>
          </p:cNvSpPr>
          <p:nvPr/>
        </p:nvSpPr>
        <p:spPr bwMode="auto">
          <a:xfrm>
            <a:off x="990600" y="1981200"/>
            <a:ext cx="6172200" cy="5334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2293" name="Text Box 5"/>
          <p:cNvSpPr txBox="1">
            <a:spLocks noChangeArrowheads="1"/>
          </p:cNvSpPr>
          <p:nvPr/>
        </p:nvSpPr>
        <p:spPr bwMode="auto">
          <a:xfrm>
            <a:off x="277813" y="2819400"/>
            <a:ext cx="3941762" cy="381952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buFontTx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huge mess,</a:t>
            </a:r>
          </a:p>
          <a:p>
            <a:pPr algn="r">
              <a:buFontTx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Complicated, Tangled,</a:t>
            </a:r>
          </a:p>
          <a:p>
            <a:pPr algn="r">
              <a:buFontTx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Interdependent,</a:t>
            </a:r>
          </a:p>
          <a:p>
            <a:pPr algn="r">
              <a:buFontTx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Disorganized, with</a:t>
            </a:r>
          </a:p>
          <a:p>
            <a:pPr algn="r">
              <a:buFontTx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Scattered details everywhere,</a:t>
            </a:r>
          </a:p>
          <a:p>
            <a:pPr algn="r">
              <a:buFontTx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Redundant, </a:t>
            </a:r>
          </a:p>
          <a:p>
            <a:pPr algn="r">
              <a:buFontTx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Impossible to test,</a:t>
            </a:r>
            <a:b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fixing part A breaks part B…</a:t>
            </a:r>
          </a:p>
          <a:p>
            <a:pPr algn="r">
              <a:buFontTx/>
              <a:buChar char="•"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‘A massive jumbled heap </a:t>
            </a:r>
          </a:p>
          <a:p>
            <a:pPr algn="r"/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quick, partial fixes’</a:t>
            </a:r>
          </a:p>
        </p:txBody>
      </p:sp>
      <p:sp>
        <p:nvSpPr>
          <p:cNvPr id="652294" name="Text Box 6"/>
          <p:cNvSpPr txBox="1">
            <a:spLocks noChangeArrowheads="1"/>
          </p:cNvSpPr>
          <p:nvPr/>
        </p:nvSpPr>
        <p:spPr bwMode="auto">
          <a:xfrm>
            <a:off x="4648200" y="2667000"/>
            <a:ext cx="4191000" cy="3819525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Many separate modules</a:t>
            </a:r>
          </a:p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Elaborate, but step-by-step</a:t>
            </a:r>
          </a:p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Self-contained, independent,</a:t>
            </a:r>
          </a:p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Orderly, nested interfaces,</a:t>
            </a:r>
          </a:p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Details hidden, protected,</a:t>
            </a:r>
          </a:p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task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one function</a:t>
            </a:r>
          </a:p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Separate, tested functions in</a:t>
            </a:r>
            <a:b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separate, tested libraries,</a:t>
            </a:r>
          </a:p>
          <a:p>
            <a:pPr>
              <a:buFontTx/>
              <a:buChar char="•"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Fix the function bodies; </a:t>
            </a:r>
            <a:b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don’t change the interfaces!</a:t>
            </a:r>
          </a:p>
        </p:txBody>
      </p:sp>
      <p:sp>
        <p:nvSpPr>
          <p:cNvPr id="652295" name="Line 7"/>
          <p:cNvSpPr>
            <a:spLocks noChangeShapeType="1"/>
          </p:cNvSpPr>
          <p:nvPr/>
        </p:nvSpPr>
        <p:spPr bwMode="auto">
          <a:xfrm flipV="1">
            <a:off x="4038600" y="2971800"/>
            <a:ext cx="762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2296" name="Line 8"/>
          <p:cNvSpPr>
            <a:spLocks noChangeShapeType="1"/>
          </p:cNvSpPr>
          <p:nvPr/>
        </p:nvSpPr>
        <p:spPr bwMode="auto">
          <a:xfrm flipV="1">
            <a:off x="4114800" y="3276600"/>
            <a:ext cx="6858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2297" name="Line 9"/>
          <p:cNvSpPr>
            <a:spLocks noChangeShapeType="1"/>
          </p:cNvSpPr>
          <p:nvPr/>
        </p:nvSpPr>
        <p:spPr bwMode="auto">
          <a:xfrm flipV="1">
            <a:off x="4114800" y="3657600"/>
            <a:ext cx="6858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2298" name="Line 10"/>
          <p:cNvSpPr>
            <a:spLocks noChangeShapeType="1"/>
          </p:cNvSpPr>
          <p:nvPr/>
        </p:nvSpPr>
        <p:spPr bwMode="auto">
          <a:xfrm flipV="1">
            <a:off x="4114800" y="4038600"/>
            <a:ext cx="6858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2299" name="Line 11"/>
          <p:cNvSpPr>
            <a:spLocks noChangeShapeType="1"/>
          </p:cNvSpPr>
          <p:nvPr/>
        </p:nvSpPr>
        <p:spPr bwMode="auto">
          <a:xfrm flipV="1">
            <a:off x="4114800" y="4419600"/>
            <a:ext cx="6858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2300" name="Line 12"/>
          <p:cNvSpPr>
            <a:spLocks noChangeShapeType="1"/>
          </p:cNvSpPr>
          <p:nvPr/>
        </p:nvSpPr>
        <p:spPr bwMode="auto">
          <a:xfrm flipV="1">
            <a:off x="4038600" y="4800600"/>
            <a:ext cx="762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2301" name="Line 13"/>
          <p:cNvSpPr>
            <a:spLocks noChangeShapeType="1"/>
          </p:cNvSpPr>
          <p:nvPr/>
        </p:nvSpPr>
        <p:spPr bwMode="auto">
          <a:xfrm flipV="1">
            <a:off x="4029075" y="5153025"/>
            <a:ext cx="762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2302" name="Line 14"/>
          <p:cNvSpPr>
            <a:spLocks noChangeShapeType="1"/>
          </p:cNvSpPr>
          <p:nvPr/>
        </p:nvSpPr>
        <p:spPr bwMode="auto">
          <a:xfrm flipV="1">
            <a:off x="4038600" y="5867400"/>
            <a:ext cx="762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BA6FE-3599-4946-AEF8-C7FF0C79C4FF}" type="slidenum">
              <a:rPr lang="en-US"/>
              <a:pPr/>
              <a:t>11</a:t>
            </a:fld>
            <a:endParaRPr lang="en-US"/>
          </a:p>
        </p:txBody>
      </p:sp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Modular Design</a:t>
            </a:r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CORE IDEA: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Break problem into just a few primary steps.</a:t>
            </a:r>
            <a:br>
              <a:rPr lang="en-US" sz="2800"/>
            </a:br>
            <a:r>
              <a:rPr lang="en-US" sz="2800"/>
              <a:t>	</a:t>
            </a:r>
          </a:p>
          <a:p>
            <a:pPr>
              <a:lnSpc>
                <a:spcPct val="90000"/>
              </a:lnSpc>
            </a:pPr>
            <a:r>
              <a:rPr lang="en-US" sz="2800"/>
              <a:t>‘Refactor’: critically examine/refine/test each step: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? Re-usable parts?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?Any surprises, any forgotten steps?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?Any simpler way? Is your refinement confusing?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?Need to back up, re-organize the larger problem?</a:t>
            </a:r>
          </a:p>
          <a:p>
            <a:pPr>
              <a:lnSpc>
                <a:spcPct val="90000"/>
              </a:lnSpc>
            </a:pPr>
            <a:r>
              <a:rPr lang="en-US" sz="2800"/>
              <a:t>Repeat: apply above to each step you just made.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Absolutely Best Way? Still unknown. 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 ‘Waterfall’, ‘Extreme Programming’ CASE, etc.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35C4E-D4B9-4E0E-AE2F-60EA9E95B896}" type="slidenum">
              <a:rPr lang="en-US"/>
              <a:pPr/>
              <a:t>12</a:t>
            </a:fld>
            <a:endParaRPr lang="en-US"/>
          </a:p>
        </p:txBody>
      </p:sp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/>
              <a:t>Modular Design</a:t>
            </a:r>
          </a:p>
        </p:txBody>
      </p:sp>
      <p:sp>
        <p:nvSpPr>
          <p:cNvPr id="65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typedef struct gameT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int score;		// current score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}gameT;			// Structure stub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run;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game *pIt;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run = initGame(pIt);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if(TRUE==run)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getInput(pIt);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computeOutput(pIt);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displayOutput(pIt);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endGame(pIt);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endParaRPr lang="en-US" sz="1800"/>
          </a:p>
        </p:txBody>
      </p:sp>
      <p:sp>
        <p:nvSpPr>
          <p:cNvPr id="656388" name="Text Box 4"/>
          <p:cNvSpPr txBox="1">
            <a:spLocks noChangeArrowheads="1"/>
          </p:cNvSpPr>
          <p:nvPr/>
        </p:nvSpPr>
        <p:spPr bwMode="auto">
          <a:xfrm>
            <a:off x="4572000" y="3124200"/>
            <a:ext cx="4130675" cy="15906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Write function ‘stubs’ and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data structure ‘stubs’.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 make it run, 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THEN make it do something.</a:t>
            </a:r>
            <a:endParaRPr lang="en-US">
              <a:solidFill>
                <a:srgbClr val="FF0000"/>
              </a:solidFill>
              <a:effectLst/>
            </a:endParaRPr>
          </a:p>
        </p:txBody>
      </p:sp>
      <p:sp>
        <p:nvSpPr>
          <p:cNvPr id="656389" name="Rectangle 5"/>
          <p:cNvSpPr>
            <a:spLocks noChangeArrowheads="1"/>
          </p:cNvSpPr>
          <p:nvPr/>
        </p:nvSpPr>
        <p:spPr bwMode="auto">
          <a:xfrm>
            <a:off x="533400" y="2819400"/>
            <a:ext cx="3733800" cy="3505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390" name="Rectangle 6"/>
          <p:cNvSpPr>
            <a:spLocks noChangeArrowheads="1"/>
          </p:cNvSpPr>
          <p:nvPr/>
        </p:nvSpPr>
        <p:spPr bwMode="auto">
          <a:xfrm>
            <a:off x="533400" y="1295400"/>
            <a:ext cx="6172200" cy="1143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D5AF4-9D3C-4C80-828F-5DEB1115FB41}" type="slidenum">
              <a:rPr lang="en-US"/>
              <a:pPr/>
              <a:t>13</a:t>
            </a:fld>
            <a:endParaRPr lang="en-US"/>
          </a:p>
        </p:txBody>
      </p:sp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Modules for Big Programs</a:t>
            </a:r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77200" cy="5105400"/>
          </a:xfrm>
        </p:spPr>
        <p:txBody>
          <a:bodyPr/>
          <a:lstStyle/>
          <a:p>
            <a:r>
              <a:rPr lang="en-US"/>
              <a:t>Manage a 500 function program, 10 authors?</a:t>
            </a:r>
          </a:p>
          <a:p>
            <a:r>
              <a:rPr lang="en-US"/>
              <a:t>Good Answer: One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module per author</a:t>
            </a:r>
          </a:p>
          <a:p>
            <a:r>
              <a:rPr lang="en-US"/>
              <a:t>In C, a module is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pair of files;</a:t>
            </a:r>
            <a:r>
              <a:rPr lang="en-US"/>
              <a:t> </a:t>
            </a:r>
          </a:p>
          <a:p>
            <a:pPr lvl="1"/>
            <a:r>
              <a:rPr lang="en-US"/>
              <a:t>A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.h</a:t>
            </a:r>
            <a:r>
              <a:rPr lang="en-US"/>
              <a:t> file (the interface) that holds:</a:t>
            </a:r>
          </a:p>
          <a:p>
            <a:pPr lvl="2"/>
            <a:r>
              <a:rPr lang="en-US"/>
              <a:t>Function prototypes</a:t>
            </a:r>
          </a:p>
          <a:p>
            <a:pPr lvl="2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</a:t>
            </a:r>
            <a:r>
              <a:rPr lang="en-US"/>
              <a:t> statements</a:t>
            </a:r>
          </a:p>
          <a:p>
            <a:pPr lvl="2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#define</a:t>
            </a:r>
            <a:r>
              <a:rPr lang="en-US"/>
              <a:t> statements</a:t>
            </a:r>
          </a:p>
          <a:p>
            <a:pPr lvl="1"/>
            <a:r>
              <a:rPr lang="en-US"/>
              <a:t>A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.c </a:t>
            </a:r>
            <a:r>
              <a:rPr lang="en-US"/>
              <a:t>file (the implementation) that holds: </a:t>
            </a:r>
          </a:p>
          <a:p>
            <a:pPr lvl="2"/>
            <a:r>
              <a:rPr lang="en-US"/>
              <a:t>Function bodies only, and one #include, </a:t>
            </a:r>
          </a:p>
          <a:p>
            <a:pPr lvl="2"/>
            <a:r>
              <a:rPr lang="en-US"/>
              <a:t>ONLY for its own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.h</a:t>
            </a:r>
            <a:r>
              <a:rPr lang="en-US"/>
              <a:t> file: 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“myFile.h”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C87AE-56B7-4C6E-ABE6-0FE6B65579D0}" type="slidenum">
              <a:rPr lang="en-US"/>
              <a:pPr/>
              <a:t>14</a:t>
            </a:fld>
            <a:endParaRPr lang="en-US"/>
          </a:p>
        </p:txBody>
      </p:sp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Modules and Data Structures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229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Good idea: </a:t>
            </a:r>
          </a:p>
          <a:p>
            <a:pPr lvl="1"/>
            <a:r>
              <a:rPr lang="en-US"/>
              <a:t>Organize programs to give each data structure </a:t>
            </a:r>
            <a:br>
              <a:rPr lang="en-US"/>
            </a:br>
            <a:r>
              <a:rPr lang="en-US"/>
              <a:t>       its’ own private set of functions.</a:t>
            </a:r>
          </a:p>
          <a:p>
            <a:pPr lvl="1"/>
            <a:r>
              <a:rPr lang="en-US"/>
              <a:t>Put the structure &amp; its fcns in one module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Example</a:t>
            </a:r>
            <a:r>
              <a:rPr lang="en-US"/>
              <a:t>:  </a:t>
            </a:r>
            <a:r>
              <a:rPr lang="en-US" sz="2400">
                <a:solidFill>
                  <a:schemeClr val="accent2"/>
                </a:solidFill>
              </a:rPr>
              <a:t>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birdT</a:t>
            </a:r>
            <a:r>
              <a:rPr lang="en-US" sz="2400">
                <a:solidFill>
                  <a:schemeClr val="accent2"/>
                </a:solidFill>
              </a:rPr>
              <a:t>’</a:t>
            </a:r>
            <a:r>
              <a:rPr lang="en-US"/>
              <a:t> structure </a:t>
            </a:r>
            <a:br>
              <a:rPr lang="en-US"/>
            </a:br>
            <a:r>
              <a:rPr lang="en-US"/>
              <a:t>will have functions for different behaviors:</a:t>
            </a:r>
            <a:br>
              <a:rPr lang="en-US"/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birdInit(), BirdHop(), BirdFly(), BirdFeed(), BirdPreen(), BirdChirp(),  BirdSing(), BirdSleep();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Module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bird.h, bird.c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has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birdT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struct, functions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endParaRPr lang="en-US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60484" name="Rectangle 4"/>
          <p:cNvSpPr>
            <a:spLocks noChangeArrowheads="1"/>
          </p:cNvSpPr>
          <p:nvPr/>
        </p:nvSpPr>
        <p:spPr bwMode="auto">
          <a:xfrm>
            <a:off x="685800" y="1219200"/>
            <a:ext cx="7543800" cy="2057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0485" name="Rectangle 5"/>
          <p:cNvSpPr>
            <a:spLocks noChangeArrowheads="1"/>
          </p:cNvSpPr>
          <p:nvPr/>
        </p:nvSpPr>
        <p:spPr bwMode="auto">
          <a:xfrm>
            <a:off x="609600" y="5715000"/>
            <a:ext cx="7772400" cy="5334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AAF54-B3F9-4DD3-B012-CF79D20F10D6}" type="slidenum">
              <a:rPr lang="en-US"/>
              <a:pPr/>
              <a:t>15</a:t>
            </a:fld>
            <a:endParaRPr lang="en-US"/>
          </a:p>
        </p:txBody>
      </p:sp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Nested Modules</a:t>
            </a:r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One module can rely on a ‘sub-module’:</a:t>
            </a:r>
          </a:p>
          <a:p>
            <a:pPr lvl="1"/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module1.h</a:t>
            </a:r>
            <a:r>
              <a:rPr lang="en-US"/>
              <a:t>  may start with</a:t>
            </a:r>
            <a:br>
              <a:rPr lang="en-US"/>
            </a:br>
            <a:r>
              <a:rPr lang="en-US"/>
              <a:t>	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“module1A.h”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#include “module1B.h” …</a:t>
            </a:r>
          </a:p>
          <a:p>
            <a:pPr lvl="1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module1a.h </a:t>
            </a:r>
            <a:r>
              <a:rPr lang="en-US"/>
              <a:t>may start with</a:t>
            </a:r>
            <a:br>
              <a:rPr lang="en-US"/>
            </a:br>
            <a:r>
              <a:rPr lang="en-US"/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“module1A1.h”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#include “module1A2.h” …  and so on</a:t>
            </a:r>
          </a:p>
          <a:p>
            <a:pPr lvl="1"/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/>
              <a:t>One structure can have a smaller </a:t>
            </a:r>
            <a:br>
              <a:rPr lang="en-US"/>
            </a:br>
            <a:r>
              <a:rPr lang="en-US"/>
              <a:t>‘sub-structure’ as a member type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7843B-1C05-40AF-914B-D59C560C72CE}" type="slidenum">
              <a:rPr lang="en-US"/>
              <a:pPr/>
              <a:t>16</a:t>
            </a:fld>
            <a:endParaRPr lang="en-US"/>
          </a:p>
        </p:txBody>
      </p:sp>
      <p:sp>
        <p:nvSpPr>
          <p:cNvPr id="66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Big Caution though--</a:t>
            </a:r>
          </a:p>
        </p:txBody>
      </p:sp>
      <p:sp>
        <p:nvSpPr>
          <p:cNvPr id="66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3556000"/>
          </a:xfrm>
        </p:spPr>
        <p:txBody>
          <a:bodyPr/>
          <a:lstStyle/>
          <a:p>
            <a:r>
              <a:rPr lang="en-US"/>
              <a:t>Though NESTING of modules is allowed, be careful that your modules don’t have any ‘circular’ dependencies…</a:t>
            </a:r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CAUTION! 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‘circular’ includes will not work!</a:t>
            </a:r>
            <a:b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64580" name="Text Box 4"/>
          <p:cNvSpPr txBox="1">
            <a:spLocks noChangeArrowheads="1"/>
          </p:cNvSpPr>
          <p:nvPr/>
        </p:nvSpPr>
        <p:spPr bwMode="auto">
          <a:xfrm>
            <a:off x="685800" y="4572000"/>
            <a:ext cx="2743200" cy="193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 my1.h file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*/</a:t>
            </a:r>
          </a:p>
          <a:p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“my2.h”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…</a:t>
            </a:r>
          </a:p>
        </p:txBody>
      </p:sp>
      <p:sp>
        <p:nvSpPr>
          <p:cNvPr id="664581" name="Text Box 5"/>
          <p:cNvSpPr txBox="1">
            <a:spLocks noChangeArrowheads="1"/>
          </p:cNvSpPr>
          <p:nvPr/>
        </p:nvSpPr>
        <p:spPr bwMode="auto">
          <a:xfrm>
            <a:off x="4953000" y="4572000"/>
            <a:ext cx="3124200" cy="193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/*  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 my2.h  file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*/</a:t>
            </a:r>
          </a:p>
          <a:p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“my1.h”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…</a:t>
            </a:r>
          </a:p>
        </p:txBody>
      </p:sp>
      <p:sp>
        <p:nvSpPr>
          <p:cNvPr id="664582" name="Line 6"/>
          <p:cNvSpPr>
            <a:spLocks noChangeShapeType="1"/>
          </p:cNvSpPr>
          <p:nvPr/>
        </p:nvSpPr>
        <p:spPr bwMode="auto">
          <a:xfrm flipH="1" flipV="1">
            <a:off x="3429000" y="4876800"/>
            <a:ext cx="160020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583" name="Line 7"/>
          <p:cNvSpPr>
            <a:spLocks noChangeShapeType="1"/>
          </p:cNvSpPr>
          <p:nvPr/>
        </p:nvSpPr>
        <p:spPr bwMode="auto">
          <a:xfrm flipV="1">
            <a:off x="3200400" y="4953000"/>
            <a:ext cx="17526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584" name="Freeform 8"/>
          <p:cNvSpPr>
            <a:spLocks/>
          </p:cNvSpPr>
          <p:nvPr/>
        </p:nvSpPr>
        <p:spPr bwMode="auto">
          <a:xfrm>
            <a:off x="5029200" y="4862513"/>
            <a:ext cx="1476375" cy="930275"/>
          </a:xfrm>
          <a:custGeom>
            <a:avLst/>
            <a:gdLst>
              <a:gd name="T0" fmla="*/ 0 w 930"/>
              <a:gd name="T1" fmla="*/ 47 h 586"/>
              <a:gd name="T2" fmla="*/ 391 w 930"/>
              <a:gd name="T3" fmla="*/ 9 h 586"/>
              <a:gd name="T4" fmla="*/ 843 w 930"/>
              <a:gd name="T5" fmla="*/ 69 h 586"/>
              <a:gd name="T6" fmla="*/ 914 w 930"/>
              <a:gd name="T7" fmla="*/ 422 h 586"/>
              <a:gd name="T8" fmla="*/ 771 w 930"/>
              <a:gd name="T9" fmla="*/ 586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0" h="586">
                <a:moveTo>
                  <a:pt x="0" y="47"/>
                </a:moveTo>
                <a:cubicBezTo>
                  <a:pt x="0" y="47"/>
                  <a:pt x="251" y="5"/>
                  <a:pt x="391" y="9"/>
                </a:cubicBezTo>
                <a:cubicBezTo>
                  <a:pt x="531" y="13"/>
                  <a:pt x="756" y="0"/>
                  <a:pt x="843" y="69"/>
                </a:cubicBezTo>
                <a:cubicBezTo>
                  <a:pt x="930" y="138"/>
                  <a:pt x="926" y="336"/>
                  <a:pt x="914" y="422"/>
                </a:cubicBezTo>
                <a:cubicBezTo>
                  <a:pt x="902" y="508"/>
                  <a:pt x="801" y="552"/>
                  <a:pt x="771" y="58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585" name="Freeform 9"/>
          <p:cNvSpPr>
            <a:spLocks/>
          </p:cNvSpPr>
          <p:nvPr/>
        </p:nvSpPr>
        <p:spPr bwMode="auto">
          <a:xfrm flipH="1">
            <a:off x="2152650" y="4781550"/>
            <a:ext cx="1247775" cy="1066800"/>
          </a:xfrm>
          <a:custGeom>
            <a:avLst/>
            <a:gdLst>
              <a:gd name="T0" fmla="*/ 0 w 930"/>
              <a:gd name="T1" fmla="*/ 47 h 586"/>
              <a:gd name="T2" fmla="*/ 391 w 930"/>
              <a:gd name="T3" fmla="*/ 9 h 586"/>
              <a:gd name="T4" fmla="*/ 843 w 930"/>
              <a:gd name="T5" fmla="*/ 69 h 586"/>
              <a:gd name="T6" fmla="*/ 914 w 930"/>
              <a:gd name="T7" fmla="*/ 422 h 586"/>
              <a:gd name="T8" fmla="*/ 771 w 930"/>
              <a:gd name="T9" fmla="*/ 586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0" h="586">
                <a:moveTo>
                  <a:pt x="0" y="47"/>
                </a:moveTo>
                <a:cubicBezTo>
                  <a:pt x="0" y="47"/>
                  <a:pt x="251" y="5"/>
                  <a:pt x="391" y="9"/>
                </a:cubicBezTo>
                <a:cubicBezTo>
                  <a:pt x="531" y="13"/>
                  <a:pt x="756" y="0"/>
                  <a:pt x="843" y="69"/>
                </a:cubicBezTo>
                <a:cubicBezTo>
                  <a:pt x="930" y="138"/>
                  <a:pt x="926" y="336"/>
                  <a:pt x="914" y="422"/>
                </a:cubicBezTo>
                <a:cubicBezTo>
                  <a:pt x="902" y="508"/>
                  <a:pt x="801" y="552"/>
                  <a:pt x="771" y="58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A440B-1156-4004-8B02-6DA4FA3FB9E9}" type="slidenum">
              <a:rPr lang="en-US"/>
              <a:pPr/>
              <a:t>17</a:t>
            </a:fld>
            <a:endParaRPr lang="en-US"/>
          </a:p>
        </p:txBody>
      </p:sp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Good Check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5029200"/>
          </a:xfrm>
        </p:spPr>
        <p:txBody>
          <a:bodyPr/>
          <a:lstStyle/>
          <a:p>
            <a:r>
              <a:rPr lang="en-US"/>
              <a:t>.</a:t>
            </a:r>
          </a:p>
        </p:txBody>
      </p:sp>
      <p:sp>
        <p:nvSpPr>
          <p:cNvPr id="666628" name="Rectangle 4"/>
          <p:cNvSpPr>
            <a:spLocks noChangeArrowheads="1"/>
          </p:cNvSpPr>
          <p:nvPr/>
        </p:nvSpPr>
        <p:spPr bwMode="auto">
          <a:xfrm>
            <a:off x="990600" y="2667000"/>
            <a:ext cx="2895600" cy="1371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Objects.h</a:t>
            </a:r>
            <a:b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 u="sng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“bird.h”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“tree.h”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“car.h”</a:t>
            </a:r>
          </a:p>
        </p:txBody>
      </p:sp>
      <p:sp>
        <p:nvSpPr>
          <p:cNvPr id="666629" name="Rectangle 5"/>
          <p:cNvSpPr>
            <a:spLocks noChangeArrowheads="1"/>
          </p:cNvSpPr>
          <p:nvPr/>
        </p:nvSpPr>
        <p:spPr bwMode="auto">
          <a:xfrm>
            <a:off x="4953000" y="1447800"/>
            <a:ext cx="2971800" cy="1143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Myprog.c</a:t>
            </a:r>
            <a:b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 u="sng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algn="ctr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“objects.h”</a:t>
            </a:r>
          </a:p>
          <a:p>
            <a:pPr algn="ctr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 { …  }</a:t>
            </a:r>
          </a:p>
        </p:txBody>
      </p:sp>
      <p:sp>
        <p:nvSpPr>
          <p:cNvPr id="666630" name="Rectangle 6"/>
          <p:cNvSpPr>
            <a:spLocks noChangeArrowheads="1"/>
          </p:cNvSpPr>
          <p:nvPr/>
        </p:nvSpPr>
        <p:spPr bwMode="auto">
          <a:xfrm>
            <a:off x="533400" y="4648200"/>
            <a:ext cx="2971800" cy="1371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Bird.h</a:t>
            </a:r>
            <a:b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 u="sng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algn="ctr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“owls.h”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“sparrow.h”</a:t>
            </a:r>
          </a:p>
          <a:p>
            <a:pPr algn="ctr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“hawk.h”</a:t>
            </a:r>
          </a:p>
        </p:txBody>
      </p:sp>
      <p:sp>
        <p:nvSpPr>
          <p:cNvPr id="666631" name="Rectangle 7"/>
          <p:cNvSpPr>
            <a:spLocks noChangeArrowheads="1"/>
          </p:cNvSpPr>
          <p:nvPr/>
        </p:nvSpPr>
        <p:spPr bwMode="auto">
          <a:xfrm>
            <a:off x="381000" y="1143000"/>
            <a:ext cx="4114800" cy="126365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Draw a graph of dependencies to be sure:</a:t>
            </a: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upward pointing arrows!</a:t>
            </a:r>
          </a:p>
        </p:txBody>
      </p:sp>
      <p:sp>
        <p:nvSpPr>
          <p:cNvPr id="666632" name="Rectangle 8"/>
          <p:cNvSpPr>
            <a:spLocks noChangeArrowheads="1"/>
          </p:cNvSpPr>
          <p:nvPr/>
        </p:nvSpPr>
        <p:spPr bwMode="auto">
          <a:xfrm>
            <a:off x="4800600" y="3276600"/>
            <a:ext cx="2971800" cy="1371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Tree.h</a:t>
            </a:r>
            <a:b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 u="sng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algn="ctr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“oak.h”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“birch.h”</a:t>
            </a:r>
          </a:p>
          <a:p>
            <a:pPr algn="ctr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“maple.h”</a:t>
            </a:r>
          </a:p>
        </p:txBody>
      </p:sp>
      <p:sp>
        <p:nvSpPr>
          <p:cNvPr id="666633" name="Line 9"/>
          <p:cNvSpPr>
            <a:spLocks noChangeShapeType="1"/>
          </p:cNvSpPr>
          <p:nvPr/>
        </p:nvSpPr>
        <p:spPr bwMode="auto">
          <a:xfrm>
            <a:off x="3352800" y="3657600"/>
            <a:ext cx="14478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6634" name="Line 10"/>
          <p:cNvSpPr>
            <a:spLocks noChangeShapeType="1"/>
          </p:cNvSpPr>
          <p:nvPr/>
        </p:nvSpPr>
        <p:spPr bwMode="auto">
          <a:xfrm flipH="1">
            <a:off x="3886200" y="2286000"/>
            <a:ext cx="1143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6635" name="Line 11"/>
          <p:cNvSpPr>
            <a:spLocks noChangeShapeType="1"/>
          </p:cNvSpPr>
          <p:nvPr/>
        </p:nvSpPr>
        <p:spPr bwMode="auto">
          <a:xfrm flipH="1">
            <a:off x="685800" y="3352800"/>
            <a:ext cx="381000" cy="1295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6636" name="Line 12"/>
          <p:cNvSpPr>
            <a:spLocks noChangeShapeType="1"/>
          </p:cNvSpPr>
          <p:nvPr/>
        </p:nvSpPr>
        <p:spPr bwMode="auto">
          <a:xfrm>
            <a:off x="3200400" y="3962400"/>
            <a:ext cx="160020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6637" name="Rectangle 13"/>
          <p:cNvSpPr>
            <a:spLocks noChangeArrowheads="1"/>
          </p:cNvSpPr>
          <p:nvPr/>
        </p:nvSpPr>
        <p:spPr bwMode="auto">
          <a:xfrm>
            <a:off x="4800600" y="4953000"/>
            <a:ext cx="2971800" cy="1295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car.h</a:t>
            </a:r>
            <a:br>
              <a:rPr lang="en-US" sz="18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 u="sng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algn="ctr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“chevy.h”</a:t>
            </a:r>
          </a:p>
          <a:p>
            <a:pPr algn="ctr"/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“ford.h”</a:t>
            </a:r>
          </a:p>
        </p:txBody>
      </p:sp>
      <p:sp>
        <p:nvSpPr>
          <p:cNvPr id="666638" name="Line 14"/>
          <p:cNvSpPr>
            <a:spLocks noChangeShapeType="1"/>
          </p:cNvSpPr>
          <p:nvPr/>
        </p:nvSpPr>
        <p:spPr bwMode="auto">
          <a:xfrm>
            <a:off x="7467600" y="5867400"/>
            <a:ext cx="1524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6639" name="Line 15"/>
          <p:cNvSpPr>
            <a:spLocks noChangeShapeType="1"/>
          </p:cNvSpPr>
          <p:nvPr/>
        </p:nvSpPr>
        <p:spPr bwMode="auto">
          <a:xfrm>
            <a:off x="3048000" y="5334000"/>
            <a:ext cx="1143000" cy="1219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6640" name="Line 16"/>
          <p:cNvSpPr>
            <a:spLocks noChangeShapeType="1"/>
          </p:cNvSpPr>
          <p:nvPr/>
        </p:nvSpPr>
        <p:spPr bwMode="auto">
          <a:xfrm flipH="1">
            <a:off x="2133600" y="5943600"/>
            <a:ext cx="3810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6641" name="Line 17"/>
          <p:cNvSpPr>
            <a:spLocks noChangeShapeType="1"/>
          </p:cNvSpPr>
          <p:nvPr/>
        </p:nvSpPr>
        <p:spPr bwMode="auto">
          <a:xfrm>
            <a:off x="3200400" y="5638800"/>
            <a:ext cx="1524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6642" name="Line 18"/>
          <p:cNvSpPr>
            <a:spLocks noChangeShapeType="1"/>
          </p:cNvSpPr>
          <p:nvPr/>
        </p:nvSpPr>
        <p:spPr bwMode="auto">
          <a:xfrm>
            <a:off x="7391400" y="5943600"/>
            <a:ext cx="762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F75AE-5DFA-4E96-B27D-CAB2229D1262}" type="slidenum">
              <a:rPr lang="en-US"/>
              <a:pPr/>
              <a:t>18</a:t>
            </a:fld>
            <a:endParaRPr lang="en-US"/>
          </a:p>
        </p:txBody>
      </p:sp>
      <p:sp>
        <p:nvSpPr>
          <p:cNvPr id="66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sz="22900"/>
              <a:t>END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30449-CA5C-420D-B5C7-D6227592FEC4}" type="slidenum">
              <a:rPr lang="en-US"/>
              <a:pPr/>
              <a:t>2</a:t>
            </a:fld>
            <a:endParaRPr lang="en-US"/>
          </a:p>
        </p:txBody>
      </p:sp>
      <p:sp>
        <p:nvSpPr>
          <p:cNvPr id="596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‘The 8 Big Ideas of C’</a:t>
            </a:r>
          </a:p>
        </p:txBody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US" sz="2800"/>
              <a:t>Nesting, Problem Decomposition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Operators</a:t>
            </a:r>
            <a:r>
              <a:rPr lang="en-US" sz="2800"/>
              <a:t>,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Expressions</a:t>
            </a:r>
            <a:r>
              <a:rPr lang="en-US" sz="2800">
                <a:sym typeface="Wingdings" pitchFamily="2" charset="2"/>
              </a:rPr>
              <a:t> and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Statements</a:t>
            </a:r>
            <a:endParaRPr lang="en-US" sz="28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Functions</a:t>
            </a:r>
            <a:r>
              <a:rPr lang="en-US" sz="2800"/>
              <a:t>,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Modules</a:t>
            </a:r>
            <a:r>
              <a:rPr lang="en-US" sz="2800"/>
              <a:t> and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Interfaces</a:t>
            </a:r>
            <a:r>
              <a:rPr lang="en-US" sz="2800"/>
              <a:t>(and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Arrays</a:t>
            </a:r>
            <a:r>
              <a:rPr lang="en-US" sz="2800"/>
              <a:t>              (and all the above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Strings</a:t>
            </a:r>
            <a:r>
              <a:rPr lang="en-US" sz="2800"/>
              <a:t>            (and all the above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 sz="2800"/>
              <a:t>         (and all the above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Malloc/Free</a:t>
            </a:r>
            <a:r>
              <a:rPr lang="en-US" sz="2800"/>
              <a:t> (and all the above    )</a:t>
            </a:r>
          </a:p>
          <a:p>
            <a:pPr marL="533400" indent="-533400">
              <a:buFontTx/>
              <a:buAutoNum type="arabicPeriod"/>
            </a:pP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Structures</a:t>
            </a:r>
            <a:r>
              <a:rPr lang="en-US" sz="2800"/>
              <a:t>   (and all the above    )</a:t>
            </a:r>
          </a:p>
          <a:p>
            <a:pPr marL="533400" indent="-533400">
              <a:buFontTx/>
              <a:buNone/>
            </a:pPr>
            <a:r>
              <a:rPr lang="en-US" sz="2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Several Ways to Do Most Things  </a:t>
            </a:r>
            <a:r>
              <a:rPr lang="en-US" sz="1600" u="sng"/>
              <a:t>(ptr,array,struct, ADT…)</a:t>
            </a:r>
          </a:p>
          <a:p>
            <a:pPr marL="533400" indent="-533400">
              <a:buFontTx/>
              <a:buNone/>
            </a:pPr>
            <a:endParaRPr lang="en-US" sz="2000" u="sng"/>
          </a:p>
        </p:txBody>
      </p:sp>
      <p:sp>
        <p:nvSpPr>
          <p:cNvPr id="596997" name="Freeform 5"/>
          <p:cNvSpPr>
            <a:spLocks/>
          </p:cNvSpPr>
          <p:nvPr/>
        </p:nvSpPr>
        <p:spPr bwMode="auto">
          <a:xfrm>
            <a:off x="6096000" y="28956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6998" name="Freeform 6"/>
          <p:cNvSpPr>
            <a:spLocks/>
          </p:cNvSpPr>
          <p:nvPr/>
        </p:nvSpPr>
        <p:spPr bwMode="auto">
          <a:xfrm>
            <a:off x="5943600" y="34290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6999" name="Freeform 7"/>
          <p:cNvSpPr>
            <a:spLocks/>
          </p:cNvSpPr>
          <p:nvPr/>
        </p:nvSpPr>
        <p:spPr bwMode="auto">
          <a:xfrm>
            <a:off x="5791200" y="39624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7000" name="Freeform 8"/>
          <p:cNvSpPr>
            <a:spLocks/>
          </p:cNvSpPr>
          <p:nvPr/>
        </p:nvSpPr>
        <p:spPr bwMode="auto">
          <a:xfrm>
            <a:off x="5638800" y="44958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7001" name="Freeform 9"/>
          <p:cNvSpPr>
            <a:spLocks/>
          </p:cNvSpPr>
          <p:nvPr/>
        </p:nvSpPr>
        <p:spPr bwMode="auto">
          <a:xfrm>
            <a:off x="5562600" y="50292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7002" name="Freeform 10"/>
          <p:cNvSpPr>
            <a:spLocks/>
          </p:cNvSpPr>
          <p:nvPr/>
        </p:nvSpPr>
        <p:spPr bwMode="auto">
          <a:xfrm>
            <a:off x="6934200" y="2362200"/>
            <a:ext cx="260350" cy="419100"/>
          </a:xfrm>
          <a:custGeom>
            <a:avLst/>
            <a:gdLst>
              <a:gd name="T0" fmla="*/ 0 w 164"/>
              <a:gd name="T1" fmla="*/ 264 h 264"/>
              <a:gd name="T2" fmla="*/ 84 w 164"/>
              <a:gd name="T3" fmla="*/ 250 h 264"/>
              <a:gd name="T4" fmla="*/ 139 w 164"/>
              <a:gd name="T5" fmla="*/ 213 h 264"/>
              <a:gd name="T6" fmla="*/ 164 w 164"/>
              <a:gd name="T7" fmla="*/ 140 h 264"/>
              <a:gd name="T8" fmla="*/ 156 w 164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264">
                <a:moveTo>
                  <a:pt x="0" y="264"/>
                </a:moveTo>
                <a:lnTo>
                  <a:pt x="84" y="250"/>
                </a:lnTo>
                <a:lnTo>
                  <a:pt x="139" y="213"/>
                </a:lnTo>
                <a:lnTo>
                  <a:pt x="164" y="140"/>
                </a:lnTo>
                <a:lnTo>
                  <a:pt x="156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2EDD9-731C-41B3-B4F7-43A299826262}" type="slidenum">
              <a:rPr lang="en-US"/>
              <a:pPr/>
              <a:t>3</a:t>
            </a:fld>
            <a:endParaRPr lang="en-US"/>
          </a:p>
        </p:txBody>
      </p:sp>
      <p:sp>
        <p:nvSpPr>
          <p:cNvPr id="640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4000"/>
              <a:t>Pointers can Arrange Structures</a:t>
            </a:r>
          </a:p>
        </p:txBody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Pointers can link together structures</a:t>
            </a:r>
          </a:p>
          <a:p>
            <a:pPr>
              <a:lnSpc>
                <a:spcPct val="90000"/>
              </a:lnSpc>
            </a:pPr>
            <a:r>
              <a:rPr lang="en-US" sz="2800"/>
              <a:t>Linked structures can have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 shape: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 ‘chain’  or ‘loop’ (linked list)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A ‘tree’ or a ‘graph’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A ‘grid’ or ‘matrix’ or ‘table’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Linked structures are easy, fast to change</a:t>
            </a:r>
          </a:p>
        </p:txBody>
      </p:sp>
      <p:sp>
        <p:nvSpPr>
          <p:cNvPr id="640004" name="Line 4"/>
          <p:cNvSpPr>
            <a:spLocks noChangeShapeType="1"/>
          </p:cNvSpPr>
          <p:nvPr/>
        </p:nvSpPr>
        <p:spPr bwMode="auto">
          <a:xfrm>
            <a:off x="6094413" y="2605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05" name="Oval 5"/>
          <p:cNvSpPr>
            <a:spLocks noChangeArrowheads="1"/>
          </p:cNvSpPr>
          <p:nvPr/>
        </p:nvSpPr>
        <p:spPr bwMode="auto">
          <a:xfrm>
            <a:off x="6475413" y="2452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06" name="Line 6"/>
          <p:cNvSpPr>
            <a:spLocks noChangeShapeType="1"/>
          </p:cNvSpPr>
          <p:nvPr/>
        </p:nvSpPr>
        <p:spPr bwMode="auto">
          <a:xfrm>
            <a:off x="6932613" y="2605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07" name="Oval 7"/>
          <p:cNvSpPr>
            <a:spLocks noChangeArrowheads="1"/>
          </p:cNvSpPr>
          <p:nvPr/>
        </p:nvSpPr>
        <p:spPr bwMode="auto">
          <a:xfrm>
            <a:off x="7313613" y="2452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08" name="Line 8"/>
          <p:cNvSpPr>
            <a:spLocks noChangeShapeType="1"/>
          </p:cNvSpPr>
          <p:nvPr/>
        </p:nvSpPr>
        <p:spPr bwMode="auto">
          <a:xfrm>
            <a:off x="7770813" y="2605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09" name="Oval 9"/>
          <p:cNvSpPr>
            <a:spLocks noChangeArrowheads="1"/>
          </p:cNvSpPr>
          <p:nvPr/>
        </p:nvSpPr>
        <p:spPr bwMode="auto">
          <a:xfrm>
            <a:off x="4038600" y="37338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10" name="Line 10"/>
          <p:cNvSpPr>
            <a:spLocks noChangeShapeType="1"/>
          </p:cNvSpPr>
          <p:nvPr/>
        </p:nvSpPr>
        <p:spPr bwMode="auto">
          <a:xfrm flipV="1">
            <a:off x="4419600" y="3733800"/>
            <a:ext cx="3048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1" name="Line 11"/>
          <p:cNvSpPr>
            <a:spLocks noChangeShapeType="1"/>
          </p:cNvSpPr>
          <p:nvPr/>
        </p:nvSpPr>
        <p:spPr bwMode="auto">
          <a:xfrm>
            <a:off x="4419600" y="3962400"/>
            <a:ext cx="533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2" name="Oval 12"/>
          <p:cNvSpPr>
            <a:spLocks noChangeArrowheads="1"/>
          </p:cNvSpPr>
          <p:nvPr/>
        </p:nvSpPr>
        <p:spPr bwMode="auto">
          <a:xfrm>
            <a:off x="4724400" y="35814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13" name="Line 13"/>
          <p:cNvSpPr>
            <a:spLocks noChangeShapeType="1"/>
          </p:cNvSpPr>
          <p:nvPr/>
        </p:nvSpPr>
        <p:spPr bwMode="auto">
          <a:xfrm flipV="1">
            <a:off x="5181600" y="3352800"/>
            <a:ext cx="1524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4" name="Line 14"/>
          <p:cNvSpPr>
            <a:spLocks noChangeShapeType="1"/>
          </p:cNvSpPr>
          <p:nvPr/>
        </p:nvSpPr>
        <p:spPr bwMode="auto">
          <a:xfrm>
            <a:off x="5105400" y="3810000"/>
            <a:ext cx="6858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5" name="Oval 15"/>
          <p:cNvSpPr>
            <a:spLocks noChangeArrowheads="1"/>
          </p:cNvSpPr>
          <p:nvPr/>
        </p:nvSpPr>
        <p:spPr bwMode="auto">
          <a:xfrm>
            <a:off x="5791200" y="37338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16" name="Line 16"/>
          <p:cNvSpPr>
            <a:spLocks noChangeShapeType="1"/>
          </p:cNvSpPr>
          <p:nvPr/>
        </p:nvSpPr>
        <p:spPr bwMode="auto">
          <a:xfrm flipH="1">
            <a:off x="5334000" y="3352800"/>
            <a:ext cx="1524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7" name="Oval 17"/>
          <p:cNvSpPr>
            <a:spLocks noChangeArrowheads="1"/>
          </p:cNvSpPr>
          <p:nvPr/>
        </p:nvSpPr>
        <p:spPr bwMode="auto">
          <a:xfrm>
            <a:off x="4953000" y="41148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18" name="Line 18"/>
          <p:cNvSpPr>
            <a:spLocks noChangeShapeType="1"/>
          </p:cNvSpPr>
          <p:nvPr/>
        </p:nvSpPr>
        <p:spPr bwMode="auto">
          <a:xfrm flipV="1">
            <a:off x="5486400" y="3962400"/>
            <a:ext cx="381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19" name="Oval 19"/>
          <p:cNvSpPr>
            <a:spLocks noChangeArrowheads="1"/>
          </p:cNvSpPr>
          <p:nvPr/>
        </p:nvSpPr>
        <p:spPr bwMode="auto">
          <a:xfrm>
            <a:off x="5181600" y="30480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20" name="Oval 20"/>
          <p:cNvSpPr>
            <a:spLocks noChangeArrowheads="1"/>
          </p:cNvSpPr>
          <p:nvPr/>
        </p:nvSpPr>
        <p:spPr bwMode="auto">
          <a:xfrm>
            <a:off x="8151813" y="2452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21" name="Freeform 21"/>
          <p:cNvSpPr>
            <a:spLocks/>
          </p:cNvSpPr>
          <p:nvPr/>
        </p:nvSpPr>
        <p:spPr bwMode="auto">
          <a:xfrm>
            <a:off x="8556625" y="2347913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22" name="Oval 22"/>
          <p:cNvSpPr>
            <a:spLocks noChangeArrowheads="1"/>
          </p:cNvSpPr>
          <p:nvPr/>
        </p:nvSpPr>
        <p:spPr bwMode="auto">
          <a:xfrm>
            <a:off x="5257800" y="55768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23" name="Line 23"/>
          <p:cNvSpPr>
            <a:spLocks noChangeShapeType="1"/>
          </p:cNvSpPr>
          <p:nvPr/>
        </p:nvSpPr>
        <p:spPr bwMode="auto">
          <a:xfrm>
            <a:off x="5715000" y="57292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24" name="Oval 24"/>
          <p:cNvSpPr>
            <a:spLocks noChangeArrowheads="1"/>
          </p:cNvSpPr>
          <p:nvPr/>
        </p:nvSpPr>
        <p:spPr bwMode="auto">
          <a:xfrm>
            <a:off x="6096000" y="55768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25" name="Line 25"/>
          <p:cNvSpPr>
            <a:spLocks noChangeShapeType="1"/>
          </p:cNvSpPr>
          <p:nvPr/>
        </p:nvSpPr>
        <p:spPr bwMode="auto">
          <a:xfrm>
            <a:off x="6553200" y="57292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26" name="Oval 26"/>
          <p:cNvSpPr>
            <a:spLocks noChangeArrowheads="1"/>
          </p:cNvSpPr>
          <p:nvPr/>
        </p:nvSpPr>
        <p:spPr bwMode="auto">
          <a:xfrm>
            <a:off x="6934200" y="55768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27" name="Line 27"/>
          <p:cNvSpPr>
            <a:spLocks noChangeShapeType="1"/>
          </p:cNvSpPr>
          <p:nvPr/>
        </p:nvSpPr>
        <p:spPr bwMode="auto">
          <a:xfrm>
            <a:off x="7391400" y="57292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28" name="Oval 28"/>
          <p:cNvSpPr>
            <a:spLocks noChangeArrowheads="1"/>
          </p:cNvSpPr>
          <p:nvPr/>
        </p:nvSpPr>
        <p:spPr bwMode="auto">
          <a:xfrm>
            <a:off x="7772400" y="55768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29" name="Oval 29"/>
          <p:cNvSpPr>
            <a:spLocks noChangeArrowheads="1"/>
          </p:cNvSpPr>
          <p:nvPr/>
        </p:nvSpPr>
        <p:spPr bwMode="auto">
          <a:xfrm>
            <a:off x="5257800" y="5119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30" name="Line 30"/>
          <p:cNvSpPr>
            <a:spLocks noChangeShapeType="1"/>
          </p:cNvSpPr>
          <p:nvPr/>
        </p:nvSpPr>
        <p:spPr bwMode="auto">
          <a:xfrm>
            <a:off x="5715000" y="5272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31" name="Oval 31"/>
          <p:cNvSpPr>
            <a:spLocks noChangeArrowheads="1"/>
          </p:cNvSpPr>
          <p:nvPr/>
        </p:nvSpPr>
        <p:spPr bwMode="auto">
          <a:xfrm>
            <a:off x="6096000" y="5119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32" name="Line 32"/>
          <p:cNvSpPr>
            <a:spLocks noChangeShapeType="1"/>
          </p:cNvSpPr>
          <p:nvPr/>
        </p:nvSpPr>
        <p:spPr bwMode="auto">
          <a:xfrm>
            <a:off x="6553200" y="5272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33" name="Oval 33"/>
          <p:cNvSpPr>
            <a:spLocks noChangeArrowheads="1"/>
          </p:cNvSpPr>
          <p:nvPr/>
        </p:nvSpPr>
        <p:spPr bwMode="auto">
          <a:xfrm>
            <a:off x="6934200" y="5119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34" name="Line 34"/>
          <p:cNvSpPr>
            <a:spLocks noChangeShapeType="1"/>
          </p:cNvSpPr>
          <p:nvPr/>
        </p:nvSpPr>
        <p:spPr bwMode="auto">
          <a:xfrm>
            <a:off x="7391400" y="5272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35" name="Oval 35"/>
          <p:cNvSpPr>
            <a:spLocks noChangeArrowheads="1"/>
          </p:cNvSpPr>
          <p:nvPr/>
        </p:nvSpPr>
        <p:spPr bwMode="auto">
          <a:xfrm>
            <a:off x="7772400" y="5119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36" name="Line 36"/>
          <p:cNvSpPr>
            <a:spLocks noChangeShapeType="1"/>
          </p:cNvSpPr>
          <p:nvPr/>
        </p:nvSpPr>
        <p:spPr bwMode="auto">
          <a:xfrm flipV="1">
            <a:off x="5638800" y="5334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37" name="Line 37"/>
          <p:cNvSpPr>
            <a:spLocks noChangeShapeType="1"/>
          </p:cNvSpPr>
          <p:nvPr/>
        </p:nvSpPr>
        <p:spPr bwMode="auto">
          <a:xfrm flipV="1">
            <a:off x="6477000" y="5334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38" name="Line 38"/>
          <p:cNvSpPr>
            <a:spLocks noChangeShapeType="1"/>
          </p:cNvSpPr>
          <p:nvPr/>
        </p:nvSpPr>
        <p:spPr bwMode="auto">
          <a:xfrm flipV="1">
            <a:off x="7315200" y="5334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39" name="Line 39"/>
          <p:cNvSpPr>
            <a:spLocks noChangeShapeType="1"/>
          </p:cNvSpPr>
          <p:nvPr/>
        </p:nvSpPr>
        <p:spPr bwMode="auto">
          <a:xfrm flipV="1">
            <a:off x="8001000" y="5334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40" name="Oval 40"/>
          <p:cNvSpPr>
            <a:spLocks noChangeArrowheads="1"/>
          </p:cNvSpPr>
          <p:nvPr/>
        </p:nvSpPr>
        <p:spPr bwMode="auto">
          <a:xfrm>
            <a:off x="5280025" y="45862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41" name="Line 41"/>
          <p:cNvSpPr>
            <a:spLocks noChangeShapeType="1"/>
          </p:cNvSpPr>
          <p:nvPr/>
        </p:nvSpPr>
        <p:spPr bwMode="auto">
          <a:xfrm>
            <a:off x="5737225" y="47386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42" name="Oval 42"/>
          <p:cNvSpPr>
            <a:spLocks noChangeArrowheads="1"/>
          </p:cNvSpPr>
          <p:nvPr/>
        </p:nvSpPr>
        <p:spPr bwMode="auto">
          <a:xfrm>
            <a:off x="6118225" y="45862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43" name="Line 43"/>
          <p:cNvSpPr>
            <a:spLocks noChangeShapeType="1"/>
          </p:cNvSpPr>
          <p:nvPr/>
        </p:nvSpPr>
        <p:spPr bwMode="auto">
          <a:xfrm>
            <a:off x="6575425" y="47386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44" name="Oval 44"/>
          <p:cNvSpPr>
            <a:spLocks noChangeArrowheads="1"/>
          </p:cNvSpPr>
          <p:nvPr/>
        </p:nvSpPr>
        <p:spPr bwMode="auto">
          <a:xfrm>
            <a:off x="6956425" y="45862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45" name="Line 45"/>
          <p:cNvSpPr>
            <a:spLocks noChangeShapeType="1"/>
          </p:cNvSpPr>
          <p:nvPr/>
        </p:nvSpPr>
        <p:spPr bwMode="auto">
          <a:xfrm>
            <a:off x="7413625" y="47386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46" name="Oval 46"/>
          <p:cNvSpPr>
            <a:spLocks noChangeArrowheads="1"/>
          </p:cNvSpPr>
          <p:nvPr/>
        </p:nvSpPr>
        <p:spPr bwMode="auto">
          <a:xfrm>
            <a:off x="7794625" y="45862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47" name="Line 47"/>
          <p:cNvSpPr>
            <a:spLocks noChangeShapeType="1"/>
          </p:cNvSpPr>
          <p:nvPr/>
        </p:nvSpPr>
        <p:spPr bwMode="auto">
          <a:xfrm flipV="1">
            <a:off x="5661025" y="48006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48" name="Line 48"/>
          <p:cNvSpPr>
            <a:spLocks noChangeShapeType="1"/>
          </p:cNvSpPr>
          <p:nvPr/>
        </p:nvSpPr>
        <p:spPr bwMode="auto">
          <a:xfrm flipV="1">
            <a:off x="6499225" y="48006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49" name="Line 49"/>
          <p:cNvSpPr>
            <a:spLocks noChangeShapeType="1"/>
          </p:cNvSpPr>
          <p:nvPr/>
        </p:nvSpPr>
        <p:spPr bwMode="auto">
          <a:xfrm flipV="1">
            <a:off x="7337425" y="48006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50" name="Line 50"/>
          <p:cNvSpPr>
            <a:spLocks noChangeShapeType="1"/>
          </p:cNvSpPr>
          <p:nvPr/>
        </p:nvSpPr>
        <p:spPr bwMode="auto">
          <a:xfrm flipV="1">
            <a:off x="8023225" y="48006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51" name="Line 51"/>
          <p:cNvSpPr>
            <a:spLocks noChangeShapeType="1"/>
          </p:cNvSpPr>
          <p:nvPr/>
        </p:nvSpPr>
        <p:spPr bwMode="auto">
          <a:xfrm flipH="1" flipV="1">
            <a:off x="5638800" y="33528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52" name="Line 52"/>
          <p:cNvSpPr>
            <a:spLocks noChangeShapeType="1"/>
          </p:cNvSpPr>
          <p:nvPr/>
        </p:nvSpPr>
        <p:spPr bwMode="auto">
          <a:xfrm flipH="1">
            <a:off x="4343400" y="3200400"/>
            <a:ext cx="838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53" name="Oval 53"/>
          <p:cNvSpPr>
            <a:spLocks noChangeArrowheads="1"/>
          </p:cNvSpPr>
          <p:nvPr/>
        </p:nvSpPr>
        <p:spPr bwMode="auto">
          <a:xfrm>
            <a:off x="5715000" y="245745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054" name="Freeform 54"/>
          <p:cNvSpPr>
            <a:spLocks/>
          </p:cNvSpPr>
          <p:nvPr/>
        </p:nvSpPr>
        <p:spPr bwMode="auto">
          <a:xfrm>
            <a:off x="5638800" y="28956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55" name="Freeform 55"/>
          <p:cNvSpPr>
            <a:spLocks/>
          </p:cNvSpPr>
          <p:nvPr/>
        </p:nvSpPr>
        <p:spPr bwMode="auto">
          <a:xfrm>
            <a:off x="6248400" y="35814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56" name="Freeform 56"/>
          <p:cNvSpPr>
            <a:spLocks/>
          </p:cNvSpPr>
          <p:nvPr/>
        </p:nvSpPr>
        <p:spPr bwMode="auto">
          <a:xfrm>
            <a:off x="8229600" y="44196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57" name="Freeform 57"/>
          <p:cNvSpPr>
            <a:spLocks/>
          </p:cNvSpPr>
          <p:nvPr/>
        </p:nvSpPr>
        <p:spPr bwMode="auto">
          <a:xfrm>
            <a:off x="8229600" y="49530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058" name="Freeform 58"/>
          <p:cNvSpPr>
            <a:spLocks/>
          </p:cNvSpPr>
          <p:nvPr/>
        </p:nvSpPr>
        <p:spPr bwMode="auto">
          <a:xfrm>
            <a:off x="8229600" y="54102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682C2-75E3-4BCE-A331-6990A9BAD79C}" type="slidenum">
              <a:rPr lang="en-US"/>
              <a:pPr/>
              <a:t>4</a:t>
            </a:fld>
            <a:endParaRPr lang="en-US"/>
          </a:p>
        </p:txBody>
      </p:sp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‘Big Ideas’ for Debugging</a:t>
            </a:r>
            <a:br>
              <a:rPr lang="en-US" sz="4000"/>
            </a:br>
            <a:r>
              <a:rPr lang="en-US" sz="4000"/>
              <a:t>(that should be obvious by now)</a:t>
            </a:r>
            <a:endParaRPr 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 </a:t>
            </a:r>
            <a:r>
              <a:rPr lang="en-US"/>
              <a:t>your program before you write it</a:t>
            </a:r>
          </a:p>
          <a:p>
            <a:pPr lvl="1"/>
            <a:r>
              <a:rPr lang="en-US"/>
              <a:t>What data structures?</a:t>
            </a:r>
          </a:p>
          <a:p>
            <a:pPr lvl="1"/>
            <a:r>
              <a:rPr lang="en-US"/>
              <a:t>What algorithms/methods?  What functions?</a:t>
            </a:r>
          </a:p>
          <a:p>
            <a:r>
              <a:rPr lang="en-US" b="1">
                <a:solidFill>
                  <a:schemeClr val="accent2"/>
                </a:solidFill>
              </a:rPr>
              <a:t>Good idea:</a:t>
            </a:r>
            <a:r>
              <a:rPr lang="en-US"/>
              <a:t> write interfaces and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stubs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first</a:t>
            </a:r>
            <a:r>
              <a:rPr lang="en-US"/>
              <a:t>. </a:t>
            </a:r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Always</a:t>
            </a:r>
            <a:r>
              <a:rPr lang="en-US"/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have a working program</a:t>
            </a:r>
          </a:p>
          <a:p>
            <a:pPr lvl="1"/>
            <a:r>
              <a:rPr lang="en-US"/>
              <a:t>Start with a ‘skeleton’ program made of stubs, and/or existing, working code</a:t>
            </a:r>
          </a:p>
          <a:p>
            <a:pPr lvl="1"/>
            <a:r>
              <a:rPr lang="en-US"/>
              <a:t>Borrow, re-use, recycle when possible</a:t>
            </a:r>
            <a:br>
              <a:rPr lang="en-US"/>
            </a:br>
            <a:r>
              <a:rPr lang="en-US"/>
              <a:t>	existing libraries, open-source software...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858D4-D6D2-4DF4-9A51-2F773384401E}" type="slidenum">
              <a:rPr lang="en-US"/>
              <a:pPr/>
              <a:t>5</a:t>
            </a:fld>
            <a:endParaRPr lang="en-US"/>
          </a:p>
        </p:txBody>
      </p:sp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‘Big Ideas’ for Debugging</a:t>
            </a:r>
            <a:br>
              <a:rPr lang="en-US" sz="4000"/>
            </a:br>
            <a:r>
              <a:rPr lang="en-US" sz="4000"/>
              <a:t>(that should be obvious by now)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r>
              <a:rPr lang="en-US"/>
              <a:t>Solve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 problem at a time</a:t>
            </a:r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Never write too much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/>
              <a:t>between compiles</a:t>
            </a:r>
          </a:p>
          <a:p>
            <a:r>
              <a:rPr lang="en-US"/>
              <a:t>Keep a ‘trail of breadcrumbs’</a:t>
            </a:r>
          </a:p>
          <a:p>
            <a:pPr lvl="1"/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Never destroy early versions!</a:t>
            </a:r>
            <a:r>
              <a:rPr lang="en-US"/>
              <a:t> </a:t>
            </a:r>
            <a:br>
              <a:rPr lang="en-US"/>
            </a:br>
            <a:r>
              <a:rPr lang="en-US"/>
              <a:t>keep all versions as your program develops</a:t>
            </a:r>
          </a:p>
          <a:p>
            <a:pPr lvl="1"/>
            <a:r>
              <a:rPr lang="en-US"/>
              <a:t>One way: unique, sequential directory names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proj4_01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proj4_02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 proj4_03 . . .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/>
            <a:r>
              <a:rPr lang="en-US"/>
              <a:t>Tools that help: ‘Revision Control’ Software</a:t>
            </a:r>
            <a:br>
              <a:rPr lang="en-US"/>
            </a:br>
            <a:r>
              <a:rPr lang="en-US"/>
              <a:t>(RCS, CVS,SVN, MS ‘Visual SourceSafe’, etc)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A7655-FCCE-4988-9375-128F42884788}" type="slidenum">
              <a:rPr lang="en-US"/>
              <a:pPr/>
              <a:t>6</a:t>
            </a:fld>
            <a:endParaRPr lang="en-US"/>
          </a:p>
        </p:txBody>
      </p:sp>
      <p:sp>
        <p:nvSpPr>
          <p:cNvPr id="64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‘Big Ideas’ for Debugging</a:t>
            </a:r>
            <a:br>
              <a:rPr lang="en-US" sz="4000"/>
            </a:br>
            <a:r>
              <a:rPr lang="en-US" sz="4000"/>
              <a:t>(that should be obvious by now)</a:t>
            </a:r>
          </a:p>
        </p:txBody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Lost? Won’t Compile &amp;Link?  !SIMPLIFY!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Remove (comment out) your most recent code,  </a:t>
            </a:r>
            <a:br>
              <a:rPr lang="en-US" sz="2000"/>
            </a:br>
            <a:r>
              <a:rPr lang="en-US" sz="2000"/>
              <a:t>	even if you’re SURE it is not at fault.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No?  Do a ruthless binary search: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trust NOTHING</a:t>
            </a:r>
            <a:r>
              <a:rPr lang="en-US" sz="2000">
                <a:solidFill>
                  <a:srgbClr val="FF0000"/>
                </a:solidFill>
              </a:rPr>
              <a:t>. </a:t>
            </a:r>
            <a:br>
              <a:rPr lang="en-US" sz="2000">
                <a:solidFill>
                  <a:srgbClr val="FF0000"/>
                </a:solidFill>
              </a:rPr>
            </a:br>
            <a:r>
              <a:rPr lang="en-US" sz="2000"/>
              <a:t>Comment out HALF your code. </a:t>
            </a:r>
            <a:br>
              <a:rPr lang="en-US" sz="2000"/>
            </a:br>
            <a:r>
              <a:rPr lang="en-US" sz="2000"/>
              <a:t>Repeat until it runs (even if you’re left with only stubs).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No? Linking problems? Make one big .c file &amp; keep removing…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Then restore code one piece/block at a time</a:t>
            </a:r>
            <a:br>
              <a:rPr lang="en-US" sz="2000"/>
            </a:br>
            <a:r>
              <a:rPr lang="en-US" sz="2000"/>
              <a:t>Compile after each piece added: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trust NOTHING</a:t>
            </a:r>
            <a:r>
              <a:rPr lang="en-US" sz="2000">
                <a:solidFill>
                  <a:srgbClr val="FF0000"/>
                </a:solidFill>
              </a:rPr>
              <a:t>.</a:t>
            </a:r>
            <a:br>
              <a:rPr lang="en-US" sz="2000">
                <a:solidFill>
                  <a:srgbClr val="FF0000"/>
                </a:solidFill>
              </a:rPr>
            </a:br>
            <a:r>
              <a:rPr lang="en-US" sz="2000"/>
              <a:t>		(Are you SURE of every expression? )	</a:t>
            </a:r>
            <a:br>
              <a:rPr lang="en-US" sz="2000"/>
            </a:br>
            <a:r>
              <a:rPr lang="en-US" sz="2000"/>
              <a:t>		(Have you single-stepped through good example data?)</a:t>
            </a:r>
            <a:br>
              <a:rPr lang="en-US" sz="2000"/>
            </a:br>
            <a:r>
              <a:rPr lang="en-US" sz="2000"/>
              <a:t>  </a:t>
            </a:r>
          </a:p>
          <a:p>
            <a:pPr>
              <a:lnSpc>
                <a:spcPct val="90000"/>
              </a:lnSpc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Do not</a:t>
            </a:r>
            <a:r>
              <a:rPr lang="en-US" sz="2400"/>
              <a:t> go on to the next piece of code </a:t>
            </a:r>
            <a:br>
              <a:rPr lang="en-US" sz="2400"/>
            </a:br>
            <a:r>
              <a:rPr lang="en-US" sz="2400"/>
              <a:t>until the current piece works properly. </a:t>
            </a:r>
            <a:br>
              <a:rPr lang="en-US" sz="2400"/>
            </a:br>
            <a:r>
              <a:rPr lang="en-US" sz="2400"/>
              <a:t>					(One problem at a time)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CF855-AAE7-47B3-BE3E-B2E04AFF8B72}" type="slidenum">
              <a:rPr lang="en-US"/>
              <a:pPr/>
              <a:t>7</a:t>
            </a:fld>
            <a:endParaRPr lang="en-US"/>
          </a:p>
        </p:txBody>
      </p:sp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‘Little Ideas’ for Debugging</a:t>
            </a:r>
            <a:br>
              <a:rPr lang="en-US" sz="4000"/>
            </a:br>
            <a:r>
              <a:rPr lang="en-US" sz="4000"/>
              <a:t>(less powerful than ‘Big Ideas’)</a:t>
            </a:r>
          </a:p>
        </p:txBody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Most IDEs / Softwe writing tools have a Debugger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Must enable it, compile it into your project</a:t>
            </a:r>
            <a:br>
              <a:rPr lang="en-US" sz="2000"/>
            </a:br>
            <a:r>
              <a:rPr lang="en-US" sz="2000"/>
              <a:t>(CodeBlocks: Project</a:t>
            </a:r>
            <a:r>
              <a:rPr lang="en-US" sz="2000">
                <a:sym typeface="Wingdings" pitchFamily="2" charset="2"/>
              </a:rPr>
              <a:t>BuildOptionsCompileFlags</a:t>
            </a:r>
            <a:br>
              <a:rPr lang="en-US" sz="2000">
                <a:sym typeface="Wingdings" pitchFamily="2" charset="2"/>
              </a:rPr>
            </a:br>
            <a:r>
              <a:rPr lang="en-US" sz="2000">
                <a:sym typeface="Wingdings" pitchFamily="2" charset="2"/>
              </a:rPr>
              <a:t>				     ”ProduceDebuggingSymbols[-g])</a:t>
            </a:r>
            <a:endParaRPr lang="en-US" sz="2000"/>
          </a:p>
          <a:p>
            <a:pPr lvl="1">
              <a:lnSpc>
                <a:spcPct val="90000"/>
              </a:lnSpc>
            </a:pPr>
            <a:r>
              <a:rPr lang="en-US" sz="2000"/>
              <a:t>Most have ‘breakpoints’ (stop here), ‘Watch’ set (show current values of user-specified variables), single-step, step-in, step-out.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Enable all possible warnings and flags from compiler &amp; linker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Use TOGETHER with the ‘big ideas’ of debugging.  </a:t>
            </a:r>
          </a:p>
          <a:p>
            <a:pPr>
              <a:lnSpc>
                <a:spcPct val="90000"/>
              </a:lnSpc>
            </a:pP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Do not</a:t>
            </a:r>
            <a:r>
              <a:rPr lang="en-US" sz="2400"/>
              <a:t> go on to the next piece of code </a:t>
            </a:r>
            <a:br>
              <a:rPr lang="en-US" sz="2400"/>
            </a:br>
            <a:r>
              <a:rPr lang="en-US" sz="2400"/>
              <a:t>until the current piece works properly. </a:t>
            </a:r>
            <a:br>
              <a:rPr lang="en-US" sz="2400"/>
            </a:br>
            <a:r>
              <a:rPr lang="en-US" sz="2400"/>
              <a:t>			(Solve just one problem at a time)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19E01-9465-465B-AFDD-EDA3C7C972A4}" type="slidenum">
              <a:rPr lang="en-US"/>
              <a:pPr/>
              <a:t>8</a:t>
            </a:fld>
            <a:endParaRPr lang="en-US"/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Big Programs: The Ugly Truth</a:t>
            </a:r>
          </a:p>
        </p:txBody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Computer programming languages, tools make </a:t>
            </a:r>
            <a:br>
              <a:rPr lang="en-US" sz="2800"/>
            </a:br>
            <a:r>
              <a:rPr lang="en-US" sz="2800"/>
              <a:t>	tinkering and elaboration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too easy</a:t>
            </a:r>
            <a:r>
              <a:rPr lang="en-US" sz="2800"/>
              <a:t>! </a:t>
            </a:r>
            <a:br>
              <a:rPr lang="en-US" sz="2800"/>
            </a:br>
            <a:endParaRPr lang="en-US" sz="2800"/>
          </a:p>
          <a:p>
            <a:pPr>
              <a:lnSpc>
                <a:spcPct val="80000"/>
              </a:lnSpc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RESULT</a:t>
            </a:r>
            <a:r>
              <a:rPr lang="en-US" sz="2800"/>
              <a:t>: Simple programs grow endlessly, become unreliable, ugly, confusing, even</a:t>
            </a:r>
            <a:br>
              <a:rPr lang="en-US" sz="2800"/>
            </a:br>
            <a:r>
              <a:rPr lang="en-US" sz="2800"/>
              <a:t>impossible to understand and improve.</a:t>
            </a:r>
            <a:br>
              <a:rPr lang="en-US" sz="2800"/>
            </a:br>
            <a:r>
              <a:rPr lang="en-US" sz="2000"/>
              <a:t>EXAMPLE:</a:t>
            </a:r>
            <a:r>
              <a:rPr lang="en-US" sz="2800"/>
              <a:t>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MS Word 2.0:    ~40 files,   ~8 folders,     0.78 MB! 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	             MS Office2000: 1,182 files, 104 folders, 193.65 MB,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		  </a:t>
            </a:r>
            <a:b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en-US" sz="2800"/>
              <a:t>The history of CS is ‘saw-toothed’– we repeatedly throw away the big ugly mess we made and then </a:t>
            </a:r>
            <a:br>
              <a:rPr lang="en-US" sz="2800"/>
            </a:br>
            <a:r>
              <a:rPr lang="en-US" sz="2800"/>
              <a:t>start all over again in a new, clean, compact form.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	 </a:t>
            </a:r>
            <a:r>
              <a:rPr lang="en-US" sz="2000"/>
              <a:t>EXAMPLE: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 Mainframe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Mid-levelMinicomputersMicrocomputers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			DesktopsLaptopsPDAs &amp; e-bookssmartphones…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37926-D39E-4DB9-9F39-33BC0952BF32}" type="slidenum">
              <a:rPr lang="en-US"/>
              <a:pPr/>
              <a:t>9</a:t>
            </a:fld>
            <a:endParaRPr lang="en-US"/>
          </a:p>
        </p:txBody>
      </p:sp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/>
          <a:lstStyle/>
          <a:p>
            <a:r>
              <a:rPr lang="en-US"/>
              <a:t>Modular Design: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Core Platitudes</a:t>
            </a:r>
          </a:p>
        </p:txBody>
      </p:sp>
      <p:sp>
        <p:nvSpPr>
          <p:cNvPr id="65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problem is inherently complicated and tangled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—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 is just poorly understood. </a:t>
            </a:r>
            <a:b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400"/>
              <a:t>‘Complicated and Tangled’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==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/>
              <a:t>too many details exposed! 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—Short </a:t>
            </a:r>
            <a:r>
              <a:rPr lang="en-US" sz="2400"/>
              <a:t>,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Simple</a:t>
            </a:r>
            <a:r>
              <a:rPr lang="en-US" sz="2400"/>
              <a:t>, 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Separate</a:t>
            </a:r>
            <a:r>
              <a:rPr lang="en-US" sz="2400"/>
              <a:t> modules are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Best.</a:t>
            </a:r>
            <a:r>
              <a:rPr lang="en-US" sz="2400"/>
              <a:t>  </a:t>
            </a:r>
            <a:br>
              <a:rPr lang="en-US" sz="2400"/>
            </a:b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—Elaborate</a:t>
            </a:r>
            <a:r>
              <a:rPr lang="en-US" sz="2400"/>
              <a:t> 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Simple </a:t>
            </a:r>
            <a:r>
              <a:rPr lang="en-US" sz="2400"/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Separate </a:t>
            </a:r>
            <a:r>
              <a:rPr lang="en-US" sz="2400"/>
              <a:t>are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good/OK</a:t>
            </a:r>
            <a:r>
              <a:rPr lang="en-US" sz="2400"/>
              <a:t>. </a:t>
            </a:r>
            <a:br>
              <a:rPr lang="en-US" sz="2400"/>
            </a:b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—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Complicated and Tangled</a:t>
            </a:r>
            <a:r>
              <a:rPr lang="en-US" sz="2400"/>
              <a:t> ones are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VERY VERY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BAD</a:t>
            </a:r>
            <a:r>
              <a:rPr lang="en-US" sz="2400"/>
              <a:t>, </a:t>
            </a:r>
            <a:br>
              <a:rPr lang="en-US" sz="2400"/>
            </a:br>
            <a:r>
              <a:rPr lang="en-US" sz="2400"/>
              <a:t>		even if the program is short! 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Hide the Details</a:t>
            </a:r>
            <a:r>
              <a:rPr lang="en-US" sz="2400"/>
              <a:t>—keep interfaces simple &amp; general.</a:t>
            </a:r>
            <a:br>
              <a:rPr lang="en-US" sz="2400"/>
            </a:b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Solve only one problem at a time! </a:t>
            </a:r>
            <a:r>
              <a:rPr lang="en-US" sz="2400"/>
              <a:t>Don’t confuse yourself</a:t>
            </a:r>
          </a:p>
        </p:txBody>
      </p:sp>
      <p:sp>
        <p:nvSpPr>
          <p:cNvPr id="650244" name="Rectangle 4"/>
          <p:cNvSpPr>
            <a:spLocks noChangeArrowheads="1"/>
          </p:cNvSpPr>
          <p:nvPr/>
        </p:nvSpPr>
        <p:spPr bwMode="auto">
          <a:xfrm>
            <a:off x="1066800" y="1219200"/>
            <a:ext cx="6934200" cy="762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na">
  <a:themeElements>
    <a:clrScheme name="va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na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va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n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Office\Templates\vana.pot</Template>
  <TotalTime>11357</TotalTime>
  <Words>577</Words>
  <Application>Microsoft Office PowerPoint</Application>
  <PresentationFormat>On-screen Show (4:3)</PresentationFormat>
  <Paragraphs>188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Times New Roman</vt:lpstr>
      <vt:lpstr>Tahoma</vt:lpstr>
      <vt:lpstr>Wingdings</vt:lpstr>
      <vt:lpstr>Courier New</vt:lpstr>
      <vt:lpstr>vana</vt:lpstr>
      <vt:lpstr>EECS110: 10b  The Big Ideas We Studied</vt:lpstr>
      <vt:lpstr>‘The 8 Big Ideas of C’</vt:lpstr>
      <vt:lpstr>Pointers can Arrange Structures</vt:lpstr>
      <vt:lpstr>‘Big Ideas’ for Debugging (that should be obvious by now)</vt:lpstr>
      <vt:lpstr>‘Big Ideas’ for Debugging (that should be obvious by now)</vt:lpstr>
      <vt:lpstr>‘Big Ideas’ for Debugging (that should be obvious by now)</vt:lpstr>
      <vt:lpstr>‘Little Ideas’ for Debugging (less powerful than ‘Big Ideas’)</vt:lpstr>
      <vt:lpstr>Big Programs: The Ugly Truth</vt:lpstr>
      <vt:lpstr>Modular Design: Core Platitudes</vt:lpstr>
      <vt:lpstr>Nested, Modular Design</vt:lpstr>
      <vt:lpstr>Modular Design</vt:lpstr>
      <vt:lpstr>Modular Design</vt:lpstr>
      <vt:lpstr>Modules for Big Programs</vt:lpstr>
      <vt:lpstr>Modules and Data Structures</vt:lpstr>
      <vt:lpstr>Nested Modules</vt:lpstr>
      <vt:lpstr>Big Caution though--</vt:lpstr>
      <vt:lpstr>A Good Check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Addresses</dc:title>
  <dc:creator>Jack Tumblin</dc:creator>
  <cp:lastModifiedBy>jetumblin</cp:lastModifiedBy>
  <cp:revision>184</cp:revision>
  <dcterms:created xsi:type="dcterms:W3CDTF">2001-04-16T00:28:07Z</dcterms:created>
  <dcterms:modified xsi:type="dcterms:W3CDTF">2012-03-02T15:24:17Z</dcterms:modified>
</cp:coreProperties>
</file>