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0" r:id="rId2"/>
    <p:sldId id="281" r:id="rId3"/>
    <p:sldId id="296" r:id="rId4"/>
    <p:sldId id="297" r:id="rId5"/>
    <p:sldId id="292" r:id="rId6"/>
    <p:sldId id="289" r:id="rId7"/>
    <p:sldId id="287" r:id="rId8"/>
    <p:sldId id="277" r:id="rId9"/>
    <p:sldId id="294" r:id="rId10"/>
    <p:sldId id="286" r:id="rId11"/>
    <p:sldId id="284" r:id="rId12"/>
    <p:sldId id="285" r:id="rId13"/>
    <p:sldId id="295" r:id="rId14"/>
    <p:sldId id="276" r:id="rId15"/>
    <p:sldId id="264" r:id="rId16"/>
    <p:sldId id="258" r:id="rId17"/>
    <p:sldId id="259" r:id="rId18"/>
    <p:sldId id="260" r:id="rId19"/>
    <p:sldId id="261" r:id="rId20"/>
    <p:sldId id="278" r:id="rId21"/>
    <p:sldId id="298" r:id="rId22"/>
    <p:sldId id="262" r:id="rId23"/>
    <p:sldId id="291" r:id="rId24"/>
    <p:sldId id="288" r:id="rId25"/>
    <p:sldId id="290" r:id="rId26"/>
    <p:sldId id="293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99" autoAdjust="0"/>
    <p:restoredTop sz="94660"/>
  </p:normalViewPr>
  <p:slideViewPr>
    <p:cSldViewPr>
      <p:cViewPr varScale="1">
        <p:scale>
          <a:sx n="88" d="100"/>
          <a:sy n="88" d="100"/>
        </p:scale>
        <p:origin x="-31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09B2DA9-62DC-4237-B747-4EEC4CBBF7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69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FDFE9A-E445-445A-92A9-DDD641ACE38E}" type="slidenum">
              <a:rPr lang="en-US"/>
              <a:pPr/>
              <a:t>1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E3A55-ACA8-473F-99F6-46130496F885}" type="slidenum">
              <a:rPr lang="en-US"/>
              <a:pPr/>
              <a:t>10</a:t>
            </a:fld>
            <a:endParaRPr 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C4015C-E76A-4E34-9F40-35655991E974}" type="slidenum">
              <a:rPr lang="en-US"/>
              <a:pPr/>
              <a:t>11</a:t>
            </a:fld>
            <a:endParaRPr 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97640A-D705-4CA7-998A-4012894692A5}" type="slidenum">
              <a:rPr lang="en-US"/>
              <a:pPr/>
              <a:t>12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6CF05A-760C-4C47-9008-59EE29DA2B99}" type="slidenum">
              <a:rPr lang="en-US"/>
              <a:pPr/>
              <a:t>13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9A6C65-747C-479A-A95C-4C0FB6B1923A}" type="slidenum">
              <a:rPr lang="en-US"/>
              <a:pPr/>
              <a:t>14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A03B68-CD88-4DBB-8E27-2B2C907214E3}" type="slidenum">
              <a:rPr lang="en-US"/>
              <a:pPr/>
              <a:t>15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678E2F-0417-431F-845D-88BA048CB008}" type="slidenum">
              <a:rPr lang="en-US"/>
              <a:pPr/>
              <a:t>16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C0A16E-7FF2-4C96-AFC7-897CFA89ECA4}" type="slidenum">
              <a:rPr lang="en-US"/>
              <a:pPr/>
              <a:t>17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BFD909-D3FA-4969-BB89-7963356D9E96}" type="slidenum">
              <a:rPr lang="en-US"/>
              <a:pPr/>
              <a:t>18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FB6BD8-9ADF-43E5-8E22-6B42D04E1C06}" type="slidenum">
              <a:rPr lang="en-US"/>
              <a:pPr/>
              <a:t>19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BAAC26-784F-4FDA-BA7D-32FC70D19862}" type="slidenum">
              <a:rPr lang="en-US"/>
              <a:pPr/>
              <a:t>2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B8231E-1C42-4103-A426-337BB5EA0BDE}" type="slidenum">
              <a:rPr lang="en-US"/>
              <a:pPr/>
              <a:t>20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B8231E-1C42-4103-A426-337BB5EA0BDE}" type="slidenum">
              <a:rPr lang="en-US"/>
              <a:pPr/>
              <a:t>21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C9505E-245E-479D-B808-B0AC5020860E}" type="slidenum">
              <a:rPr lang="en-US"/>
              <a:pPr/>
              <a:t>22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576969-41E3-4A75-974C-2DD4FB4A837B}" type="slidenum">
              <a:rPr lang="en-US"/>
              <a:pPr/>
              <a:t>23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3F838E-88F4-4129-AE08-DBB3750EA81F}" type="slidenum">
              <a:rPr lang="en-US"/>
              <a:pPr/>
              <a:t>24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2B9E34-71C6-4BAB-9703-E4407357340D}" type="slidenum">
              <a:rPr lang="en-US"/>
              <a:pPr/>
              <a:t>25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460CDA-CFD1-4359-986D-5037F4930882}" type="slidenum">
              <a:rPr lang="en-US"/>
              <a:pPr/>
              <a:t>26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C81465-8BA6-4640-AEA2-0DBC66F40988}" type="slidenum">
              <a:rPr lang="en-US"/>
              <a:pPr/>
              <a:t>3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2D89AD-6390-4DF5-B286-39F8B0772B64}" type="slidenum">
              <a:rPr lang="en-US"/>
              <a:pPr/>
              <a:t>4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D47C47-D086-4AF0-B282-59A3934A5F82}" type="slidenum">
              <a:rPr lang="en-US"/>
              <a:pPr/>
              <a:t>5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024D54-E2E7-4EC0-A2E2-42589AB97981}" type="slidenum">
              <a:rPr lang="en-US"/>
              <a:pPr/>
              <a:t>6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6665BB-10D7-49E9-B2F0-345D8ABAC788}" type="slidenum">
              <a:rPr lang="en-US"/>
              <a:pPr/>
              <a:t>7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DAD3A-C770-45C3-A05D-156B59397C4E}" type="slidenum">
              <a:rPr lang="en-US"/>
              <a:pPr/>
              <a:t>8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918AFF-F4BA-449D-97B0-A48EB2207419}" type="slidenum">
              <a:rPr lang="en-US"/>
              <a:pPr/>
              <a:t>9</a:t>
            </a:fld>
            <a:endParaRPr 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528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11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02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18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0203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469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31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59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6414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8963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72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1257300" y="685800"/>
            <a:ext cx="6629400" cy="160020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EE110: 1c</a:t>
            </a:r>
            <a:b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Literals &amp; Variables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2744788" y="23622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Jack Tumblin</a:t>
            </a:r>
            <a:b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jet@cs.northwestern.edu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914400" y="3962400"/>
            <a:ext cx="7543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6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I hope you have already:</a:t>
            </a:r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Read through Chapter 1, and at least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Skimmed the rest of Chapter 2, and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Tried CodeBlocks on your own pgms…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838200"/>
          </a:xfrm>
        </p:spPr>
        <p:txBody>
          <a:bodyPr/>
          <a:lstStyle/>
          <a:p>
            <a:r>
              <a:rPr lang="en-US" sz="3600" u="sng">
                <a:solidFill>
                  <a:schemeClr val="bg2"/>
                </a:solidFill>
                <a:latin typeface="Comic Sans MS" pitchFamily="66" charset="0"/>
              </a:rPr>
              <a:t>Hey Kids!</a:t>
            </a:r>
            <a:r>
              <a:rPr lang="en-US" sz="3600">
                <a:latin typeface="Tahoma" pitchFamily="34" charset="0"/>
              </a:rPr>
              <a:t>  Use Variables Responsibly: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5334000"/>
          </a:xfrm>
        </p:spPr>
        <p:txBody>
          <a:bodyPr/>
          <a:lstStyle/>
          <a:p>
            <a:r>
              <a:rPr lang="en-US" b="1" u="sng" dirty="0">
                <a:solidFill>
                  <a:schemeClr val="accent2"/>
                </a:solidFill>
              </a:rPr>
              <a:t>ALWAYS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declare</a:t>
            </a:r>
            <a:r>
              <a:rPr lang="en-US" b="1" dirty="0">
                <a:solidFill>
                  <a:schemeClr val="accent2"/>
                </a:solidFill>
              </a:rPr>
              <a:t> a variable before use!</a:t>
            </a:r>
          </a:p>
          <a:p>
            <a:pPr lvl="1">
              <a:buFontTx/>
              <a:buNone/>
            </a:pPr>
            <a:r>
              <a:rPr lang="en-US" dirty="0"/>
              <a:t>forgot? error message, or ugly weirdness…</a:t>
            </a:r>
          </a:p>
          <a:p>
            <a:pPr lvl="1">
              <a:buFontTx/>
              <a:buNone/>
            </a:pPr>
            <a:endParaRPr lang="en-US" dirty="0"/>
          </a:p>
          <a:p>
            <a:r>
              <a:rPr lang="en-US" b="1" u="sng" dirty="0">
                <a:solidFill>
                  <a:schemeClr val="accent2"/>
                </a:solidFill>
              </a:rPr>
              <a:t>ALWAYS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set</a:t>
            </a:r>
            <a:r>
              <a:rPr lang="en-US" b="1" dirty="0">
                <a:solidFill>
                  <a:schemeClr val="accent2"/>
                </a:solidFill>
              </a:rPr>
              <a:t> a variable’s </a:t>
            </a:r>
            <a:r>
              <a:rPr lang="en-US" b="1" dirty="0">
                <a:solidFill>
                  <a:srgbClr val="FF0000"/>
                </a:solidFill>
              </a:rPr>
              <a:t>value</a:t>
            </a:r>
            <a:r>
              <a:rPr lang="en-US" b="1" dirty="0">
                <a:solidFill>
                  <a:schemeClr val="accent2"/>
                </a:solidFill>
              </a:rPr>
              <a:t> before use!</a:t>
            </a:r>
          </a:p>
          <a:p>
            <a:pPr lvl="1">
              <a:buFontTx/>
              <a:buNone/>
            </a:pPr>
            <a:r>
              <a:rPr lang="en-US" dirty="0"/>
              <a:t>forgot? starting value will be unpredictable…</a:t>
            </a:r>
          </a:p>
          <a:p>
            <a:pPr lvl="1">
              <a:buFontTx/>
              <a:buNone/>
            </a:pPr>
            <a:endParaRPr lang="en-US" dirty="0"/>
          </a:p>
          <a:p>
            <a:r>
              <a:rPr lang="en-US" b="1" dirty="0">
                <a:solidFill>
                  <a:schemeClr val="accent2"/>
                </a:solidFill>
              </a:rPr>
              <a:t>What does ‘declaring’ a variable do?</a:t>
            </a:r>
          </a:p>
          <a:p>
            <a:pPr lvl="1"/>
            <a:r>
              <a:rPr lang="en-US" dirty="0"/>
              <a:t>reserve a memory location that will store the value of the variable  </a:t>
            </a:r>
            <a:r>
              <a:rPr lang="en-US" sz="2400" dirty="0"/>
              <a:t>(jargon: ‘assign an address’)</a:t>
            </a:r>
          </a:p>
          <a:p>
            <a:pPr lvl="1"/>
            <a:r>
              <a:rPr lang="en-US" dirty="0"/>
              <a:t>assign the </a:t>
            </a:r>
            <a:r>
              <a:rPr lang="en-US" dirty="0" smtClean="0"/>
              <a:t>variable’s </a:t>
            </a:r>
            <a:r>
              <a:rPr lang="en-US" dirty="0"/>
              <a:t>name to that location.</a:t>
            </a:r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>
            <a:off x="0" y="4114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381000" y="838200"/>
            <a:ext cx="8305800" cy="454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latin typeface="Courier New" pitchFamily="49" charset="0"/>
              </a:rPr>
              <a:t>/*******************************************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	Hydra.c  -- a program with variables.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*******************************************/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#include &lt; stdio.h &gt;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main()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{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int heads;		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int eyes;</a:t>
            </a: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/>
            </a:r>
            <a:br>
              <a:rPr lang="en-US" sz="1800" b="1">
                <a:solidFill>
                  <a:srgbClr val="FF0000"/>
                </a:solidFill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	</a:t>
            </a:r>
            <a:r>
              <a:rPr lang="en-US" sz="1800" b="1">
                <a:latin typeface="Courier New" pitchFamily="49" charset="0"/>
              </a:rPr>
              <a:t>		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  heads = 3;  		/* assign a value */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  eyes = heads * 2;	/* compute a value */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    printf(“It has %d heads and %d eyes! \n", heads, eyes);</a:t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/>
            </a:r>
            <a:br>
              <a:rPr lang="en-US" sz="1800" b="1">
                <a:latin typeface="Courier New" pitchFamily="49" charset="0"/>
              </a:rPr>
            </a:br>
            <a:r>
              <a:rPr lang="en-US" sz="1800" b="1">
                <a:latin typeface="Courier New" pitchFamily="49" charset="0"/>
              </a:rPr>
              <a:t>}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2667000" y="2438400"/>
            <a:ext cx="3429000" cy="1200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solidFill>
                  <a:srgbClr val="FF0000"/>
                </a:solidFill>
              </a:rPr>
              <a:t>‘declare’ each variable; write a </a:t>
            </a:r>
            <a:r>
              <a:rPr lang="en-US" i="1">
                <a:solidFill>
                  <a:srgbClr val="006600"/>
                </a:solidFill>
              </a:rPr>
              <a:t>statement</a:t>
            </a:r>
            <a:r>
              <a:rPr lang="en-US" i="1">
                <a:solidFill>
                  <a:srgbClr val="FF0000"/>
                </a:solidFill>
              </a:rPr>
              <a:t> </a:t>
            </a:r>
            <a:r>
              <a:rPr lang="en-US">
                <a:solidFill>
                  <a:srgbClr val="FF0000"/>
                </a:solidFill>
              </a:rPr>
              <a:t>that</a:t>
            </a:r>
            <a:endParaRPr lang="en-US" i="1">
              <a:solidFill>
                <a:srgbClr val="FF0000"/>
              </a:solidFill>
            </a:endParaRPr>
          </a:p>
          <a:p>
            <a:pPr algn="ctr" eaLnBrk="0" hangingPunct="0"/>
            <a:r>
              <a:rPr lang="en-US">
                <a:solidFill>
                  <a:srgbClr val="FF0000"/>
                </a:solidFill>
              </a:rPr>
              <a:t> to set its</a:t>
            </a:r>
            <a:r>
              <a:rPr lang="en-US" i="1">
                <a:solidFill>
                  <a:srgbClr val="FF0000"/>
                </a:solidFill>
              </a:rPr>
              <a:t> </a:t>
            </a:r>
            <a:r>
              <a:rPr lang="en-US" i="1">
                <a:solidFill>
                  <a:srgbClr val="006600"/>
                </a:solidFill>
              </a:rPr>
              <a:t>type</a:t>
            </a:r>
            <a:r>
              <a:rPr lang="en-US" i="1">
                <a:solidFill>
                  <a:srgbClr val="FF0000"/>
                </a:solidFill>
              </a:rPr>
              <a:t> </a:t>
            </a:r>
            <a:r>
              <a:rPr lang="en-US">
                <a:solidFill>
                  <a:srgbClr val="FF0000"/>
                </a:solidFill>
              </a:rPr>
              <a:t>and</a:t>
            </a:r>
            <a:r>
              <a:rPr lang="en-US" i="1">
                <a:solidFill>
                  <a:srgbClr val="FF0000"/>
                </a:solidFill>
              </a:rPr>
              <a:t> </a:t>
            </a:r>
            <a:r>
              <a:rPr lang="en-US" i="1">
                <a:solidFill>
                  <a:srgbClr val="006600"/>
                </a:solidFill>
              </a:rPr>
              <a:t>name</a:t>
            </a:r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 flipH="1">
            <a:off x="1981200" y="2971800"/>
            <a:ext cx="6858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5" name="Oval 5"/>
          <p:cNvSpPr>
            <a:spLocks noChangeArrowheads="1"/>
          </p:cNvSpPr>
          <p:nvPr/>
        </p:nvSpPr>
        <p:spPr bwMode="auto">
          <a:xfrm>
            <a:off x="152400" y="2895600"/>
            <a:ext cx="1828800" cy="8382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1981200" y="5410200"/>
            <a:ext cx="5943600" cy="835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chemeClr val="accent2"/>
                </a:solidFill>
              </a:rPr>
              <a:t>Output:</a:t>
            </a:r>
          </a:p>
          <a:p>
            <a:pPr eaLnBrk="0" hangingPunct="0"/>
            <a:r>
              <a:rPr lang="en-US">
                <a:solidFill>
                  <a:schemeClr val="accent2"/>
                </a:solidFill>
                <a:latin typeface="Courier New" pitchFamily="49" charset="0"/>
              </a:rPr>
              <a:t>&gt; It has 3 heads and 6 eyes!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026"/>
          <p:cNvSpPr>
            <a:spLocks noChangeArrowheads="1"/>
          </p:cNvSpPr>
          <p:nvPr/>
        </p:nvSpPr>
        <p:spPr bwMode="auto">
          <a:xfrm>
            <a:off x="381000" y="838200"/>
            <a:ext cx="8305800" cy="454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latin typeface="Courier New" pitchFamily="49" charset="0"/>
              </a:rPr>
              <a:t>/*******************************************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>	</a:t>
            </a:r>
            <a:r>
              <a:rPr lang="en-US" sz="1800" b="1" dirty="0" err="1">
                <a:latin typeface="Courier New" pitchFamily="49" charset="0"/>
              </a:rPr>
              <a:t>Hydra.c</a:t>
            </a:r>
            <a:r>
              <a:rPr lang="en-US" sz="1800" b="1" dirty="0">
                <a:latin typeface="Courier New" pitchFamily="49" charset="0"/>
              </a:rPr>
              <a:t>  -- a program with variables.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>*******************************************/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/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>#include &lt; </a:t>
            </a:r>
            <a:r>
              <a:rPr lang="en-US" sz="1800" b="1" dirty="0" err="1">
                <a:latin typeface="Courier New" pitchFamily="49" charset="0"/>
              </a:rPr>
              <a:t>stdio.h</a:t>
            </a:r>
            <a:r>
              <a:rPr lang="en-US" sz="1800" b="1" dirty="0">
                <a:latin typeface="Courier New" pitchFamily="49" charset="0"/>
              </a:rPr>
              <a:t> &gt;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/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>main()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>{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/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 err="1">
                <a:latin typeface="Courier New" pitchFamily="49" charset="0"/>
              </a:rPr>
              <a:t>int</a:t>
            </a:r>
            <a:r>
              <a:rPr lang="en-US" sz="1800" b="1" dirty="0">
                <a:latin typeface="Courier New" pitchFamily="49" charset="0"/>
              </a:rPr>
              <a:t> heads;		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 err="1">
                <a:latin typeface="Courier New" pitchFamily="49" charset="0"/>
              </a:rPr>
              <a:t>int</a:t>
            </a:r>
            <a:r>
              <a:rPr lang="en-US" sz="1800" b="1" dirty="0">
                <a:latin typeface="Courier New" pitchFamily="49" charset="0"/>
              </a:rPr>
              <a:t> eyes;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/>
            </a:r>
            <a:b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	</a:t>
            </a:r>
            <a:r>
              <a:rPr lang="en-US" sz="1800" b="1" dirty="0">
                <a:latin typeface="Courier New" pitchFamily="49" charset="0"/>
              </a:rPr>
              <a:t>		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>    heads = 3;  		</a:t>
            </a:r>
            <a:r>
              <a:rPr lang="en-US" sz="1800" b="1" dirty="0" smtClean="0">
                <a:latin typeface="Courier New" pitchFamily="49" charset="0"/>
              </a:rPr>
              <a:t>// </a:t>
            </a:r>
            <a:r>
              <a:rPr lang="en-US" sz="1800" b="1" dirty="0">
                <a:latin typeface="Courier New" pitchFamily="49" charset="0"/>
              </a:rPr>
              <a:t>assign a value 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>    eyes = heads * 2;	</a:t>
            </a:r>
            <a:r>
              <a:rPr lang="en-US" sz="1800" b="1" dirty="0" smtClean="0">
                <a:latin typeface="Courier New" pitchFamily="49" charset="0"/>
              </a:rPr>
              <a:t>// </a:t>
            </a:r>
            <a:r>
              <a:rPr lang="en-US" sz="1800" b="1" dirty="0">
                <a:latin typeface="Courier New" pitchFamily="49" charset="0"/>
              </a:rPr>
              <a:t>compute a value 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/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>    </a:t>
            </a:r>
            <a:r>
              <a:rPr lang="en-US" sz="1800" b="1" dirty="0" err="1">
                <a:latin typeface="Courier New" pitchFamily="49" charset="0"/>
              </a:rPr>
              <a:t>printf</a:t>
            </a:r>
            <a:r>
              <a:rPr lang="en-US" sz="1800" b="1" dirty="0">
                <a:latin typeface="Courier New" pitchFamily="49" charset="0"/>
              </a:rPr>
              <a:t>(“It has %d heads and %d eyes! \n", heads, eyes);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/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800" b="1" dirty="0">
                <a:latin typeface="Courier New" pitchFamily="49" charset="0"/>
              </a:rPr>
              <a:t>}</a:t>
            </a:r>
          </a:p>
        </p:txBody>
      </p:sp>
      <p:sp>
        <p:nvSpPr>
          <p:cNvPr id="57347" name="Text Box 1027"/>
          <p:cNvSpPr txBox="1">
            <a:spLocks noChangeArrowheads="1"/>
          </p:cNvSpPr>
          <p:nvPr/>
        </p:nvSpPr>
        <p:spPr bwMode="auto">
          <a:xfrm>
            <a:off x="3657600" y="2286000"/>
            <a:ext cx="2971800" cy="835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</a:rPr>
              <a:t>After that, </a:t>
            </a:r>
          </a:p>
          <a:p>
            <a:pPr eaLnBrk="0" hangingPunct="0"/>
            <a:r>
              <a:rPr lang="en-US">
                <a:solidFill>
                  <a:srgbClr val="FF0000"/>
                </a:solidFill>
              </a:rPr>
              <a:t>set values of </a:t>
            </a:r>
            <a:r>
              <a:rPr lang="en-US">
                <a:solidFill>
                  <a:srgbClr val="006600"/>
                </a:solidFill>
              </a:rPr>
              <a:t>variables</a:t>
            </a:r>
          </a:p>
        </p:txBody>
      </p:sp>
      <p:sp>
        <p:nvSpPr>
          <p:cNvPr id="57348" name="Line 1028"/>
          <p:cNvSpPr>
            <a:spLocks noChangeShapeType="1"/>
          </p:cNvSpPr>
          <p:nvPr/>
        </p:nvSpPr>
        <p:spPr bwMode="auto">
          <a:xfrm flipH="1">
            <a:off x="3124200" y="3124200"/>
            <a:ext cx="511175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7349" name="Oval 1029"/>
          <p:cNvSpPr>
            <a:spLocks noChangeArrowheads="1"/>
          </p:cNvSpPr>
          <p:nvPr/>
        </p:nvSpPr>
        <p:spPr bwMode="auto">
          <a:xfrm>
            <a:off x="381000" y="3657600"/>
            <a:ext cx="3352800" cy="8382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50" name="Text Box 1030"/>
          <p:cNvSpPr txBox="1">
            <a:spLocks noChangeArrowheads="1"/>
          </p:cNvSpPr>
          <p:nvPr/>
        </p:nvSpPr>
        <p:spPr bwMode="auto">
          <a:xfrm>
            <a:off x="1981200" y="5410200"/>
            <a:ext cx="5943600" cy="835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chemeClr val="accent2"/>
                </a:solidFill>
              </a:rPr>
              <a:t>Output:</a:t>
            </a:r>
          </a:p>
          <a:p>
            <a:pPr eaLnBrk="0" hangingPunct="0"/>
            <a:r>
              <a:rPr lang="en-US">
                <a:solidFill>
                  <a:schemeClr val="accent2"/>
                </a:solidFill>
                <a:latin typeface="Courier New" pitchFamily="49" charset="0"/>
              </a:rPr>
              <a:t>&gt; It has 3 heads have 6 eyes!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ahoma" pitchFamily="34" charset="0"/>
              </a:rPr>
              <a:t>How to ‘declare’ Variables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11313"/>
            <a:ext cx="7772400" cy="4306887"/>
          </a:xfrm>
        </p:spPr>
        <p:txBody>
          <a:bodyPr/>
          <a:lstStyle/>
          <a:p>
            <a:r>
              <a:rPr lang="en-US"/>
              <a:t>Make </a:t>
            </a:r>
            <a:r>
              <a:rPr lang="en-US" b="1" i="1">
                <a:solidFill>
                  <a:schemeClr val="accent2"/>
                </a:solidFill>
              </a:rPr>
              <a:t>declaration</a:t>
            </a:r>
            <a:r>
              <a:rPr lang="en-US">
                <a:solidFill>
                  <a:schemeClr val="accent2"/>
                </a:solidFill>
              </a:rPr>
              <a:t> </a:t>
            </a:r>
            <a:r>
              <a:rPr lang="en-US" b="1" i="1">
                <a:solidFill>
                  <a:schemeClr val="accent2"/>
                </a:solidFill>
              </a:rPr>
              <a:t>statement</a:t>
            </a:r>
            <a:r>
              <a:rPr lang="en-US" b="1">
                <a:solidFill>
                  <a:schemeClr val="accent2"/>
                </a:solidFill>
              </a:rPr>
              <a:t> </a:t>
            </a:r>
            <a:r>
              <a:rPr lang="en-US" b="1"/>
              <a:t>  </a:t>
            </a:r>
            <a:br>
              <a:rPr lang="en-US" b="1"/>
            </a:br>
            <a:r>
              <a:rPr lang="en-US" b="1"/>
              <a:t>	</a:t>
            </a:r>
            <a:r>
              <a:rPr lang="en-US"/>
              <a:t>(always ends with </a:t>
            </a:r>
            <a:r>
              <a:rPr lang="en-US" sz="4000" b="1">
                <a:solidFill>
                  <a:srgbClr val="FF0000"/>
                </a:solidFill>
              </a:rPr>
              <a:t>;</a:t>
            </a:r>
            <a:r>
              <a:rPr lang="en-US"/>
              <a:t>)                  </a:t>
            </a:r>
          </a:p>
          <a:p>
            <a:pPr lvl="1"/>
            <a:r>
              <a:rPr lang="en-US"/>
              <a:t>The format:	</a:t>
            </a:r>
            <a:r>
              <a:rPr lang="en-US" i="1"/>
              <a:t>data_type  var, var, … ;</a:t>
            </a:r>
            <a:endParaRPr lang="en-US"/>
          </a:p>
          <a:p>
            <a:pPr lvl="1"/>
            <a:r>
              <a:rPr lang="en-US"/>
              <a:t>Example: 	</a:t>
            </a:r>
            <a:r>
              <a:rPr lang="en-US" i="1"/>
              <a:t>int counter1, counter2;</a:t>
            </a:r>
            <a:br>
              <a:rPr lang="en-US" i="1"/>
            </a:br>
            <a:endParaRPr lang="en-US" i="1"/>
          </a:p>
          <a:p>
            <a:r>
              <a:rPr lang="en-US"/>
              <a:t>Where?  Declare variables </a:t>
            </a:r>
            <a:br>
              <a:rPr lang="en-US"/>
            </a:br>
            <a:r>
              <a:rPr lang="en-US" b="1">
                <a:solidFill>
                  <a:srgbClr val="FF0000"/>
                </a:solidFill>
              </a:rPr>
              <a:t>at the start of a function,</a:t>
            </a:r>
            <a:r>
              <a:rPr lang="en-US"/>
              <a:t>  </a:t>
            </a:r>
            <a:br>
              <a:rPr lang="en-US"/>
            </a:br>
            <a:r>
              <a:rPr lang="en-US"/>
              <a:t>right after the opening curly-brace</a:t>
            </a:r>
            <a:r>
              <a:rPr lang="en-US" b="1"/>
              <a:t> </a:t>
            </a:r>
            <a:r>
              <a:rPr lang="en-US" b="1">
                <a:solidFill>
                  <a:srgbClr val="FF0000"/>
                </a:solidFill>
              </a:rPr>
              <a:t>{</a:t>
            </a: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5741988" y="1524000"/>
            <a:ext cx="3540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ahoma" pitchFamily="34" charset="0"/>
              </a:rPr>
              <a:t>How to ‘set’ a Variable’s Value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458200" cy="5105400"/>
          </a:xfrm>
        </p:spPr>
        <p:txBody>
          <a:bodyPr/>
          <a:lstStyle/>
          <a:p>
            <a:r>
              <a:rPr lang="en-US" sz="2800"/>
              <a:t>Make an </a:t>
            </a:r>
            <a:r>
              <a:rPr lang="en-US" sz="2800" b="1" i="1">
                <a:solidFill>
                  <a:schemeClr val="accent2"/>
                </a:solidFill>
              </a:rPr>
              <a:t>assignment</a:t>
            </a:r>
            <a:r>
              <a:rPr lang="en-US" sz="2800"/>
              <a:t> statement:</a:t>
            </a:r>
            <a:r>
              <a:rPr lang="en-US" sz="2800" b="1"/>
              <a:t> </a:t>
            </a:r>
          </a:p>
          <a:p>
            <a:r>
              <a:rPr lang="en-US" sz="2800"/>
              <a:t>Careful!  = means </a:t>
            </a:r>
            <a:r>
              <a:rPr lang="en-US" sz="2800" i="1" u="sng"/>
              <a:t>assign</a:t>
            </a:r>
            <a:r>
              <a:rPr lang="en-US" sz="2800" i="1"/>
              <a:t> </a:t>
            </a:r>
            <a:r>
              <a:rPr lang="en-US" sz="2800"/>
              <a:t>, not ‘</a:t>
            </a:r>
            <a:r>
              <a:rPr lang="en-US" sz="2800" i="1"/>
              <a:t>equals</a:t>
            </a:r>
            <a:r>
              <a:rPr lang="en-US" sz="2800"/>
              <a:t>’!</a:t>
            </a:r>
          </a:p>
          <a:p>
            <a:endParaRPr lang="en-US" sz="2800"/>
          </a:p>
          <a:p>
            <a:endParaRPr lang="en-US" sz="2800"/>
          </a:p>
          <a:p>
            <a:pPr>
              <a:buFontTx/>
              <a:buNone/>
            </a:pPr>
            <a:r>
              <a:rPr lang="en-US" sz="2400"/>
              <a:t>			</a:t>
            </a:r>
            <a:r>
              <a:rPr lang="en-US" sz="2800" b="1">
                <a:solidFill>
                  <a:srgbClr val="FF0000"/>
                </a:solidFill>
                <a:latin typeface="Courier New" pitchFamily="49" charset="0"/>
              </a:rPr>
              <a:t>variable = value;</a:t>
            </a:r>
            <a:endParaRPr lang="en-US" sz="2400"/>
          </a:p>
          <a:p>
            <a:endParaRPr lang="en-US" sz="2400"/>
          </a:p>
          <a:p>
            <a:r>
              <a:rPr lang="en-US" sz="2800"/>
              <a:t>Example:</a:t>
            </a:r>
          </a:p>
          <a:p>
            <a:pPr>
              <a:buFontTx/>
              <a:buNone/>
            </a:pPr>
            <a:r>
              <a:rPr lang="en-US" sz="2000" b="1">
                <a:latin typeface="Courier New" pitchFamily="49" charset="0"/>
              </a:rPr>
              <a:t>		int num_students;</a:t>
            </a:r>
          </a:p>
          <a:p>
            <a:pPr>
              <a:buFontTx/>
              <a:buNone/>
            </a:pPr>
            <a:r>
              <a:rPr lang="en-US" sz="2000" b="1">
                <a:latin typeface="Courier New" pitchFamily="49" charset="0"/>
              </a:rPr>
              <a:t>		num_students = 22;</a:t>
            </a:r>
            <a:endParaRPr lang="en-US" sz="2000" b="1">
              <a:latin typeface="Courier New" pitchFamily="49" charset="0"/>
              <a:ea typeface="宋体" pitchFamily="2" charset="-122"/>
            </a:endParaRPr>
          </a:p>
          <a:p>
            <a:endParaRPr lang="en-US" sz="2000" b="1">
              <a:solidFill>
                <a:srgbClr val="FF0000"/>
              </a:solidFill>
              <a:latin typeface="Courier New" pitchFamily="49" charset="0"/>
            </a:endParaRPr>
          </a:p>
        </p:txBody>
      </p:sp>
      <p:sp>
        <p:nvSpPr>
          <p:cNvPr id="45061" name="AutoShape 5"/>
          <p:cNvSpPr>
            <a:spLocks noChangeArrowheads="1"/>
          </p:cNvSpPr>
          <p:nvPr/>
        </p:nvSpPr>
        <p:spPr bwMode="auto">
          <a:xfrm rot="16162244" flipV="1">
            <a:off x="3771900" y="1562100"/>
            <a:ext cx="762000" cy="2971800"/>
          </a:xfrm>
          <a:prstGeom prst="curvedLeftArrow">
            <a:avLst>
              <a:gd name="adj1" fmla="val 82550"/>
              <a:gd name="adj2" fmla="val 156000"/>
              <a:gd name="adj3" fmla="val 35120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Variable Names</a:t>
            </a:r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5486400"/>
          </a:xfrm>
        </p:spPr>
        <p:txBody>
          <a:bodyPr/>
          <a:lstStyle/>
          <a:p>
            <a:r>
              <a:rPr lang="en-US" dirty="0"/>
              <a:t>In C, variable names are built from:</a:t>
            </a:r>
          </a:p>
          <a:p>
            <a:pPr lvl="1"/>
            <a:r>
              <a:rPr lang="en-US" dirty="0"/>
              <a:t>the letters of the alphabet</a:t>
            </a:r>
          </a:p>
          <a:p>
            <a:pPr lvl="1"/>
            <a:r>
              <a:rPr lang="en-US" dirty="0"/>
              <a:t>the digits 0 through 9</a:t>
            </a:r>
          </a:p>
          <a:p>
            <a:pPr lvl="1"/>
            <a:r>
              <a:rPr lang="en-US" dirty="0"/>
              <a:t>the underscore. </a:t>
            </a:r>
            <a:r>
              <a:rPr lang="en-US" dirty="0" smtClean="0"/>
              <a:t>(</a:t>
            </a:r>
            <a:r>
              <a:rPr lang="en-US" dirty="0" smtClean="0">
                <a:solidFill>
                  <a:schemeClr val="accent2"/>
                </a:solidFill>
              </a:rPr>
              <a:t>&amp; </a:t>
            </a:r>
            <a:r>
              <a:rPr lang="en-US" i="1" u="sng" dirty="0" smtClean="0">
                <a:solidFill>
                  <a:schemeClr val="accent2"/>
                </a:solidFill>
              </a:rPr>
              <a:t>no other</a:t>
            </a:r>
            <a:r>
              <a:rPr lang="en-US" i="1" dirty="0" smtClean="0">
                <a:solidFill>
                  <a:schemeClr val="accent2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</a:rPr>
              <a:t>special </a:t>
            </a:r>
            <a:r>
              <a:rPr lang="en-US" dirty="0">
                <a:solidFill>
                  <a:schemeClr val="accent2"/>
                </a:solidFill>
              </a:rPr>
              <a:t>characters!</a:t>
            </a:r>
            <a:r>
              <a:rPr lang="en-US" dirty="0"/>
              <a:t>)</a:t>
            </a:r>
          </a:p>
          <a:p>
            <a:r>
              <a:rPr lang="en-US" dirty="0"/>
              <a:t>A variable name </a:t>
            </a:r>
            <a:r>
              <a:rPr lang="en-US" dirty="0">
                <a:solidFill>
                  <a:srgbClr val="FF0000"/>
                </a:solidFill>
              </a:rPr>
              <a:t>must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>
                <a:solidFill>
                  <a:schemeClr val="accent2"/>
                </a:solidFill>
              </a:rPr>
              <a:t>start with a letter or an underscore.</a:t>
            </a:r>
          </a:p>
          <a:p>
            <a:r>
              <a:rPr lang="en-US" dirty="0">
                <a:solidFill>
                  <a:srgbClr val="FF0000"/>
                </a:solidFill>
              </a:rPr>
              <a:t>Only </a:t>
            </a:r>
            <a:r>
              <a:rPr lang="en-US" dirty="0">
                <a:solidFill>
                  <a:schemeClr val="accent2"/>
                </a:solidFill>
              </a:rPr>
              <a:t>the first 31 characters</a:t>
            </a:r>
            <a:r>
              <a:rPr lang="en-US" dirty="0"/>
              <a:t> of a variable name are significant. The rest are ignored.</a:t>
            </a:r>
          </a:p>
          <a:p>
            <a:r>
              <a:rPr lang="en-US" dirty="0"/>
              <a:t>A variable name must</a:t>
            </a:r>
            <a:r>
              <a:rPr lang="en-US" dirty="0">
                <a:solidFill>
                  <a:srgbClr val="FF0000"/>
                </a:solidFill>
              </a:rPr>
              <a:t> not</a:t>
            </a:r>
            <a:r>
              <a:rPr lang="en-US" dirty="0"/>
              <a:t> be the same as a </a:t>
            </a:r>
            <a:r>
              <a:rPr lang="en-US" i="1" dirty="0">
                <a:solidFill>
                  <a:schemeClr val="accent2"/>
                </a:solidFill>
              </a:rPr>
              <a:t>reserved word </a:t>
            </a:r>
            <a:r>
              <a:rPr lang="en-US" dirty="0"/>
              <a:t>used by the C language.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Variable Names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Good, Valid variable names: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008000"/>
                </a:solidFill>
                <a:latin typeface="Courier New" pitchFamily="49" charset="0"/>
              </a:rPr>
              <a:t>	</a:t>
            </a:r>
            <a:r>
              <a:rPr lang="en-US" sz="2400" b="1" dirty="0" err="1">
                <a:solidFill>
                  <a:srgbClr val="008000"/>
                </a:solidFill>
                <a:latin typeface="Courier New" pitchFamily="49" charset="0"/>
              </a:rPr>
              <a:t>totalArea</a:t>
            </a:r>
            <a:r>
              <a:rPr lang="en-US" sz="2400" b="1" dirty="0">
                <a:solidFill>
                  <a:srgbClr val="008000"/>
                </a:solidFill>
                <a:latin typeface="Courier New" pitchFamily="49" charset="0"/>
              </a:rPr>
              <a:t>		_main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008000"/>
                </a:solidFill>
                <a:latin typeface="Courier New" pitchFamily="49" charset="0"/>
              </a:rPr>
              <a:t>	counter1 		</a:t>
            </a:r>
            <a:r>
              <a:rPr lang="en-US" sz="2400" b="1" dirty="0" err="1">
                <a:solidFill>
                  <a:srgbClr val="008000"/>
                </a:solidFill>
                <a:latin typeface="Courier New" pitchFamily="49" charset="0"/>
              </a:rPr>
              <a:t>isEmpty</a:t>
            </a:r>
            <a:endParaRPr lang="en-US" sz="2400" b="1" dirty="0">
              <a:solidFill>
                <a:srgbClr val="008000"/>
              </a:solidFill>
              <a:latin typeface="Courier New" pitchFamily="49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008000"/>
                </a:solidFill>
                <a:latin typeface="Courier New" pitchFamily="49" charset="0"/>
              </a:rPr>
              <a:t>	</a:t>
            </a:r>
            <a:r>
              <a:rPr lang="en-US" sz="2400" b="1" dirty="0" err="1">
                <a:solidFill>
                  <a:srgbClr val="008000"/>
                </a:solidFill>
                <a:latin typeface="Courier New" pitchFamily="49" charset="0"/>
              </a:rPr>
              <a:t>Count_trees</a:t>
            </a:r>
            <a:r>
              <a:rPr lang="en-US" sz="2400" b="1" dirty="0">
                <a:solidFill>
                  <a:srgbClr val="008000"/>
                </a:solidFill>
                <a:latin typeface="Courier New" pitchFamily="49" charset="0"/>
              </a:rPr>
              <a:t>	</a:t>
            </a:r>
            <a:r>
              <a:rPr lang="en-US" sz="2400" b="1" dirty="0" err="1">
                <a:solidFill>
                  <a:srgbClr val="008000"/>
                </a:solidFill>
                <a:latin typeface="Courier New" pitchFamily="49" charset="0"/>
              </a:rPr>
              <a:t>pNuts</a:t>
            </a:r>
            <a:endParaRPr lang="en-US" sz="2400" b="1" dirty="0">
              <a:solidFill>
                <a:srgbClr val="008000"/>
              </a:solidFill>
              <a:latin typeface="Courier New" pitchFamily="49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008000"/>
                </a:solidFill>
                <a:latin typeface="Courier New" pitchFamily="49" charset="0"/>
              </a:rPr>
              <a:t>	</a:t>
            </a:r>
            <a:r>
              <a:rPr lang="en-US" sz="2400" b="1" dirty="0" err="1">
                <a:solidFill>
                  <a:srgbClr val="008000"/>
                </a:solidFill>
                <a:latin typeface="Courier New" pitchFamily="49" charset="0"/>
              </a:rPr>
              <a:t>temp_in_F</a:t>
            </a:r>
            <a:r>
              <a:rPr lang="en-US" sz="2400" b="1" dirty="0">
                <a:solidFill>
                  <a:srgbClr val="008000"/>
                </a:solidFill>
                <a:latin typeface="Courier New" pitchFamily="49" charset="0"/>
              </a:rPr>
              <a:t>		</a:t>
            </a:r>
            <a:r>
              <a:rPr lang="en-US" sz="2400" b="1" dirty="0" err="1">
                <a:solidFill>
                  <a:srgbClr val="008000"/>
                </a:solidFill>
                <a:latin typeface="Courier New" pitchFamily="49" charset="0"/>
              </a:rPr>
              <a:t>m_size</a:t>
            </a:r>
            <a:endParaRPr lang="en-US" sz="2400" b="1" dirty="0">
              <a:solidFill>
                <a:srgbClr val="008000"/>
              </a:solidFill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800" dirty="0"/>
              <a:t>Invalid variable names: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b="1" dirty="0">
                <a:solidFill>
                  <a:srgbClr val="FF0000"/>
                </a:solidFill>
                <a:latin typeface="Courier New" pitchFamily="49" charset="0"/>
              </a:rPr>
              <a:t>$product      	main     	not-this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FF0000"/>
                </a:solidFill>
                <a:latin typeface="Courier New" pitchFamily="49" charset="0"/>
              </a:rPr>
              <a:t>	total%		3rd 		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Legal but badly-chosen </a:t>
            </a:r>
            <a:r>
              <a:rPr lang="en-US" sz="2800" dirty="0"/>
              <a:t>variable names:</a:t>
            </a:r>
            <a:endParaRPr lang="en-US" sz="2800" dirty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l11			</a:t>
            </a:r>
            <a:r>
              <a:rPr lang="en-US" sz="2400" dirty="0"/>
              <a:t>(is it L11, L1L, LL1, or LLL?)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x					</a:t>
            </a:r>
            <a:r>
              <a:rPr lang="en-US" sz="2400" dirty="0"/>
              <a:t>(what does it mean?)</a:t>
            </a:r>
            <a:endParaRPr lang="en-US" sz="2400" b="1" dirty="0">
              <a:solidFill>
                <a:schemeClr val="accent2"/>
              </a:solidFill>
              <a:latin typeface="Courier New" pitchFamily="49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b="1" dirty="0" err="1">
                <a:solidFill>
                  <a:schemeClr val="accent2"/>
                </a:solidFill>
                <a:latin typeface="Courier New" pitchFamily="49" charset="0"/>
              </a:rPr>
              <a:t>maximum_number_of_students_in_my_class</a:t>
            </a:r>
            <a:endParaRPr lang="en-US" sz="2400" b="1" dirty="0">
              <a:solidFill>
                <a:schemeClr val="accent2"/>
              </a:solidFill>
              <a:latin typeface="Courier New" pitchFamily="49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chemeClr val="bg2"/>
                </a:solidFill>
                <a:latin typeface="Courier New" pitchFamily="49" charset="0"/>
              </a:rPr>
              <a:t>a23456789_123456789_123456789_12345678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Basic Types</a:t>
            </a:r>
            <a:r>
              <a:rPr lang="en-US">
                <a:latin typeface="Tahoma" pitchFamily="34" charset="0"/>
              </a:rPr>
              <a:t> of Variables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50975"/>
            <a:ext cx="7772400" cy="4706938"/>
          </a:xfrm>
        </p:spPr>
        <p:txBody>
          <a:bodyPr/>
          <a:lstStyle/>
          <a:p>
            <a:r>
              <a:rPr lang="en-US"/>
              <a:t>There are 4 basic ‘built-in’ data types in C:</a:t>
            </a:r>
            <a:br>
              <a:rPr lang="en-US"/>
            </a:br>
            <a:endParaRPr lang="en-US" sz="240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09600" y="2743200"/>
            <a:ext cx="7848600" cy="297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85800" y="2667000"/>
            <a:ext cx="29718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Type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Integer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Floating point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Double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Character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971800" y="2667000"/>
            <a:ext cx="31242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 keyword to use:</a:t>
            </a:r>
            <a:r>
              <a:rPr lang="en-US" b="1" u="sng"/>
              <a:t>  </a:t>
            </a:r>
          </a:p>
          <a:p>
            <a:pPr eaLnBrk="0" hangingPunct="0">
              <a:spcBef>
                <a:spcPct val="50000"/>
              </a:spcBef>
            </a:pPr>
            <a:r>
              <a:rPr lang="en-US" b="1" i="1">
                <a:solidFill>
                  <a:schemeClr val="accent2"/>
                </a:solidFill>
              </a:rPr>
              <a:t>int</a:t>
            </a:r>
            <a:endParaRPr lang="en-US" b="1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b="1" i="1">
                <a:solidFill>
                  <a:schemeClr val="accent2"/>
                </a:solidFill>
              </a:rPr>
              <a:t>float</a:t>
            </a:r>
            <a:endParaRPr lang="en-US" b="1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b="1" i="1">
                <a:solidFill>
                  <a:schemeClr val="accent2"/>
                </a:solidFill>
              </a:rPr>
              <a:t>double</a:t>
            </a:r>
            <a:endParaRPr lang="en-US" b="1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b="1" i="1">
                <a:solidFill>
                  <a:schemeClr val="accent2"/>
                </a:solidFill>
              </a:rPr>
              <a:t>char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2667000" y="25908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1371600" y="3048000"/>
            <a:ext cx="708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096000" y="2286000"/>
            <a:ext cx="2590800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printf(), scanf()</a:t>
            </a: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Format Specifier</a:t>
            </a:r>
            <a:r>
              <a:rPr lang="en-US" b="1" u="sng"/>
              <a:t>  </a:t>
            </a:r>
          </a:p>
          <a:p>
            <a:pPr eaLnBrk="0" hangingPunct="0">
              <a:spcBef>
                <a:spcPct val="50000"/>
              </a:spcBef>
            </a:pPr>
            <a:r>
              <a:rPr lang="en-US" b="1" i="1">
                <a:solidFill>
                  <a:schemeClr val="accent2"/>
                </a:solidFill>
              </a:rPr>
              <a:t>%d</a:t>
            </a:r>
            <a:endParaRPr lang="en-US" b="1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b="1" i="1">
                <a:solidFill>
                  <a:schemeClr val="accent2"/>
                </a:solidFill>
              </a:rPr>
              <a:t>%f</a:t>
            </a:r>
            <a:endParaRPr lang="en-US" b="1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b="1" i="1">
                <a:solidFill>
                  <a:schemeClr val="accent2"/>
                </a:solidFill>
              </a:rPr>
              <a:t>%f  or %g</a:t>
            </a:r>
            <a:endParaRPr lang="en-US" b="1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b="1" i="1">
                <a:solidFill>
                  <a:schemeClr val="accent2"/>
                </a:solidFill>
              </a:rPr>
              <a:t>%c</a:t>
            </a:r>
            <a:endParaRPr lang="en-US"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257800"/>
          </a:xfrm>
        </p:spPr>
        <p:txBody>
          <a:bodyPr/>
          <a:lstStyle/>
          <a:p>
            <a:r>
              <a:rPr lang="en-US" b="1" i="1">
                <a:solidFill>
                  <a:schemeClr val="accent2"/>
                </a:solidFill>
              </a:rPr>
              <a:t>int		</a:t>
            </a:r>
            <a:r>
              <a:rPr lang="en-US">
                <a:solidFill>
                  <a:schemeClr val="accent2"/>
                </a:solidFill>
              </a:rPr>
              <a:t>		format specifier: %d</a:t>
            </a:r>
            <a:endParaRPr lang="en-US" i="1">
              <a:solidFill>
                <a:schemeClr val="accent2"/>
              </a:solidFill>
            </a:endParaRPr>
          </a:p>
          <a:p>
            <a:pPr lvl="1"/>
            <a:r>
              <a:rPr lang="en-US"/>
              <a:t>Integer variables hold signed, whole numbers </a:t>
            </a:r>
            <a:br>
              <a:rPr lang="en-US"/>
            </a:br>
            <a:r>
              <a:rPr lang="en-US"/>
              <a:t>(i.e. with no fractional parts). e.g. 10, -8439</a:t>
            </a:r>
            <a:br>
              <a:rPr lang="en-US"/>
            </a:br>
            <a:endParaRPr lang="en-US"/>
          </a:p>
          <a:p>
            <a:pPr lvl="1"/>
            <a:r>
              <a:rPr lang="en-US"/>
              <a:t>Not all computer brands use the same </a:t>
            </a:r>
            <a:r>
              <a:rPr lang="en-US" i="1">
                <a:solidFill>
                  <a:schemeClr val="accent2"/>
                </a:solidFill>
              </a:rPr>
              <a:t>int</a:t>
            </a:r>
            <a:r>
              <a:rPr lang="en-US"/>
              <a:t> size!</a:t>
            </a:r>
            <a:br>
              <a:rPr lang="en-US"/>
            </a:br>
            <a:r>
              <a:rPr lang="en-US"/>
              <a:t>Windows stores </a:t>
            </a:r>
            <a:r>
              <a:rPr lang="en-US" i="1">
                <a:solidFill>
                  <a:schemeClr val="accent2"/>
                </a:solidFill>
              </a:rPr>
              <a:t>int</a:t>
            </a:r>
            <a:r>
              <a:rPr lang="en-US"/>
              <a:t>egers in 4 bytes:</a:t>
            </a:r>
            <a:br>
              <a:rPr lang="en-US"/>
            </a:br>
            <a:r>
              <a:rPr lang="en-US"/>
              <a:t>	(32 bits: 1 sign bit, 31 bits for numbers)</a:t>
            </a:r>
            <a:br>
              <a:rPr lang="en-US"/>
            </a:br>
            <a:endParaRPr lang="en-US"/>
          </a:p>
          <a:p>
            <a:pPr lvl="1"/>
            <a:r>
              <a:rPr lang="en-US" i="1">
                <a:solidFill>
                  <a:schemeClr val="accent2"/>
                </a:solidFill>
              </a:rPr>
              <a:t>int</a:t>
            </a:r>
            <a:r>
              <a:rPr lang="en-US"/>
              <a:t> values can be any whole number between</a:t>
            </a:r>
            <a:br>
              <a:rPr lang="en-US"/>
            </a:br>
            <a:r>
              <a:rPr lang="en-US"/>
              <a:t>	-2</a:t>
            </a:r>
            <a:r>
              <a:rPr lang="en-US" baseline="30000"/>
              <a:t>31</a:t>
            </a:r>
            <a:r>
              <a:rPr lang="en-US"/>
              <a:t> (about -10</a:t>
            </a:r>
            <a:r>
              <a:rPr lang="en-US" baseline="30000"/>
              <a:t>9</a:t>
            </a:r>
            <a:r>
              <a:rPr lang="en-US"/>
              <a:t>) and +2</a:t>
            </a:r>
            <a:r>
              <a:rPr lang="en-US" baseline="30000"/>
              <a:t>31</a:t>
            </a:r>
            <a:r>
              <a:rPr lang="en-US"/>
              <a:t> (about 10</a:t>
            </a:r>
            <a:r>
              <a:rPr lang="en-US" baseline="30000"/>
              <a:t>9</a:t>
            </a:r>
            <a:r>
              <a:rPr lang="en-US"/>
              <a:t>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Basic Types</a:t>
            </a:r>
            <a:r>
              <a:rPr lang="en-US">
                <a:latin typeface="Tahoma" pitchFamily="34" charset="0"/>
              </a:rPr>
              <a:t> of Variables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Basic Types</a:t>
            </a:r>
            <a:r>
              <a:rPr lang="en-US">
                <a:latin typeface="Tahoma" pitchFamily="34" charset="0"/>
              </a:rPr>
              <a:t> of Variables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534400" cy="5257800"/>
          </a:xfrm>
        </p:spPr>
        <p:txBody>
          <a:bodyPr/>
          <a:lstStyle/>
          <a:p>
            <a:r>
              <a:rPr lang="en-US" b="1" i="1" dirty="0">
                <a:solidFill>
                  <a:schemeClr val="accent2"/>
                </a:solidFill>
              </a:rPr>
              <a:t>float</a:t>
            </a:r>
            <a:r>
              <a:rPr lang="en-US" b="1" i="1" dirty="0"/>
              <a:t> </a:t>
            </a:r>
            <a:r>
              <a:rPr lang="en-US" sz="2800" dirty="0"/>
              <a:t>and</a:t>
            </a:r>
            <a:r>
              <a:rPr lang="en-US" b="1" i="1" dirty="0"/>
              <a:t> </a:t>
            </a:r>
            <a:r>
              <a:rPr lang="en-US" b="1" i="1" dirty="0">
                <a:solidFill>
                  <a:schemeClr val="accent2"/>
                </a:solidFill>
              </a:rPr>
              <a:t>double   </a:t>
            </a:r>
            <a:r>
              <a:rPr lang="en-US" b="1" i="1" dirty="0" smtClean="0">
                <a:solidFill>
                  <a:schemeClr val="accent2"/>
                </a:solidFill>
              </a:rPr>
              <a:t>  </a:t>
            </a:r>
            <a:r>
              <a:rPr lang="en-US" dirty="0" smtClean="0">
                <a:solidFill>
                  <a:schemeClr val="accent2"/>
                </a:solidFill>
              </a:rPr>
              <a:t>format </a:t>
            </a:r>
            <a:r>
              <a:rPr lang="en-US" dirty="0" err="1">
                <a:solidFill>
                  <a:schemeClr val="accent2"/>
                </a:solidFill>
              </a:rPr>
              <a:t>specifier</a:t>
            </a:r>
            <a:r>
              <a:rPr lang="en-US" dirty="0" smtClean="0">
                <a:solidFill>
                  <a:schemeClr val="accent2"/>
                </a:solidFill>
              </a:rPr>
              <a:t>: %lf, %</a:t>
            </a:r>
            <a:r>
              <a:rPr lang="en-US" dirty="0" err="1" smtClean="0">
                <a:solidFill>
                  <a:schemeClr val="accent2"/>
                </a:solidFill>
              </a:rPr>
              <a:t>e,%g</a:t>
            </a:r>
            <a:r>
              <a:rPr lang="en-US" dirty="0" smtClean="0">
                <a:solidFill>
                  <a:schemeClr val="accent2"/>
                </a:solidFill>
              </a:rPr>
              <a:t>,</a:t>
            </a:r>
            <a:endParaRPr lang="en-US" b="1" i="1" dirty="0">
              <a:solidFill>
                <a:schemeClr val="accent2"/>
              </a:solidFill>
            </a:endParaRPr>
          </a:p>
          <a:p>
            <a:pPr lvl="1"/>
            <a:r>
              <a:rPr lang="en-US" dirty="0"/>
              <a:t>These types store floating-point numbers; </a:t>
            </a:r>
            <a:br>
              <a:rPr lang="en-US" dirty="0"/>
            </a:br>
            <a:r>
              <a:rPr lang="en-US" dirty="0"/>
              <a:t>they may have a fractional part.   e.g. -12.475,  2.0</a:t>
            </a:r>
            <a:br>
              <a:rPr lang="en-US" dirty="0"/>
            </a:br>
            <a:endParaRPr lang="en-US" dirty="0"/>
          </a:p>
          <a:p>
            <a:pPr lvl="1"/>
            <a:r>
              <a:rPr lang="en-US" b="1" i="1" dirty="0">
                <a:solidFill>
                  <a:schemeClr val="accent2"/>
                </a:solidFill>
              </a:rPr>
              <a:t>double</a:t>
            </a:r>
            <a:r>
              <a:rPr lang="en-US" dirty="0"/>
              <a:t>  has </a:t>
            </a:r>
            <a:r>
              <a:rPr lang="en-US" dirty="0">
                <a:solidFill>
                  <a:srgbClr val="FF0000"/>
                </a:solidFill>
              </a:rPr>
              <a:t>more than twice</a:t>
            </a:r>
            <a:r>
              <a:rPr lang="en-US" dirty="0"/>
              <a:t> the precision and </a:t>
            </a:r>
            <a:br>
              <a:rPr lang="en-US" dirty="0"/>
            </a:br>
            <a:r>
              <a:rPr lang="en-US" dirty="0"/>
              <a:t> 		       </a:t>
            </a:r>
            <a:r>
              <a:rPr lang="en-US" dirty="0">
                <a:solidFill>
                  <a:srgbClr val="FF0000"/>
                </a:solidFill>
              </a:rPr>
              <a:t>more than twice</a:t>
            </a:r>
            <a:r>
              <a:rPr lang="en-US" dirty="0"/>
              <a:t> the range of </a:t>
            </a:r>
            <a:r>
              <a:rPr lang="en-US" b="1" i="1" dirty="0">
                <a:solidFill>
                  <a:schemeClr val="accent2"/>
                </a:solidFill>
              </a:rPr>
              <a:t>float</a:t>
            </a:r>
            <a:r>
              <a:rPr lang="en-US" i="1" dirty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Not all computer systems use the same size!</a:t>
            </a:r>
            <a:br>
              <a:rPr lang="en-US" dirty="0"/>
            </a:br>
            <a:r>
              <a:rPr lang="en-US" dirty="0"/>
              <a:t>for Windows:  </a:t>
            </a:r>
            <a:r>
              <a:rPr lang="en-US" b="1" i="1" dirty="0">
                <a:solidFill>
                  <a:schemeClr val="accent2"/>
                </a:solidFill>
              </a:rPr>
              <a:t>float</a:t>
            </a:r>
            <a:r>
              <a:rPr lang="en-US" dirty="0"/>
              <a:t>   stored in 4 bytes,</a:t>
            </a:r>
            <a:br>
              <a:rPr lang="en-US" dirty="0"/>
            </a:br>
            <a:r>
              <a:rPr lang="en-US" dirty="0"/>
              <a:t>			</a:t>
            </a:r>
            <a:r>
              <a:rPr lang="en-US" b="1" i="1" dirty="0">
                <a:solidFill>
                  <a:schemeClr val="accent2"/>
                </a:solidFill>
              </a:rPr>
              <a:t>double </a:t>
            </a:r>
            <a:r>
              <a:rPr lang="en-US" dirty="0"/>
              <a:t>stored in 8 bytes.</a:t>
            </a:r>
          </a:p>
          <a:p>
            <a:pPr>
              <a:buFontTx/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Recall That: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C ignores</a:t>
            </a:r>
            <a:r>
              <a:rPr lang="en-US" sz="3600" b="1" u="sng" dirty="0">
                <a:solidFill>
                  <a:srgbClr val="FF0000"/>
                </a:solidFill>
              </a:rPr>
              <a:t> /*</a:t>
            </a:r>
            <a:r>
              <a:rPr lang="en-US" sz="2800" b="1" u="sng" dirty="0">
                <a:solidFill>
                  <a:srgbClr val="FF0000"/>
                </a:solidFill>
              </a:rPr>
              <a:t> comments </a:t>
            </a:r>
            <a:r>
              <a:rPr lang="en-US" sz="3600" b="1" u="sng" dirty="0">
                <a:solidFill>
                  <a:srgbClr val="FF0000"/>
                </a:solidFill>
              </a:rPr>
              <a:t>*/</a:t>
            </a:r>
            <a:r>
              <a:rPr lang="en-US" sz="2800" b="1" u="sng" dirty="0">
                <a:solidFill>
                  <a:srgbClr val="FF0000"/>
                </a:solidFill>
              </a:rPr>
              <a:t> </a:t>
            </a:r>
            <a:r>
              <a:rPr lang="en-US" sz="2800" dirty="0"/>
              <a:t>and blank space</a:t>
            </a:r>
            <a:br>
              <a:rPr lang="en-US" sz="2800" dirty="0"/>
            </a:br>
            <a:r>
              <a:rPr lang="en-US" b="1" dirty="0"/>
              <a:t>  </a:t>
            </a:r>
            <a:r>
              <a:rPr lang="en-US" sz="4000" b="1" dirty="0">
                <a:solidFill>
                  <a:srgbClr val="FF0000"/>
                </a:solidFill>
              </a:rPr>
              <a:t>//</a:t>
            </a:r>
            <a:r>
              <a:rPr lang="en-US" sz="2800" dirty="0"/>
              <a:t> (C++ comments also OK, but NOT part of C!)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 A </a:t>
            </a:r>
            <a:r>
              <a:rPr lang="en-US" sz="2800" b="1" u="sng" dirty="0">
                <a:solidFill>
                  <a:srgbClr val="FF0000"/>
                </a:solidFill>
              </a:rPr>
              <a:t>statement</a:t>
            </a:r>
            <a:r>
              <a:rPr lang="en-US" sz="2800" dirty="0"/>
              <a:t> is </a:t>
            </a:r>
            <a:r>
              <a:rPr lang="en-US" sz="2800" dirty="0">
                <a:solidFill>
                  <a:schemeClr val="accent6"/>
                </a:solidFill>
              </a:rPr>
              <a:t>one complete rule</a:t>
            </a:r>
            <a:r>
              <a:rPr lang="en-US" dirty="0"/>
              <a:t>, </a:t>
            </a:r>
            <a:r>
              <a:rPr lang="en-US" sz="2800" dirty="0"/>
              <a:t>and</a:t>
            </a:r>
            <a:br>
              <a:rPr lang="en-US" sz="2800" dirty="0"/>
            </a:br>
            <a:r>
              <a:rPr lang="en-US" sz="2800" dirty="0"/>
              <a:t>C statements </a:t>
            </a:r>
            <a:r>
              <a:rPr lang="en-US" sz="2800" b="1" u="sng" dirty="0">
                <a:solidFill>
                  <a:srgbClr val="FF0000"/>
                </a:solidFill>
              </a:rPr>
              <a:t>always</a:t>
            </a:r>
            <a:r>
              <a:rPr lang="en-US" sz="2800" dirty="0"/>
              <a:t> end with semicolon </a:t>
            </a:r>
            <a:r>
              <a:rPr lang="en-US" sz="3600" b="1" dirty="0">
                <a:solidFill>
                  <a:srgbClr val="FF0000"/>
                </a:solidFill>
              </a:rPr>
              <a:t>;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 </a:t>
            </a:r>
            <a:r>
              <a:rPr lang="en-US" sz="2800" b="1" u="sng" dirty="0">
                <a:solidFill>
                  <a:srgbClr val="FF0000"/>
                </a:solidFill>
              </a:rPr>
              <a:t>block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accent6"/>
                </a:solidFill>
              </a:rPr>
              <a:t>of statements </a:t>
            </a:r>
            <a:r>
              <a:rPr lang="en-US" sz="2800" dirty="0"/>
              <a:t>is always enclosed </a:t>
            </a:r>
            <a:br>
              <a:rPr lang="en-US" sz="2800" dirty="0"/>
            </a:br>
            <a:r>
              <a:rPr lang="en-US" sz="2800" dirty="0"/>
              <a:t>within braces </a:t>
            </a:r>
            <a:r>
              <a:rPr lang="en-US" b="1" dirty="0">
                <a:solidFill>
                  <a:srgbClr val="FF0000"/>
                </a:solidFill>
              </a:rPr>
              <a:t>{ }</a:t>
            </a:r>
            <a:r>
              <a:rPr lang="en-US" sz="2800" dirty="0"/>
              <a:t>   (‘curly brackets’)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 </a:t>
            </a:r>
            <a:r>
              <a:rPr lang="en-US" sz="2800" b="1" u="sng" dirty="0">
                <a:solidFill>
                  <a:srgbClr val="FF0000"/>
                </a:solidFill>
              </a:rPr>
              <a:t>function</a:t>
            </a:r>
            <a:r>
              <a:rPr lang="en-US" sz="2800" dirty="0"/>
              <a:t> is a </a:t>
            </a:r>
            <a:r>
              <a:rPr lang="en-US" sz="2800" dirty="0">
                <a:solidFill>
                  <a:schemeClr val="accent6"/>
                </a:solidFill>
              </a:rPr>
              <a:t>named block of statements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dirty="0"/>
              <a:t>	(more about functions later)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All C programs have a </a:t>
            </a:r>
            <a:r>
              <a:rPr lang="en-US" sz="2800" b="1" u="sng" dirty="0">
                <a:solidFill>
                  <a:srgbClr val="FF0000"/>
                </a:solidFill>
              </a:rPr>
              <a:t>main( )</a:t>
            </a:r>
            <a:r>
              <a:rPr lang="en-US" sz="2800" dirty="0"/>
              <a:t> function: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 computing always begins and ends in main( )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b="1" u="sng" dirty="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7086600" y="2743200"/>
            <a:ext cx="1524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Basic Types</a:t>
            </a:r>
            <a:r>
              <a:rPr lang="en-US">
                <a:latin typeface="Tahoma" pitchFamily="34" charset="0"/>
              </a:rPr>
              <a:t> of Variables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05800" cy="5334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/>
              <a:t>				Floating Pt. Number =  (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M)</a:t>
            </a:r>
            <a:r>
              <a:rPr lang="en-US" sz="2800" dirty="0">
                <a:sym typeface="Symbol" pitchFamily="18" charset="2"/>
              </a:rPr>
              <a:t>(</a:t>
            </a:r>
            <a:r>
              <a:rPr lang="en-US" sz="2800" dirty="0"/>
              <a:t>2</a:t>
            </a:r>
            <a:r>
              <a:rPr lang="en-US" sz="2800" baseline="30000" dirty="0">
                <a:cs typeface="Times New Roman" charset="0"/>
              </a:rPr>
              <a:t>±</a:t>
            </a:r>
            <a:r>
              <a:rPr lang="en-US" sz="2800" baseline="30000" dirty="0"/>
              <a:t>E</a:t>
            </a:r>
            <a:r>
              <a:rPr lang="en-US" sz="2800" dirty="0"/>
              <a:t>)</a:t>
            </a:r>
          </a:p>
          <a:p>
            <a:r>
              <a:rPr lang="en-US" sz="2800" b="1" i="1" dirty="0">
                <a:solidFill>
                  <a:schemeClr val="accent2"/>
                </a:solidFill>
              </a:rPr>
              <a:t>float: </a:t>
            </a:r>
            <a:r>
              <a:rPr lang="en-US" sz="2800" dirty="0"/>
              <a:t>4 bytes in Windows </a:t>
            </a:r>
            <a:br>
              <a:rPr lang="en-US" sz="2800" dirty="0"/>
            </a:br>
            <a:r>
              <a:rPr lang="en-US" sz="2800" dirty="0"/>
              <a:t>          24 bit signed </a:t>
            </a:r>
            <a:r>
              <a:rPr lang="en-US" sz="2800" b="1" u="sng" dirty="0">
                <a:solidFill>
                  <a:schemeClr val="accent2"/>
                </a:solidFill>
              </a:rPr>
              <a:t>M</a:t>
            </a:r>
            <a:r>
              <a:rPr lang="en-US" sz="2800" dirty="0"/>
              <a:t>antissa, 8 bit signed </a:t>
            </a:r>
            <a:r>
              <a:rPr lang="en-US" sz="2800" b="1" u="sng" dirty="0">
                <a:solidFill>
                  <a:schemeClr val="accent2"/>
                </a:solidFill>
              </a:rPr>
              <a:t>E</a:t>
            </a:r>
            <a:r>
              <a:rPr lang="en-US" sz="2800" dirty="0"/>
              <a:t>xponent    </a:t>
            </a:r>
            <a:br>
              <a:rPr lang="en-US" sz="2800" dirty="0"/>
            </a:br>
            <a:r>
              <a:rPr lang="en-US" sz="2800" dirty="0"/>
              <a:t>Smallest Number: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1.0 </a:t>
            </a:r>
            <a:r>
              <a:rPr lang="en-US" sz="2800" dirty="0">
                <a:sym typeface="Symbol" pitchFamily="18" charset="2"/>
              </a:rPr>
              <a:t> </a:t>
            </a:r>
            <a:r>
              <a:rPr lang="en-US" sz="2800" dirty="0"/>
              <a:t>2</a:t>
            </a:r>
            <a:r>
              <a:rPr lang="en-US" sz="2800" baseline="30000" dirty="0"/>
              <a:t>-127   </a:t>
            </a:r>
            <a:r>
              <a:rPr lang="en-US" sz="2800" dirty="0"/>
              <a:t>(about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5.9 </a:t>
            </a:r>
            <a:r>
              <a:rPr lang="en-US" sz="2800" dirty="0">
                <a:sym typeface="Symbol" pitchFamily="18" charset="2"/>
              </a:rPr>
              <a:t></a:t>
            </a:r>
            <a:r>
              <a:rPr lang="en-US" sz="2800" dirty="0"/>
              <a:t>10</a:t>
            </a:r>
            <a:r>
              <a:rPr lang="en-US" sz="2800" baseline="30000" dirty="0"/>
              <a:t>-39</a:t>
            </a:r>
            <a:r>
              <a:rPr lang="en-US" sz="2800" dirty="0"/>
              <a:t>); </a:t>
            </a:r>
            <a:br>
              <a:rPr lang="en-US" sz="2800" dirty="0"/>
            </a:br>
            <a:r>
              <a:rPr lang="en-US" sz="2800" dirty="0"/>
              <a:t>Largest Number: 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2.0 </a:t>
            </a:r>
            <a:r>
              <a:rPr lang="en-US" sz="2800" dirty="0">
                <a:sym typeface="Symbol" pitchFamily="18" charset="2"/>
              </a:rPr>
              <a:t> </a:t>
            </a:r>
            <a:r>
              <a:rPr lang="en-US" sz="2800" dirty="0"/>
              <a:t>2</a:t>
            </a:r>
            <a:r>
              <a:rPr lang="en-US" sz="2800" baseline="30000" dirty="0"/>
              <a:t>+128</a:t>
            </a:r>
            <a:r>
              <a:rPr lang="en-US" sz="2800" dirty="0"/>
              <a:t> (about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6.8 </a:t>
            </a:r>
            <a:r>
              <a:rPr lang="en-US" sz="2800" dirty="0">
                <a:sym typeface="Symbol" pitchFamily="18" charset="2"/>
              </a:rPr>
              <a:t></a:t>
            </a:r>
            <a:r>
              <a:rPr lang="en-US" sz="2800" dirty="0"/>
              <a:t>10</a:t>
            </a:r>
            <a:r>
              <a:rPr lang="en-US" sz="2800" baseline="30000" dirty="0"/>
              <a:t>+38</a:t>
            </a:r>
            <a:r>
              <a:rPr lang="en-US" sz="2800" dirty="0"/>
              <a:t>). </a:t>
            </a:r>
            <a:br>
              <a:rPr lang="en-US" sz="2800" dirty="0"/>
            </a:br>
            <a:r>
              <a:rPr lang="en-US" sz="1400" b="1" i="1" dirty="0">
                <a:solidFill>
                  <a:schemeClr val="accent2"/>
                </a:solidFill>
              </a:rPr>
              <a:t>		23-bit mantissa: log</a:t>
            </a:r>
            <a:r>
              <a:rPr lang="en-US" sz="1400" b="1" i="1" baseline="-25000" dirty="0">
                <a:solidFill>
                  <a:schemeClr val="accent2"/>
                </a:solidFill>
              </a:rPr>
              <a:t>10</a:t>
            </a:r>
            <a:r>
              <a:rPr lang="en-US" sz="1400" b="1" i="1" dirty="0">
                <a:solidFill>
                  <a:schemeClr val="accent2"/>
                </a:solidFill>
              </a:rPr>
              <a:t>(2</a:t>
            </a:r>
            <a:r>
              <a:rPr lang="en-US" sz="1400" b="1" i="1" baseline="30000" dirty="0">
                <a:solidFill>
                  <a:schemeClr val="accent2"/>
                </a:solidFill>
              </a:rPr>
              <a:t>23</a:t>
            </a:r>
            <a:r>
              <a:rPr lang="en-US" sz="1400" b="1" i="1" dirty="0">
                <a:solidFill>
                  <a:schemeClr val="accent2"/>
                </a:solidFill>
              </a:rPr>
              <a:t>)=6.923, or </a:t>
            </a:r>
            <a:r>
              <a:rPr lang="en-US" sz="1400" b="1" i="1" dirty="0">
                <a:solidFill>
                  <a:srgbClr val="FF0000"/>
                </a:solidFill>
              </a:rPr>
              <a:t>about 7 </a:t>
            </a:r>
            <a:r>
              <a:rPr lang="en-US" sz="1400" b="1" i="1" dirty="0">
                <a:solidFill>
                  <a:schemeClr val="accent2"/>
                </a:solidFill>
              </a:rPr>
              <a:t>decimal digits precision</a:t>
            </a:r>
          </a:p>
          <a:p>
            <a:pPr>
              <a:buFontTx/>
              <a:buNone/>
            </a:pPr>
            <a:endParaRPr lang="en-US" sz="1400" b="1" i="1" dirty="0">
              <a:solidFill>
                <a:schemeClr val="accent2"/>
              </a:solidFill>
            </a:endParaRPr>
          </a:p>
          <a:p>
            <a:r>
              <a:rPr lang="en-US" sz="2800" b="1" i="1" dirty="0">
                <a:solidFill>
                  <a:schemeClr val="accent2"/>
                </a:solidFill>
              </a:rPr>
              <a:t>double:</a:t>
            </a:r>
            <a:r>
              <a:rPr lang="en-US" sz="2800" dirty="0"/>
              <a:t>8 bytes in Windows</a:t>
            </a:r>
            <a:br>
              <a:rPr lang="en-US" sz="2800" dirty="0"/>
            </a:br>
            <a:r>
              <a:rPr lang="en-US" sz="2800" dirty="0"/>
              <a:t>           52 bit signed </a:t>
            </a:r>
            <a:r>
              <a:rPr lang="en-US" sz="2800" b="1" u="sng" dirty="0">
                <a:solidFill>
                  <a:schemeClr val="accent2"/>
                </a:solidFill>
              </a:rPr>
              <a:t>M</a:t>
            </a:r>
            <a:r>
              <a:rPr lang="en-US" sz="2800" dirty="0"/>
              <a:t>antissa, 11 bit signed </a:t>
            </a:r>
            <a:r>
              <a:rPr lang="en-US" sz="2800" b="1" u="sng" dirty="0">
                <a:solidFill>
                  <a:schemeClr val="accent2"/>
                </a:solidFill>
              </a:rPr>
              <a:t>E</a:t>
            </a:r>
            <a:r>
              <a:rPr lang="en-US" sz="2800" dirty="0"/>
              <a:t>xponent</a:t>
            </a:r>
          </a:p>
          <a:p>
            <a:pPr>
              <a:buFontTx/>
              <a:buNone/>
            </a:pPr>
            <a:r>
              <a:rPr lang="en-US" sz="2800" dirty="0"/>
              <a:t>	Smallest Number: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1.0 </a:t>
            </a:r>
            <a:r>
              <a:rPr lang="en-US" sz="2800" dirty="0">
                <a:sym typeface="Symbol" pitchFamily="18" charset="2"/>
              </a:rPr>
              <a:t> </a:t>
            </a:r>
            <a:r>
              <a:rPr lang="en-US" sz="2800" dirty="0"/>
              <a:t>2</a:t>
            </a:r>
            <a:r>
              <a:rPr lang="en-US" sz="2800" baseline="30000" dirty="0"/>
              <a:t>-1023   </a:t>
            </a:r>
            <a:r>
              <a:rPr lang="en-US" sz="2800" dirty="0"/>
              <a:t>(about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1.1 </a:t>
            </a:r>
            <a:r>
              <a:rPr lang="en-US" sz="2800" dirty="0">
                <a:sym typeface="Symbol" pitchFamily="18" charset="2"/>
              </a:rPr>
              <a:t></a:t>
            </a:r>
            <a:r>
              <a:rPr lang="en-US" sz="2800" dirty="0"/>
              <a:t>10</a:t>
            </a:r>
            <a:r>
              <a:rPr lang="en-US" sz="2800" baseline="30000" dirty="0"/>
              <a:t>-308</a:t>
            </a:r>
            <a:r>
              <a:rPr lang="en-US" sz="2800" dirty="0"/>
              <a:t>); </a:t>
            </a:r>
            <a:br>
              <a:rPr lang="en-US" sz="2800" dirty="0"/>
            </a:br>
            <a:r>
              <a:rPr lang="en-US" sz="2800" dirty="0"/>
              <a:t>Largest Number : 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2.0 </a:t>
            </a:r>
            <a:r>
              <a:rPr lang="en-US" sz="2800" dirty="0">
                <a:sym typeface="Symbol" pitchFamily="18" charset="2"/>
              </a:rPr>
              <a:t> </a:t>
            </a:r>
            <a:r>
              <a:rPr lang="en-US" sz="2800" dirty="0"/>
              <a:t>2</a:t>
            </a:r>
            <a:r>
              <a:rPr lang="en-US" sz="2800" baseline="30000" dirty="0"/>
              <a:t>+1024</a:t>
            </a:r>
            <a:r>
              <a:rPr lang="en-US" sz="2800" dirty="0"/>
              <a:t> (about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3.6 </a:t>
            </a:r>
            <a:r>
              <a:rPr lang="en-US" sz="2800" dirty="0">
                <a:sym typeface="Symbol" pitchFamily="18" charset="2"/>
              </a:rPr>
              <a:t></a:t>
            </a:r>
            <a:r>
              <a:rPr lang="en-US" sz="2800" dirty="0"/>
              <a:t>10</a:t>
            </a:r>
            <a:r>
              <a:rPr lang="en-US" sz="2800" baseline="30000" dirty="0"/>
              <a:t>+308</a:t>
            </a:r>
            <a:r>
              <a:rPr lang="en-US" sz="2800" dirty="0"/>
              <a:t>).</a:t>
            </a:r>
            <a:endParaRPr lang="en-US" sz="2800" baseline="30000" dirty="0">
              <a:cs typeface="Times New Roman" charset="0"/>
            </a:endParaRPr>
          </a:p>
          <a:p>
            <a:pPr>
              <a:buFontTx/>
              <a:buNone/>
            </a:pPr>
            <a:r>
              <a:rPr lang="en-US" sz="1400" b="1" i="1" dirty="0">
                <a:solidFill>
                  <a:schemeClr val="accent2"/>
                </a:solidFill>
              </a:rPr>
              <a:t>			51-bit mantissa: log</a:t>
            </a:r>
            <a:r>
              <a:rPr lang="en-US" sz="1400" b="1" i="1" baseline="-25000" dirty="0">
                <a:solidFill>
                  <a:schemeClr val="accent2"/>
                </a:solidFill>
              </a:rPr>
              <a:t>10</a:t>
            </a:r>
            <a:r>
              <a:rPr lang="en-US" sz="1400" b="1" i="1" dirty="0">
                <a:solidFill>
                  <a:schemeClr val="accent2"/>
                </a:solidFill>
              </a:rPr>
              <a:t>(2</a:t>
            </a:r>
            <a:r>
              <a:rPr lang="en-US" sz="1400" b="1" i="1" baseline="30000" dirty="0">
                <a:solidFill>
                  <a:schemeClr val="accent2"/>
                </a:solidFill>
              </a:rPr>
              <a:t>51</a:t>
            </a:r>
            <a:r>
              <a:rPr lang="en-US" sz="1400" b="1" i="1" dirty="0">
                <a:solidFill>
                  <a:schemeClr val="accent2"/>
                </a:solidFill>
              </a:rPr>
              <a:t>)=15.35, or </a:t>
            </a:r>
            <a:r>
              <a:rPr lang="en-US" sz="1400" b="1" i="1" dirty="0">
                <a:solidFill>
                  <a:srgbClr val="FF0000"/>
                </a:solidFill>
              </a:rPr>
              <a:t>about 15</a:t>
            </a:r>
            <a:r>
              <a:rPr lang="en-US" sz="1400" b="1" i="1" dirty="0">
                <a:solidFill>
                  <a:schemeClr val="accent2"/>
                </a:solidFill>
              </a:rPr>
              <a:t> decimal digits precision</a:t>
            </a:r>
          </a:p>
          <a:p>
            <a:pPr lvl="1">
              <a:buFontTx/>
              <a:buNone/>
            </a:pPr>
            <a:endParaRPr lang="en-US" dirty="0"/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200400" y="1143000"/>
            <a:ext cx="5257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04800" y="3810000"/>
            <a:ext cx="8534400" cy="2438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457200" y="1600200"/>
            <a:ext cx="8382000" cy="18288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 flipV="1">
            <a:off x="457200" y="1600200"/>
            <a:ext cx="8382000" cy="18288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Basic Types</a:t>
            </a:r>
            <a:r>
              <a:rPr lang="en-US">
                <a:latin typeface="Tahoma" pitchFamily="34" charset="0"/>
              </a:rPr>
              <a:t> of Variables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05800" cy="5334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/>
              <a:t>				Floating Pt. Number =  (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M)</a:t>
            </a:r>
            <a:r>
              <a:rPr lang="en-US" sz="2800" dirty="0">
                <a:sym typeface="Symbol" pitchFamily="18" charset="2"/>
              </a:rPr>
              <a:t>(</a:t>
            </a:r>
            <a:r>
              <a:rPr lang="en-US" sz="2800" dirty="0"/>
              <a:t>2</a:t>
            </a:r>
            <a:r>
              <a:rPr lang="en-US" sz="2800" baseline="30000" dirty="0">
                <a:cs typeface="Times New Roman" charset="0"/>
              </a:rPr>
              <a:t>±</a:t>
            </a:r>
            <a:r>
              <a:rPr lang="en-US" sz="2800" baseline="30000" dirty="0"/>
              <a:t>E</a:t>
            </a:r>
            <a:r>
              <a:rPr lang="en-US" sz="2800" dirty="0"/>
              <a:t>)</a:t>
            </a:r>
          </a:p>
          <a:p>
            <a:r>
              <a:rPr lang="en-US" sz="2800" b="1" i="1" dirty="0">
                <a:solidFill>
                  <a:schemeClr val="accent2"/>
                </a:solidFill>
              </a:rPr>
              <a:t>float: </a:t>
            </a:r>
            <a:r>
              <a:rPr lang="en-US" sz="2800" dirty="0"/>
              <a:t>4 bytes in Windows </a:t>
            </a:r>
            <a:br>
              <a:rPr lang="en-US" sz="2800" dirty="0"/>
            </a:br>
            <a:r>
              <a:rPr lang="en-US" sz="2800" dirty="0"/>
              <a:t>          24 bit signed </a:t>
            </a:r>
            <a:r>
              <a:rPr lang="en-US" sz="2800" b="1" u="sng" dirty="0">
                <a:solidFill>
                  <a:schemeClr val="accent2"/>
                </a:solidFill>
              </a:rPr>
              <a:t>M</a:t>
            </a:r>
            <a:r>
              <a:rPr lang="en-US" sz="2800" dirty="0"/>
              <a:t>antissa, 8 bit signed </a:t>
            </a:r>
            <a:r>
              <a:rPr lang="en-US" sz="2800" b="1" u="sng" dirty="0">
                <a:solidFill>
                  <a:schemeClr val="accent2"/>
                </a:solidFill>
              </a:rPr>
              <a:t>E</a:t>
            </a:r>
            <a:r>
              <a:rPr lang="en-US" sz="2800" dirty="0"/>
              <a:t>xponent    </a:t>
            </a:r>
            <a:br>
              <a:rPr lang="en-US" sz="2800" dirty="0"/>
            </a:br>
            <a:r>
              <a:rPr lang="en-US" sz="2800" dirty="0"/>
              <a:t>Smallest Number: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1.0 </a:t>
            </a:r>
            <a:r>
              <a:rPr lang="en-US" sz="2800" dirty="0">
                <a:sym typeface="Symbol" pitchFamily="18" charset="2"/>
              </a:rPr>
              <a:t> </a:t>
            </a:r>
            <a:r>
              <a:rPr lang="en-US" sz="2800" dirty="0"/>
              <a:t>2</a:t>
            </a:r>
            <a:r>
              <a:rPr lang="en-US" sz="2800" baseline="30000" dirty="0"/>
              <a:t>-127   </a:t>
            </a:r>
            <a:r>
              <a:rPr lang="en-US" sz="2800" dirty="0"/>
              <a:t>(about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5.9 </a:t>
            </a:r>
            <a:r>
              <a:rPr lang="en-US" sz="2800" dirty="0">
                <a:sym typeface="Symbol" pitchFamily="18" charset="2"/>
              </a:rPr>
              <a:t></a:t>
            </a:r>
            <a:r>
              <a:rPr lang="en-US" sz="2800" dirty="0"/>
              <a:t>10</a:t>
            </a:r>
            <a:r>
              <a:rPr lang="en-US" sz="2800" baseline="30000" dirty="0"/>
              <a:t>-39</a:t>
            </a:r>
            <a:r>
              <a:rPr lang="en-US" sz="2800" dirty="0"/>
              <a:t>); </a:t>
            </a:r>
            <a:br>
              <a:rPr lang="en-US" sz="2800" dirty="0"/>
            </a:br>
            <a:r>
              <a:rPr lang="en-US" sz="2800" dirty="0"/>
              <a:t>Largest Number: 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2.0 </a:t>
            </a:r>
            <a:r>
              <a:rPr lang="en-US" sz="2800" dirty="0">
                <a:sym typeface="Symbol" pitchFamily="18" charset="2"/>
              </a:rPr>
              <a:t> </a:t>
            </a:r>
            <a:r>
              <a:rPr lang="en-US" sz="2800" dirty="0"/>
              <a:t>2</a:t>
            </a:r>
            <a:r>
              <a:rPr lang="en-US" sz="2800" baseline="30000" dirty="0"/>
              <a:t>+128</a:t>
            </a:r>
            <a:r>
              <a:rPr lang="en-US" sz="2800" dirty="0"/>
              <a:t> (about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6.8 </a:t>
            </a:r>
            <a:r>
              <a:rPr lang="en-US" sz="2800" dirty="0">
                <a:sym typeface="Symbol" pitchFamily="18" charset="2"/>
              </a:rPr>
              <a:t></a:t>
            </a:r>
            <a:r>
              <a:rPr lang="en-US" sz="2800" dirty="0"/>
              <a:t>10</a:t>
            </a:r>
            <a:r>
              <a:rPr lang="en-US" sz="2800" baseline="30000" dirty="0"/>
              <a:t>+38</a:t>
            </a:r>
            <a:r>
              <a:rPr lang="en-US" sz="2800" dirty="0"/>
              <a:t>). </a:t>
            </a:r>
            <a:br>
              <a:rPr lang="en-US" sz="2800" dirty="0"/>
            </a:br>
            <a:r>
              <a:rPr lang="en-US" sz="1400" b="1" i="1" dirty="0">
                <a:solidFill>
                  <a:schemeClr val="accent2"/>
                </a:solidFill>
              </a:rPr>
              <a:t>		23-bit mantissa: log</a:t>
            </a:r>
            <a:r>
              <a:rPr lang="en-US" sz="1400" b="1" i="1" baseline="-25000" dirty="0">
                <a:solidFill>
                  <a:schemeClr val="accent2"/>
                </a:solidFill>
              </a:rPr>
              <a:t>10</a:t>
            </a:r>
            <a:r>
              <a:rPr lang="en-US" sz="1400" b="1" i="1" dirty="0">
                <a:solidFill>
                  <a:schemeClr val="accent2"/>
                </a:solidFill>
              </a:rPr>
              <a:t>(2</a:t>
            </a:r>
            <a:r>
              <a:rPr lang="en-US" sz="1400" b="1" i="1" baseline="30000" dirty="0">
                <a:solidFill>
                  <a:schemeClr val="accent2"/>
                </a:solidFill>
              </a:rPr>
              <a:t>23</a:t>
            </a:r>
            <a:r>
              <a:rPr lang="en-US" sz="1400" b="1" i="1" dirty="0">
                <a:solidFill>
                  <a:schemeClr val="accent2"/>
                </a:solidFill>
              </a:rPr>
              <a:t>)=6.923, or </a:t>
            </a:r>
            <a:r>
              <a:rPr lang="en-US" sz="1400" b="1" i="1" dirty="0">
                <a:solidFill>
                  <a:srgbClr val="FF0000"/>
                </a:solidFill>
              </a:rPr>
              <a:t>about 7 </a:t>
            </a:r>
            <a:r>
              <a:rPr lang="en-US" sz="1400" b="1" i="1" dirty="0">
                <a:solidFill>
                  <a:schemeClr val="accent2"/>
                </a:solidFill>
              </a:rPr>
              <a:t>decimal digits precision</a:t>
            </a:r>
          </a:p>
          <a:p>
            <a:pPr>
              <a:buFontTx/>
              <a:buNone/>
            </a:pPr>
            <a:endParaRPr lang="en-US" sz="1400" b="1" i="1" dirty="0">
              <a:solidFill>
                <a:schemeClr val="accent2"/>
              </a:solidFill>
            </a:endParaRPr>
          </a:p>
          <a:p>
            <a:r>
              <a:rPr lang="en-US" sz="2800" b="1" i="1" dirty="0">
                <a:solidFill>
                  <a:schemeClr val="accent2"/>
                </a:solidFill>
              </a:rPr>
              <a:t>double:</a:t>
            </a:r>
            <a:r>
              <a:rPr lang="en-US" sz="2800" dirty="0"/>
              <a:t>8 bytes in Windows</a:t>
            </a:r>
            <a:br>
              <a:rPr lang="en-US" sz="2800" dirty="0"/>
            </a:br>
            <a:r>
              <a:rPr lang="en-US" sz="2800" dirty="0"/>
              <a:t>           52 bit signed </a:t>
            </a:r>
            <a:r>
              <a:rPr lang="en-US" sz="2800" b="1" u="sng" dirty="0">
                <a:solidFill>
                  <a:schemeClr val="accent2"/>
                </a:solidFill>
              </a:rPr>
              <a:t>M</a:t>
            </a:r>
            <a:r>
              <a:rPr lang="en-US" sz="2800" dirty="0"/>
              <a:t>antissa, 11 bit signed </a:t>
            </a:r>
            <a:r>
              <a:rPr lang="en-US" sz="2800" b="1" u="sng" dirty="0">
                <a:solidFill>
                  <a:schemeClr val="accent2"/>
                </a:solidFill>
              </a:rPr>
              <a:t>E</a:t>
            </a:r>
            <a:r>
              <a:rPr lang="en-US" sz="2800" dirty="0"/>
              <a:t>xponent</a:t>
            </a:r>
          </a:p>
          <a:p>
            <a:pPr>
              <a:buFontTx/>
              <a:buNone/>
            </a:pPr>
            <a:r>
              <a:rPr lang="en-US" sz="2800" dirty="0"/>
              <a:t>	Smallest Number: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1.0 </a:t>
            </a:r>
            <a:r>
              <a:rPr lang="en-US" sz="2800" dirty="0">
                <a:sym typeface="Symbol" pitchFamily="18" charset="2"/>
              </a:rPr>
              <a:t> </a:t>
            </a:r>
            <a:r>
              <a:rPr lang="en-US" sz="2800" dirty="0"/>
              <a:t>2</a:t>
            </a:r>
            <a:r>
              <a:rPr lang="en-US" sz="2800" baseline="30000" dirty="0"/>
              <a:t>-1023   </a:t>
            </a:r>
            <a:r>
              <a:rPr lang="en-US" sz="2800" dirty="0"/>
              <a:t>(about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1.1 </a:t>
            </a:r>
            <a:r>
              <a:rPr lang="en-US" sz="2800" dirty="0">
                <a:sym typeface="Symbol" pitchFamily="18" charset="2"/>
              </a:rPr>
              <a:t></a:t>
            </a:r>
            <a:r>
              <a:rPr lang="en-US" sz="2800" dirty="0"/>
              <a:t>10</a:t>
            </a:r>
            <a:r>
              <a:rPr lang="en-US" sz="2800" baseline="30000" dirty="0"/>
              <a:t>-308</a:t>
            </a:r>
            <a:r>
              <a:rPr lang="en-US" sz="2800" dirty="0"/>
              <a:t>); </a:t>
            </a:r>
            <a:br>
              <a:rPr lang="en-US" sz="2800" dirty="0"/>
            </a:br>
            <a:r>
              <a:rPr lang="en-US" sz="2800" dirty="0"/>
              <a:t>Largest Number : 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2.0 </a:t>
            </a:r>
            <a:r>
              <a:rPr lang="en-US" sz="2800" dirty="0">
                <a:sym typeface="Symbol" pitchFamily="18" charset="2"/>
              </a:rPr>
              <a:t> </a:t>
            </a:r>
            <a:r>
              <a:rPr lang="en-US" sz="2800" dirty="0"/>
              <a:t>2</a:t>
            </a:r>
            <a:r>
              <a:rPr lang="en-US" sz="2800" baseline="30000" dirty="0"/>
              <a:t>+1024</a:t>
            </a:r>
            <a:r>
              <a:rPr lang="en-US" sz="2800" dirty="0"/>
              <a:t> (about  </a:t>
            </a:r>
            <a:r>
              <a:rPr lang="en-US" sz="2800" dirty="0">
                <a:cs typeface="Times New Roman" charset="0"/>
              </a:rPr>
              <a:t>±</a:t>
            </a:r>
            <a:r>
              <a:rPr lang="en-US" sz="2800" dirty="0"/>
              <a:t>3.6 </a:t>
            </a:r>
            <a:r>
              <a:rPr lang="en-US" sz="2800" dirty="0">
                <a:sym typeface="Symbol" pitchFamily="18" charset="2"/>
              </a:rPr>
              <a:t></a:t>
            </a:r>
            <a:r>
              <a:rPr lang="en-US" sz="2800" dirty="0"/>
              <a:t>10</a:t>
            </a:r>
            <a:r>
              <a:rPr lang="en-US" sz="2800" baseline="30000" dirty="0"/>
              <a:t>+308</a:t>
            </a:r>
            <a:r>
              <a:rPr lang="en-US" sz="2800" dirty="0"/>
              <a:t>).</a:t>
            </a:r>
            <a:endParaRPr lang="en-US" sz="2800" baseline="30000" dirty="0">
              <a:cs typeface="Times New Roman" charset="0"/>
            </a:endParaRPr>
          </a:p>
          <a:p>
            <a:pPr>
              <a:buFontTx/>
              <a:buNone/>
            </a:pPr>
            <a:r>
              <a:rPr lang="en-US" sz="1400" b="1" i="1" dirty="0">
                <a:solidFill>
                  <a:schemeClr val="accent2"/>
                </a:solidFill>
              </a:rPr>
              <a:t>			51-bit mantissa: log</a:t>
            </a:r>
            <a:r>
              <a:rPr lang="en-US" sz="1400" b="1" i="1" baseline="-25000" dirty="0">
                <a:solidFill>
                  <a:schemeClr val="accent2"/>
                </a:solidFill>
              </a:rPr>
              <a:t>10</a:t>
            </a:r>
            <a:r>
              <a:rPr lang="en-US" sz="1400" b="1" i="1" dirty="0">
                <a:solidFill>
                  <a:schemeClr val="accent2"/>
                </a:solidFill>
              </a:rPr>
              <a:t>(2</a:t>
            </a:r>
            <a:r>
              <a:rPr lang="en-US" sz="1400" b="1" i="1" baseline="30000" dirty="0">
                <a:solidFill>
                  <a:schemeClr val="accent2"/>
                </a:solidFill>
              </a:rPr>
              <a:t>51</a:t>
            </a:r>
            <a:r>
              <a:rPr lang="en-US" sz="1400" b="1" i="1" dirty="0">
                <a:solidFill>
                  <a:schemeClr val="accent2"/>
                </a:solidFill>
              </a:rPr>
              <a:t>)=15.35, or </a:t>
            </a:r>
            <a:r>
              <a:rPr lang="en-US" sz="1400" b="1" i="1" dirty="0">
                <a:solidFill>
                  <a:srgbClr val="FF0000"/>
                </a:solidFill>
              </a:rPr>
              <a:t>about 15</a:t>
            </a:r>
            <a:r>
              <a:rPr lang="en-US" sz="1400" b="1" i="1" dirty="0">
                <a:solidFill>
                  <a:schemeClr val="accent2"/>
                </a:solidFill>
              </a:rPr>
              <a:t> decimal digits precision</a:t>
            </a:r>
          </a:p>
          <a:p>
            <a:pPr lvl="1">
              <a:buFontTx/>
              <a:buNone/>
            </a:pPr>
            <a:endParaRPr lang="en-US" dirty="0"/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200400" y="1143000"/>
            <a:ext cx="5257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04800" y="3810000"/>
            <a:ext cx="8534400" cy="2438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228600"/>
            <a:ext cx="6024021" cy="3046988"/>
          </a:xfrm>
          <a:prstGeom prst="rect">
            <a:avLst/>
          </a:prstGeom>
          <a:solidFill>
            <a:schemeClr val="bg1">
              <a:lumMod val="95000"/>
            </a:schemeClr>
          </a:solidFill>
          <a:ln w="762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b="1" dirty="0" smtClean="0"/>
              <a:t>Single-precision’ </a:t>
            </a:r>
            <a:r>
              <a:rPr lang="en-US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float</a:t>
            </a:r>
            <a:r>
              <a:rPr lang="en-US" b="1" dirty="0" smtClean="0"/>
              <a:t> is fading away: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FPUs/ALUs use 80-bit or 256-bit words,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dirty="0" smtClean="0"/>
              <a:t> </a:t>
            </a:r>
            <a:r>
              <a:rPr lang="en-US" dirty="0" err="1" smtClean="0"/>
              <a:t>calcs</a:t>
            </a:r>
            <a:r>
              <a:rPr lang="en-US" dirty="0" smtClean="0"/>
              <a:t> are FASTER than </a:t>
            </a:r>
            <a:r>
              <a:rPr lang="en-US" b="1" dirty="0" smtClean="0">
                <a:solidFill>
                  <a:schemeClr val="accent6"/>
                </a:solidFill>
                <a:latin typeface="Courier New" pitchFamily="49" charset="0"/>
                <a:cs typeface="Courier New" pitchFamily="49" charset="0"/>
              </a:rPr>
              <a:t>float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on modern hardware! 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J</a:t>
            </a:r>
            <a:r>
              <a:rPr lang="en-US" dirty="0" smtClean="0"/>
              <a:t>argon: FPU/ALU == </a:t>
            </a:r>
            <a:br>
              <a:rPr lang="en-US" dirty="0" smtClean="0"/>
            </a:br>
            <a:r>
              <a:rPr lang="en-US" dirty="0" smtClean="0"/>
              <a:t>Floating-Point Unit/Arithmetic Logic Unit;</a:t>
            </a:r>
            <a:br>
              <a:rPr lang="en-US" dirty="0" smtClean="0"/>
            </a:br>
            <a:r>
              <a:rPr lang="en-US" dirty="0" smtClean="0"/>
              <a:t>== the ‘calculator’ part of your CPU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Intel i-7 has 4 of them, ‘pipelined’ for speed.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022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Basic Types</a:t>
            </a:r>
            <a:r>
              <a:rPr lang="en-US">
                <a:latin typeface="Tahoma" pitchFamily="34" charset="0"/>
              </a:rPr>
              <a:t> of Variables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i="1">
                <a:solidFill>
                  <a:schemeClr val="accent2"/>
                </a:solidFill>
              </a:rPr>
              <a:t>char 			</a:t>
            </a:r>
            <a:r>
              <a:rPr lang="en-US">
                <a:solidFill>
                  <a:schemeClr val="accent2"/>
                </a:solidFill>
              </a:rPr>
              <a:t>format specifier: %c</a:t>
            </a:r>
            <a:endParaRPr lang="en-US" b="1" i="1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/>
              <a:t>used to store single characters, e.g.  ‘a’ , ‘R’.</a:t>
            </a:r>
            <a:br>
              <a:rPr lang="en-US"/>
            </a:b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(Note that the </a:t>
            </a:r>
            <a:r>
              <a:rPr lang="en-US" b="1"/>
              <a:t>value</a:t>
            </a:r>
            <a:r>
              <a:rPr lang="en-US"/>
              <a:t> of a character-type variable </a:t>
            </a:r>
            <a:br>
              <a:rPr lang="en-US"/>
            </a:br>
            <a:r>
              <a:rPr lang="en-US"/>
              <a:t>is shown enclosed in single quotes).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Remember that the string in our earlier example was enclosed in double quotes.  Important:</a:t>
            </a:r>
          </a:p>
          <a:p>
            <a:pPr lvl="2"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</a:rPr>
              <a:t>characters :</a:t>
            </a:r>
            <a:r>
              <a:rPr lang="en-US" sz="2800" b="1"/>
              <a:t> single quotes       ‘a’ ‘N’  ‘7’</a:t>
            </a:r>
          </a:p>
          <a:p>
            <a:pPr lvl="2"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</a:rPr>
              <a:t>strings :</a:t>
            </a:r>
            <a:r>
              <a:rPr lang="en-US" sz="2800" b="1"/>
              <a:t> double quotes           “Hello”  “2B”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/>
              <a:t>  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0">
                <a:solidFill>
                  <a:srgbClr val="FF0000"/>
                </a:solidFill>
                <a:latin typeface="Tahoma" pitchFamily="34" charset="0"/>
              </a:rPr>
              <a:t>More Types</a:t>
            </a:r>
            <a:r>
              <a:rPr lang="en-US">
                <a:latin typeface="Tahoma" pitchFamily="34" charset="0"/>
              </a:rPr>
              <a:t> of Variables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How many bytes for each type?</a:t>
            </a:r>
          </a:p>
          <a:p>
            <a:pPr lvl="1">
              <a:lnSpc>
                <a:spcPct val="90000"/>
              </a:lnSpc>
            </a:pPr>
            <a:r>
              <a:rPr lang="en-US" b="1" dirty="0"/>
              <a:t>A </a:t>
            </a:r>
            <a:r>
              <a:rPr lang="en-US" b="1" dirty="0">
                <a:solidFill>
                  <a:srgbClr val="FF0000"/>
                </a:solidFill>
              </a:rPr>
              <a:t>MESS</a:t>
            </a:r>
            <a:r>
              <a:rPr lang="en-US" dirty="0"/>
              <a:t>! No standards in the language.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But nowadays its almost always:</a:t>
            </a:r>
          </a:p>
          <a:p>
            <a:pPr lvl="2"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urier New" pitchFamily="49" charset="0"/>
              </a:rPr>
              <a:t>char:</a:t>
            </a:r>
            <a:r>
              <a:rPr lang="en-US" dirty="0"/>
              <a:t>     1 or 2 bytes (ASCII or Unicode)</a:t>
            </a:r>
          </a:p>
          <a:p>
            <a:pPr lvl="2">
              <a:lnSpc>
                <a:spcPct val="90000"/>
              </a:lnSpc>
            </a:pPr>
            <a:r>
              <a:rPr lang="en-US" b="1" dirty="0" err="1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dirty="0"/>
              <a:t>:        4 bytes=32 bits, signed.  </a:t>
            </a:r>
          </a:p>
          <a:p>
            <a:pPr lvl="2"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urier New" pitchFamily="49" charset="0"/>
              </a:rPr>
              <a:t>float</a:t>
            </a:r>
            <a:r>
              <a:rPr lang="en-US" dirty="0"/>
              <a:t>:   4 bytes=32 bits, 	</a:t>
            </a:r>
            <a:r>
              <a:rPr lang="en-US" dirty="0">
                <a:sym typeface="Wingdings" pitchFamily="2" charset="2"/>
              </a:rPr>
              <a:t> (</a:t>
            </a:r>
            <a:r>
              <a:rPr lang="en-US" dirty="0">
                <a:cs typeface="Times New Roman" charset="0"/>
                <a:sym typeface="Wingdings" pitchFamily="2" charset="2"/>
              </a:rPr>
              <a:t>≥</a:t>
            </a:r>
            <a:r>
              <a:rPr lang="en-US" dirty="0">
                <a:sym typeface="Wingdings" pitchFamily="2" charset="2"/>
              </a:rPr>
              <a:t>Pentium? use 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  <a:sym typeface="Wingdings" pitchFamily="2" charset="2"/>
              </a:rPr>
              <a:t>double</a:t>
            </a:r>
            <a:r>
              <a:rPr lang="en-US" dirty="0"/>
              <a:t>)</a:t>
            </a:r>
          </a:p>
          <a:p>
            <a:pPr lvl="2">
              <a:lnSpc>
                <a:spcPct val="90000"/>
              </a:lnSpc>
            </a:pPr>
            <a:r>
              <a:rPr lang="en-US" b="1" dirty="0">
                <a:solidFill>
                  <a:schemeClr val="accent2"/>
                </a:solidFill>
                <a:latin typeface="Courier New" pitchFamily="49" charset="0"/>
              </a:rPr>
              <a:t>double</a:t>
            </a:r>
            <a:r>
              <a:rPr lang="en-US" dirty="0"/>
              <a:t>: 8 bytes=64 bits. </a:t>
            </a:r>
            <a:endParaRPr lang="en-US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b="1" dirty="0"/>
              <a:t>Leftover keywords from the Dark Ages:</a:t>
            </a:r>
            <a:r>
              <a:rPr lang="en-US" dirty="0"/>
              <a:t>  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short </a:t>
            </a:r>
            <a:r>
              <a:rPr lang="en-US" dirty="0" err="1"/>
              <a:t>int</a:t>
            </a:r>
            <a:r>
              <a:rPr lang="en-US" dirty="0"/>
              <a:t>, long </a:t>
            </a:r>
            <a:r>
              <a:rPr lang="en-US" dirty="0" err="1"/>
              <a:t>int</a:t>
            </a:r>
            <a:r>
              <a:rPr lang="en-US" dirty="0" smtClean="0"/>
              <a:t>, </a:t>
            </a:r>
            <a:r>
              <a:rPr lang="en-US" dirty="0"/>
              <a:t>signed </a:t>
            </a:r>
            <a:r>
              <a:rPr lang="en-US" dirty="0" err="1"/>
              <a:t>int</a:t>
            </a:r>
            <a:r>
              <a:rPr lang="en-US" dirty="0"/>
              <a:t>, unsigned char, signed char, </a:t>
            </a:r>
            <a:r>
              <a:rPr lang="en-US" dirty="0" smtClean="0"/>
              <a:t>long float, short double, double </a:t>
            </a:r>
            <a:r>
              <a:rPr lang="en-US" dirty="0" err="1" smtClean="0"/>
              <a:t>double</a:t>
            </a:r>
            <a:r>
              <a:rPr lang="en-US" dirty="0" smtClean="0"/>
              <a:t> …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Don’t use in new programs </a:t>
            </a:r>
            <a:r>
              <a:rPr lang="en-US" dirty="0">
                <a:solidFill>
                  <a:schemeClr val="folHlink"/>
                </a:solidFill>
              </a:rPr>
              <a:t>(except at gunpoint)</a:t>
            </a: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1219200" y="5867400"/>
            <a:ext cx="7086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Literals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==Fixed values written into your program.</a:t>
            </a:r>
          </a:p>
          <a:p>
            <a:r>
              <a:rPr lang="en-US"/>
              <a:t>Same basic data types</a:t>
            </a:r>
          </a:p>
          <a:p>
            <a:pPr lvl="1"/>
            <a:r>
              <a:rPr lang="en-US" sz="1800" b="1">
                <a:solidFill>
                  <a:schemeClr val="accent2"/>
                </a:solidFill>
                <a:effectLst/>
                <a:latin typeface="Courier New" pitchFamily="49" charset="0"/>
              </a:rPr>
              <a:t>int    cnt;		...   for(cnt=</a:t>
            </a:r>
            <a:r>
              <a:rPr lang="en-US" sz="1800" b="1">
                <a:solidFill>
                  <a:srgbClr val="FF0000"/>
                </a:solidFill>
                <a:effectLst/>
                <a:latin typeface="Courier New" pitchFamily="49" charset="0"/>
              </a:rPr>
              <a:t>0</a:t>
            </a:r>
            <a:r>
              <a:rPr lang="en-US" sz="1800" b="1">
                <a:solidFill>
                  <a:schemeClr val="accent2"/>
                </a:solidFill>
                <a:effectLst/>
                <a:latin typeface="Courier New" pitchFamily="49" charset="0"/>
              </a:rPr>
              <a:t>; cnt&lt;max; cnt++)</a:t>
            </a:r>
          </a:p>
          <a:p>
            <a:pPr lvl="1"/>
            <a:r>
              <a:rPr lang="en-US" sz="1800" b="1">
                <a:solidFill>
                  <a:schemeClr val="accent2"/>
                </a:solidFill>
                <a:effectLst/>
                <a:latin typeface="Courier New" pitchFamily="49" charset="0"/>
              </a:rPr>
              <a:t>char  lastKey;		...   lastKey = </a:t>
            </a:r>
            <a:r>
              <a:rPr lang="en-US" sz="1800" b="1">
                <a:solidFill>
                  <a:srgbClr val="FF0000"/>
                </a:solidFill>
                <a:effectLst/>
                <a:latin typeface="Courier New" pitchFamily="49" charset="0"/>
              </a:rPr>
              <a:t>‘y’</a:t>
            </a:r>
            <a:r>
              <a:rPr lang="en-US" sz="1800" b="1">
                <a:solidFill>
                  <a:schemeClr val="accent2"/>
                </a:solidFill>
                <a:effectLst/>
                <a:latin typeface="Courier New" pitchFamily="49" charset="0"/>
              </a:rPr>
              <a:t>;</a:t>
            </a:r>
          </a:p>
          <a:p>
            <a:pPr lvl="1"/>
            <a:r>
              <a:rPr lang="en-US" sz="1800" b="1">
                <a:solidFill>
                  <a:schemeClr val="accent2"/>
                </a:solidFill>
                <a:effectLst/>
                <a:latin typeface="Courier New" pitchFamily="49" charset="0"/>
              </a:rPr>
              <a:t>float  velocity;	...   velocity = </a:t>
            </a:r>
            <a:r>
              <a:rPr lang="en-US" sz="1800" b="1">
                <a:solidFill>
                  <a:srgbClr val="FF0000"/>
                </a:solidFill>
                <a:effectLst/>
                <a:latin typeface="Courier New" pitchFamily="49" charset="0"/>
              </a:rPr>
              <a:t>0.0f</a:t>
            </a:r>
            <a:r>
              <a:rPr lang="en-US" sz="1800" b="1">
                <a:solidFill>
                  <a:schemeClr val="accent2"/>
                </a:solidFill>
                <a:effectLst/>
                <a:latin typeface="Courier New" pitchFamily="49" charset="0"/>
              </a:rPr>
              <a:t>;</a:t>
            </a:r>
          </a:p>
          <a:p>
            <a:pPr lvl="1"/>
            <a:r>
              <a:rPr lang="en-US" sz="1800" b="1">
                <a:solidFill>
                  <a:schemeClr val="accent2"/>
                </a:solidFill>
                <a:effectLst/>
                <a:latin typeface="Courier New" pitchFamily="49" charset="0"/>
              </a:rPr>
              <a:t>double  atoms;		...   atoms = </a:t>
            </a:r>
            <a:r>
              <a:rPr lang="en-US" sz="1800" b="1">
                <a:solidFill>
                  <a:srgbClr val="FF0000"/>
                </a:solidFill>
                <a:effectLst/>
                <a:latin typeface="Courier New" pitchFamily="49" charset="0"/>
              </a:rPr>
              <a:t>6.23E+23</a:t>
            </a:r>
            <a:r>
              <a:rPr lang="en-US" sz="1800" b="1">
                <a:solidFill>
                  <a:schemeClr val="accent2"/>
                </a:solidFill>
                <a:effectLst/>
                <a:latin typeface="Courier New" pitchFamily="49" charset="0"/>
              </a:rPr>
              <a:t>;</a:t>
            </a:r>
          </a:p>
          <a:p>
            <a:endParaRPr lang="en-US" sz="1800" b="1">
              <a:effectLst/>
              <a:latin typeface="Courier New" pitchFamily="49" charset="0"/>
            </a:endParaRPr>
          </a:p>
          <a:p>
            <a:r>
              <a:rPr lang="en-US"/>
              <a:t>Can be </a:t>
            </a:r>
            <a:r>
              <a:rPr lang="en-US" u="sng"/>
              <a:t>Dangerous</a:t>
            </a:r>
            <a:r>
              <a:rPr lang="en-US"/>
              <a:t>!  </a:t>
            </a:r>
            <a:br>
              <a:rPr lang="en-US"/>
            </a:br>
            <a:r>
              <a:rPr lang="en-US"/>
              <a:t>Use Sparingly or not at all!</a:t>
            </a:r>
            <a:br>
              <a:rPr lang="en-US"/>
            </a:br>
            <a:r>
              <a:rPr lang="en-US"/>
              <a:t>(use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</a:rPr>
              <a:t>#define</a:t>
            </a:r>
            <a:r>
              <a:rPr lang="en-US"/>
              <a:t> instead, coming next class)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Literals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==Fixed values written into your program.</a:t>
            </a:r>
          </a:p>
          <a:p>
            <a:pPr>
              <a:buFontTx/>
              <a:buNone/>
            </a:pPr>
            <a:endParaRPr lang="en-US" sz="1800" b="1" dirty="0">
              <a:effectLst/>
              <a:latin typeface="Courier New" pitchFamily="49" charset="0"/>
            </a:endParaRPr>
          </a:p>
          <a:p>
            <a:r>
              <a:rPr lang="en-US" dirty="0"/>
              <a:t>Details:</a:t>
            </a:r>
          </a:p>
          <a:p>
            <a:pPr lvl="1"/>
            <a:r>
              <a:rPr lang="en-US" dirty="0"/>
              <a:t>Write an character value inside </a:t>
            </a:r>
            <a:r>
              <a:rPr lang="en-US" dirty="0">
                <a:solidFill>
                  <a:srgbClr val="FF0000"/>
                </a:solidFill>
              </a:rPr>
              <a:t>single quotes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keypressd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Courier New" pitchFamily="49" charset="0"/>
              </a:rPr>
              <a:t>‘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y</a:t>
            </a:r>
            <a:r>
              <a:rPr lang="en-US" sz="2000" b="1" dirty="0">
                <a:solidFill>
                  <a:srgbClr val="FF0000"/>
                </a:solidFill>
                <a:latin typeface="Courier New" pitchFamily="49" charset="0"/>
              </a:rPr>
              <a:t>’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;</a:t>
            </a:r>
          </a:p>
          <a:p>
            <a:pPr lvl="1"/>
            <a:r>
              <a:rPr lang="en-US" dirty="0"/>
              <a:t>Write a phrase value, or  </a:t>
            </a: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string</a:t>
            </a:r>
            <a:r>
              <a:rPr lang="en-US" dirty="0"/>
              <a:t> </a:t>
            </a:r>
            <a:r>
              <a:rPr lang="en-US" sz="2000" dirty="0">
                <a:solidFill>
                  <a:schemeClr val="bg2"/>
                </a:solidFill>
              </a:rPr>
              <a:t>(more about this later) </a:t>
            </a:r>
            <a:br>
              <a:rPr lang="en-US" sz="2000" dirty="0">
                <a:solidFill>
                  <a:schemeClr val="bg2"/>
                </a:solidFill>
              </a:rPr>
            </a:br>
            <a:r>
              <a:rPr lang="en-US" dirty="0"/>
              <a:t>inside </a:t>
            </a:r>
            <a:r>
              <a:rPr lang="en-US" dirty="0">
                <a:solidFill>
                  <a:srgbClr val="FF0000"/>
                </a:solidFill>
              </a:rPr>
              <a:t>double quotes</a:t>
            </a:r>
            <a:r>
              <a:rPr lang="en-US" dirty="0"/>
              <a:t>:</a:t>
            </a:r>
            <a:br>
              <a:rPr lang="en-US" dirty="0"/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printf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(</a:t>
            </a:r>
            <a:r>
              <a:rPr lang="en-US" sz="2000" b="1" dirty="0">
                <a:solidFill>
                  <a:srgbClr val="FF0000"/>
                </a:solidFill>
                <a:latin typeface="Courier New" pitchFamily="49" charset="0"/>
              </a:rPr>
              <a:t>“Huh. Dude typed a %c!\n”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, 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keypressd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);</a:t>
            </a:r>
          </a:p>
          <a:p>
            <a:pPr lvl="1"/>
            <a:r>
              <a:rPr lang="en-US" dirty="0"/>
              <a:t>Default: decimal points make a ‘double’ value.</a:t>
            </a:r>
            <a:br>
              <a:rPr lang="en-US" dirty="0"/>
            </a:br>
            <a:r>
              <a:rPr lang="en-US" dirty="0"/>
              <a:t>You can FORCE </a:t>
            </a:r>
            <a:r>
              <a:rPr lang="en-US" dirty="0" smtClean="0"/>
              <a:t>use of ‘float</a:t>
            </a:r>
            <a:r>
              <a:rPr lang="en-US" dirty="0"/>
              <a:t>’ data </a:t>
            </a:r>
            <a:r>
              <a:rPr lang="en-US" dirty="0" smtClean="0"/>
              <a:t>type, </a:t>
            </a:r>
            <a:r>
              <a:rPr lang="en-US" dirty="0"/>
              <a:t>like this:</a:t>
            </a:r>
            <a:br>
              <a:rPr lang="en-US" dirty="0"/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velocity = 2.768</a:t>
            </a:r>
            <a:r>
              <a:rPr lang="en-US" sz="2000" b="1" dirty="0">
                <a:solidFill>
                  <a:srgbClr val="FF0000"/>
                </a:solidFill>
                <a:latin typeface="Courier New" pitchFamily="49" charset="0"/>
              </a:rPr>
              <a:t>f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;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 Next Time: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 sure you know the definitions of the parts of C.   Everybody should </a:t>
            </a:r>
            <a:r>
              <a:rPr lang="en-US" i="1" dirty="0"/>
              <a:t>use</a:t>
            </a:r>
            <a:r>
              <a:rPr lang="en-US" dirty="0"/>
              <a:t> these words from now on. No one will understand what you mean by </a:t>
            </a:r>
            <a:r>
              <a:rPr lang="en-US" dirty="0">
                <a:solidFill>
                  <a:srgbClr val="FF0000"/>
                </a:solidFill>
              </a:rPr>
              <a:t>“that constant variable-type </a:t>
            </a:r>
            <a:r>
              <a:rPr lang="en-US" dirty="0" err="1">
                <a:solidFill>
                  <a:srgbClr val="FF0000"/>
                </a:solidFill>
              </a:rPr>
              <a:t>thingie</a:t>
            </a:r>
            <a:r>
              <a:rPr lang="en-US" dirty="0">
                <a:solidFill>
                  <a:srgbClr val="FF0000"/>
                </a:solidFill>
              </a:rPr>
              <a:t>.”</a:t>
            </a:r>
          </a:p>
          <a:p>
            <a:endParaRPr lang="en-US" dirty="0"/>
          </a:p>
          <a:p>
            <a:r>
              <a:rPr lang="en-US" dirty="0"/>
              <a:t>Read ahead.  </a:t>
            </a:r>
            <a:r>
              <a:rPr lang="en-US" dirty="0" smtClean="0"/>
              <a:t>How far can you get in Chap. 3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/>
              <a:t>Try things.  Can you write a program that prints a multiplication table?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/>
              <a:t>Numbers: Bits, Bytes and Memory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rgbClr val="FF0000"/>
                </a:solidFill>
              </a:rPr>
              <a:t>Bit</a:t>
            </a:r>
            <a:r>
              <a:rPr lang="en-US"/>
              <a:t> = </a:t>
            </a:r>
            <a:r>
              <a:rPr lang="en-US">
                <a:solidFill>
                  <a:srgbClr val="FF0000"/>
                </a:solidFill>
              </a:rPr>
              <a:t>BI</a:t>
            </a:r>
            <a:r>
              <a:rPr lang="en-US"/>
              <a:t>nary digi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en-US"/>
              <a:t> = a 2-way choice </a:t>
            </a:r>
            <a:br>
              <a:rPr lang="en-US"/>
            </a:br>
            <a:r>
              <a:rPr lang="en-US"/>
              <a:t>	  = (1/0, yes/no) </a:t>
            </a:r>
            <a:br>
              <a:rPr lang="en-US"/>
            </a:br>
            <a:r>
              <a:rPr lang="en-US"/>
              <a:t>        = the fundamental unit of information</a:t>
            </a:r>
            <a:br>
              <a:rPr lang="en-US"/>
            </a:br>
            <a:endParaRPr lang="en-US"/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FF0000"/>
                </a:solidFill>
              </a:rPr>
              <a:t>Byte</a:t>
            </a:r>
            <a:r>
              <a:rPr lang="en-US"/>
              <a:t> = 8 bits grouped together: </a:t>
            </a:r>
            <a:br>
              <a:rPr lang="en-US"/>
            </a:br>
            <a:r>
              <a:rPr lang="en-US"/>
              <a:t>            2</a:t>
            </a:r>
            <a:r>
              <a:rPr lang="en-US" baseline="30000"/>
              <a:t>8</a:t>
            </a:r>
            <a:r>
              <a:rPr lang="en-US"/>
              <a:t> = 256 choices</a:t>
            </a:r>
            <a:br>
              <a:rPr lang="en-US"/>
            </a:br>
            <a:endParaRPr lang="en-US"/>
          </a:p>
          <a:p>
            <a:pPr>
              <a:lnSpc>
                <a:spcPct val="90000"/>
              </a:lnSpc>
            </a:pPr>
            <a:r>
              <a:rPr lang="en-US" b="1"/>
              <a:t>Memory</a:t>
            </a:r>
            <a:r>
              <a:rPr lang="en-US"/>
              <a:t> is a long list of stored bytes</a:t>
            </a:r>
            <a:r>
              <a:rPr lang="en-US" sz="2400"/>
              <a:t>. </a:t>
            </a:r>
          </a:p>
          <a:p>
            <a:pPr>
              <a:lnSpc>
                <a:spcPct val="90000"/>
              </a:lnSpc>
            </a:pPr>
            <a:r>
              <a:rPr lang="en-US"/>
              <a:t>Sequentially numbered;  </a:t>
            </a:r>
            <a:r>
              <a:rPr lang="en-US" b="1"/>
              <a:t>address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/>
              <a:t>Numbers: Bits, Bytes and Memory</a:t>
            </a:r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3810000" y="1828800"/>
            <a:ext cx="1143000" cy="3657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0" name="Line 4"/>
          <p:cNvSpPr>
            <a:spLocks noChangeShapeType="1"/>
          </p:cNvSpPr>
          <p:nvPr/>
        </p:nvSpPr>
        <p:spPr bwMode="auto">
          <a:xfrm>
            <a:off x="3810000" y="2286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41" name="Line 5"/>
          <p:cNvSpPr>
            <a:spLocks noChangeShapeType="1"/>
          </p:cNvSpPr>
          <p:nvPr/>
        </p:nvSpPr>
        <p:spPr bwMode="auto">
          <a:xfrm>
            <a:off x="3810000" y="27432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3810000" y="32004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43" name="Line 7"/>
          <p:cNvSpPr>
            <a:spLocks noChangeShapeType="1"/>
          </p:cNvSpPr>
          <p:nvPr/>
        </p:nvSpPr>
        <p:spPr bwMode="auto">
          <a:xfrm>
            <a:off x="3810000" y="3657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3810000" y="4114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45" name="Line 9"/>
          <p:cNvSpPr>
            <a:spLocks noChangeShapeType="1"/>
          </p:cNvSpPr>
          <p:nvPr/>
        </p:nvSpPr>
        <p:spPr bwMode="auto">
          <a:xfrm>
            <a:off x="3810000" y="4572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46" name="Line 10"/>
          <p:cNvSpPr>
            <a:spLocks noChangeShapeType="1"/>
          </p:cNvSpPr>
          <p:nvPr/>
        </p:nvSpPr>
        <p:spPr bwMode="auto">
          <a:xfrm>
            <a:off x="3810000" y="50292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5029200" y="22860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5029200" y="1828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91149" name="Text Box 13"/>
          <p:cNvSpPr txBox="1">
            <a:spLocks noChangeArrowheads="1"/>
          </p:cNvSpPr>
          <p:nvPr/>
        </p:nvSpPr>
        <p:spPr bwMode="auto">
          <a:xfrm>
            <a:off x="5029200" y="27432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91150" name="Text Box 14"/>
          <p:cNvSpPr txBox="1">
            <a:spLocks noChangeArrowheads="1"/>
          </p:cNvSpPr>
          <p:nvPr/>
        </p:nvSpPr>
        <p:spPr bwMode="auto">
          <a:xfrm>
            <a:off x="50292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/>
              <a:t>5</a:t>
            </a:r>
          </a:p>
        </p:txBody>
      </p:sp>
      <p:grpSp>
        <p:nvGrpSpPr>
          <p:cNvPr id="91151" name="Group 15"/>
          <p:cNvGrpSpPr>
            <a:grpSpLocks/>
          </p:cNvGrpSpPr>
          <p:nvPr/>
        </p:nvGrpSpPr>
        <p:grpSpPr bwMode="auto">
          <a:xfrm>
            <a:off x="4343400" y="5638800"/>
            <a:ext cx="76200" cy="457200"/>
            <a:chOff x="2448" y="3936"/>
            <a:chExt cx="48" cy="240"/>
          </a:xfrm>
        </p:grpSpPr>
        <p:sp>
          <p:nvSpPr>
            <p:cNvPr id="91152" name="AutoShape 16"/>
            <p:cNvSpPr>
              <a:spLocks noChangeArrowheads="1"/>
            </p:cNvSpPr>
            <p:nvPr/>
          </p:nvSpPr>
          <p:spPr bwMode="auto">
            <a:xfrm>
              <a:off x="2448" y="3936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53" name="AutoShape 17"/>
            <p:cNvSpPr>
              <a:spLocks noChangeArrowheads="1"/>
            </p:cNvSpPr>
            <p:nvPr/>
          </p:nvSpPr>
          <p:spPr bwMode="auto">
            <a:xfrm>
              <a:off x="2448" y="4032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54" name="AutoShape 18"/>
            <p:cNvSpPr>
              <a:spLocks noChangeArrowheads="1"/>
            </p:cNvSpPr>
            <p:nvPr/>
          </p:nvSpPr>
          <p:spPr bwMode="auto">
            <a:xfrm>
              <a:off x="2448" y="4128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1155" name="AutoShape 19"/>
          <p:cNvSpPr>
            <a:spLocks/>
          </p:cNvSpPr>
          <p:nvPr/>
        </p:nvSpPr>
        <p:spPr bwMode="auto">
          <a:xfrm>
            <a:off x="5638800" y="1828800"/>
            <a:ext cx="1066800" cy="4191000"/>
          </a:xfrm>
          <a:prstGeom prst="rightBrace">
            <a:avLst>
              <a:gd name="adj1" fmla="val 3273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6" name="Text Box 20"/>
          <p:cNvSpPr txBox="1">
            <a:spLocks noChangeArrowheads="1"/>
          </p:cNvSpPr>
          <p:nvPr/>
        </p:nvSpPr>
        <p:spPr bwMode="auto">
          <a:xfrm>
            <a:off x="6781800" y="36576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/>
              <a:t>Memory</a:t>
            </a:r>
          </a:p>
        </p:txBody>
      </p:sp>
      <p:sp>
        <p:nvSpPr>
          <p:cNvPr id="91157" name="Line 21"/>
          <p:cNvSpPr>
            <a:spLocks noChangeShapeType="1"/>
          </p:cNvSpPr>
          <p:nvPr/>
        </p:nvSpPr>
        <p:spPr bwMode="auto">
          <a:xfrm flipV="1">
            <a:off x="1905000" y="2133600"/>
            <a:ext cx="13716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58" name="Line 22"/>
          <p:cNvSpPr>
            <a:spLocks noChangeShapeType="1"/>
          </p:cNvSpPr>
          <p:nvPr/>
        </p:nvSpPr>
        <p:spPr bwMode="auto">
          <a:xfrm flipV="1">
            <a:off x="1981200" y="2590800"/>
            <a:ext cx="1447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59" name="Line 23"/>
          <p:cNvSpPr>
            <a:spLocks noChangeShapeType="1"/>
          </p:cNvSpPr>
          <p:nvPr/>
        </p:nvSpPr>
        <p:spPr bwMode="auto">
          <a:xfrm flipV="1">
            <a:off x="1981200" y="3124200"/>
            <a:ext cx="1371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60" name="Line 24"/>
          <p:cNvSpPr>
            <a:spLocks noChangeShapeType="1"/>
          </p:cNvSpPr>
          <p:nvPr/>
        </p:nvSpPr>
        <p:spPr bwMode="auto">
          <a:xfrm>
            <a:off x="1981200" y="3657600"/>
            <a:ext cx="1295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61" name="Text Box 25"/>
          <p:cNvSpPr txBox="1">
            <a:spLocks noChangeArrowheads="1"/>
          </p:cNvSpPr>
          <p:nvPr/>
        </p:nvSpPr>
        <p:spPr bwMode="auto">
          <a:xfrm>
            <a:off x="762000" y="2819400"/>
            <a:ext cx="1524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/>
              <a:t>stored</a:t>
            </a:r>
            <a:br>
              <a:rPr lang="en-US" sz="3200"/>
            </a:b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bytes</a:t>
            </a:r>
            <a:r>
              <a:rPr lang="en-US" sz="3200"/>
              <a:t/>
            </a:r>
            <a:br>
              <a:rPr lang="en-US" sz="3200"/>
            </a:br>
            <a:r>
              <a:rPr lang="en-US" sz="3200"/>
              <a:t>(8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bits</a:t>
            </a:r>
            <a:r>
              <a:rPr lang="en-US" sz="3200"/>
              <a:t>)</a:t>
            </a:r>
          </a:p>
        </p:txBody>
      </p:sp>
      <p:sp>
        <p:nvSpPr>
          <p:cNvPr id="91162" name="Text Box 26"/>
          <p:cNvSpPr txBox="1">
            <a:spLocks noChangeArrowheads="1"/>
          </p:cNvSpPr>
          <p:nvPr/>
        </p:nvSpPr>
        <p:spPr bwMode="auto">
          <a:xfrm rot="5400000">
            <a:off x="4408487" y="2830513"/>
            <a:ext cx="246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solidFill>
                  <a:schemeClr val="tx2"/>
                </a:solidFill>
              </a:rPr>
              <a:t>Address </a:t>
            </a:r>
            <a:r>
              <a:rPr lang="en-US">
                <a:solidFill>
                  <a:schemeClr val="tx2"/>
                </a:solidFill>
                <a:sym typeface="Wingdings" pitchFamily="2" charset="2"/>
              </a:rPr>
              <a:t>    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91163" name="Text Box 27"/>
          <p:cNvSpPr txBox="1">
            <a:spLocks noChangeArrowheads="1"/>
          </p:cNvSpPr>
          <p:nvPr/>
        </p:nvSpPr>
        <p:spPr bwMode="auto">
          <a:xfrm>
            <a:off x="5029200" y="31242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/>
              <a:t>3</a:t>
            </a:r>
          </a:p>
        </p:txBody>
      </p:sp>
      <p:sp>
        <p:nvSpPr>
          <p:cNvPr id="91164" name="Text Box 28"/>
          <p:cNvSpPr txBox="1">
            <a:spLocks noChangeArrowheads="1"/>
          </p:cNvSpPr>
          <p:nvPr/>
        </p:nvSpPr>
        <p:spPr bwMode="auto">
          <a:xfrm>
            <a:off x="5029200" y="3581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/>
              <a:t>4</a:t>
            </a:r>
          </a:p>
        </p:txBody>
      </p:sp>
      <p:grpSp>
        <p:nvGrpSpPr>
          <p:cNvPr id="91165" name="Group 29"/>
          <p:cNvGrpSpPr>
            <a:grpSpLocks/>
          </p:cNvGrpSpPr>
          <p:nvPr/>
        </p:nvGrpSpPr>
        <p:grpSpPr bwMode="auto">
          <a:xfrm>
            <a:off x="5181600" y="4648200"/>
            <a:ext cx="76200" cy="533400"/>
            <a:chOff x="2448" y="3936"/>
            <a:chExt cx="48" cy="240"/>
          </a:xfrm>
        </p:grpSpPr>
        <p:sp>
          <p:nvSpPr>
            <p:cNvPr id="91166" name="AutoShape 30"/>
            <p:cNvSpPr>
              <a:spLocks noChangeArrowheads="1"/>
            </p:cNvSpPr>
            <p:nvPr/>
          </p:nvSpPr>
          <p:spPr bwMode="auto">
            <a:xfrm>
              <a:off x="2448" y="3936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67" name="AutoShape 31"/>
            <p:cNvSpPr>
              <a:spLocks noChangeArrowheads="1"/>
            </p:cNvSpPr>
            <p:nvPr/>
          </p:nvSpPr>
          <p:spPr bwMode="auto">
            <a:xfrm>
              <a:off x="2448" y="4032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68" name="AutoShape 32"/>
            <p:cNvSpPr>
              <a:spLocks noChangeArrowheads="1"/>
            </p:cNvSpPr>
            <p:nvPr/>
          </p:nvSpPr>
          <p:spPr bwMode="auto">
            <a:xfrm>
              <a:off x="2448" y="4128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How C is Organized: Nesting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219200"/>
            <a:ext cx="6096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Literals and Variables  </a:t>
            </a:r>
            <a:br>
              <a:rPr lang="en-US" b="1">
                <a:effectLst/>
              </a:rPr>
            </a:br>
            <a:r>
              <a:rPr lang="en-US" b="1">
                <a:effectLst/>
              </a:rPr>
              <a:t>		</a:t>
            </a:r>
            <a:r>
              <a:rPr lang="en-US" sz="2400" b="1">
                <a:effectLst/>
              </a:rPr>
              <a:t>(with their ‘data types’)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Operators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Expressions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Statements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Functions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Libraries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Programs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‘Systems’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b="1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How C is Organized: Nesting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219200"/>
            <a:ext cx="6096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Literals and Variables  </a:t>
            </a:r>
            <a:br>
              <a:rPr lang="en-US" b="1">
                <a:effectLst/>
              </a:rPr>
            </a:br>
            <a:r>
              <a:rPr lang="en-US" b="1">
                <a:effectLst/>
              </a:rPr>
              <a:t>		</a:t>
            </a:r>
            <a:r>
              <a:rPr lang="en-US" sz="2400" b="1">
                <a:effectLst/>
              </a:rPr>
              <a:t>(with their ‘data types’)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Operators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Expressions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Statements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Functions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Libraries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Programs</a:t>
            </a:r>
          </a:p>
          <a:p>
            <a:pPr>
              <a:lnSpc>
                <a:spcPct val="90000"/>
              </a:lnSpc>
            </a:pPr>
            <a:r>
              <a:rPr lang="en-US" b="1">
                <a:effectLst/>
              </a:rPr>
              <a:t>‘Systems’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b="1">
              <a:effectLst/>
            </a:endParaRPr>
          </a:p>
        </p:txBody>
      </p:sp>
      <p:sp>
        <p:nvSpPr>
          <p:cNvPr id="72708" name="Oval 4"/>
          <p:cNvSpPr>
            <a:spLocks noChangeArrowheads="1"/>
          </p:cNvSpPr>
          <p:nvPr/>
        </p:nvSpPr>
        <p:spPr bwMode="auto">
          <a:xfrm>
            <a:off x="2362200" y="1219200"/>
            <a:ext cx="3886200" cy="68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09" name="Oval 5"/>
          <p:cNvSpPr>
            <a:spLocks noChangeArrowheads="1"/>
          </p:cNvSpPr>
          <p:nvPr/>
        </p:nvSpPr>
        <p:spPr bwMode="auto">
          <a:xfrm>
            <a:off x="1066800" y="1143000"/>
            <a:ext cx="6172200" cy="2057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0" name="Oval 6"/>
          <p:cNvSpPr>
            <a:spLocks noChangeArrowheads="1"/>
          </p:cNvSpPr>
          <p:nvPr/>
        </p:nvSpPr>
        <p:spPr bwMode="auto">
          <a:xfrm>
            <a:off x="2438400" y="2209800"/>
            <a:ext cx="24384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1" name="Oval 7"/>
          <p:cNvSpPr>
            <a:spLocks noChangeArrowheads="1"/>
          </p:cNvSpPr>
          <p:nvPr/>
        </p:nvSpPr>
        <p:spPr bwMode="auto">
          <a:xfrm>
            <a:off x="838200" y="1066800"/>
            <a:ext cx="6629400" cy="2743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2" name="Oval 8"/>
          <p:cNvSpPr>
            <a:spLocks noChangeArrowheads="1"/>
          </p:cNvSpPr>
          <p:nvPr/>
        </p:nvSpPr>
        <p:spPr bwMode="auto">
          <a:xfrm>
            <a:off x="533400" y="990600"/>
            <a:ext cx="7239000" cy="3352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3" name="Oval 9"/>
          <p:cNvSpPr>
            <a:spLocks noChangeArrowheads="1"/>
          </p:cNvSpPr>
          <p:nvPr/>
        </p:nvSpPr>
        <p:spPr bwMode="auto">
          <a:xfrm>
            <a:off x="381000" y="914400"/>
            <a:ext cx="7543800" cy="3962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4" name="Oval 10"/>
          <p:cNvSpPr>
            <a:spLocks noChangeArrowheads="1"/>
          </p:cNvSpPr>
          <p:nvPr/>
        </p:nvSpPr>
        <p:spPr bwMode="auto">
          <a:xfrm>
            <a:off x="228600" y="838200"/>
            <a:ext cx="7848600" cy="449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5" name="Oval 11"/>
          <p:cNvSpPr>
            <a:spLocks noChangeArrowheads="1"/>
          </p:cNvSpPr>
          <p:nvPr/>
        </p:nvSpPr>
        <p:spPr bwMode="auto">
          <a:xfrm>
            <a:off x="76200" y="762000"/>
            <a:ext cx="8153400" cy="5181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914400"/>
          </a:xfrm>
        </p:spPr>
        <p:txBody>
          <a:bodyPr/>
          <a:lstStyle/>
          <a:p>
            <a:r>
              <a:rPr lang="en-US" sz="3600">
                <a:latin typeface="Tahoma" pitchFamily="34" charset="0"/>
              </a:rPr>
              <a:t>Jargon: </a:t>
            </a:r>
            <a:r>
              <a:rPr lang="en-US" sz="3600" u="sng">
                <a:solidFill>
                  <a:srgbClr val="FF0000"/>
                </a:solidFill>
                <a:latin typeface="Tahoma" pitchFamily="34" charset="0"/>
              </a:rPr>
              <a:t>Know</a:t>
            </a:r>
            <a:r>
              <a:rPr lang="en-US" sz="3600">
                <a:latin typeface="Tahoma" pitchFamily="34" charset="0"/>
              </a:rPr>
              <a:t> these Definitions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4582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effectLst/>
                <a:latin typeface="Arial" charset="0"/>
              </a:rPr>
              <a:t>Literal:</a:t>
            </a:r>
            <a:r>
              <a:rPr lang="en-US" sz="2400">
                <a:solidFill>
                  <a:schemeClr val="accent2"/>
                </a:solidFill>
                <a:latin typeface="Arial" charset="0"/>
              </a:rPr>
              <a:t>A fixed number (‘data’) written in a program</a:t>
            </a:r>
            <a:endParaRPr lang="en-US" b="1">
              <a:effectLst/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>
                <a:effectLst/>
                <a:latin typeface="Arial" charset="0"/>
              </a:rPr>
              <a:t>Variable: </a:t>
            </a:r>
            <a:r>
              <a:rPr lang="en-US" sz="2400">
                <a:solidFill>
                  <a:schemeClr val="accent2"/>
                </a:solidFill>
                <a:latin typeface="Arial" charset="0"/>
              </a:rPr>
              <a:t>A named, reserved piece of memory</a:t>
            </a:r>
            <a:endParaRPr lang="en-US" b="1">
              <a:effectLst/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>
                <a:effectLst/>
                <a:latin typeface="Arial" charset="0"/>
              </a:rPr>
              <a:t>Operator: </a:t>
            </a:r>
            <a:r>
              <a:rPr lang="en-US" sz="2400">
                <a:solidFill>
                  <a:schemeClr val="accent2"/>
                </a:solidFill>
                <a:latin typeface="Arial" charset="0"/>
              </a:rPr>
              <a:t>‘A non-numeric calculator button’;</a:t>
            </a:r>
            <a:endParaRPr lang="en-US" b="1">
              <a:effectLst/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>
                <a:effectLst/>
                <a:latin typeface="Arial" charset="0"/>
              </a:rPr>
              <a:t>Expression: </a:t>
            </a:r>
            <a:r>
              <a:rPr lang="en-US" sz="2400">
                <a:solidFill>
                  <a:schemeClr val="accent2"/>
                </a:solidFill>
                <a:latin typeface="Arial" charset="0"/>
              </a:rPr>
              <a:t>The smallest grain of computing</a:t>
            </a:r>
            <a:endParaRPr lang="en-US" b="1">
              <a:effectLst/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>
                <a:effectLst/>
                <a:latin typeface="Arial" charset="0"/>
              </a:rPr>
              <a:t>Statement: </a:t>
            </a:r>
            <a:r>
              <a:rPr lang="en-US" sz="2400">
                <a:solidFill>
                  <a:schemeClr val="accent2"/>
                </a:solidFill>
                <a:latin typeface="Arial" charset="0"/>
              </a:rPr>
              <a:t>Zero or more expressions ended by ‘</a:t>
            </a:r>
            <a:r>
              <a:rPr lang="en-US" b="1"/>
              <a:t>;</a:t>
            </a:r>
            <a:r>
              <a:rPr lang="en-US" sz="2400">
                <a:solidFill>
                  <a:schemeClr val="accent2"/>
                </a:solidFill>
                <a:latin typeface="Arial" charset="0"/>
              </a:rPr>
              <a:t>’</a:t>
            </a:r>
            <a:endParaRPr lang="en-US" b="1">
              <a:effectLst/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>
                <a:effectLst/>
                <a:latin typeface="Arial" charset="0"/>
              </a:rPr>
              <a:t>Function: </a:t>
            </a:r>
            <a:r>
              <a:rPr lang="en-US" sz="2400">
                <a:solidFill>
                  <a:schemeClr val="accent2"/>
                </a:solidFill>
                <a:latin typeface="Arial" charset="0"/>
              </a:rPr>
              <a:t>A named { block } of statements;</a:t>
            </a:r>
            <a:endParaRPr lang="en-US" b="1">
              <a:effectLst/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>
                <a:effectLst/>
                <a:latin typeface="Arial" charset="0"/>
              </a:rPr>
              <a:t>Library: </a:t>
            </a:r>
            <a:r>
              <a:rPr lang="en-US" sz="2400">
                <a:solidFill>
                  <a:schemeClr val="accent2"/>
                </a:solidFill>
                <a:latin typeface="Arial" charset="0"/>
              </a:rPr>
              <a:t>A collection of re-usable functions in a file</a:t>
            </a:r>
            <a:endParaRPr lang="en-US" b="1">
              <a:effectLst/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>
                <a:effectLst/>
                <a:latin typeface="Arial" charset="0"/>
              </a:rPr>
              <a:t>Program:</a:t>
            </a:r>
            <a:r>
              <a:rPr lang="en-US" sz="2400">
                <a:solidFill>
                  <a:schemeClr val="accent2"/>
                </a:solidFill>
                <a:latin typeface="Arial" charset="0"/>
              </a:rPr>
              <a:t> a main() function + any functions it calls.</a:t>
            </a:r>
            <a:endParaRPr lang="en-US" b="1">
              <a:effectLst/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>
                <a:effectLst/>
                <a:latin typeface="Arial" charset="0"/>
              </a:rPr>
              <a:t>‘System’:</a:t>
            </a:r>
            <a:r>
              <a:rPr lang="en-US" sz="2400">
                <a:solidFill>
                  <a:schemeClr val="accent2"/>
                </a:solidFill>
                <a:latin typeface="Arial" charset="0"/>
              </a:rPr>
              <a:t>A collection of program(s) that work together</a:t>
            </a:r>
            <a:endParaRPr lang="en-US" b="1">
              <a:effectLst/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b="1">
              <a:effectLst/>
              <a:latin typeface="Arial" charset="0"/>
            </a:endParaRPr>
          </a:p>
        </p:txBody>
      </p:sp>
      <p:sp>
        <p:nvSpPr>
          <p:cNvPr id="69651" name="Rectangle 19"/>
          <p:cNvSpPr>
            <a:spLocks noChangeArrowheads="1"/>
          </p:cNvSpPr>
          <p:nvPr/>
        </p:nvSpPr>
        <p:spPr bwMode="auto">
          <a:xfrm>
            <a:off x="762000" y="1219200"/>
            <a:ext cx="7848600" cy="1524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52" name="Freeform 20"/>
          <p:cNvSpPr>
            <a:spLocks/>
          </p:cNvSpPr>
          <p:nvPr/>
        </p:nvSpPr>
        <p:spPr bwMode="auto">
          <a:xfrm>
            <a:off x="127000" y="2209800"/>
            <a:ext cx="635000" cy="838200"/>
          </a:xfrm>
          <a:custGeom>
            <a:avLst/>
            <a:gdLst>
              <a:gd name="T0" fmla="*/ 352 w 352"/>
              <a:gd name="T1" fmla="*/ 0 h 528"/>
              <a:gd name="T2" fmla="*/ 16 w 352"/>
              <a:gd name="T3" fmla="*/ 96 h 528"/>
              <a:gd name="T4" fmla="*/ 256 w 352"/>
              <a:gd name="T5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2" h="528">
                <a:moveTo>
                  <a:pt x="352" y="0"/>
                </a:moveTo>
                <a:cubicBezTo>
                  <a:pt x="192" y="4"/>
                  <a:pt x="32" y="8"/>
                  <a:pt x="16" y="96"/>
                </a:cubicBezTo>
                <a:cubicBezTo>
                  <a:pt x="0" y="184"/>
                  <a:pt x="128" y="356"/>
                  <a:pt x="256" y="528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Variables and Literals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495800"/>
          </a:xfrm>
          <a:ln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2"/>
                </a:solidFill>
              </a:rPr>
              <a:t>Same idea</a:t>
            </a:r>
            <a:r>
              <a:rPr lang="en-US" sz="2800" dirty="0"/>
              <a:t> used in algebra:   y = 3x +5   </a:t>
            </a:r>
            <a:br>
              <a:rPr lang="en-US" sz="2800" dirty="0"/>
            </a:br>
            <a:r>
              <a:rPr lang="en-US" sz="2800" dirty="0"/>
              <a:t>	x and y are the ‘variables’;  </a:t>
            </a:r>
            <a:br>
              <a:rPr lang="en-US" sz="2800" dirty="0"/>
            </a:br>
            <a:r>
              <a:rPr lang="en-US" sz="2800" dirty="0"/>
              <a:t>	3,5 are the ‘constants’ oops! No! the </a:t>
            </a:r>
            <a:r>
              <a:rPr lang="en-US" sz="2800" u="sng" dirty="0">
                <a:solidFill>
                  <a:schemeClr val="accent6"/>
                </a:solidFill>
              </a:rPr>
              <a:t>‘literals’</a:t>
            </a:r>
            <a:br>
              <a:rPr lang="en-US" sz="2800" u="sng" dirty="0">
                <a:solidFill>
                  <a:schemeClr val="accent6"/>
                </a:solidFill>
              </a:rPr>
            </a:br>
            <a:r>
              <a:rPr lang="en-US" sz="2800" dirty="0"/>
              <a:t>	</a:t>
            </a:r>
            <a:r>
              <a:rPr lang="en-US" sz="1800" dirty="0"/>
              <a:t>(CS jargon disaster—more about this in next class)</a:t>
            </a:r>
            <a:br>
              <a:rPr lang="en-US" sz="1800" dirty="0"/>
            </a:b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800" dirty="0"/>
              <a:t> </a:t>
            </a:r>
            <a:r>
              <a:rPr lang="en-US" sz="2800" b="1" dirty="0">
                <a:solidFill>
                  <a:schemeClr val="accent2"/>
                </a:solidFill>
              </a:rPr>
              <a:t>But Generalized</a:t>
            </a:r>
            <a:r>
              <a:rPr lang="en-US" sz="2800" dirty="0"/>
              <a:t>: a variable is a ‘placeholder’ for one piece of data; numbers, letters, sets, arrays, etc.  Its value may be unknown until the program is actually running (CS jargon: ‘at run-time’).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Inside the computer: </a:t>
            </a:r>
            <a:br>
              <a:rPr lang="en-US" sz="2800" dirty="0"/>
            </a:br>
            <a:r>
              <a:rPr lang="en-US" sz="2800" b="1" dirty="0">
                <a:solidFill>
                  <a:schemeClr val="accent2"/>
                </a:solidFill>
              </a:rPr>
              <a:t>a variable is a reserved location in memory,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and holds data that are allowed to change.</a:t>
            </a:r>
          </a:p>
        </p:txBody>
      </p:sp>
      <p:sp>
        <p:nvSpPr>
          <p:cNvPr id="47108" name="Line 4"/>
          <p:cNvSpPr>
            <a:spLocks noChangeShapeType="1"/>
          </p:cNvSpPr>
          <p:nvPr/>
        </p:nvSpPr>
        <p:spPr bwMode="auto">
          <a:xfrm>
            <a:off x="3429000" y="1905000"/>
            <a:ext cx="1066800" cy="457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 flipV="1">
            <a:off x="3581400" y="1981200"/>
            <a:ext cx="9906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Variables:  Definition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u="sng"/>
              <a:t>variable</a:t>
            </a:r>
            <a:r>
              <a:rPr lang="en-US"/>
              <a:t> is: </a:t>
            </a:r>
            <a:br>
              <a:rPr lang="en-US"/>
            </a:br>
            <a:r>
              <a:rPr lang="en-US"/>
              <a:t>  a reserved </a:t>
            </a:r>
            <a:r>
              <a:rPr lang="en-US">
                <a:solidFill>
                  <a:srgbClr val="FF0000"/>
                </a:solidFill>
              </a:rPr>
              <a:t>location in memory</a:t>
            </a:r>
            <a:r>
              <a:rPr lang="en-US"/>
              <a:t> that </a:t>
            </a:r>
          </a:p>
          <a:p>
            <a:pPr lvl="1"/>
            <a:r>
              <a:rPr lang="en-US"/>
              <a:t>has a </a:t>
            </a:r>
            <a:r>
              <a:rPr lang="en-US">
                <a:solidFill>
                  <a:srgbClr val="FF0000"/>
                </a:solidFill>
              </a:rPr>
              <a:t>name</a:t>
            </a:r>
            <a:endParaRPr lang="en-US"/>
          </a:p>
          <a:p>
            <a:pPr lvl="1"/>
            <a:r>
              <a:rPr lang="en-US"/>
              <a:t>an associated </a:t>
            </a:r>
            <a:r>
              <a:rPr lang="en-US">
                <a:solidFill>
                  <a:srgbClr val="FF0000"/>
                </a:solidFill>
              </a:rPr>
              <a:t>type</a:t>
            </a:r>
            <a:r>
              <a:rPr lang="en-US"/>
              <a:t> (e.g. integer, character,…) and</a:t>
            </a:r>
          </a:p>
          <a:p>
            <a:pPr lvl="1"/>
            <a:r>
              <a:rPr lang="en-US"/>
              <a:t>holds </a:t>
            </a:r>
            <a:r>
              <a:rPr lang="en-US">
                <a:solidFill>
                  <a:srgbClr val="FF0000"/>
                </a:solidFill>
              </a:rPr>
              <a:t>data</a:t>
            </a:r>
            <a:r>
              <a:rPr lang="en-US"/>
              <a:t> we can </a:t>
            </a:r>
            <a:r>
              <a:rPr lang="en-US">
                <a:solidFill>
                  <a:srgbClr val="FF0000"/>
                </a:solidFill>
              </a:rPr>
              <a:t>modify</a:t>
            </a:r>
          </a:p>
          <a:p>
            <a:endParaRPr lang="en-US"/>
          </a:p>
        </p:txBody>
      </p:sp>
      <p:sp>
        <p:nvSpPr>
          <p:cNvPr id="79876" name="Line 4"/>
          <p:cNvSpPr>
            <a:spLocks noChangeShapeType="1"/>
          </p:cNvSpPr>
          <p:nvPr/>
        </p:nvSpPr>
        <p:spPr bwMode="auto">
          <a:xfrm>
            <a:off x="457200" y="41148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77" name="Line 5"/>
          <p:cNvSpPr>
            <a:spLocks noChangeShapeType="1"/>
          </p:cNvSpPr>
          <p:nvPr/>
        </p:nvSpPr>
        <p:spPr bwMode="auto">
          <a:xfrm>
            <a:off x="457200" y="19050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669</Words>
  <Application>Microsoft Office PowerPoint</Application>
  <PresentationFormat>On-screen Show (4:3)</PresentationFormat>
  <Paragraphs>239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PowerPoint Presentation</vt:lpstr>
      <vt:lpstr>Recall That:</vt:lpstr>
      <vt:lpstr>Numbers: Bits, Bytes and Memory</vt:lpstr>
      <vt:lpstr>Numbers: Bits, Bytes and Memory</vt:lpstr>
      <vt:lpstr>How C is Organized: Nesting</vt:lpstr>
      <vt:lpstr>How C is Organized: Nesting</vt:lpstr>
      <vt:lpstr>Jargon: Know these Definitions</vt:lpstr>
      <vt:lpstr>Variables and Literals</vt:lpstr>
      <vt:lpstr>Variables:  Definition</vt:lpstr>
      <vt:lpstr>Hey Kids!  Use Variables Responsibly:</vt:lpstr>
      <vt:lpstr>PowerPoint Presentation</vt:lpstr>
      <vt:lpstr>PowerPoint Presentation</vt:lpstr>
      <vt:lpstr>How to ‘declare’ Variables</vt:lpstr>
      <vt:lpstr>How to ‘set’ a Variable’s Value</vt:lpstr>
      <vt:lpstr>Variable Names</vt:lpstr>
      <vt:lpstr>Variable Names</vt:lpstr>
      <vt:lpstr>Basic Types of Variables</vt:lpstr>
      <vt:lpstr>Basic Types of Variables</vt:lpstr>
      <vt:lpstr>Basic Types of Variables</vt:lpstr>
      <vt:lpstr>Basic Types of Variables</vt:lpstr>
      <vt:lpstr>Basic Types of Variables</vt:lpstr>
      <vt:lpstr>Basic Types of Variables</vt:lpstr>
      <vt:lpstr>More Types of Variables</vt:lpstr>
      <vt:lpstr>Literals</vt:lpstr>
      <vt:lpstr>Literals</vt:lpstr>
      <vt:lpstr>For Next Time: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 Names</dc:title>
  <dc:creator>Jack Tumblin</dc:creator>
  <cp:lastModifiedBy>jetumblin</cp:lastModifiedBy>
  <cp:revision>57</cp:revision>
  <dcterms:created xsi:type="dcterms:W3CDTF">2002-01-08T22:17:21Z</dcterms:created>
  <dcterms:modified xsi:type="dcterms:W3CDTF">2012-01-09T15:16:33Z</dcterms:modified>
</cp:coreProperties>
</file>