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9"/>
  </p:notesMasterIdLst>
  <p:handoutMasterIdLst>
    <p:handoutMasterId r:id="rId30"/>
  </p:handoutMasterIdLst>
  <p:sldIdLst>
    <p:sldId id="283" r:id="rId2"/>
    <p:sldId id="312" r:id="rId3"/>
    <p:sldId id="311" r:id="rId4"/>
    <p:sldId id="289" r:id="rId5"/>
    <p:sldId id="292" r:id="rId6"/>
    <p:sldId id="287" r:id="rId7"/>
    <p:sldId id="290" r:id="rId8"/>
    <p:sldId id="294" r:id="rId9"/>
    <p:sldId id="285" r:id="rId10"/>
    <p:sldId id="284" r:id="rId11"/>
    <p:sldId id="282" r:id="rId12"/>
    <p:sldId id="293" r:id="rId13"/>
    <p:sldId id="296" r:id="rId14"/>
    <p:sldId id="297" r:id="rId15"/>
    <p:sldId id="298" r:id="rId16"/>
    <p:sldId id="299" r:id="rId17"/>
    <p:sldId id="300" r:id="rId18"/>
    <p:sldId id="301" r:id="rId19"/>
    <p:sldId id="302" r:id="rId20"/>
    <p:sldId id="303" r:id="rId21"/>
    <p:sldId id="304" r:id="rId22"/>
    <p:sldId id="305" r:id="rId23"/>
    <p:sldId id="306" r:id="rId24"/>
    <p:sldId id="307" r:id="rId25"/>
    <p:sldId id="308" r:id="rId26"/>
    <p:sldId id="309" r:id="rId27"/>
    <p:sldId id="310" r:id="rId2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90" y="-25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handoutMaster" Target="handoutMasters/handoutMaster1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8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2083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12083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2083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82C452B7-B09E-458D-AEDC-552DEA13206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483347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E077812-1E99-4429-A3C3-9BD922E9657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080061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3E39B3D-0144-456E-894B-A37247AC07EC}" type="slidenum">
              <a:rPr lang="en-US"/>
              <a:pPr/>
              <a:t>1</a:t>
            </a:fld>
            <a:endParaRPr lang="en-US"/>
          </a:p>
        </p:txBody>
      </p:sp>
      <p:sp>
        <p:nvSpPr>
          <p:cNvPr id="942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42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E18F69C-EA51-4572-BD40-EF687DF5A198}" type="slidenum">
              <a:rPr lang="en-US"/>
              <a:pPr/>
              <a:t>10</a:t>
            </a:fld>
            <a:endParaRPr lang="en-US"/>
          </a:p>
        </p:txBody>
      </p:sp>
      <p:sp>
        <p:nvSpPr>
          <p:cNvPr id="1024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EB13082-C684-47C9-9375-D111AD4CD7E8}" type="slidenum">
              <a:rPr lang="en-US"/>
              <a:pPr/>
              <a:t>11</a:t>
            </a:fld>
            <a:endParaRPr lang="en-US"/>
          </a:p>
        </p:txBody>
      </p:sp>
      <p:sp>
        <p:nvSpPr>
          <p:cNvPr id="1034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34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2AB5CFF-9982-4E3C-A9F8-04C97EE14ACB}" type="slidenum">
              <a:rPr lang="en-US"/>
              <a:pPr/>
              <a:t>12</a:t>
            </a:fld>
            <a:endParaRPr lang="en-US"/>
          </a:p>
        </p:txBody>
      </p:sp>
      <p:sp>
        <p:nvSpPr>
          <p:cNvPr id="1044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44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2B16BBD-FEAB-4FBB-9456-5630C6CE8D7A}" type="slidenum">
              <a:rPr lang="en-US"/>
              <a:pPr/>
              <a:t>13</a:t>
            </a:fld>
            <a:endParaRPr lang="en-US"/>
          </a:p>
        </p:txBody>
      </p:sp>
      <p:sp>
        <p:nvSpPr>
          <p:cNvPr id="1054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54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D062FC1-B306-4544-862F-B71DE9D219EB}" type="slidenum">
              <a:rPr lang="en-US"/>
              <a:pPr/>
              <a:t>14</a:t>
            </a:fld>
            <a:endParaRPr lang="en-US"/>
          </a:p>
        </p:txBody>
      </p:sp>
      <p:sp>
        <p:nvSpPr>
          <p:cNvPr id="1064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A572400-7441-4936-88E9-582C2B585F15}" type="slidenum">
              <a:rPr lang="en-US"/>
              <a:pPr/>
              <a:t>15</a:t>
            </a:fld>
            <a:endParaRPr lang="en-US"/>
          </a:p>
        </p:txBody>
      </p:sp>
      <p:sp>
        <p:nvSpPr>
          <p:cNvPr id="1075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1CDCFBC-FD65-4E25-848D-98BED2D64130}" type="slidenum">
              <a:rPr lang="en-US"/>
              <a:pPr/>
              <a:t>16</a:t>
            </a:fld>
            <a:endParaRPr lang="en-US"/>
          </a:p>
        </p:txBody>
      </p:sp>
      <p:sp>
        <p:nvSpPr>
          <p:cNvPr id="1085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B5760D5-3AEB-4BE5-82A4-5DF74136E00F}" type="slidenum">
              <a:rPr lang="en-US"/>
              <a:pPr/>
              <a:t>17</a:t>
            </a:fld>
            <a:endParaRPr lang="en-US"/>
          </a:p>
        </p:txBody>
      </p:sp>
      <p:sp>
        <p:nvSpPr>
          <p:cNvPr id="1095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95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89DF010-0DCE-46E8-A74E-7E6FE6576402}" type="slidenum">
              <a:rPr lang="en-US"/>
              <a:pPr/>
              <a:t>18</a:t>
            </a:fld>
            <a:endParaRPr lang="en-US"/>
          </a:p>
        </p:txBody>
      </p:sp>
      <p:sp>
        <p:nvSpPr>
          <p:cNvPr id="1105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05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8044CA7-3765-48E9-BAEC-FEC2FD1999CD}" type="slidenum">
              <a:rPr lang="en-US"/>
              <a:pPr/>
              <a:t>19</a:t>
            </a:fld>
            <a:endParaRPr lang="en-US"/>
          </a:p>
        </p:txBody>
      </p:sp>
      <p:sp>
        <p:nvSpPr>
          <p:cNvPr id="1116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16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B9103D1-2009-4725-889D-6E9C9ACBC131}" type="slidenum">
              <a:rPr lang="en-US"/>
              <a:pPr/>
              <a:t>2</a:t>
            </a:fld>
            <a:endParaRPr lang="en-US"/>
          </a:p>
        </p:txBody>
      </p:sp>
      <p:sp>
        <p:nvSpPr>
          <p:cNvPr id="952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2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407580F-BE37-4E5E-B2FB-B1602CBE3881}" type="slidenum">
              <a:rPr lang="en-US"/>
              <a:pPr/>
              <a:t>20</a:t>
            </a:fld>
            <a:endParaRPr lang="en-US"/>
          </a:p>
        </p:txBody>
      </p:sp>
      <p:sp>
        <p:nvSpPr>
          <p:cNvPr id="1126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E4959BF-DC7B-4C62-A5D5-2A390107E45A}" type="slidenum">
              <a:rPr lang="en-US"/>
              <a:pPr/>
              <a:t>21</a:t>
            </a:fld>
            <a:endParaRPr lang="en-US"/>
          </a:p>
        </p:txBody>
      </p:sp>
      <p:sp>
        <p:nvSpPr>
          <p:cNvPr id="1136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36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5899CA9-287D-4B1E-BAC4-AE3E7E95E501}" type="slidenum">
              <a:rPr lang="en-US"/>
              <a:pPr/>
              <a:t>22</a:t>
            </a:fld>
            <a:endParaRPr lang="en-US"/>
          </a:p>
        </p:txBody>
      </p:sp>
      <p:sp>
        <p:nvSpPr>
          <p:cNvPr id="1146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46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BBBE8A1-966D-4142-A247-27094567A519}" type="slidenum">
              <a:rPr lang="en-US"/>
              <a:pPr/>
              <a:t>23</a:t>
            </a:fld>
            <a:endParaRPr lang="en-US"/>
          </a:p>
        </p:txBody>
      </p:sp>
      <p:sp>
        <p:nvSpPr>
          <p:cNvPr id="1157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57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446AD2B-97D0-4708-AF85-346730D350A3}" type="slidenum">
              <a:rPr lang="en-US"/>
              <a:pPr/>
              <a:t>24</a:t>
            </a:fld>
            <a:endParaRPr lang="en-US"/>
          </a:p>
        </p:txBody>
      </p:sp>
      <p:sp>
        <p:nvSpPr>
          <p:cNvPr id="1167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67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F9EC6FC-B02C-4713-A9C8-E7403018A036}" type="slidenum">
              <a:rPr lang="en-US"/>
              <a:pPr/>
              <a:t>25</a:t>
            </a:fld>
            <a:endParaRPr lang="en-US"/>
          </a:p>
        </p:txBody>
      </p:sp>
      <p:sp>
        <p:nvSpPr>
          <p:cNvPr id="1177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77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D9DC12E-BB84-4DE0-9F45-B7BF87D911D7}" type="slidenum">
              <a:rPr lang="en-US"/>
              <a:pPr/>
              <a:t>26</a:t>
            </a:fld>
            <a:endParaRPr lang="en-US"/>
          </a:p>
        </p:txBody>
      </p:sp>
      <p:sp>
        <p:nvSpPr>
          <p:cNvPr id="1187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8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F3F5B66-CFA2-48AF-96D7-4DC13FD99896}" type="slidenum">
              <a:rPr lang="en-US"/>
              <a:pPr/>
              <a:t>27</a:t>
            </a:fld>
            <a:endParaRPr lang="en-US"/>
          </a:p>
        </p:txBody>
      </p:sp>
      <p:sp>
        <p:nvSpPr>
          <p:cNvPr id="1198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98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B9E63AA-99D6-476D-B909-59B6A79D39F5}" type="slidenum">
              <a:rPr lang="en-US"/>
              <a:pPr/>
              <a:t>3</a:t>
            </a:fld>
            <a:endParaRPr lang="en-US"/>
          </a:p>
        </p:txBody>
      </p:sp>
      <p:sp>
        <p:nvSpPr>
          <p:cNvPr id="962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395827D-647D-41BA-8880-4BF51F75B92B}" type="slidenum">
              <a:rPr lang="en-US"/>
              <a:pPr/>
              <a:t>4</a:t>
            </a:fld>
            <a:endParaRPr lang="en-US"/>
          </a:p>
        </p:txBody>
      </p:sp>
      <p:sp>
        <p:nvSpPr>
          <p:cNvPr id="972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72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FFE24BD-C4A1-4D95-AAD7-970CB56F0FFC}" type="slidenum">
              <a:rPr lang="en-US"/>
              <a:pPr/>
              <a:t>5</a:t>
            </a:fld>
            <a:endParaRPr lang="en-US"/>
          </a:p>
        </p:txBody>
      </p:sp>
      <p:sp>
        <p:nvSpPr>
          <p:cNvPr id="983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83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9F03CD2-F62E-4D6B-BC70-119FCA88DDCE}" type="slidenum">
              <a:rPr lang="en-US"/>
              <a:pPr/>
              <a:t>6</a:t>
            </a:fld>
            <a:endParaRPr lang="en-US"/>
          </a:p>
        </p:txBody>
      </p:sp>
      <p:sp>
        <p:nvSpPr>
          <p:cNvPr id="993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93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161B044-35E9-43A3-856B-BB580007D247}" type="slidenum">
              <a:rPr lang="en-US"/>
              <a:pPr/>
              <a:t>7</a:t>
            </a:fld>
            <a:endParaRPr lang="en-US"/>
          </a:p>
        </p:txBody>
      </p:sp>
      <p:sp>
        <p:nvSpPr>
          <p:cNvPr id="542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E2563E4-17EB-4D41-B323-E7B00B1144EE}" type="slidenum">
              <a:rPr lang="en-US"/>
              <a:pPr/>
              <a:t>8</a:t>
            </a:fld>
            <a:endParaRPr lang="en-US"/>
          </a:p>
        </p:txBody>
      </p:sp>
      <p:sp>
        <p:nvSpPr>
          <p:cNvPr id="1003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03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DE7C80E-C9AB-4FEA-BBA7-FAE83636F34D}" type="slidenum">
              <a:rPr lang="en-US"/>
              <a:pPr/>
              <a:t>9</a:t>
            </a:fld>
            <a:endParaRPr lang="en-US"/>
          </a:p>
        </p:txBody>
      </p:sp>
      <p:sp>
        <p:nvSpPr>
          <p:cNvPr id="1013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13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FED5F1C2-3614-44B1-B75C-E56CD0F7A19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15025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D8C8570-EB45-4A16-BD6A-7811A3691B7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42402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00850" y="228600"/>
            <a:ext cx="2190750" cy="6248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228600"/>
            <a:ext cx="6419850" cy="6248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4C45059-E2C2-40C6-A1F6-5F16C519D51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73547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9F6CFF09-7017-4022-A644-E99800FC03A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3038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0A5A002A-47EB-4587-A313-190001E9AA5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59315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371600"/>
            <a:ext cx="42672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71600"/>
            <a:ext cx="42672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979EC2C6-A2D9-47AE-995A-36CE4D018C9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80925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BC2687CE-EF33-4899-AC00-4CC2F33EFF6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59870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29FC8C48-4183-41BA-B219-036C05693A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16966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D3D7897-F148-4EAC-98CB-77FADB3A229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1095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4A6B07C2-A2B3-4965-9F0F-C702B8A6005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0964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489BF2A-0614-466C-B566-1B194EF2E6F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75005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228600"/>
            <a:ext cx="87630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1371600"/>
            <a:ext cx="8686800" cy="5105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64008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5EDF0FDA-555A-4D8D-B6DB-A3EA7525BB9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9D4837-1212-4F85-A8CE-F09229D59623}" type="slidenum">
              <a:rPr lang="en-US"/>
              <a:pPr/>
              <a:t>1</a:t>
            </a:fld>
            <a:endParaRPr lang="en-US"/>
          </a:p>
        </p:txBody>
      </p:sp>
      <p:sp>
        <p:nvSpPr>
          <p:cNvPr id="32770" name="Rectangle 2"/>
          <p:cNvSpPr>
            <a:spLocks noChangeArrowheads="1"/>
          </p:cNvSpPr>
          <p:nvPr/>
        </p:nvSpPr>
        <p:spPr bwMode="auto">
          <a:xfrm>
            <a:off x="381000" y="533400"/>
            <a:ext cx="8458200" cy="2133600"/>
          </a:xfrm>
          <a:prstGeom prst="rect">
            <a:avLst/>
          </a:prstGeom>
          <a:noFill/>
          <a:ln w="76200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/>
            <a:r>
              <a:rPr lang="en-US" sz="40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EECS 110: 2b</a:t>
            </a:r>
            <a:br>
              <a:rPr lang="en-US" sz="40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</a:br>
            <a:r>
              <a:rPr lang="en-US" sz="40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How to Change Numbers:</a:t>
            </a:r>
            <a:br>
              <a:rPr lang="en-US" sz="40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</a:br>
            <a:r>
              <a:rPr lang="en-US" sz="4000" b="1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Operators and Expressions</a:t>
            </a:r>
            <a:endParaRPr lang="en-US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  <p:sp>
        <p:nvSpPr>
          <p:cNvPr id="32771" name="Rectangle 3"/>
          <p:cNvSpPr>
            <a:spLocks noChangeArrowheads="1"/>
          </p:cNvSpPr>
          <p:nvPr/>
        </p:nvSpPr>
        <p:spPr bwMode="auto">
          <a:xfrm>
            <a:off x="2744788" y="286385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 eaLnBrk="0" hangingPunct="0"/>
            <a:r>
              <a:rPr lang="en-US" sz="280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Jack Tumblin</a:t>
            </a:r>
            <a:br>
              <a:rPr lang="en-US" sz="280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jet@cs.northwestern.edu</a:t>
            </a:r>
          </a:p>
        </p:txBody>
      </p:sp>
      <p:sp>
        <p:nvSpPr>
          <p:cNvPr id="32772" name="Rectangle 4"/>
          <p:cNvSpPr>
            <a:spLocks noChangeArrowheads="1"/>
          </p:cNvSpPr>
          <p:nvPr/>
        </p:nvSpPr>
        <p:spPr bwMode="auto">
          <a:xfrm>
            <a:off x="914400" y="3962400"/>
            <a:ext cx="7543800" cy="1752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</a:pPr>
            <a:endParaRPr lang="en-US" sz="320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521651-6BD2-4CC2-A9CF-1A8FD7E7E7CA}" type="slidenum">
              <a:rPr lang="en-US"/>
              <a:pPr/>
              <a:t>10</a:t>
            </a:fld>
            <a:endParaRPr lang="en-US"/>
          </a:p>
        </p:txBody>
      </p:sp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Precedence and Associativity</a:t>
            </a:r>
            <a:br>
              <a:rPr lang="en-US"/>
            </a:br>
            <a:r>
              <a:rPr lang="en-US" sz="2000"/>
              <a:t>(arithmetic operators)</a:t>
            </a: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(inner parintheses)</a:t>
            </a:r>
          </a:p>
          <a:p>
            <a:pPr>
              <a:buFontTx/>
              <a:buNone/>
            </a:pP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unary minus</a:t>
            </a:r>
          </a:p>
          <a:p>
            <a:pPr>
              <a:buFontTx/>
              <a:buNone/>
            </a:pPr>
            <a:r>
              <a:rPr lang="en-US"/>
              <a:t/>
            </a:r>
            <a:br>
              <a:rPr lang="en-US"/>
            </a:b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*  /  %</a:t>
            </a:r>
          </a:p>
          <a:p>
            <a:pPr>
              <a:buFontTx/>
              <a:buNone/>
            </a:pPr>
            <a:r>
              <a:rPr lang="en-US"/>
              <a:t/>
            </a:r>
            <a:br>
              <a:rPr lang="en-US"/>
            </a:b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  - </a:t>
            </a:r>
          </a:p>
        </p:txBody>
      </p:sp>
      <p:sp>
        <p:nvSpPr>
          <p:cNvPr id="33796" name="AutoShape 4"/>
          <p:cNvSpPr>
            <a:spLocks noChangeArrowheads="1"/>
          </p:cNvSpPr>
          <p:nvPr/>
        </p:nvSpPr>
        <p:spPr bwMode="auto">
          <a:xfrm>
            <a:off x="2895600" y="1981200"/>
            <a:ext cx="228600" cy="2590800"/>
          </a:xfrm>
          <a:prstGeom prst="upArrow">
            <a:avLst>
              <a:gd name="adj1" fmla="val 50000"/>
              <a:gd name="adj2" fmla="val 283333"/>
            </a:avLst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97" name="Text Box 5"/>
          <p:cNvSpPr txBox="1">
            <a:spLocks noChangeArrowheads="1"/>
          </p:cNvSpPr>
          <p:nvPr/>
        </p:nvSpPr>
        <p:spPr bwMode="auto">
          <a:xfrm>
            <a:off x="3276600" y="2590800"/>
            <a:ext cx="480060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b="1"/>
              <a:t>Higher precedence</a:t>
            </a:r>
            <a:r>
              <a:rPr lang="en-US"/>
              <a:t> </a:t>
            </a:r>
            <a:br>
              <a:rPr lang="en-US"/>
            </a:br>
            <a:r>
              <a:rPr lang="en-US"/>
              <a:t>(</a:t>
            </a:r>
            <a:r>
              <a:rPr lang="en-US">
                <a:solidFill>
                  <a:srgbClr val="FF0000"/>
                </a:solidFill>
              </a:rPr>
              <a:t>more</a:t>
            </a:r>
            <a:r>
              <a:rPr lang="en-US"/>
              <a:t> precedence? computed </a:t>
            </a:r>
            <a:r>
              <a:rPr lang="en-US">
                <a:solidFill>
                  <a:srgbClr val="FF0000"/>
                </a:solidFill>
              </a:rPr>
              <a:t>sooner</a:t>
            </a:r>
            <a:r>
              <a:rPr lang="en-US"/>
              <a:t>)</a:t>
            </a:r>
          </a:p>
        </p:txBody>
      </p:sp>
      <p:sp>
        <p:nvSpPr>
          <p:cNvPr id="33798" name="AutoShape 6"/>
          <p:cNvSpPr>
            <a:spLocks noChangeArrowheads="1"/>
          </p:cNvSpPr>
          <p:nvPr/>
        </p:nvSpPr>
        <p:spPr bwMode="auto">
          <a:xfrm>
            <a:off x="762000" y="4724400"/>
            <a:ext cx="2057400" cy="228600"/>
          </a:xfrm>
          <a:prstGeom prst="rightArrow">
            <a:avLst>
              <a:gd name="adj1" fmla="val 50000"/>
              <a:gd name="adj2" fmla="val 225000"/>
            </a:avLst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799" name="Text Box 7"/>
          <p:cNvSpPr txBox="1">
            <a:spLocks noChangeArrowheads="1"/>
          </p:cNvSpPr>
          <p:nvPr/>
        </p:nvSpPr>
        <p:spPr bwMode="auto">
          <a:xfrm>
            <a:off x="762000" y="5029200"/>
            <a:ext cx="7696200" cy="1004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n-US" b="1" dirty="0"/>
              <a:t>Left-to right associativity </a:t>
            </a:r>
            <a:r>
              <a:rPr lang="en-US" dirty="0"/>
              <a:t>(except unary minus)</a:t>
            </a:r>
          </a:p>
          <a:p>
            <a:pPr eaLnBrk="0" hangingPunct="0">
              <a:spcBef>
                <a:spcPct val="50000"/>
              </a:spcBef>
            </a:pPr>
            <a:r>
              <a:rPr lang="en-US" dirty="0"/>
              <a:t>(</a:t>
            </a:r>
            <a:r>
              <a:rPr lang="en-US" dirty="0">
                <a:solidFill>
                  <a:srgbClr val="FF0000"/>
                </a:solidFill>
              </a:rPr>
              <a:t>compute left-to-right</a:t>
            </a:r>
            <a:r>
              <a:rPr lang="en-US" dirty="0"/>
              <a:t> for operators of same precedence)</a:t>
            </a:r>
          </a:p>
        </p:txBody>
      </p:sp>
      <p:sp>
        <p:nvSpPr>
          <p:cNvPr id="33800" name="Text Box 8"/>
          <p:cNvSpPr txBox="1">
            <a:spLocks noChangeArrowheads="1"/>
          </p:cNvSpPr>
          <p:nvPr/>
        </p:nvSpPr>
        <p:spPr bwMode="auto">
          <a:xfrm>
            <a:off x="2743200" y="6146800"/>
            <a:ext cx="5486400" cy="392113"/>
          </a:xfrm>
          <a:prstGeom prst="rect">
            <a:avLst/>
          </a:prstGeom>
          <a:noFill/>
          <a:ln w="25400">
            <a:solidFill>
              <a:schemeClr val="bg2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sz="18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Find a complete chart on the book’s inside cover…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0D7D6A-D540-41F4-B53E-5F845AE513C9}" type="slidenum">
              <a:rPr lang="en-US"/>
              <a:pPr/>
              <a:t>11</a:t>
            </a:fld>
            <a:endParaRPr lang="en-US"/>
          </a:p>
        </p:txBody>
      </p:sp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Precedence and Associativity</a:t>
            </a:r>
            <a:br>
              <a:rPr lang="en-US"/>
            </a:br>
            <a:r>
              <a:rPr lang="en-US" sz="2000"/>
              <a:t>(arithmetic operators)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Examples:</a:t>
            </a:r>
          </a:p>
          <a:p>
            <a:pPr lvl="1">
              <a:buFontTx/>
              <a:buNone/>
            </a:pPr>
            <a:r>
              <a:rPr lang="en-US" dirty="0"/>
              <a:t>X =17 - 2 * 8 ?  	</a:t>
            </a:r>
            <a:r>
              <a:rPr lang="en-US" dirty="0" err="1">
                <a:solidFill>
                  <a:schemeClr val="accent2"/>
                </a:solidFill>
              </a:rPr>
              <a:t>Ans</a:t>
            </a:r>
            <a:r>
              <a:rPr lang="en-US" dirty="0">
                <a:solidFill>
                  <a:schemeClr val="accent2"/>
                </a:solidFill>
              </a:rPr>
              <a:t>:  X=17-(2*8) , X=1</a:t>
            </a:r>
          </a:p>
          <a:p>
            <a:pPr lvl="1">
              <a:buFontTx/>
              <a:buNone/>
            </a:pPr>
            <a:endParaRPr lang="en-US" dirty="0">
              <a:solidFill>
                <a:schemeClr val="accent2"/>
              </a:solidFill>
            </a:endParaRPr>
          </a:p>
          <a:p>
            <a:pPr lvl="1">
              <a:buFontTx/>
              <a:buNone/>
            </a:pPr>
            <a:r>
              <a:rPr lang="en-US" dirty="0"/>
              <a:t>Y = 17 - 2 - 8?       	</a:t>
            </a:r>
            <a:r>
              <a:rPr lang="en-US" dirty="0" err="1">
                <a:solidFill>
                  <a:schemeClr val="accent2"/>
                </a:solidFill>
              </a:rPr>
              <a:t>Ans</a:t>
            </a:r>
            <a:r>
              <a:rPr lang="en-US" dirty="0">
                <a:solidFill>
                  <a:schemeClr val="accent2"/>
                </a:solidFill>
              </a:rPr>
              <a:t>: Y = (17-2)-8, Y=7</a:t>
            </a:r>
          </a:p>
          <a:p>
            <a:pPr lvl="1"/>
            <a:endParaRPr lang="en-US" dirty="0">
              <a:solidFill>
                <a:schemeClr val="accent2"/>
              </a:solidFill>
            </a:endParaRPr>
          </a:p>
          <a:p>
            <a:pPr lvl="1">
              <a:buFontTx/>
              <a:buNone/>
            </a:pPr>
            <a:r>
              <a:rPr lang="en-US" dirty="0"/>
              <a:t>Z = 10 + 9 * ((8 + 7) % 6) + 5 * 4 % 3 *2 + 1 ?</a:t>
            </a:r>
          </a:p>
        </p:txBody>
      </p:sp>
      <p:sp>
        <p:nvSpPr>
          <p:cNvPr id="31748" name="Text Box 4"/>
          <p:cNvSpPr txBox="1">
            <a:spLocks noChangeArrowheads="1"/>
          </p:cNvSpPr>
          <p:nvPr/>
        </p:nvSpPr>
        <p:spPr bwMode="auto">
          <a:xfrm>
            <a:off x="762000" y="5334000"/>
            <a:ext cx="7338869" cy="1200329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dirty="0"/>
              <a:t>Not sure? Confused? then use parentheses in your code!</a:t>
            </a:r>
          </a:p>
          <a:p>
            <a:pPr eaLnBrk="0" hangingPunct="0"/>
            <a:r>
              <a:rPr lang="en-US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(Always write </a:t>
            </a:r>
            <a:r>
              <a:rPr lang="en-US" b="1" dirty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code for </a:t>
            </a:r>
            <a:r>
              <a:rPr lang="en-US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distracted forgetful </a:t>
            </a:r>
            <a:r>
              <a:rPr lang="en-US" b="1" dirty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humans, </a:t>
            </a:r>
            <a:r>
              <a:rPr lang="en-US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en-US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US" b="1" dirty="0" smtClean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                 not a finicky-perfect machine)</a:t>
            </a:r>
            <a:endParaRPr lang="en-US" b="1" dirty="0">
              <a:solidFill>
                <a:schemeClr val="accent6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1A81167-512B-4148-AEE7-67B3E13DC649}" type="slidenum">
              <a:rPr lang="en-US"/>
              <a:pPr/>
              <a:t>12</a:t>
            </a:fld>
            <a:endParaRPr lang="en-US"/>
          </a:p>
        </p:txBody>
      </p:sp>
      <p:sp>
        <p:nvSpPr>
          <p:cNvPr id="573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Two Very Strange Operators: </a:t>
            </a:r>
            <a:br>
              <a:rPr lang="en-US"/>
            </a:br>
            <a:r>
              <a:rPr lang="en-US" sz="2400"/>
              <a:t>pre-fix, post-fix notation</a:t>
            </a:r>
            <a:endParaRPr lang="en-US" sz="1200"/>
          </a:p>
        </p:txBody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495800"/>
          </a:xfrm>
        </p:spPr>
        <p:txBody>
          <a:bodyPr/>
          <a:lstStyle/>
          <a:p>
            <a:pPr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Increment, decrement operators: 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++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--</a:t>
            </a:r>
          </a:p>
          <a:p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Instead of  statement 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num = num + 1; 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you can use either      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num++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;</a:t>
            </a:r>
            <a:r>
              <a:rPr lang="en-US" sz="2800" i="1">
                <a:effectLst>
                  <a:outerShdw blurRad="38100" dist="38100" dir="2700000" algn="tl">
                    <a:srgbClr val="C0C0C0"/>
                  </a:outerShdw>
                </a:effectLst>
              </a:rPr>
              <a:t>  or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++num;</a:t>
            </a: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Instead of  statement 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num = num - 1;  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you can use either      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num--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;</a:t>
            </a:r>
            <a:r>
              <a:rPr lang="en-US" sz="2800" i="1">
                <a:effectLst>
                  <a:outerShdw blurRad="38100" dist="38100" dir="2700000" algn="tl">
                    <a:srgbClr val="C0C0C0"/>
                  </a:outerShdw>
                </a:effectLst>
              </a:rPr>
              <a:t>  or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--num;</a:t>
            </a: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**BUT BE VERY CAREFUL!** </a:t>
            </a:r>
            <a: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  <a:t>(see book)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num = 10;			num = 10;</a:t>
            </a:r>
          </a:p>
          <a:p>
            <a:pPr>
              <a:buFontTx/>
              <a:buNone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ans1 = ++num;			ans2 = num++;</a:t>
            </a: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57348" name="Text Box 4"/>
          <p:cNvSpPr txBox="1">
            <a:spLocks noChangeArrowheads="1"/>
          </p:cNvSpPr>
          <p:nvPr/>
        </p:nvSpPr>
        <p:spPr bwMode="auto">
          <a:xfrm>
            <a:off x="685800" y="5715000"/>
            <a:ext cx="3581400" cy="835025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First, incr. 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num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to 11, </a:t>
            </a:r>
            <a:b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then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assign 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num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to 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ans1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.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</p:txBody>
      </p:sp>
      <p:sp>
        <p:nvSpPr>
          <p:cNvPr id="57349" name="Line 5"/>
          <p:cNvSpPr>
            <a:spLocks noChangeShapeType="1"/>
          </p:cNvSpPr>
          <p:nvPr/>
        </p:nvSpPr>
        <p:spPr bwMode="auto">
          <a:xfrm>
            <a:off x="4419600" y="4724400"/>
            <a:ext cx="0" cy="190500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0" name="Line 6"/>
          <p:cNvSpPr>
            <a:spLocks noChangeShapeType="1"/>
          </p:cNvSpPr>
          <p:nvPr/>
        </p:nvSpPr>
        <p:spPr bwMode="auto">
          <a:xfrm>
            <a:off x="8229600" y="4724400"/>
            <a:ext cx="0" cy="190500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1" name="Line 7"/>
          <p:cNvSpPr>
            <a:spLocks noChangeShapeType="1"/>
          </p:cNvSpPr>
          <p:nvPr/>
        </p:nvSpPr>
        <p:spPr bwMode="auto">
          <a:xfrm>
            <a:off x="609600" y="4724400"/>
            <a:ext cx="0" cy="190500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2" name="Line 8"/>
          <p:cNvSpPr>
            <a:spLocks noChangeShapeType="1"/>
          </p:cNvSpPr>
          <p:nvPr/>
        </p:nvSpPr>
        <p:spPr bwMode="auto">
          <a:xfrm>
            <a:off x="609600" y="4724400"/>
            <a:ext cx="7620000" cy="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7353" name="Text Box 9"/>
          <p:cNvSpPr txBox="1">
            <a:spLocks noChangeArrowheads="1"/>
          </p:cNvSpPr>
          <p:nvPr/>
        </p:nvSpPr>
        <p:spPr bwMode="auto">
          <a:xfrm>
            <a:off x="4572000" y="5715000"/>
            <a:ext cx="3581400" cy="835025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First assign 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num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to 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ans2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, </a:t>
            </a:r>
            <a:b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then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incr. </a:t>
            </a:r>
            <a:r>
              <a:rPr lang="en-US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num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to 11. </a:t>
            </a:r>
          </a:p>
        </p:txBody>
      </p:sp>
      <p:sp>
        <p:nvSpPr>
          <p:cNvPr id="57354" name="Rectangle 10"/>
          <p:cNvSpPr>
            <a:spLocks noChangeArrowheads="1"/>
          </p:cNvSpPr>
          <p:nvPr/>
        </p:nvSpPr>
        <p:spPr bwMode="auto">
          <a:xfrm>
            <a:off x="2590800" y="838200"/>
            <a:ext cx="3962400" cy="533400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7355" name="Text Box 11"/>
          <p:cNvSpPr txBox="1">
            <a:spLocks noChangeArrowheads="1"/>
          </p:cNvSpPr>
          <p:nvPr/>
        </p:nvSpPr>
        <p:spPr bwMode="auto">
          <a:xfrm>
            <a:off x="7696200" y="4038600"/>
            <a:ext cx="1219200" cy="406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sz="1000">
                <a:effectLst>
                  <a:outerShdw blurRad="38100" dist="38100" dir="2700000" algn="tl">
                    <a:srgbClr val="C0C0C0"/>
                  </a:outerShdw>
                </a:effectLst>
              </a:rPr>
              <a:t>Do you see how</a:t>
            </a:r>
            <a:br>
              <a:rPr lang="en-US" sz="10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000">
                <a:effectLst>
                  <a:outerShdw blurRad="38100" dist="38100" dir="2700000" algn="tl">
                    <a:srgbClr val="C0C0C0"/>
                  </a:outerShdw>
                </a:effectLst>
              </a:rPr>
              <a:t> C++ got its name?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3582B5-DD04-4CE8-A8CD-01B706E9CFC1}" type="slidenum">
              <a:rPr lang="en-US"/>
              <a:pPr/>
              <a:t>13</a:t>
            </a:fld>
            <a:endParaRPr lang="en-US"/>
          </a:p>
        </p:txBody>
      </p:sp>
      <p:sp>
        <p:nvSpPr>
          <p:cNvPr id="604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What is a ‘Side Effect’ ?</a:t>
            </a:r>
            <a:endParaRPr lang="en-US" sz="2000"/>
          </a:p>
        </p:txBody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48768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Side Effect == any value change(s)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		that are done by an operator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Obvious Side Effects;  ‘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’ changes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hats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value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hats = 4;   </a:t>
            </a:r>
            <a:b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hats = hats*2; </a:t>
            </a:r>
            <a:b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4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</a:t>
            </a:r>
            <a:endParaRPr lang="en-US" sz="1400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Not-So-Obvious Side Effects; what happens?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scanf(“ %d”, &amp;hats);</a:t>
            </a:r>
            <a:b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printf(“and get %d coats”, ++hats);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</a:t>
            </a:r>
          </a:p>
        </p:txBody>
      </p:sp>
      <p:sp>
        <p:nvSpPr>
          <p:cNvPr id="60420" name="Rectangle 4"/>
          <p:cNvSpPr>
            <a:spLocks noChangeArrowheads="1"/>
          </p:cNvSpPr>
          <p:nvPr/>
        </p:nvSpPr>
        <p:spPr bwMode="auto">
          <a:xfrm>
            <a:off x="457200" y="1600200"/>
            <a:ext cx="6629400" cy="1066800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87E7DC-3558-489D-9BED-E827469C2CA9}" type="slidenum">
              <a:rPr lang="en-US"/>
              <a:pPr/>
              <a:t>14</a:t>
            </a:fld>
            <a:endParaRPr lang="en-US"/>
          </a:p>
        </p:txBody>
      </p:sp>
      <p:sp>
        <p:nvSpPr>
          <p:cNvPr id="6144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295400"/>
          </a:xfrm>
          <a:ln w="76200">
            <a:solidFill>
              <a:srgbClr val="FF0000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b="1">
                <a:solidFill>
                  <a:srgbClr val="FF0000"/>
                </a:solidFill>
              </a:rPr>
              <a:t>VERY BAD IDEA:</a:t>
            </a:r>
            <a:r>
              <a:rPr lang="en-US" b="1"/>
              <a:t> </a:t>
            </a:r>
            <a:r>
              <a:rPr lang="en-US"/>
              <a:t/>
            </a:r>
            <a:br>
              <a:rPr lang="en-US"/>
            </a:br>
            <a:r>
              <a:rPr lang="en-US"/>
              <a:t>Complex Embedded Side Effects</a:t>
            </a:r>
            <a:endParaRPr lang="en-US" sz="2000"/>
          </a:p>
        </p:txBody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752600"/>
            <a:ext cx="8382000" cy="4876800"/>
          </a:xfrm>
        </p:spPr>
        <p:txBody>
          <a:bodyPr/>
          <a:lstStyle/>
          <a:p>
            <a:pPr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Legal in C (book: pg. 112), but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DON’T!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CONFUSING, ANNOYING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to human readers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		(can hide nasty bugs in a program)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OBSOLETE, UNNECESSARY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		(no longer makes C programs faster)</a:t>
            </a:r>
          </a:p>
          <a:p>
            <a:pPr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Examples: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gloves = 2*(hats = coats++);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printf(“washed %d, got %d”,socks,--socks);</a:t>
            </a:r>
            <a:b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scanf(“look for %d”,&amp;(hats++));</a:t>
            </a:r>
          </a:p>
        </p:txBody>
      </p:sp>
      <p:sp>
        <p:nvSpPr>
          <p:cNvPr id="61444" name="Text Box 4"/>
          <p:cNvSpPr txBox="1">
            <a:spLocks noChangeArrowheads="1"/>
          </p:cNvSpPr>
          <p:nvPr/>
        </p:nvSpPr>
        <p:spPr bwMode="auto">
          <a:xfrm>
            <a:off x="6553200" y="6007100"/>
            <a:ext cx="914400" cy="469900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Bug!</a:t>
            </a:r>
          </a:p>
        </p:txBody>
      </p:sp>
      <p:sp>
        <p:nvSpPr>
          <p:cNvPr id="61445" name="Line 5"/>
          <p:cNvSpPr>
            <a:spLocks noChangeShapeType="1"/>
          </p:cNvSpPr>
          <p:nvPr/>
        </p:nvSpPr>
        <p:spPr bwMode="auto">
          <a:xfrm flipH="1" flipV="1">
            <a:off x="5791200" y="6019800"/>
            <a:ext cx="762000" cy="38100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46" name="Line 6"/>
          <p:cNvSpPr>
            <a:spLocks noChangeShapeType="1"/>
          </p:cNvSpPr>
          <p:nvPr/>
        </p:nvSpPr>
        <p:spPr bwMode="auto">
          <a:xfrm>
            <a:off x="304800" y="4495800"/>
            <a:ext cx="8382000" cy="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47" name="Line 7"/>
          <p:cNvSpPr>
            <a:spLocks noChangeShapeType="1"/>
          </p:cNvSpPr>
          <p:nvPr/>
        </p:nvSpPr>
        <p:spPr bwMode="auto">
          <a:xfrm>
            <a:off x="228600" y="2362200"/>
            <a:ext cx="8382000" cy="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48" name="Line 8"/>
          <p:cNvSpPr>
            <a:spLocks noChangeShapeType="1"/>
          </p:cNvSpPr>
          <p:nvPr/>
        </p:nvSpPr>
        <p:spPr bwMode="auto">
          <a:xfrm>
            <a:off x="228600" y="1828800"/>
            <a:ext cx="8382000" cy="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986C82-E138-4AD7-B6AB-20AD84022DA7}" type="slidenum">
              <a:rPr lang="en-US"/>
              <a:pPr/>
              <a:t>15</a:t>
            </a:fld>
            <a:endParaRPr lang="en-US"/>
          </a:p>
        </p:txBody>
      </p:sp>
      <p:sp>
        <p:nvSpPr>
          <p:cNvPr id="624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Operators</a:t>
            </a:r>
            <a:r>
              <a:rPr lang="en-US">
                <a:sym typeface="Wingdings" pitchFamily="2" charset="2"/>
              </a:rPr>
              <a:t></a:t>
            </a:r>
            <a:r>
              <a:rPr lang="en-US"/>
              <a:t>Expressions  </a:t>
            </a:r>
            <a:endParaRPr lang="en-US" sz="2000">
              <a:solidFill>
                <a:schemeClr val="bg2"/>
              </a:solidFill>
            </a:endParaRPr>
          </a:p>
        </p:txBody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/>
              <a:t>Expressions: the smallest ‘grains’ of computing,</a:t>
            </a:r>
          </a:p>
          <a:p>
            <a:pPr lvl="1"/>
            <a:r>
              <a:rPr lang="en-US" sz="2400"/>
              <a:t>the single units of evaluation, made of</a:t>
            </a:r>
          </a:p>
          <a:p>
            <a:pPr lvl="1"/>
            <a:r>
              <a:rPr lang="en-US" sz="2400"/>
              <a:t>one </a:t>
            </a:r>
            <a:r>
              <a:rPr lang="en-US" sz="24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operator</a:t>
            </a:r>
            <a:r>
              <a:rPr lang="en-US" sz="2400" i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400"/>
              <a:t>and its input </a:t>
            </a:r>
            <a:r>
              <a:rPr lang="en-US" sz="24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terms </a:t>
            </a:r>
            <a: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  <a:t>(or ‘</a:t>
            </a:r>
            <a:r>
              <a:rPr 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operands</a:t>
            </a:r>
            <a: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  <a:t>’)</a:t>
            </a:r>
          </a:p>
          <a:p>
            <a:pPr lvl="1"/>
            <a:r>
              <a:rPr lang="en-US" sz="2400"/>
              <a:t>Examples:    n+5      a&lt;7.2      c=d</a:t>
            </a:r>
            <a:br>
              <a:rPr lang="en-US" sz="2400"/>
            </a:br>
            <a:endParaRPr lang="en-US" sz="2400"/>
          </a:p>
          <a:p>
            <a:r>
              <a:rPr lang="en-US" sz="2800"/>
              <a:t>‘terms’ or ‘operands’ include:</a:t>
            </a:r>
          </a:p>
          <a:p>
            <a:pPr lvl="1"/>
            <a:r>
              <a:rPr lang="en-US" sz="2400"/>
              <a:t>Constants, variables, functions, </a:t>
            </a:r>
            <a:br>
              <a:rPr lang="en-US" sz="2400"/>
            </a:br>
            <a:r>
              <a:rPr lang="en-US" sz="2400"/>
              <a:t>				</a:t>
            </a:r>
            <a:r>
              <a:rPr lang="en-US" sz="2400">
                <a:solidFill>
                  <a:srgbClr val="CC0000"/>
                </a:solidFill>
              </a:rPr>
              <a:t>or other expressions …</a:t>
            </a:r>
          </a:p>
          <a:p>
            <a:r>
              <a:rPr lang="en-US" sz="2800"/>
              <a:t>C programs are executed step-by-step: </a:t>
            </a:r>
            <a:br>
              <a:rPr lang="en-US" sz="2800"/>
            </a:br>
            <a:r>
              <a:rPr lang="en-US" sz="2800"/>
              <a:t>just one expression at a time, one after the other.</a:t>
            </a:r>
          </a:p>
        </p:txBody>
      </p:sp>
      <p:sp>
        <p:nvSpPr>
          <p:cNvPr id="62468" name="Rectangle 4"/>
          <p:cNvSpPr>
            <a:spLocks noChangeArrowheads="1"/>
          </p:cNvSpPr>
          <p:nvPr/>
        </p:nvSpPr>
        <p:spPr bwMode="auto">
          <a:xfrm>
            <a:off x="2514600" y="2743200"/>
            <a:ext cx="685800" cy="457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469" name="Rectangle 5"/>
          <p:cNvSpPr>
            <a:spLocks noChangeArrowheads="1"/>
          </p:cNvSpPr>
          <p:nvPr/>
        </p:nvSpPr>
        <p:spPr bwMode="auto">
          <a:xfrm>
            <a:off x="3505200" y="2743200"/>
            <a:ext cx="838200" cy="457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470" name="Rectangle 6"/>
          <p:cNvSpPr>
            <a:spLocks noChangeArrowheads="1"/>
          </p:cNvSpPr>
          <p:nvPr/>
        </p:nvSpPr>
        <p:spPr bwMode="auto">
          <a:xfrm>
            <a:off x="4648200" y="2743200"/>
            <a:ext cx="609600" cy="457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471" name="Text Box 7"/>
          <p:cNvSpPr txBox="1">
            <a:spLocks noChangeArrowheads="1"/>
          </p:cNvSpPr>
          <p:nvPr/>
        </p:nvSpPr>
        <p:spPr bwMode="auto">
          <a:xfrm>
            <a:off x="6553200" y="3048000"/>
            <a:ext cx="1060450" cy="469900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(Book)</a:t>
            </a:r>
          </a:p>
        </p:txBody>
      </p:sp>
      <p:sp>
        <p:nvSpPr>
          <p:cNvPr id="62472" name="Line 8"/>
          <p:cNvSpPr>
            <a:spLocks noChangeShapeType="1"/>
          </p:cNvSpPr>
          <p:nvPr/>
        </p:nvSpPr>
        <p:spPr bwMode="auto">
          <a:xfrm flipH="1" flipV="1">
            <a:off x="6400800" y="2667000"/>
            <a:ext cx="152400" cy="38100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2473" name="Rectangle 9"/>
          <p:cNvSpPr>
            <a:spLocks noChangeArrowheads="1"/>
          </p:cNvSpPr>
          <p:nvPr/>
        </p:nvSpPr>
        <p:spPr bwMode="auto">
          <a:xfrm>
            <a:off x="609600" y="1371600"/>
            <a:ext cx="6934200" cy="5334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474" name="Rectangle 10"/>
          <p:cNvSpPr>
            <a:spLocks noChangeArrowheads="1"/>
          </p:cNvSpPr>
          <p:nvPr/>
        </p:nvSpPr>
        <p:spPr bwMode="auto">
          <a:xfrm>
            <a:off x="533400" y="4953000"/>
            <a:ext cx="7162800" cy="838200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423A69-B07F-4E94-A310-1B2ED0DEA739}" type="slidenum">
              <a:rPr lang="en-US"/>
              <a:pPr/>
              <a:t>16</a:t>
            </a:fld>
            <a:endParaRPr lang="en-US"/>
          </a:p>
        </p:txBody>
      </p:sp>
      <p:sp>
        <p:nvSpPr>
          <p:cNvPr id="634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Expressions</a:t>
            </a:r>
          </a:p>
        </p:txBody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09625" y="2133600"/>
            <a:ext cx="7239000" cy="3352800"/>
          </a:xfrm>
        </p:spPr>
        <p:txBody>
          <a:bodyPr/>
          <a:lstStyle/>
          <a:p>
            <a:r>
              <a:rPr lang="en-US" sz="2800"/>
              <a:t>Expressions are often NESTED:</a:t>
            </a:r>
            <a:br>
              <a:rPr lang="en-US" sz="2800"/>
            </a:br>
            <a:endParaRPr lang="en-US" sz="2800"/>
          </a:p>
          <a:p>
            <a:pPr lvl="1">
              <a:buFontTx/>
              <a:buNone/>
            </a:pP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(((n+5)&lt;=a) &amp;&amp; q)</a:t>
            </a:r>
          </a:p>
          <a:p>
            <a:pPr lvl="1">
              <a:buFontTx/>
              <a:buNone/>
            </a:pP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/>
            <a:r>
              <a:rPr lang="en-US" sz="2400"/>
              <a:t>This expression</a:t>
            </a:r>
          </a:p>
          <a:p>
            <a:pPr lvl="1">
              <a:buFontTx/>
              <a:buNone/>
            </a:pPr>
            <a:r>
              <a:rPr lang="en-US" sz="2400"/>
              <a:t>is evaluated and becomes a term in…</a:t>
            </a:r>
          </a:p>
          <a:p>
            <a:pPr>
              <a:buFontTx/>
              <a:buNone/>
            </a:pPr>
            <a:endParaRPr lang="en-US" sz="2800" b="1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endParaRPr lang="en-US"/>
          </a:p>
        </p:txBody>
      </p:sp>
      <p:sp>
        <p:nvSpPr>
          <p:cNvPr id="63492" name="Line 4"/>
          <p:cNvSpPr>
            <a:spLocks noChangeShapeType="1"/>
          </p:cNvSpPr>
          <p:nvPr/>
        </p:nvSpPr>
        <p:spPr bwMode="auto">
          <a:xfrm flipH="1">
            <a:off x="1828800" y="3048000"/>
            <a:ext cx="609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3493" name="Oval 5"/>
          <p:cNvSpPr>
            <a:spLocks noChangeArrowheads="1"/>
          </p:cNvSpPr>
          <p:nvPr/>
        </p:nvSpPr>
        <p:spPr bwMode="auto">
          <a:xfrm>
            <a:off x="4038600" y="3048000"/>
            <a:ext cx="841375" cy="530225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3494" name="Line 6"/>
          <p:cNvSpPr>
            <a:spLocks noChangeShapeType="1"/>
          </p:cNvSpPr>
          <p:nvPr/>
        </p:nvSpPr>
        <p:spPr bwMode="auto">
          <a:xfrm flipV="1">
            <a:off x="3810000" y="3581400"/>
            <a:ext cx="457200" cy="838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1461351-6C7F-4F66-8AFC-4BE214E7A11C}" type="slidenum">
              <a:rPr lang="en-US"/>
              <a:pPr/>
              <a:t>17</a:t>
            </a:fld>
            <a:endParaRPr lang="en-US"/>
          </a:p>
        </p:txBody>
      </p:sp>
      <p:sp>
        <p:nvSpPr>
          <p:cNvPr id="645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Expressions</a:t>
            </a:r>
          </a:p>
        </p:txBody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09625" y="2133600"/>
            <a:ext cx="6324600" cy="3124200"/>
          </a:xfrm>
        </p:spPr>
        <p:txBody>
          <a:bodyPr/>
          <a:lstStyle/>
          <a:p>
            <a:r>
              <a:rPr lang="en-US" sz="2800"/>
              <a:t>Expressions are often NESTED:</a:t>
            </a:r>
            <a:br>
              <a:rPr lang="en-US" sz="2800"/>
            </a:br>
            <a:endParaRPr lang="en-US" sz="2800"/>
          </a:p>
          <a:p>
            <a:pPr lvl="1">
              <a:buFontTx/>
              <a:buNone/>
            </a:pP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(((n+5)&lt;=a) &amp;&amp; q)</a:t>
            </a:r>
          </a:p>
          <a:p>
            <a:pPr lvl="1">
              <a:buFontTx/>
              <a:buNone/>
            </a:pP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>
              <a:buFontTx/>
              <a:buNone/>
            </a:pPr>
            <a:r>
              <a:rPr lang="en-US" sz="2400" b="1"/>
              <a:t>this</a:t>
            </a:r>
            <a:r>
              <a:rPr lang="en-US" sz="2400"/>
              <a:t> expression, and it</a:t>
            </a:r>
          </a:p>
          <a:p>
            <a:pPr lvl="1">
              <a:buFontTx/>
              <a:buNone/>
            </a:pPr>
            <a:r>
              <a:rPr lang="en-US" sz="2400"/>
              <a:t>is evaluated and becomes a term in…</a:t>
            </a:r>
          </a:p>
          <a:p>
            <a:pPr>
              <a:buFontTx/>
              <a:buNone/>
            </a:pPr>
            <a:endParaRPr lang="en-US" sz="2800" b="1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endParaRPr lang="en-US"/>
          </a:p>
        </p:txBody>
      </p:sp>
      <p:sp>
        <p:nvSpPr>
          <p:cNvPr id="64516" name="Oval 4"/>
          <p:cNvSpPr>
            <a:spLocks noChangeArrowheads="1"/>
          </p:cNvSpPr>
          <p:nvPr/>
        </p:nvSpPr>
        <p:spPr bwMode="auto">
          <a:xfrm>
            <a:off x="4038600" y="3048000"/>
            <a:ext cx="841375" cy="530225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4517" name="Line 5"/>
          <p:cNvSpPr>
            <a:spLocks noChangeShapeType="1"/>
          </p:cNvSpPr>
          <p:nvPr/>
        </p:nvSpPr>
        <p:spPr bwMode="auto">
          <a:xfrm flipV="1">
            <a:off x="3886200" y="3657600"/>
            <a:ext cx="990600" cy="685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4518" name="Oval 6"/>
          <p:cNvSpPr>
            <a:spLocks noChangeArrowheads="1"/>
          </p:cNvSpPr>
          <p:nvPr/>
        </p:nvSpPr>
        <p:spPr bwMode="auto">
          <a:xfrm>
            <a:off x="3810000" y="2971800"/>
            <a:ext cx="1908175" cy="6858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241060-4274-46DC-ADED-FB73E5FCF4FC}" type="slidenum">
              <a:rPr lang="en-US"/>
              <a:pPr/>
              <a:t>18</a:t>
            </a:fld>
            <a:endParaRPr lang="en-US"/>
          </a:p>
        </p:txBody>
      </p:sp>
      <p:sp>
        <p:nvSpPr>
          <p:cNvPr id="65551" name="Line 15"/>
          <p:cNvSpPr>
            <a:spLocks noChangeShapeType="1"/>
          </p:cNvSpPr>
          <p:nvPr/>
        </p:nvSpPr>
        <p:spPr bwMode="auto">
          <a:xfrm>
            <a:off x="2133600" y="5257800"/>
            <a:ext cx="2133600" cy="762000"/>
          </a:xfrm>
          <a:prstGeom prst="line">
            <a:avLst/>
          </a:prstGeom>
          <a:noFill/>
          <a:ln w="76200">
            <a:solidFill>
              <a:schemeClr val="bg2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52" name="Line 16"/>
          <p:cNvSpPr>
            <a:spLocks noChangeShapeType="1"/>
          </p:cNvSpPr>
          <p:nvPr/>
        </p:nvSpPr>
        <p:spPr bwMode="auto">
          <a:xfrm flipV="1">
            <a:off x="2133600" y="5257800"/>
            <a:ext cx="2133600" cy="762000"/>
          </a:xfrm>
          <a:prstGeom prst="line">
            <a:avLst/>
          </a:prstGeom>
          <a:noFill/>
          <a:ln w="76200">
            <a:solidFill>
              <a:schemeClr val="bg2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Expressions</a:t>
            </a: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09625" y="2133600"/>
            <a:ext cx="6705600" cy="28956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 sz="2800"/>
              <a:t>Expressions are often NESTED:</a:t>
            </a:r>
            <a:br>
              <a:rPr lang="en-US" sz="2800"/>
            </a:br>
            <a:endParaRPr lang="en-US" sz="2800"/>
          </a:p>
          <a:p>
            <a:pPr lvl="1">
              <a:buFontTx/>
              <a:buNone/>
            </a:pP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(((n+5)&lt;=a) &amp;&amp; q)</a:t>
            </a:r>
          </a:p>
          <a:p>
            <a:pPr lvl="1">
              <a:buFontTx/>
              <a:buNone/>
            </a:pP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>
              <a:buFontTx/>
              <a:buNone/>
            </a:pPr>
            <a:r>
              <a:rPr lang="en-US" sz="2400" b="1"/>
              <a:t>this</a:t>
            </a:r>
            <a:r>
              <a:rPr lang="en-US" sz="2400"/>
              <a:t> expression.</a:t>
            </a:r>
          </a:p>
          <a:p>
            <a:pPr lvl="1">
              <a:buFontTx/>
              <a:buNone/>
            </a:pPr>
            <a:endParaRPr lang="en-US" sz="2400"/>
          </a:p>
          <a:p>
            <a:pPr lvl="1">
              <a:buFontTx/>
              <a:buNone/>
            </a:pPr>
            <a:endParaRPr lang="en-US"/>
          </a:p>
        </p:txBody>
      </p:sp>
      <p:sp>
        <p:nvSpPr>
          <p:cNvPr id="65540" name="Oval 4"/>
          <p:cNvSpPr>
            <a:spLocks noChangeArrowheads="1"/>
          </p:cNvSpPr>
          <p:nvPr/>
        </p:nvSpPr>
        <p:spPr bwMode="auto">
          <a:xfrm>
            <a:off x="4038600" y="3048000"/>
            <a:ext cx="841375" cy="530225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541" name="Line 5"/>
          <p:cNvSpPr>
            <a:spLocks noChangeShapeType="1"/>
          </p:cNvSpPr>
          <p:nvPr/>
        </p:nvSpPr>
        <p:spPr bwMode="auto">
          <a:xfrm flipV="1">
            <a:off x="3505200" y="3886200"/>
            <a:ext cx="762000" cy="3048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5542" name="Oval 6"/>
          <p:cNvSpPr>
            <a:spLocks noChangeArrowheads="1"/>
          </p:cNvSpPr>
          <p:nvPr/>
        </p:nvSpPr>
        <p:spPr bwMode="auto">
          <a:xfrm>
            <a:off x="3810000" y="2971800"/>
            <a:ext cx="1908175" cy="6858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543" name="Oval 7"/>
          <p:cNvSpPr>
            <a:spLocks noChangeArrowheads="1"/>
          </p:cNvSpPr>
          <p:nvPr/>
        </p:nvSpPr>
        <p:spPr bwMode="auto">
          <a:xfrm>
            <a:off x="3581400" y="2590800"/>
            <a:ext cx="3429000" cy="13716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544" name="Text Box 8"/>
          <p:cNvSpPr txBox="1">
            <a:spLocks noChangeArrowheads="1"/>
          </p:cNvSpPr>
          <p:nvPr/>
        </p:nvSpPr>
        <p:spPr bwMode="auto">
          <a:xfrm>
            <a:off x="1295400" y="4724400"/>
            <a:ext cx="709136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rgbClr val="FF0000"/>
                </a:solidFill>
              </a:rPr>
              <a:t>(NOTE: ‘nesting’ means red circles NEVER overlap)</a:t>
            </a:r>
          </a:p>
        </p:txBody>
      </p:sp>
      <p:sp>
        <p:nvSpPr>
          <p:cNvPr id="65545" name="Oval 9"/>
          <p:cNvSpPr>
            <a:spLocks noChangeArrowheads="1"/>
          </p:cNvSpPr>
          <p:nvPr/>
        </p:nvSpPr>
        <p:spPr bwMode="auto">
          <a:xfrm>
            <a:off x="2438400" y="5334000"/>
            <a:ext cx="914400" cy="530225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547" name="Text Box 11"/>
          <p:cNvSpPr txBox="1">
            <a:spLocks noChangeArrowheads="1"/>
          </p:cNvSpPr>
          <p:nvPr/>
        </p:nvSpPr>
        <p:spPr bwMode="auto">
          <a:xfrm>
            <a:off x="2422525" y="5375275"/>
            <a:ext cx="14589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A + B + C</a:t>
            </a:r>
          </a:p>
        </p:txBody>
      </p:sp>
      <p:sp>
        <p:nvSpPr>
          <p:cNvPr id="65550" name="Oval 14"/>
          <p:cNvSpPr>
            <a:spLocks noChangeArrowheads="1"/>
          </p:cNvSpPr>
          <p:nvPr/>
        </p:nvSpPr>
        <p:spPr bwMode="auto">
          <a:xfrm>
            <a:off x="2971800" y="5334000"/>
            <a:ext cx="917575" cy="530225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16DF281-2B97-4FFF-B47F-D0B02B4D520F}" type="slidenum">
              <a:rPr lang="en-US"/>
              <a:pPr/>
              <a:t>19</a:t>
            </a:fld>
            <a:endParaRPr lang="en-US"/>
          </a:p>
        </p:txBody>
      </p:sp>
      <p:sp>
        <p:nvSpPr>
          <p:cNvPr id="6656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809625" y="2286000"/>
            <a:ext cx="7162800" cy="30480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buFontTx/>
              <a:buNone/>
            </a:pPr>
            <a:r>
              <a:rPr lang="en-US" sz="2800"/>
              <a:t>Compiler makes a ‘dummy’ </a:t>
            </a:r>
            <a:br>
              <a:rPr lang="en-US" sz="2800"/>
            </a:br>
            <a:r>
              <a:rPr lang="en-US" sz="2800"/>
              <a:t>(or ‘hidden’ or ‘temporary’) </a:t>
            </a:r>
            <a:br>
              <a:rPr lang="en-US" sz="2800"/>
            </a:br>
            <a:r>
              <a:rPr lang="en-US" sz="2800"/>
              <a:t>variable to hold value of each expression:  </a:t>
            </a:r>
          </a:p>
          <a:p>
            <a:pPr>
              <a:buFontTx/>
              <a:buNone/>
            </a:pPr>
            <a:endParaRPr lang="en-US" sz="2800" b="1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(((n+5)&lt;=a) &amp;&amp; q)</a:t>
            </a:r>
            <a:endParaRPr lang="en-US" sz="28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lvl="1">
              <a:buFontTx/>
              <a:buNone/>
            </a:pPr>
            <a:endParaRPr lang="en-US" sz="240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endParaRPr lang="en-US"/>
          </a:p>
        </p:txBody>
      </p:sp>
      <p:sp>
        <p:nvSpPr>
          <p:cNvPr id="66563" name="Oval 3"/>
          <p:cNvSpPr>
            <a:spLocks noChangeArrowheads="1"/>
          </p:cNvSpPr>
          <p:nvPr/>
        </p:nvSpPr>
        <p:spPr bwMode="auto">
          <a:xfrm>
            <a:off x="4038600" y="4192588"/>
            <a:ext cx="841375" cy="530225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564" name="Oval 4"/>
          <p:cNvSpPr>
            <a:spLocks noChangeArrowheads="1"/>
          </p:cNvSpPr>
          <p:nvPr/>
        </p:nvSpPr>
        <p:spPr bwMode="auto">
          <a:xfrm>
            <a:off x="3810000" y="3968750"/>
            <a:ext cx="1908175" cy="9144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565" name="Oval 5"/>
          <p:cNvSpPr>
            <a:spLocks noChangeArrowheads="1"/>
          </p:cNvSpPr>
          <p:nvPr/>
        </p:nvSpPr>
        <p:spPr bwMode="auto">
          <a:xfrm>
            <a:off x="3657600" y="3735388"/>
            <a:ext cx="3352800" cy="142875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6566" name="Line 6"/>
          <p:cNvSpPr>
            <a:spLocks noChangeShapeType="1"/>
          </p:cNvSpPr>
          <p:nvPr/>
        </p:nvSpPr>
        <p:spPr bwMode="auto">
          <a:xfrm>
            <a:off x="5033963" y="4859338"/>
            <a:ext cx="71437" cy="62865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567" name="Line 7"/>
          <p:cNvSpPr>
            <a:spLocks noChangeShapeType="1"/>
          </p:cNvSpPr>
          <p:nvPr/>
        </p:nvSpPr>
        <p:spPr bwMode="auto">
          <a:xfrm flipH="1">
            <a:off x="4267200" y="4725988"/>
            <a:ext cx="228600" cy="762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568" name="Text Box 8"/>
          <p:cNvSpPr txBox="1">
            <a:spLocks noChangeArrowheads="1"/>
          </p:cNvSpPr>
          <p:nvPr/>
        </p:nvSpPr>
        <p:spPr bwMode="auto">
          <a:xfrm>
            <a:off x="4043363" y="5468938"/>
            <a:ext cx="498475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solidFill>
                  <a:srgbClr val="FF0000"/>
                </a:solidFill>
              </a:rPr>
              <a:t>d1</a:t>
            </a:r>
          </a:p>
        </p:txBody>
      </p:sp>
      <p:sp>
        <p:nvSpPr>
          <p:cNvPr id="66569" name="Text Box 9"/>
          <p:cNvSpPr txBox="1">
            <a:spLocks noChangeArrowheads="1"/>
          </p:cNvSpPr>
          <p:nvPr/>
        </p:nvSpPr>
        <p:spPr bwMode="auto">
          <a:xfrm>
            <a:off x="4805363" y="5468938"/>
            <a:ext cx="498475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solidFill>
                  <a:srgbClr val="FF0000"/>
                </a:solidFill>
              </a:rPr>
              <a:t>d2</a:t>
            </a:r>
          </a:p>
        </p:txBody>
      </p:sp>
      <p:sp>
        <p:nvSpPr>
          <p:cNvPr id="66570" name="Text Box 10"/>
          <p:cNvSpPr txBox="1">
            <a:spLocks noChangeArrowheads="1"/>
          </p:cNvSpPr>
          <p:nvPr/>
        </p:nvSpPr>
        <p:spPr bwMode="auto">
          <a:xfrm>
            <a:off x="5546725" y="5453063"/>
            <a:ext cx="498475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solidFill>
                  <a:srgbClr val="FF0000"/>
                </a:solidFill>
              </a:rPr>
              <a:t>d3</a:t>
            </a:r>
          </a:p>
        </p:txBody>
      </p:sp>
      <p:sp>
        <p:nvSpPr>
          <p:cNvPr id="66571" name="Line 11"/>
          <p:cNvSpPr>
            <a:spLocks noChangeShapeType="1"/>
          </p:cNvSpPr>
          <p:nvPr/>
        </p:nvSpPr>
        <p:spPr bwMode="auto">
          <a:xfrm flipH="1">
            <a:off x="5791200" y="5164138"/>
            <a:ext cx="4763" cy="32385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6572" name="Rectangle 1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Expressions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3EB28E0-26CD-4D4E-B435-E2632413DC88}" type="slidenum">
              <a:rPr lang="en-US"/>
              <a:pPr/>
              <a:t>2</a:t>
            </a:fld>
            <a:endParaRPr lang="en-US"/>
          </a:p>
        </p:txBody>
      </p:sp>
      <p:sp>
        <p:nvSpPr>
          <p:cNvPr id="9318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228600"/>
            <a:ext cx="8610600" cy="1055688"/>
          </a:xfrm>
        </p:spPr>
        <p:txBody>
          <a:bodyPr/>
          <a:lstStyle/>
          <a:p>
            <a:r>
              <a:rPr lang="en-US"/>
              <a:t>C is a ‘Structured’ Language:</a:t>
            </a:r>
          </a:p>
        </p:txBody>
      </p:sp>
      <p:sp>
        <p:nvSpPr>
          <p:cNvPr id="931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19400" y="1676400"/>
            <a:ext cx="6096000" cy="5029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1"/>
              <a:t>Literals and Variables  </a:t>
            </a:r>
            <a:br>
              <a:rPr lang="en-US" b="1"/>
            </a:br>
            <a:r>
              <a:rPr lang="en-US" b="1"/>
              <a:t>		</a:t>
            </a:r>
            <a:r>
              <a:rPr lang="en-US" sz="2400" b="1"/>
              <a:t>(with their ‘data types’)</a:t>
            </a:r>
          </a:p>
          <a:p>
            <a:pPr>
              <a:lnSpc>
                <a:spcPct val="90000"/>
              </a:lnSpc>
            </a:pPr>
            <a:r>
              <a:rPr lang="en-US" b="1"/>
              <a:t>Operators</a:t>
            </a:r>
          </a:p>
          <a:p>
            <a:pPr>
              <a:lnSpc>
                <a:spcPct val="90000"/>
              </a:lnSpc>
            </a:pPr>
            <a:r>
              <a:rPr lang="en-US" b="1"/>
              <a:t>Expressions</a:t>
            </a:r>
          </a:p>
          <a:p>
            <a:pPr>
              <a:lnSpc>
                <a:spcPct val="90000"/>
              </a:lnSpc>
            </a:pPr>
            <a:r>
              <a:rPr lang="en-US" b="1"/>
              <a:t>Statements</a:t>
            </a:r>
          </a:p>
          <a:p>
            <a:pPr>
              <a:lnSpc>
                <a:spcPct val="90000"/>
              </a:lnSpc>
            </a:pPr>
            <a:r>
              <a:rPr lang="en-US" b="1"/>
              <a:t>Functions</a:t>
            </a:r>
          </a:p>
          <a:p>
            <a:pPr>
              <a:lnSpc>
                <a:spcPct val="90000"/>
              </a:lnSpc>
            </a:pPr>
            <a:r>
              <a:rPr lang="en-US" b="1"/>
              <a:t>Libraries</a:t>
            </a:r>
          </a:p>
          <a:p>
            <a:pPr>
              <a:lnSpc>
                <a:spcPct val="90000"/>
              </a:lnSpc>
            </a:pPr>
            <a:r>
              <a:rPr lang="en-US" b="1"/>
              <a:t>Programs</a:t>
            </a:r>
          </a:p>
          <a:p>
            <a:pPr>
              <a:lnSpc>
                <a:spcPct val="90000"/>
              </a:lnSpc>
            </a:pPr>
            <a:r>
              <a:rPr lang="en-US" b="1"/>
              <a:t>‘Systems’ </a:t>
            </a:r>
            <a:r>
              <a:rPr lang="en-US" sz="2400" b="1"/>
              <a:t>(e.g. MacOS, TCP/IP, Web)</a:t>
            </a:r>
            <a:endParaRPr lang="en-US" b="1"/>
          </a:p>
          <a:p>
            <a:pPr>
              <a:lnSpc>
                <a:spcPct val="90000"/>
              </a:lnSpc>
              <a:buFontTx/>
              <a:buNone/>
            </a:pPr>
            <a:endParaRPr lang="en-US" b="1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B98D0D1-3CD7-4355-AA41-BA6C5F89A3E3}" type="slidenum">
              <a:rPr lang="en-US"/>
              <a:pPr/>
              <a:t>20</a:t>
            </a:fld>
            <a:endParaRPr lang="en-US"/>
          </a:p>
        </p:txBody>
      </p:sp>
      <p:sp>
        <p:nvSpPr>
          <p:cNvPr id="67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Expressions: Assignment </a:t>
            </a:r>
            <a:r>
              <a:rPr lang="en-US" b="1">
                <a:solidFill>
                  <a:schemeClr val="accent2"/>
                </a:solidFill>
              </a:rPr>
              <a:t>=</a:t>
            </a:r>
          </a:p>
        </p:txBody>
      </p:sp>
      <p:sp>
        <p:nvSpPr>
          <p:cNvPr id="67588" name="Oval 4"/>
          <p:cNvSpPr>
            <a:spLocks noChangeArrowheads="1"/>
          </p:cNvSpPr>
          <p:nvPr/>
        </p:nvSpPr>
        <p:spPr bwMode="auto">
          <a:xfrm>
            <a:off x="3886200" y="4114800"/>
            <a:ext cx="3429000" cy="142875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589" name="Line 5"/>
          <p:cNvSpPr>
            <a:spLocks noChangeShapeType="1"/>
          </p:cNvSpPr>
          <p:nvPr/>
        </p:nvSpPr>
        <p:spPr bwMode="auto">
          <a:xfrm flipH="1">
            <a:off x="6019800" y="5486400"/>
            <a:ext cx="22860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7590" name="Rectangle 6"/>
          <p:cNvSpPr>
            <a:spLocks noChangeArrowheads="1"/>
          </p:cNvSpPr>
          <p:nvPr/>
        </p:nvSpPr>
        <p:spPr bwMode="auto">
          <a:xfrm>
            <a:off x="2009775" y="4572000"/>
            <a:ext cx="550227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>
              <a:spcBef>
                <a:spcPct val="20000"/>
              </a:spcBef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myvar = ((n+5)&lt;=a) &amp;&amp; q )</a:t>
            </a:r>
          </a:p>
        </p:txBody>
      </p:sp>
      <p:sp>
        <p:nvSpPr>
          <p:cNvPr id="67591" name="Oval 7"/>
          <p:cNvSpPr>
            <a:spLocks noChangeArrowheads="1"/>
          </p:cNvSpPr>
          <p:nvPr/>
        </p:nvSpPr>
        <p:spPr bwMode="auto">
          <a:xfrm>
            <a:off x="1752600" y="3886200"/>
            <a:ext cx="6172200" cy="25908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592" name="AutoShape 8"/>
          <p:cNvSpPr>
            <a:spLocks noChangeArrowheads="1"/>
          </p:cNvSpPr>
          <p:nvPr/>
        </p:nvSpPr>
        <p:spPr bwMode="auto">
          <a:xfrm rot="843738" flipH="1" flipV="1">
            <a:off x="2438400" y="4953000"/>
            <a:ext cx="3429000" cy="1365250"/>
          </a:xfrm>
          <a:custGeom>
            <a:avLst/>
            <a:gdLst>
              <a:gd name="G0" fmla="+- 0 0 0"/>
              <a:gd name="G1" fmla="+- -11796480 0 0"/>
              <a:gd name="G2" fmla="+- 0 0 -11796480"/>
              <a:gd name="G3" fmla="+- 10800 0 0"/>
              <a:gd name="G4" fmla="+- 0 0 0"/>
              <a:gd name="T0" fmla="*/ 360 256 1"/>
              <a:gd name="T1" fmla="*/ 0 256 1"/>
              <a:gd name="G5" fmla="+- G2 T0 T1"/>
              <a:gd name="G6" fmla="?: G2 G2 G5"/>
              <a:gd name="G7" fmla="+- 0 0 G6"/>
              <a:gd name="G8" fmla="+- 6809 0 0"/>
              <a:gd name="G9" fmla="+- 0 0 -11796480"/>
              <a:gd name="G10" fmla="+- 6809 0 2700"/>
              <a:gd name="G11" fmla="cos G10 0"/>
              <a:gd name="G12" fmla="sin G10 0"/>
              <a:gd name="G13" fmla="cos 13500 0"/>
              <a:gd name="G14" fmla="sin 13500 0"/>
              <a:gd name="G15" fmla="+- G11 10800 0"/>
              <a:gd name="G16" fmla="+- G12 10800 0"/>
              <a:gd name="G17" fmla="+- G13 10800 0"/>
              <a:gd name="G18" fmla="+- G14 10800 0"/>
              <a:gd name="G19" fmla="*/ 6809 1 2"/>
              <a:gd name="G20" fmla="+- G19 5400 0"/>
              <a:gd name="G21" fmla="cos G20 0"/>
              <a:gd name="G22" fmla="sin G20 0"/>
              <a:gd name="G23" fmla="+- G21 10800 0"/>
              <a:gd name="G24" fmla="+- G12 G23 G22"/>
              <a:gd name="G25" fmla="+- G22 G23 G11"/>
              <a:gd name="G26" fmla="cos 10800 0"/>
              <a:gd name="G27" fmla="sin 10800 0"/>
              <a:gd name="G28" fmla="cos 6809 0"/>
              <a:gd name="G29" fmla="sin 6809 0"/>
              <a:gd name="G30" fmla="+- G26 10800 0"/>
              <a:gd name="G31" fmla="+- G27 10800 0"/>
              <a:gd name="G32" fmla="+- G28 10800 0"/>
              <a:gd name="G33" fmla="+- G29 10800 0"/>
              <a:gd name="G34" fmla="+- G19 5400 0"/>
              <a:gd name="G35" fmla="cos G34 -11796480"/>
              <a:gd name="G36" fmla="sin G34 -11796480"/>
              <a:gd name="G37" fmla="+/ -11796480 0 2"/>
              <a:gd name="T2" fmla="*/ 180 256 1"/>
              <a:gd name="T3" fmla="*/ 0 256 1"/>
              <a:gd name="G38" fmla="+- G37 T2 T3"/>
              <a:gd name="G39" fmla="?: G2 G37 G38"/>
              <a:gd name="G40" fmla="cos 10800 G39"/>
              <a:gd name="G41" fmla="sin 10800 G39"/>
              <a:gd name="G42" fmla="cos 6809 G39"/>
              <a:gd name="G43" fmla="sin 6809 G39"/>
              <a:gd name="G44" fmla="+- G40 10800 0"/>
              <a:gd name="G45" fmla="+- G41 10800 0"/>
              <a:gd name="G46" fmla="+- G42 10800 0"/>
              <a:gd name="G47" fmla="+- G43 10800 0"/>
              <a:gd name="G48" fmla="+- G35 10800 0"/>
              <a:gd name="G49" fmla="+- G36 10800 0"/>
              <a:gd name="T4" fmla="*/ 10799 w 21600"/>
              <a:gd name="T5" fmla="*/ 0 h 21600"/>
              <a:gd name="T6" fmla="*/ 1995 w 21600"/>
              <a:gd name="T7" fmla="*/ 10800 h 21600"/>
              <a:gd name="T8" fmla="*/ 10799 w 21600"/>
              <a:gd name="T9" fmla="*/ 3991 h 21600"/>
              <a:gd name="T10" fmla="*/ 24300 w 21600"/>
              <a:gd name="T11" fmla="*/ 10800 h 21600"/>
              <a:gd name="T12" fmla="*/ 19605 w 21600"/>
              <a:gd name="T13" fmla="*/ 15496 h 21600"/>
              <a:gd name="T14" fmla="*/ 14909 w 21600"/>
              <a:gd name="T15" fmla="*/ 10800 h 21600"/>
              <a:gd name="T16" fmla="*/ 3163 w 21600"/>
              <a:gd name="T17" fmla="*/ 3163 h 21600"/>
              <a:gd name="T18" fmla="*/ 18437 w 21600"/>
              <a:gd name="T19" fmla="*/ 18437 h 21600"/>
            </a:gdLst>
            <a:ahLst/>
            <a:cxnLst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17609" y="10800"/>
                </a:moveTo>
                <a:cubicBezTo>
                  <a:pt x="17609" y="7039"/>
                  <a:pt x="14560" y="3991"/>
                  <a:pt x="10800" y="3991"/>
                </a:cubicBezTo>
                <a:cubicBezTo>
                  <a:pt x="7039" y="3991"/>
                  <a:pt x="3991" y="7039"/>
                  <a:pt x="3991" y="10800"/>
                </a:cubicBezTo>
                <a:lnTo>
                  <a:pt x="0" y="10800"/>
                </a:lnTo>
                <a:cubicBezTo>
                  <a:pt x="0" y="4835"/>
                  <a:pt x="4835" y="0"/>
                  <a:pt x="10800" y="0"/>
                </a:cubicBezTo>
                <a:cubicBezTo>
                  <a:pt x="16764" y="0"/>
                  <a:pt x="21599" y="4835"/>
                  <a:pt x="21600" y="10799"/>
                </a:cubicBezTo>
                <a:lnTo>
                  <a:pt x="21600" y="10800"/>
                </a:lnTo>
                <a:lnTo>
                  <a:pt x="24300" y="10800"/>
                </a:lnTo>
                <a:lnTo>
                  <a:pt x="19605" y="15496"/>
                </a:lnTo>
                <a:lnTo>
                  <a:pt x="14909" y="10800"/>
                </a:lnTo>
                <a:lnTo>
                  <a:pt x="17609" y="10800"/>
                </a:lnTo>
                <a:close/>
              </a:path>
            </a:pathLst>
          </a:custGeom>
          <a:solidFill>
            <a:schemeClr val="accent1"/>
          </a:solidFill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7593" name="Text Box 9"/>
          <p:cNvSpPr txBox="1">
            <a:spLocks noChangeArrowheads="1"/>
          </p:cNvSpPr>
          <p:nvPr/>
        </p:nvSpPr>
        <p:spPr bwMode="auto">
          <a:xfrm>
            <a:off x="5562600" y="5715000"/>
            <a:ext cx="498475" cy="466725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solidFill>
                  <a:srgbClr val="FF0000"/>
                </a:solidFill>
              </a:rPr>
              <a:t>d3</a:t>
            </a:r>
          </a:p>
        </p:txBody>
      </p:sp>
      <p:sp>
        <p:nvSpPr>
          <p:cNvPr id="67594" name="Text Box 10"/>
          <p:cNvSpPr txBox="1">
            <a:spLocks noChangeArrowheads="1"/>
          </p:cNvSpPr>
          <p:nvPr/>
        </p:nvSpPr>
        <p:spPr bwMode="auto">
          <a:xfrm rot="-20600940">
            <a:off x="3230563" y="5846763"/>
            <a:ext cx="1192212" cy="519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COPY</a:t>
            </a:r>
          </a:p>
        </p:txBody>
      </p:sp>
      <p:sp>
        <p:nvSpPr>
          <p:cNvPr id="67595" name="AutoShape 11"/>
          <p:cNvSpPr>
            <a:spLocks noGrp="1" noChangeAspect="1" noChangeArrowheads="1"/>
          </p:cNvSpPr>
          <p:nvPr>
            <p:ph type="body" idx="1"/>
          </p:nvPr>
        </p:nvSpPr>
        <p:spPr>
          <a:xfrm>
            <a:off x="228600" y="1371600"/>
            <a:ext cx="8686800" cy="2819400"/>
          </a:xfrm>
        </p:spPr>
        <p:txBody>
          <a:bodyPr/>
          <a:lstStyle/>
          <a:p>
            <a:pPr>
              <a:buFontTx/>
              <a:buNone/>
            </a:pPr>
            <a:r>
              <a:rPr lang="en-US" sz="3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</a:t>
            </a:r>
            <a:r>
              <a:rPr lang="en-US"/>
              <a:t>  is an operator!  It means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copy ’</a:t>
            </a:r>
            <a:endParaRPr lang="en-US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/>
              <a:t>It’s part of an expression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(operator, terms) </a:t>
            </a:r>
            <a:r>
              <a:rPr lang="en-US"/>
              <a:t>with</a:t>
            </a: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/>
              <a:t>2 Terms: --right-hand side(RHS): source value </a:t>
            </a:r>
            <a:br>
              <a:rPr lang="en-US"/>
            </a:br>
            <a:r>
              <a:rPr lang="en-US"/>
              <a:t>               --left-hand side (LHS):   dest. variable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1E32BD-7548-4935-8072-D979977D4444}" type="slidenum">
              <a:rPr lang="en-US"/>
              <a:pPr/>
              <a:t>21</a:t>
            </a:fld>
            <a:endParaRPr lang="en-US"/>
          </a:p>
        </p:txBody>
      </p:sp>
      <p:sp>
        <p:nvSpPr>
          <p:cNvPr id="68610" name="Text Box 2"/>
          <p:cNvSpPr txBox="1">
            <a:spLocks noChangeArrowheads="1"/>
          </p:cNvSpPr>
          <p:nvPr/>
        </p:nvSpPr>
        <p:spPr bwMode="auto">
          <a:xfrm rot="-16621049">
            <a:off x="-718344" y="3921919"/>
            <a:ext cx="3605213" cy="822325"/>
          </a:xfrm>
          <a:prstGeom prst="rect">
            <a:avLst/>
          </a:prstGeom>
          <a:solidFill>
            <a:srgbClr val="C0C0C0">
              <a:alpha val="50000"/>
            </a:srgbClr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44450">
                <a:solidFill>
                  <a:srgbClr val="80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0" hangingPunct="0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      </a:t>
            </a:r>
            <a:r>
              <a:rPr lang="en-US" b="1" u="sng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!!! SURPRISE !!!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sym typeface="Wingdings" pitchFamily="2" charset="2"/>
              </a:rPr>
              <a:t></a:t>
            </a:r>
          </a:p>
          <a:p>
            <a:pPr eaLnBrk="0" hangingPunct="0"/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sym typeface="Wingdings" pitchFamily="2" charset="2"/>
              </a:rPr>
              <a:t>Makes a dummy var too!</a:t>
            </a:r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Expressions: Assignment </a:t>
            </a:r>
            <a:r>
              <a:rPr lang="en-US" b="1">
                <a:solidFill>
                  <a:schemeClr val="accent2"/>
                </a:solidFill>
              </a:rPr>
              <a:t>=</a:t>
            </a:r>
          </a:p>
        </p:txBody>
      </p:sp>
      <p:sp>
        <p:nvSpPr>
          <p:cNvPr id="68613" name="Oval 5"/>
          <p:cNvSpPr>
            <a:spLocks noChangeArrowheads="1"/>
          </p:cNvSpPr>
          <p:nvPr/>
        </p:nvSpPr>
        <p:spPr bwMode="auto">
          <a:xfrm>
            <a:off x="3886200" y="4114800"/>
            <a:ext cx="3429000" cy="142875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614" name="Line 6"/>
          <p:cNvSpPr>
            <a:spLocks noChangeShapeType="1"/>
          </p:cNvSpPr>
          <p:nvPr/>
        </p:nvSpPr>
        <p:spPr bwMode="auto">
          <a:xfrm flipH="1">
            <a:off x="6019800" y="5486400"/>
            <a:ext cx="22860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615" name="Rectangle 7"/>
          <p:cNvSpPr>
            <a:spLocks noChangeArrowheads="1"/>
          </p:cNvSpPr>
          <p:nvPr/>
        </p:nvSpPr>
        <p:spPr bwMode="auto">
          <a:xfrm>
            <a:off x="2009775" y="4572000"/>
            <a:ext cx="550227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>
              <a:spcBef>
                <a:spcPct val="20000"/>
              </a:spcBef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myvar = ((n+5)&lt;=a) &amp;&amp; q )</a:t>
            </a:r>
          </a:p>
        </p:txBody>
      </p:sp>
      <p:sp>
        <p:nvSpPr>
          <p:cNvPr id="68616" name="Oval 8"/>
          <p:cNvSpPr>
            <a:spLocks noChangeArrowheads="1"/>
          </p:cNvSpPr>
          <p:nvPr/>
        </p:nvSpPr>
        <p:spPr bwMode="auto">
          <a:xfrm>
            <a:off x="1752600" y="3886200"/>
            <a:ext cx="6172200" cy="25908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617" name="Text Box 9"/>
          <p:cNvSpPr txBox="1">
            <a:spLocks noChangeArrowheads="1"/>
          </p:cNvSpPr>
          <p:nvPr/>
        </p:nvSpPr>
        <p:spPr bwMode="auto">
          <a:xfrm>
            <a:off x="1219200" y="5867400"/>
            <a:ext cx="498475" cy="46672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solidFill>
                  <a:srgbClr val="FF0000"/>
                </a:solidFill>
              </a:rPr>
              <a:t>d4</a:t>
            </a:r>
          </a:p>
        </p:txBody>
      </p:sp>
      <p:sp>
        <p:nvSpPr>
          <p:cNvPr id="68618" name="Line 10"/>
          <p:cNvSpPr>
            <a:spLocks noChangeShapeType="1"/>
          </p:cNvSpPr>
          <p:nvPr/>
        </p:nvSpPr>
        <p:spPr bwMode="auto">
          <a:xfrm flipH="1">
            <a:off x="1752600" y="5638800"/>
            <a:ext cx="228600" cy="2286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8619" name="AutoShape 11"/>
          <p:cNvSpPr>
            <a:spLocks noChangeArrowheads="1"/>
          </p:cNvSpPr>
          <p:nvPr/>
        </p:nvSpPr>
        <p:spPr bwMode="auto">
          <a:xfrm rot="843738" flipH="1" flipV="1">
            <a:off x="2438400" y="4953000"/>
            <a:ext cx="3429000" cy="1365250"/>
          </a:xfrm>
          <a:custGeom>
            <a:avLst/>
            <a:gdLst>
              <a:gd name="G0" fmla="+- 0 0 0"/>
              <a:gd name="G1" fmla="+- -11796480 0 0"/>
              <a:gd name="G2" fmla="+- 0 0 -11796480"/>
              <a:gd name="G3" fmla="+- 10800 0 0"/>
              <a:gd name="G4" fmla="+- 0 0 0"/>
              <a:gd name="T0" fmla="*/ 360 256 1"/>
              <a:gd name="T1" fmla="*/ 0 256 1"/>
              <a:gd name="G5" fmla="+- G2 T0 T1"/>
              <a:gd name="G6" fmla="?: G2 G2 G5"/>
              <a:gd name="G7" fmla="+- 0 0 G6"/>
              <a:gd name="G8" fmla="+- 6809 0 0"/>
              <a:gd name="G9" fmla="+- 0 0 -11796480"/>
              <a:gd name="G10" fmla="+- 6809 0 2700"/>
              <a:gd name="G11" fmla="cos G10 0"/>
              <a:gd name="G12" fmla="sin G10 0"/>
              <a:gd name="G13" fmla="cos 13500 0"/>
              <a:gd name="G14" fmla="sin 13500 0"/>
              <a:gd name="G15" fmla="+- G11 10800 0"/>
              <a:gd name="G16" fmla="+- G12 10800 0"/>
              <a:gd name="G17" fmla="+- G13 10800 0"/>
              <a:gd name="G18" fmla="+- G14 10800 0"/>
              <a:gd name="G19" fmla="*/ 6809 1 2"/>
              <a:gd name="G20" fmla="+- G19 5400 0"/>
              <a:gd name="G21" fmla="cos G20 0"/>
              <a:gd name="G22" fmla="sin G20 0"/>
              <a:gd name="G23" fmla="+- G21 10800 0"/>
              <a:gd name="G24" fmla="+- G12 G23 G22"/>
              <a:gd name="G25" fmla="+- G22 G23 G11"/>
              <a:gd name="G26" fmla="cos 10800 0"/>
              <a:gd name="G27" fmla="sin 10800 0"/>
              <a:gd name="G28" fmla="cos 6809 0"/>
              <a:gd name="G29" fmla="sin 6809 0"/>
              <a:gd name="G30" fmla="+- G26 10800 0"/>
              <a:gd name="G31" fmla="+- G27 10800 0"/>
              <a:gd name="G32" fmla="+- G28 10800 0"/>
              <a:gd name="G33" fmla="+- G29 10800 0"/>
              <a:gd name="G34" fmla="+- G19 5400 0"/>
              <a:gd name="G35" fmla="cos G34 -11796480"/>
              <a:gd name="G36" fmla="sin G34 -11796480"/>
              <a:gd name="G37" fmla="+/ -11796480 0 2"/>
              <a:gd name="T2" fmla="*/ 180 256 1"/>
              <a:gd name="T3" fmla="*/ 0 256 1"/>
              <a:gd name="G38" fmla="+- G37 T2 T3"/>
              <a:gd name="G39" fmla="?: G2 G37 G38"/>
              <a:gd name="G40" fmla="cos 10800 G39"/>
              <a:gd name="G41" fmla="sin 10800 G39"/>
              <a:gd name="G42" fmla="cos 6809 G39"/>
              <a:gd name="G43" fmla="sin 6809 G39"/>
              <a:gd name="G44" fmla="+- G40 10800 0"/>
              <a:gd name="G45" fmla="+- G41 10800 0"/>
              <a:gd name="G46" fmla="+- G42 10800 0"/>
              <a:gd name="G47" fmla="+- G43 10800 0"/>
              <a:gd name="G48" fmla="+- G35 10800 0"/>
              <a:gd name="G49" fmla="+- G36 10800 0"/>
              <a:gd name="T4" fmla="*/ 10799 w 21600"/>
              <a:gd name="T5" fmla="*/ 0 h 21600"/>
              <a:gd name="T6" fmla="*/ 1995 w 21600"/>
              <a:gd name="T7" fmla="*/ 10800 h 21600"/>
              <a:gd name="T8" fmla="*/ 10799 w 21600"/>
              <a:gd name="T9" fmla="*/ 3991 h 21600"/>
              <a:gd name="T10" fmla="*/ 24300 w 21600"/>
              <a:gd name="T11" fmla="*/ 10800 h 21600"/>
              <a:gd name="T12" fmla="*/ 19605 w 21600"/>
              <a:gd name="T13" fmla="*/ 15496 h 21600"/>
              <a:gd name="T14" fmla="*/ 14909 w 21600"/>
              <a:gd name="T15" fmla="*/ 10800 h 21600"/>
              <a:gd name="T16" fmla="*/ 3163 w 21600"/>
              <a:gd name="T17" fmla="*/ 3163 h 21600"/>
              <a:gd name="T18" fmla="*/ 18437 w 21600"/>
              <a:gd name="T19" fmla="*/ 18437 h 21600"/>
            </a:gdLst>
            <a:ahLst/>
            <a:cxnLst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17609" y="10800"/>
                </a:moveTo>
                <a:cubicBezTo>
                  <a:pt x="17609" y="7039"/>
                  <a:pt x="14560" y="3991"/>
                  <a:pt x="10800" y="3991"/>
                </a:cubicBezTo>
                <a:cubicBezTo>
                  <a:pt x="7039" y="3991"/>
                  <a:pt x="3991" y="7039"/>
                  <a:pt x="3991" y="10800"/>
                </a:cubicBezTo>
                <a:lnTo>
                  <a:pt x="0" y="10800"/>
                </a:lnTo>
                <a:cubicBezTo>
                  <a:pt x="0" y="4835"/>
                  <a:pt x="4835" y="0"/>
                  <a:pt x="10800" y="0"/>
                </a:cubicBezTo>
                <a:cubicBezTo>
                  <a:pt x="16764" y="0"/>
                  <a:pt x="21599" y="4835"/>
                  <a:pt x="21600" y="10799"/>
                </a:cubicBezTo>
                <a:lnTo>
                  <a:pt x="21600" y="10800"/>
                </a:lnTo>
                <a:lnTo>
                  <a:pt x="24300" y="10800"/>
                </a:lnTo>
                <a:lnTo>
                  <a:pt x="19605" y="15496"/>
                </a:lnTo>
                <a:lnTo>
                  <a:pt x="14909" y="10800"/>
                </a:lnTo>
                <a:lnTo>
                  <a:pt x="17609" y="10800"/>
                </a:lnTo>
                <a:close/>
              </a:path>
            </a:pathLst>
          </a:custGeom>
          <a:solidFill>
            <a:schemeClr val="accent1"/>
          </a:solidFill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8620" name="Text Box 12"/>
          <p:cNvSpPr txBox="1">
            <a:spLocks noChangeArrowheads="1"/>
          </p:cNvSpPr>
          <p:nvPr/>
        </p:nvSpPr>
        <p:spPr bwMode="auto">
          <a:xfrm>
            <a:off x="5562600" y="5715000"/>
            <a:ext cx="498475" cy="466725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>
                <a:solidFill>
                  <a:srgbClr val="FF0000"/>
                </a:solidFill>
              </a:rPr>
              <a:t>d3</a:t>
            </a:r>
          </a:p>
        </p:txBody>
      </p:sp>
      <p:sp>
        <p:nvSpPr>
          <p:cNvPr id="68621" name="Text Box 13"/>
          <p:cNvSpPr txBox="1">
            <a:spLocks noChangeArrowheads="1"/>
          </p:cNvSpPr>
          <p:nvPr/>
        </p:nvSpPr>
        <p:spPr bwMode="auto">
          <a:xfrm rot="-20600940">
            <a:off x="3230563" y="5846763"/>
            <a:ext cx="1192212" cy="519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800" b="1">
                <a:effectLst>
                  <a:outerShdw blurRad="38100" dist="38100" dir="2700000" algn="tl">
                    <a:srgbClr val="C0C0C0"/>
                  </a:outerShdw>
                </a:effectLst>
              </a:rPr>
              <a:t>COPY</a:t>
            </a:r>
          </a:p>
        </p:txBody>
      </p:sp>
      <p:sp>
        <p:nvSpPr>
          <p:cNvPr id="68622" name="Rectangle 14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sz="3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</a:t>
            </a:r>
            <a:r>
              <a:rPr lang="en-US"/>
              <a:t>  is an operator!  It means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copy ’</a:t>
            </a:r>
            <a:endParaRPr lang="en-US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/>
              <a:t>It’s part of an expression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(operator, terms) </a:t>
            </a:r>
            <a:r>
              <a:rPr lang="en-US"/>
              <a:t>with</a:t>
            </a:r>
            <a:endParaRPr lang="en-US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/>
              <a:t>2 Terms: --right-hand side(RHS): source value </a:t>
            </a:r>
            <a:br>
              <a:rPr lang="en-US"/>
            </a:br>
            <a:r>
              <a:rPr lang="en-US"/>
              <a:t>               --left-hand side (LHS):   dest. variable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42E062D-9F94-49B8-B743-9F33D1C61281}" type="slidenum">
              <a:rPr lang="en-US"/>
              <a:pPr/>
              <a:t>22</a:t>
            </a:fld>
            <a:endParaRPr lang="en-US"/>
          </a:p>
        </p:txBody>
      </p:sp>
      <p:sp>
        <p:nvSpPr>
          <p:cNvPr id="696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Expressions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600200"/>
            <a:ext cx="8229600" cy="48006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“Why should we care?</a:t>
            </a:r>
          </a:p>
          <a:p>
            <a:pPr>
              <a:buFontTx/>
              <a:buNone/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    The compiler does it all for us!” </a:t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b="1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endParaRPr lang="en-US" b="1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Because:</a:t>
            </a:r>
          </a:p>
          <a:p>
            <a:pPr lvl="1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Every nested step uses ‘phantom’ variables,</a:t>
            </a:r>
          </a:p>
          <a:p>
            <a:pPr lvl="1"/>
            <a:r>
              <a:rPr lang="en-US" b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COMPILER decides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 on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types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 for each one.</a:t>
            </a:r>
          </a:p>
          <a:p>
            <a:pPr lvl="1"/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Unintended decision?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Unintended Answer!</a:t>
            </a:r>
          </a:p>
          <a:p>
            <a:pPr lvl="1">
              <a:buFontTx/>
              <a:buNone/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			(a source of subtle, frustrating errors)</a:t>
            </a:r>
          </a:p>
        </p:txBody>
      </p:sp>
      <p:sp>
        <p:nvSpPr>
          <p:cNvPr id="69636" name="Oval 4"/>
          <p:cNvSpPr>
            <a:spLocks noChangeArrowheads="1"/>
          </p:cNvSpPr>
          <p:nvPr/>
        </p:nvSpPr>
        <p:spPr bwMode="auto">
          <a:xfrm>
            <a:off x="4038600" y="3124200"/>
            <a:ext cx="841375" cy="3810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637" name="Oval 5"/>
          <p:cNvSpPr>
            <a:spLocks noChangeArrowheads="1"/>
          </p:cNvSpPr>
          <p:nvPr/>
        </p:nvSpPr>
        <p:spPr bwMode="auto">
          <a:xfrm>
            <a:off x="3810000" y="3048000"/>
            <a:ext cx="1981200" cy="5334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638" name="Oval 6"/>
          <p:cNvSpPr>
            <a:spLocks noChangeArrowheads="1"/>
          </p:cNvSpPr>
          <p:nvPr/>
        </p:nvSpPr>
        <p:spPr bwMode="auto">
          <a:xfrm>
            <a:off x="3657600" y="2895600"/>
            <a:ext cx="3352800" cy="8382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639" name="Rectangle 7"/>
          <p:cNvSpPr>
            <a:spLocks noChangeArrowheads="1"/>
          </p:cNvSpPr>
          <p:nvPr/>
        </p:nvSpPr>
        <p:spPr bwMode="auto">
          <a:xfrm>
            <a:off x="1736725" y="3048000"/>
            <a:ext cx="550227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myvar = (((n+5)&lt;=a) &amp;&amp; q)</a:t>
            </a:r>
          </a:p>
        </p:txBody>
      </p:sp>
      <p:sp>
        <p:nvSpPr>
          <p:cNvPr id="69640" name="Rectangle 8"/>
          <p:cNvSpPr>
            <a:spLocks noChangeArrowheads="1"/>
          </p:cNvSpPr>
          <p:nvPr/>
        </p:nvSpPr>
        <p:spPr bwMode="auto">
          <a:xfrm>
            <a:off x="1295400" y="4953000"/>
            <a:ext cx="6705600" cy="53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9641" name="Oval 9"/>
          <p:cNvSpPr>
            <a:spLocks noChangeArrowheads="1"/>
          </p:cNvSpPr>
          <p:nvPr/>
        </p:nvSpPr>
        <p:spPr bwMode="auto">
          <a:xfrm>
            <a:off x="1676400" y="2743200"/>
            <a:ext cx="5486400" cy="11430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01421DC-5555-496A-907D-1F1AE5F94D60}" type="slidenum">
              <a:rPr lang="en-US"/>
              <a:pPr/>
              <a:t>23</a:t>
            </a:fld>
            <a:endParaRPr lang="en-US"/>
          </a:p>
        </p:txBody>
      </p:sp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Expressions: Type Promotion</a:t>
            </a:r>
          </a:p>
        </p:txBody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676400"/>
            <a:ext cx="7848600" cy="48768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buFontTx/>
              <a:buNone/>
            </a:pPr>
            <a:r>
              <a:rPr lang="en-US" b="1" dirty="0"/>
              <a:t>Hidden variable’s data type </a:t>
            </a:r>
            <a:br>
              <a:rPr lang="en-US" b="1" dirty="0"/>
            </a:br>
            <a:r>
              <a:rPr lang="en-US" b="1" dirty="0"/>
              <a:t>			is chosen by simple rules:</a:t>
            </a:r>
          </a:p>
          <a:p>
            <a:r>
              <a:rPr lang="en-US" dirty="0"/>
              <a:t>All terms have same type? Then so</a:t>
            </a:r>
            <a:r>
              <a:rPr lang="en-US" dirty="0">
                <a:sym typeface="Wingdings" pitchFamily="2" charset="2"/>
              </a:rPr>
              <a:t> does the expression’s dummy variable.</a:t>
            </a:r>
            <a:endParaRPr lang="en-US" i="1" dirty="0"/>
          </a:p>
          <a:p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Terms have mixed types?</a:t>
            </a:r>
            <a:r>
              <a:rPr lang="en-US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 May be trouble!</a:t>
            </a:r>
          </a:p>
          <a:p>
            <a:pPr lvl="1"/>
            <a:r>
              <a:rPr lang="en-US" dirty="0"/>
              <a:t>C chooses the ‘largest’ term type (saves data) </a:t>
            </a:r>
            <a:r>
              <a:rPr lang="en-US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char </a:t>
            </a:r>
            <a:r>
              <a:rPr lang="en-US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 </a:t>
            </a:r>
            <a:r>
              <a:rPr lang="en-US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int</a:t>
            </a:r>
            <a:r>
              <a:rPr lang="en-US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  float  double</a:t>
            </a: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  </a:t>
            </a:r>
            <a:r>
              <a:rPr lang="en-US" dirty="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( larger)</a:t>
            </a:r>
            <a:endParaRPr lang="en-US" dirty="0">
              <a:solidFill>
                <a:schemeClr val="bg2"/>
              </a:solidFill>
              <a:sym typeface="Wingdings" pitchFamily="2" charset="2"/>
            </a:endParaRPr>
          </a:p>
          <a:p>
            <a:pPr lvl="1"/>
            <a:r>
              <a:rPr lang="en-US" dirty="0">
                <a:sym typeface="Wingdings" pitchFamily="2" charset="2"/>
              </a:rPr>
              <a:t>But sometimes that’s not enough:</a:t>
            </a:r>
          </a:p>
          <a:p>
            <a:pPr lvl="1">
              <a:buFontTx/>
              <a:buNone/>
            </a:pPr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		</a:t>
            </a:r>
            <a:r>
              <a:rPr lang="en-US" sz="2000" dirty="0"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 </a:t>
            </a:r>
            <a:r>
              <a:rPr lang="en-US" sz="2000" b="1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my_float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 = 5/2;    </a:t>
            </a:r>
            <a:r>
              <a:rPr lang="en-US" sz="20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// result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sym typeface="Wingdings" pitchFamily="2" charset="2"/>
              </a:rPr>
              <a:t>: 2.0 </a:t>
            </a:r>
          </a:p>
          <a:p>
            <a:pPr lvl="1">
              <a:buFontTx/>
              <a:buNone/>
            </a:pPr>
            <a:endParaRPr lang="en-US" sz="20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</p:txBody>
      </p:sp>
      <p:sp>
        <p:nvSpPr>
          <p:cNvPr id="70660" name="Rectangle 4"/>
          <p:cNvSpPr>
            <a:spLocks noChangeArrowheads="1"/>
          </p:cNvSpPr>
          <p:nvPr/>
        </p:nvSpPr>
        <p:spPr bwMode="auto">
          <a:xfrm>
            <a:off x="609600" y="1676400"/>
            <a:ext cx="7848600" cy="990600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6830D7-9815-49F1-BD4B-EC7F50823684}" type="slidenum">
              <a:rPr lang="en-US"/>
              <a:pPr/>
              <a:t>24</a:t>
            </a:fld>
            <a:endParaRPr lang="en-US"/>
          </a:p>
        </p:txBody>
      </p:sp>
      <p:sp>
        <p:nvSpPr>
          <p:cNvPr id="7168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81000"/>
            <a:ext cx="9144000" cy="1143000"/>
          </a:xfrm>
        </p:spPr>
        <p:txBody>
          <a:bodyPr/>
          <a:lstStyle/>
          <a:p>
            <a:r>
              <a:rPr lang="en-US" sz="3600"/>
              <a:t>SOLUTION: ‘Type Casting’</a:t>
            </a:r>
            <a:r>
              <a:rPr lang="en-US"/>
              <a:t>  </a:t>
            </a:r>
            <a:r>
              <a:rPr lang="en-US" sz="3200"/>
              <a:t>(pg. 118)</a:t>
            </a:r>
          </a:p>
        </p:txBody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876800"/>
          </a:xfrm>
        </p:spPr>
        <p:txBody>
          <a:bodyPr/>
          <a:lstStyle/>
          <a:p>
            <a:r>
              <a:rPr lang="en-US" sz="2800"/>
              <a:t>FORCES a temporary, local type change</a:t>
            </a:r>
            <a:br>
              <a:rPr lang="en-US" sz="2800"/>
            </a:br>
            <a:r>
              <a:rPr lang="en-US" sz="2800"/>
              <a:t>(each cast sets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type</a:t>
            </a:r>
            <a:r>
              <a:rPr lang="en-US" sz="2800"/>
              <a:t> of </a:t>
            </a:r>
            <a:r>
              <a:rPr lang="en-US" sz="2800">
                <a:solidFill>
                  <a:srgbClr val="FF0000"/>
                </a:solidFill>
              </a:rPr>
              <a:t>one</a:t>
            </a:r>
            <a:r>
              <a:rPr lang="en-US" sz="2800"/>
              <a:t> term in </a:t>
            </a:r>
            <a:r>
              <a:rPr lang="en-US" sz="2800">
                <a:solidFill>
                  <a:srgbClr val="FF0000"/>
                </a:solidFill>
              </a:rPr>
              <a:t>one</a:t>
            </a:r>
            <a:r>
              <a:rPr lang="en-US" sz="2800"/>
              <a:t> expression)</a:t>
            </a:r>
            <a:br>
              <a:rPr lang="en-US" sz="2800"/>
            </a:br>
            <a:endParaRPr lang="en-US" sz="2800"/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i,j;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 f1,f2,f3;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/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i=5; j=2;</a:t>
            </a:r>
          </a:p>
          <a:p>
            <a:pPr>
              <a:buFontTx/>
              <a:buNone/>
            </a:pP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fl =        i/       j;	/* result: 2.0 */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f2 = (float)i/(float)j;	/* result: 2.5 */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f3 = (float)(i/j);		/* result: 2.0 */</a:t>
            </a:r>
            <a:b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20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f2 = (float)i/       j;	/* </a:t>
            </a:r>
            <a:r>
              <a:rPr lang="en-US" sz="20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lucky!; 2.5 */</a:t>
            </a:r>
            <a:endParaRPr lang="en-US" sz="2400">
              <a:solidFill>
                <a:srgbClr val="FF0000"/>
              </a:solidFill>
            </a:endParaRPr>
          </a:p>
          <a:p>
            <a:r>
              <a:rPr lang="en-US" sz="2400">
                <a:solidFill>
                  <a:srgbClr val="FF0000"/>
                </a:solidFill>
              </a:rPr>
              <a:t>When in doubt, </a:t>
            </a:r>
            <a:r>
              <a:rPr lang="en-US" sz="24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USE CASTING</a:t>
            </a:r>
            <a:r>
              <a:rPr lang="en-US" sz="2400" u="sng">
                <a:solidFill>
                  <a:srgbClr val="FF0000"/>
                </a:solidFill>
              </a:rPr>
              <a:t>.</a:t>
            </a:r>
            <a:r>
              <a:rPr lang="en-US" sz="2400"/>
              <a:t> It shows your intentions,</a:t>
            </a:r>
            <a:br>
              <a:rPr lang="en-US" sz="2400"/>
            </a:br>
            <a:r>
              <a:rPr lang="en-US" sz="2400"/>
              <a:t>	and stops some subtle bugs before they start!</a:t>
            </a:r>
          </a:p>
        </p:txBody>
      </p:sp>
      <p:sp>
        <p:nvSpPr>
          <p:cNvPr id="71684" name="Text Box 4"/>
          <p:cNvSpPr txBox="1">
            <a:spLocks noChangeArrowheads="1"/>
          </p:cNvSpPr>
          <p:nvPr/>
        </p:nvSpPr>
        <p:spPr bwMode="auto">
          <a:xfrm>
            <a:off x="4876800" y="3132138"/>
            <a:ext cx="3725315" cy="46166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0" hangingPunct="0"/>
            <a:r>
              <a:rPr lang="en-US" dirty="0">
                <a:solidFill>
                  <a:srgbClr val="FF0000"/>
                </a:solidFill>
              </a:rPr>
              <a:t>‘Cast’ </a:t>
            </a:r>
            <a:r>
              <a:rPr lang="en-US" b="1" dirty="0" err="1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i</a:t>
            </a:r>
            <a:r>
              <a:rPr lang="en-US" dirty="0">
                <a:solidFill>
                  <a:srgbClr val="FF0000"/>
                </a:solidFill>
              </a:rPr>
              <a:t> and </a:t>
            </a:r>
            <a:r>
              <a:rPr lang="en-US" b="1" dirty="0">
                <a:solidFill>
                  <a:schemeClr val="accent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itchFamily="49" charset="0"/>
                <a:cs typeface="Courier New" pitchFamily="49" charset="0"/>
              </a:rPr>
              <a:t>j</a:t>
            </a:r>
            <a:r>
              <a:rPr lang="en-US" dirty="0">
                <a:solidFill>
                  <a:srgbClr val="FF0000"/>
                </a:solidFill>
              </a:rPr>
              <a:t> to type 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float</a:t>
            </a:r>
          </a:p>
        </p:txBody>
      </p:sp>
      <p:sp>
        <p:nvSpPr>
          <p:cNvPr id="71685" name="Line 5"/>
          <p:cNvSpPr>
            <a:spLocks noChangeShapeType="1"/>
          </p:cNvSpPr>
          <p:nvPr/>
        </p:nvSpPr>
        <p:spPr bwMode="auto">
          <a:xfrm flipH="1">
            <a:off x="3200400" y="3429000"/>
            <a:ext cx="1676400" cy="12192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71686" name="Line 6"/>
          <p:cNvSpPr>
            <a:spLocks noChangeShapeType="1"/>
          </p:cNvSpPr>
          <p:nvPr/>
        </p:nvSpPr>
        <p:spPr bwMode="auto">
          <a:xfrm flipH="1">
            <a:off x="4038600" y="3581400"/>
            <a:ext cx="838200" cy="1143000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89F5D27-1813-4751-907D-70DEA96E9751}" type="slidenum">
              <a:rPr lang="en-US"/>
              <a:pPr/>
              <a:t>25</a:t>
            </a:fld>
            <a:endParaRPr lang="en-US"/>
          </a:p>
        </p:txBody>
      </p:sp>
      <p:sp>
        <p:nvSpPr>
          <p:cNvPr id="727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Expressions </a:t>
            </a:r>
            <a:r>
              <a:rPr lang="en-US">
                <a:sym typeface="Wingdings" pitchFamily="2" charset="2"/>
              </a:rPr>
              <a:t> Statements</a:t>
            </a:r>
            <a:endParaRPr lang="en-US"/>
          </a:p>
        </p:txBody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1524000"/>
            <a:ext cx="7772400" cy="42672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lvl="1">
              <a:buFontTx/>
              <a:buNone/>
            </a:pP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(((n+5)&lt;=a) &amp;&amp; q)</a:t>
            </a:r>
          </a:p>
          <a:p>
            <a:pPr lvl="1">
              <a:buFontTx/>
              <a:buNone/>
            </a:pPr>
            <a:endParaRPr lang="en-US" b="1" dirty="0" smtClean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>
              <a:buFontTx/>
              <a:buNone/>
            </a:pPr>
            <a:r>
              <a:rPr lang="en-US" b="1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this</a:t>
            </a:r>
            <a:r>
              <a:rPr lang="en-US" dirty="0" smtClean="0"/>
              <a:t> </a:t>
            </a:r>
            <a:r>
              <a:rPr lang="en-US" dirty="0"/>
              <a:t>is an expression.</a:t>
            </a:r>
          </a:p>
          <a:p>
            <a:pPr lvl="1">
              <a:buFontTx/>
              <a:buNone/>
            </a:pPr>
            <a:endParaRPr lang="en-US" dirty="0"/>
          </a:p>
          <a:p>
            <a:pPr lvl="1">
              <a:buFontTx/>
              <a:buNone/>
            </a:pPr>
            <a:r>
              <a:rPr lang="en-US" dirty="0"/>
              <a:t>But is </a:t>
            </a:r>
            <a:r>
              <a:rPr lang="en-US" b="1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this</a:t>
            </a:r>
            <a:r>
              <a:rPr lang="en-US" dirty="0"/>
              <a:t> a statement?	</a:t>
            </a:r>
            <a:r>
              <a:rPr lang="en-US" sz="1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(have you read Chapter 3 yet?)</a:t>
            </a:r>
          </a:p>
          <a:p>
            <a:pPr lvl="1">
              <a:buFontTx/>
              <a:buNone/>
            </a:pPr>
            <a:r>
              <a:rPr lang="en-US" dirty="0"/>
              <a:t>				</a:t>
            </a: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(((n+5)&lt;=a) &amp;&amp; q);</a:t>
            </a:r>
            <a:endParaRPr lang="en-US" dirty="0"/>
          </a:p>
          <a:p>
            <a:pPr lvl="1">
              <a:buFontTx/>
              <a:buNone/>
            </a:pPr>
            <a:r>
              <a:rPr lang="en-US" dirty="0"/>
              <a:t>Why, or why not?</a:t>
            </a:r>
          </a:p>
        </p:txBody>
      </p:sp>
      <p:sp>
        <p:nvSpPr>
          <p:cNvPr id="72708" name="Line 4"/>
          <p:cNvSpPr>
            <a:spLocks noChangeShapeType="1"/>
          </p:cNvSpPr>
          <p:nvPr/>
        </p:nvSpPr>
        <p:spPr bwMode="auto">
          <a:xfrm flipV="1">
            <a:off x="1752600" y="1981200"/>
            <a:ext cx="1828800" cy="68580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" name="Line 4"/>
          <p:cNvSpPr>
            <a:spLocks noChangeShapeType="1"/>
          </p:cNvSpPr>
          <p:nvPr/>
        </p:nvSpPr>
        <p:spPr bwMode="auto">
          <a:xfrm>
            <a:off x="2514600" y="4038600"/>
            <a:ext cx="914400" cy="30480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5ED0AC0-7B95-43FF-AEB8-37A405C82E9E}" type="slidenum">
              <a:rPr lang="en-US"/>
              <a:pPr/>
              <a:t>26</a:t>
            </a:fld>
            <a:endParaRPr lang="en-US"/>
          </a:p>
        </p:txBody>
      </p:sp>
      <p:sp>
        <p:nvSpPr>
          <p:cNvPr id="737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Expressions </a:t>
            </a:r>
            <a:r>
              <a:rPr lang="en-US">
                <a:sym typeface="Wingdings" pitchFamily="2" charset="2"/>
              </a:rPr>
              <a:t> </a:t>
            </a:r>
            <a:r>
              <a:rPr lang="en-US"/>
              <a:t>Statements</a:t>
            </a:r>
          </a:p>
        </p:txBody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47244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(((n+5)&lt;=a) &amp;&amp; q);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>
              <a:lnSpc>
                <a:spcPct val="90000"/>
              </a:lnSpc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‘statement’ in C is: 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zero or more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	expression(s) terminated by a semicolon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;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/>
              <a:t>For each expression (each red circle), </a:t>
            </a:r>
            <a:br>
              <a:rPr lang="en-US"/>
            </a:br>
            <a:r>
              <a:rPr lang="en-US"/>
              <a:t> C makes a (hidden)</a:t>
            </a:r>
            <a:r>
              <a:rPr lang="en-US">
                <a:solidFill>
                  <a:schemeClr val="accent2"/>
                </a:solidFill>
              </a:rPr>
              <a:t>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temporary variable</a:t>
            </a:r>
          </a:p>
          <a:p>
            <a:pPr>
              <a:lnSpc>
                <a:spcPct val="90000"/>
              </a:lnSpc>
            </a:pPr>
            <a:r>
              <a:rPr lang="en-US"/>
              <a:t>(Recall: some expressions have side-effects)</a:t>
            </a:r>
          </a:p>
          <a:p>
            <a:pPr>
              <a:lnSpc>
                <a:spcPct val="90000"/>
              </a:lnSpc>
            </a:pP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Semicolon means: </a:t>
            </a:r>
            <a:b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	‘Done! Destroy all temporary variables!’ </a:t>
            </a:r>
            <a:endParaRPr lang="en-US"/>
          </a:p>
        </p:txBody>
      </p:sp>
      <p:sp>
        <p:nvSpPr>
          <p:cNvPr id="73732" name="Oval 4"/>
          <p:cNvSpPr>
            <a:spLocks noChangeArrowheads="1"/>
          </p:cNvSpPr>
          <p:nvPr/>
        </p:nvSpPr>
        <p:spPr bwMode="auto">
          <a:xfrm>
            <a:off x="4076700" y="1524000"/>
            <a:ext cx="841375" cy="4572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733" name="Oval 5"/>
          <p:cNvSpPr>
            <a:spLocks noChangeArrowheads="1"/>
          </p:cNvSpPr>
          <p:nvPr/>
        </p:nvSpPr>
        <p:spPr bwMode="auto">
          <a:xfrm>
            <a:off x="3848100" y="1447800"/>
            <a:ext cx="1908175" cy="6096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734" name="Oval 6"/>
          <p:cNvSpPr>
            <a:spLocks noChangeArrowheads="1"/>
          </p:cNvSpPr>
          <p:nvPr/>
        </p:nvSpPr>
        <p:spPr bwMode="auto">
          <a:xfrm>
            <a:off x="3619500" y="1295400"/>
            <a:ext cx="3429000" cy="914400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735" name="Rectangle 7"/>
          <p:cNvSpPr>
            <a:spLocks noChangeArrowheads="1"/>
          </p:cNvSpPr>
          <p:nvPr/>
        </p:nvSpPr>
        <p:spPr bwMode="auto">
          <a:xfrm>
            <a:off x="990600" y="3048000"/>
            <a:ext cx="7315200" cy="5334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73736" name="Rectangle 8"/>
          <p:cNvSpPr>
            <a:spLocks noChangeArrowheads="1"/>
          </p:cNvSpPr>
          <p:nvPr/>
        </p:nvSpPr>
        <p:spPr bwMode="auto">
          <a:xfrm>
            <a:off x="990600" y="5105400"/>
            <a:ext cx="7467600" cy="990600"/>
          </a:xfrm>
          <a:prstGeom prst="rect">
            <a:avLst/>
          </a:prstGeom>
          <a:noFill/>
          <a:ln w="381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4D02B61-40F6-47BD-BD15-9736D3BC0F27}" type="slidenum">
              <a:rPr lang="en-US"/>
              <a:pPr/>
              <a:t>27</a:t>
            </a:fld>
            <a:endParaRPr lang="en-US"/>
          </a:p>
        </p:txBody>
      </p:sp>
      <p:sp>
        <p:nvSpPr>
          <p:cNvPr id="747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Statements</a:t>
            </a:r>
          </a:p>
        </p:txBody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495800"/>
          </a:xfrm>
          <a:ln/>
          <a:extLs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u="sng"/>
              <a:t>Statement</a:t>
            </a:r>
            <a:r>
              <a:rPr lang="en-US"/>
              <a:t> </a:t>
            </a:r>
          </a:p>
          <a:p>
            <a:pPr lvl="1">
              <a:lnSpc>
                <a:spcPct val="90000"/>
              </a:lnSpc>
            </a:pPr>
            <a:r>
              <a:rPr lang="en-US"/>
              <a:t>An action to be performed by the program; and</a:t>
            </a:r>
          </a:p>
          <a:p>
            <a:pPr lvl="1">
              <a:lnSpc>
                <a:spcPct val="90000"/>
              </a:lnSpc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 set of expressions, possibly nested.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Statements always terminate in a semicolon</a:t>
            </a:r>
          </a:p>
          <a:p>
            <a:pPr>
              <a:lnSpc>
                <a:spcPct val="90000"/>
              </a:lnSpc>
            </a:pPr>
            <a:r>
              <a:rPr lang="en-US"/>
              <a:t>Examples:</a:t>
            </a:r>
          </a:p>
          <a:p>
            <a:pPr lvl="1">
              <a:lnSpc>
                <a:spcPct val="90000"/>
              </a:lnSpc>
              <a:buFontTx/>
              <a:buNone/>
            </a:pPr>
            <a:r>
              <a:rPr lang="en-US" sz="1800">
                <a:solidFill>
                  <a:schemeClr val="accent2"/>
                </a:solidFill>
                <a:latin typeface="Courier New" pitchFamily="49" charset="0"/>
              </a:rPr>
              <a:t>counter = 3;</a:t>
            </a:r>
            <a:r>
              <a:rPr lang="en-US" sz="1800">
                <a:latin typeface="Courier New" pitchFamily="49" charset="0"/>
              </a:rPr>
              <a:t>  	// an assignment statement.</a:t>
            </a:r>
          </a:p>
          <a:p>
            <a:pPr lvl="1">
              <a:lnSpc>
                <a:spcPct val="90000"/>
              </a:lnSpc>
              <a:buFontTx/>
              <a:buNone/>
            </a:pPr>
            <a:r>
              <a:rPr lang="en-US" sz="1800">
                <a:solidFill>
                  <a:schemeClr val="accent2"/>
                </a:solidFill>
                <a:latin typeface="Courier New" pitchFamily="49" charset="0"/>
              </a:rPr>
              <a:t>printf("Hello");</a:t>
            </a:r>
            <a:r>
              <a:rPr lang="en-US" sz="1800">
                <a:latin typeface="Courier New" pitchFamily="49" charset="0"/>
              </a:rPr>
              <a:t> // message-printing statement.</a:t>
            </a:r>
          </a:p>
          <a:p>
            <a:pPr lvl="1">
              <a:lnSpc>
                <a:spcPct val="90000"/>
              </a:lnSpc>
              <a:buFontTx/>
              <a:buNone/>
            </a:pPr>
            <a:r>
              <a:rPr lang="en-US" sz="1800">
                <a:solidFill>
                  <a:srgbClr val="FF0000"/>
                </a:solidFill>
                <a:latin typeface="Courier New" pitchFamily="49" charset="0"/>
              </a:rPr>
              <a:t>counter = 3</a:t>
            </a:r>
            <a:r>
              <a:rPr lang="en-US" sz="1800">
                <a:latin typeface="Courier New" pitchFamily="49" charset="0"/>
              </a:rPr>
              <a:t> 	// NOT a statement: this is just an // expression. It will become a statement when we // add a semi-colon at the end.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8C820C-DDE2-4E32-9DB1-AECE475D146F}" type="slidenum">
              <a:rPr lang="en-US"/>
              <a:pPr/>
              <a:t>3</a:t>
            </a:fld>
            <a:endParaRPr lang="en-US"/>
          </a:p>
        </p:txBody>
      </p:sp>
      <p:sp>
        <p:nvSpPr>
          <p:cNvPr id="9216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228600"/>
            <a:ext cx="8610600" cy="1055688"/>
          </a:xfrm>
        </p:spPr>
        <p:txBody>
          <a:bodyPr/>
          <a:lstStyle/>
          <a:p>
            <a:r>
              <a:rPr lang="en-US"/>
              <a:t>C is a ‘Structured’ Language:</a:t>
            </a:r>
          </a:p>
        </p:txBody>
      </p:sp>
      <p:sp>
        <p:nvSpPr>
          <p:cNvPr id="921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19400" y="1676400"/>
            <a:ext cx="6096000" cy="5029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1"/>
              <a:t>Literals and Variables  </a:t>
            </a:r>
            <a:br>
              <a:rPr lang="en-US" b="1"/>
            </a:br>
            <a:r>
              <a:rPr lang="en-US" b="1"/>
              <a:t>		</a:t>
            </a:r>
            <a:r>
              <a:rPr lang="en-US" sz="2400" b="1"/>
              <a:t>(with their ‘data types’)</a:t>
            </a:r>
          </a:p>
          <a:p>
            <a:pPr>
              <a:lnSpc>
                <a:spcPct val="90000"/>
              </a:lnSpc>
            </a:pPr>
            <a:r>
              <a:rPr lang="en-US" b="1"/>
              <a:t>Operators</a:t>
            </a:r>
          </a:p>
          <a:p>
            <a:pPr>
              <a:lnSpc>
                <a:spcPct val="90000"/>
              </a:lnSpc>
            </a:pPr>
            <a:r>
              <a:rPr lang="en-US" b="1"/>
              <a:t>Expressions</a:t>
            </a:r>
          </a:p>
          <a:p>
            <a:pPr>
              <a:lnSpc>
                <a:spcPct val="90000"/>
              </a:lnSpc>
            </a:pPr>
            <a:r>
              <a:rPr lang="en-US" b="1"/>
              <a:t>Statements</a:t>
            </a:r>
          </a:p>
          <a:p>
            <a:pPr>
              <a:lnSpc>
                <a:spcPct val="90000"/>
              </a:lnSpc>
            </a:pPr>
            <a:r>
              <a:rPr lang="en-US" b="1"/>
              <a:t>Functions</a:t>
            </a:r>
          </a:p>
          <a:p>
            <a:pPr>
              <a:lnSpc>
                <a:spcPct val="90000"/>
              </a:lnSpc>
            </a:pPr>
            <a:r>
              <a:rPr lang="en-US" b="1"/>
              <a:t>Libraries</a:t>
            </a:r>
          </a:p>
          <a:p>
            <a:pPr>
              <a:lnSpc>
                <a:spcPct val="90000"/>
              </a:lnSpc>
            </a:pPr>
            <a:r>
              <a:rPr lang="en-US" b="1"/>
              <a:t>Programs</a:t>
            </a:r>
          </a:p>
          <a:p>
            <a:pPr>
              <a:lnSpc>
                <a:spcPct val="90000"/>
              </a:lnSpc>
            </a:pPr>
            <a:r>
              <a:rPr lang="en-US" b="1"/>
              <a:t>‘Systems’ </a:t>
            </a:r>
            <a:r>
              <a:rPr lang="en-US" sz="2400" b="1"/>
              <a:t>(e.g. MacOS, TCP/IP, Web)</a:t>
            </a:r>
            <a:endParaRPr lang="en-US" b="1"/>
          </a:p>
          <a:p>
            <a:pPr>
              <a:lnSpc>
                <a:spcPct val="90000"/>
              </a:lnSpc>
              <a:buFontTx/>
              <a:buNone/>
            </a:pPr>
            <a:endParaRPr lang="en-US" b="1"/>
          </a:p>
        </p:txBody>
      </p:sp>
      <p:sp>
        <p:nvSpPr>
          <p:cNvPr id="92164" name="Oval 4"/>
          <p:cNvSpPr>
            <a:spLocks noChangeArrowheads="1"/>
          </p:cNvSpPr>
          <p:nvPr/>
        </p:nvSpPr>
        <p:spPr bwMode="auto">
          <a:xfrm>
            <a:off x="2743200" y="1676400"/>
            <a:ext cx="3886200" cy="685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165" name="Oval 5"/>
          <p:cNvSpPr>
            <a:spLocks noChangeArrowheads="1"/>
          </p:cNvSpPr>
          <p:nvPr/>
        </p:nvSpPr>
        <p:spPr bwMode="auto">
          <a:xfrm>
            <a:off x="1447800" y="1600200"/>
            <a:ext cx="6172200" cy="2057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166" name="Oval 6"/>
          <p:cNvSpPr>
            <a:spLocks noChangeArrowheads="1"/>
          </p:cNvSpPr>
          <p:nvPr/>
        </p:nvSpPr>
        <p:spPr bwMode="auto">
          <a:xfrm>
            <a:off x="2819400" y="2667000"/>
            <a:ext cx="2438400" cy="533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167" name="Oval 7"/>
          <p:cNvSpPr>
            <a:spLocks noChangeArrowheads="1"/>
          </p:cNvSpPr>
          <p:nvPr/>
        </p:nvSpPr>
        <p:spPr bwMode="auto">
          <a:xfrm>
            <a:off x="1219200" y="1524000"/>
            <a:ext cx="6629400" cy="2743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168" name="Oval 8"/>
          <p:cNvSpPr>
            <a:spLocks noChangeArrowheads="1"/>
          </p:cNvSpPr>
          <p:nvPr/>
        </p:nvSpPr>
        <p:spPr bwMode="auto">
          <a:xfrm>
            <a:off x="914400" y="1447800"/>
            <a:ext cx="7239000" cy="3352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169" name="Oval 9"/>
          <p:cNvSpPr>
            <a:spLocks noChangeArrowheads="1"/>
          </p:cNvSpPr>
          <p:nvPr/>
        </p:nvSpPr>
        <p:spPr bwMode="auto">
          <a:xfrm>
            <a:off x="762000" y="1371600"/>
            <a:ext cx="7543800" cy="3962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170" name="Oval 10"/>
          <p:cNvSpPr>
            <a:spLocks noChangeArrowheads="1"/>
          </p:cNvSpPr>
          <p:nvPr/>
        </p:nvSpPr>
        <p:spPr bwMode="auto">
          <a:xfrm>
            <a:off x="609600" y="1295400"/>
            <a:ext cx="7848600" cy="4495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171" name="Oval 11"/>
          <p:cNvSpPr>
            <a:spLocks noChangeArrowheads="1"/>
          </p:cNvSpPr>
          <p:nvPr/>
        </p:nvSpPr>
        <p:spPr bwMode="auto">
          <a:xfrm>
            <a:off x="457200" y="1219200"/>
            <a:ext cx="8153400" cy="51816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16602F-C2E1-40DA-A321-FFE31C37CA9E}" type="slidenum">
              <a:rPr lang="en-US"/>
              <a:pPr/>
              <a:t>4</a:t>
            </a:fld>
            <a:endParaRPr lang="en-US"/>
          </a:p>
        </p:txBody>
      </p:sp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76200"/>
            <a:ext cx="8686800" cy="1143000"/>
          </a:xfrm>
        </p:spPr>
        <p:txBody>
          <a:bodyPr/>
          <a:lstStyle/>
          <a:p>
            <a:r>
              <a:rPr lang="en-US" sz="3600">
                <a:solidFill>
                  <a:schemeClr val="accent2"/>
                </a:solidFill>
              </a:rPr>
              <a:t>Operators: </a:t>
            </a:r>
            <a:r>
              <a:rPr lang="en-US" sz="3600"/>
              <a:t>How to Change Numbers</a:t>
            </a:r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143000"/>
            <a:ext cx="8610600" cy="53340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/>
              <a:t>You’ve met the ‘</a:t>
            </a:r>
            <a:r>
              <a:rPr lang="en-US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Assignment</a:t>
            </a:r>
            <a:r>
              <a:rPr lang="en-US"/>
              <a:t>’ operator 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…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/>
              <a:t>All the rest fit in these three big categories:</a:t>
            </a:r>
          </a:p>
          <a:p>
            <a:pPr>
              <a:lnSpc>
                <a:spcPct val="90000"/>
              </a:lnSpc>
            </a:pPr>
            <a:r>
              <a:rPr lang="en-US" sz="28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Arithmetic</a:t>
            </a:r>
            <a:r>
              <a:rPr lang="en-US" sz="2800"/>
              <a:t> (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+,-,*,…</a:t>
            </a:r>
            <a:r>
              <a:rPr lang="en-US" sz="2800"/>
              <a:t>)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given number(s) make a new number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Examples? 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3.0+5.2, 1/3, 1.0/3.0, …</a:t>
            </a:r>
          </a:p>
          <a:p>
            <a:pPr>
              <a:lnSpc>
                <a:spcPct val="90000"/>
              </a:lnSpc>
            </a:pPr>
            <a:r>
              <a:rPr lang="en-US" sz="28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Relational</a:t>
            </a:r>
            <a:r>
              <a:rPr lang="en-US" sz="2800"/>
              <a:t> (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&gt;,&lt;,…</a:t>
            </a:r>
            <a:r>
              <a:rPr lang="en-US" sz="2800"/>
              <a:t>) (later in book: section 5.1)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given number(s), make a new true/false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Examples: </a:t>
            </a:r>
            <a:r>
              <a:rPr lang="en-US" sz="1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1.0 &gt; 2.0, 5&lt;10, 7.00001 &gt;= 7.0, …</a:t>
            </a:r>
            <a:endParaRPr lang="en-US" sz="2400"/>
          </a:p>
          <a:p>
            <a:pPr>
              <a:lnSpc>
                <a:spcPct val="90000"/>
              </a:lnSpc>
            </a:pPr>
            <a:r>
              <a:rPr lang="en-US" sz="2800" b="1" u="sng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Logical</a:t>
            </a:r>
            <a:r>
              <a:rPr lang="en-US" sz="2800"/>
              <a:t> (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&amp;&amp;,||,…</a:t>
            </a:r>
            <a:r>
              <a:rPr lang="en-US" sz="2800"/>
              <a:t>) (later in book: section 5.1)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given true/false(s), make a new true/false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Examples?</a:t>
            </a:r>
            <a:r>
              <a:rPr lang="en-US" sz="2000"/>
              <a:t> </a:t>
            </a: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TRUE &amp;&amp; TRUE, FALSE || TRUE, </a:t>
            </a:r>
            <a:br>
              <a:rPr lang="en-US" sz="1800" b="1">
                <a:solidFill>
                  <a:schemeClr val="accent2"/>
                </a:solidFill>
                <a:latin typeface="Courier New" pitchFamily="49" charset="0"/>
              </a:rPr>
            </a:b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		   TRUE &amp;&amp; FALSE,	FALSE || FALSE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538C438-9FF5-42FA-996D-CD4B2955BB0B}" type="slidenum">
              <a:rPr lang="en-US"/>
              <a:pPr/>
              <a:t>5</a:t>
            </a:fld>
            <a:endParaRPr lang="en-US"/>
          </a:p>
        </p:txBody>
      </p:sp>
      <p:sp>
        <p:nvSpPr>
          <p:cNvPr id="56322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686800" cy="990600"/>
          </a:xfrm>
        </p:spPr>
        <p:txBody>
          <a:bodyPr/>
          <a:lstStyle/>
          <a:p>
            <a:r>
              <a:rPr lang="en-US" sz="3600">
                <a:solidFill>
                  <a:schemeClr val="tx1"/>
                </a:solidFill>
              </a:rPr>
              <a:t>Arithmetic Operators</a:t>
            </a:r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676400"/>
            <a:ext cx="8610600" cy="4419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For all of math, C has just 5 basic, built-in arithmetic operators: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/>
              <a:t>	</a:t>
            </a:r>
            <a:r>
              <a:rPr lang="en-US" sz="1800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(look for the fancy math functions (sin,cos,log, etc.) in libraries—math.h)</a:t>
            </a:r>
            <a:r>
              <a:rPr lang="en-US"/>
              <a:t>	</a:t>
            </a:r>
          </a:p>
          <a:p>
            <a:pPr eaLnBrk="0" hangingPunct="0">
              <a:lnSpc>
                <a:spcPct val="90000"/>
              </a:lnSpc>
              <a:spcBef>
                <a:spcPct val="50000"/>
              </a:spcBef>
              <a:buFontTx/>
              <a:buNone/>
            </a:pPr>
            <a:r>
              <a:rPr lang="en-US" sz="2800">
                <a:latin typeface="Courier New" pitchFamily="49" charset="0"/>
              </a:rPr>
              <a:t>      </a:t>
            </a:r>
            <a:r>
              <a:rPr lang="en-US" sz="2800" b="1">
                <a:solidFill>
                  <a:schemeClr val="accent2"/>
                </a:solidFill>
                <a:latin typeface="Courier New" pitchFamily="49" charset="0"/>
              </a:rPr>
              <a:t>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			Add	</a:t>
            </a:r>
          </a:p>
          <a:p>
            <a:pPr eaLnBrk="0" hangingPunct="0">
              <a:lnSpc>
                <a:spcPct val="90000"/>
              </a:lnSpc>
              <a:spcBef>
                <a:spcPct val="50000"/>
              </a:spcBef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–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			Subtract, </a:t>
            </a: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or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negate</a:t>
            </a:r>
          </a:p>
          <a:p>
            <a:pPr eaLnBrk="0" hangingPunct="0">
              <a:lnSpc>
                <a:spcPct val="90000"/>
              </a:lnSpc>
              <a:spcBef>
                <a:spcPct val="50000"/>
              </a:spcBef>
              <a:buFontTx/>
              <a:buNone/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*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			Multiply</a:t>
            </a:r>
          </a:p>
          <a:p>
            <a:pPr eaLnBrk="0" hangingPunct="0">
              <a:lnSpc>
                <a:spcPct val="90000"/>
              </a:lnSpc>
              <a:spcBef>
                <a:spcPct val="50000"/>
              </a:spcBef>
              <a:buFontTx/>
              <a:buNone/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/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			Divide</a:t>
            </a:r>
          </a:p>
          <a:p>
            <a:pPr eaLnBrk="0" hangingPunct="0">
              <a:lnSpc>
                <a:spcPct val="90000"/>
              </a:lnSpc>
              <a:spcBef>
                <a:spcPct val="50000"/>
              </a:spcBef>
              <a:buFontTx/>
              <a:buNone/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%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			Modulus</a:t>
            </a:r>
            <a: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56324" name="Rectangle 4"/>
          <p:cNvSpPr>
            <a:spLocks noChangeArrowheads="1"/>
          </p:cNvSpPr>
          <p:nvPr/>
        </p:nvSpPr>
        <p:spPr bwMode="auto">
          <a:xfrm>
            <a:off x="1676400" y="5616575"/>
            <a:ext cx="3957638" cy="68580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6325" name="Text Box 5"/>
          <p:cNvSpPr txBox="1">
            <a:spLocks noChangeArrowheads="1"/>
          </p:cNvSpPr>
          <p:nvPr/>
        </p:nvSpPr>
        <p:spPr bwMode="auto">
          <a:xfrm rot="-1548469">
            <a:off x="5873750" y="5257800"/>
            <a:ext cx="8620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New!</a:t>
            </a:r>
          </a:p>
        </p:txBody>
      </p:sp>
      <p:sp>
        <p:nvSpPr>
          <p:cNvPr id="56326" name="Line 6"/>
          <p:cNvSpPr>
            <a:spLocks noChangeShapeType="1"/>
          </p:cNvSpPr>
          <p:nvPr/>
        </p:nvSpPr>
        <p:spPr bwMode="auto">
          <a:xfrm flipH="1">
            <a:off x="5716588" y="5464175"/>
            <a:ext cx="1066800" cy="533400"/>
          </a:xfrm>
          <a:prstGeom prst="line">
            <a:avLst/>
          </a:prstGeom>
          <a:noFill/>
          <a:ln w="57150">
            <a:solidFill>
              <a:srgbClr val="FF0000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2A55FE-48DD-418B-9DCB-8F560819C024}" type="slidenum">
              <a:rPr lang="en-US"/>
              <a:pPr/>
              <a:t>6</a:t>
            </a:fld>
            <a:endParaRPr lang="en-US"/>
          </a:p>
        </p:txBody>
      </p:sp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New Arithmetic Operator: </a:t>
            </a:r>
            <a:r>
              <a:rPr lang="en-US" b="1">
                <a:solidFill>
                  <a:srgbClr val="FF0000"/>
                </a:solidFill>
                <a:latin typeface="Arial" charset="0"/>
              </a:rPr>
              <a:t>%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%   computes the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remainder</a:t>
            </a:r>
            <a:r>
              <a:rPr lang="en-US"/>
              <a:t> after the first operand is divided by the second.</a:t>
            </a:r>
          </a:p>
          <a:p>
            <a:pPr lvl="1"/>
            <a:r>
              <a:rPr lang="en-US"/>
              <a:t>Examples:  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(5 % 2)</a:t>
            </a:r>
            <a:r>
              <a:rPr lang="en-US"/>
              <a:t> is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1</a:t>
            </a:r>
            <a:r>
              <a:rPr lang="en-US"/>
              <a:t>, and 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(6 % 3)</a:t>
            </a:r>
            <a:r>
              <a:rPr lang="en-US"/>
              <a:t> is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0</a:t>
            </a:r>
            <a:r>
              <a:rPr lang="en-US"/>
              <a:t/>
            </a:r>
            <a:br>
              <a:rPr lang="en-US"/>
            </a:br>
            <a:endParaRPr lang="en-US"/>
          </a:p>
          <a:p>
            <a:r>
              <a:rPr lang="en-US"/>
              <a:t>Useful for making cycles of numbers:</a:t>
            </a:r>
          </a:p>
          <a:p>
            <a:pPr lvl="1"/>
            <a:r>
              <a:rPr lang="en-US"/>
              <a:t>For an int variable ‘x’,</a:t>
            </a:r>
          </a:p>
          <a:p>
            <a:pPr lvl="1">
              <a:buFontTx/>
              <a:buNone/>
            </a:pPr>
            <a:r>
              <a:rPr lang="en-US" sz="2000" b="1">
                <a:latin typeface="Courier New" pitchFamily="49" charset="0"/>
              </a:rPr>
              <a:t>  if x is:  </a:t>
            </a:r>
            <a:r>
              <a:rPr lang="en-US" sz="2000" b="1">
                <a:solidFill>
                  <a:schemeClr val="accent2"/>
                </a:solidFill>
                <a:latin typeface="Courier New" pitchFamily="49" charset="0"/>
              </a:rPr>
              <a:t>0  1  2  3  4  5  6  7  8  9  10 …</a:t>
            </a:r>
          </a:p>
          <a:p>
            <a:pPr lvl="1">
              <a:buFontTx/>
              <a:buNone/>
            </a:pPr>
            <a:r>
              <a:rPr lang="en-US" sz="2000" b="1">
                <a:latin typeface="Courier New" pitchFamily="49" charset="0"/>
              </a:rPr>
              <a:t>  (x%4)is:  </a:t>
            </a:r>
            <a:r>
              <a:rPr lang="en-US" sz="2000" b="1">
                <a:solidFill>
                  <a:schemeClr val="accent2"/>
                </a:solidFill>
                <a:latin typeface="Courier New" pitchFamily="49" charset="0"/>
              </a:rPr>
              <a:t>0  1  2  3  0  1  2  3  0  1   2 …</a:t>
            </a:r>
          </a:p>
          <a:p>
            <a:pPr lvl="1">
              <a:buFontTx/>
              <a:buNone/>
            </a:pPr>
            <a:endParaRPr lang="en-US" sz="2000">
              <a:solidFill>
                <a:schemeClr val="accent2"/>
              </a:solidFill>
              <a:latin typeface="Courier New" pitchFamily="49" charset="0"/>
            </a:endParaRPr>
          </a:p>
          <a:p>
            <a:pPr lvl="1">
              <a:buFontTx/>
              <a:buNone/>
            </a:pPr>
            <a:endParaRPr lang="en-US" sz="2000">
              <a:latin typeface="Courier New" pitchFamily="49" charset="0"/>
            </a:endParaRPr>
          </a:p>
        </p:txBody>
      </p:sp>
      <p:grpSp>
        <p:nvGrpSpPr>
          <p:cNvPr id="37892" name="Group 4"/>
          <p:cNvGrpSpPr>
            <a:grpSpLocks/>
          </p:cNvGrpSpPr>
          <p:nvPr/>
        </p:nvGrpSpPr>
        <p:grpSpPr bwMode="auto">
          <a:xfrm>
            <a:off x="990600" y="4572000"/>
            <a:ext cx="6934200" cy="457200"/>
            <a:chOff x="816" y="3264"/>
            <a:chExt cx="4368" cy="288"/>
          </a:xfrm>
        </p:grpSpPr>
        <p:sp>
          <p:nvSpPr>
            <p:cNvPr id="37893" name="Line 5"/>
            <p:cNvSpPr>
              <a:spLocks noChangeShapeType="1"/>
            </p:cNvSpPr>
            <p:nvPr/>
          </p:nvSpPr>
          <p:spPr bwMode="auto">
            <a:xfrm>
              <a:off x="816" y="3414"/>
              <a:ext cx="4368" cy="0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894" name="Line 6"/>
            <p:cNvSpPr>
              <a:spLocks noChangeShapeType="1"/>
            </p:cNvSpPr>
            <p:nvPr/>
          </p:nvSpPr>
          <p:spPr bwMode="auto">
            <a:xfrm>
              <a:off x="1728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895" name="Line 7"/>
            <p:cNvSpPr>
              <a:spLocks noChangeShapeType="1"/>
            </p:cNvSpPr>
            <p:nvPr/>
          </p:nvSpPr>
          <p:spPr bwMode="auto">
            <a:xfrm>
              <a:off x="2016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896" name="Line 8"/>
            <p:cNvSpPr>
              <a:spLocks noChangeShapeType="1"/>
            </p:cNvSpPr>
            <p:nvPr/>
          </p:nvSpPr>
          <p:spPr bwMode="auto">
            <a:xfrm>
              <a:off x="2304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897" name="Line 9"/>
            <p:cNvSpPr>
              <a:spLocks noChangeShapeType="1"/>
            </p:cNvSpPr>
            <p:nvPr/>
          </p:nvSpPr>
          <p:spPr bwMode="auto">
            <a:xfrm>
              <a:off x="2592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898" name="Line 10"/>
            <p:cNvSpPr>
              <a:spLocks noChangeShapeType="1"/>
            </p:cNvSpPr>
            <p:nvPr/>
          </p:nvSpPr>
          <p:spPr bwMode="auto">
            <a:xfrm>
              <a:off x="2880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899" name="Line 11"/>
            <p:cNvSpPr>
              <a:spLocks noChangeShapeType="1"/>
            </p:cNvSpPr>
            <p:nvPr/>
          </p:nvSpPr>
          <p:spPr bwMode="auto">
            <a:xfrm>
              <a:off x="3168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0" name="Line 12"/>
            <p:cNvSpPr>
              <a:spLocks noChangeShapeType="1"/>
            </p:cNvSpPr>
            <p:nvPr/>
          </p:nvSpPr>
          <p:spPr bwMode="auto">
            <a:xfrm>
              <a:off x="3456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1" name="Line 13"/>
            <p:cNvSpPr>
              <a:spLocks noChangeShapeType="1"/>
            </p:cNvSpPr>
            <p:nvPr/>
          </p:nvSpPr>
          <p:spPr bwMode="auto">
            <a:xfrm>
              <a:off x="3744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2" name="Line 14"/>
            <p:cNvSpPr>
              <a:spLocks noChangeShapeType="1"/>
            </p:cNvSpPr>
            <p:nvPr/>
          </p:nvSpPr>
          <p:spPr bwMode="auto">
            <a:xfrm>
              <a:off x="4032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3" name="Line 15"/>
            <p:cNvSpPr>
              <a:spLocks noChangeShapeType="1"/>
            </p:cNvSpPr>
            <p:nvPr/>
          </p:nvSpPr>
          <p:spPr bwMode="auto">
            <a:xfrm>
              <a:off x="4320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4" name="Line 16"/>
            <p:cNvSpPr>
              <a:spLocks noChangeShapeType="1"/>
            </p:cNvSpPr>
            <p:nvPr/>
          </p:nvSpPr>
          <p:spPr bwMode="auto">
            <a:xfrm>
              <a:off x="4608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7905" name="Line 17"/>
            <p:cNvSpPr>
              <a:spLocks noChangeShapeType="1"/>
            </p:cNvSpPr>
            <p:nvPr/>
          </p:nvSpPr>
          <p:spPr bwMode="auto">
            <a:xfrm>
              <a:off x="4944" y="3264"/>
              <a:ext cx="0" cy="288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7906" name="Line 18"/>
          <p:cNvSpPr>
            <a:spLocks noChangeShapeType="1"/>
          </p:cNvSpPr>
          <p:nvPr/>
        </p:nvSpPr>
        <p:spPr bwMode="auto">
          <a:xfrm>
            <a:off x="2590800" y="5181600"/>
            <a:ext cx="1524000" cy="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907" name="Line 19"/>
          <p:cNvSpPr>
            <a:spLocks noChangeShapeType="1"/>
          </p:cNvSpPr>
          <p:nvPr/>
        </p:nvSpPr>
        <p:spPr bwMode="auto">
          <a:xfrm>
            <a:off x="4419600" y="5181600"/>
            <a:ext cx="1524000" cy="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908" name="Line 20"/>
          <p:cNvSpPr>
            <a:spLocks noChangeShapeType="1"/>
          </p:cNvSpPr>
          <p:nvPr/>
        </p:nvSpPr>
        <p:spPr bwMode="auto">
          <a:xfrm>
            <a:off x="6248400" y="5181600"/>
            <a:ext cx="1524000" cy="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9DD43C5-D751-4594-95CD-DB27003CA913}" type="slidenum">
              <a:rPr lang="en-US"/>
              <a:pPr/>
              <a:t>7</a:t>
            </a:fld>
            <a:endParaRPr lang="en-US"/>
          </a:p>
        </p:txBody>
      </p:sp>
      <p:sp>
        <p:nvSpPr>
          <p:cNvPr id="532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/>
              <a:t>Arithmetic Operators: </a:t>
            </a:r>
            <a:r>
              <a:rPr lang="en-US" sz="3600" b="1">
                <a:solidFill>
                  <a:srgbClr val="FF0000"/>
                </a:solidFill>
                <a:latin typeface="Courier New" pitchFamily="49" charset="0"/>
              </a:rPr>
              <a:t>–</a:t>
            </a:r>
            <a:r>
              <a:rPr lang="en-US" sz="3600"/>
              <a:t> and </a:t>
            </a:r>
            <a:r>
              <a:rPr lang="en-US" sz="3600" b="1">
                <a:solidFill>
                  <a:srgbClr val="FF0000"/>
                </a:solidFill>
                <a:latin typeface="Courier New" pitchFamily="49" charset="0"/>
              </a:rPr>
              <a:t>–</a:t>
            </a:r>
            <a:r>
              <a:rPr lang="en-US" b="1"/>
              <a:t> </a:t>
            </a: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981200"/>
            <a:ext cx="8305800" cy="4114800"/>
          </a:xfrm>
        </p:spPr>
        <p:txBody>
          <a:bodyPr/>
          <a:lstStyle/>
          <a:p>
            <a:pPr>
              <a:buFontTx/>
              <a:buNone/>
            </a:pPr>
            <a:r>
              <a:rPr lang="en-US"/>
              <a:t>The dash   </a:t>
            </a:r>
            <a:r>
              <a:rPr lang="en-US" sz="3600" b="1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–</a:t>
            </a:r>
            <a:r>
              <a:rPr lang="en-US"/>
              <a:t>   has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TWO</a:t>
            </a:r>
            <a:r>
              <a:rPr lang="en-US"/>
              <a:t> meanings:</a:t>
            </a:r>
          </a:p>
          <a:p>
            <a:endParaRPr lang="en-US"/>
          </a:p>
          <a:p>
            <a:pPr lvl="1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subtraction</a:t>
            </a:r>
            <a:r>
              <a:rPr lang="en-US"/>
              <a:t> operator (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binary</a:t>
            </a:r>
            <a:r>
              <a:rPr lang="en-US"/>
              <a:t> : uses 2 </a:t>
            </a:r>
            <a:r>
              <a:rPr lang="en-US" u="sng"/>
              <a:t>operands</a:t>
            </a:r>
            <a:r>
              <a:rPr lang="en-US"/>
              <a:t>) </a:t>
            </a:r>
          </a:p>
          <a:p>
            <a:pPr lvl="2"/>
            <a:r>
              <a:rPr lang="en-US"/>
              <a:t>Example:  30 – 5</a:t>
            </a:r>
            <a:br>
              <a:rPr lang="en-US"/>
            </a:br>
            <a:endParaRPr lang="en-US"/>
          </a:p>
          <a:p>
            <a:pPr lvl="1"/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negation</a:t>
            </a:r>
            <a:r>
              <a:rPr lang="en-US"/>
              <a:t> operator (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unary</a:t>
            </a:r>
            <a:r>
              <a:rPr lang="en-US"/>
              <a:t> : uses 1 </a:t>
            </a:r>
            <a:r>
              <a:rPr lang="en-US" u="sng"/>
              <a:t>operand</a:t>
            </a:r>
            <a:r>
              <a:rPr lang="en-US"/>
              <a:t>)</a:t>
            </a:r>
          </a:p>
          <a:p>
            <a:pPr lvl="2"/>
            <a:r>
              <a:rPr lang="en-US"/>
              <a:t>Example: -4,  -5 + 9</a:t>
            </a:r>
          </a:p>
        </p:txBody>
      </p:sp>
      <p:sp>
        <p:nvSpPr>
          <p:cNvPr id="53252" name="Text Box 4"/>
          <p:cNvSpPr txBox="1">
            <a:spLocks noChangeArrowheads="1"/>
          </p:cNvSpPr>
          <p:nvPr/>
        </p:nvSpPr>
        <p:spPr bwMode="auto">
          <a:xfrm>
            <a:off x="2879725" y="6061075"/>
            <a:ext cx="3724275" cy="469900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(? So what’s an “operand” ?)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4A68BF-1504-4270-B768-48DCACFC2CD8}" type="slidenum">
              <a:rPr lang="en-US"/>
              <a:pPr/>
              <a:t>8</a:t>
            </a:fld>
            <a:endParaRPr lang="en-US"/>
          </a:p>
        </p:txBody>
      </p:sp>
      <p:sp>
        <p:nvSpPr>
          <p:cNvPr id="58370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686800" cy="1143000"/>
          </a:xfrm>
        </p:spPr>
        <p:txBody>
          <a:bodyPr/>
          <a:lstStyle/>
          <a:p>
            <a:r>
              <a:rPr lang="en-US" sz="3600">
                <a:solidFill>
                  <a:schemeClr val="tx1"/>
                </a:solidFill>
              </a:rPr>
              <a:t>And More Assignment Operators… </a:t>
            </a:r>
          </a:p>
        </p:txBody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676400"/>
            <a:ext cx="8610600" cy="4419600"/>
          </a:xfrm>
        </p:spPr>
        <p:txBody>
          <a:bodyPr/>
          <a:lstStyle/>
          <a:p>
            <a:r>
              <a:rPr lang="en-US"/>
              <a:t>To avoid tedium, C has extra assignment ops:	</a:t>
            </a:r>
          </a:p>
          <a:p>
            <a:pPr eaLnBrk="0" hangingPunct="0">
              <a:spcBef>
                <a:spcPct val="50000"/>
              </a:spcBef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		just write</a:t>
            </a:r>
            <a:r>
              <a:rPr lang="en-US" sz="2800">
                <a:latin typeface="Courier New" pitchFamily="49" charset="0"/>
              </a:rPr>
              <a:t> </a:t>
            </a:r>
            <a:r>
              <a:rPr lang="en-US" sz="2800" b="1">
                <a:solidFill>
                  <a:schemeClr val="accent2"/>
                </a:solidFill>
                <a:latin typeface="Courier New" pitchFamily="49" charset="0"/>
              </a:rPr>
              <a:t> a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+= b;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instead of  </a:t>
            </a:r>
            <a:r>
              <a:rPr lang="en-US" sz="2800" b="1">
                <a:solidFill>
                  <a:schemeClr val="accent2"/>
                </a:solidFill>
                <a:latin typeface="Courier New" pitchFamily="49" charset="0"/>
              </a:rPr>
              <a:t>a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a + b;</a:t>
            </a:r>
          </a:p>
          <a:p>
            <a:pPr eaLnBrk="0" hangingPunct="0">
              <a:spcBef>
                <a:spcPct val="50000"/>
              </a:spcBef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		just write</a:t>
            </a:r>
            <a:r>
              <a:rPr lang="en-US" sz="2800">
                <a:latin typeface="Courier New" pitchFamily="49" charset="0"/>
              </a:rPr>
              <a:t> </a:t>
            </a:r>
            <a:r>
              <a:rPr lang="en-US" sz="2800" b="1">
                <a:solidFill>
                  <a:schemeClr val="accent2"/>
                </a:solidFill>
                <a:latin typeface="Courier New" pitchFamily="49" charset="0"/>
              </a:rPr>
              <a:t> a -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b;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instead of  </a:t>
            </a:r>
            <a:r>
              <a:rPr lang="en-US" sz="2800" b="1">
                <a:solidFill>
                  <a:schemeClr val="accent2"/>
                </a:solidFill>
                <a:latin typeface="Courier New" pitchFamily="49" charset="0"/>
              </a:rPr>
              <a:t>a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a - b;</a:t>
            </a:r>
          </a:p>
          <a:p>
            <a:pPr eaLnBrk="0" hangingPunct="0">
              <a:spcBef>
                <a:spcPct val="50000"/>
              </a:spcBef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		just write</a:t>
            </a:r>
            <a:r>
              <a:rPr lang="en-US" sz="2800">
                <a:latin typeface="Courier New" pitchFamily="49" charset="0"/>
              </a:rPr>
              <a:t> </a:t>
            </a:r>
            <a:r>
              <a:rPr lang="en-US" sz="2800" b="1">
                <a:solidFill>
                  <a:schemeClr val="accent2"/>
                </a:solidFill>
                <a:latin typeface="Courier New" pitchFamily="49" charset="0"/>
              </a:rPr>
              <a:t> a *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b;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instead of  </a:t>
            </a:r>
            <a:r>
              <a:rPr lang="en-US" sz="2800" b="1">
                <a:solidFill>
                  <a:schemeClr val="accent2"/>
                </a:solidFill>
                <a:latin typeface="Courier New" pitchFamily="49" charset="0"/>
              </a:rPr>
              <a:t>a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a * b;</a:t>
            </a:r>
          </a:p>
          <a:p>
            <a:pPr eaLnBrk="0" hangingPunct="0">
              <a:spcBef>
                <a:spcPct val="50000"/>
              </a:spcBef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		just write</a:t>
            </a:r>
            <a:r>
              <a:rPr lang="en-US" sz="2800">
                <a:latin typeface="Courier New" pitchFamily="49" charset="0"/>
              </a:rPr>
              <a:t> </a:t>
            </a:r>
            <a:r>
              <a:rPr lang="en-US" sz="2800" b="1">
                <a:solidFill>
                  <a:schemeClr val="accent2"/>
                </a:solidFill>
                <a:latin typeface="Courier New" pitchFamily="49" charset="0"/>
              </a:rPr>
              <a:t> a /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b;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instead of  </a:t>
            </a:r>
            <a:r>
              <a:rPr lang="en-US" sz="2800" b="1">
                <a:solidFill>
                  <a:schemeClr val="accent2"/>
                </a:solidFill>
                <a:latin typeface="Courier New" pitchFamily="49" charset="0"/>
              </a:rPr>
              <a:t>a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a / b;</a:t>
            </a: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eaLnBrk="0" hangingPunct="0">
              <a:spcBef>
                <a:spcPct val="50000"/>
              </a:spcBef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		just write</a:t>
            </a:r>
            <a:r>
              <a:rPr lang="en-US" sz="2800">
                <a:latin typeface="Courier New" pitchFamily="49" charset="0"/>
              </a:rPr>
              <a:t> </a:t>
            </a:r>
            <a:r>
              <a:rPr lang="en-US" sz="2800" b="1">
                <a:solidFill>
                  <a:schemeClr val="accent2"/>
                </a:solidFill>
                <a:latin typeface="Courier New" pitchFamily="49" charset="0"/>
              </a:rPr>
              <a:t> a %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b;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instead of  </a:t>
            </a:r>
            <a:r>
              <a:rPr lang="en-US" sz="2800" b="1">
                <a:solidFill>
                  <a:schemeClr val="accent2"/>
                </a:solidFill>
                <a:latin typeface="Courier New" pitchFamily="49" charset="0"/>
              </a:rPr>
              <a:t>a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= a % b;</a:t>
            </a: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eaLnBrk="0" hangingPunct="0">
              <a:spcBef>
                <a:spcPct val="50000"/>
              </a:spcBef>
              <a:buFontTx/>
              <a:buNone/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5FFC9D6-53E4-4A71-9AE9-9E82531F3DEF}" type="slidenum">
              <a:rPr lang="en-US"/>
              <a:pPr/>
              <a:t>9</a:t>
            </a:fld>
            <a:endParaRPr lang="en-US"/>
          </a:p>
        </p:txBody>
      </p:sp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Precedence and Associativity</a:t>
            </a:r>
            <a:br>
              <a:rPr lang="en-US"/>
            </a:br>
            <a:r>
              <a:rPr lang="en-US" sz="2000"/>
              <a:t>(arithmetic operators)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How would you evaluate the expression </a:t>
            </a:r>
          </a:p>
          <a:p>
            <a:pPr lvl="1"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17 * 8 - 2</a:t>
            </a:r>
            <a:r>
              <a:rPr lang="en-US" b="1"/>
              <a:t> ?</a:t>
            </a:r>
            <a:br>
              <a:rPr lang="en-US" b="1"/>
            </a:br>
            <a:endParaRPr lang="en-US" b="1"/>
          </a:p>
          <a:p>
            <a:pPr lvl="1">
              <a:buFontTx/>
              <a:buNone/>
            </a:pPr>
            <a:r>
              <a:rPr lang="en-US"/>
              <a:t>			Is it 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17 * (8 - 2)</a:t>
            </a:r>
          </a:p>
          <a:p>
            <a:pPr lvl="1">
              <a:buFontTx/>
              <a:buNone/>
            </a:pPr>
            <a:r>
              <a:rPr lang="en-US"/>
              <a:t>			or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(17 * 8) - 2</a:t>
            </a:r>
            <a:r>
              <a:rPr lang="en-US"/>
              <a:t> ?</a:t>
            </a:r>
          </a:p>
          <a:p>
            <a:pPr lvl="1">
              <a:buFontTx/>
              <a:buNone/>
            </a:pPr>
            <a:r>
              <a:rPr lang="en-US"/>
              <a:t/>
            </a:r>
            <a:br>
              <a:rPr lang="en-US"/>
            </a:br>
            <a:r>
              <a:rPr lang="en-US"/>
              <a:t>These two forms give different results. </a:t>
            </a:r>
          </a:p>
          <a:p>
            <a:pPr lvl="1">
              <a:buFontTx/>
              <a:buNone/>
            </a:pPr>
            <a:r>
              <a:rPr lang="en-US"/>
              <a:t>	We need rules!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rgbClr val="FF0000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1311</TotalTime>
  <Words>735</Words>
  <Application>Microsoft Office PowerPoint</Application>
  <PresentationFormat>On-screen Show (4:3)</PresentationFormat>
  <Paragraphs>268</Paragraphs>
  <Slides>27</Slides>
  <Notes>27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Default Design</vt:lpstr>
      <vt:lpstr>PowerPoint Presentation</vt:lpstr>
      <vt:lpstr>C is a ‘Structured’ Language:</vt:lpstr>
      <vt:lpstr>C is a ‘Structured’ Language:</vt:lpstr>
      <vt:lpstr>Operators: How to Change Numbers</vt:lpstr>
      <vt:lpstr>Arithmetic Operators</vt:lpstr>
      <vt:lpstr>A New Arithmetic Operator: %</vt:lpstr>
      <vt:lpstr>Arithmetic Operators: – and – </vt:lpstr>
      <vt:lpstr>And More Assignment Operators… </vt:lpstr>
      <vt:lpstr>Precedence and Associativity (arithmetic operators)</vt:lpstr>
      <vt:lpstr>Precedence and Associativity (arithmetic operators)</vt:lpstr>
      <vt:lpstr>Precedence and Associativity (arithmetic operators)</vt:lpstr>
      <vt:lpstr>Two Very Strange Operators:  pre-fix, post-fix notation</vt:lpstr>
      <vt:lpstr>What is a ‘Side Effect’ ?</vt:lpstr>
      <vt:lpstr>VERY BAD IDEA:  Complex Embedded Side Effects</vt:lpstr>
      <vt:lpstr>OperatorsExpressions  </vt:lpstr>
      <vt:lpstr>Expressions</vt:lpstr>
      <vt:lpstr>Expressions</vt:lpstr>
      <vt:lpstr>Expressions</vt:lpstr>
      <vt:lpstr>Expressions</vt:lpstr>
      <vt:lpstr>Expressions: Assignment =</vt:lpstr>
      <vt:lpstr>Expressions: Assignment =</vt:lpstr>
      <vt:lpstr>Expressions</vt:lpstr>
      <vt:lpstr>Expressions: Type Promotion</vt:lpstr>
      <vt:lpstr>SOLUTION: ‘Type Casting’  (pg. 118)</vt:lpstr>
      <vt:lpstr>Expressions  Statements</vt:lpstr>
      <vt:lpstr>Expressions  Statements</vt:lpstr>
      <vt:lpstr>Statements</vt:lpstr>
    </vt:vector>
  </TitlesOfParts>
  <Company>Northwestern University -- CompSci Dept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Jack Tumblin</dc:creator>
  <cp:lastModifiedBy>jetumblin</cp:lastModifiedBy>
  <cp:revision>49</cp:revision>
  <dcterms:created xsi:type="dcterms:W3CDTF">2002-01-14T20:16:44Z</dcterms:created>
  <dcterms:modified xsi:type="dcterms:W3CDTF">2012-01-11T15:45:01Z</dcterms:modified>
</cp:coreProperties>
</file>

<file path=docProps/thumbnail.jpeg>
</file>