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3" r:id="rId2"/>
    <p:sldId id="311" r:id="rId3"/>
    <p:sldId id="312" r:id="rId4"/>
    <p:sldId id="285" r:id="rId5"/>
    <p:sldId id="295" r:id="rId6"/>
    <p:sldId id="287" r:id="rId7"/>
    <p:sldId id="278" r:id="rId8"/>
    <p:sldId id="275" r:id="rId9"/>
    <p:sldId id="280" r:id="rId10"/>
    <p:sldId id="288" r:id="rId11"/>
    <p:sldId id="289" r:id="rId12"/>
    <p:sldId id="273" r:id="rId13"/>
    <p:sldId id="281" r:id="rId14"/>
    <p:sldId id="282" r:id="rId15"/>
    <p:sldId id="290" r:id="rId16"/>
    <p:sldId id="291" r:id="rId17"/>
    <p:sldId id="292" r:id="rId18"/>
    <p:sldId id="31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FF"/>
    <a:srgbClr val="3399FF"/>
    <a:srgbClr val="00CCFF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364" autoAdjust="0"/>
    <p:restoredTop sz="90929"/>
  </p:normalViewPr>
  <p:slideViewPr>
    <p:cSldViewPr>
      <p:cViewPr varScale="1">
        <p:scale>
          <a:sx n="105" d="100"/>
          <a:sy n="105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78F5CE-AE62-40CD-B3AA-3D8E24B08C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11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0948C-1510-4492-B0BF-F9278DDCC07E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8E6C3B-342A-415B-8AF6-CBDF142C474B}" type="slidenum">
              <a:rPr lang="en-US"/>
              <a:pPr/>
              <a:t>10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B5A30-F12F-402D-8752-63AA1D342F96}" type="slidenum">
              <a:rPr lang="en-US"/>
              <a:pPr/>
              <a:t>11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7AC557-267F-44E9-AD6B-A3FDF53E1E2F}" type="slidenum">
              <a:rPr lang="en-US"/>
              <a:pPr/>
              <a:t>12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A0EE88-99B2-47B3-A9CC-2C36276E6B77}" type="slidenum">
              <a:rPr lang="en-US"/>
              <a:pPr/>
              <a:t>13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ACFCA4-A74D-44B0-BC43-F3C4F27F96BF}" type="slidenum">
              <a:rPr lang="en-US"/>
              <a:pPr/>
              <a:t>14</a:t>
            </a:fld>
            <a:endParaRPr lang="en-US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2228B-5D89-4BB2-A8D6-2539DA9B454C}" type="slidenum">
              <a:rPr lang="en-US"/>
              <a:pPr/>
              <a:t>15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8D0D81-20E0-472A-A859-3DD9C09332D3}" type="slidenum">
              <a:rPr lang="en-US"/>
              <a:pPr/>
              <a:t>16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AD210-3305-4B9A-9559-6CC1C3140739}" type="slidenum">
              <a:rPr lang="en-US"/>
              <a:pPr/>
              <a:t>17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25E11-231C-436F-96A7-FA674F1CE6D2}" type="slidenum">
              <a:rPr lang="en-US"/>
              <a:pPr/>
              <a:t>18</a:t>
            </a:fld>
            <a:endParaRPr lang="en-US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1944C-514C-4D93-8C96-45CFE75B441D}" type="slidenum">
              <a:rPr lang="en-US"/>
              <a:pPr/>
              <a:t>2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81A37E-BAC8-46AC-8914-D71BACFD9FB3}" type="slidenum">
              <a:rPr lang="en-US"/>
              <a:pPr/>
              <a:t>3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133FE6-569B-41A4-9F06-C13124847507}" type="slidenum">
              <a:rPr lang="en-US"/>
              <a:pPr/>
              <a:t>4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28EE2-1AAA-4BF1-8FC2-B173BA38B021}" type="slidenum">
              <a:rPr lang="en-US"/>
              <a:pPr/>
              <a:t>5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58428-0561-4A9C-8B93-C2E11C3B7FC1}" type="slidenum">
              <a:rPr lang="en-US"/>
              <a:pPr/>
              <a:t>6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FAC5E-C013-4985-9657-A0AFCEDD1EBB}" type="slidenum">
              <a:rPr lang="en-US"/>
              <a:pPr/>
              <a:t>7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193F6A-5D28-4B81-99C3-8D1016A2EE13}" type="slidenum">
              <a:rPr lang="en-US"/>
              <a:pPr/>
              <a:t>8</a:t>
            </a:fld>
            <a:endParaRPr lang="en-U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5E96D-B469-48DF-8D2F-CCA1307F128D}" type="slidenum">
              <a:rPr lang="en-US"/>
              <a:pPr/>
              <a:t>9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9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9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335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5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1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7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845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34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848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763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763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622675"/>
            <a:ext cx="8763000" cy="2906713"/>
          </a:xfrm>
        </p:spPr>
        <p:txBody>
          <a:bodyPr/>
          <a:lstStyle/>
          <a:p>
            <a:pPr lvl="1">
              <a:buFontTx/>
              <a:buNone/>
            </a:pPr>
            <a:r>
              <a:rPr lang="en-US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790700" y="609600"/>
            <a:ext cx="5562600" cy="16002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EECS110: 2c</a:t>
            </a:r>
            <a:br>
              <a:rPr lang="en-US"/>
            </a:br>
            <a:r>
              <a:rPr lang="en-US"/>
              <a:t>y = Functions(x);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7193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93738" y="381000"/>
            <a:ext cx="7910512" cy="711200"/>
          </a:xfrm>
        </p:spPr>
        <p:txBody>
          <a:bodyPr/>
          <a:lstStyle/>
          <a:p>
            <a:r>
              <a:rPr lang="en-US"/>
              <a:t>Function Essentials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function has:</a:t>
            </a:r>
          </a:p>
          <a:p>
            <a:pPr lvl="1">
              <a:lnSpc>
                <a:spcPct val="90000"/>
              </a:lnSpc>
            </a:pPr>
            <a:r>
              <a:rPr lang="en-US"/>
              <a:t>a </a:t>
            </a:r>
            <a:r>
              <a:rPr lang="en-US" b="1">
                <a:solidFill>
                  <a:schemeClr val="accent2"/>
                </a:solidFill>
              </a:rPr>
              <a:t>unique name</a:t>
            </a:r>
            <a:r>
              <a:rPr lang="en-US"/>
              <a:t>; use the name to run the function</a:t>
            </a:r>
          </a:p>
          <a:p>
            <a:pPr lvl="1">
              <a:lnSpc>
                <a:spcPct val="90000"/>
              </a:lnSpc>
            </a:pPr>
            <a:r>
              <a:rPr lang="en-US"/>
              <a:t>a </a:t>
            </a:r>
            <a:r>
              <a:rPr lang="en-US" b="1">
                <a:solidFill>
                  <a:schemeClr val="accent2"/>
                </a:solidFill>
              </a:rPr>
              <a:t>body</a:t>
            </a:r>
            <a:r>
              <a:rPr lang="en-US"/>
              <a:t>; one block of statements and variables,</a:t>
            </a:r>
          </a:p>
          <a:p>
            <a:pPr lvl="1">
              <a:lnSpc>
                <a:spcPct val="90000"/>
              </a:lnSpc>
            </a:pPr>
            <a:r>
              <a:rPr lang="en-US"/>
              <a:t>some (optional) </a:t>
            </a:r>
            <a:r>
              <a:rPr lang="en-US">
                <a:solidFill>
                  <a:schemeClr val="accent2"/>
                </a:solidFill>
              </a:rPr>
              <a:t>inputs</a:t>
            </a:r>
            <a:r>
              <a:rPr lang="en-US"/>
              <a:t>; a list of ‘</a:t>
            </a:r>
            <a:r>
              <a:rPr lang="en-US" b="1">
                <a:solidFill>
                  <a:schemeClr val="accent2"/>
                </a:solidFill>
              </a:rPr>
              <a:t>arguments</a:t>
            </a:r>
            <a:r>
              <a:rPr lang="en-US"/>
              <a:t>’</a:t>
            </a:r>
          </a:p>
          <a:p>
            <a:pPr lvl="1">
              <a:lnSpc>
                <a:spcPct val="90000"/>
              </a:lnSpc>
            </a:pPr>
            <a:r>
              <a:rPr lang="en-US"/>
              <a:t>one (optional) </a:t>
            </a:r>
            <a:r>
              <a:rPr lang="en-US">
                <a:solidFill>
                  <a:schemeClr val="accent2"/>
                </a:solidFill>
              </a:rPr>
              <a:t>output</a:t>
            </a:r>
            <a:r>
              <a:rPr lang="en-US"/>
              <a:t>;  a single ‘</a:t>
            </a:r>
            <a:r>
              <a:rPr lang="en-US" b="1">
                <a:solidFill>
                  <a:schemeClr val="accent2"/>
                </a:solidFill>
              </a:rPr>
              <a:t>return value</a:t>
            </a:r>
            <a:r>
              <a:rPr lang="en-US"/>
              <a:t>’</a:t>
            </a:r>
            <a:endParaRPr lang="en-US" b="1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Just like variables, all functions must be</a:t>
            </a:r>
            <a:br>
              <a:rPr lang="en-US"/>
            </a:br>
            <a:r>
              <a:rPr lang="en-US"/>
              <a:t>       </a:t>
            </a:r>
            <a:r>
              <a:rPr lang="en-US">
                <a:solidFill>
                  <a:schemeClr val="accent2"/>
                </a:solidFill>
              </a:rPr>
              <a:t>“</a:t>
            </a:r>
            <a:r>
              <a:rPr lang="en-US" b="1" u="sng">
                <a:solidFill>
                  <a:schemeClr val="accent2"/>
                </a:solidFill>
              </a:rPr>
              <a:t>declared</a:t>
            </a:r>
            <a:r>
              <a:rPr lang="en-US">
                <a:solidFill>
                  <a:schemeClr val="accent2"/>
                </a:solidFill>
              </a:rPr>
              <a:t>” </a:t>
            </a:r>
            <a:r>
              <a:rPr lang="en-US"/>
              <a:t>before you use them</a:t>
            </a:r>
          </a:p>
          <a:p>
            <a:pPr>
              <a:lnSpc>
                <a:spcPct val="90000"/>
              </a:lnSpc>
            </a:pPr>
            <a:r>
              <a:rPr lang="en-US"/>
              <a:t>Also must </a:t>
            </a:r>
            <a:r>
              <a:rPr lang="en-US">
                <a:solidFill>
                  <a:schemeClr val="accent2"/>
                </a:solidFill>
              </a:rPr>
              <a:t>“</a:t>
            </a:r>
            <a:r>
              <a:rPr lang="en-US" b="1" u="sng">
                <a:solidFill>
                  <a:schemeClr val="accent2"/>
                </a:solidFill>
              </a:rPr>
              <a:t>define</a:t>
            </a:r>
            <a:r>
              <a:rPr lang="en-US">
                <a:solidFill>
                  <a:schemeClr val="accent2"/>
                </a:solidFill>
              </a:rPr>
              <a:t>”</a:t>
            </a:r>
            <a:r>
              <a:rPr lang="en-US"/>
              <a:t> functions—write the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072063"/>
          </a:xfrm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en-US" sz="2800" b="1">
                <a:solidFill>
                  <a:schemeClr val="accent2"/>
                </a:solidFill>
              </a:rPr>
              <a:t>Declare</a:t>
            </a:r>
            <a:r>
              <a:rPr lang="en-US" sz="2800"/>
              <a:t> the function: </a:t>
            </a:r>
            <a:br>
              <a:rPr lang="en-US" sz="2800"/>
            </a:br>
            <a:r>
              <a:rPr lang="en-US" sz="2800"/>
              <a:t>write a </a:t>
            </a:r>
            <a:r>
              <a:rPr lang="en-US" sz="2800" b="1">
                <a:solidFill>
                  <a:schemeClr val="accent2"/>
                </a:solidFill>
              </a:rPr>
              <a:t>‘function prototype’</a:t>
            </a:r>
            <a:r>
              <a:rPr lang="en-US" sz="2800"/>
              <a:t> to permit C to:</a:t>
            </a:r>
          </a:p>
          <a:p>
            <a:pPr marL="990600" lvl="1" indent="-533400">
              <a:buFontTx/>
              <a:buChar char="•"/>
            </a:pPr>
            <a:r>
              <a:rPr lang="en-US" sz="2400"/>
              <a:t>Find your function by its name, </a:t>
            </a:r>
          </a:p>
          <a:p>
            <a:pPr marL="990600" lvl="1" indent="-533400">
              <a:buFontTx/>
              <a:buChar char="•"/>
            </a:pPr>
            <a:r>
              <a:rPr lang="en-US" sz="2400"/>
              <a:t>Supply it with all required inputs,</a:t>
            </a:r>
          </a:p>
          <a:p>
            <a:pPr marL="990600" lvl="1" indent="-533400">
              <a:buFontTx/>
              <a:buChar char="•"/>
            </a:pPr>
            <a:r>
              <a:rPr lang="en-US" sz="2400"/>
              <a:t>Capture and use its output value (if any)</a:t>
            </a:r>
          </a:p>
          <a:p>
            <a:pPr marL="990600" lvl="1" indent="-533400">
              <a:buFontTx/>
              <a:buChar char="•"/>
            </a:pPr>
            <a:endParaRPr lang="en-US" sz="2400"/>
          </a:p>
          <a:p>
            <a:pPr marL="609600" indent="-609600">
              <a:buFontTx/>
              <a:buAutoNum type="arabicParenR"/>
            </a:pPr>
            <a:r>
              <a:rPr lang="en-US" sz="2800" b="1">
                <a:solidFill>
                  <a:schemeClr val="accent2"/>
                </a:solidFill>
              </a:rPr>
              <a:t>Define</a:t>
            </a:r>
            <a:r>
              <a:rPr lang="en-US" sz="2800"/>
              <a:t> the function: </a:t>
            </a:r>
          </a:p>
          <a:p>
            <a:pPr marL="990600" lvl="1" indent="-533400">
              <a:buFontTx/>
              <a:buChar char="•"/>
            </a:pPr>
            <a:r>
              <a:rPr lang="en-US" sz="2400"/>
              <a:t>write the named block of statements.</a:t>
            </a:r>
          </a:p>
          <a:p>
            <a:pPr marL="990600" lvl="1" indent="-533400">
              <a:buFontTx/>
              <a:buChar char="•"/>
            </a:pPr>
            <a:endParaRPr lang="en-US" sz="2400"/>
          </a:p>
          <a:p>
            <a:pPr marL="609600" indent="-609600">
              <a:buFontTx/>
              <a:buAutoNum type="arabicParenR"/>
            </a:pPr>
            <a:r>
              <a:rPr lang="en-US" sz="2800" b="1">
                <a:solidFill>
                  <a:schemeClr val="accent2"/>
                </a:solidFill>
              </a:rPr>
              <a:t>Call</a:t>
            </a:r>
            <a:r>
              <a:rPr lang="en-US" sz="2800"/>
              <a:t> them by name in your program:</a:t>
            </a:r>
          </a:p>
          <a:p>
            <a:pPr marL="609600" indent="-609600">
              <a:buFontTx/>
              <a:buNone/>
            </a:pPr>
            <a:endParaRPr lang="en-US" sz="2800" b="1">
              <a:solidFill>
                <a:schemeClr val="accent2"/>
              </a:solidFill>
              <a:latin typeface="Courier New" pitchFamily="49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461963" y="330200"/>
            <a:ext cx="8220075" cy="762000"/>
          </a:xfrm>
          <a:noFill/>
          <a:ln/>
        </p:spPr>
        <p:txBody>
          <a:bodyPr/>
          <a:lstStyle/>
          <a:p>
            <a:r>
              <a:rPr lang="en-US"/>
              <a:t>How to Write a New Function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295400" y="1295400"/>
            <a:ext cx="1298575" cy="3841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371600" y="3962400"/>
            <a:ext cx="1069975" cy="3841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295400" y="5410200"/>
            <a:ext cx="762000" cy="3841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381000"/>
            <a:ext cx="7910513" cy="355600"/>
          </a:xfrm>
        </p:spPr>
        <p:txBody>
          <a:bodyPr/>
          <a:lstStyle/>
          <a:p>
            <a:r>
              <a:rPr lang="en-US"/>
              <a:t>Details: Function Declaration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924800" cy="5029200"/>
          </a:xfrm>
        </p:spPr>
        <p:txBody>
          <a:bodyPr/>
          <a:lstStyle/>
          <a:p>
            <a:r>
              <a:rPr lang="en-US" sz="2800"/>
              <a:t>Write a 3-part </a:t>
            </a:r>
            <a:r>
              <a:rPr lang="en-US" sz="2800" b="1">
                <a:solidFill>
                  <a:schemeClr val="accent2"/>
                </a:solidFill>
              </a:rPr>
              <a:t>‘function prototype</a:t>
            </a:r>
            <a:r>
              <a:rPr lang="en-US" sz="2800">
                <a:solidFill>
                  <a:schemeClr val="accent2"/>
                </a:solidFill>
              </a:rPr>
              <a:t>’</a:t>
            </a:r>
            <a:r>
              <a:rPr lang="en-US" sz="2800"/>
              <a:t> to define its…</a:t>
            </a:r>
          </a:p>
          <a:p>
            <a:pPr lvl="1"/>
            <a:r>
              <a:rPr lang="en-US" sz="2400" b="1"/>
              <a:t>Name</a:t>
            </a:r>
            <a:r>
              <a:rPr lang="en-US" sz="2400"/>
              <a:t>: choose wisely—well worth the time spent on it!</a:t>
            </a:r>
          </a:p>
          <a:p>
            <a:pPr lvl="1"/>
            <a:r>
              <a:rPr lang="en-US" sz="2400" b="1"/>
              <a:t>Inputs</a:t>
            </a:r>
            <a:r>
              <a:rPr lang="en-US" sz="2400"/>
              <a:t> (if any): an </a:t>
            </a:r>
            <a:r>
              <a:rPr lang="en-US" sz="2400" i="1" u="sng"/>
              <a:t>argument list</a:t>
            </a:r>
            <a:r>
              <a:rPr lang="en-US" sz="2400"/>
              <a:t> made of </a:t>
            </a:r>
            <a:br>
              <a:rPr lang="en-US" sz="2400"/>
            </a:br>
            <a:r>
              <a:rPr lang="en-US" sz="2400"/>
              <a:t>		input variables’ names and data types;</a:t>
            </a:r>
          </a:p>
          <a:p>
            <a:pPr lvl="1"/>
            <a:r>
              <a:rPr lang="en-US" sz="2400" b="1"/>
              <a:t>Return type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		data type of returned value, if any (default: int)</a:t>
            </a:r>
          </a:p>
          <a:p>
            <a:r>
              <a:rPr lang="en-US" sz="2800"/>
              <a:t>Example:</a:t>
            </a:r>
            <a:br>
              <a:rPr lang="en-US" sz="2800"/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int make_tea(float water, int teabags );</a:t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endParaRPr lang="en-US" sz="2400" b="1">
              <a:solidFill>
                <a:schemeClr val="accent2"/>
              </a:solidFill>
              <a:latin typeface="Courier New" pitchFamily="49" charset="0"/>
            </a:endParaRPr>
          </a:p>
          <a:p>
            <a:r>
              <a:rPr lang="en-US" sz="2800"/>
              <a:t>Where? Put prototypes </a:t>
            </a:r>
            <a:r>
              <a:rPr lang="en-US" sz="2800" i="1"/>
              <a:t>after</a:t>
            </a:r>
            <a:r>
              <a:rPr lang="en-US" sz="2800"/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#include</a:t>
            </a:r>
            <a:r>
              <a:rPr lang="en-US" sz="2800"/>
              <a:t> statements, </a:t>
            </a:r>
            <a:br>
              <a:rPr lang="en-US" sz="2800"/>
            </a:br>
            <a:r>
              <a:rPr lang="en-US" sz="2800"/>
              <a:t>		but </a:t>
            </a:r>
            <a:r>
              <a:rPr lang="en-US" sz="2800" i="1"/>
              <a:t>before</a:t>
            </a:r>
            <a:r>
              <a:rPr lang="en-US" sz="2800"/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main()</a:t>
            </a:r>
            <a:r>
              <a:rPr lang="en-US" sz="2800"/>
              <a:t> begins.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228600"/>
            <a:ext cx="7910513" cy="355600"/>
          </a:xfrm>
        </p:spPr>
        <p:txBody>
          <a:bodyPr/>
          <a:lstStyle/>
          <a:p>
            <a:r>
              <a:rPr lang="en-US"/>
              <a:t>Declaration and Definition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534400" cy="5867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#include&lt;stdio.h&gt;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float</a:t>
            </a:r>
            <a:r>
              <a:rPr lang="en-US" sz="1800" b="1"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8000"/>
                </a:solidFill>
                <a:latin typeface="Courier New" pitchFamily="49" charset="0"/>
              </a:rPr>
              <a:t>F_to_C</a:t>
            </a:r>
            <a:r>
              <a:rPr lang="en-US" sz="1800" b="1">
                <a:latin typeface="Courier New" pitchFamily="49" charset="0"/>
              </a:rPr>
              <a:t> (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far</a:t>
            </a:r>
            <a:r>
              <a:rPr lang="en-US" sz="1800" b="1">
                <a:latin typeface="Courier New" pitchFamily="49" charset="0"/>
              </a:rPr>
              <a:t>);  </a:t>
            </a:r>
            <a:r>
              <a:rPr lang="en-US" sz="1800" b="1">
                <a:solidFill>
                  <a:schemeClr val="accent1"/>
                </a:solidFill>
                <a:latin typeface="Courier New" pitchFamily="49" charset="0"/>
              </a:rPr>
              <a:t>/* function prototype */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int main(void)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float degF,degC;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printf(“Enter degrees F: 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scanf(“%f”, &amp;degF);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degC = F_to_C (degF);			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printf(“%f degrees F are %f degrees C\n”,degF,degC);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float F_to_C (float far)</a:t>
            </a: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const float ratio = 5.0 / 9.0;</a:t>
            </a:r>
          </a:p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    return (far-32)*ratio;</a:t>
            </a:r>
            <a:endParaRPr lang="en-US" sz="1800" b="1">
              <a:solidFill>
                <a:schemeClr val="bg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latin typeface="Courier New" pitchFamily="49" charset="0"/>
              </a:rPr>
              <a:t>}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endParaRPr lang="en-US" sz="2800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533400" y="2057400"/>
            <a:ext cx="182880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return type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</a:rPr>
              <a:t>(for output)</a:t>
            </a:r>
            <a:endParaRPr lang="en-US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 flipV="1">
            <a:off x="685800" y="17526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3352800" y="914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 name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3429000" y="990600"/>
            <a:ext cx="1981200" cy="3048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Line 27"/>
          <p:cNvSpPr>
            <a:spLocks noChangeShapeType="1"/>
          </p:cNvSpPr>
          <p:nvPr/>
        </p:nvSpPr>
        <p:spPr bwMode="auto">
          <a:xfrm flipH="1">
            <a:off x="2133600" y="1143000"/>
            <a:ext cx="1295400" cy="30480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3048000" y="2057400"/>
            <a:ext cx="45720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argument list</a:t>
            </a:r>
            <a:r>
              <a:rPr lang="en-US">
                <a:solidFill>
                  <a:schemeClr val="accent2"/>
                </a:solidFill>
              </a:rPr>
              <a:t> (one or more inputs)</a:t>
            </a:r>
          </a:p>
        </p:txBody>
      </p:sp>
      <p:sp>
        <p:nvSpPr>
          <p:cNvPr id="28702" name="Line 30"/>
          <p:cNvSpPr>
            <a:spLocks noChangeShapeType="1"/>
          </p:cNvSpPr>
          <p:nvPr/>
        </p:nvSpPr>
        <p:spPr bwMode="auto">
          <a:xfrm flipH="1" flipV="1">
            <a:off x="3124200" y="1752600"/>
            <a:ext cx="30480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Text Box 32"/>
          <p:cNvSpPr txBox="1">
            <a:spLocks noChangeArrowheads="1"/>
          </p:cNvSpPr>
          <p:nvPr/>
        </p:nvSpPr>
        <p:spPr bwMode="auto">
          <a:xfrm>
            <a:off x="5181600" y="5638800"/>
            <a:ext cx="2743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function definition</a:t>
            </a:r>
          </a:p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(or ‘function body’)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5181600" y="5638800"/>
            <a:ext cx="2590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 flipH="1">
            <a:off x="4800600" y="58674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AutoShape 36"/>
          <p:cNvSpPr>
            <a:spLocks noChangeArrowheads="1"/>
          </p:cNvSpPr>
          <p:nvPr/>
        </p:nvSpPr>
        <p:spPr bwMode="auto">
          <a:xfrm>
            <a:off x="152400" y="4953000"/>
            <a:ext cx="4572000" cy="1752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11200"/>
          </a:xfrm>
        </p:spPr>
        <p:txBody>
          <a:bodyPr/>
          <a:lstStyle/>
          <a:p>
            <a:r>
              <a:rPr lang="en-US"/>
              <a:t>Formally: Function Syntax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Syntax of a function prototype: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return_type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function_name(</a:t>
            </a: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argument_list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);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Syntax of a function: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return_type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function_name(</a:t>
            </a: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argument_list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i="1">
                <a:solidFill>
                  <a:schemeClr val="accent2"/>
                </a:solidFill>
                <a:latin typeface="Courier New" pitchFamily="49" charset="0"/>
              </a:rPr>
              <a:t>    statements;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i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sz="2800"/>
              <a:t>If a function does not return a value, </a:t>
            </a:r>
            <a:br>
              <a:rPr lang="en-US" sz="2800"/>
            </a:br>
            <a:r>
              <a:rPr lang="en-US" sz="2800"/>
              <a:t>		use return type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void</a:t>
            </a:r>
            <a:r>
              <a:rPr lang="en-US" sz="2800"/>
              <a:t>.</a:t>
            </a:r>
          </a:p>
          <a:p>
            <a:pPr>
              <a:lnSpc>
                <a:spcPct val="90000"/>
              </a:lnSpc>
            </a:pPr>
            <a:r>
              <a:rPr lang="en-US" sz="2800"/>
              <a:t>Functions can have their </a:t>
            </a:r>
            <a:r>
              <a:rPr lang="en-US" sz="2800" i="1"/>
              <a:t>own</a:t>
            </a:r>
            <a:r>
              <a:rPr lang="en-US" sz="2800"/>
              <a:t> variables, </a:t>
            </a:r>
            <a:br>
              <a:rPr lang="en-US" sz="2800"/>
            </a:br>
            <a:r>
              <a:rPr lang="en-US" sz="2800"/>
              <a:t>	just as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main()</a:t>
            </a:r>
            <a:r>
              <a:rPr lang="en-US" sz="2800"/>
              <a:t> does. 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return  </a:t>
            </a:r>
            <a:r>
              <a:rPr lang="en-US" sz="2800"/>
              <a:t> </a:t>
            </a:r>
            <a:r>
              <a:rPr lang="en-US" sz="2800" u="sng"/>
              <a:t>stops a function</a:t>
            </a:r>
            <a:r>
              <a:rPr lang="en-US" sz="2800"/>
              <a:t> &amp; </a:t>
            </a:r>
            <a:r>
              <a:rPr lang="en-US" sz="2800" u="sng"/>
              <a:t>sets its output value</a:t>
            </a:r>
            <a:r>
              <a:rPr lang="en-US" sz="2800"/>
              <a:t>.</a:t>
            </a:r>
            <a:endParaRPr lang="en-US" sz="2400" b="1"/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467600" y="1066800"/>
            <a:ext cx="1600200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(don’t forget </a:t>
            </a:r>
          </a:p>
          <a:p>
            <a:pPr eaLnBrk="0" hangingPunct="0"/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semicolon!)</a:t>
            </a:r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H="1">
            <a:off x="7162800" y="1676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7391400" y="2971800"/>
            <a:ext cx="1235075" cy="71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u="sng">
                <a:solidFill>
                  <a:srgbClr val="FF0000"/>
                </a:solidFill>
              </a:rPr>
              <a:t>(</a:t>
            </a:r>
            <a:r>
              <a:rPr lang="en-US" sz="2000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Almost</a:t>
            </a:r>
            <a:r>
              <a:rPr lang="en-US" sz="2000" u="sng">
                <a:solidFill>
                  <a:srgbClr val="FF0000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</a:rPr>
              <a:t>the same)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 flipV="1">
            <a:off x="6934200" y="2286000"/>
            <a:ext cx="6858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H="1" flipV="1">
            <a:off x="6781800" y="3048000"/>
            <a:ext cx="609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use </a:t>
            </a:r>
            <a:r>
              <a:rPr lang="en-US" u="sng">
                <a:solidFill>
                  <a:srgbClr val="FF0000"/>
                </a:solidFill>
              </a:rPr>
              <a:t>Local</a:t>
            </a:r>
            <a:r>
              <a:rPr lang="en-US"/>
              <a:t> variables…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Variables declared inside a function</a:t>
            </a:r>
            <a:br>
              <a:rPr lang="en-US"/>
            </a:br>
            <a:r>
              <a:rPr lang="en-US"/>
              <a:t>are meaningful </a:t>
            </a:r>
            <a:r>
              <a:rPr lang="en-US" u="sng"/>
              <a:t>only</a:t>
            </a:r>
            <a:r>
              <a:rPr lang="en-US"/>
              <a:t> </a:t>
            </a:r>
            <a:r>
              <a:rPr lang="en-US" i="1"/>
              <a:t>within</a:t>
            </a:r>
            <a:r>
              <a:rPr lang="en-US"/>
              <a:t> that function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A </a:t>
            </a:r>
            <a:r>
              <a:rPr lang="en-US" b="1">
                <a:solidFill>
                  <a:schemeClr val="accent2"/>
                </a:solidFill>
              </a:rPr>
              <a:t>GREAT</a:t>
            </a:r>
            <a:r>
              <a:rPr lang="en-US"/>
              <a:t> idea—one of the best in all of CS!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Two </a:t>
            </a:r>
            <a:r>
              <a:rPr lang="en-US">
                <a:solidFill>
                  <a:schemeClr val="accent2"/>
                </a:solidFill>
              </a:rPr>
              <a:t>different functions can use the same names</a:t>
            </a:r>
            <a:r>
              <a:rPr lang="en-US"/>
              <a:t> for their local variables, without conflict.</a:t>
            </a:r>
            <a:br>
              <a:rPr lang="en-US"/>
            </a:br>
            <a:r>
              <a:rPr lang="en-US">
                <a:solidFill>
                  <a:schemeClr val="bg2"/>
                </a:solidFill>
              </a:rPr>
              <a:t>Let different programmers write different functions: no ‘coordinated’ var. names needed!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grow_val(float x);  /* fcn. prototype */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main ()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float in,out;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in = -4.3;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out = grow_val(in);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printf(“%f gives %f\n”,in,out);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 grow_val(float xmax) /*fcn. definition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in;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in = xmax*2.1f + ((int)xmax)%5; // (doesn’t matter)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return(in*(xmax-1.0) + xmax);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  <a:r>
              <a:rPr lang="en-US" sz="180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615950" y="558800"/>
            <a:ext cx="7910513" cy="355600"/>
          </a:xfrm>
        </p:spPr>
        <p:txBody>
          <a:bodyPr/>
          <a:lstStyle/>
          <a:p>
            <a:r>
              <a:rPr lang="en-US"/>
              <a:t>Example: local variables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800600" y="1752600"/>
            <a:ext cx="3508375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Same Variable names?!?</a:t>
            </a:r>
          </a:p>
          <a:p>
            <a:pPr eaLnBrk="0" hangingPunct="0"/>
            <a:r>
              <a:rPr lang="en-US">
                <a:solidFill>
                  <a:srgbClr val="FF0000"/>
                </a:solidFill>
              </a:rPr>
              <a:t>--its OK; they’re local only</a:t>
            </a:r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2133600" y="2579688"/>
            <a:ext cx="2673350" cy="2601912"/>
          </a:xfrm>
          <a:custGeom>
            <a:avLst/>
            <a:gdLst>
              <a:gd name="T0" fmla="*/ 1684 w 1684"/>
              <a:gd name="T1" fmla="*/ 0 h 1639"/>
              <a:gd name="T2" fmla="*/ 0 w 1684"/>
              <a:gd name="T3" fmla="*/ 1639 h 163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84" h="1639">
                <a:moveTo>
                  <a:pt x="1684" y="0"/>
                </a:moveTo>
                <a:lnTo>
                  <a:pt x="0" y="1639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6" name="Freeform 6"/>
          <p:cNvSpPr>
            <a:spLocks/>
          </p:cNvSpPr>
          <p:nvPr/>
        </p:nvSpPr>
        <p:spPr bwMode="auto">
          <a:xfrm>
            <a:off x="2203450" y="1752600"/>
            <a:ext cx="2597150" cy="674688"/>
          </a:xfrm>
          <a:custGeom>
            <a:avLst/>
            <a:gdLst>
              <a:gd name="T0" fmla="*/ 1636 w 1636"/>
              <a:gd name="T1" fmla="*/ 0 h 425"/>
              <a:gd name="T2" fmla="*/ 118 w 1636"/>
              <a:gd name="T3" fmla="*/ 240 h 425"/>
              <a:gd name="T4" fmla="*/ 0 w 1636"/>
              <a:gd name="T5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36" h="425">
                <a:moveTo>
                  <a:pt x="1636" y="0"/>
                </a:moveTo>
                <a:lnTo>
                  <a:pt x="118" y="240"/>
                </a:lnTo>
                <a:lnTo>
                  <a:pt x="0" y="425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Global variables: </a:t>
            </a:r>
            <a:br>
              <a:rPr lang="en-US" sz="3600"/>
            </a:br>
            <a:r>
              <a:rPr lang="en-US" sz="3600"/>
              <a:t>Not inside a Function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en-US" sz="2800"/>
              <a:t>Applies to ALL parts of a program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en-US" sz="2800"/>
              <a:t>Declared </a:t>
            </a:r>
            <a:r>
              <a:rPr lang="en-US" sz="2800" u="sng"/>
              <a:t>before</a:t>
            </a:r>
            <a:r>
              <a:rPr lang="en-US" sz="2800"/>
              <a:t> the main function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en-US" sz="2800"/>
              <a:t>When a global variable is changed, </a:t>
            </a:r>
            <a:br>
              <a:rPr lang="en-US" sz="2800"/>
            </a:br>
            <a:r>
              <a:rPr lang="en-US" sz="2800"/>
              <a:t>the new value is available anywhere in the program.</a:t>
            </a: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en-US" sz="2800"/>
              <a:t>Global variables are 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	</a:t>
            </a:r>
            <a:r>
              <a:rPr lang="en-US" sz="4000" b="1">
                <a:solidFill>
                  <a:srgbClr val="FF0000"/>
                </a:solidFill>
                <a:latin typeface="Tahoma" pitchFamily="34" charset="0"/>
              </a:rPr>
              <a:t>!! A VERY BAD IDEA !!</a:t>
            </a:r>
            <a:r>
              <a:rPr lang="en-US" sz="2800"/>
              <a:t/>
            </a:r>
            <a:br>
              <a:rPr lang="en-US" sz="2800"/>
            </a:br>
            <a:endParaRPr lang="en-US" sz="2800"/>
          </a:p>
          <a:p>
            <a:pPr lvl="1">
              <a:lnSpc>
                <a:spcPct val="90000"/>
              </a:lnSpc>
              <a:buFont typeface="Symbol" pitchFamily="18" charset="2"/>
              <a:buChar char="·"/>
            </a:pPr>
            <a:r>
              <a:rPr lang="en-US" sz="2400"/>
              <a:t>Prevents splitting your problem into separate pieces</a:t>
            </a:r>
          </a:p>
          <a:p>
            <a:pPr lvl="1">
              <a:lnSpc>
                <a:spcPct val="90000"/>
              </a:lnSpc>
              <a:buFont typeface="Symbol" pitchFamily="18" charset="2"/>
              <a:buChar char="·"/>
            </a:pPr>
            <a:r>
              <a:rPr lang="en-US" sz="2400"/>
              <a:t>Ensures debugging nightmares</a:t>
            </a:r>
          </a:p>
          <a:p>
            <a:pPr lvl="1">
              <a:lnSpc>
                <a:spcPct val="90000"/>
              </a:lnSpc>
              <a:buFont typeface="Symbol" pitchFamily="18" charset="2"/>
              <a:buChar char="·"/>
            </a:pPr>
            <a:r>
              <a:rPr lang="en-US" sz="2400"/>
              <a:t>Is  </a:t>
            </a:r>
            <a:r>
              <a:rPr lang="en-US" sz="1000">
                <a:solidFill>
                  <a:schemeClr val="folHlink"/>
                </a:solidFill>
                <a:effectLst/>
              </a:rPr>
              <a:t>(almost)</a:t>
            </a:r>
            <a:r>
              <a:rPr lang="en-US" sz="2400">
                <a:effectLst/>
              </a:rPr>
              <a:t> </a:t>
            </a:r>
            <a:r>
              <a:rPr lang="en-US" sz="2400" b="1">
                <a:solidFill>
                  <a:srgbClr val="FF0000"/>
                </a:solidFill>
              </a:rPr>
              <a:t>NEVER</a:t>
            </a:r>
            <a:r>
              <a:rPr lang="en-US" sz="2400"/>
              <a:t> necessary!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838200" y="3733800"/>
            <a:ext cx="6553200" cy="762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88925"/>
            <a:ext cx="8123238" cy="793750"/>
          </a:xfrm>
        </p:spPr>
        <p:txBody>
          <a:bodyPr/>
          <a:lstStyle/>
          <a:p>
            <a:r>
              <a:rPr lang="en-US" sz="3600"/>
              <a:t>Function Calls: </a:t>
            </a:r>
            <a:br>
              <a:rPr lang="en-US" sz="3600"/>
            </a:br>
            <a:r>
              <a:rPr lang="en-US" sz="3600"/>
              <a:t>Arguments,  Formal Parameters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95388"/>
            <a:ext cx="8143875" cy="533717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Look again at a function prototype: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void nextChar( 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char 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ch); 		// prototype </a:t>
            </a:r>
            <a:br>
              <a:rPr lang="en-US" sz="1800" b="1">
                <a:solidFill>
                  <a:schemeClr val="accent2"/>
                </a:solidFill>
                <a:latin typeface="Courier New" pitchFamily="49" charset="0"/>
              </a:rPr>
            </a:br>
            <a:endParaRPr lang="en-US" sz="2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What does this mean?!?  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Function declarations </a:t>
            </a:r>
            <a:br>
              <a:rPr lang="en-US" sz="2400"/>
            </a:br>
            <a:r>
              <a:rPr lang="en-US" sz="2400"/>
              <a:t>make</a:t>
            </a:r>
            <a:r>
              <a:rPr lang="en-US" sz="2400">
                <a:solidFill>
                  <a:schemeClr val="accent2"/>
                </a:solidFill>
              </a:rPr>
              <a:t> </a:t>
            </a:r>
            <a:r>
              <a:rPr lang="en-US" sz="2400"/>
              <a:t>local variables or</a:t>
            </a:r>
            <a:br>
              <a:rPr lang="en-US" sz="2400"/>
            </a:br>
            <a:r>
              <a:rPr lang="en-US" sz="2400"/>
              <a:t>‘</a:t>
            </a:r>
            <a:r>
              <a:rPr lang="en-US" sz="2400" b="1">
                <a:solidFill>
                  <a:srgbClr val="FF0000"/>
                </a:solidFill>
              </a:rPr>
              <a:t>formal parameters</a:t>
            </a:r>
            <a:r>
              <a:rPr lang="en-US" sz="2400"/>
              <a:t>’ </a:t>
            </a:r>
            <a:br>
              <a:rPr lang="en-US" sz="2400"/>
            </a:br>
            <a:r>
              <a:rPr lang="en-US" sz="2400"/>
              <a:t>valid only inside your function</a:t>
            </a:r>
          </a:p>
          <a:p>
            <a:pPr>
              <a:lnSpc>
                <a:spcPct val="80000"/>
              </a:lnSpc>
            </a:pPr>
            <a:endParaRPr lang="en-US" sz="2400" b="1"/>
          </a:p>
          <a:p>
            <a:pPr>
              <a:lnSpc>
                <a:spcPct val="80000"/>
              </a:lnSpc>
            </a:pPr>
            <a:r>
              <a:rPr lang="en-US" sz="2400"/>
              <a:t>Calling a function with </a:t>
            </a:r>
            <a:br>
              <a:rPr lang="en-US" sz="2400"/>
            </a:br>
            <a:r>
              <a:rPr lang="en-US" sz="2400"/>
              <a:t>arguments </a:t>
            </a:r>
            <a:br>
              <a:rPr lang="en-US" sz="2400"/>
            </a:br>
            <a:r>
              <a:rPr lang="en-US" sz="2400">
                <a:solidFill>
                  <a:srgbClr val="FF0000"/>
                </a:solidFill>
              </a:rPr>
              <a:t>assigns their values 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400"/>
              <a:t>(copies them)</a:t>
            </a:r>
            <a:br>
              <a:rPr lang="en-US" sz="2400"/>
            </a:br>
            <a:r>
              <a:rPr lang="en-US" sz="2400">
                <a:solidFill>
                  <a:srgbClr val="FF0000"/>
                </a:solidFill>
              </a:rPr>
              <a:t>to the ‘formal parameters’</a:t>
            </a: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2667000" y="1828800"/>
            <a:ext cx="2286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4648200" y="1905000"/>
            <a:ext cx="4298950" cy="47926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nextChar(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ch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sz="1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strt = ‘J’;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end;</a:t>
            </a:r>
          </a:p>
          <a:p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end = nextChar(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printf(“%c%c”,strt,end);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 0;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 sz="1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sz="1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nextChar(char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return (ch +1);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4648200" y="2362200"/>
            <a:ext cx="4267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>
            <a:off x="4724400" y="5334000"/>
            <a:ext cx="4267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0" name="Freeform 8"/>
          <p:cNvSpPr>
            <a:spLocks/>
          </p:cNvSpPr>
          <p:nvPr/>
        </p:nvSpPr>
        <p:spPr bwMode="auto">
          <a:xfrm>
            <a:off x="6972300" y="4267200"/>
            <a:ext cx="723900" cy="1219200"/>
          </a:xfrm>
          <a:custGeom>
            <a:avLst/>
            <a:gdLst>
              <a:gd name="T0" fmla="*/ 264 w 408"/>
              <a:gd name="T1" fmla="*/ 0 h 720"/>
              <a:gd name="T2" fmla="*/ 24 w 408"/>
              <a:gd name="T3" fmla="*/ 192 h 720"/>
              <a:gd name="T4" fmla="*/ 408 w 408"/>
              <a:gd name="T5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8" h="720">
                <a:moveTo>
                  <a:pt x="264" y="0"/>
                </a:moveTo>
                <a:cubicBezTo>
                  <a:pt x="132" y="36"/>
                  <a:pt x="0" y="72"/>
                  <a:pt x="24" y="192"/>
                </a:cubicBezTo>
                <a:cubicBezTo>
                  <a:pt x="48" y="312"/>
                  <a:pt x="228" y="516"/>
                  <a:pt x="408" y="72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7315200" y="3962400"/>
            <a:ext cx="762000" cy="38100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2" name="Freeform 10"/>
          <p:cNvSpPr>
            <a:spLocks/>
          </p:cNvSpPr>
          <p:nvPr/>
        </p:nvSpPr>
        <p:spPr bwMode="auto">
          <a:xfrm>
            <a:off x="3400425" y="2286000"/>
            <a:ext cx="3533775" cy="1300163"/>
          </a:xfrm>
          <a:custGeom>
            <a:avLst/>
            <a:gdLst>
              <a:gd name="T0" fmla="*/ 0 w 2226"/>
              <a:gd name="T1" fmla="*/ 819 h 819"/>
              <a:gd name="T2" fmla="*/ 666 w 2226"/>
              <a:gd name="T3" fmla="*/ 567 h 819"/>
              <a:gd name="T4" fmla="*/ 1890 w 2226"/>
              <a:gd name="T5" fmla="*/ 351 h 819"/>
              <a:gd name="T6" fmla="*/ 2226 w 2226"/>
              <a:gd name="T7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6" h="819">
                <a:moveTo>
                  <a:pt x="0" y="819"/>
                </a:moveTo>
                <a:cubicBezTo>
                  <a:pt x="111" y="777"/>
                  <a:pt x="351" y="645"/>
                  <a:pt x="666" y="567"/>
                </a:cubicBezTo>
                <a:cubicBezTo>
                  <a:pt x="981" y="489"/>
                  <a:pt x="1630" y="445"/>
                  <a:pt x="1890" y="351"/>
                </a:cubicBezTo>
                <a:cubicBezTo>
                  <a:pt x="2150" y="257"/>
                  <a:pt x="2156" y="73"/>
                  <a:pt x="2226" y="0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>
            <a:off x="304800" y="19050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304800" y="1219200"/>
            <a:ext cx="86106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/>
              <a:t>Recall: Expressions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Statements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181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		grp = (((n+5)* a) / q)  ;</a:t>
            </a:r>
          </a:p>
          <a:p>
            <a:pPr>
              <a:buFontTx/>
              <a:buNone/>
            </a:pPr>
            <a:endParaRPr lang="en-US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A ‘statement’ in C is:  </a:t>
            </a:r>
            <a:r>
              <a:rPr lang="en-US" sz="2800">
                <a:solidFill>
                  <a:schemeClr val="accent2"/>
                </a:solidFill>
              </a:rPr>
              <a:t>zero or more</a:t>
            </a:r>
          </a:p>
          <a:p>
            <a:pPr>
              <a:buFontTx/>
              <a:buNone/>
            </a:pPr>
            <a:r>
              <a:rPr lang="en-US" sz="2800">
                <a:solidFill>
                  <a:schemeClr val="accent2"/>
                </a:solidFill>
              </a:rPr>
              <a:t>	expression(s) terminated by a semicolon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latin typeface="Courier New" pitchFamily="49" charset="0"/>
              </a:rPr>
              <a:t>;</a:t>
            </a:r>
            <a:endParaRPr lang="en-US" sz="2800"/>
          </a:p>
          <a:p>
            <a:r>
              <a:rPr lang="en-US" sz="2800">
                <a:solidFill>
                  <a:schemeClr val="bg1"/>
                </a:solidFill>
                <a:effectLst/>
              </a:rPr>
              <a:t>For each expression (each red circle), </a:t>
            </a:r>
            <a:br>
              <a:rPr lang="en-US" sz="2800">
                <a:solidFill>
                  <a:schemeClr val="bg1"/>
                </a:solidFill>
                <a:effectLst/>
              </a:rPr>
            </a:br>
            <a:r>
              <a:rPr lang="en-US" sz="2800">
                <a:solidFill>
                  <a:schemeClr val="bg1"/>
                </a:solidFill>
                <a:effectLst/>
              </a:rPr>
              <a:t> C makes a (hidden) temporary variable</a:t>
            </a:r>
          </a:p>
          <a:p>
            <a:r>
              <a:rPr lang="en-US" sz="2800">
                <a:solidFill>
                  <a:schemeClr val="bg1"/>
                </a:solidFill>
                <a:effectLst/>
              </a:rPr>
              <a:t>(Recall: some expressions have side-effects)</a:t>
            </a:r>
          </a:p>
          <a:p>
            <a:r>
              <a:rPr lang="en-US" sz="2800">
                <a:solidFill>
                  <a:schemeClr val="bg1"/>
                </a:solidFill>
                <a:effectLst/>
              </a:rPr>
              <a:t>Semicolon means: </a:t>
            </a:r>
            <a:br>
              <a:rPr lang="en-US" sz="2800">
                <a:solidFill>
                  <a:schemeClr val="bg1"/>
                </a:solidFill>
                <a:effectLst/>
              </a:rPr>
            </a:br>
            <a:r>
              <a:rPr lang="en-US" sz="2800">
                <a:solidFill>
                  <a:schemeClr val="bg1"/>
                </a:solidFill>
                <a:effectLst/>
              </a:rPr>
              <a:t>	‘Don </a:t>
            </a:r>
          </a:p>
          <a:p>
            <a:endParaRPr lang="en-US" sz="2800"/>
          </a:p>
        </p:txBody>
      </p:sp>
      <p:sp>
        <p:nvSpPr>
          <p:cNvPr id="61458" name="Line 18"/>
          <p:cNvSpPr>
            <a:spLocks noChangeShapeType="1"/>
          </p:cNvSpPr>
          <p:nvPr/>
        </p:nvSpPr>
        <p:spPr bwMode="auto">
          <a:xfrm flipH="1" flipV="1">
            <a:off x="6934200" y="1981200"/>
            <a:ext cx="762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/>
              <a:t>Recall: Expressions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Statements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77200" cy="5181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		grp = (((n+5)* a) / q)  ;</a:t>
            </a:r>
          </a:p>
          <a:p>
            <a:pPr>
              <a:buFontTx/>
              <a:buNone/>
            </a:pPr>
            <a:endParaRPr lang="en-US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endParaRPr lang="en-US" sz="2800"/>
          </a:p>
          <a:p>
            <a:r>
              <a:rPr lang="en-US" sz="2800"/>
              <a:t>A ‘statement’ in C is:  </a:t>
            </a:r>
            <a:r>
              <a:rPr lang="en-US" sz="2800">
                <a:solidFill>
                  <a:schemeClr val="accent2"/>
                </a:solidFill>
              </a:rPr>
              <a:t>zero or more</a:t>
            </a:r>
          </a:p>
          <a:p>
            <a:pPr>
              <a:buFontTx/>
              <a:buNone/>
            </a:pPr>
            <a:r>
              <a:rPr lang="en-US" sz="2800">
                <a:solidFill>
                  <a:schemeClr val="accent2"/>
                </a:solidFill>
              </a:rPr>
              <a:t>	expression(s) terminated by a semicolon</a:t>
            </a:r>
            <a:r>
              <a:rPr lang="en-US" sz="2800"/>
              <a:t> </a:t>
            </a:r>
            <a:r>
              <a:rPr lang="en-US" sz="2800" b="1">
                <a:solidFill>
                  <a:srgbClr val="FF0000"/>
                </a:solidFill>
                <a:latin typeface="Courier New" pitchFamily="49" charset="0"/>
              </a:rPr>
              <a:t>;</a:t>
            </a:r>
            <a:endParaRPr lang="en-US" sz="2800"/>
          </a:p>
          <a:p>
            <a:r>
              <a:rPr lang="en-US" sz="2800"/>
              <a:t>For each expression (each red circle), </a:t>
            </a:r>
            <a:br>
              <a:rPr lang="en-US" sz="2800"/>
            </a:br>
            <a:r>
              <a:rPr lang="en-US" sz="2800"/>
              <a:t> C makes a (hidden)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/>
              <a:t>temporary variable</a:t>
            </a:r>
          </a:p>
          <a:p>
            <a:r>
              <a:rPr lang="en-US" sz="2800"/>
              <a:t>(that’s WHY some expressions have “side-effects”)</a:t>
            </a:r>
          </a:p>
          <a:p>
            <a:r>
              <a:rPr lang="en-US" sz="2800">
                <a:solidFill>
                  <a:schemeClr val="accent2"/>
                </a:solidFill>
              </a:rPr>
              <a:t>Semicolon means: </a:t>
            </a:r>
            <a:br>
              <a:rPr lang="en-US" sz="2800">
                <a:solidFill>
                  <a:schemeClr val="accent2"/>
                </a:solidFill>
              </a:rPr>
            </a:br>
            <a:r>
              <a:rPr lang="en-US" sz="2800">
                <a:solidFill>
                  <a:schemeClr val="accent2"/>
                </a:solidFill>
              </a:rPr>
              <a:t>	‘Done! Destroy all temporary variables!’ </a:t>
            </a:r>
          </a:p>
          <a:p>
            <a:endParaRPr lang="en-US" sz="2800"/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>
            <a:off x="3505200" y="1381125"/>
            <a:ext cx="841375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3276600" y="1304925"/>
            <a:ext cx="1908175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3048000" y="1143000"/>
            <a:ext cx="32766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990600" y="3505200"/>
            <a:ext cx="63246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990600" y="5562600"/>
            <a:ext cx="6629400" cy="762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3" name="Line 9"/>
          <p:cNvSpPr>
            <a:spLocks noChangeShapeType="1"/>
          </p:cNvSpPr>
          <p:nvPr/>
        </p:nvSpPr>
        <p:spPr bwMode="auto">
          <a:xfrm>
            <a:off x="4741863" y="1895475"/>
            <a:ext cx="71437" cy="628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 flipH="1">
            <a:off x="3975100" y="1762125"/>
            <a:ext cx="2286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3751263" y="2505075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d1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4513263" y="2505075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d2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5181600" y="2352675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d3</a:t>
            </a:r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5181600" y="2057400"/>
            <a:ext cx="76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5978525" y="2286000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d4</a:t>
            </a:r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1524000" y="990600"/>
            <a:ext cx="4876800" cy="1219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5562600" y="2073275"/>
            <a:ext cx="457200" cy="2127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0200"/>
            <a:ext cx="8915400" cy="762000"/>
          </a:xfrm>
        </p:spPr>
        <p:txBody>
          <a:bodyPr/>
          <a:lstStyle/>
          <a:p>
            <a:r>
              <a:rPr lang="en-US" sz="3600"/>
              <a:t>Expressions</a:t>
            </a:r>
            <a:r>
              <a:rPr lang="en-US" sz="3600">
                <a:sym typeface="Wingdings" pitchFamily="2" charset="2"/>
              </a:rPr>
              <a:t></a:t>
            </a:r>
            <a:r>
              <a:rPr lang="en-US" sz="3600"/>
              <a:t>Statements</a:t>
            </a:r>
            <a:r>
              <a:rPr lang="en-US" sz="3600">
                <a:sym typeface="Wingdings" pitchFamily="2" charset="2"/>
              </a:rPr>
              <a:t></a:t>
            </a:r>
            <a:r>
              <a:rPr lang="en-US" sz="3600"/>
              <a:t>Functions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5334000"/>
          </a:xfrm>
          <a:ln/>
        </p:spPr>
        <p:txBody>
          <a:bodyPr/>
          <a:lstStyle/>
          <a:p>
            <a:r>
              <a:rPr lang="en-US" sz="2800" dirty="0"/>
              <a:t>Small programs are simpler -- </a:t>
            </a:r>
            <a:br>
              <a:rPr lang="en-US" sz="2800" dirty="0"/>
            </a:br>
            <a:r>
              <a:rPr lang="en-US" sz="2800" dirty="0"/>
              <a:t>big programs get complicated, </a:t>
            </a:r>
            <a:r>
              <a:rPr lang="en-US" sz="2800" dirty="0" smtClean="0"/>
              <a:t>tangled, confusing, ugly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Key CS idea: ‘</a:t>
            </a:r>
            <a:r>
              <a:rPr lang="en-US" sz="2800" b="1" dirty="0">
                <a:solidFill>
                  <a:schemeClr val="accent2"/>
                </a:solidFill>
              </a:rPr>
              <a:t>Decomposition</a:t>
            </a:r>
            <a:r>
              <a:rPr lang="en-US" sz="2800" dirty="0"/>
              <a:t>’ or </a:t>
            </a:r>
            <a:r>
              <a:rPr lang="en-US" sz="2800" dirty="0">
                <a:solidFill>
                  <a:schemeClr val="accent2"/>
                </a:solidFill>
              </a:rPr>
              <a:t>‘</a:t>
            </a:r>
            <a:r>
              <a:rPr lang="en-US" sz="2800" b="1" dirty="0">
                <a:solidFill>
                  <a:schemeClr val="accent2"/>
                </a:solidFill>
              </a:rPr>
              <a:t>Nesting</a:t>
            </a:r>
            <a:r>
              <a:rPr lang="en-US" sz="2800" dirty="0">
                <a:solidFill>
                  <a:schemeClr val="accent2"/>
                </a:solidFill>
              </a:rPr>
              <a:t>’</a:t>
            </a:r>
            <a:r>
              <a:rPr lang="en-US" sz="2800" dirty="0"/>
              <a:t>: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800" dirty="0">
                <a:solidFill>
                  <a:schemeClr val="accent2"/>
                </a:solidFill>
              </a:rPr>
              <a:t>break big complicated sets of instructions 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>
                <a:solidFill>
                  <a:schemeClr val="accent2"/>
                </a:solidFill>
              </a:rPr>
              <a:t>	into smaller, simpler chunks</a:t>
            </a:r>
            <a:br>
              <a:rPr lang="en-US" sz="2800" dirty="0">
                <a:solidFill>
                  <a:schemeClr val="accent2"/>
                </a:solidFill>
              </a:rPr>
            </a:br>
            <a:endParaRPr lang="en-US" sz="2800" dirty="0">
              <a:solidFill>
                <a:schemeClr val="accent2"/>
              </a:solidFill>
            </a:endParaRPr>
          </a:p>
          <a:p>
            <a:endParaRPr lang="en-US" sz="2800" dirty="0">
              <a:solidFill>
                <a:schemeClr val="accent2"/>
              </a:solidFill>
            </a:endParaRPr>
          </a:p>
          <a:p>
            <a:r>
              <a:rPr lang="en-US" sz="2800" dirty="0"/>
              <a:t>In C, these chunks are called </a:t>
            </a:r>
            <a:r>
              <a:rPr lang="en-US" sz="2800" b="1" dirty="0">
                <a:solidFill>
                  <a:schemeClr val="accent2"/>
                </a:solidFill>
              </a:rPr>
              <a:t>functions</a:t>
            </a:r>
            <a:r>
              <a:rPr lang="en-US" sz="2800" dirty="0"/>
              <a:t>: </a:t>
            </a:r>
            <a:br>
              <a:rPr lang="en-US" sz="2800" dirty="0"/>
            </a:br>
            <a:r>
              <a:rPr lang="en-US" sz="2800" dirty="0"/>
              <a:t>	a separate, </a:t>
            </a:r>
            <a:r>
              <a:rPr lang="en-US" sz="2800" b="1" dirty="0">
                <a:solidFill>
                  <a:srgbClr val="FF0000"/>
                </a:solidFill>
              </a:rPr>
              <a:t>named block of statements </a:t>
            </a:r>
            <a:br>
              <a:rPr lang="en-US" sz="2800" b="1" dirty="0">
                <a:solidFill>
                  <a:srgbClr val="FF0000"/>
                </a:solidFill>
              </a:rPr>
            </a:br>
            <a:r>
              <a:rPr lang="en-US" sz="2800" dirty="0"/>
              <a:t>	that you can just </a:t>
            </a:r>
            <a:r>
              <a:rPr lang="en-US" sz="2800" dirty="0">
                <a:solidFill>
                  <a:schemeClr val="accent2"/>
                </a:solidFill>
              </a:rPr>
              <a:t>call by name to run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819400" y="5486400"/>
            <a:ext cx="4191000" cy="457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6477000" y="3733800"/>
            <a:ext cx="2057400" cy="15684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‘a block of statements’</a:t>
            </a:r>
          </a:p>
          <a:p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 </a:t>
            </a:r>
          </a:p>
          <a:p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statement1;</a:t>
            </a:r>
          </a:p>
          <a:p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statement2;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... </a:t>
            </a:r>
          </a:p>
          <a:p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0563" y="1784350"/>
            <a:ext cx="7839075" cy="43608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	main()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800"/>
              <a:t>: The first (and last) function executed when the program runs.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printf(“%f \n”, in);</a:t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scanf(“ %d”,</a:t>
            </a:r>
            <a:r>
              <a:rPr lang="en-US" sz="2400" b="1">
                <a:solidFill>
                  <a:srgbClr val="FF0000"/>
                </a:solidFill>
                <a:latin typeface="Courier New" pitchFamily="49" charset="0"/>
              </a:rPr>
              <a:t>&amp;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in); …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Nesting of functions allowed (and encouraged!):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from within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main()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you can invoke or “call” other functions.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Your own functions can call others, and so on.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Functions You Know Already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0720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arenR"/>
            </a:pPr>
            <a:r>
              <a:rPr lang="en-US" sz="2800"/>
              <a:t>Use ‘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include</a:t>
            </a:r>
            <a:r>
              <a:rPr lang="en-US" sz="2800"/>
              <a:t>’ directives to tell C to </a:t>
            </a:r>
            <a:br>
              <a:rPr lang="en-US" sz="2800"/>
            </a:br>
            <a:r>
              <a:rPr lang="en-US" sz="2800"/>
              <a:t>get the file(s) that hold the functions: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#include &lt;stdio.h&gt;	</a:t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1600" b="1">
                <a:solidFill>
                  <a:srgbClr val="008000"/>
                </a:solidFill>
                <a:latin typeface="Courier New" pitchFamily="49" charset="0"/>
              </a:rPr>
              <a:t>// #include&lt;X&gt; == “search </a:t>
            </a:r>
            <a:r>
              <a:rPr lang="en-US" sz="1600" b="1" u="sng">
                <a:solidFill>
                  <a:srgbClr val="008000"/>
                </a:solidFill>
                <a:latin typeface="Courier New" pitchFamily="49" charset="0"/>
              </a:rPr>
              <a:t>the usual places</a:t>
            </a:r>
            <a:r>
              <a:rPr lang="en-US" sz="1600" b="1">
                <a:solidFill>
                  <a:srgbClr val="008000"/>
                </a:solidFill>
                <a:latin typeface="Courier New" pitchFamily="49" charset="0"/>
              </a:rPr>
              <a:t> for file X”</a:t>
            </a:r>
            <a:br>
              <a:rPr lang="en-US" sz="1600" b="1">
                <a:solidFill>
                  <a:srgbClr val="008000"/>
                </a:solidFill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#include “coatrack.h”</a:t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1600" b="1">
                <a:solidFill>
                  <a:srgbClr val="008000"/>
                </a:solidFill>
                <a:latin typeface="Courier New" pitchFamily="49" charset="0"/>
              </a:rPr>
              <a:t>// #include “X” == “search </a:t>
            </a:r>
            <a:r>
              <a:rPr lang="en-US" sz="1600" b="1" u="sng">
                <a:solidFill>
                  <a:srgbClr val="008000"/>
                </a:solidFill>
                <a:latin typeface="Courier New" pitchFamily="49" charset="0"/>
              </a:rPr>
              <a:t>this directory</a:t>
            </a:r>
            <a:r>
              <a:rPr lang="en-US" sz="1600" b="1">
                <a:solidFill>
                  <a:srgbClr val="008000"/>
                </a:solidFill>
                <a:latin typeface="Courier New" pitchFamily="49" charset="0"/>
              </a:rPr>
              <a:t> for file X”</a:t>
            </a:r>
            <a:br>
              <a:rPr lang="en-US" sz="1600" b="1">
                <a:solidFill>
                  <a:srgbClr val="008000"/>
                </a:solidFill>
                <a:latin typeface="Courier New" pitchFamily="49" charset="0"/>
              </a:rPr>
            </a:br>
            <a:endParaRPr lang="en-US" sz="2400">
              <a:solidFill>
                <a:schemeClr val="accent2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arenR"/>
            </a:pPr>
            <a:r>
              <a:rPr lang="en-US" sz="2800" b="1">
                <a:solidFill>
                  <a:schemeClr val="accent2"/>
                </a:solidFill>
              </a:rPr>
              <a:t>Call</a:t>
            </a:r>
            <a:r>
              <a:rPr lang="en-US" sz="2800"/>
              <a:t> them by name in your program:</a:t>
            </a:r>
            <a:br>
              <a:rPr lang="en-US" sz="2800"/>
            </a:br>
            <a:r>
              <a:rPr lang="en-US" sz="2800"/>
              <a:t>…</a:t>
            </a:r>
            <a:br>
              <a:rPr lang="en-US" sz="2800"/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scanf(“ %d, %d”,hats,coats);</a:t>
            </a:r>
            <a:br>
              <a:rPr lang="en-US" sz="24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isFull = hatChek(hats,coats);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/>
            </a:r>
            <a:br>
              <a:rPr lang="en-US" sz="2800" b="1">
                <a:solidFill>
                  <a:schemeClr val="accent2"/>
                </a:solidFill>
                <a:latin typeface="Courier New" pitchFamily="49" charset="0"/>
              </a:rPr>
            </a:br>
            <a:endParaRPr lang="en-US" sz="2800" b="1">
              <a:solidFill>
                <a:schemeClr val="accent2"/>
              </a:solidFill>
              <a:latin typeface="Courier New" pitchFamily="49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461963" y="330200"/>
            <a:ext cx="8220075" cy="762000"/>
          </a:xfrm>
          <a:noFill/>
          <a:ln/>
        </p:spPr>
        <p:txBody>
          <a:bodyPr/>
          <a:lstStyle/>
          <a:p>
            <a:r>
              <a:rPr lang="en-US"/>
              <a:t>How to Use </a:t>
            </a:r>
            <a:r>
              <a:rPr lang="en-US">
                <a:solidFill>
                  <a:schemeClr val="accent2"/>
                </a:solidFill>
              </a:rPr>
              <a:t>Existing</a:t>
            </a:r>
            <a:r>
              <a:rPr lang="en-US"/>
              <a:t>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431800"/>
            <a:ext cx="7910513" cy="609600"/>
          </a:xfrm>
        </p:spPr>
        <p:txBody>
          <a:bodyPr/>
          <a:lstStyle/>
          <a:p>
            <a:r>
              <a:rPr lang="en-US"/>
              <a:t>A Function…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72000"/>
          </a:xfrm>
        </p:spPr>
        <p:txBody>
          <a:bodyPr/>
          <a:lstStyle/>
          <a:p>
            <a:r>
              <a:rPr lang="en-US"/>
              <a:t>Performs </a:t>
            </a:r>
            <a:r>
              <a:rPr lang="en-US" b="1"/>
              <a:t>one</a:t>
            </a:r>
            <a:r>
              <a:rPr lang="en-US"/>
              <a:t> well-defined task (e.g.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printf</a:t>
            </a:r>
            <a:r>
              <a:rPr lang="en-US"/>
              <a:t>)</a:t>
            </a:r>
          </a:p>
          <a:p>
            <a:r>
              <a:rPr lang="en-US"/>
              <a:t>Is </a:t>
            </a:r>
            <a:r>
              <a:rPr lang="en-US" b="1"/>
              <a:t>re-usable</a:t>
            </a:r>
            <a:r>
              <a:rPr lang="en-US"/>
              <a:t> by other programs</a:t>
            </a:r>
          </a:p>
          <a:p>
            <a:r>
              <a:rPr lang="en-US"/>
              <a:t>Is a “black box”, </a:t>
            </a:r>
            <a:r>
              <a:rPr lang="en-US" b="1"/>
              <a:t>a mini-program</a:t>
            </a:r>
            <a:r>
              <a:rPr lang="en-US"/>
              <a:t>;</a:t>
            </a:r>
          </a:p>
          <a:p>
            <a:pPr lvl="1"/>
            <a:r>
              <a:rPr lang="en-US"/>
              <a:t>One simple set of </a:t>
            </a:r>
            <a:r>
              <a:rPr lang="en-US">
                <a:solidFill>
                  <a:schemeClr val="accent2"/>
                </a:solidFill>
              </a:rPr>
              <a:t>inputs</a:t>
            </a:r>
            <a:r>
              <a:rPr lang="en-US"/>
              <a:t>, (variables) </a:t>
            </a:r>
          </a:p>
          <a:p>
            <a:pPr lvl="1"/>
            <a:r>
              <a:rPr lang="en-US"/>
              <a:t>One simple </a:t>
            </a:r>
            <a:r>
              <a:rPr lang="en-US">
                <a:solidFill>
                  <a:schemeClr val="accent2"/>
                </a:solidFill>
              </a:rPr>
              <a:t>output</a:t>
            </a:r>
            <a:r>
              <a:rPr lang="en-US"/>
              <a:t>, </a:t>
            </a:r>
          </a:p>
          <a:p>
            <a:pPr lvl="1"/>
            <a:r>
              <a:rPr lang="en-US"/>
              <a:t>One hidden </a:t>
            </a:r>
            <a:r>
              <a:rPr lang="en-US">
                <a:solidFill>
                  <a:schemeClr val="accent2"/>
                </a:solidFill>
              </a:rPr>
              <a:t>body</a:t>
            </a:r>
            <a:r>
              <a:rPr lang="en-US"/>
              <a:t> of  protected statements</a:t>
            </a:r>
          </a:p>
          <a:p>
            <a:r>
              <a:rPr lang="en-US">
                <a:solidFill>
                  <a:schemeClr val="accent2"/>
                </a:solidFill>
              </a:rPr>
              <a:t>You can improve &amp; debug a function body without affecting the rest of the program!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762000" y="4953000"/>
            <a:ext cx="73152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228600"/>
            <a:ext cx="7910513" cy="355600"/>
          </a:xfrm>
        </p:spPr>
        <p:txBody>
          <a:bodyPr/>
          <a:lstStyle/>
          <a:p>
            <a:r>
              <a:rPr lang="en-US"/>
              <a:t>Example: </a:t>
            </a:r>
            <a:r>
              <a:rPr lang="en-US">
                <a:solidFill>
                  <a:srgbClr val="FF0000"/>
                </a:solidFill>
              </a:rPr>
              <a:t>Without</a:t>
            </a:r>
            <a:r>
              <a:rPr lang="en-US"/>
              <a:t> Functions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257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#include&lt;stdio.h&gt;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int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b="1">
                <a:latin typeface="Courier New" pitchFamily="49" charset="0"/>
              </a:rPr>
              <a:t>main(void) 		// Farenheit-to-Celsius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float degF,degC, ratio;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printf(“Enter degrees F: 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scanf(“ %f”, &amp;degF);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                            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// F-to-C conversion: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  ratio = 100.0f / </a:t>
            </a:r>
            <a:br>
              <a:rPr lang="en-US" sz="20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	   (212.0f-32.0f);    // We will unify this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  degC = (degF-32)*ratio; // set of statements to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                          // make a new function.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	 </a:t>
            </a:r>
            <a:r>
              <a:rPr lang="en-US" sz="2000" b="1">
                <a:latin typeface="Courier New" pitchFamily="49" charset="0"/>
              </a:rPr>
              <a:t>printf(“%f degrees F are %f degrees C\n”,degF,degC);</a:t>
            </a:r>
            <a:br>
              <a:rPr lang="en-US" sz="2000" b="1">
                <a:latin typeface="Courier New" pitchFamily="49" charset="0"/>
              </a:rPr>
            </a:br>
            <a:r>
              <a:rPr lang="en-US" sz="2000" b="1">
                <a:latin typeface="Courier New" pitchFamily="49" charset="0"/>
              </a:rPr>
              <a:t>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latin typeface="Courier New" pitchFamily="49" charset="0"/>
              </a:rPr>
              <a:t>}</a:t>
            </a:r>
            <a:endParaRPr lang="en-US" sz="20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		What if we need this conversion step </a:t>
            </a:r>
            <a:br>
              <a:rPr lang="en-US" sz="2800" b="1">
                <a:solidFill>
                  <a:srgbClr val="FF0000"/>
                </a:solidFill>
              </a:rPr>
            </a:br>
            <a:r>
              <a:rPr lang="en-US" sz="2800" b="1">
                <a:solidFill>
                  <a:srgbClr val="FF0000"/>
                </a:solidFill>
              </a:rPr>
              <a:t>	in many different places in our program?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en-US"/>
              <a:t>Example: </a:t>
            </a:r>
            <a:r>
              <a:rPr lang="en-US">
                <a:solidFill>
                  <a:srgbClr val="FF0000"/>
                </a:solidFill>
              </a:rPr>
              <a:t>With</a:t>
            </a:r>
            <a:r>
              <a:rPr lang="en-US"/>
              <a:t> Functions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534400" cy="5867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#include&lt;stdio.h&gt;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F_to_C (float far);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int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b="1">
                <a:latin typeface="Courier New" pitchFamily="49" charset="0"/>
              </a:rPr>
              <a:t>main(void)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float degF,degC;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printf(“Enter degrees F: ”);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scanf(“%f”, &amp;degF);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degC = F_to_C(degF);</a:t>
            </a:r>
            <a:r>
              <a:rPr lang="en-US" sz="1800" b="1">
                <a:latin typeface="Courier New" pitchFamily="49" charset="0"/>
              </a:rPr>
              <a:t>				</a:t>
            </a: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printf(“%f degrees F are %f degrees C\n”,degF,degC);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   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latin typeface="Courier New" pitchFamily="49" charset="0"/>
              </a:rPr>
              <a:t>}</a:t>
            </a: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float F_to_C (float far)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const float ratio = 100.0f/(212.0f – 32.0f);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return (far-32)*ratio;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  </a:t>
            </a:r>
            <a:endParaRPr lang="en-US" sz="280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04800" y="4953000"/>
            <a:ext cx="6172200" cy="1752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 flipV="1">
            <a:off x="1143000" y="5181600"/>
            <a:ext cx="10668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19800" y="4419600"/>
            <a:ext cx="3006725" cy="10953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Define the function</a:t>
            </a:r>
            <a:r>
              <a:rPr lang="en-US"/>
              <a:t/>
            </a:r>
            <a:br>
              <a:rPr lang="en-US"/>
            </a:br>
            <a:r>
              <a:rPr lang="en-US" sz="2000"/>
              <a:t>CS jargon: this is the</a:t>
            </a:r>
          </a:p>
          <a:p>
            <a:pPr eaLnBrk="0" hangingPunct="0"/>
            <a:r>
              <a:rPr lang="en-US" sz="2000"/>
              <a:t>Function Body</a:t>
            </a: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 flipH="1">
            <a:off x="6553200" y="5486400"/>
            <a:ext cx="6858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486400" y="2895600"/>
            <a:ext cx="2825750" cy="850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Call the function</a:t>
            </a:r>
            <a:r>
              <a:rPr lang="en-US"/>
              <a:t> </a:t>
            </a:r>
          </a:p>
          <a:p>
            <a:pPr eaLnBrk="0" hangingPunct="0"/>
            <a:r>
              <a:rPr lang="en-US"/>
              <a:t>whenever you need it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 flipH="1">
            <a:off x="3886200" y="3505200"/>
            <a:ext cx="1600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5410200" y="1371600"/>
            <a:ext cx="3157538" cy="1095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Declare the function</a:t>
            </a:r>
          </a:p>
          <a:p>
            <a:pPr eaLnBrk="0" hangingPunct="0"/>
            <a:r>
              <a:rPr lang="en-US" sz="2000"/>
              <a:t>(CS Jargon: this statement is</a:t>
            </a:r>
            <a:br>
              <a:rPr lang="en-US" sz="2000"/>
            </a:br>
            <a:r>
              <a:rPr lang="en-US" sz="2000"/>
              <a:t>the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‘Function prototype’</a:t>
            </a:r>
            <a:r>
              <a:rPr lang="en-US" sz="2000"/>
              <a:t>)</a:t>
            </a:r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 flipH="1" flipV="1">
            <a:off x="3886200" y="1524000"/>
            <a:ext cx="1524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3276600" y="762000"/>
            <a:ext cx="421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 follow these 3 Steps</a:t>
            </a:r>
            <a:r>
              <a:rPr lang="en-US">
                <a:solidFill>
                  <a:schemeClr val="accent2"/>
                </a:solidFill>
              </a:rPr>
              <a:t>:</a:t>
            </a:r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1143000" y="1295400"/>
            <a:ext cx="990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616</Words>
  <Application>Microsoft Office PowerPoint</Application>
  <PresentationFormat>On-screen Show (4:3)</PresentationFormat>
  <Paragraphs>239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Times New Roman</vt:lpstr>
      <vt:lpstr>Tahoma</vt:lpstr>
      <vt:lpstr>Wingdings</vt:lpstr>
      <vt:lpstr>Courier New</vt:lpstr>
      <vt:lpstr>Symbol</vt:lpstr>
      <vt:lpstr>Default Design</vt:lpstr>
      <vt:lpstr>EECS110: 2c y = Functions(x);</vt:lpstr>
      <vt:lpstr>Recall: Expressions Statements</vt:lpstr>
      <vt:lpstr>Recall: Expressions Statements</vt:lpstr>
      <vt:lpstr>ExpressionsStatementsFunctions</vt:lpstr>
      <vt:lpstr>Functions You Know Already</vt:lpstr>
      <vt:lpstr>How to Use Existing Functions</vt:lpstr>
      <vt:lpstr>A Function…</vt:lpstr>
      <vt:lpstr>Example: Without Functions </vt:lpstr>
      <vt:lpstr>Example: With Functions </vt:lpstr>
      <vt:lpstr>Function Essentials</vt:lpstr>
      <vt:lpstr>How to Write a New Function</vt:lpstr>
      <vt:lpstr>Details: Function Declaration</vt:lpstr>
      <vt:lpstr>Declaration and Definition </vt:lpstr>
      <vt:lpstr>Formally: Function Syntax</vt:lpstr>
      <vt:lpstr>Functions use Local variables…</vt:lpstr>
      <vt:lpstr>Example: local variables</vt:lpstr>
      <vt:lpstr>Global variables:  Not inside a Function</vt:lpstr>
      <vt:lpstr>Function Calls:  Arguments,  Formal Parameters 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Tumblin</dc:creator>
  <cp:lastModifiedBy>jetumblin</cp:lastModifiedBy>
  <cp:revision>49</cp:revision>
  <dcterms:created xsi:type="dcterms:W3CDTF">2002-01-15T22:43:29Z</dcterms:created>
  <dcterms:modified xsi:type="dcterms:W3CDTF">2012-01-10T13:26:49Z</dcterms:modified>
</cp:coreProperties>
</file>