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9"/>
  </p:notesMasterIdLst>
  <p:sldIdLst>
    <p:sldId id="256" r:id="rId2"/>
    <p:sldId id="257" r:id="rId3"/>
    <p:sldId id="259" r:id="rId4"/>
    <p:sldId id="258" r:id="rId5"/>
    <p:sldId id="261" r:id="rId6"/>
    <p:sldId id="262" r:id="rId7"/>
    <p:sldId id="260" r:id="rId8"/>
  </p:sldIdLst>
  <p:sldSz cx="6858000" cy="9144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32787"/>
    <p:restoredTop sz="90929"/>
  </p:normalViewPr>
  <p:slideViewPr>
    <p:cSldViewPr>
      <p:cViewPr varScale="1">
        <p:scale>
          <a:sx n="47" d="100"/>
          <a:sy n="47" d="100"/>
        </p:scale>
        <p:origin x="-1842" y="-102"/>
      </p:cViewPr>
      <p:guideLst>
        <p:guide orient="horz" pos="288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1126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143125" y="685800"/>
            <a:ext cx="257175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12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12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112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35533043-F7FE-4936-94E8-A6B7069D7D5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801821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038"/>
            <a:ext cx="5829300" cy="196056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83A80AB-308D-4530-913A-19E87F4A7E8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88120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8F33013-2743-4B10-834F-4DF0A4A17CCB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2489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886325" y="812800"/>
            <a:ext cx="1457325" cy="7315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4350" y="812800"/>
            <a:ext cx="4219575" cy="7315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328F1EC-2E1C-495E-9035-89A5CB78BE5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24441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FD7A073-0E29-487D-842F-846E1849D83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08704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338" y="5875338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338" y="3875088"/>
            <a:ext cx="5829300" cy="200025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60E111-A5F6-4349-9A57-F86056C7563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99168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4350" y="2641600"/>
            <a:ext cx="2838450" cy="5486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505200" y="2641600"/>
            <a:ext cx="2838450" cy="5486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CE706C0-4453-4F60-B36E-359E68BC503B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47833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713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288"/>
            <a:ext cx="3030538" cy="8540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900363"/>
            <a:ext cx="3030538" cy="52673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4563" y="2046288"/>
            <a:ext cx="3030537" cy="8540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4563" y="2900363"/>
            <a:ext cx="3030537" cy="52673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66A489E-17B5-475F-90A8-A3CCEE72BF2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32153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D763C39-7E28-41B3-8CCD-5AA626BE9F5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80571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CCF6862-281C-400F-9794-0B4B03DE5EF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70460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3538"/>
            <a:ext cx="2255838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8" y="363538"/>
            <a:ext cx="3833812" cy="78041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2938"/>
            <a:ext cx="2255838" cy="62547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7E7C411-E7B8-4116-9A65-3BAE9D6C001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79869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613" y="6400800"/>
            <a:ext cx="4114800" cy="7556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613" y="81756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613" y="7156450"/>
            <a:ext cx="4114800" cy="10731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90B4490-CCE9-4694-88D3-DAB112232DF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96289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14350" y="812800"/>
            <a:ext cx="5829300" cy="152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14350" y="2641600"/>
            <a:ext cx="5829300" cy="5486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514350" y="8331200"/>
            <a:ext cx="142875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8331200"/>
            <a:ext cx="21717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8331200"/>
            <a:ext cx="142875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02EB5775-0F4E-4851-8EDE-96F74617109F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457200"/>
            <a:ext cx="5829300" cy="406400"/>
          </a:xfrm>
        </p:spPr>
        <p:txBody>
          <a:bodyPr/>
          <a:lstStyle/>
          <a:p>
            <a:r>
              <a:rPr lang="en-US" dirty="0"/>
              <a:t>Function </a:t>
            </a:r>
            <a:r>
              <a:rPr lang="en-US" dirty="0" smtClean="0"/>
              <a:t>Example 1</a:t>
            </a:r>
            <a:endParaRPr lang="en-US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14350" y="1143000"/>
            <a:ext cx="6115050" cy="6985000"/>
          </a:xfrm>
        </p:spPr>
        <p:txBody>
          <a:bodyPr/>
          <a:lstStyle/>
          <a:p>
            <a:pPr>
              <a:buFontTx/>
              <a:buNone/>
            </a:pPr>
            <a:r>
              <a:rPr lang="en-US" sz="2000" b="1" dirty="0">
                <a:latin typeface="Courier New" pitchFamily="49" charset="0"/>
                <a:cs typeface="Courier New" pitchFamily="49" charset="0"/>
              </a:rPr>
              <a:t>#include&lt;</a:t>
            </a:r>
            <a:r>
              <a:rPr lang="en-US" sz="2000" b="1" dirty="0" err="1">
                <a:latin typeface="Courier New" pitchFamily="49" charset="0"/>
                <a:cs typeface="Courier New" pitchFamily="49" charset="0"/>
              </a:rPr>
              <a:t>stdio.h</a:t>
            </a: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&gt;</a:t>
            </a:r>
          </a:p>
          <a:p>
            <a:pPr>
              <a:buFontTx/>
              <a:buNone/>
            </a:pPr>
            <a:endParaRPr lang="en-US" sz="2000" b="1" dirty="0">
              <a:latin typeface="Courier New" pitchFamily="49" charset="0"/>
              <a:cs typeface="Courier New" pitchFamily="49" charset="0"/>
            </a:endParaRPr>
          </a:p>
          <a:p>
            <a:pPr>
              <a:buFontTx/>
              <a:buNone/>
            </a:pP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			// Declare the function:</a:t>
            </a:r>
            <a:endParaRPr lang="en-US" sz="2000" b="1" dirty="0">
              <a:latin typeface="Courier New" pitchFamily="49" charset="0"/>
              <a:cs typeface="Courier New" pitchFamily="49" charset="0"/>
            </a:endParaRPr>
          </a:p>
          <a:p>
            <a:pPr>
              <a:buFontTx/>
              <a:buNone/>
            </a:pPr>
            <a:r>
              <a:rPr lang="en-US" sz="2000" b="1" dirty="0" err="1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2000" b="1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000" b="1" dirty="0" err="1" smtClean="0">
                <a:latin typeface="Courier New" pitchFamily="49" charset="0"/>
                <a:cs typeface="Courier New" pitchFamily="49" charset="0"/>
              </a:rPr>
              <a:t>abs_value</a:t>
            </a: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000" b="1" dirty="0"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2000" b="1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 x); // prototype</a:t>
            </a:r>
            <a:endParaRPr lang="en-US" sz="2000" b="1" dirty="0">
              <a:latin typeface="Courier New" pitchFamily="49" charset="0"/>
              <a:cs typeface="Courier New" pitchFamily="49" charset="0"/>
            </a:endParaRPr>
          </a:p>
          <a:p>
            <a:pPr>
              <a:buFontTx/>
              <a:buNone/>
            </a:pPr>
            <a:endParaRPr lang="en-US" sz="2000" b="1" dirty="0">
              <a:latin typeface="Courier New" pitchFamily="49" charset="0"/>
              <a:cs typeface="Courier New" pitchFamily="49" charset="0"/>
            </a:endParaRPr>
          </a:p>
          <a:p>
            <a:pPr>
              <a:buFontTx/>
              <a:buNone/>
            </a:pPr>
            <a:r>
              <a:rPr lang="en-US" sz="2000" b="1" dirty="0">
                <a:latin typeface="Courier New" pitchFamily="49" charset="0"/>
                <a:cs typeface="Courier New" pitchFamily="49" charset="0"/>
              </a:rPr>
              <a:t>main () </a:t>
            </a:r>
            <a:endParaRPr lang="en-US" sz="2000" b="1" dirty="0" smtClean="0">
              <a:latin typeface="Courier New" pitchFamily="49" charset="0"/>
              <a:cs typeface="Courier New" pitchFamily="49" charset="0"/>
            </a:endParaRPr>
          </a:p>
          <a:p>
            <a:pPr>
              <a:buFontTx/>
              <a:buNone/>
            </a:pP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{</a:t>
            </a:r>
            <a:endParaRPr lang="en-US" sz="2000" b="1" dirty="0">
              <a:latin typeface="Courier New" pitchFamily="49" charset="0"/>
              <a:cs typeface="Courier New" pitchFamily="49" charset="0"/>
            </a:endParaRPr>
          </a:p>
          <a:p>
            <a:pPr>
              <a:buFontTx/>
              <a:buNone/>
            </a:pPr>
            <a:r>
              <a:rPr lang="en-US" sz="2000" b="1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000" b="1" dirty="0" err="1">
                <a:latin typeface="Courier New" pitchFamily="49" charset="0"/>
                <a:cs typeface="Courier New" pitchFamily="49" charset="0"/>
              </a:rPr>
              <a:t>num</a:t>
            </a:r>
            <a:r>
              <a:rPr lang="en-US" sz="2000" b="1" dirty="0">
                <a:latin typeface="Courier New" pitchFamily="49" charset="0"/>
                <a:cs typeface="Courier New" pitchFamily="49" charset="0"/>
              </a:rPr>
              <a:t>;</a:t>
            </a:r>
          </a:p>
          <a:p>
            <a:pPr>
              <a:buFontTx/>
              <a:buNone/>
            </a:pPr>
            <a:r>
              <a:rPr lang="en-US" sz="2000" b="1" dirty="0"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sz="2000" b="1" dirty="0" err="1">
                <a:latin typeface="Courier New" pitchFamily="49" charset="0"/>
                <a:cs typeface="Courier New" pitchFamily="49" charset="0"/>
              </a:rPr>
              <a:t>printf</a:t>
            </a:r>
            <a:r>
              <a:rPr lang="en-US" sz="2000" b="1" dirty="0">
                <a:latin typeface="Courier New" pitchFamily="49" charset="0"/>
                <a:cs typeface="Courier New" pitchFamily="49" charset="0"/>
              </a:rPr>
              <a:t>(“Enter a number: ”);</a:t>
            </a:r>
          </a:p>
          <a:p>
            <a:pPr>
              <a:buFontTx/>
              <a:buNone/>
            </a:pPr>
            <a:r>
              <a:rPr lang="en-US" sz="2000" b="1" dirty="0"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sz="2000" b="1" dirty="0" err="1">
                <a:latin typeface="Courier New" pitchFamily="49" charset="0"/>
                <a:cs typeface="Courier New" pitchFamily="49" charset="0"/>
              </a:rPr>
              <a:t>scanf</a:t>
            </a: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(“ %</a:t>
            </a:r>
            <a:r>
              <a:rPr lang="en-US" sz="2000" b="1" dirty="0">
                <a:latin typeface="Courier New" pitchFamily="49" charset="0"/>
                <a:cs typeface="Courier New" pitchFamily="49" charset="0"/>
              </a:rPr>
              <a:t>d”, &amp;</a:t>
            </a:r>
            <a:r>
              <a:rPr lang="en-US" sz="2000" b="1" dirty="0" err="1">
                <a:latin typeface="Courier New" pitchFamily="49" charset="0"/>
                <a:cs typeface="Courier New" pitchFamily="49" charset="0"/>
              </a:rPr>
              <a:t>num</a:t>
            </a:r>
            <a:r>
              <a:rPr lang="en-US" sz="2000" b="1" dirty="0">
                <a:latin typeface="Courier New" pitchFamily="49" charset="0"/>
                <a:cs typeface="Courier New" pitchFamily="49" charset="0"/>
              </a:rPr>
              <a:t>);</a:t>
            </a:r>
          </a:p>
          <a:p>
            <a:pPr>
              <a:buFontTx/>
              <a:buNone/>
            </a:pPr>
            <a:r>
              <a:rPr lang="en-US" sz="2000" b="1" dirty="0"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sz="2000" b="1" dirty="0" err="1">
                <a:latin typeface="Courier New" pitchFamily="49" charset="0"/>
                <a:cs typeface="Courier New" pitchFamily="49" charset="0"/>
              </a:rPr>
              <a:t>printf</a:t>
            </a:r>
            <a:r>
              <a:rPr lang="en-US" sz="2000" b="1" dirty="0">
                <a:latin typeface="Courier New" pitchFamily="49" charset="0"/>
                <a:cs typeface="Courier New" pitchFamily="49" charset="0"/>
              </a:rPr>
              <a:t>(“</a:t>
            </a: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The </a:t>
            </a:r>
            <a:r>
              <a:rPr lang="en-US" sz="2000" b="1" dirty="0">
                <a:latin typeface="Courier New" pitchFamily="49" charset="0"/>
                <a:cs typeface="Courier New" pitchFamily="49" charset="0"/>
              </a:rPr>
              <a:t>%d </a:t>
            </a: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abs value: </a:t>
            </a:r>
            <a:r>
              <a:rPr lang="en-US" sz="2000" b="1" dirty="0">
                <a:latin typeface="Courier New" pitchFamily="49" charset="0"/>
                <a:cs typeface="Courier New" pitchFamily="49" charset="0"/>
              </a:rPr>
              <a:t>%d\n”, </a:t>
            </a: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\</a:t>
            </a:r>
            <a:endParaRPr lang="en-US" sz="2000" b="1" dirty="0">
              <a:latin typeface="Courier New" pitchFamily="49" charset="0"/>
              <a:cs typeface="Courier New" pitchFamily="49" charset="0"/>
            </a:endParaRPr>
          </a:p>
          <a:p>
            <a:pPr>
              <a:buFontTx/>
              <a:buNone/>
            </a:pPr>
            <a:r>
              <a:rPr lang="en-US" sz="2000" b="1" dirty="0">
                <a:latin typeface="Courier New" pitchFamily="49" charset="0"/>
                <a:cs typeface="Courier New" pitchFamily="49" charset="0"/>
              </a:rPr>
              <a:t>		  </a:t>
            </a: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sz="2000" b="1" dirty="0" err="1" smtClean="0">
                <a:latin typeface="Courier New" pitchFamily="49" charset="0"/>
                <a:cs typeface="Courier New" pitchFamily="49" charset="0"/>
              </a:rPr>
              <a:t>num</a:t>
            </a:r>
            <a:r>
              <a:rPr lang="en-US" sz="2000" b="1" dirty="0">
                <a:latin typeface="Courier New" pitchFamily="49" charset="0"/>
                <a:cs typeface="Courier New" pitchFamily="49" charset="0"/>
              </a:rPr>
              <a:t>, </a:t>
            </a:r>
            <a:r>
              <a:rPr lang="en-US" sz="2000" b="1" dirty="0" err="1" smtClean="0">
                <a:latin typeface="Courier New" pitchFamily="49" charset="0"/>
                <a:cs typeface="Courier New" pitchFamily="49" charset="0"/>
              </a:rPr>
              <a:t>abs_value</a:t>
            </a: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2000" b="1" dirty="0" err="1" smtClean="0">
                <a:latin typeface="Courier New" pitchFamily="49" charset="0"/>
                <a:cs typeface="Courier New" pitchFamily="49" charset="0"/>
              </a:rPr>
              <a:t>num</a:t>
            </a:r>
            <a:r>
              <a:rPr lang="en-US" sz="2000" b="1" dirty="0">
                <a:latin typeface="Courier New" pitchFamily="49" charset="0"/>
                <a:cs typeface="Courier New" pitchFamily="49" charset="0"/>
              </a:rPr>
              <a:t>));</a:t>
            </a:r>
          </a:p>
          <a:p>
            <a:pPr>
              <a:buFontTx/>
              <a:buNone/>
            </a:pPr>
            <a:r>
              <a:rPr lang="en-US" sz="2000" b="1" dirty="0">
                <a:latin typeface="Courier New" pitchFamily="49" charset="0"/>
                <a:cs typeface="Courier New" pitchFamily="49" charset="0"/>
              </a:rPr>
              <a:t>}</a:t>
            </a:r>
          </a:p>
          <a:p>
            <a:pPr>
              <a:buFontTx/>
              <a:buNone/>
            </a:pPr>
            <a:endParaRPr lang="en-US" sz="2000" b="1" dirty="0">
              <a:latin typeface="Courier New" pitchFamily="49" charset="0"/>
              <a:cs typeface="Courier New" pitchFamily="49" charset="0"/>
            </a:endParaRPr>
          </a:p>
          <a:p>
            <a:pPr>
              <a:buFontTx/>
              <a:buNone/>
            </a:pPr>
            <a:r>
              <a:rPr lang="en-US" sz="2000" b="1" dirty="0" err="1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2000" b="1" dirty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2000" b="1" dirty="0" err="1" smtClean="0">
                <a:latin typeface="Courier New" pitchFamily="49" charset="0"/>
                <a:cs typeface="Courier New" pitchFamily="49" charset="0"/>
              </a:rPr>
              <a:t>abs_value</a:t>
            </a: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000" b="1" dirty="0"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2000" b="1" dirty="0" err="1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2000" b="1" dirty="0">
                <a:latin typeface="Courier New" pitchFamily="49" charset="0"/>
                <a:cs typeface="Courier New" pitchFamily="49" charset="0"/>
              </a:rPr>
              <a:t> x) {</a:t>
            </a:r>
          </a:p>
          <a:p>
            <a:pPr>
              <a:buFontTx/>
              <a:buNone/>
            </a:pPr>
            <a:r>
              <a:rPr lang="en-US" sz="2000" b="1" dirty="0">
                <a:latin typeface="Courier New" pitchFamily="49" charset="0"/>
                <a:cs typeface="Courier New" pitchFamily="49" charset="0"/>
              </a:rPr>
              <a:t>	if (x &gt;= 0)  return x;</a:t>
            </a:r>
          </a:p>
          <a:p>
            <a:pPr>
              <a:buFontTx/>
              <a:buNone/>
            </a:pPr>
            <a:r>
              <a:rPr lang="en-US" sz="2000" b="1" dirty="0">
                <a:latin typeface="Courier New" pitchFamily="49" charset="0"/>
                <a:cs typeface="Courier New" pitchFamily="49" charset="0"/>
              </a:rPr>
              <a:t>	else 	return -x;</a:t>
            </a:r>
          </a:p>
          <a:p>
            <a:pPr>
              <a:buFontTx/>
              <a:buNone/>
            </a:pPr>
            <a:r>
              <a:rPr lang="en-US" sz="2000" b="1" dirty="0">
                <a:latin typeface="Courier New" pitchFamily="49" charset="0"/>
                <a:cs typeface="Courier New" pitchFamily="49" charset="0"/>
              </a:rPr>
              <a:t>} </a:t>
            </a:r>
          </a:p>
          <a:p>
            <a:pPr>
              <a:buFontTx/>
              <a:buNone/>
            </a:pPr>
            <a:r>
              <a:rPr lang="en-US" sz="2800" dirty="0"/>
              <a:t>                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304800"/>
            <a:ext cx="5829300" cy="406400"/>
          </a:xfrm>
        </p:spPr>
        <p:txBody>
          <a:bodyPr/>
          <a:lstStyle/>
          <a:p>
            <a:r>
              <a:rPr lang="en-US" dirty="0"/>
              <a:t>Function </a:t>
            </a:r>
            <a:r>
              <a:rPr lang="en-US" dirty="0" smtClean="0"/>
              <a:t>Example 2</a:t>
            </a:r>
            <a:endParaRPr lang="en-US" dirty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143000"/>
            <a:ext cx="5829300" cy="7518400"/>
          </a:xfrm>
        </p:spPr>
        <p:txBody>
          <a:bodyPr/>
          <a:lstStyle/>
          <a:p>
            <a:pPr>
              <a:buFontTx/>
              <a:buNone/>
            </a:pPr>
            <a:r>
              <a:rPr lang="en-US" sz="2000" b="1" dirty="0">
                <a:latin typeface="Courier New" pitchFamily="49" charset="0"/>
                <a:cs typeface="Courier New" pitchFamily="49" charset="0"/>
              </a:rPr>
              <a:t>#include&lt;</a:t>
            </a:r>
            <a:r>
              <a:rPr lang="en-US" sz="2000" b="1" dirty="0" err="1">
                <a:latin typeface="Courier New" pitchFamily="49" charset="0"/>
                <a:cs typeface="Courier New" pitchFamily="49" charset="0"/>
              </a:rPr>
              <a:t>stdio.h</a:t>
            </a:r>
            <a:r>
              <a:rPr lang="en-US" sz="2000" b="1" dirty="0">
                <a:latin typeface="Courier New" pitchFamily="49" charset="0"/>
                <a:cs typeface="Courier New" pitchFamily="49" charset="0"/>
              </a:rPr>
              <a:t>&gt;</a:t>
            </a:r>
          </a:p>
          <a:p>
            <a:pPr>
              <a:buFontTx/>
              <a:buNone/>
            </a:pPr>
            <a:r>
              <a:rPr lang="en-US" sz="2000" b="1" dirty="0">
                <a:latin typeface="Courier New" pitchFamily="49" charset="0"/>
                <a:cs typeface="Courier New" pitchFamily="49" charset="0"/>
              </a:rPr>
              <a:t>void </a:t>
            </a: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table(</a:t>
            </a:r>
            <a:r>
              <a:rPr lang="en-US" sz="2000" b="1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 x);</a:t>
            </a:r>
            <a:endParaRPr lang="en-US" sz="2000" b="1" dirty="0">
              <a:latin typeface="Courier New" pitchFamily="49" charset="0"/>
              <a:cs typeface="Courier New" pitchFamily="49" charset="0"/>
            </a:endParaRPr>
          </a:p>
          <a:p>
            <a:pPr>
              <a:buFontTx/>
              <a:buNone/>
            </a:pPr>
            <a:r>
              <a:rPr lang="en-US" sz="2000" b="1" dirty="0">
                <a:latin typeface="Courier New" pitchFamily="49" charset="0"/>
                <a:cs typeface="Courier New" pitchFamily="49" charset="0"/>
              </a:rPr>
              <a:t>main () </a:t>
            </a:r>
            <a:endParaRPr lang="en-US" sz="2000" b="1" dirty="0" smtClean="0">
              <a:latin typeface="Courier New" pitchFamily="49" charset="0"/>
              <a:cs typeface="Courier New" pitchFamily="49" charset="0"/>
            </a:endParaRPr>
          </a:p>
          <a:p>
            <a:pPr>
              <a:buFontTx/>
              <a:buNone/>
            </a:pP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{</a:t>
            </a:r>
            <a:endParaRPr lang="en-US" sz="2000" b="1" dirty="0">
              <a:latin typeface="Courier New" pitchFamily="49" charset="0"/>
              <a:cs typeface="Courier New" pitchFamily="49" charset="0"/>
            </a:endParaRPr>
          </a:p>
          <a:p>
            <a:pPr>
              <a:buFontTx/>
              <a:buNone/>
            </a:pPr>
            <a:r>
              <a:rPr lang="en-US" sz="2000" b="1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000" b="1" dirty="0" err="1">
                <a:latin typeface="Courier New" pitchFamily="49" charset="0"/>
                <a:cs typeface="Courier New" pitchFamily="49" charset="0"/>
              </a:rPr>
              <a:t>num</a:t>
            </a:r>
            <a:r>
              <a:rPr lang="en-US" sz="2000" b="1" dirty="0">
                <a:latin typeface="Courier New" pitchFamily="49" charset="0"/>
                <a:cs typeface="Courier New" pitchFamily="49" charset="0"/>
              </a:rPr>
              <a:t>;</a:t>
            </a:r>
          </a:p>
          <a:p>
            <a:pPr>
              <a:buFontTx/>
              <a:buNone/>
            </a:pPr>
            <a:r>
              <a:rPr lang="en-US" sz="2000" b="1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2000" b="1" dirty="0" err="1" smtClean="0">
                <a:latin typeface="Courier New" pitchFamily="49" charset="0"/>
                <a:cs typeface="Courier New" pitchFamily="49" charset="0"/>
              </a:rPr>
              <a:t>printf</a:t>
            </a:r>
            <a:r>
              <a:rPr lang="en-US" sz="2000" b="1" dirty="0">
                <a:latin typeface="Courier New" pitchFamily="49" charset="0"/>
                <a:cs typeface="Courier New" pitchFamily="49" charset="0"/>
              </a:rPr>
              <a:t>(“Enter a number: ”);</a:t>
            </a:r>
          </a:p>
          <a:p>
            <a:pPr>
              <a:buFontTx/>
              <a:buNone/>
            </a:pPr>
            <a:r>
              <a:rPr lang="en-US" sz="2000" b="1" dirty="0">
                <a:latin typeface="Courier New" pitchFamily="49" charset="0"/>
                <a:cs typeface="Courier New" pitchFamily="49" charset="0"/>
              </a:rPr>
              <a:t>	</a:t>
            </a: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2000" b="1" dirty="0" err="1" smtClean="0">
                <a:latin typeface="Courier New" pitchFamily="49" charset="0"/>
                <a:cs typeface="Courier New" pitchFamily="49" charset="0"/>
              </a:rPr>
              <a:t>scanf</a:t>
            </a: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(“ %</a:t>
            </a:r>
            <a:r>
              <a:rPr lang="en-US" sz="2000" b="1" dirty="0">
                <a:latin typeface="Courier New" pitchFamily="49" charset="0"/>
                <a:cs typeface="Courier New" pitchFamily="49" charset="0"/>
              </a:rPr>
              <a:t>d”, &amp;</a:t>
            </a:r>
            <a:r>
              <a:rPr lang="en-US" sz="2000" b="1" dirty="0" err="1">
                <a:latin typeface="Courier New" pitchFamily="49" charset="0"/>
                <a:cs typeface="Courier New" pitchFamily="49" charset="0"/>
              </a:rPr>
              <a:t>num</a:t>
            </a:r>
            <a:r>
              <a:rPr lang="en-US" sz="2000" b="1" dirty="0">
                <a:latin typeface="Courier New" pitchFamily="49" charset="0"/>
                <a:cs typeface="Courier New" pitchFamily="49" charset="0"/>
              </a:rPr>
              <a:t>);</a:t>
            </a:r>
          </a:p>
          <a:p>
            <a:pPr>
              <a:buFontTx/>
              <a:buNone/>
            </a:pPr>
            <a:r>
              <a:rPr lang="en-US" sz="2000" b="1" dirty="0">
                <a:latin typeface="Courier New" pitchFamily="49" charset="0"/>
                <a:cs typeface="Courier New" pitchFamily="49" charset="0"/>
              </a:rPr>
              <a:t>	</a:t>
            </a: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  table(</a:t>
            </a:r>
            <a:r>
              <a:rPr lang="en-US" sz="2000" b="1" dirty="0" err="1" smtClean="0">
                <a:latin typeface="Courier New" pitchFamily="49" charset="0"/>
                <a:cs typeface="Courier New" pitchFamily="49" charset="0"/>
              </a:rPr>
              <a:t>num</a:t>
            </a:r>
            <a:r>
              <a:rPr lang="en-US" sz="2000" b="1" dirty="0">
                <a:latin typeface="Courier New" pitchFamily="49" charset="0"/>
                <a:cs typeface="Courier New" pitchFamily="49" charset="0"/>
              </a:rPr>
              <a:t>);</a:t>
            </a:r>
          </a:p>
          <a:p>
            <a:pPr>
              <a:buFontTx/>
              <a:buNone/>
            </a:pPr>
            <a:r>
              <a:rPr lang="en-US" sz="2000" b="1" dirty="0">
                <a:latin typeface="Courier New" pitchFamily="49" charset="0"/>
                <a:cs typeface="Courier New" pitchFamily="49" charset="0"/>
              </a:rPr>
              <a:t>}</a:t>
            </a:r>
          </a:p>
          <a:p>
            <a:pPr>
              <a:buFontTx/>
              <a:buNone/>
            </a:pPr>
            <a:endParaRPr lang="en-US" sz="2000" b="1" dirty="0">
              <a:latin typeface="Courier New" pitchFamily="49" charset="0"/>
              <a:cs typeface="Courier New" pitchFamily="49" charset="0"/>
            </a:endParaRPr>
          </a:p>
          <a:p>
            <a:pPr>
              <a:buFontTx/>
              <a:buNone/>
            </a:pPr>
            <a:r>
              <a:rPr lang="en-US" sz="2000" b="1" dirty="0">
                <a:latin typeface="Courier New" pitchFamily="49" charset="0"/>
                <a:cs typeface="Courier New" pitchFamily="49" charset="0"/>
              </a:rPr>
              <a:t>void table (</a:t>
            </a:r>
            <a:r>
              <a:rPr lang="en-US" sz="2000" b="1" dirty="0" err="1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2000" b="1" dirty="0">
                <a:latin typeface="Courier New" pitchFamily="49" charset="0"/>
                <a:cs typeface="Courier New" pitchFamily="49" charset="0"/>
              </a:rPr>
              <a:t> x) </a:t>
            </a:r>
            <a:endParaRPr lang="en-US" sz="2000" b="1" dirty="0" smtClean="0">
              <a:latin typeface="Courier New" pitchFamily="49" charset="0"/>
              <a:cs typeface="Courier New" pitchFamily="49" charset="0"/>
            </a:endParaRPr>
          </a:p>
          <a:p>
            <a:pPr>
              <a:buFontTx/>
              <a:buNone/>
            </a:pP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{</a:t>
            </a:r>
            <a:endParaRPr lang="en-US" sz="2000" b="1" dirty="0">
              <a:latin typeface="Courier New" pitchFamily="49" charset="0"/>
              <a:cs typeface="Courier New" pitchFamily="49" charset="0"/>
            </a:endParaRPr>
          </a:p>
          <a:p>
            <a:pPr>
              <a:buFontTx/>
              <a:buNone/>
            </a:pPr>
            <a:r>
              <a:rPr lang="en-US" sz="2000" b="1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000" b="1" dirty="0" err="1">
                <a:latin typeface="Courier New" pitchFamily="49" charset="0"/>
                <a:cs typeface="Courier New" pitchFamily="49" charset="0"/>
              </a:rPr>
              <a:t>i</a:t>
            </a:r>
            <a:r>
              <a:rPr lang="en-US" sz="2000" b="1" dirty="0">
                <a:latin typeface="Courier New" pitchFamily="49" charset="0"/>
                <a:cs typeface="Courier New" pitchFamily="49" charset="0"/>
              </a:rPr>
              <a:t>;</a:t>
            </a:r>
          </a:p>
          <a:p>
            <a:pPr>
              <a:buFontTx/>
              <a:buNone/>
            </a:pPr>
            <a:r>
              <a:rPr lang="en-US" sz="2000" b="1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  for </a:t>
            </a:r>
            <a:r>
              <a:rPr lang="en-US" sz="2000" b="1" dirty="0"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2000" b="1" dirty="0" err="1">
                <a:latin typeface="Courier New" pitchFamily="49" charset="0"/>
                <a:cs typeface="Courier New" pitchFamily="49" charset="0"/>
              </a:rPr>
              <a:t>i</a:t>
            </a:r>
            <a:r>
              <a:rPr lang="en-US" sz="2000" b="1" dirty="0">
                <a:latin typeface="Courier New" pitchFamily="49" charset="0"/>
                <a:cs typeface="Courier New" pitchFamily="49" charset="0"/>
              </a:rPr>
              <a:t>=1; </a:t>
            </a:r>
            <a:r>
              <a:rPr lang="en-US" sz="2000" b="1" dirty="0" err="1">
                <a:latin typeface="Courier New" pitchFamily="49" charset="0"/>
                <a:cs typeface="Courier New" pitchFamily="49" charset="0"/>
              </a:rPr>
              <a:t>i</a:t>
            </a:r>
            <a:r>
              <a:rPr lang="en-US" sz="2000" b="1" dirty="0">
                <a:latin typeface="Courier New" pitchFamily="49" charset="0"/>
                <a:cs typeface="Courier New" pitchFamily="49" charset="0"/>
              </a:rPr>
              <a:t>&lt;=10; </a:t>
            </a:r>
            <a:r>
              <a:rPr lang="en-US" sz="2000" b="1" dirty="0" err="1">
                <a:latin typeface="Courier New" pitchFamily="49" charset="0"/>
                <a:cs typeface="Courier New" pitchFamily="49" charset="0"/>
              </a:rPr>
              <a:t>i</a:t>
            </a: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++)</a:t>
            </a:r>
          </a:p>
          <a:p>
            <a:pPr>
              <a:buFontTx/>
              <a:buNone/>
            </a:pPr>
            <a:r>
              <a:rPr lang="en-US" sz="2000" b="1" dirty="0">
                <a:latin typeface="Courier New" pitchFamily="49" charset="0"/>
                <a:cs typeface="Courier New" pitchFamily="49" charset="0"/>
              </a:rPr>
              <a:t>	</a:t>
            </a: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 {</a:t>
            </a:r>
            <a:endParaRPr lang="en-US" sz="2000" b="1" dirty="0">
              <a:latin typeface="Courier New" pitchFamily="49" charset="0"/>
              <a:cs typeface="Courier New" pitchFamily="49" charset="0"/>
            </a:endParaRPr>
          </a:p>
          <a:p>
            <a:pPr>
              <a:buFontTx/>
              <a:buNone/>
            </a:pPr>
            <a:r>
              <a:rPr lang="en-US" sz="2000" b="1" dirty="0">
                <a:latin typeface="Courier New" pitchFamily="49" charset="0"/>
                <a:cs typeface="Courier New" pitchFamily="49" charset="0"/>
              </a:rPr>
              <a:t>	</a:t>
            </a: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sz="2000" b="1" dirty="0" err="1" smtClean="0">
                <a:latin typeface="Courier New" pitchFamily="49" charset="0"/>
                <a:cs typeface="Courier New" pitchFamily="49" charset="0"/>
              </a:rPr>
              <a:t>printf</a:t>
            </a:r>
            <a:r>
              <a:rPr lang="en-US" sz="2000" b="1" dirty="0">
                <a:latin typeface="Courier New" pitchFamily="49" charset="0"/>
                <a:cs typeface="Courier New" pitchFamily="49" charset="0"/>
              </a:rPr>
              <a:t>(“%d * %d = %d\n”, </a:t>
            </a: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				   </a:t>
            </a:r>
            <a:r>
              <a:rPr lang="en-US" sz="2000" b="1" dirty="0" err="1" smtClean="0">
                <a:latin typeface="Courier New" pitchFamily="49" charset="0"/>
                <a:cs typeface="Courier New" pitchFamily="49" charset="0"/>
              </a:rPr>
              <a:t>i</a:t>
            </a:r>
            <a:r>
              <a:rPr lang="en-US" sz="2000" b="1" dirty="0">
                <a:latin typeface="Courier New" pitchFamily="49" charset="0"/>
                <a:cs typeface="Courier New" pitchFamily="49" charset="0"/>
              </a:rPr>
              <a:t>, x, </a:t>
            </a:r>
            <a:r>
              <a:rPr lang="en-US" sz="2000" b="1" dirty="0" err="1">
                <a:latin typeface="Courier New" pitchFamily="49" charset="0"/>
                <a:cs typeface="Courier New" pitchFamily="49" charset="0"/>
              </a:rPr>
              <a:t>i</a:t>
            </a:r>
            <a:r>
              <a:rPr lang="en-US" sz="2000" b="1" dirty="0">
                <a:latin typeface="Courier New" pitchFamily="49" charset="0"/>
                <a:cs typeface="Courier New" pitchFamily="49" charset="0"/>
              </a:rPr>
              <a:t>*x</a:t>
            </a: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);</a:t>
            </a:r>
          </a:p>
          <a:p>
            <a:pPr>
              <a:buFontTx/>
              <a:buNone/>
            </a:pP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	 }</a:t>
            </a:r>
            <a:endParaRPr lang="en-US" sz="2000" b="1" dirty="0">
              <a:latin typeface="Courier New" pitchFamily="49" charset="0"/>
              <a:cs typeface="Courier New" pitchFamily="49" charset="0"/>
            </a:endParaRPr>
          </a:p>
          <a:p>
            <a:pPr>
              <a:buFontTx/>
              <a:buNone/>
            </a:pPr>
            <a:r>
              <a:rPr lang="en-US" sz="2000" b="1" dirty="0">
                <a:latin typeface="Courier New" pitchFamily="49" charset="0"/>
                <a:cs typeface="Courier New" pitchFamily="49" charset="0"/>
              </a:rPr>
              <a:t>} </a:t>
            </a:r>
          </a:p>
          <a:p>
            <a:pPr>
              <a:buFontTx/>
              <a:buNone/>
            </a:pPr>
            <a:r>
              <a:rPr lang="en-US" sz="2400" b="1" dirty="0">
                <a:latin typeface="Courier New" pitchFamily="49" charset="0"/>
                <a:cs typeface="Courier New" pitchFamily="49" charset="0"/>
              </a:rPr>
              <a:t>   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304800"/>
            <a:ext cx="5829300" cy="406400"/>
          </a:xfrm>
        </p:spPr>
        <p:txBody>
          <a:bodyPr/>
          <a:lstStyle/>
          <a:p>
            <a:r>
              <a:rPr lang="en-US" dirty="0"/>
              <a:t>Function </a:t>
            </a:r>
            <a:r>
              <a:rPr lang="en-US" dirty="0" smtClean="0"/>
              <a:t>Example 3</a:t>
            </a:r>
            <a:endParaRPr lang="en-US" dirty="0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143000"/>
            <a:ext cx="5829300" cy="7848600"/>
          </a:xfrm>
        </p:spPr>
        <p:txBody>
          <a:bodyPr/>
          <a:lstStyle/>
          <a:p>
            <a:pPr>
              <a:buFontTx/>
              <a:buNone/>
            </a:pPr>
            <a:r>
              <a:rPr lang="en-US" sz="2000" b="1" dirty="0">
                <a:latin typeface="Courier New" pitchFamily="49" charset="0"/>
                <a:cs typeface="Courier New" pitchFamily="49" charset="0"/>
              </a:rPr>
              <a:t>#include&lt;</a:t>
            </a:r>
            <a:r>
              <a:rPr lang="en-US" sz="2000" b="1" dirty="0" err="1">
                <a:latin typeface="Courier New" pitchFamily="49" charset="0"/>
                <a:cs typeface="Courier New" pitchFamily="49" charset="0"/>
              </a:rPr>
              <a:t>stdio.h</a:t>
            </a:r>
            <a:r>
              <a:rPr lang="en-US" sz="2000" b="1" dirty="0">
                <a:latin typeface="Courier New" pitchFamily="49" charset="0"/>
                <a:cs typeface="Courier New" pitchFamily="49" charset="0"/>
              </a:rPr>
              <a:t>&gt;</a:t>
            </a:r>
          </a:p>
          <a:p>
            <a:pPr>
              <a:buFontTx/>
              <a:buNone/>
            </a:pPr>
            <a:r>
              <a:rPr lang="en-US" sz="2000" b="1" dirty="0">
                <a:latin typeface="Courier New" pitchFamily="49" charset="0"/>
                <a:cs typeface="Courier New" pitchFamily="49" charset="0"/>
              </a:rPr>
              <a:t>void </a:t>
            </a: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table(</a:t>
            </a:r>
            <a:r>
              <a:rPr lang="en-US" sz="2000" b="1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 x);</a:t>
            </a:r>
            <a:endParaRPr lang="en-US" sz="2000" b="1" dirty="0">
              <a:latin typeface="Courier New" pitchFamily="49" charset="0"/>
              <a:cs typeface="Courier New" pitchFamily="49" charset="0"/>
            </a:endParaRPr>
          </a:p>
          <a:p>
            <a:pPr>
              <a:buFontTx/>
              <a:buNone/>
            </a:pPr>
            <a:endParaRPr lang="en-US" sz="2000" b="1" dirty="0" smtClean="0">
              <a:latin typeface="Courier New" pitchFamily="49" charset="0"/>
              <a:cs typeface="Courier New" pitchFamily="49" charset="0"/>
            </a:endParaRPr>
          </a:p>
          <a:p>
            <a:pPr>
              <a:buFontTx/>
              <a:buNone/>
            </a:pP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main() </a:t>
            </a:r>
            <a:endParaRPr lang="en-US" sz="2000" b="1" dirty="0">
              <a:latin typeface="Courier New" pitchFamily="49" charset="0"/>
              <a:cs typeface="Courier New" pitchFamily="49" charset="0"/>
            </a:endParaRPr>
          </a:p>
          <a:p>
            <a:pPr>
              <a:buFontTx/>
              <a:buNone/>
            </a:pP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{</a:t>
            </a:r>
            <a:endParaRPr lang="en-US" sz="2000" b="1" dirty="0">
              <a:latin typeface="Courier New" pitchFamily="49" charset="0"/>
              <a:cs typeface="Courier New" pitchFamily="49" charset="0"/>
            </a:endParaRPr>
          </a:p>
          <a:p>
            <a:pPr>
              <a:buFontTx/>
              <a:buNone/>
            </a:pPr>
            <a:r>
              <a:rPr lang="en-US" sz="2000" b="1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000" b="1" dirty="0" err="1">
                <a:latin typeface="Courier New" pitchFamily="49" charset="0"/>
                <a:cs typeface="Courier New" pitchFamily="49" charset="0"/>
              </a:rPr>
              <a:t>i</a:t>
            </a:r>
            <a:r>
              <a:rPr lang="en-US" sz="2000" b="1" dirty="0">
                <a:latin typeface="Courier New" pitchFamily="49" charset="0"/>
                <a:cs typeface="Courier New" pitchFamily="49" charset="0"/>
              </a:rPr>
              <a:t>;</a:t>
            </a:r>
          </a:p>
          <a:p>
            <a:pPr>
              <a:buFontTx/>
              <a:buNone/>
            </a:pPr>
            <a:r>
              <a:rPr lang="en-US" sz="2000" b="1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   </a:t>
            </a:r>
            <a:r>
              <a:rPr lang="en-US" sz="2000" b="1" dirty="0" err="1" smtClean="0">
                <a:latin typeface="Courier New" pitchFamily="49" charset="0"/>
                <a:cs typeface="Courier New" pitchFamily="49" charset="0"/>
              </a:rPr>
              <a:t>printf</a:t>
            </a:r>
            <a:r>
              <a:rPr lang="en-US" sz="2000" b="1" dirty="0">
                <a:latin typeface="Courier New" pitchFamily="49" charset="0"/>
                <a:cs typeface="Courier New" pitchFamily="49" charset="0"/>
              </a:rPr>
              <a:t>(“Enter a number: ”);</a:t>
            </a:r>
          </a:p>
          <a:p>
            <a:pPr>
              <a:buFontTx/>
              <a:buNone/>
            </a:pPr>
            <a:r>
              <a:rPr lang="en-US" sz="2000" b="1" dirty="0">
                <a:latin typeface="Courier New" pitchFamily="49" charset="0"/>
                <a:cs typeface="Courier New" pitchFamily="49" charset="0"/>
              </a:rPr>
              <a:t>	</a:t>
            </a: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2000" b="1" dirty="0" err="1" smtClean="0">
                <a:latin typeface="Courier New" pitchFamily="49" charset="0"/>
                <a:cs typeface="Courier New" pitchFamily="49" charset="0"/>
              </a:rPr>
              <a:t>scanf</a:t>
            </a: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(“ %</a:t>
            </a:r>
            <a:r>
              <a:rPr lang="en-US" sz="2000" b="1" dirty="0">
                <a:latin typeface="Courier New" pitchFamily="49" charset="0"/>
                <a:cs typeface="Courier New" pitchFamily="49" charset="0"/>
              </a:rPr>
              <a:t>d”, &amp;</a:t>
            </a:r>
            <a:r>
              <a:rPr lang="en-US" sz="2000" b="1" dirty="0" err="1">
                <a:latin typeface="Courier New" pitchFamily="49" charset="0"/>
                <a:cs typeface="Courier New" pitchFamily="49" charset="0"/>
              </a:rPr>
              <a:t>i</a:t>
            </a:r>
            <a:r>
              <a:rPr lang="en-US" sz="2000" b="1" dirty="0">
                <a:latin typeface="Courier New" pitchFamily="49" charset="0"/>
                <a:cs typeface="Courier New" pitchFamily="49" charset="0"/>
              </a:rPr>
              <a:t>);</a:t>
            </a:r>
          </a:p>
          <a:p>
            <a:pPr>
              <a:buFontTx/>
              <a:buNone/>
            </a:pPr>
            <a:r>
              <a:rPr lang="en-US" sz="2000" b="1" dirty="0">
                <a:latin typeface="Courier New" pitchFamily="49" charset="0"/>
                <a:cs typeface="Courier New" pitchFamily="49" charset="0"/>
              </a:rPr>
              <a:t>	</a:t>
            </a: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  table(</a:t>
            </a:r>
            <a:r>
              <a:rPr lang="en-US" sz="2000" b="1" dirty="0" err="1" smtClean="0">
                <a:latin typeface="Courier New" pitchFamily="49" charset="0"/>
                <a:cs typeface="Courier New" pitchFamily="49" charset="0"/>
              </a:rPr>
              <a:t>i</a:t>
            </a:r>
            <a:r>
              <a:rPr lang="en-US" sz="2000" b="1" dirty="0">
                <a:latin typeface="Courier New" pitchFamily="49" charset="0"/>
                <a:cs typeface="Courier New" pitchFamily="49" charset="0"/>
              </a:rPr>
              <a:t>);</a:t>
            </a:r>
          </a:p>
          <a:p>
            <a:pPr>
              <a:buFontTx/>
              <a:buNone/>
            </a:pP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}</a:t>
            </a:r>
          </a:p>
          <a:p>
            <a:pPr>
              <a:buFontTx/>
              <a:buNone/>
            </a:pPr>
            <a:endParaRPr lang="en-US" sz="2000" b="1" dirty="0">
              <a:latin typeface="Courier New" pitchFamily="49" charset="0"/>
              <a:cs typeface="Courier New" pitchFamily="49" charset="0"/>
            </a:endParaRPr>
          </a:p>
          <a:p>
            <a:pPr>
              <a:buFontTx/>
              <a:buNone/>
            </a:pPr>
            <a:r>
              <a:rPr lang="en-US" sz="2000" b="1" dirty="0">
                <a:latin typeface="Courier New" pitchFamily="49" charset="0"/>
                <a:cs typeface="Courier New" pitchFamily="49" charset="0"/>
              </a:rPr>
              <a:t>void </a:t>
            </a: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table(</a:t>
            </a:r>
            <a:r>
              <a:rPr lang="en-US" sz="2000" b="1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000" b="1" dirty="0">
                <a:latin typeface="Courier New" pitchFamily="49" charset="0"/>
                <a:cs typeface="Courier New" pitchFamily="49" charset="0"/>
              </a:rPr>
              <a:t>x) </a:t>
            </a:r>
            <a:endParaRPr lang="en-US" sz="2000" b="1" dirty="0" smtClean="0">
              <a:latin typeface="Courier New" pitchFamily="49" charset="0"/>
              <a:cs typeface="Courier New" pitchFamily="49" charset="0"/>
            </a:endParaRPr>
          </a:p>
          <a:p>
            <a:pPr>
              <a:buFontTx/>
              <a:buNone/>
            </a:pP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{</a:t>
            </a:r>
            <a:endParaRPr lang="en-US" sz="2000" b="1" dirty="0">
              <a:latin typeface="Courier New" pitchFamily="49" charset="0"/>
              <a:cs typeface="Courier New" pitchFamily="49" charset="0"/>
            </a:endParaRPr>
          </a:p>
          <a:p>
            <a:pPr>
              <a:buFontTx/>
              <a:buNone/>
            </a:pPr>
            <a:r>
              <a:rPr lang="en-US" sz="2000" b="1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000" b="1" dirty="0" err="1">
                <a:latin typeface="Courier New" pitchFamily="49" charset="0"/>
                <a:cs typeface="Courier New" pitchFamily="49" charset="0"/>
              </a:rPr>
              <a:t>i</a:t>
            </a: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;</a:t>
            </a:r>
          </a:p>
          <a:p>
            <a:pPr>
              <a:buFontTx/>
              <a:buNone/>
            </a:pPr>
            <a:endParaRPr lang="en-US" sz="2000" b="1" dirty="0">
              <a:latin typeface="Courier New" pitchFamily="49" charset="0"/>
              <a:cs typeface="Courier New" pitchFamily="49" charset="0"/>
            </a:endParaRPr>
          </a:p>
          <a:p>
            <a:pPr>
              <a:buFontTx/>
              <a:buNone/>
            </a:pPr>
            <a:r>
              <a:rPr lang="en-US" sz="2000" b="1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   </a:t>
            </a: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for </a:t>
            </a:r>
            <a:r>
              <a:rPr lang="en-US" sz="2000" b="1" dirty="0"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2000" b="1" dirty="0" err="1">
                <a:latin typeface="Courier New" pitchFamily="49" charset="0"/>
                <a:cs typeface="Courier New" pitchFamily="49" charset="0"/>
              </a:rPr>
              <a:t>i</a:t>
            </a:r>
            <a:r>
              <a:rPr lang="en-US" sz="2000" b="1" dirty="0">
                <a:latin typeface="Courier New" pitchFamily="49" charset="0"/>
                <a:cs typeface="Courier New" pitchFamily="49" charset="0"/>
              </a:rPr>
              <a:t>=1; </a:t>
            </a:r>
            <a:r>
              <a:rPr lang="en-US" sz="2000" b="1" dirty="0" err="1">
                <a:latin typeface="Courier New" pitchFamily="49" charset="0"/>
                <a:cs typeface="Courier New" pitchFamily="49" charset="0"/>
              </a:rPr>
              <a:t>i</a:t>
            </a:r>
            <a:r>
              <a:rPr lang="en-US" sz="2000" b="1" dirty="0">
                <a:latin typeface="Courier New" pitchFamily="49" charset="0"/>
                <a:cs typeface="Courier New" pitchFamily="49" charset="0"/>
              </a:rPr>
              <a:t>&lt;=10; </a:t>
            </a:r>
            <a:r>
              <a:rPr lang="en-US" sz="2000" b="1" dirty="0" err="1">
                <a:latin typeface="Courier New" pitchFamily="49" charset="0"/>
                <a:cs typeface="Courier New" pitchFamily="49" charset="0"/>
              </a:rPr>
              <a:t>i</a:t>
            </a:r>
            <a:r>
              <a:rPr lang="en-US" sz="2000" b="1" dirty="0">
                <a:latin typeface="Courier New" pitchFamily="49" charset="0"/>
                <a:cs typeface="Courier New" pitchFamily="49" charset="0"/>
              </a:rPr>
              <a:t>++)</a:t>
            </a:r>
          </a:p>
          <a:p>
            <a:pPr>
              <a:buFontTx/>
              <a:buNone/>
            </a:pPr>
            <a:r>
              <a:rPr lang="en-US" sz="2000" b="1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   {</a:t>
            </a:r>
          </a:p>
          <a:p>
            <a:pPr>
              <a:buFontTx/>
              <a:buNone/>
            </a:pPr>
            <a:r>
              <a:rPr lang="en-US" sz="2000" b="1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       </a:t>
            </a:r>
            <a:r>
              <a:rPr lang="en-US" sz="2000" b="1" dirty="0" err="1" smtClean="0">
                <a:latin typeface="Courier New" pitchFamily="49" charset="0"/>
                <a:cs typeface="Courier New" pitchFamily="49" charset="0"/>
              </a:rPr>
              <a:t>printf</a:t>
            </a:r>
            <a:r>
              <a:rPr lang="en-US" sz="2000" b="1" dirty="0">
                <a:latin typeface="Courier New" pitchFamily="49" charset="0"/>
                <a:cs typeface="Courier New" pitchFamily="49" charset="0"/>
              </a:rPr>
              <a:t>(“%d * %d = %d\n</a:t>
            </a: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”, </a:t>
            </a:r>
          </a:p>
          <a:p>
            <a:pPr>
              <a:buFontTx/>
              <a:buNone/>
            </a:pPr>
            <a:r>
              <a:rPr lang="en-US" sz="2000" b="1" dirty="0">
                <a:latin typeface="Courier New" pitchFamily="49" charset="0"/>
                <a:cs typeface="Courier New" pitchFamily="49" charset="0"/>
              </a:rPr>
              <a:t>	</a:t>
            </a: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	                   </a:t>
            </a:r>
            <a:r>
              <a:rPr lang="en-US" sz="2000" b="1" dirty="0" err="1" smtClean="0">
                <a:latin typeface="Courier New" pitchFamily="49" charset="0"/>
                <a:cs typeface="Courier New" pitchFamily="49" charset="0"/>
              </a:rPr>
              <a:t>i</a:t>
            </a:r>
            <a:r>
              <a:rPr lang="en-US" sz="2000" b="1" dirty="0">
                <a:latin typeface="Courier New" pitchFamily="49" charset="0"/>
                <a:cs typeface="Courier New" pitchFamily="49" charset="0"/>
              </a:rPr>
              <a:t>, x, </a:t>
            </a:r>
            <a:r>
              <a:rPr lang="en-US" sz="2000" b="1" dirty="0" err="1">
                <a:latin typeface="Courier New" pitchFamily="49" charset="0"/>
                <a:cs typeface="Courier New" pitchFamily="49" charset="0"/>
              </a:rPr>
              <a:t>i</a:t>
            </a:r>
            <a:r>
              <a:rPr lang="en-US" sz="2000" b="1" dirty="0">
                <a:latin typeface="Courier New" pitchFamily="49" charset="0"/>
                <a:cs typeface="Courier New" pitchFamily="49" charset="0"/>
              </a:rPr>
              <a:t>*x</a:t>
            </a: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);</a:t>
            </a:r>
          </a:p>
          <a:p>
            <a:pPr>
              <a:buFontTx/>
              <a:buNone/>
            </a:pPr>
            <a:r>
              <a:rPr lang="en-US" sz="2000" b="1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   }</a:t>
            </a:r>
            <a:endParaRPr lang="en-US" sz="2000" b="1" dirty="0">
              <a:latin typeface="Courier New" pitchFamily="49" charset="0"/>
              <a:cs typeface="Courier New" pitchFamily="49" charset="0"/>
            </a:endParaRPr>
          </a:p>
          <a:p>
            <a:pPr>
              <a:buFontTx/>
              <a:buNone/>
            </a:pPr>
            <a:r>
              <a:rPr lang="en-US" sz="2000" b="1" dirty="0">
                <a:latin typeface="Courier New" pitchFamily="49" charset="0"/>
                <a:cs typeface="Courier New" pitchFamily="49" charset="0"/>
              </a:rPr>
              <a:t>} </a:t>
            </a:r>
          </a:p>
          <a:p>
            <a:pPr>
              <a:buFontTx/>
              <a:buNone/>
            </a:pPr>
            <a:r>
              <a:rPr lang="en-US" sz="2400" dirty="0"/>
              <a:t>   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0"/>
            <a:ext cx="5829300" cy="914400"/>
          </a:xfrm>
        </p:spPr>
        <p:txBody>
          <a:bodyPr/>
          <a:lstStyle/>
          <a:p>
            <a:r>
              <a:rPr lang="en-US" sz="3600" dirty="0" smtClean="0"/>
              <a:t>Function Example 4 with </a:t>
            </a:r>
            <a:r>
              <a:rPr lang="en-US" sz="3600" dirty="0" smtClean="0"/>
              <a:t>Global variables: </a:t>
            </a:r>
            <a:r>
              <a:rPr lang="en-US" sz="3600" b="1" u="sng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BAD IDEA!</a:t>
            </a:r>
            <a:endParaRPr lang="en-US" sz="3600" b="1" u="sng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066800"/>
            <a:ext cx="5829300" cy="7848600"/>
          </a:xfrm>
        </p:spPr>
        <p:txBody>
          <a:bodyPr/>
          <a:lstStyle/>
          <a:p>
            <a:pPr>
              <a:buFontTx/>
              <a:buNone/>
            </a:pPr>
            <a:r>
              <a:rPr lang="en-US" sz="2000" b="1" dirty="0">
                <a:latin typeface="Courier New" pitchFamily="49" charset="0"/>
                <a:cs typeface="Courier New" pitchFamily="49" charset="0"/>
              </a:rPr>
              <a:t>#</a:t>
            </a: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include &lt;</a:t>
            </a:r>
            <a:r>
              <a:rPr lang="en-US" sz="2000" b="1" dirty="0" err="1">
                <a:latin typeface="Courier New" pitchFamily="49" charset="0"/>
                <a:cs typeface="Courier New" pitchFamily="49" charset="0"/>
              </a:rPr>
              <a:t>stdio.h</a:t>
            </a:r>
            <a:r>
              <a:rPr lang="en-US" sz="2000" b="1" dirty="0">
                <a:latin typeface="Courier New" pitchFamily="49" charset="0"/>
                <a:cs typeface="Courier New" pitchFamily="49" charset="0"/>
              </a:rPr>
              <a:t>&gt;</a:t>
            </a:r>
          </a:p>
          <a:p>
            <a:pPr>
              <a:buFontTx/>
              <a:buNone/>
            </a:pPr>
            <a:r>
              <a:rPr lang="en-US" sz="2000" b="1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000" b="1" dirty="0">
                <a:latin typeface="Courier New" pitchFamily="49" charset="0"/>
                <a:cs typeface="Courier New" pitchFamily="49" charset="0"/>
              </a:rPr>
              <a:t>x;</a:t>
            </a:r>
          </a:p>
          <a:p>
            <a:pPr>
              <a:buFontTx/>
              <a:buNone/>
            </a:pPr>
            <a:r>
              <a:rPr lang="en-US" sz="2000" b="1" dirty="0">
                <a:latin typeface="Courier New" pitchFamily="49" charset="0"/>
                <a:cs typeface="Courier New" pitchFamily="49" charset="0"/>
              </a:rPr>
              <a:t>void </a:t>
            </a:r>
            <a:r>
              <a:rPr lang="en-US" sz="2000" b="1" dirty="0" err="1">
                <a:latin typeface="Courier New" pitchFamily="49" charset="0"/>
                <a:cs typeface="Courier New" pitchFamily="49" charset="0"/>
              </a:rPr>
              <a:t>incr</a:t>
            </a:r>
            <a:r>
              <a:rPr lang="en-US" sz="2000" b="1" dirty="0">
                <a:latin typeface="Courier New" pitchFamily="49" charset="0"/>
                <a:cs typeface="Courier New" pitchFamily="49" charset="0"/>
              </a:rPr>
              <a:t> (void);</a:t>
            </a:r>
          </a:p>
          <a:p>
            <a:pPr>
              <a:buFontTx/>
              <a:buNone/>
            </a:pPr>
            <a:endParaRPr lang="en-US" sz="2000" b="1" dirty="0" smtClean="0">
              <a:latin typeface="Courier New" pitchFamily="49" charset="0"/>
              <a:cs typeface="Courier New" pitchFamily="49" charset="0"/>
            </a:endParaRPr>
          </a:p>
          <a:p>
            <a:pPr>
              <a:buFontTx/>
              <a:buNone/>
            </a:pP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main </a:t>
            </a:r>
            <a:r>
              <a:rPr lang="en-US" sz="2000" b="1" dirty="0">
                <a:latin typeface="Courier New" pitchFamily="49" charset="0"/>
                <a:cs typeface="Courier New" pitchFamily="49" charset="0"/>
              </a:rPr>
              <a:t>() </a:t>
            </a:r>
            <a:endParaRPr lang="en-US" sz="2000" b="1" dirty="0" smtClean="0">
              <a:latin typeface="Courier New" pitchFamily="49" charset="0"/>
              <a:cs typeface="Courier New" pitchFamily="49" charset="0"/>
            </a:endParaRPr>
          </a:p>
          <a:p>
            <a:pPr>
              <a:buFontTx/>
              <a:buNone/>
            </a:pP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{</a:t>
            </a:r>
            <a:endParaRPr lang="en-US" sz="2000" b="1" dirty="0">
              <a:latin typeface="Courier New" pitchFamily="49" charset="0"/>
              <a:cs typeface="Courier New" pitchFamily="49" charset="0"/>
            </a:endParaRPr>
          </a:p>
          <a:p>
            <a:pPr>
              <a:buFontTx/>
              <a:buNone/>
            </a:pPr>
            <a:r>
              <a:rPr lang="en-US" sz="2000" b="1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   </a:t>
            </a:r>
            <a:r>
              <a:rPr lang="en-US" sz="2000" b="1" dirty="0" err="1" smtClean="0">
                <a:latin typeface="Courier New" pitchFamily="49" charset="0"/>
                <a:cs typeface="Courier New" pitchFamily="49" charset="0"/>
              </a:rPr>
              <a:t>printf</a:t>
            </a:r>
            <a:r>
              <a:rPr lang="en-US" sz="2000" b="1" dirty="0">
                <a:latin typeface="Courier New" pitchFamily="49" charset="0"/>
                <a:cs typeface="Courier New" pitchFamily="49" charset="0"/>
              </a:rPr>
              <a:t>(“Enter a number: ”);</a:t>
            </a:r>
          </a:p>
          <a:p>
            <a:pPr>
              <a:buFontTx/>
              <a:buNone/>
            </a:pPr>
            <a:r>
              <a:rPr lang="en-US" sz="2000" b="1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   </a:t>
            </a:r>
            <a:r>
              <a:rPr lang="en-US" sz="2000" b="1" dirty="0" err="1" smtClean="0">
                <a:latin typeface="Courier New" pitchFamily="49" charset="0"/>
                <a:cs typeface="Courier New" pitchFamily="49" charset="0"/>
              </a:rPr>
              <a:t>scanf</a:t>
            </a: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(“ %</a:t>
            </a:r>
            <a:r>
              <a:rPr lang="en-US" sz="2000" b="1" dirty="0">
                <a:latin typeface="Courier New" pitchFamily="49" charset="0"/>
                <a:cs typeface="Courier New" pitchFamily="49" charset="0"/>
              </a:rPr>
              <a:t>d”, &amp;x);</a:t>
            </a:r>
          </a:p>
          <a:p>
            <a:pPr>
              <a:buFontTx/>
              <a:buNone/>
            </a:pPr>
            <a:r>
              <a:rPr lang="en-US" sz="2000" b="1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   </a:t>
            </a:r>
            <a:r>
              <a:rPr lang="en-US" sz="2000" b="1" dirty="0" err="1" smtClean="0">
                <a:latin typeface="Courier New" pitchFamily="49" charset="0"/>
                <a:cs typeface="Courier New" pitchFamily="49" charset="0"/>
              </a:rPr>
              <a:t>printf</a:t>
            </a:r>
            <a:r>
              <a:rPr lang="en-US" sz="2000" b="1" dirty="0">
                <a:latin typeface="Courier New" pitchFamily="49" charset="0"/>
                <a:cs typeface="Courier New" pitchFamily="49" charset="0"/>
              </a:rPr>
              <a:t>(“x is %d\n”, x);</a:t>
            </a:r>
          </a:p>
          <a:p>
            <a:pPr>
              <a:buFontTx/>
              <a:buNone/>
            </a:pPr>
            <a:r>
              <a:rPr lang="en-US" sz="2000" b="1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   </a:t>
            </a:r>
            <a:r>
              <a:rPr lang="en-US" sz="2000" b="1" dirty="0" err="1" smtClean="0">
                <a:latin typeface="Courier New" pitchFamily="49" charset="0"/>
                <a:cs typeface="Courier New" pitchFamily="49" charset="0"/>
              </a:rPr>
              <a:t>incr</a:t>
            </a:r>
            <a:r>
              <a:rPr lang="en-US" sz="2000" b="1" dirty="0">
                <a:latin typeface="Courier New" pitchFamily="49" charset="0"/>
                <a:cs typeface="Courier New" pitchFamily="49" charset="0"/>
              </a:rPr>
              <a:t>();</a:t>
            </a:r>
          </a:p>
          <a:p>
            <a:pPr>
              <a:buFontTx/>
              <a:buNone/>
            </a:pPr>
            <a:r>
              <a:rPr lang="en-US" sz="2000" b="1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   </a:t>
            </a:r>
            <a:r>
              <a:rPr lang="en-US" sz="2000" b="1" dirty="0" err="1" smtClean="0">
                <a:latin typeface="Courier New" pitchFamily="49" charset="0"/>
                <a:cs typeface="Courier New" pitchFamily="49" charset="0"/>
              </a:rPr>
              <a:t>printf</a:t>
            </a:r>
            <a:r>
              <a:rPr lang="en-US" sz="2000" b="1" dirty="0">
                <a:latin typeface="Courier New" pitchFamily="49" charset="0"/>
                <a:cs typeface="Courier New" pitchFamily="49" charset="0"/>
              </a:rPr>
              <a:t>(“Now, x is %d\n”, x);</a:t>
            </a:r>
          </a:p>
          <a:p>
            <a:pPr>
              <a:buFontTx/>
              <a:buNone/>
            </a:pPr>
            <a:r>
              <a:rPr lang="en-US" sz="2000" b="1" dirty="0">
                <a:latin typeface="Courier New" pitchFamily="49" charset="0"/>
                <a:cs typeface="Courier New" pitchFamily="49" charset="0"/>
              </a:rPr>
              <a:t>} </a:t>
            </a:r>
          </a:p>
          <a:p>
            <a:pPr>
              <a:buFontTx/>
              <a:buNone/>
            </a:pPr>
            <a:endParaRPr lang="en-US" sz="2000" b="1" dirty="0" smtClean="0">
              <a:latin typeface="Courier New" pitchFamily="49" charset="0"/>
              <a:cs typeface="Courier New" pitchFamily="49" charset="0"/>
            </a:endParaRPr>
          </a:p>
          <a:p>
            <a:pPr>
              <a:buFontTx/>
              <a:buNone/>
            </a:pP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void </a:t>
            </a:r>
            <a:r>
              <a:rPr lang="en-US" sz="2000" b="1" dirty="0" err="1" smtClean="0">
                <a:latin typeface="Courier New" pitchFamily="49" charset="0"/>
                <a:cs typeface="Courier New" pitchFamily="49" charset="0"/>
              </a:rPr>
              <a:t>incr</a:t>
            </a: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(void) </a:t>
            </a:r>
          </a:p>
          <a:p>
            <a:pPr>
              <a:buFontTx/>
              <a:buNone/>
            </a:pP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{ </a:t>
            </a:r>
          </a:p>
          <a:p>
            <a:pPr>
              <a:buFontTx/>
              <a:buNone/>
            </a:pP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    x = x+10; </a:t>
            </a:r>
          </a:p>
          <a:p>
            <a:pPr>
              <a:buFontTx/>
              <a:buNone/>
            </a:pP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}</a:t>
            </a:r>
            <a:endParaRPr lang="en-US" sz="2000" b="1" dirty="0">
              <a:latin typeface="Courier New" pitchFamily="49" charset="0"/>
              <a:cs typeface="Courier New" pitchFamily="49" charset="0"/>
            </a:endParaRPr>
          </a:p>
          <a:p>
            <a:pPr>
              <a:buFontTx/>
              <a:buNone/>
            </a:pPr>
            <a:r>
              <a:rPr lang="en-US" sz="2000" b="1" dirty="0"/>
              <a:t>Output:</a:t>
            </a:r>
          </a:p>
          <a:p>
            <a:pPr>
              <a:buFontTx/>
              <a:buNone/>
            </a:pPr>
            <a:r>
              <a:rPr lang="en-US" sz="2000" b="1" dirty="0"/>
              <a:t>Please enter a number: 12</a:t>
            </a:r>
          </a:p>
          <a:p>
            <a:pPr>
              <a:buFontTx/>
              <a:buNone/>
            </a:pPr>
            <a:r>
              <a:rPr lang="en-US" sz="2000" b="1" dirty="0"/>
              <a:t>x is 12</a:t>
            </a:r>
          </a:p>
          <a:p>
            <a:pPr>
              <a:buFontTx/>
              <a:buNone/>
            </a:pPr>
            <a:r>
              <a:rPr lang="en-US" sz="2000" b="1" dirty="0"/>
              <a:t>Now, x is 22</a:t>
            </a:r>
            <a:endParaRPr lang="en-US" sz="20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6858000" cy="609600"/>
          </a:xfrm>
        </p:spPr>
        <p:txBody>
          <a:bodyPr/>
          <a:lstStyle/>
          <a:p>
            <a:r>
              <a:rPr lang="en-US" dirty="0" smtClean="0"/>
              <a:t>UNFINISHED Example 5:</a:t>
            </a:r>
            <a:endParaRPr lang="en-US" dirty="0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14350" y="533400"/>
            <a:ext cx="6343650" cy="8610600"/>
          </a:xfrm>
        </p:spPr>
        <p:txBody>
          <a:bodyPr/>
          <a:lstStyle/>
          <a:p>
            <a:pPr>
              <a:buFontTx/>
              <a:buNone/>
            </a:pPr>
            <a:r>
              <a:rPr lang="en-US" sz="2000" b="1" dirty="0">
                <a:latin typeface="Courier New" pitchFamily="49" charset="0"/>
                <a:cs typeface="Courier New" pitchFamily="49" charset="0"/>
              </a:rPr>
              <a:t>#include&lt;</a:t>
            </a:r>
            <a:r>
              <a:rPr lang="en-US" sz="2000" b="1" dirty="0" err="1">
                <a:latin typeface="Courier New" pitchFamily="49" charset="0"/>
                <a:cs typeface="Courier New" pitchFamily="49" charset="0"/>
              </a:rPr>
              <a:t>stdio.h</a:t>
            </a: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&gt;</a:t>
            </a:r>
            <a:endParaRPr lang="en-US" sz="2000" b="1" dirty="0">
              <a:latin typeface="Courier New" pitchFamily="49" charset="0"/>
              <a:cs typeface="Courier New" pitchFamily="49" charset="0"/>
            </a:endParaRPr>
          </a:p>
          <a:p>
            <a:pPr>
              <a:buFontTx/>
              <a:buNone/>
            </a:pP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float add(</a:t>
            </a:r>
            <a:r>
              <a:rPr lang="en-US" sz="2000" b="1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 p, </a:t>
            </a:r>
            <a:r>
              <a:rPr lang="en-US" sz="2000" b="1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 q);</a:t>
            </a:r>
            <a:endParaRPr lang="en-US" sz="2000" b="1" dirty="0">
              <a:latin typeface="Courier New" pitchFamily="49" charset="0"/>
              <a:cs typeface="Courier New" pitchFamily="49" charset="0"/>
            </a:endParaRPr>
          </a:p>
          <a:p>
            <a:pPr>
              <a:buFontTx/>
              <a:buNone/>
            </a:pPr>
            <a:r>
              <a:rPr lang="en-US" sz="2000" b="1" dirty="0" err="1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2000" b="1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subtract(</a:t>
            </a:r>
            <a:r>
              <a:rPr lang="en-US" sz="2000" b="1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 u</a:t>
            </a: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, </a:t>
            </a:r>
            <a:r>
              <a:rPr lang="en-US" sz="2000" b="1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 v);</a:t>
            </a:r>
            <a:endParaRPr lang="en-US" sz="2000" b="1" dirty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sz="2000" b="1" dirty="0">
                <a:latin typeface="Courier New" pitchFamily="49" charset="0"/>
                <a:cs typeface="Courier New" pitchFamily="49" charset="0"/>
              </a:rPr>
              <a:t>void </a:t>
            </a: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divide(</a:t>
            </a:r>
            <a:r>
              <a:rPr lang="en-US" sz="2000" b="1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 s, </a:t>
            </a:r>
            <a:r>
              <a:rPr lang="en-US" sz="2000" b="1" dirty="0" err="1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2000" b="1" dirty="0">
                <a:latin typeface="Courier New" pitchFamily="49" charset="0"/>
                <a:cs typeface="Courier New" pitchFamily="49" charset="0"/>
              </a:rPr>
              <a:t> t</a:t>
            </a: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);</a:t>
            </a:r>
            <a:r>
              <a:rPr lang="en-US" sz="2000" b="1" dirty="0">
                <a:latin typeface="Courier New" pitchFamily="49" charset="0"/>
                <a:cs typeface="Courier New" pitchFamily="49" charset="0"/>
              </a:rPr>
              <a:t>	</a:t>
            </a:r>
          </a:p>
          <a:p>
            <a:pPr>
              <a:buFontTx/>
              <a:buNone/>
            </a:pPr>
            <a:endParaRPr lang="en-US" sz="2000" b="1" dirty="0" smtClean="0">
              <a:latin typeface="Courier New" pitchFamily="49" charset="0"/>
              <a:cs typeface="Courier New" pitchFamily="49" charset="0"/>
            </a:endParaRPr>
          </a:p>
          <a:p>
            <a:pPr>
              <a:buFontTx/>
              <a:buNone/>
            </a:pP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main </a:t>
            </a:r>
            <a:r>
              <a:rPr lang="en-US" sz="2000" b="1" dirty="0">
                <a:latin typeface="Courier New" pitchFamily="49" charset="0"/>
                <a:cs typeface="Courier New" pitchFamily="49" charset="0"/>
              </a:rPr>
              <a:t>() </a:t>
            </a:r>
            <a:endParaRPr lang="en-US" sz="2000" b="1" dirty="0" smtClean="0">
              <a:latin typeface="Courier New" pitchFamily="49" charset="0"/>
              <a:cs typeface="Courier New" pitchFamily="49" charset="0"/>
            </a:endParaRPr>
          </a:p>
          <a:p>
            <a:pPr>
              <a:buFontTx/>
              <a:buNone/>
            </a:pP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{</a:t>
            </a:r>
            <a:endParaRPr lang="en-US" sz="2000" b="1" dirty="0">
              <a:latin typeface="Courier New" pitchFamily="49" charset="0"/>
              <a:cs typeface="Courier New" pitchFamily="49" charset="0"/>
            </a:endParaRPr>
          </a:p>
          <a:p>
            <a:pPr>
              <a:buFontTx/>
              <a:buNone/>
            </a:pPr>
            <a:r>
              <a:rPr lang="en-US" sz="2000" b="1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000" b="1" dirty="0" err="1">
                <a:latin typeface="Courier New" pitchFamily="49" charset="0"/>
                <a:cs typeface="Courier New" pitchFamily="49" charset="0"/>
              </a:rPr>
              <a:t>a,b</a:t>
            </a:r>
            <a:r>
              <a:rPr lang="en-US" sz="2000" b="1" dirty="0">
                <a:latin typeface="Courier New" pitchFamily="49" charset="0"/>
                <a:cs typeface="Courier New" pitchFamily="49" charset="0"/>
              </a:rPr>
              <a:t>;</a:t>
            </a:r>
          </a:p>
          <a:p>
            <a:pPr>
              <a:buFontTx/>
              <a:buNone/>
            </a:pPr>
            <a:r>
              <a:rPr lang="en-US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	</a:t>
            </a:r>
            <a:r>
              <a:rPr lang="en-US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// ADD YOUR CODE HERE: use </a:t>
            </a:r>
            <a:r>
              <a:rPr lang="en-US" sz="2000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printf</a:t>
            </a:r>
            <a:r>
              <a:rPr lang="en-US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and </a:t>
            </a:r>
            <a:r>
              <a:rPr lang="en-US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// </a:t>
            </a:r>
            <a:r>
              <a:rPr lang="en-US" sz="2000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scanf</a:t>
            </a:r>
            <a:r>
              <a:rPr lang="en-US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 to ask user for </a:t>
            </a:r>
            <a:r>
              <a:rPr lang="en-US" sz="2000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a,b</a:t>
            </a:r>
            <a:r>
              <a:rPr lang="en-US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 values. </a:t>
            </a:r>
            <a:endParaRPr lang="en-US" sz="2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urier New" pitchFamily="49" charset="0"/>
              <a:cs typeface="Courier New" pitchFamily="49" charset="0"/>
            </a:endParaRPr>
          </a:p>
          <a:p>
            <a:pPr>
              <a:buFontTx/>
              <a:buNone/>
            </a:pPr>
            <a:r>
              <a:rPr lang="en-US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	// (Look carefully at data types</a:t>
            </a:r>
            <a:br>
              <a:rPr lang="en-US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</a:br>
            <a:r>
              <a:rPr lang="en-US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//  for every step of this program!)</a:t>
            </a:r>
            <a:endParaRPr lang="en-US" sz="2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urier New" pitchFamily="49" charset="0"/>
              <a:cs typeface="Courier New" pitchFamily="49" charset="0"/>
            </a:endParaRPr>
          </a:p>
          <a:p>
            <a:pPr>
              <a:buFontTx/>
              <a:buNone/>
            </a:pPr>
            <a:r>
              <a:rPr lang="en-US" sz="2000" b="1" dirty="0">
                <a:latin typeface="Courier New" pitchFamily="49" charset="0"/>
                <a:cs typeface="Courier New" pitchFamily="49" charset="0"/>
              </a:rPr>
              <a:t>	divide(</a:t>
            </a:r>
            <a:r>
              <a:rPr lang="en-US" sz="2000" b="1" dirty="0" err="1">
                <a:latin typeface="Courier New" pitchFamily="49" charset="0"/>
                <a:cs typeface="Courier New" pitchFamily="49" charset="0"/>
              </a:rPr>
              <a:t>a,b</a:t>
            </a:r>
            <a:r>
              <a:rPr lang="en-US" sz="2000" b="1" dirty="0">
                <a:latin typeface="Courier New" pitchFamily="49" charset="0"/>
                <a:cs typeface="Courier New" pitchFamily="49" charset="0"/>
              </a:rPr>
              <a:t>);</a:t>
            </a:r>
          </a:p>
          <a:p>
            <a:pPr>
              <a:buFontTx/>
              <a:buNone/>
            </a:pPr>
            <a:r>
              <a:rPr lang="en-US" sz="2000" b="1" dirty="0">
                <a:latin typeface="Courier New" pitchFamily="49" charset="0"/>
                <a:cs typeface="Courier New" pitchFamily="49" charset="0"/>
              </a:rPr>
              <a:t>}</a:t>
            </a:r>
          </a:p>
          <a:p>
            <a:pPr>
              <a:buFontTx/>
              <a:buNone/>
            </a:pPr>
            <a:r>
              <a:rPr lang="en-US" sz="2000" b="1" dirty="0">
                <a:latin typeface="Courier New" pitchFamily="49" charset="0"/>
                <a:cs typeface="Courier New" pitchFamily="49" charset="0"/>
              </a:rPr>
              <a:t>void divide(</a:t>
            </a:r>
            <a:r>
              <a:rPr lang="en-US" sz="2000" b="1" dirty="0" err="1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2000" b="1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000" b="1" dirty="0">
                <a:latin typeface="Courier New" pitchFamily="49" charset="0"/>
                <a:cs typeface="Courier New" pitchFamily="49" charset="0"/>
              </a:rPr>
              <a:t>s</a:t>
            </a: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, </a:t>
            </a:r>
            <a:r>
              <a:rPr lang="en-US" sz="2000" b="1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000" b="1" dirty="0">
                <a:latin typeface="Courier New" pitchFamily="49" charset="0"/>
                <a:cs typeface="Courier New" pitchFamily="49" charset="0"/>
              </a:rPr>
              <a:t>t</a:t>
            </a: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) </a:t>
            </a:r>
          </a:p>
          <a:p>
            <a:pPr>
              <a:buFontTx/>
              <a:buNone/>
            </a:pP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{</a:t>
            </a:r>
            <a:endParaRPr lang="en-US" sz="2000" b="1" dirty="0">
              <a:latin typeface="Courier New" pitchFamily="49" charset="0"/>
              <a:cs typeface="Courier New" pitchFamily="49" charset="0"/>
            </a:endParaRPr>
          </a:p>
          <a:p>
            <a:pPr>
              <a:buFontTx/>
              <a:buNone/>
            </a:pPr>
            <a:r>
              <a:rPr lang="en-US" sz="2000" b="1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 temp = subtract(</a:t>
            </a: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s</a:t>
            </a: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, t);</a:t>
            </a:r>
            <a:endParaRPr lang="en-US" sz="2000" b="1" dirty="0">
              <a:latin typeface="Courier New" pitchFamily="49" charset="0"/>
              <a:cs typeface="Courier New" pitchFamily="49" charset="0"/>
            </a:endParaRPr>
          </a:p>
          <a:p>
            <a:pPr>
              <a:buFontTx/>
              <a:buNone/>
            </a:pPr>
            <a:r>
              <a:rPr lang="en-US" sz="2000" b="1" dirty="0">
                <a:latin typeface="Courier New" pitchFamily="49" charset="0"/>
                <a:cs typeface="Courier New" pitchFamily="49" charset="0"/>
              </a:rPr>
              <a:t>	if (temp==0)  </a:t>
            </a:r>
          </a:p>
          <a:p>
            <a:pPr>
              <a:buFontTx/>
              <a:buNone/>
            </a:pPr>
            <a:r>
              <a:rPr lang="en-US" sz="2000" b="1" dirty="0">
                <a:latin typeface="Courier New" pitchFamily="49" charset="0"/>
                <a:cs typeface="Courier New" pitchFamily="49" charset="0"/>
              </a:rPr>
              <a:t>		</a:t>
            </a:r>
            <a:r>
              <a:rPr lang="en-US" sz="2000" b="1" dirty="0" err="1">
                <a:latin typeface="Courier New" pitchFamily="49" charset="0"/>
                <a:cs typeface="Courier New" pitchFamily="49" charset="0"/>
              </a:rPr>
              <a:t>printf</a:t>
            </a:r>
            <a:r>
              <a:rPr lang="en-US" sz="2000" b="1" dirty="0">
                <a:latin typeface="Courier New" pitchFamily="49" charset="0"/>
                <a:cs typeface="Courier New" pitchFamily="49" charset="0"/>
              </a:rPr>
              <a:t>(“Division by </a:t>
            </a: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zero!\</a:t>
            </a:r>
            <a:r>
              <a:rPr lang="en-US" sz="2000" b="1" dirty="0">
                <a:latin typeface="Courier New" pitchFamily="49" charset="0"/>
                <a:cs typeface="Courier New" pitchFamily="49" charset="0"/>
              </a:rPr>
              <a:t>n”);</a:t>
            </a:r>
          </a:p>
          <a:p>
            <a:pPr>
              <a:buFontTx/>
              <a:buNone/>
            </a:pPr>
            <a:r>
              <a:rPr lang="en-US" sz="2000" b="1" dirty="0">
                <a:latin typeface="Courier New" pitchFamily="49" charset="0"/>
                <a:cs typeface="Courier New" pitchFamily="49" charset="0"/>
              </a:rPr>
              <a:t>	else </a:t>
            </a:r>
          </a:p>
          <a:p>
            <a:pPr>
              <a:buFontTx/>
              <a:buNone/>
            </a:pPr>
            <a:r>
              <a:rPr lang="en-US" sz="2000" b="1" dirty="0">
                <a:latin typeface="Courier New" pitchFamily="49" charset="0"/>
                <a:cs typeface="Courier New" pitchFamily="49" charset="0"/>
              </a:rPr>
              <a:t>	    </a:t>
            </a:r>
            <a:r>
              <a:rPr lang="en-US" sz="2000" b="1" dirty="0" err="1" smtClean="0">
                <a:latin typeface="Courier New" pitchFamily="49" charset="0"/>
                <a:cs typeface="Courier New" pitchFamily="49" charset="0"/>
              </a:rPr>
              <a:t>printf</a:t>
            </a: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(“Final </a:t>
            </a: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Answer:</a:t>
            </a: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000" b="1" dirty="0">
                <a:latin typeface="Courier New" pitchFamily="49" charset="0"/>
                <a:cs typeface="Courier New" pitchFamily="49" charset="0"/>
              </a:rPr>
              <a:t>%f\n</a:t>
            </a: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”,  </a:t>
            </a:r>
            <a:endParaRPr lang="en-US" sz="2000" b="1" dirty="0">
              <a:latin typeface="Courier New" pitchFamily="49" charset="0"/>
              <a:cs typeface="Courier New" pitchFamily="49" charset="0"/>
            </a:endParaRPr>
          </a:p>
          <a:p>
            <a:pPr>
              <a:buFontTx/>
              <a:buNone/>
            </a:pPr>
            <a:r>
              <a:rPr lang="en-US" sz="2000" b="1" dirty="0">
                <a:latin typeface="Courier New" pitchFamily="49" charset="0"/>
                <a:cs typeface="Courier New" pitchFamily="49" charset="0"/>
              </a:rPr>
              <a:t>	       		</a:t>
            </a: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  add(</a:t>
            </a:r>
            <a:r>
              <a:rPr lang="en-US" sz="2000" b="1" dirty="0" err="1" smtClean="0">
                <a:latin typeface="Courier New" pitchFamily="49" charset="0"/>
                <a:cs typeface="Courier New" pitchFamily="49" charset="0"/>
              </a:rPr>
              <a:t>s</a:t>
            </a:r>
            <a:r>
              <a:rPr lang="en-US" sz="2000" b="1" dirty="0" err="1" smtClean="0">
                <a:latin typeface="Courier New" pitchFamily="49" charset="0"/>
                <a:cs typeface="Courier New" pitchFamily="49" charset="0"/>
              </a:rPr>
              <a:t>,t</a:t>
            </a: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)/</a:t>
            </a:r>
            <a:r>
              <a:rPr lang="en-US" sz="2000" b="1" dirty="0">
                <a:latin typeface="Courier New" pitchFamily="49" charset="0"/>
                <a:cs typeface="Courier New" pitchFamily="49" charset="0"/>
              </a:rPr>
              <a:t>temp); </a:t>
            </a:r>
          </a:p>
          <a:p>
            <a:pPr>
              <a:buFontTx/>
              <a:buNone/>
            </a:pP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}</a:t>
            </a:r>
            <a:endParaRPr lang="en-US" sz="2000" b="1" dirty="0">
              <a:latin typeface="Courier New" pitchFamily="49" charset="0"/>
              <a:cs typeface="Courier New" pitchFamily="49" charset="0"/>
            </a:endParaRPr>
          </a:p>
          <a:p>
            <a:pPr>
              <a:buFontTx/>
              <a:buNone/>
            </a:pPr>
            <a:endParaRPr lang="en-US" sz="2400" dirty="0"/>
          </a:p>
          <a:p>
            <a:pPr>
              <a:buFontTx/>
              <a:buNone/>
            </a:pPr>
            <a:r>
              <a:rPr lang="en-US" sz="2400" dirty="0"/>
              <a:t>		 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81000"/>
            <a:ext cx="5829300" cy="558800"/>
          </a:xfrm>
        </p:spPr>
        <p:txBody>
          <a:bodyPr/>
          <a:lstStyle/>
          <a:p>
            <a:r>
              <a:rPr lang="en-US" dirty="0" smtClean="0"/>
              <a:t>UNFINISHED </a:t>
            </a:r>
            <a:br>
              <a:rPr lang="en-US" dirty="0" smtClean="0"/>
            </a:br>
            <a:r>
              <a:rPr lang="en-US" dirty="0" smtClean="0"/>
              <a:t>Example 5(cont’d</a:t>
            </a:r>
            <a:r>
              <a:rPr lang="en-US" dirty="0"/>
              <a:t>)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14350" y="2133600"/>
            <a:ext cx="5829300" cy="5994400"/>
          </a:xfrm>
        </p:spPr>
        <p:txBody>
          <a:bodyPr/>
          <a:lstStyle/>
          <a:p>
            <a:pPr>
              <a:buFontTx/>
              <a:buNone/>
            </a:pPr>
            <a:r>
              <a:rPr lang="en-US" sz="2000" b="1" dirty="0">
                <a:latin typeface="Courier New" pitchFamily="49" charset="0"/>
                <a:cs typeface="Courier New" pitchFamily="49" charset="0"/>
              </a:rPr>
              <a:t>float add(</a:t>
            </a:r>
            <a:r>
              <a:rPr lang="en-US" sz="2000" b="1" dirty="0" err="1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2000" b="1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p, </a:t>
            </a:r>
            <a:r>
              <a:rPr lang="en-US" sz="2000" b="1" dirty="0" err="1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2000" b="1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q) </a:t>
            </a:r>
          </a:p>
          <a:p>
            <a:pPr>
              <a:buFontTx/>
              <a:buNone/>
            </a:pP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{	// NOTE! </a:t>
            </a:r>
            <a:r>
              <a:rPr lang="en-US" sz="2000" b="1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000" b="1" dirty="0" err="1" smtClean="0">
                <a:latin typeface="Courier New" pitchFamily="49" charset="0"/>
                <a:cs typeface="Courier New" pitchFamily="49" charset="0"/>
              </a:rPr>
              <a:t>p,q</a:t>
            </a: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; returns float!!</a:t>
            </a:r>
            <a:endParaRPr lang="en-US" sz="2000" b="1" dirty="0">
              <a:latin typeface="Courier New" pitchFamily="49" charset="0"/>
              <a:cs typeface="Courier New" pitchFamily="49" charset="0"/>
            </a:endParaRPr>
          </a:p>
          <a:p>
            <a:pPr>
              <a:buFontTx/>
              <a:buNone/>
            </a:pPr>
            <a:r>
              <a:rPr lang="en-US" sz="2000" b="1" dirty="0">
                <a:latin typeface="Courier New" pitchFamily="49" charset="0"/>
                <a:cs typeface="Courier New" pitchFamily="49" charset="0"/>
              </a:rPr>
              <a:t>	return </a:t>
            </a:r>
            <a:r>
              <a:rPr lang="en-US" sz="2000" b="1" dirty="0" err="1">
                <a:latin typeface="Courier New" pitchFamily="49" charset="0"/>
                <a:cs typeface="Courier New" pitchFamily="49" charset="0"/>
              </a:rPr>
              <a:t>p</a:t>
            </a:r>
            <a:r>
              <a:rPr lang="en-US" sz="2000" b="1" dirty="0" err="1" smtClean="0">
                <a:latin typeface="Courier New" pitchFamily="49" charset="0"/>
                <a:cs typeface="Courier New" pitchFamily="49" charset="0"/>
              </a:rPr>
              <a:t>+q</a:t>
            </a: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;</a:t>
            </a:r>
            <a:endParaRPr lang="en-US" sz="2000" b="1" dirty="0">
              <a:latin typeface="Courier New" pitchFamily="49" charset="0"/>
              <a:cs typeface="Courier New" pitchFamily="49" charset="0"/>
            </a:endParaRPr>
          </a:p>
          <a:p>
            <a:pPr>
              <a:buFontTx/>
              <a:buNone/>
            </a:pPr>
            <a:r>
              <a:rPr lang="en-US" sz="2000" b="1" dirty="0">
                <a:latin typeface="Courier New" pitchFamily="49" charset="0"/>
                <a:cs typeface="Courier New" pitchFamily="49" charset="0"/>
              </a:rPr>
              <a:t>}</a:t>
            </a:r>
          </a:p>
          <a:p>
            <a:pPr>
              <a:buFontTx/>
              <a:buNone/>
            </a:pPr>
            <a:endParaRPr lang="en-US" sz="2000" b="1" dirty="0">
              <a:latin typeface="Courier New" pitchFamily="49" charset="0"/>
              <a:cs typeface="Courier New" pitchFamily="49" charset="0"/>
            </a:endParaRPr>
          </a:p>
          <a:p>
            <a:pPr>
              <a:buFontTx/>
              <a:buNone/>
            </a:pPr>
            <a:r>
              <a:rPr lang="en-US" sz="2000" b="1" dirty="0" err="1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2000" b="1" dirty="0">
                <a:latin typeface="Courier New" pitchFamily="49" charset="0"/>
                <a:cs typeface="Courier New" pitchFamily="49" charset="0"/>
              </a:rPr>
              <a:t> subtract(</a:t>
            </a:r>
            <a:r>
              <a:rPr lang="en-US" sz="2000" b="1" dirty="0" err="1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2000" b="1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u, </a:t>
            </a:r>
            <a:r>
              <a:rPr lang="en-US" sz="2000" b="1" dirty="0" err="1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2000" b="1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v) </a:t>
            </a:r>
          </a:p>
          <a:p>
            <a:pPr>
              <a:buFontTx/>
              <a:buNone/>
            </a:pP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{</a:t>
            </a:r>
            <a:endParaRPr lang="en-US" sz="2000" b="1" dirty="0">
              <a:latin typeface="Courier New" pitchFamily="49" charset="0"/>
              <a:cs typeface="Courier New" pitchFamily="49" charset="0"/>
            </a:endParaRPr>
          </a:p>
          <a:p>
            <a:pPr>
              <a:buFontTx/>
              <a:buNone/>
            </a:pPr>
            <a:r>
              <a:rPr lang="en-US" sz="2000" b="1" dirty="0">
                <a:latin typeface="Courier New" pitchFamily="49" charset="0"/>
                <a:cs typeface="Courier New" pitchFamily="49" charset="0"/>
              </a:rPr>
              <a:t>	return x-y;</a:t>
            </a:r>
          </a:p>
          <a:p>
            <a:pPr>
              <a:buFontTx/>
              <a:buNone/>
            </a:pPr>
            <a:r>
              <a:rPr lang="en-US" sz="2000" b="1" dirty="0">
                <a:latin typeface="Courier New" pitchFamily="49" charset="0"/>
                <a:cs typeface="Courier New" pitchFamily="49" charset="0"/>
              </a:rPr>
              <a:t>}</a:t>
            </a:r>
            <a:endParaRPr lang="en-US" sz="2800" b="1" dirty="0"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04800"/>
            <a:ext cx="5829300" cy="635000"/>
          </a:xfrm>
        </p:spPr>
        <p:txBody>
          <a:bodyPr/>
          <a:lstStyle/>
          <a:p>
            <a:r>
              <a:rPr lang="en-US" dirty="0" smtClean="0"/>
              <a:t>Example 6: Recursion!</a:t>
            </a:r>
            <a:endParaRPr lang="en-US" dirty="0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14350" y="1066800"/>
            <a:ext cx="5829300" cy="7061200"/>
          </a:xfrm>
        </p:spPr>
        <p:txBody>
          <a:bodyPr/>
          <a:lstStyle/>
          <a:p>
            <a:pPr>
              <a:buFontTx/>
              <a:buNone/>
            </a:pPr>
            <a:r>
              <a:rPr lang="en-US" sz="2000" b="1" dirty="0">
                <a:latin typeface="Courier New" pitchFamily="49" charset="0"/>
                <a:cs typeface="Courier New" pitchFamily="49" charset="0"/>
              </a:rPr>
              <a:t>#include&lt;</a:t>
            </a:r>
            <a:r>
              <a:rPr lang="en-US" sz="2000" b="1" dirty="0" err="1">
                <a:latin typeface="Courier New" pitchFamily="49" charset="0"/>
                <a:cs typeface="Courier New" pitchFamily="49" charset="0"/>
              </a:rPr>
              <a:t>stdio.h</a:t>
            </a: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&gt;</a:t>
            </a:r>
          </a:p>
          <a:p>
            <a:pPr>
              <a:buFontTx/>
              <a:buNone/>
            </a:pPr>
            <a:endParaRPr lang="en-US" sz="2000" b="1" dirty="0">
              <a:latin typeface="Courier New" pitchFamily="49" charset="0"/>
              <a:cs typeface="Courier New" pitchFamily="49" charset="0"/>
            </a:endParaRPr>
          </a:p>
          <a:p>
            <a:pPr>
              <a:buFontTx/>
              <a:buNone/>
            </a:pPr>
            <a:r>
              <a:rPr lang="en-US" sz="2000" b="1" dirty="0" err="1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2000" b="1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factorial(</a:t>
            </a:r>
            <a:r>
              <a:rPr lang="en-US" sz="2000" b="1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 n);</a:t>
            </a:r>
            <a:endParaRPr lang="en-US" sz="2000" b="1" dirty="0">
              <a:latin typeface="Courier New" pitchFamily="49" charset="0"/>
              <a:cs typeface="Courier New" pitchFamily="49" charset="0"/>
            </a:endParaRPr>
          </a:p>
          <a:p>
            <a:pPr>
              <a:buFontTx/>
              <a:buNone/>
            </a:pPr>
            <a:r>
              <a:rPr lang="en-US" sz="2000" b="1" dirty="0">
                <a:latin typeface="Courier New" pitchFamily="49" charset="0"/>
                <a:cs typeface="Courier New" pitchFamily="49" charset="0"/>
              </a:rPr>
              <a:t>main () </a:t>
            </a:r>
            <a:endParaRPr lang="en-US" sz="2000" b="1" dirty="0" smtClean="0">
              <a:latin typeface="Courier New" pitchFamily="49" charset="0"/>
              <a:cs typeface="Courier New" pitchFamily="49" charset="0"/>
            </a:endParaRPr>
          </a:p>
          <a:p>
            <a:pPr>
              <a:buFontTx/>
              <a:buNone/>
            </a:pP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{</a:t>
            </a:r>
            <a:endParaRPr lang="en-US" sz="2000" b="1" dirty="0">
              <a:latin typeface="Courier New" pitchFamily="49" charset="0"/>
              <a:cs typeface="Courier New" pitchFamily="49" charset="0"/>
            </a:endParaRPr>
          </a:p>
          <a:p>
            <a:pPr>
              <a:buFontTx/>
              <a:buNone/>
            </a:pPr>
            <a:r>
              <a:rPr lang="en-US" sz="2000" b="1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000" b="1" dirty="0">
                <a:latin typeface="Courier New" pitchFamily="49" charset="0"/>
                <a:cs typeface="Courier New" pitchFamily="49" charset="0"/>
              </a:rPr>
              <a:t>n;</a:t>
            </a:r>
          </a:p>
          <a:p>
            <a:pPr>
              <a:buFontTx/>
              <a:buNone/>
            </a:pPr>
            <a:r>
              <a:rPr lang="en-US" sz="2000" b="1" dirty="0">
                <a:latin typeface="Courier New" pitchFamily="49" charset="0"/>
                <a:cs typeface="Courier New" pitchFamily="49" charset="0"/>
              </a:rPr>
              <a:t>	</a:t>
            </a:r>
            <a:r>
              <a:rPr lang="en-US" sz="2000" b="1" dirty="0" err="1">
                <a:latin typeface="Courier New" pitchFamily="49" charset="0"/>
                <a:cs typeface="Courier New" pitchFamily="49" charset="0"/>
              </a:rPr>
              <a:t>printf</a:t>
            </a:r>
            <a:r>
              <a:rPr lang="en-US" sz="2000" b="1" dirty="0">
                <a:latin typeface="Courier New" pitchFamily="49" charset="0"/>
                <a:cs typeface="Courier New" pitchFamily="49" charset="0"/>
              </a:rPr>
              <a:t>("Enter a number: ");</a:t>
            </a:r>
          </a:p>
          <a:p>
            <a:pPr>
              <a:buFontTx/>
              <a:buNone/>
            </a:pPr>
            <a:r>
              <a:rPr lang="en-US" sz="2000" b="1" dirty="0">
                <a:latin typeface="Courier New" pitchFamily="49" charset="0"/>
                <a:cs typeface="Courier New" pitchFamily="49" charset="0"/>
              </a:rPr>
              <a:t>	</a:t>
            </a:r>
            <a:r>
              <a:rPr lang="en-US" sz="2000" b="1" dirty="0" err="1">
                <a:latin typeface="Courier New" pitchFamily="49" charset="0"/>
                <a:cs typeface="Courier New" pitchFamily="49" charset="0"/>
              </a:rPr>
              <a:t>scanf</a:t>
            </a:r>
            <a:r>
              <a:rPr lang="en-US" sz="2000" b="1" dirty="0">
                <a:latin typeface="Courier New" pitchFamily="49" charset="0"/>
                <a:cs typeface="Courier New" pitchFamily="49" charset="0"/>
              </a:rPr>
              <a:t>("%d", &amp;n);</a:t>
            </a:r>
          </a:p>
          <a:p>
            <a:pPr>
              <a:buFontTx/>
              <a:buNone/>
            </a:pPr>
            <a:r>
              <a:rPr lang="en-US" sz="2000" b="1" dirty="0">
                <a:latin typeface="Courier New" pitchFamily="49" charset="0"/>
                <a:cs typeface="Courier New" pitchFamily="49" charset="0"/>
              </a:rPr>
              <a:t>	</a:t>
            </a:r>
            <a:r>
              <a:rPr lang="en-US" sz="2000" b="1" dirty="0" err="1">
                <a:latin typeface="Courier New" pitchFamily="49" charset="0"/>
                <a:cs typeface="Courier New" pitchFamily="49" charset="0"/>
              </a:rPr>
              <a:t>printf</a:t>
            </a: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("factorial(%d) is: </a:t>
            </a:r>
            <a:r>
              <a:rPr lang="en-US" sz="2000" b="1" dirty="0">
                <a:latin typeface="Courier New" pitchFamily="49" charset="0"/>
                <a:cs typeface="Courier New" pitchFamily="49" charset="0"/>
              </a:rPr>
              <a:t>%d\n", </a:t>
            </a: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				 n</a:t>
            </a:r>
            <a:r>
              <a:rPr lang="en-US" sz="2000" b="1" dirty="0">
                <a:latin typeface="Courier New" pitchFamily="49" charset="0"/>
                <a:cs typeface="Courier New" pitchFamily="49" charset="0"/>
              </a:rPr>
              <a:t>, </a:t>
            </a: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factorial(n</a:t>
            </a:r>
            <a:r>
              <a:rPr lang="en-US" sz="2000" b="1" dirty="0">
                <a:latin typeface="Courier New" pitchFamily="49" charset="0"/>
                <a:cs typeface="Courier New" pitchFamily="49" charset="0"/>
              </a:rPr>
              <a:t>));</a:t>
            </a:r>
          </a:p>
          <a:p>
            <a:pPr>
              <a:buFontTx/>
              <a:buNone/>
            </a:pP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}</a:t>
            </a:r>
          </a:p>
          <a:p>
            <a:pPr>
              <a:buFontTx/>
              <a:buNone/>
            </a:pPr>
            <a:endParaRPr lang="en-US" sz="2000" b="1" dirty="0">
              <a:latin typeface="Courier New" pitchFamily="49" charset="0"/>
              <a:cs typeface="Courier New" pitchFamily="49" charset="0"/>
            </a:endParaRPr>
          </a:p>
          <a:p>
            <a:pPr>
              <a:buFontTx/>
              <a:buNone/>
            </a:pPr>
            <a:r>
              <a:rPr lang="en-US" sz="2000" b="1" dirty="0" err="1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2000" b="1" dirty="0">
                <a:latin typeface="Courier New" pitchFamily="49" charset="0"/>
                <a:cs typeface="Courier New" pitchFamily="49" charset="0"/>
              </a:rPr>
              <a:t> factorial (</a:t>
            </a:r>
            <a:r>
              <a:rPr lang="en-US" sz="2000" b="1" dirty="0" err="1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2000" b="1" dirty="0">
                <a:latin typeface="Courier New" pitchFamily="49" charset="0"/>
                <a:cs typeface="Courier New" pitchFamily="49" charset="0"/>
              </a:rPr>
              <a:t> n) </a:t>
            </a:r>
            <a:endParaRPr lang="en-US" sz="2000" b="1" dirty="0" smtClean="0">
              <a:latin typeface="Courier New" pitchFamily="49" charset="0"/>
              <a:cs typeface="Courier New" pitchFamily="49" charset="0"/>
            </a:endParaRPr>
          </a:p>
          <a:p>
            <a:pPr>
              <a:buFontTx/>
              <a:buNone/>
            </a:pP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{</a:t>
            </a:r>
            <a:endParaRPr lang="en-US" sz="2000" b="1" dirty="0">
              <a:latin typeface="Courier New" pitchFamily="49" charset="0"/>
              <a:cs typeface="Courier New" pitchFamily="49" charset="0"/>
            </a:endParaRPr>
          </a:p>
          <a:p>
            <a:pPr>
              <a:buFontTx/>
              <a:buNone/>
            </a:pPr>
            <a:r>
              <a:rPr lang="en-US" sz="2000" b="1" dirty="0">
                <a:latin typeface="Courier New" pitchFamily="49" charset="0"/>
                <a:cs typeface="Courier New" pitchFamily="49" charset="0"/>
              </a:rPr>
              <a:t>	if (n==0) </a:t>
            </a: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return </a:t>
            </a:r>
            <a:r>
              <a:rPr lang="en-US" sz="2000" b="1" dirty="0">
                <a:latin typeface="Courier New" pitchFamily="49" charset="0"/>
                <a:cs typeface="Courier New" pitchFamily="49" charset="0"/>
              </a:rPr>
              <a:t>1;</a:t>
            </a:r>
          </a:p>
          <a:p>
            <a:pPr>
              <a:buFontTx/>
              <a:buNone/>
            </a:pPr>
            <a:r>
              <a:rPr lang="en-US" sz="2000" b="1" dirty="0">
                <a:latin typeface="Courier New" pitchFamily="49" charset="0"/>
                <a:cs typeface="Courier New" pitchFamily="49" charset="0"/>
              </a:rPr>
              <a:t>	else </a:t>
            </a:r>
          </a:p>
          <a:p>
            <a:pPr>
              <a:buFontTx/>
              <a:buNone/>
            </a:pPr>
            <a:r>
              <a:rPr lang="en-US" sz="2000" b="1" dirty="0">
                <a:latin typeface="Courier New" pitchFamily="49" charset="0"/>
                <a:cs typeface="Courier New" pitchFamily="49" charset="0"/>
              </a:rPr>
              <a:t>		return </a:t>
            </a: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n*factorial(n-1</a:t>
            </a:r>
            <a:r>
              <a:rPr lang="en-US" sz="2000" b="1" dirty="0">
                <a:latin typeface="Courier New" pitchFamily="49" charset="0"/>
                <a:cs typeface="Courier New" pitchFamily="49" charset="0"/>
              </a:rPr>
              <a:t>);</a:t>
            </a:r>
          </a:p>
          <a:p>
            <a:pPr>
              <a:buFontTx/>
              <a:buNone/>
            </a:pP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}</a:t>
            </a:r>
            <a:r>
              <a:rPr lang="en-US" sz="2000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 // tricky! What happens when a </a:t>
            </a:r>
            <a:br>
              <a:rPr lang="en-US" sz="2000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</a:br>
            <a:r>
              <a:rPr lang="en-US" sz="2000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// function calls ITSELF?!?!</a:t>
            </a:r>
            <a:br>
              <a:rPr lang="en-US" sz="2000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</a:br>
            <a:r>
              <a:rPr lang="en-US" sz="2000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// Why won’t it repeat endlessly?</a:t>
            </a:r>
            <a:endParaRPr lang="en-US" sz="2000" b="1" dirty="0">
              <a:solidFill>
                <a:srgbClr val="FF0000"/>
              </a:solidFill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Blank Presentatio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D:\Program Files\Microsoft Office\Templates\Blank Presentation.pot</Template>
  <TotalTime>189</TotalTime>
  <Words>204</Words>
  <Application>Microsoft Office PowerPoint</Application>
  <PresentationFormat>On-screen Show (4:3)</PresentationFormat>
  <Paragraphs>137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Blank Presentation</vt:lpstr>
      <vt:lpstr>Function Example 1</vt:lpstr>
      <vt:lpstr>Function Example 2</vt:lpstr>
      <vt:lpstr>Function Example 3</vt:lpstr>
      <vt:lpstr>Function Example 4 with Global variables: BAD IDEA!</vt:lpstr>
      <vt:lpstr>UNFINISHED Example 5:</vt:lpstr>
      <vt:lpstr>UNFINISHED  Example 5(cont’d)</vt:lpstr>
      <vt:lpstr>Example 6: Recursion!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 Slide Title</dc:title>
  <dc:creator>vana</dc:creator>
  <cp:lastModifiedBy>jetumblin</cp:lastModifiedBy>
  <cp:revision>22</cp:revision>
  <cp:lastPrinted>2001-01-12T03:12:39Z</cp:lastPrinted>
  <dcterms:created xsi:type="dcterms:W3CDTF">2001-01-12T01:59:44Z</dcterms:created>
  <dcterms:modified xsi:type="dcterms:W3CDTF">2012-01-14T00:08:48Z</dcterms:modified>
</cp:coreProperties>
</file>