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sldIdLst>
    <p:sldId id="285" r:id="rId2"/>
    <p:sldId id="450" r:id="rId3"/>
    <p:sldId id="448" r:id="rId4"/>
    <p:sldId id="453" r:id="rId5"/>
    <p:sldId id="432" r:id="rId6"/>
    <p:sldId id="433" r:id="rId7"/>
    <p:sldId id="434" r:id="rId8"/>
    <p:sldId id="425" r:id="rId9"/>
    <p:sldId id="438" r:id="rId10"/>
    <p:sldId id="435" r:id="rId11"/>
    <p:sldId id="436" r:id="rId12"/>
    <p:sldId id="437" r:id="rId13"/>
    <p:sldId id="439" r:id="rId14"/>
    <p:sldId id="440" r:id="rId15"/>
    <p:sldId id="441" r:id="rId16"/>
    <p:sldId id="442" r:id="rId17"/>
    <p:sldId id="443" r:id="rId18"/>
    <p:sldId id="444" r:id="rId19"/>
    <p:sldId id="420" r:id="rId20"/>
    <p:sldId id="428" r:id="rId21"/>
    <p:sldId id="429" r:id="rId22"/>
    <p:sldId id="430" r:id="rId23"/>
    <p:sldId id="445" r:id="rId24"/>
    <p:sldId id="446" r:id="rId25"/>
    <p:sldId id="447" r:id="rId26"/>
    <p:sldId id="451" r:id="rId27"/>
    <p:sldId id="452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205" autoAdjust="0"/>
    <p:restoredTop sz="88692" autoAdjust="0"/>
  </p:normalViewPr>
  <p:slideViewPr>
    <p:cSldViewPr>
      <p:cViewPr varScale="1">
        <p:scale>
          <a:sx n="110" d="100"/>
          <a:sy n="110" d="100"/>
        </p:scale>
        <p:origin x="-7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A9DF1F-EAC4-4900-BD66-C07CEABF03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89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C993D4-8297-4F23-99FB-C308CDC9A5E8}" type="slidenum">
              <a:rPr lang="en-US"/>
              <a:pPr/>
              <a:t>1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CC9AE-A878-4104-90BD-BB03C84E6ACF}" type="slidenum">
              <a:rPr lang="en-US"/>
              <a:pPr/>
              <a:t>10</a:t>
            </a:fld>
            <a:endParaRPr lang="en-US"/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416D2-BC84-40A1-9B78-BF6A422828FA}" type="slidenum">
              <a:rPr lang="en-US"/>
              <a:pPr/>
              <a:t>11</a:t>
            </a:fld>
            <a:endParaRPr lang="en-US"/>
          </a:p>
        </p:txBody>
      </p:sp>
      <p:sp>
        <p:nvSpPr>
          <p:cNvPr id="32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AEC6F2-CCD4-4933-B450-66FDC3C5681E}" type="slidenum">
              <a:rPr lang="en-US"/>
              <a:pPr/>
              <a:t>12</a:t>
            </a:fld>
            <a:endParaRPr lang="en-US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EBB10-57FF-4FC0-8914-83A824E1FC22}" type="slidenum">
              <a:rPr lang="en-US"/>
              <a:pPr/>
              <a:t>13</a:t>
            </a:fld>
            <a:endParaRPr lang="en-US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EBCE6-AFBF-45B4-8922-D66E887126DE}" type="slidenum">
              <a:rPr lang="en-US"/>
              <a:pPr/>
              <a:t>14</a:t>
            </a:fld>
            <a:endParaRPr lang="en-US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71DAD5-5985-4761-8EF7-29609A5FCDA7}" type="slidenum">
              <a:rPr lang="en-US"/>
              <a:pPr/>
              <a:t>15</a:t>
            </a:fld>
            <a:endParaRPr lang="en-US"/>
          </a:p>
        </p:txBody>
      </p:sp>
      <p:sp>
        <p:nvSpPr>
          <p:cNvPr id="32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C98076-AD82-4A65-9DF1-3FAC233BCD1E}" type="slidenum">
              <a:rPr lang="en-US"/>
              <a:pPr/>
              <a:t>16</a:t>
            </a:fld>
            <a:endParaRPr lang="en-US"/>
          </a:p>
        </p:txBody>
      </p:sp>
      <p:sp>
        <p:nvSpPr>
          <p:cNvPr id="32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2B5F1-7B65-4B07-BF1E-0B2DBEA218A9}" type="slidenum">
              <a:rPr lang="en-US"/>
              <a:pPr/>
              <a:t>17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E0101E-F945-4C36-9206-9881B2665ACB}" type="slidenum">
              <a:rPr lang="en-US"/>
              <a:pPr/>
              <a:t>18</a:t>
            </a:fld>
            <a:endParaRPr lang="en-US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7CEC75-9E9B-4FCC-BFC5-0F59CE0E9B4F}" type="slidenum">
              <a:rPr lang="en-US"/>
              <a:pPr/>
              <a:t>19</a:t>
            </a:fld>
            <a:endParaRPr lang="en-US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AF2959-45A8-4142-A76D-94A4373569FC}" type="slidenum">
              <a:rPr lang="en-US"/>
              <a:pPr/>
              <a:t>2</a:t>
            </a:fld>
            <a:endParaRPr lang="en-US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1441F0-5D03-4325-ACCD-155F295CEFBB}" type="slidenum">
              <a:rPr lang="en-US"/>
              <a:pPr/>
              <a:t>20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06B308-2E8B-45D1-B177-19FE1DD51A30}" type="slidenum">
              <a:rPr lang="en-US"/>
              <a:pPr/>
              <a:t>21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198E6-2890-46BC-B5AC-5B0A01C4071A}" type="slidenum">
              <a:rPr lang="en-US"/>
              <a:pPr/>
              <a:t>22</a:t>
            </a:fld>
            <a:endParaRPr lang="en-US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4CF8EB-9B32-42B9-961B-BF12489C1E8B}" type="slidenum">
              <a:rPr lang="en-US"/>
              <a:pPr/>
              <a:t>23</a:t>
            </a:fld>
            <a:endParaRPr lang="en-US"/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9A242A-1094-4B89-9C9E-3800AE3274F8}" type="slidenum">
              <a:rPr lang="en-US"/>
              <a:pPr/>
              <a:t>24</a:t>
            </a:fld>
            <a:endParaRPr lang="en-US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F3D171-4F39-42B6-BB4F-BB84A898EBE7}" type="slidenum">
              <a:rPr lang="en-US"/>
              <a:pPr/>
              <a:t>25</a:t>
            </a:fld>
            <a:endParaRPr lang="en-US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E68C4-D14B-45A6-B605-13A43CAC9E5C}" type="slidenum">
              <a:rPr lang="en-US"/>
              <a:pPr/>
              <a:t>26</a:t>
            </a:fld>
            <a:endParaRPr lang="en-US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782BB5-9F5C-4D8C-8C72-F537DCEF0456}" type="slidenum">
              <a:rPr lang="en-US"/>
              <a:pPr/>
              <a:t>27</a:t>
            </a:fld>
            <a:endParaRPr lang="en-US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9012D-C5B2-452F-B796-1C0A3513EB1D}" type="slidenum">
              <a:rPr lang="en-US"/>
              <a:pPr/>
              <a:t>3</a:t>
            </a:fld>
            <a:endParaRPr lang="en-US"/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9012D-C5B2-452F-B796-1C0A3513EB1D}" type="slidenum">
              <a:rPr lang="en-US"/>
              <a:pPr/>
              <a:t>4</a:t>
            </a:fld>
            <a:endParaRPr lang="en-US"/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DB62A-A42D-4A69-BD9B-CA7AA3B2A33A}" type="slidenum">
              <a:rPr lang="en-US"/>
              <a:pPr/>
              <a:t>5</a:t>
            </a:fld>
            <a:endParaRPr lang="en-US"/>
          </a:p>
        </p:txBody>
      </p:sp>
      <p:sp>
        <p:nvSpPr>
          <p:cNvPr id="31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78F51-0E84-4990-A68F-14505BEA2D2B}" type="slidenum">
              <a:rPr lang="en-US"/>
              <a:pPr/>
              <a:t>6</a:t>
            </a:fld>
            <a:endParaRPr lang="en-US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7E21EB-9C5F-4953-8AD7-50DB301567BF}" type="slidenum">
              <a:rPr lang="en-US"/>
              <a:pPr/>
              <a:t>7</a:t>
            </a:fld>
            <a:endParaRPr lang="en-US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3B935B-6665-46BC-9725-2336734A7680}" type="slidenum">
              <a:rPr lang="en-US"/>
              <a:pPr/>
              <a:t>8</a:t>
            </a:fld>
            <a:endParaRPr lang="en-US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C9AA50-9DE3-4AD2-A3E8-C69CE5050CC8}" type="slidenum">
              <a:rPr lang="en-US"/>
              <a:pPr/>
              <a:t>9</a:t>
            </a:fld>
            <a:endParaRPr lang="en-US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B37C51-975D-4D5A-97E8-894F311B65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3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7BF084-8F4A-4CDC-A83A-5A55D35652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6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864EFD-D5FE-45C5-8AC2-292D50398A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3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231B6D-D13B-40F0-BB7A-4E7451BBC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9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31519B-7E6D-40AC-8106-EDB8969714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8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DEA786-D71C-46BB-8523-759EBA261A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5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D79F93-F887-4F57-A862-1DD1170688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5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661320-07AA-4A98-8494-A7C0276756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26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5C0B5E-24DE-42DD-A61E-AEDA8E891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66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76EE6F-85E0-4E64-9C11-B7E349110D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9D5463-D33F-43A3-B12E-54C6423261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CBB4D7-8758-432F-9B9A-CA4B84423B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89763-6B8D-485A-A184-01544C358A16}" type="slidenum">
              <a:rPr lang="en-US"/>
              <a:pPr/>
              <a:t>1</a:t>
            </a:fld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191000"/>
            <a:ext cx="7924800" cy="22098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8bb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An Ugly Practice: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Pointers to Pointers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2E05-3A28-4FD5-9C18-9F949E8ACE29}" type="slidenum">
              <a:rPr lang="en-US"/>
              <a:pPr/>
              <a:t>10</a:t>
            </a:fld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/>
              <a:t>	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**name;     // pointer-to-(pointers-to char)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3*sizeof(char *)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printf(“%s,%s,%s,”,name[0],name[1],name[2]);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printf(“%c,%c,%c!\n”,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name[0][0],name[1][0],name[2][0]);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Zero,One,Two,Z,O,T!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4343400" y="2286000"/>
            <a:ext cx="445135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Get space for 3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(pointers-to-char)</a:t>
            </a:r>
          </a:p>
        </p:txBody>
      </p:sp>
      <p:sp>
        <p:nvSpPr>
          <p:cNvPr id="291845" name="Oval 5"/>
          <p:cNvSpPr>
            <a:spLocks noChangeArrowheads="1"/>
          </p:cNvSpPr>
          <p:nvPr/>
        </p:nvSpPr>
        <p:spPr bwMode="auto">
          <a:xfrm>
            <a:off x="4419600" y="3276600"/>
            <a:ext cx="25146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46" name="Line 6"/>
          <p:cNvSpPr>
            <a:spLocks noChangeShapeType="1"/>
          </p:cNvSpPr>
          <p:nvPr/>
        </p:nvSpPr>
        <p:spPr bwMode="auto">
          <a:xfrm flipH="1">
            <a:off x="6172200" y="2743200"/>
            <a:ext cx="228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847" name="Oval 7"/>
          <p:cNvSpPr>
            <a:spLocks noChangeArrowheads="1"/>
          </p:cNvSpPr>
          <p:nvPr/>
        </p:nvSpPr>
        <p:spPr bwMode="auto">
          <a:xfrm>
            <a:off x="381000" y="2819400"/>
            <a:ext cx="1371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48" name="Oval 8"/>
          <p:cNvSpPr>
            <a:spLocks noChangeArrowheads="1"/>
          </p:cNvSpPr>
          <p:nvPr/>
        </p:nvSpPr>
        <p:spPr bwMode="auto">
          <a:xfrm>
            <a:off x="2057400" y="3352800"/>
            <a:ext cx="1371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H="1" flipV="1">
            <a:off x="1612900" y="3143250"/>
            <a:ext cx="5334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A3B1-A62B-4B5B-8232-2797456B0E06}" type="slidenum">
              <a:rPr lang="en-US"/>
              <a:pPr/>
              <a:t>11</a:t>
            </a:fld>
            <a:endParaRPr 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>
                <a:solidFill>
                  <a:schemeClr val="bg2"/>
                </a:solidFill>
              </a:rPr>
              <a:t>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bg2"/>
                </a:solidFill>
              </a:rPr>
              <a:t>	</a:t>
            </a: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**name;     // pointer-to-(pointers-to char)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**)malloc(3*sizeof(char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printf(“%s,%s,%s,”,name[0],name[1],name[2]);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printf(“%c,%c,%c!\n”,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name[0][0],name[1][0],name[2][0]);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Zero,One,Two,Z,O,T!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3581400" y="2286000"/>
            <a:ext cx="50292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Init: point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elements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string literals</a:t>
            </a:r>
          </a:p>
        </p:txBody>
      </p:sp>
      <p:sp>
        <p:nvSpPr>
          <p:cNvPr id="292869" name="Line 5"/>
          <p:cNvSpPr>
            <a:spLocks noChangeShapeType="1"/>
          </p:cNvSpPr>
          <p:nvPr/>
        </p:nvSpPr>
        <p:spPr bwMode="auto">
          <a:xfrm flipH="1">
            <a:off x="3810000" y="2743200"/>
            <a:ext cx="16764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2871" name="Oval 7"/>
          <p:cNvSpPr>
            <a:spLocks noChangeArrowheads="1"/>
          </p:cNvSpPr>
          <p:nvPr/>
        </p:nvSpPr>
        <p:spPr bwMode="auto">
          <a:xfrm>
            <a:off x="609600" y="3505200"/>
            <a:ext cx="3276600" cy="1219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DCE8E-BACF-4616-95B0-C99E1F51D758}" type="slidenum">
              <a:rPr lang="en-US"/>
              <a:pPr/>
              <a:t>12</a:t>
            </a:fld>
            <a:endParaRPr lang="en-US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>
                <a:solidFill>
                  <a:schemeClr val="bg2"/>
                </a:solidFill>
              </a:rPr>
              <a:t>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bg2"/>
                </a:solidFill>
              </a:rPr>
              <a:t>	</a:t>
            </a: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**name;     // pointer-to-(pointers-to char)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**)malloc(3*sizeof(char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printf(“%s,%s,%s,”,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name[0],name[1],name[2]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printf(“%c,%c,%c!\n”,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name[0][0],name[1][0],name[2][0]);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Zero,One,Two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,Z,O,T!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4343400" y="2286000"/>
            <a:ext cx="3316288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index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select string</a:t>
            </a:r>
          </a:p>
        </p:txBody>
      </p:sp>
      <p:sp>
        <p:nvSpPr>
          <p:cNvPr id="293893" name="Line 5"/>
          <p:cNvSpPr>
            <a:spLocks noChangeShapeType="1"/>
          </p:cNvSpPr>
          <p:nvPr/>
        </p:nvSpPr>
        <p:spPr bwMode="auto">
          <a:xfrm flipH="1">
            <a:off x="4724400" y="2667000"/>
            <a:ext cx="6096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3894" name="Line 6"/>
          <p:cNvSpPr>
            <a:spLocks noChangeShapeType="1"/>
          </p:cNvSpPr>
          <p:nvPr/>
        </p:nvSpPr>
        <p:spPr bwMode="auto">
          <a:xfrm>
            <a:off x="5410200" y="2667000"/>
            <a:ext cx="4572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3895" name="Line 7"/>
          <p:cNvSpPr>
            <a:spLocks noChangeShapeType="1"/>
          </p:cNvSpPr>
          <p:nvPr/>
        </p:nvSpPr>
        <p:spPr bwMode="auto">
          <a:xfrm>
            <a:off x="5562600" y="2667000"/>
            <a:ext cx="14478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20134-631D-40D8-8774-B3982407C9C6}" type="slidenum">
              <a:rPr lang="en-US"/>
              <a:pPr/>
              <a:t>13</a:t>
            </a:fld>
            <a:endParaRPr 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>
                <a:solidFill>
                  <a:schemeClr val="bg2"/>
                </a:solidFill>
              </a:rPr>
              <a:t>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bg2"/>
                </a:solidFill>
              </a:rPr>
              <a:t>	</a:t>
            </a: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**name;     // pointer-to-(pointers-to char)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**)malloc(3*sizeof(char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printf(“%s,%s,%s,”,name[0],name[1],name[2]);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printf(“%c,%c,%c!\n”,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,name[1]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,name[2]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Zero,One,Two,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Z,O,T!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95940" name="Text Box 4"/>
          <p:cNvSpPr txBox="1">
            <a:spLocks noChangeArrowheads="1"/>
          </p:cNvSpPr>
          <p:nvPr/>
        </p:nvSpPr>
        <p:spPr bwMode="auto">
          <a:xfrm>
            <a:off x="3276600" y="2286000"/>
            <a:ext cx="551815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second index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chars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within string</a:t>
            </a:r>
          </a:p>
        </p:txBody>
      </p:sp>
      <p:sp>
        <p:nvSpPr>
          <p:cNvPr id="295941" name="Line 5"/>
          <p:cNvSpPr>
            <a:spLocks noChangeShapeType="1"/>
          </p:cNvSpPr>
          <p:nvPr/>
        </p:nvSpPr>
        <p:spPr bwMode="auto">
          <a:xfrm>
            <a:off x="4267200" y="2667000"/>
            <a:ext cx="228600" cy="2438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5942" name="Line 6"/>
          <p:cNvSpPr>
            <a:spLocks noChangeShapeType="1"/>
          </p:cNvSpPr>
          <p:nvPr/>
        </p:nvSpPr>
        <p:spPr bwMode="auto">
          <a:xfrm>
            <a:off x="4724400" y="2667000"/>
            <a:ext cx="1447800" cy="2438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5943" name="Line 7"/>
          <p:cNvSpPr>
            <a:spLocks noChangeShapeType="1"/>
          </p:cNvSpPr>
          <p:nvPr/>
        </p:nvSpPr>
        <p:spPr bwMode="auto">
          <a:xfrm>
            <a:off x="5029200" y="2667000"/>
            <a:ext cx="2819400" cy="2438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85F3-84DB-48AE-A707-57828456C46D}" type="slidenum">
              <a:rPr lang="en-US"/>
              <a:pPr/>
              <a:t>14</a:t>
            </a:fld>
            <a:endParaRPr lang="en-US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>
                <a:solidFill>
                  <a:schemeClr val="bg2"/>
                </a:solidFill>
              </a:rPr>
              <a:t> 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bg2"/>
                </a:solidFill>
              </a:rPr>
              <a:t>	</a:t>
            </a:r>
            <a:r>
              <a:rPr lang="en-US" sz="2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**name;     // pointer-to-(pointers-to char)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**)malloc(3*sizeof(char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printf(“%s,%s,%s,”,name[0],name[1],name[2]);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printf(“%c,%c,%c!\n”,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name[0][0],name[1][0],name[2][0]);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Zero,One,Two,Z,O,T!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4343400" y="2286000"/>
            <a:ext cx="41275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list memory when done</a:t>
            </a:r>
          </a:p>
        </p:txBody>
      </p:sp>
      <p:sp>
        <p:nvSpPr>
          <p:cNvPr id="296965" name="Line 5"/>
          <p:cNvSpPr>
            <a:spLocks noChangeShapeType="1"/>
          </p:cNvSpPr>
          <p:nvPr/>
        </p:nvSpPr>
        <p:spPr bwMode="auto">
          <a:xfrm flipH="1">
            <a:off x="2590800" y="2743200"/>
            <a:ext cx="1752600" cy="2590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968" name="Oval 8"/>
          <p:cNvSpPr>
            <a:spLocks noChangeArrowheads="1"/>
          </p:cNvSpPr>
          <p:nvPr/>
        </p:nvSpPr>
        <p:spPr bwMode="auto">
          <a:xfrm>
            <a:off x="381000" y="5257800"/>
            <a:ext cx="25146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969" name="Text Box 9"/>
          <p:cNvSpPr txBox="1">
            <a:spLocks noChangeArrowheads="1"/>
          </p:cNvSpPr>
          <p:nvPr/>
        </p:nvSpPr>
        <p:spPr bwMode="auto">
          <a:xfrm>
            <a:off x="304800" y="1752600"/>
            <a:ext cx="3443288" cy="89852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points to reserved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memory,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not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**name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!!)</a:t>
            </a:r>
          </a:p>
        </p:txBody>
      </p:sp>
      <p:sp>
        <p:nvSpPr>
          <p:cNvPr id="296971" name="Line 11"/>
          <p:cNvSpPr>
            <a:spLocks noChangeShapeType="1"/>
          </p:cNvSpPr>
          <p:nvPr/>
        </p:nvSpPr>
        <p:spPr bwMode="auto">
          <a:xfrm>
            <a:off x="990600" y="2667000"/>
            <a:ext cx="1524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972" name="Oval 12"/>
          <p:cNvSpPr>
            <a:spLocks noChangeArrowheads="1"/>
          </p:cNvSpPr>
          <p:nvPr/>
        </p:nvSpPr>
        <p:spPr bwMode="auto">
          <a:xfrm>
            <a:off x="685800" y="3352800"/>
            <a:ext cx="990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F9746-D3B1-4F6A-A499-24B62B8DAC3C}" type="slidenum">
              <a:rPr lang="en-US"/>
              <a:pPr/>
              <a:t>15</a:t>
            </a:fld>
            <a:endParaRPr lang="en-US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696200" cy="15240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**)malloc(3*sizeof(char *));</a:t>
            </a:r>
          </a:p>
          <a:p>
            <a:pPr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97999" name="Text Box 15"/>
          <p:cNvSpPr txBox="1">
            <a:spLocks noChangeArrowheads="1"/>
          </p:cNvSpPr>
          <p:nvPr/>
        </p:nvSpPr>
        <p:spPr bwMode="auto">
          <a:xfrm>
            <a:off x="4572000" y="2362200"/>
            <a:ext cx="4043363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Reserve a block of memory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big enough for 3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pointers;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Then return a pointer to it”</a:t>
            </a:r>
          </a:p>
        </p:txBody>
      </p:sp>
      <p:sp>
        <p:nvSpPr>
          <p:cNvPr id="298001" name="Text Box 17"/>
          <p:cNvSpPr txBox="1">
            <a:spLocks noChangeArrowheads="1"/>
          </p:cNvSpPr>
          <p:nvPr/>
        </p:nvSpPr>
        <p:spPr bwMode="auto">
          <a:xfrm>
            <a:off x="838200" y="1219200"/>
            <a:ext cx="2298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What’s going on:</a:t>
            </a:r>
          </a:p>
        </p:txBody>
      </p:sp>
      <p:sp>
        <p:nvSpPr>
          <p:cNvPr id="298002" name="Oval 18"/>
          <p:cNvSpPr>
            <a:spLocks noChangeArrowheads="1"/>
          </p:cNvSpPr>
          <p:nvPr/>
        </p:nvSpPr>
        <p:spPr bwMode="auto">
          <a:xfrm>
            <a:off x="3352800" y="1676400"/>
            <a:ext cx="39624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8004" name="Text Box 20"/>
          <p:cNvSpPr txBox="1">
            <a:spLocks noChangeArrowheads="1"/>
          </p:cNvSpPr>
          <p:nvPr/>
        </p:nvSpPr>
        <p:spPr bwMode="auto">
          <a:xfrm>
            <a:off x="2667000" y="5181600"/>
            <a:ext cx="41830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(Each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element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is a char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pointer</a:t>
            </a:r>
            <a:r>
              <a:rPr lang="en-US"/>
              <a:t>;</a:t>
            </a:r>
          </a:p>
          <a:p>
            <a:r>
              <a:rPr lang="en-US"/>
              <a:t>0th pointer is ‘name[0]’, </a:t>
            </a:r>
          </a:p>
          <a:p>
            <a:r>
              <a:rPr lang="en-US"/>
              <a:t>1st pointer is ‘name[1]’,  etc.  )</a:t>
            </a:r>
          </a:p>
        </p:txBody>
      </p:sp>
      <p:sp>
        <p:nvSpPr>
          <p:cNvPr id="298005" name="Line 21"/>
          <p:cNvSpPr>
            <a:spLocks noChangeShapeType="1"/>
          </p:cNvSpPr>
          <p:nvPr/>
        </p:nvSpPr>
        <p:spPr bwMode="auto">
          <a:xfrm flipH="1" flipV="1">
            <a:off x="2819400" y="4876800"/>
            <a:ext cx="7620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006" name="Line 22"/>
          <p:cNvSpPr>
            <a:spLocks noChangeShapeType="1"/>
          </p:cNvSpPr>
          <p:nvPr/>
        </p:nvSpPr>
        <p:spPr bwMode="auto">
          <a:xfrm flipV="1">
            <a:off x="3886200" y="48768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007" name="Line 23"/>
          <p:cNvSpPr>
            <a:spLocks noChangeShapeType="1"/>
          </p:cNvSpPr>
          <p:nvPr/>
        </p:nvSpPr>
        <p:spPr bwMode="auto">
          <a:xfrm flipV="1">
            <a:off x="4419600" y="48768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008" name="Rectangle 24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8009" name="Rectangle 25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8010" name="Rectangle 26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8011" name="Rectangle 27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name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name[0] name[1] name[2]   ...</a:t>
            </a:r>
          </a:p>
        </p:txBody>
      </p:sp>
      <p:sp>
        <p:nvSpPr>
          <p:cNvPr id="298012" name="Rectangle 28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8013" name="Line 29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014" name="Line 30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015" name="Line 31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016" name="Text Box 32"/>
          <p:cNvSpPr txBox="1">
            <a:spLocks noChangeArrowheads="1"/>
          </p:cNvSpPr>
          <p:nvPr/>
        </p:nvSpPr>
        <p:spPr bwMode="auto">
          <a:xfrm>
            <a:off x="381000" y="3157538"/>
            <a:ext cx="3048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char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B9E40-9447-4EAE-B79B-380ACE8F65C7}" type="slidenum">
              <a:rPr lang="en-US"/>
              <a:pPr/>
              <a:t>16</a:t>
            </a:fld>
            <a:endParaRPr lang="en-US"/>
          </a:p>
        </p:txBody>
      </p:sp>
      <p:sp>
        <p:nvSpPr>
          <p:cNvPr id="299057" name="Rectangle 49"/>
          <p:cNvSpPr>
            <a:spLocks noChangeArrowheads="1"/>
          </p:cNvSpPr>
          <p:nvPr/>
        </p:nvSpPr>
        <p:spPr bwMode="auto">
          <a:xfrm>
            <a:off x="990600" y="5273675"/>
            <a:ext cx="72390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0" name="Rectangle 2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1" name="Rectangle 3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9" name="Rectangle 11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name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name[0] name[1] name[2]   ...</a:t>
            </a:r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9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3200400" cy="1143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</a:p>
          <a:p>
            <a:pPr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99015" name="Rectangle 7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6" name="Line 8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17" name="Line 9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18" name="Line 10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21" name="Text Box 13"/>
          <p:cNvSpPr txBox="1">
            <a:spLocks noChangeArrowheads="1"/>
          </p:cNvSpPr>
          <p:nvPr/>
        </p:nvSpPr>
        <p:spPr bwMode="auto">
          <a:xfrm>
            <a:off x="838200" y="1219200"/>
            <a:ext cx="2298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What’s going on:</a:t>
            </a:r>
          </a:p>
        </p:txBody>
      </p:sp>
      <p:sp>
        <p:nvSpPr>
          <p:cNvPr id="299027" name="Rectangle 19"/>
          <p:cNvSpPr>
            <a:spLocks noChangeArrowheads="1"/>
          </p:cNvSpPr>
          <p:nvPr/>
        </p:nvSpPr>
        <p:spPr bwMode="auto">
          <a:xfrm>
            <a:off x="304800" y="5257800"/>
            <a:ext cx="8235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+ $ 3 Z e r o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8 2 O n e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+ 4 6 T w o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 . . .</a:t>
            </a:r>
          </a:p>
        </p:txBody>
      </p:sp>
      <p:sp>
        <p:nvSpPr>
          <p:cNvPr id="299028" name="Line 20"/>
          <p:cNvSpPr>
            <a:spLocks noChangeShapeType="1"/>
          </p:cNvSpPr>
          <p:nvPr/>
        </p:nvSpPr>
        <p:spPr bwMode="auto">
          <a:xfrm>
            <a:off x="1219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29" name="Line 21"/>
          <p:cNvSpPr>
            <a:spLocks noChangeShapeType="1"/>
          </p:cNvSpPr>
          <p:nvPr/>
        </p:nvSpPr>
        <p:spPr bwMode="auto">
          <a:xfrm>
            <a:off x="15240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0" name="Line 22"/>
          <p:cNvSpPr>
            <a:spLocks noChangeShapeType="1"/>
          </p:cNvSpPr>
          <p:nvPr/>
        </p:nvSpPr>
        <p:spPr bwMode="auto">
          <a:xfrm>
            <a:off x="18288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1" name="Line 23"/>
          <p:cNvSpPr>
            <a:spLocks noChangeShapeType="1"/>
          </p:cNvSpPr>
          <p:nvPr/>
        </p:nvSpPr>
        <p:spPr bwMode="auto">
          <a:xfrm>
            <a:off x="21336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2" name="Line 24"/>
          <p:cNvSpPr>
            <a:spLocks noChangeShapeType="1"/>
          </p:cNvSpPr>
          <p:nvPr/>
        </p:nvSpPr>
        <p:spPr bwMode="auto">
          <a:xfrm>
            <a:off x="24384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3" name="Line 25"/>
          <p:cNvSpPr>
            <a:spLocks noChangeShapeType="1"/>
          </p:cNvSpPr>
          <p:nvPr/>
        </p:nvSpPr>
        <p:spPr bwMode="auto">
          <a:xfrm>
            <a:off x="2743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4" name="Line 26"/>
          <p:cNvSpPr>
            <a:spLocks noChangeShapeType="1"/>
          </p:cNvSpPr>
          <p:nvPr/>
        </p:nvSpPr>
        <p:spPr bwMode="auto">
          <a:xfrm>
            <a:off x="30480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5" name="Line 27"/>
          <p:cNvSpPr>
            <a:spLocks noChangeShapeType="1"/>
          </p:cNvSpPr>
          <p:nvPr/>
        </p:nvSpPr>
        <p:spPr bwMode="auto">
          <a:xfrm>
            <a:off x="33528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6" name="Line 28"/>
          <p:cNvSpPr>
            <a:spLocks noChangeShapeType="1"/>
          </p:cNvSpPr>
          <p:nvPr/>
        </p:nvSpPr>
        <p:spPr bwMode="auto">
          <a:xfrm>
            <a:off x="36576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7" name="Line 29"/>
          <p:cNvSpPr>
            <a:spLocks noChangeShapeType="1"/>
          </p:cNvSpPr>
          <p:nvPr/>
        </p:nvSpPr>
        <p:spPr bwMode="auto">
          <a:xfrm>
            <a:off x="39624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8" name="Line 30"/>
          <p:cNvSpPr>
            <a:spLocks noChangeShapeType="1"/>
          </p:cNvSpPr>
          <p:nvPr/>
        </p:nvSpPr>
        <p:spPr bwMode="auto">
          <a:xfrm>
            <a:off x="4267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39" name="Line 31"/>
          <p:cNvSpPr>
            <a:spLocks noChangeShapeType="1"/>
          </p:cNvSpPr>
          <p:nvPr/>
        </p:nvSpPr>
        <p:spPr bwMode="auto">
          <a:xfrm>
            <a:off x="45720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0" name="Line 32"/>
          <p:cNvSpPr>
            <a:spLocks noChangeShapeType="1"/>
          </p:cNvSpPr>
          <p:nvPr/>
        </p:nvSpPr>
        <p:spPr bwMode="auto">
          <a:xfrm>
            <a:off x="48768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1" name="Line 33"/>
          <p:cNvSpPr>
            <a:spLocks noChangeShapeType="1"/>
          </p:cNvSpPr>
          <p:nvPr/>
        </p:nvSpPr>
        <p:spPr bwMode="auto">
          <a:xfrm>
            <a:off x="51816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2" name="Line 34"/>
          <p:cNvSpPr>
            <a:spLocks noChangeShapeType="1"/>
          </p:cNvSpPr>
          <p:nvPr/>
        </p:nvSpPr>
        <p:spPr bwMode="auto">
          <a:xfrm>
            <a:off x="54864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3" name="Line 35"/>
          <p:cNvSpPr>
            <a:spLocks noChangeShapeType="1"/>
          </p:cNvSpPr>
          <p:nvPr/>
        </p:nvSpPr>
        <p:spPr bwMode="auto">
          <a:xfrm>
            <a:off x="5791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4" name="Line 36"/>
          <p:cNvSpPr>
            <a:spLocks noChangeShapeType="1"/>
          </p:cNvSpPr>
          <p:nvPr/>
        </p:nvSpPr>
        <p:spPr bwMode="auto">
          <a:xfrm>
            <a:off x="60960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5" name="Line 37"/>
          <p:cNvSpPr>
            <a:spLocks noChangeShapeType="1"/>
          </p:cNvSpPr>
          <p:nvPr/>
        </p:nvSpPr>
        <p:spPr bwMode="auto">
          <a:xfrm>
            <a:off x="64008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6" name="Line 38"/>
          <p:cNvSpPr>
            <a:spLocks noChangeShapeType="1"/>
          </p:cNvSpPr>
          <p:nvPr/>
        </p:nvSpPr>
        <p:spPr bwMode="auto">
          <a:xfrm>
            <a:off x="67056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7" name="Line 39"/>
          <p:cNvSpPr>
            <a:spLocks noChangeShapeType="1"/>
          </p:cNvSpPr>
          <p:nvPr/>
        </p:nvSpPr>
        <p:spPr bwMode="auto">
          <a:xfrm>
            <a:off x="70104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8" name="Line 40"/>
          <p:cNvSpPr>
            <a:spLocks noChangeShapeType="1"/>
          </p:cNvSpPr>
          <p:nvPr/>
        </p:nvSpPr>
        <p:spPr bwMode="auto">
          <a:xfrm>
            <a:off x="73152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49" name="Line 41"/>
          <p:cNvSpPr>
            <a:spLocks noChangeShapeType="1"/>
          </p:cNvSpPr>
          <p:nvPr/>
        </p:nvSpPr>
        <p:spPr bwMode="auto">
          <a:xfrm>
            <a:off x="76200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0" name="Line 42"/>
          <p:cNvSpPr>
            <a:spLocks noChangeShapeType="1"/>
          </p:cNvSpPr>
          <p:nvPr/>
        </p:nvSpPr>
        <p:spPr bwMode="auto">
          <a:xfrm>
            <a:off x="79248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1" name="Line 43"/>
          <p:cNvSpPr>
            <a:spLocks noChangeShapeType="1"/>
          </p:cNvSpPr>
          <p:nvPr/>
        </p:nvSpPr>
        <p:spPr bwMode="auto">
          <a:xfrm>
            <a:off x="838200" y="5273675"/>
            <a:ext cx="723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3" name="Line 45"/>
          <p:cNvSpPr>
            <a:spLocks noChangeShapeType="1"/>
          </p:cNvSpPr>
          <p:nvPr/>
        </p:nvSpPr>
        <p:spPr bwMode="auto">
          <a:xfrm>
            <a:off x="685800" y="5654675"/>
            <a:ext cx="7543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4" name="Line 46"/>
          <p:cNvSpPr>
            <a:spLocks noChangeShapeType="1"/>
          </p:cNvSpPr>
          <p:nvPr/>
        </p:nvSpPr>
        <p:spPr bwMode="auto">
          <a:xfrm>
            <a:off x="19812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5" name="Line 47"/>
          <p:cNvSpPr>
            <a:spLocks noChangeShapeType="1"/>
          </p:cNvSpPr>
          <p:nvPr/>
        </p:nvSpPr>
        <p:spPr bwMode="auto">
          <a:xfrm>
            <a:off x="41148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6" name="Line 48"/>
          <p:cNvSpPr>
            <a:spLocks noChangeShapeType="1"/>
          </p:cNvSpPr>
          <p:nvPr/>
        </p:nvSpPr>
        <p:spPr bwMode="auto">
          <a:xfrm>
            <a:off x="5867400" y="48006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58" name="Text Box 50"/>
          <p:cNvSpPr txBox="1">
            <a:spLocks noChangeArrowheads="1"/>
          </p:cNvSpPr>
          <p:nvPr/>
        </p:nvSpPr>
        <p:spPr bwMode="auto">
          <a:xfrm>
            <a:off x="4572000" y="2362200"/>
            <a:ext cx="3735388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“Aim each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in the list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we made at a string literal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held in memory somewhere</a:t>
            </a:r>
            <a:r>
              <a:rPr lang="en-US"/>
              <a:t>”</a:t>
            </a:r>
          </a:p>
        </p:txBody>
      </p:sp>
      <p:sp>
        <p:nvSpPr>
          <p:cNvPr id="299059" name="Text Box 51"/>
          <p:cNvSpPr txBox="1">
            <a:spLocks noChangeArrowheads="1"/>
          </p:cNvSpPr>
          <p:nvPr/>
        </p:nvSpPr>
        <p:spPr bwMode="auto">
          <a:xfrm>
            <a:off x="381000" y="3157538"/>
            <a:ext cx="3048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char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299065" name="Text Box 57"/>
          <p:cNvSpPr txBox="1">
            <a:spLocks noChangeArrowheads="1"/>
          </p:cNvSpPr>
          <p:nvPr/>
        </p:nvSpPr>
        <p:spPr bwMode="auto">
          <a:xfrm>
            <a:off x="5105400" y="4129088"/>
            <a:ext cx="158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</a:t>
            </a:r>
            <a:r>
              <a:rPr lang="en-US" sz="1800"/>
              <a:t>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299066" name="Text Box 58"/>
          <p:cNvSpPr txBox="1">
            <a:spLocks noChangeArrowheads="1"/>
          </p:cNvSpPr>
          <p:nvPr/>
        </p:nvSpPr>
        <p:spPr bwMode="auto">
          <a:xfrm>
            <a:off x="6705600" y="4953000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</a:t>
            </a:r>
            <a:r>
              <a:rPr lang="en-US" sz="1800"/>
              <a:t>s)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828800" y="5257800"/>
            <a:ext cx="15240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3962400" y="5257800"/>
            <a:ext cx="12192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6096000" y="5257800"/>
            <a:ext cx="12192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97CAE-6AC1-4518-A0EA-AD4166F1CEFA}" type="slidenum">
              <a:rPr lang="en-US"/>
              <a:pPr/>
              <a:t>17</a:t>
            </a:fld>
            <a:endParaRPr lang="en-US"/>
          </a:p>
        </p:txBody>
      </p:sp>
      <p:sp>
        <p:nvSpPr>
          <p:cNvPr id="300034" name="Rectangle 2"/>
          <p:cNvSpPr>
            <a:spLocks noChangeArrowheads="1"/>
          </p:cNvSpPr>
          <p:nvPr/>
        </p:nvSpPr>
        <p:spPr bwMode="auto">
          <a:xfrm>
            <a:off x="990600" y="5273675"/>
            <a:ext cx="72390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35" name="Rectangle 3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38" name="Rectangle 6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name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name[0] name[1] name[2]   ...</a:t>
            </a:r>
          </a:p>
        </p:txBody>
      </p:sp>
      <p:sp>
        <p:nvSpPr>
          <p:cNvPr id="30003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30004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3200400" cy="1143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</a:p>
          <a:p>
            <a:pPr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300041" name="Rectangle 9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42" name="Line 10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3" name="Line 11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4" name="Line 12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5" name="Text Box 13"/>
          <p:cNvSpPr txBox="1">
            <a:spLocks noChangeArrowheads="1"/>
          </p:cNvSpPr>
          <p:nvPr/>
        </p:nvSpPr>
        <p:spPr bwMode="auto">
          <a:xfrm>
            <a:off x="838200" y="1219200"/>
            <a:ext cx="2298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What’s going on:</a:t>
            </a:r>
          </a:p>
        </p:txBody>
      </p:sp>
      <p:sp>
        <p:nvSpPr>
          <p:cNvPr id="300046" name="Rectangle 14"/>
          <p:cNvSpPr>
            <a:spLocks noChangeArrowheads="1"/>
          </p:cNvSpPr>
          <p:nvPr/>
        </p:nvSpPr>
        <p:spPr bwMode="auto">
          <a:xfrm>
            <a:off x="304800" y="5257800"/>
            <a:ext cx="8235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+ $ 3 Z e r o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8 2 O n e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+ 4 6 T w o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 . . .</a:t>
            </a:r>
          </a:p>
        </p:txBody>
      </p:sp>
      <p:sp>
        <p:nvSpPr>
          <p:cNvPr id="300047" name="Line 15"/>
          <p:cNvSpPr>
            <a:spLocks noChangeShapeType="1"/>
          </p:cNvSpPr>
          <p:nvPr/>
        </p:nvSpPr>
        <p:spPr bwMode="auto">
          <a:xfrm>
            <a:off x="1219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8" name="Line 16"/>
          <p:cNvSpPr>
            <a:spLocks noChangeShapeType="1"/>
          </p:cNvSpPr>
          <p:nvPr/>
        </p:nvSpPr>
        <p:spPr bwMode="auto">
          <a:xfrm>
            <a:off x="15240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49" name="Line 17"/>
          <p:cNvSpPr>
            <a:spLocks noChangeShapeType="1"/>
          </p:cNvSpPr>
          <p:nvPr/>
        </p:nvSpPr>
        <p:spPr bwMode="auto">
          <a:xfrm>
            <a:off x="18288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0" name="Line 18"/>
          <p:cNvSpPr>
            <a:spLocks noChangeShapeType="1"/>
          </p:cNvSpPr>
          <p:nvPr/>
        </p:nvSpPr>
        <p:spPr bwMode="auto">
          <a:xfrm>
            <a:off x="21336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1" name="Line 19"/>
          <p:cNvSpPr>
            <a:spLocks noChangeShapeType="1"/>
          </p:cNvSpPr>
          <p:nvPr/>
        </p:nvSpPr>
        <p:spPr bwMode="auto">
          <a:xfrm>
            <a:off x="24384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2" name="Line 20"/>
          <p:cNvSpPr>
            <a:spLocks noChangeShapeType="1"/>
          </p:cNvSpPr>
          <p:nvPr/>
        </p:nvSpPr>
        <p:spPr bwMode="auto">
          <a:xfrm>
            <a:off x="2743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3" name="Line 21"/>
          <p:cNvSpPr>
            <a:spLocks noChangeShapeType="1"/>
          </p:cNvSpPr>
          <p:nvPr/>
        </p:nvSpPr>
        <p:spPr bwMode="auto">
          <a:xfrm>
            <a:off x="30480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4" name="Line 22"/>
          <p:cNvSpPr>
            <a:spLocks noChangeShapeType="1"/>
          </p:cNvSpPr>
          <p:nvPr/>
        </p:nvSpPr>
        <p:spPr bwMode="auto">
          <a:xfrm>
            <a:off x="33528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5" name="Line 23"/>
          <p:cNvSpPr>
            <a:spLocks noChangeShapeType="1"/>
          </p:cNvSpPr>
          <p:nvPr/>
        </p:nvSpPr>
        <p:spPr bwMode="auto">
          <a:xfrm>
            <a:off x="36576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6" name="Line 24"/>
          <p:cNvSpPr>
            <a:spLocks noChangeShapeType="1"/>
          </p:cNvSpPr>
          <p:nvPr/>
        </p:nvSpPr>
        <p:spPr bwMode="auto">
          <a:xfrm>
            <a:off x="39624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7" name="Line 25"/>
          <p:cNvSpPr>
            <a:spLocks noChangeShapeType="1"/>
          </p:cNvSpPr>
          <p:nvPr/>
        </p:nvSpPr>
        <p:spPr bwMode="auto">
          <a:xfrm>
            <a:off x="4267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8" name="Line 26"/>
          <p:cNvSpPr>
            <a:spLocks noChangeShapeType="1"/>
          </p:cNvSpPr>
          <p:nvPr/>
        </p:nvSpPr>
        <p:spPr bwMode="auto">
          <a:xfrm>
            <a:off x="45720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59" name="Line 27"/>
          <p:cNvSpPr>
            <a:spLocks noChangeShapeType="1"/>
          </p:cNvSpPr>
          <p:nvPr/>
        </p:nvSpPr>
        <p:spPr bwMode="auto">
          <a:xfrm>
            <a:off x="48768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0" name="Line 28"/>
          <p:cNvSpPr>
            <a:spLocks noChangeShapeType="1"/>
          </p:cNvSpPr>
          <p:nvPr/>
        </p:nvSpPr>
        <p:spPr bwMode="auto">
          <a:xfrm>
            <a:off x="51816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1" name="Line 29"/>
          <p:cNvSpPr>
            <a:spLocks noChangeShapeType="1"/>
          </p:cNvSpPr>
          <p:nvPr/>
        </p:nvSpPr>
        <p:spPr bwMode="auto">
          <a:xfrm>
            <a:off x="54864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2" name="Line 30"/>
          <p:cNvSpPr>
            <a:spLocks noChangeShapeType="1"/>
          </p:cNvSpPr>
          <p:nvPr/>
        </p:nvSpPr>
        <p:spPr bwMode="auto">
          <a:xfrm>
            <a:off x="5791200" y="52689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3" name="Line 31"/>
          <p:cNvSpPr>
            <a:spLocks noChangeShapeType="1"/>
          </p:cNvSpPr>
          <p:nvPr/>
        </p:nvSpPr>
        <p:spPr bwMode="auto">
          <a:xfrm>
            <a:off x="60960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4" name="Line 32"/>
          <p:cNvSpPr>
            <a:spLocks noChangeShapeType="1"/>
          </p:cNvSpPr>
          <p:nvPr/>
        </p:nvSpPr>
        <p:spPr bwMode="auto">
          <a:xfrm>
            <a:off x="64008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5" name="Line 33"/>
          <p:cNvSpPr>
            <a:spLocks noChangeShapeType="1"/>
          </p:cNvSpPr>
          <p:nvPr/>
        </p:nvSpPr>
        <p:spPr bwMode="auto">
          <a:xfrm>
            <a:off x="67056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6" name="Line 34"/>
          <p:cNvSpPr>
            <a:spLocks noChangeShapeType="1"/>
          </p:cNvSpPr>
          <p:nvPr/>
        </p:nvSpPr>
        <p:spPr bwMode="auto">
          <a:xfrm>
            <a:off x="70104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7" name="Line 35"/>
          <p:cNvSpPr>
            <a:spLocks noChangeShapeType="1"/>
          </p:cNvSpPr>
          <p:nvPr/>
        </p:nvSpPr>
        <p:spPr bwMode="auto">
          <a:xfrm>
            <a:off x="73152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8" name="Line 36"/>
          <p:cNvSpPr>
            <a:spLocks noChangeShapeType="1"/>
          </p:cNvSpPr>
          <p:nvPr/>
        </p:nvSpPr>
        <p:spPr bwMode="auto">
          <a:xfrm>
            <a:off x="76200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69" name="Line 37"/>
          <p:cNvSpPr>
            <a:spLocks noChangeShapeType="1"/>
          </p:cNvSpPr>
          <p:nvPr/>
        </p:nvSpPr>
        <p:spPr bwMode="auto">
          <a:xfrm>
            <a:off x="79248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70" name="Line 38"/>
          <p:cNvSpPr>
            <a:spLocks noChangeShapeType="1"/>
          </p:cNvSpPr>
          <p:nvPr/>
        </p:nvSpPr>
        <p:spPr bwMode="auto">
          <a:xfrm>
            <a:off x="838200" y="5273675"/>
            <a:ext cx="723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71" name="Line 39"/>
          <p:cNvSpPr>
            <a:spLocks noChangeShapeType="1"/>
          </p:cNvSpPr>
          <p:nvPr/>
        </p:nvSpPr>
        <p:spPr bwMode="auto">
          <a:xfrm>
            <a:off x="685800" y="5654675"/>
            <a:ext cx="7543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72" name="Line 40"/>
          <p:cNvSpPr>
            <a:spLocks noChangeShapeType="1"/>
          </p:cNvSpPr>
          <p:nvPr/>
        </p:nvSpPr>
        <p:spPr bwMode="auto">
          <a:xfrm>
            <a:off x="19812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73" name="Line 41"/>
          <p:cNvSpPr>
            <a:spLocks noChangeShapeType="1"/>
          </p:cNvSpPr>
          <p:nvPr/>
        </p:nvSpPr>
        <p:spPr bwMode="auto">
          <a:xfrm>
            <a:off x="41148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74" name="Line 42"/>
          <p:cNvSpPr>
            <a:spLocks noChangeShapeType="1"/>
          </p:cNvSpPr>
          <p:nvPr/>
        </p:nvSpPr>
        <p:spPr bwMode="auto">
          <a:xfrm>
            <a:off x="5867400" y="4800600"/>
            <a:ext cx="304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75" name="Text Box 43"/>
          <p:cNvSpPr txBox="1">
            <a:spLocks noChangeArrowheads="1"/>
          </p:cNvSpPr>
          <p:nvPr/>
        </p:nvSpPr>
        <p:spPr bwMode="auto">
          <a:xfrm>
            <a:off x="4572000" y="2362200"/>
            <a:ext cx="3735388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“Aim each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in the list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we made at a string literal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held in memory somewhere</a:t>
            </a:r>
            <a:r>
              <a:rPr lang="en-US"/>
              <a:t>”</a:t>
            </a:r>
          </a:p>
        </p:txBody>
      </p:sp>
      <p:sp>
        <p:nvSpPr>
          <p:cNvPr id="300076" name="Text Box 44"/>
          <p:cNvSpPr txBox="1">
            <a:spLocks noChangeArrowheads="1"/>
          </p:cNvSpPr>
          <p:nvPr/>
        </p:nvSpPr>
        <p:spPr bwMode="auto">
          <a:xfrm>
            <a:off x="381000" y="3157538"/>
            <a:ext cx="3048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char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0077" name="Text Box 45"/>
          <p:cNvSpPr txBox="1">
            <a:spLocks noChangeArrowheads="1"/>
          </p:cNvSpPr>
          <p:nvPr/>
        </p:nvSpPr>
        <p:spPr bwMode="auto">
          <a:xfrm>
            <a:off x="5105400" y="4129088"/>
            <a:ext cx="152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</a:t>
            </a:r>
            <a:r>
              <a:rPr lang="en-US" sz="1800"/>
              <a:t>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0078" name="Text Box 46"/>
          <p:cNvSpPr txBox="1">
            <a:spLocks noChangeArrowheads="1"/>
          </p:cNvSpPr>
          <p:nvPr/>
        </p:nvSpPr>
        <p:spPr bwMode="auto">
          <a:xfrm>
            <a:off x="6705600" y="4953000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</a:t>
            </a:r>
            <a:r>
              <a:rPr lang="en-US" sz="1800"/>
              <a:t>s)</a:t>
            </a:r>
          </a:p>
        </p:txBody>
      </p:sp>
      <p:sp>
        <p:nvSpPr>
          <p:cNvPr id="300079" name="Oval 47"/>
          <p:cNvSpPr>
            <a:spLocks noChangeArrowheads="1"/>
          </p:cNvSpPr>
          <p:nvPr/>
        </p:nvSpPr>
        <p:spPr bwMode="auto">
          <a:xfrm>
            <a:off x="2492375" y="5334000"/>
            <a:ext cx="228600" cy="3048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80" name="Line 48"/>
          <p:cNvSpPr>
            <a:spLocks noChangeShapeType="1"/>
          </p:cNvSpPr>
          <p:nvPr/>
        </p:nvSpPr>
        <p:spPr bwMode="auto">
          <a:xfrm flipH="1" flipV="1">
            <a:off x="2628900" y="5683250"/>
            <a:ext cx="38100" cy="2095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81" name="Text Box 49"/>
          <p:cNvSpPr txBox="1">
            <a:spLocks noChangeArrowheads="1"/>
          </p:cNvSpPr>
          <p:nvPr/>
        </p:nvSpPr>
        <p:spPr bwMode="auto">
          <a:xfrm>
            <a:off x="2498725" y="5868988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name[0][2]</a:t>
            </a:r>
          </a:p>
        </p:txBody>
      </p:sp>
      <p:sp>
        <p:nvSpPr>
          <p:cNvPr id="300082" name="Oval 50"/>
          <p:cNvSpPr>
            <a:spLocks noChangeArrowheads="1"/>
          </p:cNvSpPr>
          <p:nvPr/>
        </p:nvSpPr>
        <p:spPr bwMode="auto">
          <a:xfrm>
            <a:off x="2438400" y="5867400"/>
            <a:ext cx="1600200" cy="3048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83" name="Text Box 51"/>
          <p:cNvSpPr txBox="1">
            <a:spLocks noChangeArrowheads="1"/>
          </p:cNvSpPr>
          <p:nvPr/>
        </p:nvSpPr>
        <p:spPr bwMode="auto">
          <a:xfrm>
            <a:off x="365125" y="5792788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name[0][0]</a:t>
            </a:r>
          </a:p>
        </p:txBody>
      </p:sp>
      <p:sp>
        <p:nvSpPr>
          <p:cNvPr id="300084" name="Oval 52"/>
          <p:cNvSpPr>
            <a:spLocks noChangeArrowheads="1"/>
          </p:cNvSpPr>
          <p:nvPr/>
        </p:nvSpPr>
        <p:spPr bwMode="auto">
          <a:xfrm>
            <a:off x="304800" y="5791200"/>
            <a:ext cx="1600200" cy="3048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85" name="Text Box 53"/>
          <p:cNvSpPr txBox="1">
            <a:spLocks noChangeArrowheads="1"/>
          </p:cNvSpPr>
          <p:nvPr/>
        </p:nvSpPr>
        <p:spPr bwMode="auto">
          <a:xfrm>
            <a:off x="1431925" y="614045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name[0][1]</a:t>
            </a:r>
          </a:p>
        </p:txBody>
      </p:sp>
      <p:sp>
        <p:nvSpPr>
          <p:cNvPr id="300086" name="Oval 54"/>
          <p:cNvSpPr>
            <a:spLocks noChangeArrowheads="1"/>
          </p:cNvSpPr>
          <p:nvPr/>
        </p:nvSpPr>
        <p:spPr bwMode="auto">
          <a:xfrm>
            <a:off x="1371600" y="6172200"/>
            <a:ext cx="1600200" cy="3048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87" name="Oval 55"/>
          <p:cNvSpPr>
            <a:spLocks noChangeArrowheads="1"/>
          </p:cNvSpPr>
          <p:nvPr/>
        </p:nvSpPr>
        <p:spPr bwMode="auto">
          <a:xfrm>
            <a:off x="2176463" y="5311775"/>
            <a:ext cx="228600" cy="3048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88" name="Oval 56"/>
          <p:cNvSpPr>
            <a:spLocks noChangeArrowheads="1"/>
          </p:cNvSpPr>
          <p:nvPr/>
        </p:nvSpPr>
        <p:spPr bwMode="auto">
          <a:xfrm>
            <a:off x="1860550" y="5311775"/>
            <a:ext cx="228600" cy="304800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089" name="Line 57"/>
          <p:cNvSpPr>
            <a:spLocks noChangeShapeType="1"/>
          </p:cNvSpPr>
          <p:nvPr/>
        </p:nvSpPr>
        <p:spPr bwMode="auto">
          <a:xfrm flipV="1">
            <a:off x="1828800" y="5638800"/>
            <a:ext cx="76200" cy="228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090" name="Line 58"/>
          <p:cNvSpPr>
            <a:spLocks noChangeShapeType="1"/>
          </p:cNvSpPr>
          <p:nvPr/>
        </p:nvSpPr>
        <p:spPr bwMode="auto">
          <a:xfrm flipV="1">
            <a:off x="2209800" y="5638800"/>
            <a:ext cx="76200" cy="5334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59"/>
          <p:cNvSpPr/>
          <p:nvPr/>
        </p:nvSpPr>
        <p:spPr bwMode="auto">
          <a:xfrm>
            <a:off x="1828800" y="5257800"/>
            <a:ext cx="15240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3962400" y="5257800"/>
            <a:ext cx="12192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6096000" y="5257800"/>
            <a:ext cx="12192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3CB73-BE70-46FF-A25E-8A5A3ADBBF7E}" type="slidenum">
              <a:rPr lang="en-US"/>
              <a:pPr/>
              <a:t>18</a:t>
            </a:fld>
            <a:endParaRPr lang="en-US"/>
          </a:p>
        </p:txBody>
      </p:sp>
      <p:sp>
        <p:nvSpPr>
          <p:cNvPr id="301058" name="Rectangle 2"/>
          <p:cNvSpPr>
            <a:spLocks noChangeArrowheads="1"/>
          </p:cNvSpPr>
          <p:nvPr/>
        </p:nvSpPr>
        <p:spPr bwMode="auto">
          <a:xfrm>
            <a:off x="990600" y="5273675"/>
            <a:ext cx="72390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060" name="Rectangle 4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062" name="Rectangle 6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name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name[0] name[1] name[2]   ...</a:t>
            </a:r>
          </a:p>
        </p:txBody>
      </p:sp>
      <p:sp>
        <p:nvSpPr>
          <p:cNvPr id="30106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30106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3200400" cy="1143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301065" name="Rectangle 9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066" name="Line 10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67" name="Line 11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68" name="Line 12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69" name="Text Box 13"/>
          <p:cNvSpPr txBox="1">
            <a:spLocks noChangeArrowheads="1"/>
          </p:cNvSpPr>
          <p:nvPr/>
        </p:nvSpPr>
        <p:spPr bwMode="auto">
          <a:xfrm>
            <a:off x="838200" y="1219200"/>
            <a:ext cx="2298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What’s going on:</a:t>
            </a:r>
          </a:p>
        </p:txBody>
      </p:sp>
      <p:sp>
        <p:nvSpPr>
          <p:cNvPr id="301070" name="Rectangle 14"/>
          <p:cNvSpPr>
            <a:spLocks noChangeArrowheads="1"/>
          </p:cNvSpPr>
          <p:nvPr/>
        </p:nvSpPr>
        <p:spPr bwMode="auto">
          <a:xfrm>
            <a:off x="304800" y="5257800"/>
            <a:ext cx="8235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+ $ 3 Z e r o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8 2 O n e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+ 4 6 T w o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 . . .</a:t>
            </a:r>
          </a:p>
        </p:txBody>
      </p:sp>
      <p:sp>
        <p:nvSpPr>
          <p:cNvPr id="301071" name="Line 15"/>
          <p:cNvSpPr>
            <a:spLocks noChangeShapeType="1"/>
          </p:cNvSpPr>
          <p:nvPr/>
        </p:nvSpPr>
        <p:spPr bwMode="auto">
          <a:xfrm>
            <a:off x="12192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2" name="Line 16"/>
          <p:cNvSpPr>
            <a:spLocks noChangeShapeType="1"/>
          </p:cNvSpPr>
          <p:nvPr/>
        </p:nvSpPr>
        <p:spPr bwMode="auto">
          <a:xfrm>
            <a:off x="15240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3" name="Line 17"/>
          <p:cNvSpPr>
            <a:spLocks noChangeShapeType="1"/>
          </p:cNvSpPr>
          <p:nvPr/>
        </p:nvSpPr>
        <p:spPr bwMode="auto">
          <a:xfrm>
            <a:off x="18288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4" name="Line 18"/>
          <p:cNvSpPr>
            <a:spLocks noChangeShapeType="1"/>
          </p:cNvSpPr>
          <p:nvPr/>
        </p:nvSpPr>
        <p:spPr bwMode="auto">
          <a:xfrm>
            <a:off x="21336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5" name="Line 19"/>
          <p:cNvSpPr>
            <a:spLocks noChangeShapeType="1"/>
          </p:cNvSpPr>
          <p:nvPr/>
        </p:nvSpPr>
        <p:spPr bwMode="auto">
          <a:xfrm>
            <a:off x="24384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6" name="Line 20"/>
          <p:cNvSpPr>
            <a:spLocks noChangeShapeType="1"/>
          </p:cNvSpPr>
          <p:nvPr/>
        </p:nvSpPr>
        <p:spPr bwMode="auto">
          <a:xfrm>
            <a:off x="27432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7" name="Line 21"/>
          <p:cNvSpPr>
            <a:spLocks noChangeShapeType="1"/>
          </p:cNvSpPr>
          <p:nvPr/>
        </p:nvSpPr>
        <p:spPr bwMode="auto">
          <a:xfrm>
            <a:off x="30480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8" name="Line 22"/>
          <p:cNvSpPr>
            <a:spLocks noChangeShapeType="1"/>
          </p:cNvSpPr>
          <p:nvPr/>
        </p:nvSpPr>
        <p:spPr bwMode="auto">
          <a:xfrm>
            <a:off x="33528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79" name="Line 23"/>
          <p:cNvSpPr>
            <a:spLocks noChangeShapeType="1"/>
          </p:cNvSpPr>
          <p:nvPr/>
        </p:nvSpPr>
        <p:spPr bwMode="auto">
          <a:xfrm>
            <a:off x="36576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0" name="Line 24"/>
          <p:cNvSpPr>
            <a:spLocks noChangeShapeType="1"/>
          </p:cNvSpPr>
          <p:nvPr/>
        </p:nvSpPr>
        <p:spPr bwMode="auto">
          <a:xfrm>
            <a:off x="39624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1" name="Line 25"/>
          <p:cNvSpPr>
            <a:spLocks noChangeShapeType="1"/>
          </p:cNvSpPr>
          <p:nvPr/>
        </p:nvSpPr>
        <p:spPr bwMode="auto">
          <a:xfrm>
            <a:off x="42672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2" name="Line 26"/>
          <p:cNvSpPr>
            <a:spLocks noChangeShapeType="1"/>
          </p:cNvSpPr>
          <p:nvPr/>
        </p:nvSpPr>
        <p:spPr bwMode="auto">
          <a:xfrm>
            <a:off x="45720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3" name="Line 27"/>
          <p:cNvSpPr>
            <a:spLocks noChangeShapeType="1"/>
          </p:cNvSpPr>
          <p:nvPr/>
        </p:nvSpPr>
        <p:spPr bwMode="auto">
          <a:xfrm>
            <a:off x="48768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4" name="Line 28"/>
          <p:cNvSpPr>
            <a:spLocks noChangeShapeType="1"/>
          </p:cNvSpPr>
          <p:nvPr/>
        </p:nvSpPr>
        <p:spPr bwMode="auto">
          <a:xfrm>
            <a:off x="51816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5" name="Line 29"/>
          <p:cNvSpPr>
            <a:spLocks noChangeShapeType="1"/>
          </p:cNvSpPr>
          <p:nvPr/>
        </p:nvSpPr>
        <p:spPr bwMode="auto">
          <a:xfrm>
            <a:off x="54864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6" name="Line 30"/>
          <p:cNvSpPr>
            <a:spLocks noChangeShapeType="1"/>
          </p:cNvSpPr>
          <p:nvPr/>
        </p:nvSpPr>
        <p:spPr bwMode="auto">
          <a:xfrm>
            <a:off x="5791200" y="52578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7" name="Line 31"/>
          <p:cNvSpPr>
            <a:spLocks noChangeShapeType="1"/>
          </p:cNvSpPr>
          <p:nvPr/>
        </p:nvSpPr>
        <p:spPr bwMode="auto">
          <a:xfrm>
            <a:off x="60960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8" name="Line 32"/>
          <p:cNvSpPr>
            <a:spLocks noChangeShapeType="1"/>
          </p:cNvSpPr>
          <p:nvPr/>
        </p:nvSpPr>
        <p:spPr bwMode="auto">
          <a:xfrm>
            <a:off x="64008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89" name="Line 33"/>
          <p:cNvSpPr>
            <a:spLocks noChangeShapeType="1"/>
          </p:cNvSpPr>
          <p:nvPr/>
        </p:nvSpPr>
        <p:spPr bwMode="auto">
          <a:xfrm>
            <a:off x="67056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0" name="Line 34"/>
          <p:cNvSpPr>
            <a:spLocks noChangeShapeType="1"/>
          </p:cNvSpPr>
          <p:nvPr/>
        </p:nvSpPr>
        <p:spPr bwMode="auto">
          <a:xfrm>
            <a:off x="70104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1" name="Line 35"/>
          <p:cNvSpPr>
            <a:spLocks noChangeShapeType="1"/>
          </p:cNvSpPr>
          <p:nvPr/>
        </p:nvSpPr>
        <p:spPr bwMode="auto">
          <a:xfrm>
            <a:off x="73152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2" name="Line 36"/>
          <p:cNvSpPr>
            <a:spLocks noChangeShapeType="1"/>
          </p:cNvSpPr>
          <p:nvPr/>
        </p:nvSpPr>
        <p:spPr bwMode="auto">
          <a:xfrm>
            <a:off x="76200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3" name="Line 37"/>
          <p:cNvSpPr>
            <a:spLocks noChangeShapeType="1"/>
          </p:cNvSpPr>
          <p:nvPr/>
        </p:nvSpPr>
        <p:spPr bwMode="auto">
          <a:xfrm>
            <a:off x="7924800" y="5273675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4" name="Line 38"/>
          <p:cNvSpPr>
            <a:spLocks noChangeShapeType="1"/>
          </p:cNvSpPr>
          <p:nvPr/>
        </p:nvSpPr>
        <p:spPr bwMode="auto">
          <a:xfrm>
            <a:off x="838200" y="5273675"/>
            <a:ext cx="7239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5" name="Line 39"/>
          <p:cNvSpPr>
            <a:spLocks noChangeShapeType="1"/>
          </p:cNvSpPr>
          <p:nvPr/>
        </p:nvSpPr>
        <p:spPr bwMode="auto">
          <a:xfrm>
            <a:off x="685800" y="5654675"/>
            <a:ext cx="7543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099" name="Text Box 43"/>
          <p:cNvSpPr txBox="1">
            <a:spLocks noChangeArrowheads="1"/>
          </p:cNvSpPr>
          <p:nvPr/>
        </p:nvSpPr>
        <p:spPr bwMode="auto">
          <a:xfrm>
            <a:off x="4572000" y="2362200"/>
            <a:ext cx="4016375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“Release block of memory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we reserved at pointer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‘name’</a:t>
            </a:r>
            <a:r>
              <a:rPr lang="en-US"/>
              <a:t>”</a:t>
            </a:r>
          </a:p>
        </p:txBody>
      </p:sp>
      <p:sp>
        <p:nvSpPr>
          <p:cNvPr id="301100" name="Text Box 44"/>
          <p:cNvSpPr txBox="1">
            <a:spLocks noChangeArrowheads="1"/>
          </p:cNvSpPr>
          <p:nvPr/>
        </p:nvSpPr>
        <p:spPr bwMode="auto">
          <a:xfrm>
            <a:off x="381000" y="3157538"/>
            <a:ext cx="3048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char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1101" name="Text Box 45"/>
          <p:cNvSpPr txBox="1">
            <a:spLocks noChangeArrowheads="1"/>
          </p:cNvSpPr>
          <p:nvPr/>
        </p:nvSpPr>
        <p:spPr bwMode="auto">
          <a:xfrm>
            <a:off x="5105400" y="4129088"/>
            <a:ext cx="152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</a:t>
            </a:r>
            <a:r>
              <a:rPr lang="en-US" sz="1800"/>
              <a:t>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1102" name="Text Box 46"/>
          <p:cNvSpPr txBox="1">
            <a:spLocks noChangeArrowheads="1"/>
          </p:cNvSpPr>
          <p:nvPr/>
        </p:nvSpPr>
        <p:spPr bwMode="auto">
          <a:xfrm>
            <a:off x="6705600" y="4953000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</a:t>
            </a:r>
            <a:r>
              <a:rPr lang="en-US" sz="1800"/>
              <a:t>s)</a:t>
            </a:r>
          </a:p>
        </p:txBody>
      </p:sp>
      <p:sp>
        <p:nvSpPr>
          <p:cNvPr id="301115" name="Line 59"/>
          <p:cNvSpPr>
            <a:spLocks noChangeShapeType="1"/>
          </p:cNvSpPr>
          <p:nvPr/>
        </p:nvSpPr>
        <p:spPr bwMode="auto">
          <a:xfrm>
            <a:off x="1219200" y="3962400"/>
            <a:ext cx="5257800" cy="1066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116" name="Line 60"/>
          <p:cNvSpPr>
            <a:spLocks noChangeShapeType="1"/>
          </p:cNvSpPr>
          <p:nvPr/>
        </p:nvSpPr>
        <p:spPr bwMode="auto">
          <a:xfrm flipV="1">
            <a:off x="1752600" y="3962400"/>
            <a:ext cx="4724400" cy="1066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46"/>
          <p:cNvSpPr/>
          <p:nvPr/>
        </p:nvSpPr>
        <p:spPr bwMode="auto">
          <a:xfrm>
            <a:off x="1828800" y="5257800"/>
            <a:ext cx="15240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962400" y="5257800"/>
            <a:ext cx="12192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6096000" y="5257800"/>
            <a:ext cx="1219200" cy="3968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0A2D9-8BEC-42CD-9A50-00556E539DDD}" type="slidenum">
              <a:rPr lang="en-US"/>
              <a:pPr/>
              <a:t>19</a:t>
            </a:fld>
            <a:endParaRPr lang="en-US"/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839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Multi-dimensional grids</a:t>
            </a:r>
            <a:r>
              <a:rPr lang="en-US" sz="2800"/>
              <a:t> of numbers in same way!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**grid;     // pointer-to-pointer-to-double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i,rmax,cmax;	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size of grid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 = (double **)malloc(rmax*sizeof(double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//rmax pointers-to-double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               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//where you malloc cmax doubles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grid[i]=(double *)malloc(cmax*sizeof(double));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COMPUTE! . . . use grid[r][c] . . 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free(grid[i]);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free(grid);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4038600" y="1905000"/>
            <a:ext cx="3914775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ptr. to list of pointers,</a:t>
            </a:r>
          </a:p>
        </p:txBody>
      </p:sp>
      <p:sp>
        <p:nvSpPr>
          <p:cNvPr id="275461" name="Oval 5"/>
          <p:cNvSpPr>
            <a:spLocks noChangeArrowheads="1"/>
          </p:cNvSpPr>
          <p:nvPr/>
        </p:nvSpPr>
        <p:spPr bwMode="auto">
          <a:xfrm>
            <a:off x="304800" y="2438400"/>
            <a:ext cx="2286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74C06-D3BE-4ED0-945A-6BED458ABC85}" type="slidenum">
              <a:rPr lang="en-US"/>
              <a:pPr/>
              <a:t>2</a:t>
            </a:fld>
            <a:endParaRPr lang="en-US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 sz="4000"/>
              <a:t>(Recall) Data Nesting: list of strings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7150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Dynamic Array </a:t>
            </a:r>
            <a:r>
              <a:rPr lang="en-US" sz="2800" dirty="0" err="1">
                <a:sym typeface="Wingdings" pitchFamily="2" charset="2"/>
              </a:rPr>
              <a:t>ofstructs</a:t>
            </a:r>
            <a:r>
              <a:rPr lang="en-US" sz="2800" dirty="0">
                <a:sym typeface="Wingdings" pitchFamily="2" charset="2"/>
              </a:rPr>
              <a:t> with</a:t>
            </a:r>
            <a:br>
              <a:rPr lang="en-US" sz="2800" dirty="0">
                <a:sym typeface="Wingdings" pitchFamily="2" charset="2"/>
              </a:rPr>
            </a:br>
            <a:r>
              <a:rPr lang="en-US" sz="2800" dirty="0">
                <a:sym typeface="Wingdings" pitchFamily="2" charset="2"/>
              </a:rPr>
              <a:t>				</a:t>
            </a:r>
            <a:r>
              <a:rPr lang="en-US" sz="1800" dirty="0">
                <a:sym typeface="Wingdings" pitchFamily="2" charset="2"/>
              </a:rPr>
              <a:t>(</a:t>
            </a:r>
            <a:r>
              <a:rPr lang="en-US" sz="1800" dirty="0" err="1">
                <a:sym typeface="Wingdings" pitchFamily="2" charset="2"/>
              </a:rPr>
              <a:t>dyn</a:t>
            </a:r>
            <a:r>
              <a:rPr lang="en-US" sz="1800" dirty="0">
                <a:sym typeface="Wingdings" pitchFamily="2" charset="2"/>
              </a:rPr>
              <a:t>. </a:t>
            </a:r>
            <a:r>
              <a:rPr lang="en-US" sz="1800" dirty="0" err="1">
                <a:sym typeface="Wingdings" pitchFamily="2" charset="2"/>
              </a:rPr>
              <a:t>alloc’d</a:t>
            </a:r>
            <a:r>
              <a:rPr lang="en-US" sz="1800" dirty="0">
                <a:sym typeface="Wingdings" pitchFamily="2" charset="2"/>
              </a:rPr>
              <a:t>)</a:t>
            </a:r>
            <a:r>
              <a:rPr lang="en-US" sz="2800" dirty="0">
                <a:sym typeface="Wingdings" pitchFamily="2" charset="2"/>
              </a:rPr>
              <a:t>pointers </a:t>
            </a:r>
            <a:r>
              <a:rPr lang="en-US" sz="2800" dirty="0" err="1">
                <a:sym typeface="Wingdings" pitchFamily="2" charset="2"/>
              </a:rPr>
              <a:t>tochars</a:t>
            </a:r>
            <a:endParaRPr lang="en-US" sz="2800" dirty="0"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typedef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</a:t>
            </a:r>
            <a:r>
              <a:rPr lang="en-US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Define a ‘message’ </a:t>
            </a:r>
            <a:r>
              <a:rPr lang="en-US" sz="18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	</a:t>
            </a:r>
            <a:r>
              <a:rPr lang="en-US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</a:t>
            </a:r>
            <a:r>
              <a:rPr lang="en-US" sz="18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dyn</a:t>
            </a:r>
            <a:r>
              <a:rPr lang="en-US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 </a:t>
            </a:r>
            <a:r>
              <a:rPr lang="en-US" sz="18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alloc’d</a:t>
            </a:r>
            <a:r>
              <a:rPr lang="en-US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char buffer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b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size;    	</a:t>
            </a:r>
            <a:r>
              <a:rPr lang="en-US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max# of chars allowed in buffer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main(void)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  //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dyn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alloc'd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array of strings 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k;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???? What would you do to allocate the </a:t>
            </a:r>
            <a:r>
              <a:rPr 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rray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????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for(k=0; k&lt;10; k++)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 = 81;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= 	</a:t>
            </a:r>
            <a:r>
              <a:rPr lang="en-US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get memory for string k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b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(char *)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malloc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sizeof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(char));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strncpy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[0].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,”Press zero now”,80); ...</a:t>
            </a:r>
          </a:p>
        </p:txBody>
      </p:sp>
      <p:sp>
        <p:nvSpPr>
          <p:cNvPr id="310276" name="Text Box 4"/>
          <p:cNvSpPr txBox="1">
            <a:spLocks noChangeArrowheads="1"/>
          </p:cNvSpPr>
          <p:nvPr/>
        </p:nvSpPr>
        <p:spPr bwMode="auto">
          <a:xfrm>
            <a:off x="4800600" y="2286000"/>
            <a:ext cx="3422650" cy="15621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Make an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array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of 10  ‘string’ objects,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set their buffer sizes,</a:t>
            </a:r>
          </a:p>
          <a:p>
            <a:pPr eaLnBrk="1" hangingPunct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and fill with messages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73A7A-9518-489A-829D-D8E2A8BC3800}" type="slidenum">
              <a:rPr lang="en-US"/>
              <a:pPr/>
              <a:t>20</a:t>
            </a:fld>
            <a:endParaRPr lang="en-US"/>
          </a:p>
        </p:txBody>
      </p:sp>
      <p:sp>
        <p:nvSpPr>
          <p:cNvPr id="2846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4648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Multi-dimensional grids</a:t>
            </a:r>
            <a:r>
              <a:rPr lang="en-US" sz="2800"/>
              <a:t> of numbers in same way!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**grid;    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pointer-to-pointer-to-double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i,rmax,cmax;	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size of grid</a:t>
            </a:r>
            <a:b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 = (double **)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malloc(rmax*sizeof(double *))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//rmax pointers-to-double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               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//where you malloc cmax doubles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grid[i]=(double *)malloc(cmax*sizeof(double));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COMPUTE! . . . use grid[r][c] . . .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free(grid[i]);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free(grid);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4800600" y="5486400"/>
            <a:ext cx="3200400" cy="8413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a block of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rmax pointers-to-float</a:t>
            </a:r>
          </a:p>
        </p:txBody>
      </p:sp>
      <p:sp>
        <p:nvSpPr>
          <p:cNvPr id="284677" name="Line 5"/>
          <p:cNvSpPr>
            <a:spLocks noChangeShapeType="1"/>
          </p:cNvSpPr>
          <p:nvPr/>
        </p:nvSpPr>
        <p:spPr bwMode="auto">
          <a:xfrm flipH="1" flipV="1">
            <a:off x="5638800" y="3657600"/>
            <a:ext cx="609600" cy="182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042F-F740-41A3-9C50-29B7E1810002}" type="slidenum">
              <a:rPr lang="en-US"/>
              <a:pPr/>
              <a:t>21</a:t>
            </a:fld>
            <a:endParaRPr lang="en-US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Multi-dimensional grids</a:t>
            </a:r>
            <a:r>
              <a:rPr lang="en-US" sz="2800"/>
              <a:t> of numbers in same way!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**grid;    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pointer-to-pointer-to-double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i,rmax,cmax;	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size of grid</a:t>
            </a:r>
            <a:b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 = (double **)malloc(rmax*sizeof(double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//rmax pointers-to-double</a:t>
            </a:r>
            <a:b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               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//where you malloc cmax doubles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grid[i]=(double *)malloc(cmax*sizeof(double));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COMPUTE! . . . use grid[r][c] . . .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free(grid[i]);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free(grid);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4876800" y="5486400"/>
            <a:ext cx="2971800" cy="1206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a block of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cmax floats for each pointer-to-float</a:t>
            </a:r>
          </a:p>
        </p:txBody>
      </p:sp>
      <p:sp>
        <p:nvSpPr>
          <p:cNvPr id="285701" name="Line 5"/>
          <p:cNvSpPr>
            <a:spLocks noChangeShapeType="1"/>
          </p:cNvSpPr>
          <p:nvPr/>
        </p:nvSpPr>
        <p:spPr bwMode="auto">
          <a:xfrm flipH="1" flipV="1">
            <a:off x="4267200" y="4495800"/>
            <a:ext cx="8382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FFAB0-62FC-41E7-A146-52C0AD458218}" type="slidenum">
              <a:rPr lang="en-US"/>
              <a:pPr/>
              <a:t>22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Multi-dimensional grids</a:t>
            </a:r>
            <a:r>
              <a:rPr lang="en-US" sz="2800"/>
              <a:t> of numbers in same way!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**grid;	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pointer-to-pointer-to-double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i,rmax,cmax;	 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size of grid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 = (double **)malloc(rmax*sizeof(double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//rmax pointers-to-double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               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//where you malloc cmax doubles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grid[i]=(double *)malloc(cmax*sizeof(double));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COMPUTE! . . . use grid[r][c] . . 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i&lt;rmax; i++)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free(grid[i]);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free(grid);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86724" name="Text Box 4"/>
          <p:cNvSpPr txBox="1">
            <a:spLocks noChangeArrowheads="1"/>
          </p:cNvSpPr>
          <p:nvPr/>
        </p:nvSpPr>
        <p:spPr bwMode="auto">
          <a:xfrm>
            <a:off x="4648200" y="5181600"/>
            <a:ext cx="4130675" cy="1206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Done? Reverse the process; free each block of floats, then free block of pointers-to-float</a:t>
            </a:r>
          </a:p>
        </p:txBody>
      </p:sp>
      <p:sp>
        <p:nvSpPr>
          <p:cNvPr id="286725" name="Line 5"/>
          <p:cNvSpPr>
            <a:spLocks noChangeShapeType="1"/>
          </p:cNvSpPr>
          <p:nvPr/>
        </p:nvSpPr>
        <p:spPr bwMode="auto">
          <a:xfrm flipH="1">
            <a:off x="3429000" y="5486400"/>
            <a:ext cx="1219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A95B9-93D4-44B3-A67E-E10E1B0B3671}" type="slidenum">
              <a:rPr lang="en-US"/>
              <a:pPr/>
              <a:t>23</a:t>
            </a:fld>
            <a:endParaRPr lang="en-US"/>
          </a:p>
        </p:txBody>
      </p:sp>
      <p:sp>
        <p:nvSpPr>
          <p:cNvPr id="302083" name="Rectangle 3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2084" name="Rectangle 4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2085" name="Rectangle 5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2086" name="Rectangle 6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grid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grid[0] grid[1] grid[2]   ...</a:t>
            </a:r>
          </a:p>
        </p:txBody>
      </p:sp>
      <p:sp>
        <p:nvSpPr>
          <p:cNvPr id="30208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30208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696200" cy="4572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 = (double **)malloc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(rmax*sizeof(double *)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302089" name="Rectangle 9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2090" name="Line 10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091" name="Line 11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092" name="Line 12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120" name="Line 40"/>
          <p:cNvSpPr>
            <a:spLocks noChangeShapeType="1"/>
          </p:cNvSpPr>
          <p:nvPr/>
        </p:nvSpPr>
        <p:spPr bwMode="auto">
          <a:xfrm>
            <a:off x="24384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123" name="Text Box 43"/>
          <p:cNvSpPr txBox="1">
            <a:spLocks noChangeArrowheads="1"/>
          </p:cNvSpPr>
          <p:nvPr/>
        </p:nvSpPr>
        <p:spPr bwMode="auto">
          <a:xfrm>
            <a:off x="4572000" y="1828800"/>
            <a:ext cx="3914775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“Reserve block of memory for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rmax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pointers-to-double</a:t>
            </a:r>
            <a:r>
              <a:rPr lang="en-US"/>
              <a:t>”</a:t>
            </a:r>
          </a:p>
        </p:txBody>
      </p:sp>
      <p:sp>
        <p:nvSpPr>
          <p:cNvPr id="302124" name="Text Box 44"/>
          <p:cNvSpPr txBox="1">
            <a:spLocks noChangeArrowheads="1"/>
          </p:cNvSpPr>
          <p:nvPr/>
        </p:nvSpPr>
        <p:spPr bwMode="auto">
          <a:xfrm>
            <a:off x="381000" y="3157538"/>
            <a:ext cx="3276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double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2125" name="Text Box 45"/>
          <p:cNvSpPr txBox="1">
            <a:spLocks noChangeArrowheads="1"/>
          </p:cNvSpPr>
          <p:nvPr/>
        </p:nvSpPr>
        <p:spPr bwMode="auto">
          <a:xfrm>
            <a:off x="5105400" y="4144963"/>
            <a:ext cx="2476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(rmax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 sz="1800">
                <a:solidFill>
                  <a:srgbClr val="FF0000"/>
                </a:solidFill>
              </a:rPr>
              <a:t>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2139" name="Line 59"/>
          <p:cNvSpPr>
            <a:spLocks noChangeShapeType="1"/>
          </p:cNvSpPr>
          <p:nvPr/>
        </p:nvSpPr>
        <p:spPr bwMode="auto">
          <a:xfrm>
            <a:off x="38862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140" name="Line 60"/>
          <p:cNvSpPr>
            <a:spLocks noChangeShapeType="1"/>
          </p:cNvSpPr>
          <p:nvPr/>
        </p:nvSpPr>
        <p:spPr bwMode="auto">
          <a:xfrm>
            <a:off x="5334000" y="4800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A868-BCC5-4B83-8655-A3D9480A0804}" type="slidenum">
              <a:rPr lang="en-US"/>
              <a:pPr/>
              <a:t>24</a:t>
            </a:fld>
            <a:endParaRPr lang="en-US"/>
          </a:p>
        </p:txBody>
      </p:sp>
      <p:grpSp>
        <p:nvGrpSpPr>
          <p:cNvPr id="303268" name="Group 164"/>
          <p:cNvGrpSpPr>
            <a:grpSpLocks/>
          </p:cNvGrpSpPr>
          <p:nvPr/>
        </p:nvGrpSpPr>
        <p:grpSpPr bwMode="auto">
          <a:xfrm>
            <a:off x="3930650" y="5546725"/>
            <a:ext cx="4603750" cy="244475"/>
            <a:chOff x="384" y="3600"/>
            <a:chExt cx="2900" cy="154"/>
          </a:xfrm>
        </p:grpSpPr>
        <p:grpSp>
          <p:nvGrpSpPr>
            <p:cNvPr id="303197" name="Group 93"/>
            <p:cNvGrpSpPr>
              <a:grpSpLocks/>
            </p:cNvGrpSpPr>
            <p:nvPr/>
          </p:nvGrpSpPr>
          <p:grpSpPr bwMode="auto">
            <a:xfrm>
              <a:off x="384" y="3600"/>
              <a:ext cx="2400" cy="144"/>
              <a:chOff x="384" y="3600"/>
              <a:chExt cx="4752" cy="250"/>
            </a:xfrm>
          </p:grpSpPr>
          <p:sp>
            <p:nvSpPr>
              <p:cNvPr id="303163" name="Rectangle 59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165" name="Line 61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66" name="Line 62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67" name="Line 63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68" name="Line 64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69" name="Line 65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0" name="Line 66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1" name="Line 67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2" name="Line 68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3" name="Line 69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4" name="Line 70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5" name="Line 71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6" name="Line 72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7" name="Line 73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8" name="Line 74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79" name="Line 75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0" name="Line 76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1" name="Line 77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2" name="Line 78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3" name="Line 79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4" name="Line 80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5" name="Line 81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6" name="Line 82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7" name="Line 83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8" name="Line 84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89" name="Line 85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91" name="Rectangle 87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192" name="Rectangle 88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193" name="Rectangle 89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194" name="Rectangle 90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195" name="Rectangle 91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196" name="Rectangle 92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3164" name="Rectangle 60"/>
            <p:cNvSpPr>
              <a:spLocks noChangeArrowheads="1"/>
            </p:cNvSpPr>
            <p:nvPr/>
          </p:nvSpPr>
          <p:spPr bwMode="auto">
            <a:xfrm>
              <a:off x="432" y="3600"/>
              <a:ext cx="285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2 . 0 0 3 . 6 2 4 3 3 . 1 9 9 9 . 0 2 5 7 6 . 3 2 1 . . .</a:t>
              </a:r>
            </a:p>
          </p:txBody>
        </p:sp>
      </p:grpSp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3108" name="Rectangle 4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3109" name="Rectangle 5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grid</a:t>
            </a: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grid[0] grid[1] grid[2]   ...</a:t>
            </a:r>
          </a:p>
        </p:txBody>
      </p:sp>
      <p:sp>
        <p:nvSpPr>
          <p:cNvPr id="30311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3031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382000" cy="16002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grid = (double **)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(double *));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=0;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&lt;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++)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grid[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]=(double *)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cmax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(double));</a:t>
            </a:r>
            <a:b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303113" name="Rectangle 9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3114" name="Line 10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15" name="Line 11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16" name="Line 12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44" name="Freeform 40"/>
          <p:cNvSpPr>
            <a:spLocks/>
          </p:cNvSpPr>
          <p:nvPr/>
        </p:nvSpPr>
        <p:spPr bwMode="auto">
          <a:xfrm>
            <a:off x="1981200" y="4800600"/>
            <a:ext cx="1441450" cy="1622425"/>
          </a:xfrm>
          <a:custGeom>
            <a:avLst/>
            <a:gdLst>
              <a:gd name="T0" fmla="*/ 0 w 908"/>
              <a:gd name="T1" fmla="*/ 0 h 1022"/>
              <a:gd name="T2" fmla="*/ 452 w 908"/>
              <a:gd name="T3" fmla="*/ 917 h 1022"/>
              <a:gd name="T4" fmla="*/ 747 w 908"/>
              <a:gd name="T5" fmla="*/ 1022 h 1022"/>
              <a:gd name="T6" fmla="*/ 908 w 908"/>
              <a:gd name="T7" fmla="*/ 1022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8" h="1022">
                <a:moveTo>
                  <a:pt x="0" y="0"/>
                </a:moveTo>
                <a:lnTo>
                  <a:pt x="452" y="917"/>
                </a:lnTo>
                <a:lnTo>
                  <a:pt x="747" y="1022"/>
                </a:lnTo>
                <a:lnTo>
                  <a:pt x="908" y="1022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45" name="Freeform 41"/>
          <p:cNvSpPr>
            <a:spLocks/>
          </p:cNvSpPr>
          <p:nvPr/>
        </p:nvSpPr>
        <p:spPr bwMode="auto">
          <a:xfrm>
            <a:off x="3311525" y="4800600"/>
            <a:ext cx="412750" cy="1254125"/>
          </a:xfrm>
          <a:custGeom>
            <a:avLst/>
            <a:gdLst>
              <a:gd name="T0" fmla="*/ 74 w 260"/>
              <a:gd name="T1" fmla="*/ 0 h 790"/>
              <a:gd name="T2" fmla="*/ 0 w 260"/>
              <a:gd name="T3" fmla="*/ 572 h 790"/>
              <a:gd name="T4" fmla="*/ 70 w 260"/>
              <a:gd name="T5" fmla="*/ 790 h 790"/>
              <a:gd name="T6" fmla="*/ 260 w 260"/>
              <a:gd name="T7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" h="790">
                <a:moveTo>
                  <a:pt x="74" y="0"/>
                </a:moveTo>
                <a:lnTo>
                  <a:pt x="0" y="572"/>
                </a:lnTo>
                <a:lnTo>
                  <a:pt x="70" y="790"/>
                </a:lnTo>
                <a:lnTo>
                  <a:pt x="260" y="79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46" name="Freeform 42"/>
          <p:cNvSpPr>
            <a:spLocks/>
          </p:cNvSpPr>
          <p:nvPr/>
        </p:nvSpPr>
        <p:spPr bwMode="auto">
          <a:xfrm>
            <a:off x="3579813" y="4800600"/>
            <a:ext cx="1220787" cy="863600"/>
          </a:xfrm>
          <a:custGeom>
            <a:avLst/>
            <a:gdLst>
              <a:gd name="T0" fmla="*/ 769 w 769"/>
              <a:gd name="T1" fmla="*/ 0 h 544"/>
              <a:gd name="T2" fmla="*/ 709 w 769"/>
              <a:gd name="T3" fmla="*/ 123 h 544"/>
              <a:gd name="T4" fmla="*/ 204 w 769"/>
              <a:gd name="T5" fmla="*/ 186 h 544"/>
              <a:gd name="T6" fmla="*/ 0 w 769"/>
              <a:gd name="T7" fmla="*/ 418 h 544"/>
              <a:gd name="T8" fmla="*/ 77 w 769"/>
              <a:gd name="T9" fmla="*/ 544 h 544"/>
              <a:gd name="T10" fmla="*/ 274 w 769"/>
              <a:gd name="T11" fmla="*/ 54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544">
                <a:moveTo>
                  <a:pt x="769" y="0"/>
                </a:moveTo>
                <a:lnTo>
                  <a:pt x="709" y="123"/>
                </a:lnTo>
                <a:lnTo>
                  <a:pt x="204" y="186"/>
                </a:lnTo>
                <a:lnTo>
                  <a:pt x="0" y="418"/>
                </a:lnTo>
                <a:lnTo>
                  <a:pt x="77" y="544"/>
                </a:lnTo>
                <a:lnTo>
                  <a:pt x="274" y="544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147" name="Text Box 43"/>
          <p:cNvSpPr txBox="1">
            <a:spLocks noChangeArrowheads="1"/>
          </p:cNvSpPr>
          <p:nvPr/>
        </p:nvSpPr>
        <p:spPr bwMode="auto">
          <a:xfrm>
            <a:off x="4419600" y="2819400"/>
            <a:ext cx="3567113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“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For each pointer we made,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reserve a block of memory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to hold cmax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/>
              <a:t>s”</a:t>
            </a:r>
          </a:p>
        </p:txBody>
      </p:sp>
      <p:sp>
        <p:nvSpPr>
          <p:cNvPr id="303148" name="Text Box 44"/>
          <p:cNvSpPr txBox="1">
            <a:spLocks noChangeArrowheads="1"/>
          </p:cNvSpPr>
          <p:nvPr/>
        </p:nvSpPr>
        <p:spPr bwMode="auto">
          <a:xfrm>
            <a:off x="381000" y="3157538"/>
            <a:ext cx="3276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double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3149" name="Text Box 45"/>
          <p:cNvSpPr txBox="1">
            <a:spLocks noChangeArrowheads="1"/>
          </p:cNvSpPr>
          <p:nvPr/>
        </p:nvSpPr>
        <p:spPr bwMode="auto">
          <a:xfrm>
            <a:off x="5105400" y="4144963"/>
            <a:ext cx="2976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(rmax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 sz="1800"/>
              <a:t>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 ==&gt; </a:t>
            </a:r>
            <a:r>
              <a:rPr lang="en-US" sz="1800"/>
              <a:t>)</a:t>
            </a:r>
          </a:p>
        </p:txBody>
      </p:sp>
      <p:sp>
        <p:nvSpPr>
          <p:cNvPr id="303150" name="Text Box 46"/>
          <p:cNvSpPr txBox="1">
            <a:spLocks noChangeArrowheads="1"/>
          </p:cNvSpPr>
          <p:nvPr/>
        </p:nvSpPr>
        <p:spPr bwMode="auto">
          <a:xfrm>
            <a:off x="6096000" y="4876800"/>
            <a:ext cx="2909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(block of cmax 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 sz="1800"/>
              <a:t>s==&gt;)</a:t>
            </a:r>
          </a:p>
        </p:txBody>
      </p:sp>
      <p:grpSp>
        <p:nvGrpSpPr>
          <p:cNvPr id="303232" name="Group 128"/>
          <p:cNvGrpSpPr>
            <a:grpSpLocks/>
          </p:cNvGrpSpPr>
          <p:nvPr/>
        </p:nvGrpSpPr>
        <p:grpSpPr bwMode="auto">
          <a:xfrm>
            <a:off x="3625850" y="5927725"/>
            <a:ext cx="4527550" cy="244475"/>
            <a:chOff x="480" y="3878"/>
            <a:chExt cx="2852" cy="154"/>
          </a:xfrm>
        </p:grpSpPr>
        <p:grpSp>
          <p:nvGrpSpPr>
            <p:cNvPr id="303198" name="Group 94"/>
            <p:cNvGrpSpPr>
              <a:grpSpLocks/>
            </p:cNvGrpSpPr>
            <p:nvPr/>
          </p:nvGrpSpPr>
          <p:grpSpPr bwMode="auto">
            <a:xfrm>
              <a:off x="480" y="3878"/>
              <a:ext cx="2400" cy="144"/>
              <a:chOff x="384" y="3600"/>
              <a:chExt cx="4752" cy="250"/>
            </a:xfrm>
          </p:grpSpPr>
          <p:sp>
            <p:nvSpPr>
              <p:cNvPr id="303199" name="Rectangle 95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00" name="Line 96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1" name="Line 97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2" name="Line 98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3" name="Line 99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4" name="Line 100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5" name="Line 101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6" name="Line 102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7" name="Line 103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8" name="Line 104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09" name="Line 105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0" name="Line 106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1" name="Line 107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2" name="Line 108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3" name="Line 109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4" name="Line 110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5" name="Line 111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6" name="Line 112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7" name="Line 113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8" name="Line 114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19" name="Line 115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20" name="Line 116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21" name="Line 117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22" name="Line 118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23" name="Line 119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24" name="Line 120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25" name="Rectangle 121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26" name="Rectangle 122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27" name="Rectangle 123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28" name="Rectangle 124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29" name="Rectangle 125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30" name="Rectangle 126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3231" name="Rectangle 127"/>
            <p:cNvSpPr>
              <a:spLocks noChangeArrowheads="1"/>
            </p:cNvSpPr>
            <p:nvPr/>
          </p:nvSpPr>
          <p:spPr bwMode="auto">
            <a:xfrm>
              <a:off x="528" y="3878"/>
              <a:ext cx="280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</a:t>
              </a:r>
            </a:p>
          </p:txBody>
        </p:sp>
      </p:grpSp>
      <p:grpSp>
        <p:nvGrpSpPr>
          <p:cNvPr id="303233" name="Group 129"/>
          <p:cNvGrpSpPr>
            <a:grpSpLocks/>
          </p:cNvGrpSpPr>
          <p:nvPr/>
        </p:nvGrpSpPr>
        <p:grpSpPr bwMode="auto">
          <a:xfrm>
            <a:off x="3321050" y="6308725"/>
            <a:ext cx="4603750" cy="244475"/>
            <a:chOff x="480" y="3878"/>
            <a:chExt cx="2900" cy="154"/>
          </a:xfrm>
        </p:grpSpPr>
        <p:grpSp>
          <p:nvGrpSpPr>
            <p:cNvPr id="303234" name="Group 130"/>
            <p:cNvGrpSpPr>
              <a:grpSpLocks/>
            </p:cNvGrpSpPr>
            <p:nvPr/>
          </p:nvGrpSpPr>
          <p:grpSpPr bwMode="auto">
            <a:xfrm>
              <a:off x="480" y="3878"/>
              <a:ext cx="2400" cy="144"/>
              <a:chOff x="384" y="3600"/>
              <a:chExt cx="4752" cy="250"/>
            </a:xfrm>
          </p:grpSpPr>
          <p:sp>
            <p:nvSpPr>
              <p:cNvPr id="303235" name="Rectangle 131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36" name="Line 132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37" name="Line 133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38" name="Line 134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39" name="Line 135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0" name="Line 136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1" name="Line 137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2" name="Line 138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3" name="Line 139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4" name="Line 140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5" name="Line 141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6" name="Line 142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7" name="Line 143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8" name="Line 144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49" name="Line 145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0" name="Line 146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1" name="Line 147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2" name="Line 148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3" name="Line 149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4" name="Line 150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5" name="Line 151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6" name="Line 152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7" name="Line 153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8" name="Line 154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59" name="Line 155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60" name="Line 156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61" name="Rectangle 157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62" name="Rectangle 158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63" name="Rectangle 159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64" name="Rectangle 160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65" name="Rectangle 161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66" name="Rectangle 162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3267" name="Rectangle 163"/>
            <p:cNvSpPr>
              <a:spLocks noChangeArrowheads="1"/>
            </p:cNvSpPr>
            <p:nvPr/>
          </p:nvSpPr>
          <p:spPr bwMode="auto">
            <a:xfrm>
              <a:off x="528" y="3878"/>
              <a:ext cx="285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2 . 0 0 3 . 6 2 4 3 3 . 1 9 9 9 . 0 2 5 7 6 . 3 2 1 . . .</a:t>
              </a:r>
            </a:p>
          </p:txBody>
        </p:sp>
      </p:grpSp>
      <p:grpSp>
        <p:nvGrpSpPr>
          <p:cNvPr id="303269" name="Group 165"/>
          <p:cNvGrpSpPr>
            <a:grpSpLocks/>
          </p:cNvGrpSpPr>
          <p:nvPr/>
        </p:nvGrpSpPr>
        <p:grpSpPr bwMode="auto">
          <a:xfrm>
            <a:off x="4343400" y="5181600"/>
            <a:ext cx="4613275" cy="254000"/>
            <a:chOff x="384" y="3600"/>
            <a:chExt cx="2906" cy="160"/>
          </a:xfrm>
        </p:grpSpPr>
        <p:grpSp>
          <p:nvGrpSpPr>
            <p:cNvPr id="303270" name="Group 166"/>
            <p:cNvGrpSpPr>
              <a:grpSpLocks/>
            </p:cNvGrpSpPr>
            <p:nvPr/>
          </p:nvGrpSpPr>
          <p:grpSpPr bwMode="auto">
            <a:xfrm>
              <a:off x="384" y="3600"/>
              <a:ext cx="2400" cy="144"/>
              <a:chOff x="384" y="3600"/>
              <a:chExt cx="4752" cy="250"/>
            </a:xfrm>
          </p:grpSpPr>
          <p:sp>
            <p:nvSpPr>
              <p:cNvPr id="303271" name="Rectangle 167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72" name="Line 168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3" name="Line 169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4" name="Line 170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5" name="Line 171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6" name="Line 172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7" name="Line 173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8" name="Line 174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79" name="Line 175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0" name="Line 176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1" name="Line 177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2" name="Line 178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3" name="Line 179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4" name="Line 180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5" name="Line 181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6" name="Line 182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7" name="Line 183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8" name="Line 184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89" name="Line 185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0" name="Line 186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1" name="Line 187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2" name="Line 188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3" name="Line 189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4" name="Line 190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5" name="Line 191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6" name="Line 192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97" name="Rectangle 193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98" name="Rectangle 194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299" name="Rectangle 195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300" name="Rectangle 196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301" name="Rectangle 197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3302" name="Rectangle 198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3303" name="Rectangle 199"/>
            <p:cNvSpPr>
              <a:spLocks noChangeArrowheads="1"/>
            </p:cNvSpPr>
            <p:nvPr/>
          </p:nvSpPr>
          <p:spPr bwMode="auto">
            <a:xfrm>
              <a:off x="432" y="3600"/>
              <a:ext cx="2858" cy="16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2 . 0 0 3 . 6 2 4 3 3 . 1 9 9 9 . 0 2 5 7 6 . 3 2 1 . . .</a:t>
              </a:r>
            </a:p>
          </p:txBody>
        </p:sp>
      </p:grpSp>
      <p:sp>
        <p:nvSpPr>
          <p:cNvPr id="303304" name="Freeform 200"/>
          <p:cNvSpPr>
            <a:spLocks/>
          </p:cNvSpPr>
          <p:nvPr/>
        </p:nvSpPr>
        <p:spPr bwMode="auto">
          <a:xfrm>
            <a:off x="4160838" y="4906963"/>
            <a:ext cx="2162175" cy="388937"/>
          </a:xfrm>
          <a:custGeom>
            <a:avLst/>
            <a:gdLst>
              <a:gd name="T0" fmla="*/ 1362 w 1362"/>
              <a:gd name="T1" fmla="*/ 0 h 245"/>
              <a:gd name="T2" fmla="*/ 371 w 1362"/>
              <a:gd name="T3" fmla="*/ 105 h 245"/>
              <a:gd name="T4" fmla="*/ 97 w 1362"/>
              <a:gd name="T5" fmla="*/ 161 h 245"/>
              <a:gd name="T6" fmla="*/ 0 w 1362"/>
              <a:gd name="T7" fmla="*/ 245 h 245"/>
              <a:gd name="T8" fmla="*/ 197 w 1362"/>
              <a:gd name="T9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2" h="245">
                <a:moveTo>
                  <a:pt x="1362" y="0"/>
                </a:moveTo>
                <a:lnTo>
                  <a:pt x="371" y="105"/>
                </a:lnTo>
                <a:lnTo>
                  <a:pt x="97" y="161"/>
                </a:lnTo>
                <a:lnTo>
                  <a:pt x="0" y="245"/>
                </a:lnTo>
                <a:lnTo>
                  <a:pt x="197" y="245"/>
                </a:lnTo>
              </a:path>
            </a:pathLst>
          </a:custGeom>
          <a:noFill/>
          <a:ln w="9525" cap="flat" cmpd="sng">
            <a:solidFill>
              <a:srgbClr val="DDDDDD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reeform 1"/>
          <p:cNvSpPr/>
          <p:nvPr/>
        </p:nvSpPr>
        <p:spPr bwMode="auto">
          <a:xfrm>
            <a:off x="4185030" y="2469639"/>
            <a:ext cx="350123" cy="944442"/>
          </a:xfrm>
          <a:custGeom>
            <a:avLst/>
            <a:gdLst>
              <a:gd name="connsiteX0" fmla="*/ 597194 w 603946"/>
              <a:gd name="connsiteY0" fmla="*/ 1000664 h 1055535"/>
              <a:gd name="connsiteX1" fmla="*/ 519556 w 603946"/>
              <a:gd name="connsiteY1" fmla="*/ 1026543 h 1055535"/>
              <a:gd name="connsiteX2" fmla="*/ 1971 w 603946"/>
              <a:gd name="connsiteY2" fmla="*/ 646981 h 1055535"/>
              <a:gd name="connsiteX3" fmla="*/ 329775 w 603946"/>
              <a:gd name="connsiteY3" fmla="*/ 0 h 1055535"/>
              <a:gd name="connsiteX0" fmla="*/ 595645 w 612898"/>
              <a:gd name="connsiteY0" fmla="*/ 1010242 h 1065113"/>
              <a:gd name="connsiteX1" fmla="*/ 518007 w 612898"/>
              <a:gd name="connsiteY1" fmla="*/ 1036121 h 1065113"/>
              <a:gd name="connsiteX2" fmla="*/ 422 w 612898"/>
              <a:gd name="connsiteY2" fmla="*/ 656559 h 1065113"/>
              <a:gd name="connsiteX3" fmla="*/ 612898 w 612898"/>
              <a:gd name="connsiteY3" fmla="*/ 0 h 1065113"/>
              <a:gd name="connsiteX0" fmla="*/ 509462 w 526715"/>
              <a:gd name="connsiteY0" fmla="*/ 1010242 h 1067944"/>
              <a:gd name="connsiteX1" fmla="*/ 431824 w 526715"/>
              <a:gd name="connsiteY1" fmla="*/ 1036121 h 1067944"/>
              <a:gd name="connsiteX2" fmla="*/ 503 w 526715"/>
              <a:gd name="connsiteY2" fmla="*/ 618249 h 1067944"/>
              <a:gd name="connsiteX3" fmla="*/ 526715 w 526715"/>
              <a:gd name="connsiteY3" fmla="*/ 0 h 1067944"/>
              <a:gd name="connsiteX0" fmla="*/ 526187 w 543440"/>
              <a:gd name="connsiteY0" fmla="*/ 1010242 h 1040032"/>
              <a:gd name="connsiteX1" fmla="*/ 163878 w 543440"/>
              <a:gd name="connsiteY1" fmla="*/ 988234 h 1040032"/>
              <a:gd name="connsiteX2" fmla="*/ 17228 w 543440"/>
              <a:gd name="connsiteY2" fmla="*/ 618249 h 1040032"/>
              <a:gd name="connsiteX3" fmla="*/ 543440 w 543440"/>
              <a:gd name="connsiteY3" fmla="*/ 0 h 1040032"/>
              <a:gd name="connsiteX0" fmla="*/ 479778 w 497031"/>
              <a:gd name="connsiteY0" fmla="*/ 1010242 h 1047424"/>
              <a:gd name="connsiteX1" fmla="*/ 117469 w 497031"/>
              <a:gd name="connsiteY1" fmla="*/ 988234 h 1047424"/>
              <a:gd name="connsiteX2" fmla="*/ 22577 w 497031"/>
              <a:gd name="connsiteY2" fmla="*/ 493745 h 1047424"/>
              <a:gd name="connsiteX3" fmla="*/ 497031 w 497031"/>
              <a:gd name="connsiteY3" fmla="*/ 0 h 1047424"/>
              <a:gd name="connsiteX0" fmla="*/ 486502 w 503755"/>
              <a:gd name="connsiteY0" fmla="*/ 1010242 h 1032626"/>
              <a:gd name="connsiteX1" fmla="*/ 98314 w 503755"/>
              <a:gd name="connsiteY1" fmla="*/ 949924 h 1032626"/>
              <a:gd name="connsiteX2" fmla="*/ 29301 w 503755"/>
              <a:gd name="connsiteY2" fmla="*/ 493745 h 1032626"/>
              <a:gd name="connsiteX3" fmla="*/ 503755 w 503755"/>
              <a:gd name="connsiteY3" fmla="*/ 0 h 1032626"/>
              <a:gd name="connsiteX0" fmla="*/ 394665 w 411918"/>
              <a:gd name="connsiteY0" fmla="*/ 1010242 h 1039991"/>
              <a:gd name="connsiteX1" fmla="*/ 6477 w 411918"/>
              <a:gd name="connsiteY1" fmla="*/ 949924 h 1039991"/>
              <a:gd name="connsiteX2" fmla="*/ 170377 w 411918"/>
              <a:gd name="connsiteY2" fmla="*/ 330930 h 1039991"/>
              <a:gd name="connsiteX3" fmla="*/ 411918 w 411918"/>
              <a:gd name="connsiteY3" fmla="*/ 0 h 1039991"/>
              <a:gd name="connsiteX0" fmla="*/ 495941 w 513194"/>
              <a:gd name="connsiteY0" fmla="*/ 1010242 h 1015819"/>
              <a:gd name="connsiteX1" fmla="*/ 4236 w 513194"/>
              <a:gd name="connsiteY1" fmla="*/ 729645 h 1015819"/>
              <a:gd name="connsiteX2" fmla="*/ 271653 w 513194"/>
              <a:gd name="connsiteY2" fmla="*/ 330930 h 1015819"/>
              <a:gd name="connsiteX3" fmla="*/ 513194 w 513194"/>
              <a:gd name="connsiteY3" fmla="*/ 0 h 1015819"/>
              <a:gd name="connsiteX0" fmla="*/ 491809 w 512328"/>
              <a:gd name="connsiteY0" fmla="*/ 1010242 h 1015890"/>
              <a:gd name="connsiteX1" fmla="*/ 104 w 512328"/>
              <a:gd name="connsiteY1" fmla="*/ 729645 h 1015890"/>
              <a:gd name="connsiteX2" fmla="*/ 448676 w 512328"/>
              <a:gd name="connsiteY2" fmla="*/ 311775 h 1015890"/>
              <a:gd name="connsiteX3" fmla="*/ 509062 w 512328"/>
              <a:gd name="connsiteY3" fmla="*/ 0 h 1015890"/>
              <a:gd name="connsiteX0" fmla="*/ 491855 w 510274"/>
              <a:gd name="connsiteY0" fmla="*/ 1010242 h 1015750"/>
              <a:gd name="connsiteX1" fmla="*/ 150 w 510274"/>
              <a:gd name="connsiteY1" fmla="*/ 729645 h 1015750"/>
              <a:gd name="connsiteX2" fmla="*/ 440096 w 510274"/>
              <a:gd name="connsiteY2" fmla="*/ 350085 h 1015750"/>
              <a:gd name="connsiteX3" fmla="*/ 509108 w 510274"/>
              <a:gd name="connsiteY3" fmla="*/ 0 h 1015750"/>
              <a:gd name="connsiteX0" fmla="*/ 310805 w 328058"/>
              <a:gd name="connsiteY0" fmla="*/ 1010242 h 1014215"/>
              <a:gd name="connsiteX1" fmla="*/ 255 w 328058"/>
              <a:gd name="connsiteY1" fmla="*/ 633872 h 1014215"/>
              <a:gd name="connsiteX2" fmla="*/ 259046 w 328058"/>
              <a:gd name="connsiteY2" fmla="*/ 350085 h 1014215"/>
              <a:gd name="connsiteX3" fmla="*/ 328058 w 328058"/>
              <a:gd name="connsiteY3" fmla="*/ 0 h 1014215"/>
              <a:gd name="connsiteX0" fmla="*/ 335873 w 353126"/>
              <a:gd name="connsiteY0" fmla="*/ 1010242 h 1010241"/>
              <a:gd name="connsiteX1" fmla="*/ 44916 w 353126"/>
              <a:gd name="connsiteY1" fmla="*/ 945399 h 1010241"/>
              <a:gd name="connsiteX2" fmla="*/ 25323 w 353126"/>
              <a:gd name="connsiteY2" fmla="*/ 633872 h 1010241"/>
              <a:gd name="connsiteX3" fmla="*/ 284114 w 353126"/>
              <a:gd name="connsiteY3" fmla="*/ 350085 h 1010241"/>
              <a:gd name="connsiteX4" fmla="*/ 353126 w 353126"/>
              <a:gd name="connsiteY4" fmla="*/ 0 h 1010241"/>
              <a:gd name="connsiteX0" fmla="*/ 275488 w 353126"/>
              <a:gd name="connsiteY0" fmla="*/ 1048552 h 1048552"/>
              <a:gd name="connsiteX1" fmla="*/ 44916 w 353126"/>
              <a:gd name="connsiteY1" fmla="*/ 945399 h 1048552"/>
              <a:gd name="connsiteX2" fmla="*/ 25323 w 353126"/>
              <a:gd name="connsiteY2" fmla="*/ 633872 h 1048552"/>
              <a:gd name="connsiteX3" fmla="*/ 284114 w 353126"/>
              <a:gd name="connsiteY3" fmla="*/ 350085 h 1048552"/>
              <a:gd name="connsiteX4" fmla="*/ 353126 w 353126"/>
              <a:gd name="connsiteY4" fmla="*/ 0 h 1048552"/>
              <a:gd name="connsiteX0" fmla="*/ 272485 w 350123"/>
              <a:gd name="connsiteY0" fmla="*/ 1048552 h 1048552"/>
              <a:gd name="connsiteX1" fmla="*/ 41913 w 350123"/>
              <a:gd name="connsiteY1" fmla="*/ 945399 h 1048552"/>
              <a:gd name="connsiteX2" fmla="*/ 22320 w 350123"/>
              <a:gd name="connsiteY2" fmla="*/ 633872 h 1048552"/>
              <a:gd name="connsiteX3" fmla="*/ 237979 w 350123"/>
              <a:gd name="connsiteY3" fmla="*/ 311775 h 1048552"/>
              <a:gd name="connsiteX4" fmla="*/ 350123 w 350123"/>
              <a:gd name="connsiteY4" fmla="*/ 0 h 104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23" h="1048552">
                <a:moveTo>
                  <a:pt x="272485" y="1048552"/>
                </a:moveTo>
                <a:cubicBezTo>
                  <a:pt x="244121" y="1018590"/>
                  <a:pt x="93671" y="1008127"/>
                  <a:pt x="41913" y="945399"/>
                </a:cubicBezTo>
                <a:cubicBezTo>
                  <a:pt x="-9845" y="882671"/>
                  <a:pt x="-10358" y="739476"/>
                  <a:pt x="22320" y="633872"/>
                </a:cubicBezTo>
                <a:cubicBezTo>
                  <a:pt x="54998" y="528268"/>
                  <a:pt x="183345" y="417420"/>
                  <a:pt x="237979" y="311775"/>
                </a:cubicBezTo>
                <a:cubicBezTo>
                  <a:pt x="292613" y="206130"/>
                  <a:pt x="350123" y="0"/>
                  <a:pt x="350123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4" name="Freeform 163"/>
          <p:cNvSpPr/>
          <p:nvPr/>
        </p:nvSpPr>
        <p:spPr bwMode="auto">
          <a:xfrm flipH="1">
            <a:off x="4324585" y="1724247"/>
            <a:ext cx="1239969" cy="1220487"/>
          </a:xfrm>
          <a:custGeom>
            <a:avLst/>
            <a:gdLst>
              <a:gd name="connsiteX0" fmla="*/ 597194 w 603946"/>
              <a:gd name="connsiteY0" fmla="*/ 1000664 h 1055535"/>
              <a:gd name="connsiteX1" fmla="*/ 519556 w 603946"/>
              <a:gd name="connsiteY1" fmla="*/ 1026543 h 1055535"/>
              <a:gd name="connsiteX2" fmla="*/ 1971 w 603946"/>
              <a:gd name="connsiteY2" fmla="*/ 646981 h 1055535"/>
              <a:gd name="connsiteX3" fmla="*/ 329775 w 603946"/>
              <a:gd name="connsiteY3" fmla="*/ 0 h 1055535"/>
              <a:gd name="connsiteX0" fmla="*/ 595645 w 612898"/>
              <a:gd name="connsiteY0" fmla="*/ 1010242 h 1065113"/>
              <a:gd name="connsiteX1" fmla="*/ 518007 w 612898"/>
              <a:gd name="connsiteY1" fmla="*/ 1036121 h 1065113"/>
              <a:gd name="connsiteX2" fmla="*/ 422 w 612898"/>
              <a:gd name="connsiteY2" fmla="*/ 656559 h 1065113"/>
              <a:gd name="connsiteX3" fmla="*/ 612898 w 612898"/>
              <a:gd name="connsiteY3" fmla="*/ 0 h 1065113"/>
              <a:gd name="connsiteX0" fmla="*/ 509462 w 526715"/>
              <a:gd name="connsiteY0" fmla="*/ 1010242 h 1067944"/>
              <a:gd name="connsiteX1" fmla="*/ 431824 w 526715"/>
              <a:gd name="connsiteY1" fmla="*/ 1036121 h 1067944"/>
              <a:gd name="connsiteX2" fmla="*/ 503 w 526715"/>
              <a:gd name="connsiteY2" fmla="*/ 618249 h 1067944"/>
              <a:gd name="connsiteX3" fmla="*/ 526715 w 526715"/>
              <a:gd name="connsiteY3" fmla="*/ 0 h 1067944"/>
              <a:gd name="connsiteX0" fmla="*/ 526187 w 543440"/>
              <a:gd name="connsiteY0" fmla="*/ 1010242 h 1040032"/>
              <a:gd name="connsiteX1" fmla="*/ 163878 w 543440"/>
              <a:gd name="connsiteY1" fmla="*/ 988234 h 1040032"/>
              <a:gd name="connsiteX2" fmla="*/ 17228 w 543440"/>
              <a:gd name="connsiteY2" fmla="*/ 618249 h 1040032"/>
              <a:gd name="connsiteX3" fmla="*/ 543440 w 543440"/>
              <a:gd name="connsiteY3" fmla="*/ 0 h 1040032"/>
              <a:gd name="connsiteX0" fmla="*/ 479778 w 497031"/>
              <a:gd name="connsiteY0" fmla="*/ 1010242 h 1047424"/>
              <a:gd name="connsiteX1" fmla="*/ 117469 w 497031"/>
              <a:gd name="connsiteY1" fmla="*/ 988234 h 1047424"/>
              <a:gd name="connsiteX2" fmla="*/ 22577 w 497031"/>
              <a:gd name="connsiteY2" fmla="*/ 493745 h 1047424"/>
              <a:gd name="connsiteX3" fmla="*/ 497031 w 497031"/>
              <a:gd name="connsiteY3" fmla="*/ 0 h 1047424"/>
              <a:gd name="connsiteX0" fmla="*/ 486502 w 503755"/>
              <a:gd name="connsiteY0" fmla="*/ 1010242 h 1032626"/>
              <a:gd name="connsiteX1" fmla="*/ 98314 w 503755"/>
              <a:gd name="connsiteY1" fmla="*/ 949924 h 1032626"/>
              <a:gd name="connsiteX2" fmla="*/ 29301 w 503755"/>
              <a:gd name="connsiteY2" fmla="*/ 493745 h 1032626"/>
              <a:gd name="connsiteX3" fmla="*/ 503755 w 503755"/>
              <a:gd name="connsiteY3" fmla="*/ 0 h 1032626"/>
              <a:gd name="connsiteX0" fmla="*/ 394665 w 411918"/>
              <a:gd name="connsiteY0" fmla="*/ 1010242 h 1039991"/>
              <a:gd name="connsiteX1" fmla="*/ 6477 w 411918"/>
              <a:gd name="connsiteY1" fmla="*/ 949924 h 1039991"/>
              <a:gd name="connsiteX2" fmla="*/ 170377 w 411918"/>
              <a:gd name="connsiteY2" fmla="*/ 330930 h 1039991"/>
              <a:gd name="connsiteX3" fmla="*/ 411918 w 411918"/>
              <a:gd name="connsiteY3" fmla="*/ 0 h 1039991"/>
              <a:gd name="connsiteX0" fmla="*/ 495941 w 513194"/>
              <a:gd name="connsiteY0" fmla="*/ 1010242 h 1015819"/>
              <a:gd name="connsiteX1" fmla="*/ 4236 w 513194"/>
              <a:gd name="connsiteY1" fmla="*/ 729645 h 1015819"/>
              <a:gd name="connsiteX2" fmla="*/ 271653 w 513194"/>
              <a:gd name="connsiteY2" fmla="*/ 330930 h 1015819"/>
              <a:gd name="connsiteX3" fmla="*/ 513194 w 513194"/>
              <a:gd name="connsiteY3" fmla="*/ 0 h 1015819"/>
              <a:gd name="connsiteX0" fmla="*/ 491809 w 512328"/>
              <a:gd name="connsiteY0" fmla="*/ 1010242 h 1015890"/>
              <a:gd name="connsiteX1" fmla="*/ 104 w 512328"/>
              <a:gd name="connsiteY1" fmla="*/ 729645 h 1015890"/>
              <a:gd name="connsiteX2" fmla="*/ 448676 w 512328"/>
              <a:gd name="connsiteY2" fmla="*/ 311775 h 1015890"/>
              <a:gd name="connsiteX3" fmla="*/ 509062 w 512328"/>
              <a:gd name="connsiteY3" fmla="*/ 0 h 1015890"/>
              <a:gd name="connsiteX0" fmla="*/ 491855 w 510274"/>
              <a:gd name="connsiteY0" fmla="*/ 1010242 h 1015750"/>
              <a:gd name="connsiteX1" fmla="*/ 150 w 510274"/>
              <a:gd name="connsiteY1" fmla="*/ 729645 h 1015750"/>
              <a:gd name="connsiteX2" fmla="*/ 440096 w 510274"/>
              <a:gd name="connsiteY2" fmla="*/ 350085 h 1015750"/>
              <a:gd name="connsiteX3" fmla="*/ 509108 w 510274"/>
              <a:gd name="connsiteY3" fmla="*/ 0 h 1015750"/>
              <a:gd name="connsiteX0" fmla="*/ 310805 w 328058"/>
              <a:gd name="connsiteY0" fmla="*/ 1010242 h 1014215"/>
              <a:gd name="connsiteX1" fmla="*/ 255 w 328058"/>
              <a:gd name="connsiteY1" fmla="*/ 633872 h 1014215"/>
              <a:gd name="connsiteX2" fmla="*/ 259046 w 328058"/>
              <a:gd name="connsiteY2" fmla="*/ 350085 h 1014215"/>
              <a:gd name="connsiteX3" fmla="*/ 328058 w 328058"/>
              <a:gd name="connsiteY3" fmla="*/ 0 h 1014215"/>
              <a:gd name="connsiteX0" fmla="*/ 335873 w 353126"/>
              <a:gd name="connsiteY0" fmla="*/ 1010242 h 1010241"/>
              <a:gd name="connsiteX1" fmla="*/ 44916 w 353126"/>
              <a:gd name="connsiteY1" fmla="*/ 945399 h 1010241"/>
              <a:gd name="connsiteX2" fmla="*/ 25323 w 353126"/>
              <a:gd name="connsiteY2" fmla="*/ 633872 h 1010241"/>
              <a:gd name="connsiteX3" fmla="*/ 284114 w 353126"/>
              <a:gd name="connsiteY3" fmla="*/ 350085 h 1010241"/>
              <a:gd name="connsiteX4" fmla="*/ 353126 w 353126"/>
              <a:gd name="connsiteY4" fmla="*/ 0 h 1010241"/>
              <a:gd name="connsiteX0" fmla="*/ 275488 w 353126"/>
              <a:gd name="connsiteY0" fmla="*/ 1048552 h 1048552"/>
              <a:gd name="connsiteX1" fmla="*/ 44916 w 353126"/>
              <a:gd name="connsiteY1" fmla="*/ 945399 h 1048552"/>
              <a:gd name="connsiteX2" fmla="*/ 25323 w 353126"/>
              <a:gd name="connsiteY2" fmla="*/ 633872 h 1048552"/>
              <a:gd name="connsiteX3" fmla="*/ 284114 w 353126"/>
              <a:gd name="connsiteY3" fmla="*/ 350085 h 1048552"/>
              <a:gd name="connsiteX4" fmla="*/ 353126 w 353126"/>
              <a:gd name="connsiteY4" fmla="*/ 0 h 1048552"/>
              <a:gd name="connsiteX0" fmla="*/ 272485 w 350123"/>
              <a:gd name="connsiteY0" fmla="*/ 1048552 h 1048552"/>
              <a:gd name="connsiteX1" fmla="*/ 41913 w 350123"/>
              <a:gd name="connsiteY1" fmla="*/ 945399 h 1048552"/>
              <a:gd name="connsiteX2" fmla="*/ 22320 w 350123"/>
              <a:gd name="connsiteY2" fmla="*/ 633872 h 1048552"/>
              <a:gd name="connsiteX3" fmla="*/ 237979 w 350123"/>
              <a:gd name="connsiteY3" fmla="*/ 311775 h 1048552"/>
              <a:gd name="connsiteX4" fmla="*/ 350123 w 350123"/>
              <a:gd name="connsiteY4" fmla="*/ 0 h 1048552"/>
              <a:gd name="connsiteX0" fmla="*/ 262468 w 635996"/>
              <a:gd name="connsiteY0" fmla="*/ 1048552 h 1048552"/>
              <a:gd name="connsiteX1" fmla="*/ 631842 w 635996"/>
              <a:gd name="connsiteY1" fmla="*/ 207944 h 1048552"/>
              <a:gd name="connsiteX2" fmla="*/ 12303 w 635996"/>
              <a:gd name="connsiteY2" fmla="*/ 633872 h 1048552"/>
              <a:gd name="connsiteX3" fmla="*/ 227962 w 635996"/>
              <a:gd name="connsiteY3" fmla="*/ 311775 h 1048552"/>
              <a:gd name="connsiteX4" fmla="*/ 340106 w 635996"/>
              <a:gd name="connsiteY4" fmla="*/ 0 h 1048552"/>
              <a:gd name="connsiteX0" fmla="*/ 275087 w 1314083"/>
              <a:gd name="connsiteY0" fmla="*/ 1355027 h 1355027"/>
              <a:gd name="connsiteX1" fmla="*/ 644461 w 1314083"/>
              <a:gd name="connsiteY1" fmla="*/ 514419 h 1355027"/>
              <a:gd name="connsiteX2" fmla="*/ 24922 w 1314083"/>
              <a:gd name="connsiteY2" fmla="*/ 940347 h 1355027"/>
              <a:gd name="connsiteX3" fmla="*/ 240581 w 1314083"/>
              <a:gd name="connsiteY3" fmla="*/ 618250 h 1355027"/>
              <a:gd name="connsiteX4" fmla="*/ 1314083 w 1314083"/>
              <a:gd name="connsiteY4" fmla="*/ 0 h 1355027"/>
              <a:gd name="connsiteX0" fmla="*/ 50476 w 1089472"/>
              <a:gd name="connsiteY0" fmla="*/ 1355027 h 1355027"/>
              <a:gd name="connsiteX1" fmla="*/ 419850 w 1089472"/>
              <a:gd name="connsiteY1" fmla="*/ 514419 h 1355027"/>
              <a:gd name="connsiteX2" fmla="*/ 15970 w 1089472"/>
              <a:gd name="connsiteY2" fmla="*/ 618250 h 1355027"/>
              <a:gd name="connsiteX3" fmla="*/ 1089472 w 1089472"/>
              <a:gd name="connsiteY3" fmla="*/ 0 h 1355027"/>
              <a:gd name="connsiteX0" fmla="*/ 1429 w 1040425"/>
              <a:gd name="connsiteY0" fmla="*/ 1358712 h 1358712"/>
              <a:gd name="connsiteX1" fmla="*/ 370803 w 1040425"/>
              <a:gd name="connsiteY1" fmla="*/ 518104 h 1358712"/>
              <a:gd name="connsiteX2" fmla="*/ 407847 w 1040425"/>
              <a:gd name="connsiteY2" fmla="*/ 123912 h 1358712"/>
              <a:gd name="connsiteX3" fmla="*/ 1040425 w 1040425"/>
              <a:gd name="connsiteY3" fmla="*/ 3685 h 1358712"/>
              <a:gd name="connsiteX0" fmla="*/ 0 w 1038996"/>
              <a:gd name="connsiteY0" fmla="*/ 1358712 h 1358712"/>
              <a:gd name="connsiteX1" fmla="*/ 260650 w 1038996"/>
              <a:gd name="connsiteY1" fmla="*/ 1020034 h 1358712"/>
              <a:gd name="connsiteX2" fmla="*/ 369374 w 1038996"/>
              <a:gd name="connsiteY2" fmla="*/ 518104 h 1358712"/>
              <a:gd name="connsiteX3" fmla="*/ 406418 w 1038996"/>
              <a:gd name="connsiteY3" fmla="*/ 123912 h 1358712"/>
              <a:gd name="connsiteX4" fmla="*/ 1038996 w 1038996"/>
              <a:gd name="connsiteY4" fmla="*/ 3685 h 1358712"/>
              <a:gd name="connsiteX0" fmla="*/ 0 w 1038996"/>
              <a:gd name="connsiteY0" fmla="*/ 1355027 h 1355027"/>
              <a:gd name="connsiteX1" fmla="*/ 260650 w 1038996"/>
              <a:gd name="connsiteY1" fmla="*/ 1016349 h 1355027"/>
              <a:gd name="connsiteX2" fmla="*/ 340461 w 1038996"/>
              <a:gd name="connsiteY2" fmla="*/ 495265 h 1355027"/>
              <a:gd name="connsiteX3" fmla="*/ 406418 w 1038996"/>
              <a:gd name="connsiteY3" fmla="*/ 120227 h 1355027"/>
              <a:gd name="connsiteX4" fmla="*/ 1038996 w 1038996"/>
              <a:gd name="connsiteY4" fmla="*/ 0 h 1355027"/>
              <a:gd name="connsiteX0" fmla="*/ 0 w 1038996"/>
              <a:gd name="connsiteY0" fmla="*/ 1355027 h 1355027"/>
              <a:gd name="connsiteX1" fmla="*/ 260650 w 1038996"/>
              <a:gd name="connsiteY1" fmla="*/ 1016349 h 1355027"/>
              <a:gd name="connsiteX2" fmla="*/ 340461 w 1038996"/>
              <a:gd name="connsiteY2" fmla="*/ 495265 h 1355027"/>
              <a:gd name="connsiteX3" fmla="*/ 406418 w 1038996"/>
              <a:gd name="connsiteY3" fmla="*/ 120227 h 1355027"/>
              <a:gd name="connsiteX4" fmla="*/ 1038996 w 1038996"/>
              <a:gd name="connsiteY4" fmla="*/ 0 h 1355027"/>
              <a:gd name="connsiteX0" fmla="*/ 0 w 1038996"/>
              <a:gd name="connsiteY0" fmla="*/ 1355027 h 1355027"/>
              <a:gd name="connsiteX1" fmla="*/ 260650 w 1038996"/>
              <a:gd name="connsiteY1" fmla="*/ 1016349 h 1355027"/>
              <a:gd name="connsiteX2" fmla="*/ 340461 w 1038996"/>
              <a:gd name="connsiteY2" fmla="*/ 495265 h 1355027"/>
              <a:gd name="connsiteX3" fmla="*/ 406418 w 1038996"/>
              <a:gd name="connsiteY3" fmla="*/ 120227 h 1355027"/>
              <a:gd name="connsiteX4" fmla="*/ 1038996 w 1038996"/>
              <a:gd name="connsiteY4" fmla="*/ 0 h 1355027"/>
              <a:gd name="connsiteX0" fmla="*/ 0 w 1038996"/>
              <a:gd name="connsiteY0" fmla="*/ 1355027 h 1355027"/>
              <a:gd name="connsiteX1" fmla="*/ 260650 w 1038996"/>
              <a:gd name="connsiteY1" fmla="*/ 1016349 h 1355027"/>
              <a:gd name="connsiteX2" fmla="*/ 340461 w 1038996"/>
              <a:gd name="connsiteY2" fmla="*/ 495265 h 1355027"/>
              <a:gd name="connsiteX3" fmla="*/ 406418 w 1038996"/>
              <a:gd name="connsiteY3" fmla="*/ 120227 h 1355027"/>
              <a:gd name="connsiteX4" fmla="*/ 1038996 w 1038996"/>
              <a:gd name="connsiteY4" fmla="*/ 0 h 1355027"/>
              <a:gd name="connsiteX0" fmla="*/ 0 w 1038996"/>
              <a:gd name="connsiteY0" fmla="*/ 1355027 h 1355027"/>
              <a:gd name="connsiteX1" fmla="*/ 260650 w 1038996"/>
              <a:gd name="connsiteY1" fmla="*/ 1016349 h 1355027"/>
              <a:gd name="connsiteX2" fmla="*/ 311547 w 1038996"/>
              <a:gd name="connsiteY2" fmla="*/ 485687 h 1355027"/>
              <a:gd name="connsiteX3" fmla="*/ 406418 w 1038996"/>
              <a:gd name="connsiteY3" fmla="*/ 120227 h 1355027"/>
              <a:gd name="connsiteX4" fmla="*/ 1038996 w 1038996"/>
              <a:gd name="connsiteY4" fmla="*/ 0 h 1355027"/>
              <a:gd name="connsiteX0" fmla="*/ 0 w 1038996"/>
              <a:gd name="connsiteY0" fmla="*/ 1355027 h 1355027"/>
              <a:gd name="connsiteX1" fmla="*/ 260650 w 1038996"/>
              <a:gd name="connsiteY1" fmla="*/ 1016349 h 1355027"/>
              <a:gd name="connsiteX2" fmla="*/ 311547 w 1038996"/>
              <a:gd name="connsiteY2" fmla="*/ 485687 h 1355027"/>
              <a:gd name="connsiteX3" fmla="*/ 406418 w 1038996"/>
              <a:gd name="connsiteY3" fmla="*/ 120227 h 1355027"/>
              <a:gd name="connsiteX4" fmla="*/ 1038996 w 1038996"/>
              <a:gd name="connsiteY4" fmla="*/ 0 h 135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996" h="1355027">
                <a:moveTo>
                  <a:pt x="0" y="1355027"/>
                </a:moveTo>
                <a:cubicBezTo>
                  <a:pt x="33804" y="1284215"/>
                  <a:pt x="199088" y="1156450"/>
                  <a:pt x="260650" y="1016349"/>
                </a:cubicBezTo>
                <a:cubicBezTo>
                  <a:pt x="322212" y="876248"/>
                  <a:pt x="320985" y="649407"/>
                  <a:pt x="311547" y="485687"/>
                </a:cubicBezTo>
                <a:cubicBezTo>
                  <a:pt x="294880" y="312390"/>
                  <a:pt x="285177" y="201175"/>
                  <a:pt x="406418" y="120227"/>
                </a:cubicBezTo>
                <a:cubicBezTo>
                  <a:pt x="527659" y="39279"/>
                  <a:pt x="1038996" y="0"/>
                  <a:pt x="1038996" y="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D9C10-C83F-44FD-BEF1-BD54045826A5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304130" name="Group 2"/>
          <p:cNvGrpSpPr>
            <a:grpSpLocks/>
          </p:cNvGrpSpPr>
          <p:nvPr/>
        </p:nvGrpSpPr>
        <p:grpSpPr bwMode="auto">
          <a:xfrm>
            <a:off x="3930650" y="5546725"/>
            <a:ext cx="4613275" cy="254000"/>
            <a:chOff x="384" y="3600"/>
            <a:chExt cx="2906" cy="160"/>
          </a:xfrm>
        </p:grpSpPr>
        <p:grpSp>
          <p:nvGrpSpPr>
            <p:cNvPr id="304131" name="Group 3"/>
            <p:cNvGrpSpPr>
              <a:grpSpLocks/>
            </p:cNvGrpSpPr>
            <p:nvPr/>
          </p:nvGrpSpPr>
          <p:grpSpPr bwMode="auto">
            <a:xfrm>
              <a:off x="384" y="3600"/>
              <a:ext cx="2400" cy="144"/>
              <a:chOff x="384" y="3600"/>
              <a:chExt cx="4752" cy="250"/>
            </a:xfrm>
          </p:grpSpPr>
          <p:sp>
            <p:nvSpPr>
              <p:cNvPr id="304132" name="Rectangle 4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133" name="Line 5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34" name="Line 6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35" name="Line 7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36" name="Line 8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37" name="Line 9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38" name="Line 10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39" name="Line 11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0" name="Line 12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1" name="Line 13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2" name="Line 14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3" name="Line 15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4" name="Line 16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5" name="Line 17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6" name="Line 18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7" name="Line 19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8" name="Line 20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49" name="Line 21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0" name="Line 22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1" name="Line 23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2" name="Line 24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3" name="Line 25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4" name="Line 26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5" name="Line 27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6" name="Line 28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7" name="Line 29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58" name="Rectangle 30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159" name="Rectangle 31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160" name="Rectangle 32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161" name="Rectangle 33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162" name="Rectangle 34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163" name="Rectangle 35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4164" name="Rectangle 36"/>
            <p:cNvSpPr>
              <a:spLocks noChangeArrowheads="1"/>
            </p:cNvSpPr>
            <p:nvPr/>
          </p:nvSpPr>
          <p:spPr bwMode="auto">
            <a:xfrm>
              <a:off x="432" y="3600"/>
              <a:ext cx="2858" cy="16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2 . 0 0 3 . 6 2 4 3 3 . 1 9 9 9 . 0 2 5 7 6 . 3 2 1 . . .</a:t>
              </a:r>
            </a:p>
          </p:txBody>
        </p:sp>
      </p:grpSp>
      <p:sp>
        <p:nvSpPr>
          <p:cNvPr id="304165" name="Rectangle 37"/>
          <p:cNvSpPr>
            <a:spLocks noChangeArrowheads="1"/>
          </p:cNvSpPr>
          <p:nvPr/>
        </p:nvSpPr>
        <p:spPr bwMode="auto">
          <a:xfrm>
            <a:off x="17526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166" name="Rectangle 38"/>
          <p:cNvSpPr>
            <a:spLocks noChangeArrowheads="1"/>
          </p:cNvSpPr>
          <p:nvPr/>
        </p:nvSpPr>
        <p:spPr bwMode="auto">
          <a:xfrm>
            <a:off x="32004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167" name="Rectangle 39"/>
          <p:cNvSpPr>
            <a:spLocks noChangeArrowheads="1"/>
          </p:cNvSpPr>
          <p:nvPr/>
        </p:nvSpPr>
        <p:spPr bwMode="auto">
          <a:xfrm>
            <a:off x="4648200" y="4419600"/>
            <a:ext cx="1447800" cy="381000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168" name="Rectangle 40"/>
          <p:cNvSpPr>
            <a:spLocks noChangeArrowheads="1"/>
          </p:cNvSpPr>
          <p:nvPr/>
        </p:nvSpPr>
        <p:spPr bwMode="auto">
          <a:xfrm>
            <a:off x="642938" y="3484563"/>
            <a:ext cx="6629400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grid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  grid[0]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grid[1]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grid[2]   ...</a:t>
            </a:r>
          </a:p>
        </p:txBody>
      </p:sp>
      <p:sp>
        <p:nvSpPr>
          <p:cNvPr id="304169" name="Rectangle 4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304170" name="Rectangle 42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924800" cy="7620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grid[1][2]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radius*(sin(x) + cos(y)…);</a:t>
            </a:r>
          </a:p>
        </p:txBody>
      </p:sp>
      <p:sp>
        <p:nvSpPr>
          <p:cNvPr id="304171" name="Rectangle 43"/>
          <p:cNvSpPr>
            <a:spLocks noChangeArrowheads="1"/>
          </p:cNvSpPr>
          <p:nvPr/>
        </p:nvSpPr>
        <p:spPr bwMode="auto">
          <a:xfrm>
            <a:off x="1752600" y="3482975"/>
            <a:ext cx="9144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172" name="Line 44"/>
          <p:cNvSpPr>
            <a:spLocks noChangeShapeType="1"/>
          </p:cNvSpPr>
          <p:nvPr/>
        </p:nvSpPr>
        <p:spPr bwMode="auto">
          <a:xfrm>
            <a:off x="2209800" y="3940175"/>
            <a:ext cx="0" cy="403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73" name="Line 45"/>
          <p:cNvSpPr>
            <a:spLocks noChangeShapeType="1"/>
          </p:cNvSpPr>
          <p:nvPr/>
        </p:nvSpPr>
        <p:spPr bwMode="auto">
          <a:xfrm>
            <a:off x="1447800" y="4419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74" name="Line 46"/>
          <p:cNvSpPr>
            <a:spLocks noChangeShapeType="1"/>
          </p:cNvSpPr>
          <p:nvPr/>
        </p:nvSpPr>
        <p:spPr bwMode="auto">
          <a:xfrm>
            <a:off x="1600200" y="4800600"/>
            <a:ext cx="5029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78" name="Text Box 50"/>
          <p:cNvSpPr txBox="1">
            <a:spLocks noChangeArrowheads="1"/>
          </p:cNvSpPr>
          <p:nvPr/>
        </p:nvSpPr>
        <p:spPr bwMode="auto">
          <a:xfrm>
            <a:off x="4572000" y="2286000"/>
            <a:ext cx="40386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“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Access the x-th pointer,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and get it’s y-th double value</a:t>
            </a:r>
            <a:r>
              <a:rPr lang="en-US"/>
              <a:t>”</a:t>
            </a:r>
          </a:p>
        </p:txBody>
      </p:sp>
      <p:sp>
        <p:nvSpPr>
          <p:cNvPr id="304179" name="Text Box 51"/>
          <p:cNvSpPr txBox="1">
            <a:spLocks noChangeArrowheads="1"/>
          </p:cNvSpPr>
          <p:nvPr/>
        </p:nvSpPr>
        <p:spPr bwMode="auto">
          <a:xfrm>
            <a:off x="381000" y="3157538"/>
            <a:ext cx="3276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 to</a:t>
            </a:r>
            <a:r>
              <a:rPr lang="en-US" sz="1800"/>
              <a:t> list of double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1800"/>
              <a:t>)</a:t>
            </a:r>
          </a:p>
        </p:txBody>
      </p:sp>
      <p:sp>
        <p:nvSpPr>
          <p:cNvPr id="304180" name="Text Box 52"/>
          <p:cNvSpPr txBox="1">
            <a:spLocks noChangeArrowheads="1"/>
          </p:cNvSpPr>
          <p:nvPr/>
        </p:nvSpPr>
        <p:spPr bwMode="auto">
          <a:xfrm>
            <a:off x="5105400" y="4144963"/>
            <a:ext cx="3014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(xmax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 sz="1800"/>
              <a:t> </a:t>
            </a:r>
            <a:r>
              <a:rPr lang="en-US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 ==&gt; </a:t>
            </a:r>
            <a:r>
              <a:rPr lang="en-US" sz="1800"/>
              <a:t>)</a:t>
            </a:r>
          </a:p>
        </p:txBody>
      </p:sp>
      <p:sp>
        <p:nvSpPr>
          <p:cNvPr id="304186" name="Rectangle 58"/>
          <p:cNvSpPr>
            <a:spLocks noChangeArrowheads="1"/>
          </p:cNvSpPr>
          <p:nvPr/>
        </p:nvSpPr>
        <p:spPr bwMode="auto">
          <a:xfrm>
            <a:off x="3741738" y="5937250"/>
            <a:ext cx="3694112" cy="219075"/>
          </a:xfrm>
          <a:prstGeom prst="rect">
            <a:avLst/>
          </a:prstGeom>
          <a:solidFill>
            <a:srgbClr val="DDDDDD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187" name="Line 59"/>
          <p:cNvSpPr>
            <a:spLocks noChangeShapeType="1"/>
          </p:cNvSpPr>
          <p:nvPr/>
        </p:nvSpPr>
        <p:spPr bwMode="auto">
          <a:xfrm>
            <a:off x="3895725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88" name="Line 60"/>
          <p:cNvSpPr>
            <a:spLocks noChangeShapeType="1"/>
          </p:cNvSpPr>
          <p:nvPr/>
        </p:nvSpPr>
        <p:spPr bwMode="auto">
          <a:xfrm>
            <a:off x="4049713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89" name="Line 61"/>
          <p:cNvSpPr>
            <a:spLocks noChangeShapeType="1"/>
          </p:cNvSpPr>
          <p:nvPr/>
        </p:nvSpPr>
        <p:spPr bwMode="auto">
          <a:xfrm>
            <a:off x="4203700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0" name="Line 62"/>
          <p:cNvSpPr>
            <a:spLocks noChangeShapeType="1"/>
          </p:cNvSpPr>
          <p:nvPr/>
        </p:nvSpPr>
        <p:spPr bwMode="auto">
          <a:xfrm>
            <a:off x="4357688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1" name="Line 63"/>
          <p:cNvSpPr>
            <a:spLocks noChangeShapeType="1"/>
          </p:cNvSpPr>
          <p:nvPr/>
        </p:nvSpPr>
        <p:spPr bwMode="auto">
          <a:xfrm>
            <a:off x="4511675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2" name="Line 64"/>
          <p:cNvSpPr>
            <a:spLocks noChangeShapeType="1"/>
          </p:cNvSpPr>
          <p:nvPr/>
        </p:nvSpPr>
        <p:spPr bwMode="auto">
          <a:xfrm>
            <a:off x="4665663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3" name="Line 65"/>
          <p:cNvSpPr>
            <a:spLocks noChangeShapeType="1"/>
          </p:cNvSpPr>
          <p:nvPr/>
        </p:nvSpPr>
        <p:spPr bwMode="auto">
          <a:xfrm>
            <a:off x="4819650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4" name="Line 66"/>
          <p:cNvSpPr>
            <a:spLocks noChangeShapeType="1"/>
          </p:cNvSpPr>
          <p:nvPr/>
        </p:nvSpPr>
        <p:spPr bwMode="auto">
          <a:xfrm>
            <a:off x="4972050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5" name="Line 67"/>
          <p:cNvSpPr>
            <a:spLocks noChangeShapeType="1"/>
          </p:cNvSpPr>
          <p:nvPr/>
        </p:nvSpPr>
        <p:spPr bwMode="auto">
          <a:xfrm>
            <a:off x="5126038" y="5940425"/>
            <a:ext cx="0" cy="214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6" name="Line 68"/>
          <p:cNvSpPr>
            <a:spLocks noChangeShapeType="1"/>
          </p:cNvSpPr>
          <p:nvPr/>
        </p:nvSpPr>
        <p:spPr bwMode="auto">
          <a:xfrm>
            <a:off x="5280025" y="5940425"/>
            <a:ext cx="0" cy="214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7" name="Line 69"/>
          <p:cNvSpPr>
            <a:spLocks noChangeShapeType="1"/>
          </p:cNvSpPr>
          <p:nvPr/>
        </p:nvSpPr>
        <p:spPr bwMode="auto">
          <a:xfrm>
            <a:off x="5434013" y="5940425"/>
            <a:ext cx="0" cy="214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8" name="Line 70"/>
          <p:cNvSpPr>
            <a:spLocks noChangeShapeType="1"/>
          </p:cNvSpPr>
          <p:nvPr/>
        </p:nvSpPr>
        <p:spPr bwMode="auto">
          <a:xfrm>
            <a:off x="5588000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199" name="Line 71"/>
          <p:cNvSpPr>
            <a:spLocks noChangeShapeType="1"/>
          </p:cNvSpPr>
          <p:nvPr/>
        </p:nvSpPr>
        <p:spPr bwMode="auto">
          <a:xfrm>
            <a:off x="5741988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0" name="Line 72"/>
          <p:cNvSpPr>
            <a:spLocks noChangeShapeType="1"/>
          </p:cNvSpPr>
          <p:nvPr/>
        </p:nvSpPr>
        <p:spPr bwMode="auto">
          <a:xfrm>
            <a:off x="5895975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1" name="Line 73"/>
          <p:cNvSpPr>
            <a:spLocks noChangeShapeType="1"/>
          </p:cNvSpPr>
          <p:nvPr/>
        </p:nvSpPr>
        <p:spPr bwMode="auto">
          <a:xfrm>
            <a:off x="6049963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2" name="Line 74"/>
          <p:cNvSpPr>
            <a:spLocks noChangeShapeType="1"/>
          </p:cNvSpPr>
          <p:nvPr/>
        </p:nvSpPr>
        <p:spPr bwMode="auto">
          <a:xfrm>
            <a:off x="6203950" y="5940425"/>
            <a:ext cx="0" cy="214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3" name="Line 75"/>
          <p:cNvSpPr>
            <a:spLocks noChangeShapeType="1"/>
          </p:cNvSpPr>
          <p:nvPr/>
        </p:nvSpPr>
        <p:spPr bwMode="auto">
          <a:xfrm>
            <a:off x="6357938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4" name="Line 76"/>
          <p:cNvSpPr>
            <a:spLocks noChangeShapeType="1"/>
          </p:cNvSpPr>
          <p:nvPr/>
        </p:nvSpPr>
        <p:spPr bwMode="auto">
          <a:xfrm>
            <a:off x="6511925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5" name="Line 77"/>
          <p:cNvSpPr>
            <a:spLocks noChangeShapeType="1"/>
          </p:cNvSpPr>
          <p:nvPr/>
        </p:nvSpPr>
        <p:spPr bwMode="auto">
          <a:xfrm>
            <a:off x="6665913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6" name="Line 78"/>
          <p:cNvSpPr>
            <a:spLocks noChangeShapeType="1"/>
          </p:cNvSpPr>
          <p:nvPr/>
        </p:nvSpPr>
        <p:spPr bwMode="auto">
          <a:xfrm>
            <a:off x="6819900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7" name="Line 79"/>
          <p:cNvSpPr>
            <a:spLocks noChangeShapeType="1"/>
          </p:cNvSpPr>
          <p:nvPr/>
        </p:nvSpPr>
        <p:spPr bwMode="auto">
          <a:xfrm>
            <a:off x="6973888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8" name="Line 80"/>
          <p:cNvSpPr>
            <a:spLocks noChangeShapeType="1"/>
          </p:cNvSpPr>
          <p:nvPr/>
        </p:nvSpPr>
        <p:spPr bwMode="auto">
          <a:xfrm>
            <a:off x="7127875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09" name="Line 81"/>
          <p:cNvSpPr>
            <a:spLocks noChangeShapeType="1"/>
          </p:cNvSpPr>
          <p:nvPr/>
        </p:nvSpPr>
        <p:spPr bwMode="auto">
          <a:xfrm>
            <a:off x="7281863" y="5937250"/>
            <a:ext cx="0" cy="219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10" name="Line 82"/>
          <p:cNvSpPr>
            <a:spLocks noChangeShapeType="1"/>
          </p:cNvSpPr>
          <p:nvPr/>
        </p:nvSpPr>
        <p:spPr bwMode="auto">
          <a:xfrm>
            <a:off x="3702050" y="5937250"/>
            <a:ext cx="3657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12" name="Rectangle 84"/>
          <p:cNvSpPr>
            <a:spLocks noChangeArrowheads="1"/>
          </p:cNvSpPr>
          <p:nvPr/>
        </p:nvSpPr>
        <p:spPr bwMode="auto">
          <a:xfrm>
            <a:off x="3741738" y="5927725"/>
            <a:ext cx="615950" cy="219075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213" name="Rectangle 85"/>
          <p:cNvSpPr>
            <a:spLocks noChangeArrowheads="1"/>
          </p:cNvSpPr>
          <p:nvPr/>
        </p:nvSpPr>
        <p:spPr bwMode="auto">
          <a:xfrm>
            <a:off x="4357688" y="5927725"/>
            <a:ext cx="614362" cy="219075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214" name="Rectangle 86"/>
          <p:cNvSpPr>
            <a:spLocks noChangeArrowheads="1"/>
          </p:cNvSpPr>
          <p:nvPr/>
        </p:nvSpPr>
        <p:spPr bwMode="auto">
          <a:xfrm>
            <a:off x="4972050" y="5927725"/>
            <a:ext cx="615950" cy="219075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215" name="Rectangle 87"/>
          <p:cNvSpPr>
            <a:spLocks noChangeArrowheads="1"/>
          </p:cNvSpPr>
          <p:nvPr/>
        </p:nvSpPr>
        <p:spPr bwMode="auto">
          <a:xfrm>
            <a:off x="5588000" y="5927725"/>
            <a:ext cx="615950" cy="219075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216" name="Rectangle 88"/>
          <p:cNvSpPr>
            <a:spLocks noChangeArrowheads="1"/>
          </p:cNvSpPr>
          <p:nvPr/>
        </p:nvSpPr>
        <p:spPr bwMode="auto">
          <a:xfrm>
            <a:off x="6203950" y="5927725"/>
            <a:ext cx="615950" cy="219075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217" name="Rectangle 89"/>
          <p:cNvSpPr>
            <a:spLocks noChangeArrowheads="1"/>
          </p:cNvSpPr>
          <p:nvPr/>
        </p:nvSpPr>
        <p:spPr bwMode="auto">
          <a:xfrm>
            <a:off x="6819900" y="5927725"/>
            <a:ext cx="615950" cy="219075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4219" name="Group 91"/>
          <p:cNvGrpSpPr>
            <a:grpSpLocks/>
          </p:cNvGrpSpPr>
          <p:nvPr/>
        </p:nvGrpSpPr>
        <p:grpSpPr bwMode="auto">
          <a:xfrm>
            <a:off x="3321050" y="6308725"/>
            <a:ext cx="4613275" cy="254000"/>
            <a:chOff x="480" y="3878"/>
            <a:chExt cx="2906" cy="160"/>
          </a:xfrm>
        </p:grpSpPr>
        <p:grpSp>
          <p:nvGrpSpPr>
            <p:cNvPr id="304220" name="Group 92"/>
            <p:cNvGrpSpPr>
              <a:grpSpLocks/>
            </p:cNvGrpSpPr>
            <p:nvPr/>
          </p:nvGrpSpPr>
          <p:grpSpPr bwMode="auto">
            <a:xfrm>
              <a:off x="480" y="3878"/>
              <a:ext cx="2400" cy="144"/>
              <a:chOff x="384" y="3600"/>
              <a:chExt cx="4752" cy="250"/>
            </a:xfrm>
          </p:grpSpPr>
          <p:sp>
            <p:nvSpPr>
              <p:cNvPr id="304221" name="Rectangle 93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22" name="Line 94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3" name="Line 95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4" name="Line 96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5" name="Line 97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6" name="Line 98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7" name="Line 99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8" name="Line 100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29" name="Line 101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0" name="Line 102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1" name="Line 103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2" name="Line 104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3" name="Line 105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4" name="Line 106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5" name="Line 107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6" name="Line 108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7" name="Line 109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8" name="Line 110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39" name="Line 111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0" name="Line 112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1" name="Line 113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2" name="Line 114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3" name="Line 115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4" name="Line 116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5" name="Line 117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6" name="Line 118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47" name="Rectangle 119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48" name="Rectangle 120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49" name="Rectangle 121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50" name="Rectangle 122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51" name="Rectangle 123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52" name="Rectangle 124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bg2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4253" name="Rectangle 125"/>
            <p:cNvSpPr>
              <a:spLocks noChangeArrowheads="1"/>
            </p:cNvSpPr>
            <p:nvPr/>
          </p:nvSpPr>
          <p:spPr bwMode="auto">
            <a:xfrm>
              <a:off x="528" y="3878"/>
              <a:ext cx="2858" cy="16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2 . 0 0 3 . 6 2 4 3 3 . 1 9 9 9 . 0 2 5 7 6 . 3 2 1 . . .</a:t>
              </a:r>
            </a:p>
          </p:txBody>
        </p:sp>
      </p:grpSp>
      <p:grpSp>
        <p:nvGrpSpPr>
          <p:cNvPr id="304254" name="Group 126"/>
          <p:cNvGrpSpPr>
            <a:grpSpLocks/>
          </p:cNvGrpSpPr>
          <p:nvPr/>
        </p:nvGrpSpPr>
        <p:grpSpPr bwMode="auto">
          <a:xfrm>
            <a:off x="4343400" y="5181600"/>
            <a:ext cx="4613275" cy="254000"/>
            <a:chOff x="384" y="3600"/>
            <a:chExt cx="2906" cy="160"/>
          </a:xfrm>
        </p:grpSpPr>
        <p:grpSp>
          <p:nvGrpSpPr>
            <p:cNvPr id="304255" name="Group 127"/>
            <p:cNvGrpSpPr>
              <a:grpSpLocks/>
            </p:cNvGrpSpPr>
            <p:nvPr/>
          </p:nvGrpSpPr>
          <p:grpSpPr bwMode="auto">
            <a:xfrm>
              <a:off x="384" y="3600"/>
              <a:ext cx="2400" cy="144"/>
              <a:chOff x="384" y="3600"/>
              <a:chExt cx="4752" cy="250"/>
            </a:xfrm>
          </p:grpSpPr>
          <p:sp>
            <p:nvSpPr>
              <p:cNvPr id="304256" name="Rectangle 128"/>
              <p:cNvSpPr>
                <a:spLocks noChangeArrowheads="1"/>
              </p:cNvSpPr>
              <p:nvPr/>
            </p:nvSpPr>
            <p:spPr bwMode="auto">
              <a:xfrm>
                <a:off x="528" y="3610"/>
                <a:ext cx="4608" cy="24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57" name="Line 129"/>
              <p:cNvSpPr>
                <a:spLocks noChangeShapeType="1"/>
              </p:cNvSpPr>
              <p:nvPr/>
            </p:nvSpPr>
            <p:spPr bwMode="auto">
              <a:xfrm>
                <a:off x="72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58" name="Line 130"/>
              <p:cNvSpPr>
                <a:spLocks noChangeShapeType="1"/>
              </p:cNvSpPr>
              <p:nvPr/>
            </p:nvSpPr>
            <p:spPr bwMode="auto">
              <a:xfrm>
                <a:off x="91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59" name="Line 131"/>
              <p:cNvSpPr>
                <a:spLocks noChangeShapeType="1"/>
              </p:cNvSpPr>
              <p:nvPr/>
            </p:nvSpPr>
            <p:spPr bwMode="auto">
              <a:xfrm>
                <a:off x="110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0" name="Line 132"/>
              <p:cNvSpPr>
                <a:spLocks noChangeShapeType="1"/>
              </p:cNvSpPr>
              <p:nvPr/>
            </p:nvSpPr>
            <p:spPr bwMode="auto">
              <a:xfrm>
                <a:off x="129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1" name="Line 133"/>
              <p:cNvSpPr>
                <a:spLocks noChangeShapeType="1"/>
              </p:cNvSpPr>
              <p:nvPr/>
            </p:nvSpPr>
            <p:spPr bwMode="auto">
              <a:xfrm>
                <a:off x="148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2" name="Line 134"/>
              <p:cNvSpPr>
                <a:spLocks noChangeShapeType="1"/>
              </p:cNvSpPr>
              <p:nvPr/>
            </p:nvSpPr>
            <p:spPr bwMode="auto">
              <a:xfrm>
                <a:off x="168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3" name="Line 135"/>
              <p:cNvSpPr>
                <a:spLocks noChangeShapeType="1"/>
              </p:cNvSpPr>
              <p:nvPr/>
            </p:nvSpPr>
            <p:spPr bwMode="auto">
              <a:xfrm>
                <a:off x="187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4" name="Line 136"/>
              <p:cNvSpPr>
                <a:spLocks noChangeShapeType="1"/>
              </p:cNvSpPr>
              <p:nvPr/>
            </p:nvSpPr>
            <p:spPr bwMode="auto">
              <a:xfrm>
                <a:off x="206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5" name="Line 137"/>
              <p:cNvSpPr>
                <a:spLocks noChangeShapeType="1"/>
              </p:cNvSpPr>
              <p:nvPr/>
            </p:nvSpPr>
            <p:spPr bwMode="auto">
              <a:xfrm>
                <a:off x="225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6" name="Line 138"/>
              <p:cNvSpPr>
                <a:spLocks noChangeShapeType="1"/>
              </p:cNvSpPr>
              <p:nvPr/>
            </p:nvSpPr>
            <p:spPr bwMode="auto">
              <a:xfrm>
                <a:off x="244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7" name="Line 139"/>
              <p:cNvSpPr>
                <a:spLocks noChangeShapeType="1"/>
              </p:cNvSpPr>
              <p:nvPr/>
            </p:nvSpPr>
            <p:spPr bwMode="auto">
              <a:xfrm>
                <a:off x="264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8" name="Line 140"/>
              <p:cNvSpPr>
                <a:spLocks noChangeShapeType="1"/>
              </p:cNvSpPr>
              <p:nvPr/>
            </p:nvSpPr>
            <p:spPr bwMode="auto">
              <a:xfrm>
                <a:off x="2832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69" name="Line 141"/>
              <p:cNvSpPr>
                <a:spLocks noChangeShapeType="1"/>
              </p:cNvSpPr>
              <p:nvPr/>
            </p:nvSpPr>
            <p:spPr bwMode="auto">
              <a:xfrm>
                <a:off x="3024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0" name="Line 142"/>
              <p:cNvSpPr>
                <a:spLocks noChangeShapeType="1"/>
              </p:cNvSpPr>
              <p:nvPr/>
            </p:nvSpPr>
            <p:spPr bwMode="auto">
              <a:xfrm>
                <a:off x="3216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1" name="Line 143"/>
              <p:cNvSpPr>
                <a:spLocks noChangeShapeType="1"/>
              </p:cNvSpPr>
              <p:nvPr/>
            </p:nvSpPr>
            <p:spPr bwMode="auto">
              <a:xfrm>
                <a:off x="3408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2" name="Line 144"/>
              <p:cNvSpPr>
                <a:spLocks noChangeShapeType="1"/>
              </p:cNvSpPr>
              <p:nvPr/>
            </p:nvSpPr>
            <p:spPr bwMode="auto">
              <a:xfrm>
                <a:off x="3600" y="3614"/>
                <a:ext cx="0" cy="23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3" name="Line 145"/>
              <p:cNvSpPr>
                <a:spLocks noChangeShapeType="1"/>
              </p:cNvSpPr>
              <p:nvPr/>
            </p:nvSpPr>
            <p:spPr bwMode="auto">
              <a:xfrm>
                <a:off x="379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4" name="Line 146"/>
              <p:cNvSpPr>
                <a:spLocks noChangeShapeType="1"/>
              </p:cNvSpPr>
              <p:nvPr/>
            </p:nvSpPr>
            <p:spPr bwMode="auto">
              <a:xfrm>
                <a:off x="398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5" name="Line 147"/>
              <p:cNvSpPr>
                <a:spLocks noChangeShapeType="1"/>
              </p:cNvSpPr>
              <p:nvPr/>
            </p:nvSpPr>
            <p:spPr bwMode="auto">
              <a:xfrm>
                <a:off x="4176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6" name="Line 148"/>
              <p:cNvSpPr>
                <a:spLocks noChangeShapeType="1"/>
              </p:cNvSpPr>
              <p:nvPr/>
            </p:nvSpPr>
            <p:spPr bwMode="auto">
              <a:xfrm>
                <a:off x="4368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7" name="Line 149"/>
              <p:cNvSpPr>
                <a:spLocks noChangeShapeType="1"/>
              </p:cNvSpPr>
              <p:nvPr/>
            </p:nvSpPr>
            <p:spPr bwMode="auto">
              <a:xfrm>
                <a:off x="4560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8" name="Line 150"/>
              <p:cNvSpPr>
                <a:spLocks noChangeShapeType="1"/>
              </p:cNvSpPr>
              <p:nvPr/>
            </p:nvSpPr>
            <p:spPr bwMode="auto">
              <a:xfrm>
                <a:off x="4752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79" name="Line 151"/>
              <p:cNvSpPr>
                <a:spLocks noChangeShapeType="1"/>
              </p:cNvSpPr>
              <p:nvPr/>
            </p:nvSpPr>
            <p:spPr bwMode="auto">
              <a:xfrm>
                <a:off x="4944" y="361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80" name="Line 152"/>
              <p:cNvSpPr>
                <a:spLocks noChangeShapeType="1"/>
              </p:cNvSpPr>
              <p:nvPr/>
            </p:nvSpPr>
            <p:spPr bwMode="auto">
              <a:xfrm>
                <a:off x="480" y="3610"/>
                <a:ext cx="456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81" name="Line 153"/>
              <p:cNvSpPr>
                <a:spLocks noChangeShapeType="1"/>
              </p:cNvSpPr>
              <p:nvPr/>
            </p:nvSpPr>
            <p:spPr bwMode="auto">
              <a:xfrm>
                <a:off x="384" y="3850"/>
                <a:ext cx="475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82" name="Rectangle 154"/>
              <p:cNvSpPr>
                <a:spLocks noChangeArrowheads="1"/>
              </p:cNvSpPr>
              <p:nvPr/>
            </p:nvSpPr>
            <p:spPr bwMode="auto">
              <a:xfrm>
                <a:off x="52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83" name="Rectangle 155"/>
              <p:cNvSpPr>
                <a:spLocks noChangeArrowheads="1"/>
              </p:cNvSpPr>
              <p:nvPr/>
            </p:nvSpPr>
            <p:spPr bwMode="auto">
              <a:xfrm>
                <a:off x="1296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84" name="Rectangle 156"/>
              <p:cNvSpPr>
                <a:spLocks noChangeArrowheads="1"/>
              </p:cNvSpPr>
              <p:nvPr/>
            </p:nvSpPr>
            <p:spPr bwMode="auto">
              <a:xfrm>
                <a:off x="2064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85" name="Rectangle 157"/>
              <p:cNvSpPr>
                <a:spLocks noChangeArrowheads="1"/>
              </p:cNvSpPr>
              <p:nvPr/>
            </p:nvSpPr>
            <p:spPr bwMode="auto">
              <a:xfrm>
                <a:off x="2832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86" name="Rectangle 158"/>
              <p:cNvSpPr>
                <a:spLocks noChangeArrowheads="1"/>
              </p:cNvSpPr>
              <p:nvPr/>
            </p:nvSpPr>
            <p:spPr bwMode="auto">
              <a:xfrm>
                <a:off x="3600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4287" name="Rectangle 159"/>
              <p:cNvSpPr>
                <a:spLocks noChangeArrowheads="1"/>
              </p:cNvSpPr>
              <p:nvPr/>
            </p:nvSpPr>
            <p:spPr bwMode="auto">
              <a:xfrm>
                <a:off x="4368" y="3600"/>
                <a:ext cx="768" cy="240"/>
              </a:xfrm>
              <a:prstGeom prst="rect">
                <a:avLst/>
              </a:prstGeom>
              <a:noFill/>
              <a:ln w="38100" cmpd="dbl">
                <a:solidFill>
                  <a:schemeClr val="folHlink"/>
                </a:solidFill>
                <a:miter lim="800000"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4288" name="Rectangle 160"/>
            <p:cNvSpPr>
              <a:spLocks noChangeArrowheads="1"/>
            </p:cNvSpPr>
            <p:nvPr/>
          </p:nvSpPr>
          <p:spPr bwMode="auto">
            <a:xfrm>
              <a:off x="432" y="3600"/>
              <a:ext cx="2858" cy="16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2 . 0 0 3 . 6 2 4 3 3 . 1 9 9 9 . 0 2 5 7 6 . 3 2 1 . . .</a:t>
              </a:r>
            </a:p>
          </p:txBody>
        </p:sp>
      </p:grpSp>
      <p:sp>
        <p:nvSpPr>
          <p:cNvPr id="304290" name="Freeform 162"/>
          <p:cNvSpPr>
            <a:spLocks/>
          </p:cNvSpPr>
          <p:nvPr/>
        </p:nvSpPr>
        <p:spPr bwMode="auto">
          <a:xfrm>
            <a:off x="2133600" y="1600200"/>
            <a:ext cx="1828800" cy="2819400"/>
          </a:xfrm>
          <a:custGeom>
            <a:avLst/>
            <a:gdLst>
              <a:gd name="T0" fmla="*/ 0 w 1152"/>
              <a:gd name="T1" fmla="*/ 0 h 1776"/>
              <a:gd name="T2" fmla="*/ 1086 w 1152"/>
              <a:gd name="T3" fmla="*/ 903 h 1776"/>
              <a:gd name="T4" fmla="*/ 1152 w 1152"/>
              <a:gd name="T5" fmla="*/ 1776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2" h="1776">
                <a:moveTo>
                  <a:pt x="0" y="0"/>
                </a:moveTo>
                <a:lnTo>
                  <a:pt x="1086" y="903"/>
                </a:lnTo>
                <a:lnTo>
                  <a:pt x="1152" y="1776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18" name="Rectangle 90"/>
          <p:cNvSpPr>
            <a:spLocks noChangeArrowheads="1"/>
          </p:cNvSpPr>
          <p:nvPr/>
        </p:nvSpPr>
        <p:spPr bwMode="auto">
          <a:xfrm>
            <a:off x="3702050" y="5927725"/>
            <a:ext cx="4451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2 . 0 0 3 . 6 2 4 3 3 . 1 9 9 9 . 0 2 5 7 6 . 3 2 1 . . </a:t>
            </a:r>
          </a:p>
        </p:txBody>
      </p:sp>
      <p:sp>
        <p:nvSpPr>
          <p:cNvPr id="304291" name="Freeform 163"/>
          <p:cNvSpPr>
            <a:spLocks/>
          </p:cNvSpPr>
          <p:nvPr/>
        </p:nvSpPr>
        <p:spPr bwMode="auto">
          <a:xfrm>
            <a:off x="3355975" y="5843588"/>
            <a:ext cx="1617663" cy="85725"/>
          </a:xfrm>
          <a:custGeom>
            <a:avLst/>
            <a:gdLst>
              <a:gd name="T0" fmla="*/ 0 w 1019"/>
              <a:gd name="T1" fmla="*/ 0 h 54"/>
              <a:gd name="T2" fmla="*/ 387 w 1019"/>
              <a:gd name="T3" fmla="*/ 0 h 54"/>
              <a:gd name="T4" fmla="*/ 884 w 1019"/>
              <a:gd name="T5" fmla="*/ 2 h 54"/>
              <a:gd name="T6" fmla="*/ 1019 w 1019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9" h="54">
                <a:moveTo>
                  <a:pt x="0" y="0"/>
                </a:moveTo>
                <a:lnTo>
                  <a:pt x="387" y="0"/>
                </a:lnTo>
                <a:lnTo>
                  <a:pt x="884" y="2"/>
                </a:lnTo>
                <a:lnTo>
                  <a:pt x="1019" y="54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92" name="Line 164"/>
          <p:cNvSpPr>
            <a:spLocks noChangeShapeType="1"/>
          </p:cNvSpPr>
          <p:nvPr/>
        </p:nvSpPr>
        <p:spPr bwMode="auto">
          <a:xfrm>
            <a:off x="457200" y="6400800"/>
            <a:ext cx="106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93" name="Line 165"/>
          <p:cNvSpPr>
            <a:spLocks noChangeShapeType="1"/>
          </p:cNvSpPr>
          <p:nvPr/>
        </p:nvSpPr>
        <p:spPr bwMode="auto">
          <a:xfrm flipV="1">
            <a:off x="457200" y="5562600"/>
            <a:ext cx="0" cy="838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295" name="Rectangle 167"/>
          <p:cNvSpPr>
            <a:spLocks noChangeArrowheads="1"/>
          </p:cNvSpPr>
          <p:nvPr/>
        </p:nvSpPr>
        <p:spPr bwMode="auto">
          <a:xfrm>
            <a:off x="609600" y="5791200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grid[r][c]</a:t>
            </a:r>
          </a:p>
        </p:txBody>
      </p:sp>
      <p:sp>
        <p:nvSpPr>
          <p:cNvPr id="304296" name="Rectangle 168"/>
          <p:cNvSpPr>
            <a:spLocks noChangeArrowheads="1"/>
          </p:cNvSpPr>
          <p:nvPr/>
        </p:nvSpPr>
        <p:spPr bwMode="auto">
          <a:xfrm>
            <a:off x="304800" y="5257800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</a:t>
            </a:r>
          </a:p>
        </p:txBody>
      </p:sp>
      <p:sp>
        <p:nvSpPr>
          <p:cNvPr id="304297" name="Rectangle 169"/>
          <p:cNvSpPr>
            <a:spLocks noChangeArrowheads="1"/>
          </p:cNvSpPr>
          <p:nvPr/>
        </p:nvSpPr>
        <p:spPr bwMode="auto">
          <a:xfrm>
            <a:off x="1524000" y="6248400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</a:t>
            </a:r>
          </a:p>
        </p:txBody>
      </p:sp>
      <p:sp>
        <p:nvSpPr>
          <p:cNvPr id="304299" name="Text Box 171"/>
          <p:cNvSpPr txBox="1">
            <a:spLocks noChangeArrowheads="1"/>
          </p:cNvSpPr>
          <p:nvPr/>
        </p:nvSpPr>
        <p:spPr bwMode="auto">
          <a:xfrm>
            <a:off x="6096000" y="4876800"/>
            <a:ext cx="2909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(block of cmax 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  <a:r>
              <a:rPr lang="en-US" sz="1800"/>
              <a:t>s==&gt;)</a:t>
            </a:r>
          </a:p>
        </p:txBody>
      </p:sp>
      <p:sp>
        <p:nvSpPr>
          <p:cNvPr id="304300" name="Freeform 172"/>
          <p:cNvSpPr>
            <a:spLocks/>
          </p:cNvSpPr>
          <p:nvPr/>
        </p:nvSpPr>
        <p:spPr bwMode="auto">
          <a:xfrm>
            <a:off x="1981200" y="4800600"/>
            <a:ext cx="1371600" cy="1600200"/>
          </a:xfrm>
          <a:custGeom>
            <a:avLst/>
            <a:gdLst>
              <a:gd name="T0" fmla="*/ 0 w 908"/>
              <a:gd name="T1" fmla="*/ 0 h 1022"/>
              <a:gd name="T2" fmla="*/ 452 w 908"/>
              <a:gd name="T3" fmla="*/ 917 h 1022"/>
              <a:gd name="T4" fmla="*/ 747 w 908"/>
              <a:gd name="T5" fmla="*/ 1022 h 1022"/>
              <a:gd name="T6" fmla="*/ 908 w 908"/>
              <a:gd name="T7" fmla="*/ 1022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8" h="1022">
                <a:moveTo>
                  <a:pt x="0" y="0"/>
                </a:moveTo>
                <a:lnTo>
                  <a:pt x="452" y="917"/>
                </a:lnTo>
                <a:lnTo>
                  <a:pt x="747" y="1022"/>
                </a:lnTo>
                <a:lnTo>
                  <a:pt x="908" y="1022"/>
                </a:lnTo>
              </a:path>
            </a:pathLst>
          </a:custGeom>
          <a:noFill/>
          <a:ln w="9525" cap="flat" cmpd="sng">
            <a:solidFill>
              <a:srgbClr val="DDDDDD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301" name="Freeform 173"/>
          <p:cNvSpPr>
            <a:spLocks/>
          </p:cNvSpPr>
          <p:nvPr/>
        </p:nvSpPr>
        <p:spPr bwMode="auto">
          <a:xfrm>
            <a:off x="3311525" y="4800600"/>
            <a:ext cx="412750" cy="1254125"/>
          </a:xfrm>
          <a:custGeom>
            <a:avLst/>
            <a:gdLst>
              <a:gd name="T0" fmla="*/ 74 w 260"/>
              <a:gd name="T1" fmla="*/ 0 h 790"/>
              <a:gd name="T2" fmla="*/ 0 w 260"/>
              <a:gd name="T3" fmla="*/ 572 h 790"/>
              <a:gd name="T4" fmla="*/ 70 w 260"/>
              <a:gd name="T5" fmla="*/ 790 h 790"/>
              <a:gd name="T6" fmla="*/ 260 w 260"/>
              <a:gd name="T7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" h="790">
                <a:moveTo>
                  <a:pt x="74" y="0"/>
                </a:moveTo>
                <a:lnTo>
                  <a:pt x="0" y="572"/>
                </a:lnTo>
                <a:lnTo>
                  <a:pt x="70" y="790"/>
                </a:lnTo>
                <a:lnTo>
                  <a:pt x="260" y="79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302" name="Freeform 174"/>
          <p:cNvSpPr>
            <a:spLocks/>
          </p:cNvSpPr>
          <p:nvPr/>
        </p:nvSpPr>
        <p:spPr bwMode="auto">
          <a:xfrm>
            <a:off x="3579813" y="4800600"/>
            <a:ext cx="1220787" cy="863600"/>
          </a:xfrm>
          <a:custGeom>
            <a:avLst/>
            <a:gdLst>
              <a:gd name="T0" fmla="*/ 769 w 769"/>
              <a:gd name="T1" fmla="*/ 0 h 544"/>
              <a:gd name="T2" fmla="*/ 709 w 769"/>
              <a:gd name="T3" fmla="*/ 123 h 544"/>
              <a:gd name="T4" fmla="*/ 204 w 769"/>
              <a:gd name="T5" fmla="*/ 186 h 544"/>
              <a:gd name="T6" fmla="*/ 0 w 769"/>
              <a:gd name="T7" fmla="*/ 418 h 544"/>
              <a:gd name="T8" fmla="*/ 77 w 769"/>
              <a:gd name="T9" fmla="*/ 544 h 544"/>
              <a:gd name="T10" fmla="*/ 274 w 769"/>
              <a:gd name="T11" fmla="*/ 54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9" h="544">
                <a:moveTo>
                  <a:pt x="769" y="0"/>
                </a:moveTo>
                <a:lnTo>
                  <a:pt x="709" y="123"/>
                </a:lnTo>
                <a:lnTo>
                  <a:pt x="204" y="186"/>
                </a:lnTo>
                <a:lnTo>
                  <a:pt x="0" y="418"/>
                </a:lnTo>
                <a:lnTo>
                  <a:pt x="77" y="544"/>
                </a:lnTo>
                <a:lnTo>
                  <a:pt x="274" y="544"/>
                </a:lnTo>
              </a:path>
            </a:pathLst>
          </a:custGeom>
          <a:noFill/>
          <a:ln w="9525" cap="flat" cmpd="sng">
            <a:solidFill>
              <a:srgbClr val="DDDDDD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303" name="Freeform 175"/>
          <p:cNvSpPr>
            <a:spLocks/>
          </p:cNvSpPr>
          <p:nvPr/>
        </p:nvSpPr>
        <p:spPr bwMode="auto">
          <a:xfrm>
            <a:off x="4205288" y="4906963"/>
            <a:ext cx="2117725" cy="406400"/>
          </a:xfrm>
          <a:custGeom>
            <a:avLst/>
            <a:gdLst>
              <a:gd name="T0" fmla="*/ 1334 w 1334"/>
              <a:gd name="T1" fmla="*/ 0 h 256"/>
              <a:gd name="T2" fmla="*/ 343 w 1334"/>
              <a:gd name="T3" fmla="*/ 105 h 256"/>
              <a:gd name="T4" fmla="*/ 0 w 1334"/>
              <a:gd name="T5" fmla="*/ 147 h 256"/>
              <a:gd name="T6" fmla="*/ 13 w 1334"/>
              <a:gd name="T7" fmla="*/ 243 h 256"/>
              <a:gd name="T8" fmla="*/ 148 w 1334"/>
              <a:gd name="T9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4" h="256">
                <a:moveTo>
                  <a:pt x="1334" y="0"/>
                </a:moveTo>
                <a:lnTo>
                  <a:pt x="343" y="105"/>
                </a:lnTo>
                <a:lnTo>
                  <a:pt x="0" y="147"/>
                </a:lnTo>
                <a:lnTo>
                  <a:pt x="13" y="243"/>
                </a:lnTo>
                <a:lnTo>
                  <a:pt x="148" y="256"/>
                </a:lnTo>
              </a:path>
            </a:pathLst>
          </a:custGeom>
          <a:noFill/>
          <a:ln w="9525" cap="flat" cmpd="sng">
            <a:solidFill>
              <a:srgbClr val="DDDDDD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304" name="Rectangle 176"/>
          <p:cNvSpPr>
            <a:spLocks noChangeArrowheads="1"/>
          </p:cNvSpPr>
          <p:nvPr/>
        </p:nvSpPr>
        <p:spPr bwMode="auto">
          <a:xfrm>
            <a:off x="3384550" y="5607050"/>
            <a:ext cx="1406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grid[1][2]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A585-2CB9-4182-9639-0C7016C21BC1}" type="slidenum">
              <a:rPr lang="en-US"/>
              <a:pPr/>
              <a:t>26</a:t>
            </a:fld>
            <a:endParaRPr lang="en-US"/>
          </a:p>
        </p:txBody>
      </p:sp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1143000"/>
          </a:xfrm>
        </p:spPr>
        <p:txBody>
          <a:bodyPr/>
          <a:lstStyle/>
          <a:p>
            <a:r>
              <a:rPr lang="en-US"/>
              <a:t>Ugly: pointers-to-pointers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GOOD:  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VERY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compact notation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VERY efficient memory usage,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Permits multidimensional dynamically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alloc’d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arrays.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(and … ? ... I can’t find anything else good about them).</a:t>
            </a:r>
          </a:p>
          <a:p>
            <a:pPr lvl="1">
              <a:lnSpc>
                <a:spcPct val="90000"/>
              </a:lnSpc>
            </a:pP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BAD:  </a:t>
            </a:r>
            <a:r>
              <a:rPr lang="en-US" sz="28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needlessly confusing; a debug nightmare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Subtle, confusing, almost-ambiguous syntax;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Difficult to modify, understand, or use such code,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Fragile: intolerant of error, complex memory bounds,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may hide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multi-dimensional, cross-dimensional errors…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NESTED STRUCTS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MUCH EASIER, CLEARER…</a:t>
            </a:r>
          </a:p>
        </p:txBody>
      </p:sp>
      <p:sp>
        <p:nvSpPr>
          <p:cNvPr id="312324" name="Rectangle 4"/>
          <p:cNvSpPr>
            <a:spLocks noChangeArrowheads="1"/>
          </p:cNvSpPr>
          <p:nvPr/>
        </p:nvSpPr>
        <p:spPr bwMode="auto">
          <a:xfrm>
            <a:off x="990600" y="5943600"/>
            <a:ext cx="7848600" cy="3810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4F715-F12E-4DB9-A51F-3627722C7F95}" type="slidenum">
              <a:rPr lang="en-US"/>
              <a:pPr/>
              <a:t>27</a:t>
            </a:fld>
            <a:endParaRPr 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 sz="4000"/>
              <a:t>Example: 3-D Array of Numbers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534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Define one </a:t>
            </a:r>
            <a:r>
              <a:rPr lang="en-US" sz="2800" dirty="0" err="1"/>
              <a:t>struct</a:t>
            </a:r>
            <a:r>
              <a:rPr lang="en-US" sz="2800" dirty="0"/>
              <a:t> for each dimension:</a:t>
            </a:r>
          </a:p>
          <a:p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rowT</a:t>
            </a:r>
            <a:r>
              <a:rPr lang="en-US" sz="2800" dirty="0"/>
              <a:t>: a 1D re-sizeable array of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  <a:r>
              <a:rPr lang="en-US" sz="2800" dirty="0"/>
              <a:t>s</a:t>
            </a:r>
          </a:p>
          <a:p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matrixT</a:t>
            </a:r>
            <a:r>
              <a:rPr lang="en-US" sz="2800" dirty="0"/>
              <a:t>: a 1D re-sizeable array of </a:t>
            </a:r>
            <a:r>
              <a:rPr lang="en-US" sz="2800" dirty="0" err="1"/>
              <a:t>rowT</a:t>
            </a:r>
            <a:r>
              <a:rPr lang="en-US" sz="2800" dirty="0"/>
              <a:t> </a:t>
            </a:r>
            <a:r>
              <a:rPr lang="en-US" sz="2800" dirty="0" err="1"/>
              <a:t>structs</a:t>
            </a:r>
            <a:endParaRPr lang="en-US" sz="2800" dirty="0"/>
          </a:p>
          <a:p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brickT</a:t>
            </a:r>
            <a:r>
              <a:rPr lang="en-US" sz="2800" dirty="0"/>
              <a:t>: a 1D re-sizeable array of </a:t>
            </a:r>
            <a:r>
              <a:rPr lang="en-US" sz="2800" dirty="0" err="1"/>
              <a:t>matrixT</a:t>
            </a:r>
            <a:r>
              <a:rPr lang="en-US" sz="2800" dirty="0"/>
              <a:t> </a:t>
            </a:r>
            <a:r>
              <a:rPr lang="en-US" sz="2800" dirty="0" err="1"/>
              <a:t>structs</a:t>
            </a: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{ float *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pVal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rowSize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pRow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colSize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;}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brickT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pMat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stakSize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brickT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6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Support functions: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rowSizer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Rsiz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allocate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Rsiz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floats.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matrixSizer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pM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Rsiz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Csiz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Allocate memory at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pM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for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Csiz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rowT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structs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for 	</a:t>
            </a:r>
            <a:b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each one, call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rowSizer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 to allocate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Rsiz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floats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brickSizer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brickT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Rsiz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Csiz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Ssiz</a:t>
            </a: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Allocate memory at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for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Ssiz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matrixT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structs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for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each one, call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matrixSizer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 to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alloc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Rsiz,Csiz</a:t>
            </a:r>
            <a:r>
              <a:rPr lang="en-US" sz="16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floats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40043-1A54-4FB1-9B19-2CABB268CAD5}" type="slidenum">
              <a:rPr lang="en-US"/>
              <a:pPr/>
              <a:t>3</a:t>
            </a:fld>
            <a:endParaRPr lang="en-US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/>
              <a:t>Sensible: lists of lists of lists…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You can use </a:t>
            </a:r>
            <a:r>
              <a:rPr lang="en-US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nested structures</a:t>
            </a:r>
            <a:r>
              <a:rPr lang="en-US" dirty="0"/>
              <a:t>, step-by-step: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stringT</a:t>
            </a:r>
            <a:r>
              <a:rPr lang="en-US" dirty="0"/>
              <a:t>: structure for a </a:t>
            </a:r>
            <a:r>
              <a:rPr lang="en-US" dirty="0" err="1"/>
              <a:t>dyn</a:t>
            </a:r>
            <a:r>
              <a:rPr lang="en-US" dirty="0"/>
              <a:t>. </a:t>
            </a:r>
            <a:r>
              <a:rPr lang="en-US" dirty="0" err="1"/>
              <a:t>alloc’d</a:t>
            </a:r>
            <a:r>
              <a:rPr lang="en-US" dirty="0"/>
              <a:t> SET of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dirty="0"/>
              <a:t>s,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paragT</a:t>
            </a:r>
            <a:r>
              <a:rPr lang="en-US" dirty="0"/>
              <a:t>: structure for a </a:t>
            </a:r>
            <a:r>
              <a:rPr lang="en-US" dirty="0" err="1"/>
              <a:t>dyn</a:t>
            </a:r>
            <a:r>
              <a:rPr lang="en-US" dirty="0"/>
              <a:t>. </a:t>
            </a:r>
            <a:r>
              <a:rPr lang="en-US" dirty="0" err="1"/>
              <a:t>alloc’d</a:t>
            </a:r>
            <a:r>
              <a:rPr lang="en-US" dirty="0"/>
              <a:t> SET of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stringT</a:t>
            </a:r>
            <a:r>
              <a:rPr lang="en-US" dirty="0"/>
              <a:t>, 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chapT</a:t>
            </a:r>
            <a:r>
              <a:rPr lang="en-US" dirty="0"/>
              <a:t>: structure for a </a:t>
            </a:r>
            <a:r>
              <a:rPr lang="en-US" dirty="0" err="1"/>
              <a:t>dyn</a:t>
            </a:r>
            <a:r>
              <a:rPr lang="en-US" dirty="0"/>
              <a:t>. </a:t>
            </a:r>
            <a:r>
              <a:rPr lang="en-US" dirty="0" err="1"/>
              <a:t>alloc’d</a:t>
            </a:r>
            <a:r>
              <a:rPr lang="en-US" dirty="0"/>
              <a:t> SET of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paragT</a:t>
            </a:r>
            <a:r>
              <a:rPr lang="en-US" dirty="0"/>
              <a:t>,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bookT</a:t>
            </a:r>
            <a:r>
              <a:rPr lang="en-US" dirty="0"/>
              <a:t>: structure for a </a:t>
            </a:r>
            <a:r>
              <a:rPr lang="en-US" dirty="0" err="1"/>
              <a:t>dyn</a:t>
            </a:r>
            <a:r>
              <a:rPr lang="en-US" dirty="0"/>
              <a:t>. </a:t>
            </a:r>
            <a:r>
              <a:rPr lang="en-US" dirty="0" err="1"/>
              <a:t>alloc’d</a:t>
            </a:r>
            <a:r>
              <a:rPr lang="en-US" dirty="0"/>
              <a:t> SET of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chapT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Lets you organize easily, build complex collections of data with simple, easy-to-recognize pieces.</a:t>
            </a:r>
            <a:br>
              <a:rPr lang="en-US" dirty="0" smtClean="0"/>
            </a:b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		</a:t>
            </a:r>
            <a:r>
              <a:rPr lang="en-US" dirty="0"/>
              <a:t>	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-- DO THIS!</a:t>
            </a:r>
            <a:endParaRPr lang="en-US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2819400" y="5334000"/>
            <a:ext cx="3733800" cy="838200"/>
          </a:xfrm>
          <a:prstGeom prst="rect">
            <a:avLst/>
          </a:prstGeom>
          <a:noFill/>
          <a:ln w="76200" cap="flat" cmpd="sng" algn="ctr">
            <a:solidFill>
              <a:schemeClr val="accent6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40043-1A54-4FB1-9B19-2CABB268CAD5}" type="slidenum">
              <a:rPr lang="en-US"/>
              <a:pPr/>
              <a:t>4</a:t>
            </a:fld>
            <a:endParaRPr lang="en-US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r>
              <a:rPr lang="en-US" dirty="0" smtClean="0"/>
              <a:t>NOT So Sensible: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** Pointer Chains **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You can use </a:t>
            </a:r>
            <a:r>
              <a:rPr lang="en-US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nested structures</a:t>
            </a:r>
            <a:r>
              <a:rPr lang="en-US" dirty="0">
                <a:solidFill>
                  <a:schemeClr val="bg2"/>
                </a:solidFill>
              </a:rPr>
              <a:t>, step-by-step: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stringT</a:t>
            </a:r>
            <a:r>
              <a:rPr lang="en-US" dirty="0">
                <a:solidFill>
                  <a:schemeClr val="bg2"/>
                </a:solidFill>
              </a:rPr>
              <a:t>: structure for a </a:t>
            </a:r>
            <a:r>
              <a:rPr lang="en-US" dirty="0" err="1">
                <a:solidFill>
                  <a:schemeClr val="bg2"/>
                </a:solidFill>
              </a:rPr>
              <a:t>dyn</a:t>
            </a:r>
            <a:r>
              <a:rPr lang="en-US" dirty="0">
                <a:solidFill>
                  <a:schemeClr val="bg2"/>
                </a:solidFill>
              </a:rPr>
              <a:t>. </a:t>
            </a:r>
            <a:r>
              <a:rPr lang="en-US" dirty="0" err="1">
                <a:solidFill>
                  <a:schemeClr val="bg2"/>
                </a:solidFill>
              </a:rPr>
              <a:t>alloc’d</a:t>
            </a:r>
            <a:r>
              <a:rPr lang="en-US" dirty="0">
                <a:solidFill>
                  <a:schemeClr val="bg2"/>
                </a:solidFill>
              </a:rPr>
              <a:t> SET of </a:t>
            </a:r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dirty="0">
                <a:solidFill>
                  <a:schemeClr val="bg2"/>
                </a:solidFill>
              </a:rPr>
              <a:t>s,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paragT</a:t>
            </a:r>
            <a:r>
              <a:rPr lang="en-US" dirty="0">
                <a:solidFill>
                  <a:schemeClr val="bg2"/>
                </a:solidFill>
              </a:rPr>
              <a:t>: structure for a </a:t>
            </a:r>
            <a:r>
              <a:rPr lang="en-US" dirty="0" err="1">
                <a:solidFill>
                  <a:schemeClr val="bg2"/>
                </a:solidFill>
              </a:rPr>
              <a:t>dyn</a:t>
            </a:r>
            <a:r>
              <a:rPr lang="en-US" dirty="0">
                <a:solidFill>
                  <a:schemeClr val="bg2"/>
                </a:solidFill>
              </a:rPr>
              <a:t>. </a:t>
            </a:r>
            <a:r>
              <a:rPr lang="en-US" dirty="0" err="1">
                <a:solidFill>
                  <a:schemeClr val="bg2"/>
                </a:solidFill>
              </a:rPr>
              <a:t>alloc’d</a:t>
            </a:r>
            <a:r>
              <a:rPr lang="en-US" dirty="0">
                <a:solidFill>
                  <a:schemeClr val="bg2"/>
                </a:solidFill>
              </a:rPr>
              <a:t> SET of </a:t>
            </a: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stringT</a:t>
            </a:r>
            <a:r>
              <a:rPr lang="en-US" dirty="0">
                <a:solidFill>
                  <a:schemeClr val="bg2"/>
                </a:solidFill>
              </a:rPr>
              <a:t>, 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chapT</a:t>
            </a:r>
            <a:r>
              <a:rPr lang="en-US" dirty="0">
                <a:solidFill>
                  <a:schemeClr val="bg2"/>
                </a:solidFill>
              </a:rPr>
              <a:t>: structure for a </a:t>
            </a:r>
            <a:r>
              <a:rPr lang="en-US" dirty="0" err="1">
                <a:solidFill>
                  <a:schemeClr val="bg2"/>
                </a:solidFill>
              </a:rPr>
              <a:t>dyn</a:t>
            </a:r>
            <a:r>
              <a:rPr lang="en-US" dirty="0">
                <a:solidFill>
                  <a:schemeClr val="bg2"/>
                </a:solidFill>
              </a:rPr>
              <a:t>. </a:t>
            </a:r>
            <a:r>
              <a:rPr lang="en-US" dirty="0" err="1">
                <a:solidFill>
                  <a:schemeClr val="bg2"/>
                </a:solidFill>
              </a:rPr>
              <a:t>alloc’d</a:t>
            </a:r>
            <a:r>
              <a:rPr lang="en-US" dirty="0">
                <a:solidFill>
                  <a:schemeClr val="bg2"/>
                </a:solidFill>
              </a:rPr>
              <a:t> SET of </a:t>
            </a: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paragT</a:t>
            </a:r>
            <a:r>
              <a:rPr lang="en-US" dirty="0">
                <a:solidFill>
                  <a:schemeClr val="bg2"/>
                </a:solidFill>
              </a:rPr>
              <a:t>,</a:t>
            </a:r>
          </a:p>
          <a:p>
            <a:pPr lvl="1">
              <a:lnSpc>
                <a:spcPct val="90000"/>
              </a:lnSpc>
            </a:pP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bookT</a:t>
            </a:r>
            <a:r>
              <a:rPr lang="en-US" dirty="0">
                <a:solidFill>
                  <a:schemeClr val="bg2"/>
                </a:solidFill>
              </a:rPr>
              <a:t>: structure for a </a:t>
            </a:r>
            <a:r>
              <a:rPr lang="en-US" dirty="0" err="1">
                <a:solidFill>
                  <a:schemeClr val="bg2"/>
                </a:solidFill>
              </a:rPr>
              <a:t>dyn</a:t>
            </a:r>
            <a:r>
              <a:rPr lang="en-US" dirty="0">
                <a:solidFill>
                  <a:schemeClr val="bg2"/>
                </a:solidFill>
              </a:rPr>
              <a:t>. </a:t>
            </a:r>
            <a:r>
              <a:rPr lang="en-US" dirty="0" err="1">
                <a:solidFill>
                  <a:schemeClr val="bg2"/>
                </a:solidFill>
              </a:rPr>
              <a:t>alloc’d</a:t>
            </a:r>
            <a:r>
              <a:rPr lang="en-US" dirty="0">
                <a:solidFill>
                  <a:schemeClr val="bg2"/>
                </a:solidFill>
              </a:rPr>
              <a:t> SET of </a:t>
            </a:r>
            <a:r>
              <a:rPr lang="en-US" sz="24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chapT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</a:rPr>
              <a:t>Pointers-to-pointers-to</a:t>
            </a:r>
            <a:r>
              <a:rPr lang="en-US" dirty="0"/>
              <a:t>... ; this will work too!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SEEMS compact, SEEMS efficient, </a:t>
            </a:r>
            <a:br>
              <a:rPr lang="en-US" dirty="0"/>
            </a:br>
            <a:r>
              <a:rPr lang="en-US" dirty="0"/>
              <a:t>SEEMS to show a programmer’s ultra-cleverness.</a:t>
            </a:r>
          </a:p>
          <a:p>
            <a:pPr>
              <a:lnSpc>
                <a:spcPct val="90000"/>
              </a:lnSpc>
            </a:pPr>
            <a:r>
              <a:rPr lang="en-US" dirty="0"/>
              <a:t>But </a:t>
            </a:r>
            <a:r>
              <a:rPr 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what a mess!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	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Understand it, but don’t use it</a:t>
            </a:r>
            <a:r>
              <a:rPr lang="en-US" dirty="0"/>
              <a:t>…</a:t>
            </a:r>
          </a:p>
        </p:txBody>
      </p:sp>
      <p:sp>
        <p:nvSpPr>
          <p:cNvPr id="307204" name="Freeform 4"/>
          <p:cNvSpPr>
            <a:spLocks/>
          </p:cNvSpPr>
          <p:nvPr/>
        </p:nvSpPr>
        <p:spPr bwMode="auto">
          <a:xfrm>
            <a:off x="2222500" y="3657600"/>
            <a:ext cx="2197100" cy="715963"/>
          </a:xfrm>
          <a:custGeom>
            <a:avLst/>
            <a:gdLst>
              <a:gd name="T0" fmla="*/ 1283 w 1384"/>
              <a:gd name="T1" fmla="*/ 451 h 451"/>
              <a:gd name="T2" fmla="*/ 1383 w 1384"/>
              <a:gd name="T3" fmla="*/ 350 h 451"/>
              <a:gd name="T4" fmla="*/ 1291 w 1384"/>
              <a:gd name="T5" fmla="*/ 175 h 451"/>
              <a:gd name="T6" fmla="*/ 915 w 1384"/>
              <a:gd name="T7" fmla="*/ 50 h 451"/>
              <a:gd name="T8" fmla="*/ 223 w 1384"/>
              <a:gd name="T9" fmla="*/ 17 h 451"/>
              <a:gd name="T10" fmla="*/ 6 w 1384"/>
              <a:gd name="T11" fmla="*/ 150 h 451"/>
              <a:gd name="T12" fmla="*/ 188 w 1384"/>
              <a:gd name="T13" fmla="*/ 373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451">
                <a:moveTo>
                  <a:pt x="1283" y="451"/>
                </a:moveTo>
                <a:cubicBezTo>
                  <a:pt x="1300" y="434"/>
                  <a:pt x="1382" y="396"/>
                  <a:pt x="1383" y="350"/>
                </a:cubicBezTo>
                <a:cubicBezTo>
                  <a:pt x="1384" y="304"/>
                  <a:pt x="1369" y="225"/>
                  <a:pt x="1291" y="175"/>
                </a:cubicBezTo>
                <a:cubicBezTo>
                  <a:pt x="1213" y="125"/>
                  <a:pt x="1093" y="76"/>
                  <a:pt x="915" y="50"/>
                </a:cubicBezTo>
                <a:cubicBezTo>
                  <a:pt x="737" y="24"/>
                  <a:pt x="374" y="0"/>
                  <a:pt x="223" y="17"/>
                </a:cubicBezTo>
                <a:cubicBezTo>
                  <a:pt x="72" y="34"/>
                  <a:pt x="12" y="91"/>
                  <a:pt x="6" y="150"/>
                </a:cubicBezTo>
                <a:cubicBezTo>
                  <a:pt x="0" y="209"/>
                  <a:pt x="150" y="327"/>
                  <a:pt x="188" y="373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12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C0A52-0C82-4B63-8B8F-C3BF1D2D9149}" type="slidenum">
              <a:rPr lang="en-US"/>
              <a:pPr/>
              <a:t>5</a:t>
            </a:fld>
            <a:endParaRPr lang="en-US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(Recall) Array of Strings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Declare an </a:t>
            </a:r>
            <a:r>
              <a:rPr lang="en-US">
                <a:solidFill>
                  <a:srgbClr val="FF0000"/>
                </a:solidFill>
              </a:rPr>
              <a:t>array</a:t>
            </a:r>
            <a:r>
              <a:rPr lang="en-US"/>
              <a:t> of </a:t>
            </a:r>
            <a:r>
              <a:rPr lang="en-US">
                <a:solidFill>
                  <a:srgbClr val="FF0000"/>
                </a:solidFill>
              </a:rPr>
              <a:t>pointers</a:t>
            </a:r>
            <a:r>
              <a:rPr lang="en-US"/>
              <a:t>,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Whose elements point to strings: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And array index chooses a string.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*name[3]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{“Francois”,“James”,“Mahesh”};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printf(“%s,%s,%s\n”,name[0],name[1],name[2]);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tmp = name[0];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names 0,2</a:t>
            </a:r>
            <a:r>
              <a:rPr 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name[0] = name[2];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name[2] =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printf(“%s,%s,%s\n”,name[0],name[1],name[2]);</a:t>
            </a:r>
          </a:p>
        </p:txBody>
      </p:sp>
      <p:sp>
        <p:nvSpPr>
          <p:cNvPr id="288775" name="Oval 7"/>
          <p:cNvSpPr>
            <a:spLocks noChangeArrowheads="1"/>
          </p:cNvSpPr>
          <p:nvPr/>
        </p:nvSpPr>
        <p:spPr bwMode="auto">
          <a:xfrm>
            <a:off x="685800" y="3200400"/>
            <a:ext cx="9906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8776" name="Oval 8"/>
          <p:cNvSpPr>
            <a:spLocks noChangeArrowheads="1"/>
          </p:cNvSpPr>
          <p:nvPr/>
        </p:nvSpPr>
        <p:spPr bwMode="auto">
          <a:xfrm>
            <a:off x="1676400" y="3200400"/>
            <a:ext cx="11430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8777" name="Freeform 9"/>
          <p:cNvSpPr>
            <a:spLocks/>
          </p:cNvSpPr>
          <p:nvPr/>
        </p:nvSpPr>
        <p:spPr bwMode="auto">
          <a:xfrm>
            <a:off x="2397125" y="1890713"/>
            <a:ext cx="885825" cy="1303337"/>
          </a:xfrm>
          <a:custGeom>
            <a:avLst/>
            <a:gdLst>
              <a:gd name="T0" fmla="*/ 558 w 558"/>
              <a:gd name="T1" fmla="*/ 0 h 821"/>
              <a:gd name="T2" fmla="*/ 227 w 558"/>
              <a:gd name="T3" fmla="*/ 314 h 821"/>
              <a:gd name="T4" fmla="*/ 0 w 558"/>
              <a:gd name="T5" fmla="*/ 821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8" h="821">
                <a:moveTo>
                  <a:pt x="558" y="0"/>
                </a:moveTo>
                <a:cubicBezTo>
                  <a:pt x="503" y="52"/>
                  <a:pt x="320" y="177"/>
                  <a:pt x="227" y="314"/>
                </a:cubicBezTo>
                <a:cubicBezTo>
                  <a:pt x="134" y="451"/>
                  <a:pt x="47" y="716"/>
                  <a:pt x="0" y="821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778" name="Freeform 10"/>
          <p:cNvSpPr>
            <a:spLocks/>
          </p:cNvSpPr>
          <p:nvPr/>
        </p:nvSpPr>
        <p:spPr bwMode="auto">
          <a:xfrm>
            <a:off x="1322388" y="1981200"/>
            <a:ext cx="3021012" cy="1212850"/>
          </a:xfrm>
          <a:custGeom>
            <a:avLst/>
            <a:gdLst>
              <a:gd name="T0" fmla="*/ 1903 w 1903"/>
              <a:gd name="T1" fmla="*/ 0 h 764"/>
              <a:gd name="T2" fmla="*/ 1454 w 1903"/>
              <a:gd name="T3" fmla="*/ 397 h 764"/>
              <a:gd name="T4" fmla="*/ 288 w 1903"/>
              <a:gd name="T5" fmla="*/ 384 h 764"/>
              <a:gd name="T6" fmla="*/ 0 w 1903"/>
              <a:gd name="T7" fmla="*/ 764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3" h="764">
                <a:moveTo>
                  <a:pt x="1903" y="0"/>
                </a:moveTo>
                <a:cubicBezTo>
                  <a:pt x="1828" y="66"/>
                  <a:pt x="1723" y="333"/>
                  <a:pt x="1454" y="397"/>
                </a:cubicBezTo>
                <a:cubicBezTo>
                  <a:pt x="1225" y="501"/>
                  <a:pt x="501" y="314"/>
                  <a:pt x="288" y="384"/>
                </a:cubicBezTo>
                <a:cubicBezTo>
                  <a:pt x="46" y="445"/>
                  <a:pt x="60" y="685"/>
                  <a:pt x="0" y="764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3C28-C75C-4936-9B34-BF17F03463C9}" type="slidenum">
              <a:rPr lang="en-US"/>
              <a:pPr/>
              <a:t>6</a:t>
            </a:fld>
            <a:endParaRPr lang="en-US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(Recall) Array of Strings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Declare an array of pointers,</a:t>
            </a:r>
          </a:p>
          <a:p>
            <a:pPr>
              <a:lnSpc>
                <a:spcPct val="90000"/>
              </a:lnSpc>
            </a:pPr>
            <a:r>
              <a:rPr lang="en-US"/>
              <a:t>Whose </a:t>
            </a:r>
            <a:r>
              <a:rPr lang="en-US">
                <a:solidFill>
                  <a:srgbClr val="FF0000"/>
                </a:solidFill>
              </a:rPr>
              <a:t>elements</a:t>
            </a:r>
            <a:r>
              <a:rPr lang="en-US"/>
              <a:t> point to strings: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And array index chooses a string.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*name[3]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{“Francois”,“James”,“Mahesh”}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printf(“%s,%s,%s\n”,name[0],name[1],name[2]);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tmp = name[0];	</a:t>
            </a:r>
            <a:r>
              <a:rPr lang="en-US" sz="2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names 0,2</a:t>
            </a:r>
            <a:r>
              <a:rPr 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name[0] = name[2];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name[2] =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printf(“%s,%s,%s\n”,name[0],name[1],name[2]);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89796" name="Line 4"/>
          <p:cNvSpPr>
            <a:spLocks noChangeShapeType="1"/>
          </p:cNvSpPr>
          <p:nvPr/>
        </p:nvSpPr>
        <p:spPr bwMode="auto">
          <a:xfrm>
            <a:off x="3429000" y="2438400"/>
            <a:ext cx="2286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797" name="Line 5"/>
          <p:cNvSpPr>
            <a:spLocks noChangeShapeType="1"/>
          </p:cNvSpPr>
          <p:nvPr/>
        </p:nvSpPr>
        <p:spPr bwMode="auto">
          <a:xfrm>
            <a:off x="3657600" y="2438400"/>
            <a:ext cx="1600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798" name="Line 6"/>
          <p:cNvSpPr>
            <a:spLocks noChangeShapeType="1"/>
          </p:cNvSpPr>
          <p:nvPr/>
        </p:nvSpPr>
        <p:spPr bwMode="auto">
          <a:xfrm>
            <a:off x="3810000" y="2438400"/>
            <a:ext cx="2514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B5202-150E-40F2-A233-079FF6DC0A35}" type="slidenum">
              <a:rPr lang="en-US"/>
              <a:pPr/>
              <a:t>7</a:t>
            </a:fld>
            <a:endParaRPr 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(Recall) Array of Strings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Declare an array of pointers,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Whose elements point to strings:</a:t>
            </a:r>
          </a:p>
          <a:p>
            <a:pPr>
              <a:lnSpc>
                <a:spcPct val="90000"/>
              </a:lnSpc>
            </a:pPr>
            <a:r>
              <a:rPr lang="en-US" dirty="0"/>
              <a:t>And array </a:t>
            </a:r>
            <a:r>
              <a:rPr lang="en-US" dirty="0">
                <a:solidFill>
                  <a:srgbClr val="FF0000"/>
                </a:solidFill>
              </a:rPr>
              <a:t>index</a:t>
            </a:r>
            <a:r>
              <a:rPr lang="en-US" dirty="0"/>
              <a:t> chooses a string.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*name[3] = {“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Francois”,“James”,“Mahesh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”};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s,%s,%s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n”,name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,name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,name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[2]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name[0];	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swap names 0,2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name[3];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name[3]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tmp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s,%s,%s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n”,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[0],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name[1],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name[2]);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RESULT: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&gt;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Francois,James,Mahesh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&gt;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Mahesh,James,Francois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290820" name="Line 4"/>
          <p:cNvSpPr>
            <a:spLocks noChangeShapeType="1"/>
          </p:cNvSpPr>
          <p:nvPr/>
        </p:nvSpPr>
        <p:spPr bwMode="auto">
          <a:xfrm>
            <a:off x="3810000" y="2971800"/>
            <a:ext cx="14478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821" name="Line 5"/>
          <p:cNvSpPr>
            <a:spLocks noChangeShapeType="1"/>
          </p:cNvSpPr>
          <p:nvPr/>
        </p:nvSpPr>
        <p:spPr bwMode="auto">
          <a:xfrm>
            <a:off x="3810000" y="2971800"/>
            <a:ext cx="26670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822" name="Line 6"/>
          <p:cNvSpPr>
            <a:spLocks noChangeShapeType="1"/>
          </p:cNvSpPr>
          <p:nvPr/>
        </p:nvSpPr>
        <p:spPr bwMode="auto">
          <a:xfrm>
            <a:off x="3886200" y="2971800"/>
            <a:ext cx="38100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392F7-F965-4C8D-9790-19A84831E6B0}" type="slidenum">
              <a:rPr lang="en-US"/>
              <a:pPr/>
              <a:t>8</a:t>
            </a:fld>
            <a:endParaRPr lang="en-US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/>
              <a:t>	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*name;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// pointer-to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-(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pointers-to-char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(3*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*));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s,%s,%s,”,name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[0],name[1],name[2]);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c,%c,%c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!\n”,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name[0][0],name[1][0],name[2][0]);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RESULT: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Zero,One,Two,Z,O,T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81607" name="Freeform 7"/>
          <p:cNvSpPr>
            <a:spLocks/>
          </p:cNvSpPr>
          <p:nvPr/>
        </p:nvSpPr>
        <p:spPr bwMode="auto">
          <a:xfrm>
            <a:off x="1497013" y="2317750"/>
            <a:ext cx="2617787" cy="598488"/>
          </a:xfrm>
          <a:custGeom>
            <a:avLst/>
            <a:gdLst>
              <a:gd name="T0" fmla="*/ 1649 w 1649"/>
              <a:gd name="T1" fmla="*/ 377 h 377"/>
              <a:gd name="T2" fmla="*/ 1387 w 1649"/>
              <a:gd name="T3" fmla="*/ 41 h 377"/>
              <a:gd name="T4" fmla="*/ 584 w 1649"/>
              <a:gd name="T5" fmla="*/ 133 h 377"/>
              <a:gd name="T6" fmla="*/ 0 w 1649"/>
              <a:gd name="T7" fmla="*/ 338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49" h="377">
                <a:moveTo>
                  <a:pt x="1649" y="377"/>
                </a:moveTo>
                <a:cubicBezTo>
                  <a:pt x="1605" y="321"/>
                  <a:pt x="1565" y="82"/>
                  <a:pt x="1387" y="41"/>
                </a:cubicBezTo>
                <a:cubicBezTo>
                  <a:pt x="1209" y="0"/>
                  <a:pt x="815" y="84"/>
                  <a:pt x="584" y="133"/>
                </a:cubicBezTo>
                <a:cubicBezTo>
                  <a:pt x="353" y="182"/>
                  <a:pt x="122" y="295"/>
                  <a:pt x="0" y="33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1609" name="Oval 9"/>
          <p:cNvSpPr>
            <a:spLocks noChangeArrowheads="1"/>
          </p:cNvSpPr>
          <p:nvPr/>
        </p:nvSpPr>
        <p:spPr bwMode="auto">
          <a:xfrm>
            <a:off x="1295400" y="2819400"/>
            <a:ext cx="228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610" name="Text Box 10"/>
          <p:cNvSpPr txBox="1">
            <a:spLocks noChangeArrowheads="1"/>
          </p:cNvSpPr>
          <p:nvPr/>
        </p:nvSpPr>
        <p:spPr bwMode="auto">
          <a:xfrm>
            <a:off x="4724400" y="2209800"/>
            <a:ext cx="38989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a list of…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59084-FBA4-4C12-9659-9CC5BF3483A0}" type="slidenum">
              <a:rPr lang="en-US"/>
              <a:pPr/>
              <a:t>9</a:t>
            </a:fld>
            <a:endParaRPr lang="en-US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0772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But array sizes are fixed: let’s use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/>
              <a:t>	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for a re-sizable list of pointers: </a:t>
            </a: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*name;  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pointer-to-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(pointers-to char)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(char **)malloc(3*sizeof(char *));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name[0] = “Zero”;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name[1] = “One”;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name[2] = “Two”;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printf(“%s,%s,%s,”,name[0],name[1],name[2]);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printf(“%c,%c,%c!\n”,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name[0][0],name[1][0],name[2][0]);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free(name);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Zero,One,Two,Z,O,T!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Pointers to Pointers </a:t>
            </a:r>
            <a:r>
              <a:rPr lang="en-US" sz="3200"/>
              <a:t>(not in book)</a:t>
            </a:r>
          </a:p>
        </p:txBody>
      </p:sp>
      <p:sp>
        <p:nvSpPr>
          <p:cNvPr id="294918" name="Freeform 6"/>
          <p:cNvSpPr>
            <a:spLocks/>
          </p:cNvSpPr>
          <p:nvPr/>
        </p:nvSpPr>
        <p:spPr bwMode="auto">
          <a:xfrm>
            <a:off x="2274888" y="2417763"/>
            <a:ext cx="3754437" cy="547687"/>
          </a:xfrm>
          <a:custGeom>
            <a:avLst/>
            <a:gdLst>
              <a:gd name="T0" fmla="*/ 2353 w 2365"/>
              <a:gd name="T1" fmla="*/ 345 h 345"/>
              <a:gd name="T2" fmla="*/ 2202 w 2365"/>
              <a:gd name="T3" fmla="*/ 227 h 345"/>
              <a:gd name="T4" fmla="*/ 1368 w 2365"/>
              <a:gd name="T5" fmla="*/ 231 h 345"/>
              <a:gd name="T6" fmla="*/ 648 w 2365"/>
              <a:gd name="T7" fmla="*/ 30 h 345"/>
              <a:gd name="T8" fmla="*/ 337 w 2365"/>
              <a:gd name="T9" fmla="*/ 29 h 345"/>
              <a:gd name="T10" fmla="*/ 129 w 2365"/>
              <a:gd name="T11" fmla="*/ 109 h 345"/>
              <a:gd name="T12" fmla="*/ 0 w 2365"/>
              <a:gd name="T13" fmla="*/ 268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5" h="345">
                <a:moveTo>
                  <a:pt x="2353" y="345"/>
                </a:moveTo>
                <a:cubicBezTo>
                  <a:pt x="2313" y="304"/>
                  <a:pt x="2365" y="253"/>
                  <a:pt x="2202" y="227"/>
                </a:cubicBezTo>
                <a:cubicBezTo>
                  <a:pt x="2038" y="208"/>
                  <a:pt x="1627" y="264"/>
                  <a:pt x="1368" y="231"/>
                </a:cubicBezTo>
                <a:cubicBezTo>
                  <a:pt x="1109" y="198"/>
                  <a:pt x="826" y="60"/>
                  <a:pt x="648" y="30"/>
                </a:cubicBezTo>
                <a:cubicBezTo>
                  <a:pt x="470" y="0"/>
                  <a:pt x="423" y="16"/>
                  <a:pt x="337" y="29"/>
                </a:cubicBezTo>
                <a:cubicBezTo>
                  <a:pt x="251" y="42"/>
                  <a:pt x="185" y="69"/>
                  <a:pt x="129" y="109"/>
                </a:cubicBezTo>
                <a:cubicBezTo>
                  <a:pt x="73" y="149"/>
                  <a:pt x="27" y="235"/>
                  <a:pt x="0" y="26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920" name="Oval 8"/>
          <p:cNvSpPr>
            <a:spLocks noChangeArrowheads="1"/>
          </p:cNvSpPr>
          <p:nvPr/>
        </p:nvSpPr>
        <p:spPr bwMode="auto">
          <a:xfrm>
            <a:off x="1524000" y="2819400"/>
            <a:ext cx="990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21" name="Oval 9"/>
          <p:cNvSpPr>
            <a:spLocks noChangeArrowheads="1"/>
          </p:cNvSpPr>
          <p:nvPr/>
        </p:nvSpPr>
        <p:spPr bwMode="auto">
          <a:xfrm>
            <a:off x="533400" y="2895600"/>
            <a:ext cx="7620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22" name="Freeform 10"/>
          <p:cNvSpPr>
            <a:spLocks/>
          </p:cNvSpPr>
          <p:nvPr/>
        </p:nvSpPr>
        <p:spPr bwMode="auto">
          <a:xfrm>
            <a:off x="1192213" y="2452688"/>
            <a:ext cx="1717675" cy="436562"/>
          </a:xfrm>
          <a:custGeom>
            <a:avLst/>
            <a:gdLst>
              <a:gd name="T0" fmla="*/ 1082 w 1082"/>
              <a:gd name="T1" fmla="*/ 0 h 275"/>
              <a:gd name="T2" fmla="*/ 301 w 1082"/>
              <a:gd name="T3" fmla="*/ 70 h 275"/>
              <a:gd name="T4" fmla="*/ 0 w 1082"/>
              <a:gd name="T5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2" h="275">
                <a:moveTo>
                  <a:pt x="1082" y="0"/>
                </a:moveTo>
                <a:cubicBezTo>
                  <a:pt x="952" y="12"/>
                  <a:pt x="481" y="24"/>
                  <a:pt x="301" y="70"/>
                </a:cubicBezTo>
                <a:cubicBezTo>
                  <a:pt x="100" y="116"/>
                  <a:pt x="63" y="232"/>
                  <a:pt x="0" y="27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923" name="Text Box 11"/>
          <p:cNvSpPr txBox="1">
            <a:spLocks noChangeArrowheads="1"/>
          </p:cNvSpPr>
          <p:nvPr/>
        </p:nvSpPr>
        <p:spPr bwMode="auto">
          <a:xfrm>
            <a:off x="4724400" y="2209800"/>
            <a:ext cx="38989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pointer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a list of…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4864</TotalTime>
  <Words>1553</Words>
  <Application>Microsoft Office PowerPoint</Application>
  <PresentationFormat>On-screen Show (4:3)</PresentationFormat>
  <Paragraphs>322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vana</vt:lpstr>
      <vt:lpstr>EECS110: 8bb  An Ugly Practice: Pointers to Pointers</vt:lpstr>
      <vt:lpstr>(Recall) Data Nesting: list of strings</vt:lpstr>
      <vt:lpstr>Sensible: lists of lists of lists…</vt:lpstr>
      <vt:lpstr>NOT So Sensible:  ** Pointer Chains **</vt:lpstr>
      <vt:lpstr>(Recall) Array of Strings</vt:lpstr>
      <vt:lpstr>(Recall) Array of Strings</vt:lpstr>
      <vt:lpstr>(Recall) Array of Strings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Pointers to Pointers (not in book)</vt:lpstr>
      <vt:lpstr>Ugly: pointers-to-pointers</vt:lpstr>
      <vt:lpstr>Example: 3-D Array of Numbers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vana</dc:creator>
  <cp:lastModifiedBy>jetumblin</cp:lastModifiedBy>
  <cp:revision>117</cp:revision>
  <dcterms:created xsi:type="dcterms:W3CDTF">2001-04-16T00:28:07Z</dcterms:created>
  <dcterms:modified xsi:type="dcterms:W3CDTF">2012-02-27T15:21:22Z</dcterms:modified>
</cp:coreProperties>
</file>