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735" r:id="rId2"/>
    <p:sldId id="740" r:id="rId3"/>
    <p:sldId id="741" r:id="rId4"/>
    <p:sldId id="729" r:id="rId5"/>
    <p:sldId id="730" r:id="rId6"/>
    <p:sldId id="731" r:id="rId7"/>
    <p:sldId id="732" r:id="rId8"/>
    <p:sldId id="725" r:id="rId9"/>
    <p:sldId id="726" r:id="rId10"/>
    <p:sldId id="734" r:id="rId11"/>
    <p:sldId id="728" r:id="rId12"/>
    <p:sldId id="736" r:id="rId13"/>
    <p:sldId id="737" r:id="rId14"/>
    <p:sldId id="724" r:id="rId15"/>
    <p:sldId id="706" r:id="rId16"/>
    <p:sldId id="707" r:id="rId17"/>
    <p:sldId id="709" r:id="rId18"/>
    <p:sldId id="710" r:id="rId19"/>
    <p:sldId id="711" r:id="rId20"/>
    <p:sldId id="712" r:id="rId21"/>
    <p:sldId id="713" r:id="rId22"/>
    <p:sldId id="739" r:id="rId23"/>
    <p:sldId id="715" r:id="rId24"/>
    <p:sldId id="716" r:id="rId25"/>
    <p:sldId id="717" r:id="rId26"/>
    <p:sldId id="718" r:id="rId27"/>
    <p:sldId id="719" r:id="rId28"/>
    <p:sldId id="720" r:id="rId29"/>
    <p:sldId id="721" r:id="rId30"/>
    <p:sldId id="722" r:id="rId31"/>
    <p:sldId id="73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2" autoAdjust="0"/>
    <p:restoredTop sz="95101" autoAdjust="0"/>
  </p:normalViewPr>
  <p:slideViewPr>
    <p:cSldViewPr>
      <p:cViewPr varScale="1">
        <p:scale>
          <a:sx n="110" d="100"/>
          <a:sy n="110" d="100"/>
        </p:scale>
        <p:origin x="-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7BCA3EF7-4729-4095-8559-EBB35AEFDA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41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5C84C4-C86F-42F8-93DE-0226949CD333}" type="slidenum">
              <a:rPr lang="en-US"/>
              <a:pPr/>
              <a:t>1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8010AD-CA96-4A15-B797-F499328A3849}" type="slidenum">
              <a:rPr lang="en-US"/>
              <a:pPr/>
              <a:t>10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CB26E-6DBA-406E-98A9-56BC93181FE6}" type="slidenum">
              <a:rPr lang="en-US"/>
              <a:pPr/>
              <a:t>11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68300-9E9F-4AC4-BD6D-53C60FC2B25A}" type="slidenum">
              <a:rPr lang="en-US"/>
              <a:pPr/>
              <a:t>12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C0493-5368-4E80-BAA4-F817A49B8778}" type="slidenum">
              <a:rPr lang="en-US"/>
              <a:pPr/>
              <a:t>13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7FFACC-A999-4B02-8026-70142B316CBC}" type="slidenum">
              <a:rPr lang="en-US"/>
              <a:pPr/>
              <a:t>14</a:t>
            </a:fld>
            <a:endParaRPr lang="en-US"/>
          </a:p>
        </p:txBody>
      </p:sp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A267C-9123-4D91-B3FE-E825466E79C9}" type="slidenum">
              <a:rPr lang="en-US"/>
              <a:pPr/>
              <a:t>15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1B2070-1DD3-4E7C-82C6-E4125031061F}" type="slidenum">
              <a:rPr lang="en-US"/>
              <a:pPr/>
              <a:t>16</a:t>
            </a:fld>
            <a:endParaRPr lang="en-US"/>
          </a:p>
        </p:txBody>
      </p:sp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06908-FAF0-4EE7-998F-FB2DA5047927}" type="slidenum">
              <a:rPr lang="en-US"/>
              <a:pPr/>
              <a:t>17</a:t>
            </a:fld>
            <a:endParaRPr lang="en-US"/>
          </a:p>
        </p:txBody>
      </p:sp>
      <p:sp>
        <p:nvSpPr>
          <p:cNvPr id="65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640AB-E239-46DD-BFF7-19DBD20ACB12}" type="slidenum">
              <a:rPr lang="en-US"/>
              <a:pPr/>
              <a:t>18</a:t>
            </a:fld>
            <a:endParaRPr lang="en-US"/>
          </a:p>
        </p:txBody>
      </p:sp>
      <p:sp>
        <p:nvSpPr>
          <p:cNvPr id="66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50CD0-AA44-4AF2-B4E1-1A1742CA9DA4}" type="slidenum">
              <a:rPr lang="en-US"/>
              <a:pPr/>
              <a:t>19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101676-7EDE-4AA1-B4FD-E4767BB318A0}" type="slidenum">
              <a:rPr lang="en-US"/>
              <a:pPr/>
              <a:t>2</a:t>
            </a:fld>
            <a:endParaRPr lang="en-US"/>
          </a:p>
        </p:txBody>
      </p:sp>
      <p:sp>
        <p:nvSpPr>
          <p:cNvPr id="70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E37549-7A01-41C2-A0A1-E0E6501FD0D0}" type="slidenum">
              <a:rPr lang="en-US"/>
              <a:pPr/>
              <a:t>20</a:t>
            </a:fld>
            <a:endParaRPr lang="en-US"/>
          </a:p>
        </p:txBody>
      </p:sp>
      <p:sp>
        <p:nvSpPr>
          <p:cNvPr id="66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27F46C-55F7-43E3-8F0B-CEC84142972A}" type="slidenum">
              <a:rPr lang="en-US"/>
              <a:pPr/>
              <a:t>21</a:t>
            </a:fld>
            <a:endParaRPr lang="en-US"/>
          </a:p>
        </p:txBody>
      </p:sp>
      <p:sp>
        <p:nvSpPr>
          <p:cNvPr id="66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2586A6-FCFA-4252-ACFE-03DF7D328C4F}" type="slidenum">
              <a:rPr lang="en-US"/>
              <a:pPr/>
              <a:t>22</a:t>
            </a:fld>
            <a:endParaRPr lang="en-U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D2557-A611-41FF-98E0-755A9284B1DF}" type="slidenum">
              <a:rPr lang="en-US"/>
              <a:pPr/>
              <a:t>23</a:t>
            </a:fld>
            <a:endParaRPr lang="en-US"/>
          </a:p>
        </p:txBody>
      </p:sp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1F8EF0-95DB-45E0-8DAD-B98C489220D0}" type="slidenum">
              <a:rPr lang="en-US"/>
              <a:pPr/>
              <a:t>24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24DBBC-68D6-4E12-AE99-55D2FCD4873E}" type="slidenum">
              <a:rPr lang="en-US"/>
              <a:pPr/>
              <a:t>25</a:t>
            </a:fld>
            <a:endParaRPr lang="en-US"/>
          </a:p>
        </p:txBody>
      </p:sp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C38F56-85B2-41D4-9E84-CE18DA7D4052}" type="slidenum">
              <a:rPr lang="en-US"/>
              <a:pPr/>
              <a:t>26</a:t>
            </a:fld>
            <a:endParaRPr lang="en-US"/>
          </a:p>
        </p:txBody>
      </p:sp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9F5BE0-30ED-49D8-951E-9398F46A6A19}" type="slidenum">
              <a:rPr lang="en-US"/>
              <a:pPr/>
              <a:t>27</a:t>
            </a:fld>
            <a:endParaRPr lang="en-US"/>
          </a:p>
        </p:txBody>
      </p:sp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8555D3-F87E-45DA-83B8-B989894D738F}" type="slidenum">
              <a:rPr lang="en-US"/>
              <a:pPr/>
              <a:t>28</a:t>
            </a:fld>
            <a:endParaRPr lang="en-US"/>
          </a:p>
        </p:txBody>
      </p:sp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594D55-E76B-4029-91E0-1DF38E5651A2}" type="slidenum">
              <a:rPr lang="en-US"/>
              <a:pPr/>
              <a:t>29</a:t>
            </a:fld>
            <a:endParaRPr lang="en-US"/>
          </a:p>
        </p:txBody>
      </p:sp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135BA-5028-49D0-89BD-49B52B56FC35}" type="slidenum">
              <a:rPr lang="en-US"/>
              <a:pPr/>
              <a:t>3</a:t>
            </a:fld>
            <a:endParaRPr lang="en-US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3749B2-D9A6-4CBD-A8AC-2DE2C3EFBA22}" type="slidenum">
              <a:rPr lang="en-US"/>
              <a:pPr/>
              <a:t>30</a:t>
            </a:fld>
            <a:endParaRPr lang="en-US"/>
          </a:p>
        </p:txBody>
      </p:sp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0F057-317D-48F6-B292-710637E1F25E}" type="slidenum">
              <a:rPr lang="en-US"/>
              <a:pPr/>
              <a:t>31</a:t>
            </a:fld>
            <a:endParaRPr lang="en-US"/>
          </a:p>
        </p:txBody>
      </p:sp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5F0330-7B4E-40FD-B489-915D8C581C0F}" type="slidenum">
              <a:rPr lang="en-US"/>
              <a:pPr/>
              <a:t>4</a:t>
            </a:fld>
            <a:endParaRPr lang="en-US"/>
          </a:p>
        </p:txBody>
      </p:sp>
      <p:sp>
        <p:nvSpPr>
          <p:cNvPr id="70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7FF7F-9264-4323-895B-3002270A99EA}" type="slidenum">
              <a:rPr lang="en-US"/>
              <a:pPr/>
              <a:t>5</a:t>
            </a:fld>
            <a:endParaRPr lang="en-US"/>
          </a:p>
        </p:txBody>
      </p:sp>
      <p:sp>
        <p:nvSpPr>
          <p:cNvPr id="71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57A34-3839-42E7-9268-07CAD50A8157}" type="slidenum">
              <a:rPr lang="en-US"/>
              <a:pPr/>
              <a:t>6</a:t>
            </a:fld>
            <a:endParaRPr lang="en-US"/>
          </a:p>
        </p:txBody>
      </p:sp>
      <p:sp>
        <p:nvSpPr>
          <p:cNvPr id="71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A97BD3-0290-4DA1-AAB1-696EB51B4BE6}" type="slidenum">
              <a:rPr lang="en-US"/>
              <a:pPr/>
              <a:t>7</a:t>
            </a:fld>
            <a:endParaRPr lang="en-US"/>
          </a:p>
        </p:txBody>
      </p:sp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F4939-6FDD-4DD7-8D8B-30EC5CBCB2BD}" type="slidenum">
              <a:rPr lang="en-US"/>
              <a:pPr/>
              <a:t>8</a:t>
            </a:fld>
            <a:endParaRPr lang="en-US"/>
          </a:p>
        </p:txBody>
      </p:sp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B9472-BB07-4282-BA83-666DA4A25920}" type="slidenum">
              <a:rPr lang="en-US"/>
              <a:pPr/>
              <a:t>9</a:t>
            </a:fld>
            <a:endParaRPr lang="en-US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30C076-4389-48C6-83E9-3991F54B31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7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93B7B1-E60B-41FC-9E46-1CE6A15BE6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0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C838BA-BC2D-4031-B73D-AAA7B3034F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8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428669-0565-4572-83FA-0434B0D9DD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6E6A30-1FEC-4387-B937-468C6B6909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191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91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73E055-EA55-4EF4-B8FD-5537BCDE7E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3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7D10AB-0426-43A7-AF66-99CC846E15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82DD92-F944-4E70-A050-8C15C77D25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5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00F8FE-C5EE-4F2C-8968-2C4B89B05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1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310DA7-F8F2-4052-9DDE-62E4122DF7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3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827CAA-DC00-496C-BCC7-3D374B2ED8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4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D3CE2D16-4135-484D-9B32-AA40119506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4838" y="3733800"/>
            <a:ext cx="7785100" cy="2667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EECS110: 8c </a:t>
            </a:r>
            <a:br>
              <a:rPr lang="en-US" sz="3600">
                <a:latin typeface="Tahoma" pitchFamily="34" charset="0"/>
              </a:rPr>
            </a:br>
            <a:r>
              <a:rPr lang="en-US" sz="3600">
                <a:latin typeface="Tahoma" pitchFamily="34" charset="0"/>
              </a:rPr>
              <a:t>Object Oriented Programming</a:t>
            </a:r>
            <a:br>
              <a:rPr lang="en-US" sz="3600">
                <a:latin typeface="Tahoma" pitchFamily="34" charset="0"/>
              </a:rPr>
            </a:br>
            <a:r>
              <a:rPr lang="en-US" sz="3600">
                <a:latin typeface="Tahoma" pitchFamily="34" charset="0"/>
              </a:rPr>
              <a:t>+ Misc. Lost Details</a:t>
            </a:r>
          </a:p>
        </p:txBody>
      </p:sp>
      <p:sp>
        <p:nvSpPr>
          <p:cNvPr id="697348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‘Collections of Objects’: (C++)</a:t>
            </a:r>
            <a:br>
              <a:rPr lang="en-US" sz="3600">
                <a:latin typeface="Tahoma" pitchFamily="34" charset="0"/>
              </a:rPr>
            </a:br>
            <a:r>
              <a:rPr lang="en-US" sz="1800">
                <a:latin typeface="Tahoma" pitchFamily="34" charset="0"/>
              </a:rPr>
              <a:t>(Will help on last few projects and beyond)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5257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/>
              <a:t>Our best strategy in C: </a:t>
            </a:r>
            <a:br>
              <a:rPr lang="en-US" sz="2400"/>
            </a:b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Organize the entire program as a collection of ‘objects’;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A ‘class of object’==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 type</a:t>
            </a:r>
            <a:r>
              <a:rPr lang="en-US" sz="2400"/>
              <a:t> we define and name;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2000"/>
              <a:t>		          and its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member variables</a:t>
            </a:r>
            <a:r>
              <a:rPr lang="en-US" sz="2000"/>
              <a:t> define each part of the object.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endParaRPr lang="en-US" sz="20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(data-structure-type) variable</a:t>
            </a:r>
            <a:r>
              <a:rPr lang="en-US" sz="2400"/>
              <a:t> ==one countable object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Each class of object has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its own set of related functions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wagonInit(), wagonDraw(), wagonMove()</a:t>
            </a:r>
            <a:r>
              <a:rPr lang="en-US" sz="2400"/>
              <a:t>, etc.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Ideal: all functions are pass-by-reference, just 1 argument, </a:t>
            </a:r>
            <a:br>
              <a:rPr lang="en-US" sz="2400"/>
            </a:br>
            <a:r>
              <a:rPr lang="en-US" sz="2400"/>
              <a:t>because object contains all the behavior-related attributes.</a:t>
            </a:r>
            <a:br>
              <a:rPr lang="en-US" sz="2400"/>
            </a:br>
            <a:r>
              <a:rPr lang="en-US" sz="2400"/>
              <a:t> (not always possible:  multiple-object interactions, etc.)</a:t>
            </a:r>
            <a:endParaRPr lang="en-US" sz="1400"/>
          </a:p>
        </p:txBody>
      </p:sp>
      <p:sp>
        <p:nvSpPr>
          <p:cNvPr id="696324" name="Line 4"/>
          <p:cNvSpPr>
            <a:spLocks noChangeShapeType="1"/>
          </p:cNvSpPr>
          <p:nvPr/>
        </p:nvSpPr>
        <p:spPr bwMode="auto">
          <a:xfrm>
            <a:off x="762000" y="24384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325" name="Line 5"/>
          <p:cNvSpPr>
            <a:spLocks noChangeShapeType="1"/>
          </p:cNvSpPr>
          <p:nvPr/>
        </p:nvSpPr>
        <p:spPr bwMode="auto">
          <a:xfrm>
            <a:off x="762000" y="20574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‘Collections of Objects’: (C++)</a:t>
            </a:r>
            <a:br>
              <a:rPr lang="en-US" sz="3600">
                <a:latin typeface="Tahoma" pitchFamily="34" charset="0"/>
              </a:rPr>
            </a:br>
            <a:endParaRPr lang="en-US" sz="1800">
              <a:latin typeface="Tahoma" pitchFamily="34" charset="0"/>
            </a:endParaRP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5257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/>
              <a:t> The strategy known as "Object-Oriented Programming" </a:t>
            </a:r>
            <a:br>
              <a:rPr lang="en-US" sz="2400"/>
            </a:br>
            <a:r>
              <a:rPr lang="en-US" sz="2400"/>
              <a:t>			(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C++</a:t>
            </a:r>
            <a:r>
              <a:rPr lang="en-US" sz="2400"/>
              <a:t>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Java</a:t>
            </a:r>
            <a:r>
              <a:rPr lang="en-US" sz="2400"/>
              <a:t>, Modula, Smalltalk,...) </a:t>
            </a:r>
            <a:br>
              <a:rPr lang="en-US" sz="2400"/>
            </a:br>
            <a:r>
              <a:rPr lang="en-US" sz="2400"/>
              <a:t>Organize the entire program as a collection of ‘objects’;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A ‘class of object’==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 type</a:t>
            </a:r>
            <a:r>
              <a:rPr lang="en-US" sz="2400"/>
              <a:t> we define and name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2000"/>
              <a:t>			its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member variables</a:t>
            </a:r>
            <a:r>
              <a:rPr lang="en-US" sz="2000"/>
              <a:t> define each part of the object,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endParaRPr lang="en-US" sz="20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One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(data-structure-type) variable</a:t>
            </a:r>
            <a:r>
              <a:rPr lang="en-US" sz="2400"/>
              <a:t> ==one countable </a:t>
            </a:r>
            <a:r>
              <a:rPr lang="en-US" sz="2400" b="1">
                <a:solidFill>
                  <a:schemeClr val="accent2"/>
                </a:solidFill>
              </a:rPr>
              <a:t>object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Each class of object has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its own set of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member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functions</a:t>
            </a:r>
            <a:b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wagon.Init(), wagon.Draw(), wagon.Move()</a:t>
            </a:r>
            <a:r>
              <a:rPr lang="en-US" sz="2400"/>
              <a:t>, etc.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In C++,   </a:t>
            </a:r>
            <a:br>
              <a:rPr lang="en-US" sz="2400"/>
            </a:br>
            <a:r>
              <a:rPr lang="en-US" sz="2400"/>
              <a:t>		'class' </a:t>
            </a:r>
            <a:r>
              <a:rPr lang="en-US" sz="2400">
                <a:latin typeface="Courier New" pitchFamily="49" charset="0"/>
              </a:rPr>
              <a:t>== </a:t>
            </a:r>
            <a:r>
              <a:rPr lang="en-US" sz="2400"/>
              <a:t>( a struct + its 'member' functions )</a:t>
            </a:r>
            <a:endParaRPr lang="en-US" sz="1400"/>
          </a:p>
        </p:txBody>
      </p:sp>
      <p:sp>
        <p:nvSpPr>
          <p:cNvPr id="686084" name="Line 4"/>
          <p:cNvSpPr>
            <a:spLocks noChangeShapeType="1"/>
          </p:cNvSpPr>
          <p:nvPr/>
        </p:nvSpPr>
        <p:spPr bwMode="auto">
          <a:xfrm>
            <a:off x="762000" y="24384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086" name="Line 6"/>
          <p:cNvSpPr>
            <a:spLocks noChangeShapeType="1"/>
          </p:cNvSpPr>
          <p:nvPr/>
        </p:nvSpPr>
        <p:spPr bwMode="auto">
          <a:xfrm>
            <a:off x="762000" y="20574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‘Collections of Objects’: (C++)</a:t>
            </a:r>
            <a:br>
              <a:rPr lang="en-US" sz="3600">
                <a:latin typeface="Tahoma" pitchFamily="34" charset="0"/>
              </a:rPr>
            </a:br>
            <a:endParaRPr lang="en-US" sz="1800">
              <a:latin typeface="Tahoma" pitchFamily="34" charset="0"/>
            </a:endParaRP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5257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Key idea of object oriented programming: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Object == </a:t>
            </a:r>
            <a:r>
              <a:rPr lang="en-US" dirty="0"/>
              <a:t>data structure + all its related functions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dirty="0"/>
              <a:t>	Use nesting of classes to keep things simple: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cityT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streetT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houseT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roomT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chairT</a:t>
            </a:r>
            <a:r>
              <a:rPr lang="en-US" sz="2800" dirty="0">
                <a:sym typeface="Wingdings" pitchFamily="2" charset="2"/>
              </a:rPr>
              <a:t>...</a:t>
            </a:r>
            <a:endParaRPr lang="en-US" sz="3600" dirty="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dirty="0"/>
              <a:t>	Writing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cityT</a:t>
            </a:r>
            <a:r>
              <a:rPr lang="en-US" dirty="0"/>
              <a:t> functions?</a:t>
            </a:r>
            <a:br>
              <a:rPr lang="en-US" dirty="0"/>
            </a:br>
            <a:r>
              <a:rPr lang="en-US" dirty="0"/>
              <a:t>	</a:t>
            </a:r>
            <a:r>
              <a:rPr lang="en-US" sz="2800" dirty="0"/>
              <a:t>	Please don't make me worry about </a:t>
            </a:r>
            <a:br>
              <a:rPr lang="en-US" sz="2800" dirty="0"/>
            </a:br>
            <a:r>
              <a:rPr lang="en-US" sz="2800" dirty="0"/>
              <a:t>		the number of chairs in each room!.</a:t>
            </a:r>
          </a:p>
        </p:txBody>
      </p:sp>
      <p:sp>
        <p:nvSpPr>
          <p:cNvPr id="700420" name="Line 4"/>
          <p:cNvSpPr>
            <a:spLocks noChangeShapeType="1"/>
          </p:cNvSpPr>
          <p:nvPr/>
        </p:nvSpPr>
        <p:spPr bwMode="auto">
          <a:xfrm>
            <a:off x="762000" y="20574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0421" name="Line 5"/>
          <p:cNvSpPr>
            <a:spLocks noChangeShapeType="1"/>
          </p:cNvSpPr>
          <p:nvPr/>
        </p:nvSpPr>
        <p:spPr bwMode="auto">
          <a:xfrm>
            <a:off x="762000" y="1219200"/>
            <a:ext cx="7315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Misc. Lost Details</a:t>
            </a:r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Congratulations!</a:t>
            </a:r>
          </a:p>
          <a:p>
            <a:endParaRPr lang="en-US"/>
          </a:p>
          <a:p>
            <a:r>
              <a:rPr lang="en-US"/>
              <a:t>You now know all the essential parts of C !</a:t>
            </a:r>
          </a:p>
          <a:p>
            <a:r>
              <a:rPr lang="en-US"/>
              <a:t>You're ready for C++, and</a:t>
            </a:r>
          </a:p>
          <a:p>
            <a:r>
              <a:rPr lang="en-US"/>
              <a:t>You're ready to learn a few key algorithms </a:t>
            </a:r>
            <a:br>
              <a:rPr lang="en-US"/>
            </a:br>
            <a:r>
              <a:rPr lang="en-US"/>
              <a:t>that solve large sets of common problems!</a:t>
            </a:r>
          </a:p>
          <a:p>
            <a:endParaRPr lang="en-US"/>
          </a:p>
          <a:p>
            <a:r>
              <a:rPr lang="en-US"/>
              <a:t>There are a few leftover details to clean up first: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"Hey!  I can even point to </a:t>
            </a:r>
            <a:r>
              <a:rPr lang="en-US" sz="3600" i="1">
                <a:latin typeface="Tahoma" pitchFamily="34" charset="0"/>
              </a:rPr>
              <a:t>myself!"</a:t>
            </a:r>
            <a:r>
              <a:rPr lang="en-US" sz="2800" i="1">
                <a:latin typeface="Tahoma" pitchFamily="34" charset="0"/>
              </a:rPr>
              <a:t/>
            </a:r>
            <a:br>
              <a:rPr lang="en-US" sz="2800" i="1">
                <a:latin typeface="Tahoma" pitchFamily="34" charset="0"/>
              </a:rPr>
            </a:br>
            <a:r>
              <a:rPr lang="en-US" sz="2800">
                <a:latin typeface="Tahoma" pitchFamily="34" charset="0"/>
              </a:rPr>
              <a:t>                                              </a:t>
            </a:r>
            <a:r>
              <a:rPr lang="en-US" sz="2800" b="0">
                <a:effectLst/>
                <a:latin typeface="Tahoma" pitchFamily="34" charset="0"/>
              </a:rPr>
              <a:t>—a data structure</a:t>
            </a:r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1377950"/>
            <a:ext cx="83058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Data structure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members can be </a:t>
            </a:r>
            <a:r>
              <a:rPr lang="en-US" sz="1400">
                <a:solidFill>
                  <a:srgbClr val="FF0000"/>
                </a:solidFill>
              </a:rPr>
              <a:t>(almost)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 type</a:t>
            </a:r>
            <a:r>
              <a:rPr lang="en-US" sz="2800"/>
              <a:t>, including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 basic types: int, char, float, double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 derived types: enum, arrays, pointers, structures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 a pointer to our own kind of struct!</a:t>
            </a:r>
            <a:r>
              <a:rPr lang="en-US" sz="2400" u="sng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if you're careful</a:t>
            </a:r>
            <a:b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we can’t hold a </a:t>
            </a:r>
            <a:r>
              <a:rPr lang="en-US" sz="16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 array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our own kind of struct  (do you know why?)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employeeT	//****employee record *****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	// string variable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IDnum;			// employee ID #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	// in dollars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	// xxx-xx-xxxx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 *pBoss;	// immediate supervisor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employeeT *pPeon;// team member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employeeT;</a:t>
            </a:r>
          </a:p>
        </p:txBody>
      </p:sp>
      <p:sp>
        <p:nvSpPr>
          <p:cNvPr id="681988" name="Line 4"/>
          <p:cNvSpPr>
            <a:spLocks noChangeShapeType="1"/>
          </p:cNvSpPr>
          <p:nvPr/>
        </p:nvSpPr>
        <p:spPr bwMode="auto">
          <a:xfrm>
            <a:off x="368300" y="2673350"/>
            <a:ext cx="7620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 flipH="1">
            <a:off x="6540500" y="2520950"/>
            <a:ext cx="914400" cy="762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90" name="Line 6"/>
          <p:cNvSpPr>
            <a:spLocks noChangeShapeType="1"/>
          </p:cNvSpPr>
          <p:nvPr/>
        </p:nvSpPr>
        <p:spPr bwMode="auto">
          <a:xfrm flipH="1" flipV="1">
            <a:off x="6616700" y="3740150"/>
            <a:ext cx="7620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991" name="Line 7"/>
          <p:cNvSpPr>
            <a:spLocks noChangeShapeType="1"/>
          </p:cNvSpPr>
          <p:nvPr/>
        </p:nvSpPr>
        <p:spPr bwMode="auto">
          <a:xfrm flipV="1">
            <a:off x="292100" y="3359150"/>
            <a:ext cx="8382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6" name="Line 4"/>
          <p:cNvSpPr>
            <a:spLocks noChangeShapeType="1"/>
          </p:cNvSpPr>
          <p:nvPr/>
        </p:nvSpPr>
        <p:spPr bwMode="auto">
          <a:xfrm>
            <a:off x="514350" y="5689600"/>
            <a:ext cx="77724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3317" name="Line 5"/>
          <p:cNvSpPr>
            <a:spLocks noChangeShapeType="1"/>
          </p:cNvSpPr>
          <p:nvPr/>
        </p:nvSpPr>
        <p:spPr bwMode="auto">
          <a:xfrm flipV="1">
            <a:off x="895350" y="5689600"/>
            <a:ext cx="70104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9700"/>
            <a:ext cx="91440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Self-pointing is tricky...</a:t>
            </a:r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1574800"/>
            <a:ext cx="8153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Data structure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members can be </a:t>
            </a:r>
            <a:r>
              <a:rPr lang="en-US" sz="1400">
                <a:solidFill>
                  <a:srgbClr val="FF0000"/>
                </a:solidFill>
              </a:rPr>
              <a:t>(almost)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 type</a:t>
            </a:r>
            <a:r>
              <a:rPr lang="en-US" sz="2800"/>
              <a:t>, including</a:t>
            </a:r>
          </a:p>
          <a:p>
            <a:pPr lvl="1">
              <a:lnSpc>
                <a:spcPct val="90000"/>
              </a:lnSpc>
            </a:pPr>
            <a:r>
              <a:rPr lang="en-US" sz="2400" u="sng">
                <a:solidFill>
                  <a:srgbClr val="FF0000"/>
                </a:solidFill>
              </a:rPr>
              <a:t>even a pointer to our own kind of struct!</a:t>
            </a:r>
          </a:p>
          <a:p>
            <a:pPr lvl="1">
              <a:lnSpc>
                <a:spcPct val="90000"/>
              </a:lnSpc>
            </a:pPr>
            <a:endParaRPr lang="en-US" sz="2400" u="sng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SURPRISE! THIS SYNTAX DOESN’T WORK!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u="sng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employeeT 	//*****employee record *****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	// string constant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IDnum;			// employee ID #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	// in dollars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	// xxx-xx-xxxx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 *pBoss;		// immediate supervisor</a:t>
            </a:r>
            <a:b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 *pPeon;		// team member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employeeT;</a:t>
            </a:r>
          </a:p>
        </p:txBody>
      </p:sp>
      <p:sp>
        <p:nvSpPr>
          <p:cNvPr id="653318" name="Rectangle 6"/>
          <p:cNvSpPr>
            <a:spLocks noChangeArrowheads="1"/>
          </p:cNvSpPr>
          <p:nvPr/>
        </p:nvSpPr>
        <p:spPr bwMode="auto">
          <a:xfrm>
            <a:off x="895350" y="5613400"/>
            <a:ext cx="69342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3319" name="Rectangle 7"/>
          <p:cNvSpPr>
            <a:spLocks noChangeArrowheads="1"/>
          </p:cNvSpPr>
          <p:nvPr/>
        </p:nvSpPr>
        <p:spPr bwMode="auto">
          <a:xfrm>
            <a:off x="666750" y="3098800"/>
            <a:ext cx="7772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Self-pointing is tricky...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5486400"/>
          </a:xfrm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en-U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Instead, you must do this: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</a:t>
            </a:r>
            <a: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	//****employee record****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		// string constant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IDnum;			// employee ID #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		// in dollars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		// xxx-xx-xxxx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employeeT *pBoss; 	// immediate supervisor</a:t>
            </a:r>
            <a:b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employeeT *pPeon; 	// team member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employeeT;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?HUNH? </a:t>
            </a:r>
            <a:r>
              <a:rPr lang="en-US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WHAT  HAPPENED HERE?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9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9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14400" lvl="1" indent="-457200">
              <a:lnSpc>
                <a:spcPct val="80000"/>
              </a:lnSpc>
              <a:buFontTx/>
              <a:buAutoNum type="arabicPeriod"/>
            </a:pPr>
            <a:r>
              <a:rPr 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datatype is ‘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’, but 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renames this datatype to ‘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employeeT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914400" lvl="1" indent="-457200">
              <a:lnSpc>
                <a:spcPct val="80000"/>
              </a:lnSpc>
              <a:buFontTx/>
              <a:buAutoNum type="arabicPeriod"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These lines are compiled before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do the renaming,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 they must use the actual datatype name: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employeeT</a:t>
            </a: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54342" name="Rectangle 6"/>
          <p:cNvSpPr>
            <a:spLocks noChangeArrowheads="1"/>
          </p:cNvSpPr>
          <p:nvPr/>
        </p:nvSpPr>
        <p:spPr bwMode="auto">
          <a:xfrm>
            <a:off x="990600" y="3124200"/>
            <a:ext cx="7391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4345" name="Line 9"/>
          <p:cNvSpPr>
            <a:spLocks noChangeShapeType="1"/>
          </p:cNvSpPr>
          <p:nvPr/>
        </p:nvSpPr>
        <p:spPr bwMode="auto">
          <a:xfrm flipV="1">
            <a:off x="3733800" y="5029200"/>
            <a:ext cx="1524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4346" name="Oval 10"/>
          <p:cNvSpPr>
            <a:spLocks noChangeArrowheads="1"/>
          </p:cNvSpPr>
          <p:nvPr/>
        </p:nvSpPr>
        <p:spPr bwMode="auto">
          <a:xfrm>
            <a:off x="1600200" y="1600200"/>
            <a:ext cx="2438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4347" name="Rectangle 11"/>
          <p:cNvSpPr>
            <a:spLocks noChangeArrowheads="1"/>
          </p:cNvSpPr>
          <p:nvPr/>
        </p:nvSpPr>
        <p:spPr bwMode="auto">
          <a:xfrm>
            <a:off x="3429000" y="4648200"/>
            <a:ext cx="2438400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4348" name="Freeform 12"/>
          <p:cNvSpPr>
            <a:spLocks/>
          </p:cNvSpPr>
          <p:nvPr/>
        </p:nvSpPr>
        <p:spPr bwMode="auto">
          <a:xfrm>
            <a:off x="254000" y="3206750"/>
            <a:ext cx="2206625" cy="2601913"/>
          </a:xfrm>
          <a:custGeom>
            <a:avLst/>
            <a:gdLst>
              <a:gd name="T0" fmla="*/ 1365 w 1390"/>
              <a:gd name="T1" fmla="*/ 1639 h 1639"/>
              <a:gd name="T2" fmla="*/ 1195 w 1390"/>
              <a:gd name="T3" fmla="*/ 1517 h 1639"/>
              <a:gd name="T4" fmla="*/ 197 w 1390"/>
              <a:gd name="T5" fmla="*/ 1444 h 1639"/>
              <a:gd name="T6" fmla="*/ 11 w 1390"/>
              <a:gd name="T7" fmla="*/ 613 h 1639"/>
              <a:gd name="T8" fmla="*/ 132 w 1390"/>
              <a:gd name="T9" fmla="*/ 89 h 1639"/>
              <a:gd name="T10" fmla="*/ 451 w 1390"/>
              <a:gd name="T11" fmla="*/ 77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0" h="1639">
                <a:moveTo>
                  <a:pt x="1365" y="1639"/>
                </a:moveTo>
                <a:cubicBezTo>
                  <a:pt x="1337" y="1620"/>
                  <a:pt x="1390" y="1550"/>
                  <a:pt x="1195" y="1517"/>
                </a:cubicBezTo>
                <a:cubicBezTo>
                  <a:pt x="1000" y="1484"/>
                  <a:pt x="394" y="1595"/>
                  <a:pt x="197" y="1444"/>
                </a:cubicBezTo>
                <a:cubicBezTo>
                  <a:pt x="0" y="1293"/>
                  <a:pt x="22" y="839"/>
                  <a:pt x="11" y="613"/>
                </a:cubicBezTo>
                <a:cubicBezTo>
                  <a:pt x="0" y="387"/>
                  <a:pt x="59" y="178"/>
                  <a:pt x="132" y="89"/>
                </a:cubicBezTo>
                <a:cubicBezTo>
                  <a:pt x="205" y="0"/>
                  <a:pt x="385" y="80"/>
                  <a:pt x="451" y="77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chemeClr val="accent2"/>
                </a:solidFill>
                <a:latin typeface="Courier New" pitchFamily="49" charset="0"/>
              </a:rPr>
              <a:t>scanf()</a:t>
            </a:r>
            <a:r>
              <a:rPr lang="en-US">
                <a:latin typeface="Tahoma" pitchFamily="34" charset="0"/>
              </a:rPr>
              <a:t>: more of the story…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1600200"/>
            <a:ext cx="7710488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scanf(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“format string”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ptr1, ptr2, ptr3, …);</a:t>
            </a:r>
          </a:p>
          <a:p>
            <a:r>
              <a:rPr lang="en-US" sz="2800"/>
              <a:t>Format String: </a:t>
            </a:r>
          </a:p>
          <a:p>
            <a:pPr lvl="1"/>
            <a:r>
              <a:rPr lang="en-US" sz="2400"/>
              <a:t>Can set max # of chars for each data conversion:</a:t>
            </a:r>
          </a:p>
          <a:p>
            <a:pPr lvl="1"/>
            <a:r>
              <a:rPr lang="en-US" sz="2400">
                <a:solidFill>
                  <a:schemeClr val="bg1"/>
                </a:solidFill>
              </a:rPr>
              <a:t>Can set separators (besides whitespace):</a:t>
            </a:r>
            <a:br>
              <a:rPr lang="en-US" sz="2400">
                <a:solidFill>
                  <a:schemeClr val="bg1"/>
                </a:solidFill>
              </a:rPr>
            </a:br>
            <a:endParaRPr lang="en-US" sz="2400">
              <a:solidFill>
                <a:schemeClr val="bg1"/>
              </a:solidFill>
            </a:endParaRPr>
          </a:p>
          <a:p>
            <a:pPr lvl="1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 = scanf(“%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d, %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80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s”,&amp;my_int, 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800">
                <a:solidFill>
                  <a:schemeClr val="bg1"/>
                </a:solidFill>
              </a:rPr>
              <a:t>Return value: # of successful conversions (or –1 if nothing at all matches)</a:t>
            </a:r>
          </a:p>
          <a:p>
            <a:r>
              <a:rPr lang="en-US" sz="2800">
                <a:solidFill>
                  <a:schemeClr val="bg1"/>
                </a:solidFill>
              </a:rPr>
              <a:t>Destinations are ALL pointers/array names.</a:t>
            </a:r>
          </a:p>
          <a:p>
            <a:pPr>
              <a:buFontTx/>
              <a:buNone/>
            </a:pPr>
            <a:endParaRPr lang="en-US" sz="2800" i="1">
              <a:solidFill>
                <a:schemeClr val="bg1"/>
              </a:solidFill>
            </a:endParaRPr>
          </a:p>
        </p:txBody>
      </p:sp>
      <p:sp>
        <p:nvSpPr>
          <p:cNvPr id="658436" name="Line 4"/>
          <p:cNvSpPr>
            <a:spLocks noChangeShapeType="1"/>
          </p:cNvSpPr>
          <p:nvPr/>
        </p:nvSpPr>
        <p:spPr bwMode="auto">
          <a:xfrm flipH="1">
            <a:off x="3429000" y="29718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8437" name="Line 5"/>
          <p:cNvSpPr>
            <a:spLocks noChangeShapeType="1"/>
          </p:cNvSpPr>
          <p:nvPr/>
        </p:nvSpPr>
        <p:spPr bwMode="auto">
          <a:xfrm>
            <a:off x="4038600" y="2971800"/>
            <a:ext cx="228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8438" name="Text Box 6"/>
          <p:cNvSpPr txBox="1">
            <a:spLocks noChangeArrowheads="1"/>
          </p:cNvSpPr>
          <p:nvPr/>
        </p:nvSpPr>
        <p:spPr bwMode="auto">
          <a:xfrm>
            <a:off x="1241425" y="1066800"/>
            <a:ext cx="614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(CHAPTER 11-6 IN BOOK: look at 11-5 too!)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chemeClr val="accent2"/>
                </a:solidFill>
                <a:latin typeface="Courier New" pitchFamily="49" charset="0"/>
              </a:rPr>
              <a:t>scanf()</a:t>
            </a:r>
            <a:r>
              <a:rPr lang="en-US">
                <a:latin typeface="Tahoma" pitchFamily="34" charset="0"/>
              </a:rPr>
              <a:t>: more of the story…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1600200"/>
            <a:ext cx="7710488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scanf(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“format string”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ptr1, ptr2, ptr3, …);</a:t>
            </a:r>
          </a:p>
          <a:p>
            <a:r>
              <a:rPr lang="en-US" sz="2800"/>
              <a:t>Format String: 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Can set max # of chars for each data conversion:</a:t>
            </a:r>
          </a:p>
          <a:p>
            <a:pPr lvl="1"/>
            <a:r>
              <a:rPr lang="en-US" sz="2400"/>
              <a:t>Can set </a:t>
            </a:r>
            <a:r>
              <a:rPr lang="en-US" sz="2400">
                <a:solidFill>
                  <a:srgbClr val="FF0000"/>
                </a:solidFill>
              </a:rPr>
              <a:t>required separators</a:t>
            </a:r>
            <a:r>
              <a:rPr lang="en-US" sz="2400"/>
              <a:t> (besides whitespace):</a:t>
            </a:r>
            <a:br>
              <a:rPr lang="en-US" sz="2400"/>
            </a:br>
            <a:endParaRPr lang="en-US" sz="2400"/>
          </a:p>
          <a:p>
            <a:pPr lvl="1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 = scanf(“%3d, %80s”,&amp;my_int, 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800">
                <a:solidFill>
                  <a:schemeClr val="bg1"/>
                </a:solidFill>
              </a:rPr>
              <a:t>Return value: # of successful conversions (or –1 if nothing at all matches)</a:t>
            </a:r>
          </a:p>
          <a:p>
            <a:r>
              <a:rPr lang="en-US" sz="2800">
                <a:solidFill>
                  <a:schemeClr val="bg1"/>
                </a:solidFill>
              </a:rPr>
              <a:t>Destinations are ALL pointers/array names.</a:t>
            </a:r>
          </a:p>
          <a:p>
            <a:pPr>
              <a:buFontTx/>
              <a:buNone/>
            </a:pPr>
            <a:endParaRPr lang="en-US" sz="2800" i="1"/>
          </a:p>
        </p:txBody>
      </p:sp>
      <p:sp>
        <p:nvSpPr>
          <p:cNvPr id="660484" name="Line 4"/>
          <p:cNvSpPr>
            <a:spLocks noChangeShapeType="1"/>
          </p:cNvSpPr>
          <p:nvPr/>
        </p:nvSpPr>
        <p:spPr bwMode="auto">
          <a:xfrm>
            <a:off x="3429000" y="34290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0485" name="Oval 5"/>
          <p:cNvSpPr>
            <a:spLocks noChangeArrowheads="1"/>
          </p:cNvSpPr>
          <p:nvPr/>
        </p:nvSpPr>
        <p:spPr bwMode="auto">
          <a:xfrm>
            <a:off x="3657600" y="3733800"/>
            <a:ext cx="3810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0486" name="Text Box 6"/>
          <p:cNvSpPr txBox="1">
            <a:spLocks noChangeArrowheads="1"/>
          </p:cNvSpPr>
          <p:nvPr/>
        </p:nvSpPr>
        <p:spPr bwMode="auto">
          <a:xfrm>
            <a:off x="1241425" y="1066800"/>
            <a:ext cx="614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(CHAPTER 11-6 IN BOOK: look at 11-5 too!)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chemeClr val="accent2"/>
                </a:solidFill>
                <a:latin typeface="Courier New" pitchFamily="49" charset="0"/>
              </a:rPr>
              <a:t>scanf()</a:t>
            </a:r>
            <a:r>
              <a:rPr lang="en-US">
                <a:latin typeface="Tahoma" pitchFamily="34" charset="0"/>
              </a:rPr>
              <a:t>: more of the story…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1600200"/>
            <a:ext cx="7710488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scanf(“format string”, ptr1, ptr2, ptr3, …);</a:t>
            </a:r>
          </a:p>
          <a:p>
            <a:r>
              <a:rPr lang="en-US" sz="2800"/>
              <a:t>Format String: 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Can set max # of chars for each data conversion: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Can set separators (besides whitespace):</a:t>
            </a: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 = scanf(“%3d, %80s”,&amp;my_int, msg);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value:</a:t>
            </a:r>
            <a:r>
              <a:rPr lang="en-US" sz="2800"/>
              <a:t> # of successful conversions </a:t>
            </a:r>
            <a:br>
              <a:rPr lang="en-US" sz="2800"/>
            </a:br>
            <a:r>
              <a:rPr lang="en-US" sz="2800"/>
              <a:t>	(or –1 if nothing at all matches)</a:t>
            </a:r>
          </a:p>
          <a:p>
            <a:r>
              <a:rPr lang="en-US" sz="2800">
                <a:solidFill>
                  <a:schemeClr val="bg1"/>
                </a:solidFill>
              </a:rPr>
              <a:t>Destinations are ALL pointers/array names.</a:t>
            </a:r>
          </a:p>
          <a:p>
            <a:pPr>
              <a:buFontTx/>
              <a:buNone/>
            </a:pPr>
            <a:endParaRPr lang="en-US" sz="2800" i="1">
              <a:solidFill>
                <a:schemeClr val="bg1"/>
              </a:solidFill>
            </a:endParaRPr>
          </a:p>
        </p:txBody>
      </p:sp>
      <p:sp>
        <p:nvSpPr>
          <p:cNvPr id="662532" name="Line 4"/>
          <p:cNvSpPr>
            <a:spLocks noChangeShapeType="1"/>
          </p:cNvSpPr>
          <p:nvPr/>
        </p:nvSpPr>
        <p:spPr bwMode="auto">
          <a:xfrm flipH="1" flipV="1">
            <a:off x="1600200" y="4343400"/>
            <a:ext cx="76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2533" name="Text Box 5"/>
          <p:cNvSpPr txBox="1">
            <a:spLocks noChangeArrowheads="1"/>
          </p:cNvSpPr>
          <p:nvPr/>
        </p:nvSpPr>
        <p:spPr bwMode="auto">
          <a:xfrm>
            <a:off x="1241425" y="1066800"/>
            <a:ext cx="614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(CHAPTER 11-6 IN BOOK: look at 11-5 too!)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from TA (2007)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Infinite loops:</a:t>
            </a:r>
            <a:br>
              <a:rPr lang="en-US" sz="2800"/>
            </a:br>
            <a:r>
              <a:rPr lang="en-US" sz="2800"/>
              <a:t>	what happens if you do this? eventually?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 = 0; i &gt; -1; i++)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// do something useful...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chemeClr val="accent2"/>
                </a:solidFill>
                <a:latin typeface="Courier New" pitchFamily="49" charset="0"/>
              </a:rPr>
              <a:t>scanf()</a:t>
            </a:r>
            <a:r>
              <a:rPr lang="en-US">
                <a:latin typeface="Tahoma" pitchFamily="34" charset="0"/>
              </a:rPr>
              <a:t>: more of the story…</a:t>
            </a:r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1600200"/>
            <a:ext cx="7710488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scanf(“format string”,</a:t>
            </a:r>
            <a:r>
              <a:rPr lang="en-US" sz="2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ptr1, ptr2, ptr3, …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);</a:t>
            </a:r>
          </a:p>
          <a:p>
            <a:r>
              <a:rPr lang="en-US" sz="2800"/>
              <a:t>Format String: 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Can set max # of chars for each data conversion:</a:t>
            </a:r>
          </a:p>
          <a:p>
            <a:pPr lvl="1"/>
            <a:r>
              <a:rPr lang="en-US" sz="2400">
                <a:solidFill>
                  <a:schemeClr val="bg2"/>
                </a:solidFill>
              </a:rPr>
              <a:t>Can set separators (besides whitespace):</a:t>
            </a: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 = scanf(“%3i, %80s”,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&amp;my_int, msg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800">
                <a:solidFill>
                  <a:schemeClr val="bg2"/>
                </a:solidFill>
              </a:rPr>
              <a:t>Return value: # of successful conversions </a:t>
            </a:r>
            <a:br>
              <a:rPr lang="en-US" sz="2800">
                <a:solidFill>
                  <a:schemeClr val="bg2"/>
                </a:solidFill>
              </a:rPr>
            </a:br>
            <a:r>
              <a:rPr lang="en-US" sz="2800">
                <a:solidFill>
                  <a:schemeClr val="bg2"/>
                </a:solidFill>
              </a:rPr>
              <a:t>	(or –1 if nothing at all matches)</a:t>
            </a:r>
          </a:p>
          <a:p>
            <a:r>
              <a:rPr lang="en-US" sz="2800"/>
              <a:t>Destinations are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</a:t>
            </a:r>
            <a:r>
              <a:rPr lang="en-US" sz="2800"/>
              <a:t> pointers / array names.</a:t>
            </a:r>
          </a:p>
          <a:p>
            <a:pPr>
              <a:buFontTx/>
              <a:buNone/>
            </a:pPr>
            <a:endParaRPr lang="en-US" sz="2800" i="1"/>
          </a:p>
        </p:txBody>
      </p:sp>
      <p:sp>
        <p:nvSpPr>
          <p:cNvPr id="664580" name="Line 4"/>
          <p:cNvSpPr>
            <a:spLocks noChangeShapeType="1"/>
          </p:cNvSpPr>
          <p:nvPr/>
        </p:nvSpPr>
        <p:spPr bwMode="auto">
          <a:xfrm flipH="1" flipV="1">
            <a:off x="1600200" y="4343400"/>
            <a:ext cx="76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1" name="Line 5"/>
          <p:cNvSpPr>
            <a:spLocks noChangeShapeType="1"/>
          </p:cNvSpPr>
          <p:nvPr/>
        </p:nvSpPr>
        <p:spPr bwMode="auto">
          <a:xfrm flipV="1">
            <a:off x="4191000" y="4343400"/>
            <a:ext cx="7620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2" name="Line 6"/>
          <p:cNvSpPr>
            <a:spLocks noChangeShapeType="1"/>
          </p:cNvSpPr>
          <p:nvPr/>
        </p:nvSpPr>
        <p:spPr bwMode="auto">
          <a:xfrm flipV="1">
            <a:off x="4191000" y="4343400"/>
            <a:ext cx="22860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3" name="Line 7"/>
          <p:cNvSpPr>
            <a:spLocks noChangeShapeType="1"/>
          </p:cNvSpPr>
          <p:nvPr/>
        </p:nvSpPr>
        <p:spPr bwMode="auto">
          <a:xfrm flipV="1">
            <a:off x="3276600" y="2057400"/>
            <a:ext cx="1295400" cy="3733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4" name="Line 8"/>
          <p:cNvSpPr>
            <a:spLocks noChangeShapeType="1"/>
          </p:cNvSpPr>
          <p:nvPr/>
        </p:nvSpPr>
        <p:spPr bwMode="auto">
          <a:xfrm flipV="1">
            <a:off x="4343400" y="2057400"/>
            <a:ext cx="12192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5" name="Line 9"/>
          <p:cNvSpPr>
            <a:spLocks noChangeShapeType="1"/>
          </p:cNvSpPr>
          <p:nvPr/>
        </p:nvSpPr>
        <p:spPr bwMode="auto">
          <a:xfrm flipV="1">
            <a:off x="4191000" y="2057400"/>
            <a:ext cx="20574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6" name="Text Box 10"/>
          <p:cNvSpPr txBox="1">
            <a:spLocks noChangeArrowheads="1"/>
          </p:cNvSpPr>
          <p:nvPr/>
        </p:nvSpPr>
        <p:spPr bwMode="auto">
          <a:xfrm>
            <a:off x="1241425" y="1066800"/>
            <a:ext cx="614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(CHAPTER 11-6 IN BOOK: look at 11-5 too!)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chemeClr val="accent2"/>
                </a:solidFill>
                <a:latin typeface="Courier New" pitchFamily="49" charset="0"/>
              </a:rPr>
              <a:t>scanf()</a:t>
            </a:r>
            <a:r>
              <a:rPr lang="en-US">
                <a:latin typeface="Tahoma" pitchFamily="34" charset="0"/>
              </a:rPr>
              <a:t>: more of the story…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scanf(</a:t>
            </a:r>
            <a:r>
              <a:rPr lang="en-US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“format string”</a:t>
            </a:r>
            <a:r>
              <a:rPr 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ptr1, ptr2, ptr3, …);</a:t>
            </a:r>
          </a:p>
          <a:p>
            <a:r>
              <a:rPr lang="en-US"/>
              <a:t>Format String: 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Can set max # of chars for each data conversion:</a:t>
            </a:r>
          </a:p>
          <a:p>
            <a:pPr lvl="1"/>
            <a:r>
              <a:rPr lang="en-US">
                <a:solidFill>
                  <a:schemeClr val="bg2"/>
                </a:solidFill>
              </a:rPr>
              <a:t>Can set separators (besides whitespace):</a:t>
            </a:r>
            <a:endParaRPr lang="en-US"/>
          </a:p>
          <a:p>
            <a:pPr lvl="1"/>
            <a:r>
              <a:rPr lang="en-US"/>
              <a:t>To read an </a:t>
            </a:r>
            <a:r>
              <a:rPr lang="en-US">
                <a:solidFill>
                  <a:srgbClr val="FF0000"/>
                </a:solidFill>
              </a:rPr>
              <a:t>entire line</a:t>
            </a:r>
            <a:r>
              <a:rPr lang="en-US"/>
              <a:t> (up to 80 chars) of text as a string, replace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%80s</a:t>
            </a:r>
            <a:r>
              <a:rPr lang="en-US"/>
              <a:t> with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%80[^\n]s</a:t>
            </a:r>
            <a:r>
              <a:rPr lang="en-US"/>
              <a:t/>
            </a:r>
            <a:br>
              <a:rPr lang="en-US"/>
            </a:br>
            <a:endParaRPr lang="en-US"/>
          </a:p>
          <a:p>
            <a:pPr lvl="1"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cnt = scanf(“%3i,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%80[^\n]s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”,&amp;my_int,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endParaRPr lang="en-US" i="1"/>
          </a:p>
        </p:txBody>
      </p:sp>
      <p:sp>
        <p:nvSpPr>
          <p:cNvPr id="666628" name="Text Box 4"/>
          <p:cNvSpPr txBox="1">
            <a:spLocks noChangeArrowheads="1"/>
          </p:cNvSpPr>
          <p:nvPr/>
        </p:nvSpPr>
        <p:spPr bwMode="auto">
          <a:xfrm>
            <a:off x="2514600" y="5715000"/>
            <a:ext cx="4419600" cy="8350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“read a string, but don’t stop until you read 80 chars </a:t>
            </a: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or</a:t>
            </a:r>
            <a:r>
              <a:rPr lang="en-US">
                <a:effectLst/>
                <a:latin typeface="Times New Roman" pitchFamily="18" charset="0"/>
              </a:rPr>
              <a:t> find a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‘\n’</a:t>
            </a:r>
            <a:r>
              <a:rPr lang="en-US">
                <a:effectLst/>
                <a:latin typeface="Times New Roman" pitchFamily="18" charset="0"/>
              </a:rPr>
              <a:t> ”</a:t>
            </a:r>
          </a:p>
        </p:txBody>
      </p:sp>
      <p:sp>
        <p:nvSpPr>
          <p:cNvPr id="666629" name="Oval 5"/>
          <p:cNvSpPr>
            <a:spLocks noChangeArrowheads="1"/>
          </p:cNvSpPr>
          <p:nvPr/>
        </p:nvSpPr>
        <p:spPr bwMode="auto">
          <a:xfrm>
            <a:off x="3962400" y="5029200"/>
            <a:ext cx="17526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6630" name="Text Box 6"/>
          <p:cNvSpPr txBox="1">
            <a:spLocks noChangeArrowheads="1"/>
          </p:cNvSpPr>
          <p:nvPr/>
        </p:nvSpPr>
        <p:spPr bwMode="auto">
          <a:xfrm>
            <a:off x="1241425" y="1066800"/>
            <a:ext cx="6251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(CHAPTER 11-6 IN BOOK: look at 11-5 too!!)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Format Strings: Can be a Variable!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So far, 1</a:t>
            </a:r>
            <a:r>
              <a:rPr lang="en-US" baseline="30000"/>
              <a:t>st</a:t>
            </a:r>
            <a:r>
              <a:rPr lang="en-US"/>
              <a:t> argument used string </a:t>
            </a:r>
            <a:r>
              <a:rPr lang="en-US" i="1">
                <a:solidFill>
                  <a:srgbClr val="FF0000"/>
                </a:solidFill>
              </a:rPr>
              <a:t>constants</a:t>
            </a:r>
            <a:r>
              <a:rPr lang="en-US" i="1">
                <a:solidFill>
                  <a:schemeClr val="accent2"/>
                </a:solidFill>
              </a:rPr>
              <a:t>:</a:t>
            </a:r>
            <a:br>
              <a:rPr lang="en-US" i="1">
                <a:solidFill>
                  <a:schemeClr val="accent2"/>
                </a:solidFill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 %d”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,&amp;val);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“Value is %d\n”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,val);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/>
              <a:t>But we can use string </a:t>
            </a:r>
            <a:r>
              <a:rPr lang="en-US" i="1">
                <a:solidFill>
                  <a:srgbClr val="FF0000"/>
                </a:solidFill>
              </a:rPr>
              <a:t>variables</a:t>
            </a:r>
            <a:r>
              <a:rPr lang="en-US"/>
              <a:t> too:</a:t>
            </a:r>
            <a:br>
              <a:rPr lang="en-US"/>
            </a:br>
            <a:r>
              <a:rPr lang="en-US" sz="2400"/>
              <a:t>(recall: 'string' variable: use a pointer or array name)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 inMsg[10] = {“ %d”};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outMsg[20] = {“Value is %d\n”};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scanf(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,&amp;val);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printf(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outMsg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,val);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Line 2"/>
          <p:cNvSpPr>
            <a:spLocks noChangeShapeType="1"/>
          </p:cNvSpPr>
          <p:nvPr/>
        </p:nvSpPr>
        <p:spPr bwMode="auto">
          <a:xfrm flipH="1">
            <a:off x="6705600" y="54864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699" name="Line 3"/>
          <p:cNvSpPr>
            <a:spLocks noChangeShapeType="1"/>
          </p:cNvSpPr>
          <p:nvPr/>
        </p:nvSpPr>
        <p:spPr bwMode="auto">
          <a:xfrm>
            <a:off x="6705600" y="5486400"/>
            <a:ext cx="3048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700" name="Line 4"/>
          <p:cNvSpPr>
            <a:spLocks noChangeShapeType="1"/>
          </p:cNvSpPr>
          <p:nvPr/>
        </p:nvSpPr>
        <p:spPr bwMode="auto">
          <a:xfrm flipH="1">
            <a:off x="1981200" y="549275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701" name="Line 5"/>
          <p:cNvSpPr>
            <a:spLocks noChangeShapeType="1"/>
          </p:cNvSpPr>
          <p:nvPr/>
        </p:nvSpPr>
        <p:spPr bwMode="auto">
          <a:xfrm>
            <a:off x="1981200" y="5514975"/>
            <a:ext cx="3048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702" name="Line 6"/>
          <p:cNvSpPr>
            <a:spLocks noChangeShapeType="1"/>
          </p:cNvSpPr>
          <p:nvPr/>
        </p:nvSpPr>
        <p:spPr bwMode="auto">
          <a:xfrm flipH="1">
            <a:off x="3962400" y="5495925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703" name="Line 7"/>
          <p:cNvSpPr>
            <a:spLocks noChangeShapeType="1"/>
          </p:cNvSpPr>
          <p:nvPr/>
        </p:nvSpPr>
        <p:spPr bwMode="auto">
          <a:xfrm>
            <a:off x="3962400" y="5495925"/>
            <a:ext cx="3048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704" name="Text Box 8"/>
          <p:cNvSpPr txBox="1">
            <a:spLocks noChangeArrowheads="1"/>
          </p:cNvSpPr>
          <p:nvPr/>
        </p:nvSpPr>
        <p:spPr bwMode="auto">
          <a:xfrm>
            <a:off x="2438400" y="6019800"/>
            <a:ext cx="1565275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ERROR!!</a:t>
            </a:r>
          </a:p>
        </p:txBody>
      </p:sp>
      <p:sp>
        <p:nvSpPr>
          <p:cNvPr id="669705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Literals</a:t>
            </a:r>
          </a:p>
        </p:txBody>
      </p:sp>
      <p:sp>
        <p:nvSpPr>
          <p:cNvPr id="66970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4025" y="1219200"/>
            <a:ext cx="8010525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Numerical literals</a:t>
            </a:r>
            <a:r>
              <a:rPr lang="en-US" sz="2800"/>
              <a:t> in C are obvious:</a:t>
            </a:r>
            <a:br>
              <a:rPr lang="en-US" sz="2800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base_e;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 = 3;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base_e = 2.718281828;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/>
              <a:t/>
            </a:r>
            <a:br>
              <a:rPr lang="en-US" sz="2800"/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OR, more compactly: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 = 3;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base_e = 2.718281828;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/>
              <a:t>These literals set the values for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i, base_e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and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not</a:t>
            </a:r>
            <a:r>
              <a:rPr lang="en-US" sz="2800"/>
              <a:t> L-values—they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not</a:t>
            </a:r>
            <a:r>
              <a:rPr lang="en-US" sz="2800"/>
              <a:t> have an address.</a:t>
            </a:r>
            <a:br>
              <a:rPr lang="en-US" sz="2800"/>
            </a:br>
            <a:r>
              <a:rPr lang="en-US" sz="2800"/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pV = &amp;3;   pF = &amp;2.71828;  3 = &amp;pF;</a:t>
            </a:r>
            <a:r>
              <a:rPr lang="en-US" sz="2800"/>
              <a:t>		</a:t>
            </a:r>
          </a:p>
        </p:txBody>
      </p:sp>
      <p:sp>
        <p:nvSpPr>
          <p:cNvPr id="669708" name="Oval 12"/>
          <p:cNvSpPr>
            <a:spLocks noChangeArrowheads="1"/>
          </p:cNvSpPr>
          <p:nvPr/>
        </p:nvSpPr>
        <p:spPr bwMode="auto">
          <a:xfrm>
            <a:off x="3119438" y="2517775"/>
            <a:ext cx="2214562" cy="5302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09" name="Oval 13"/>
          <p:cNvSpPr>
            <a:spLocks noChangeArrowheads="1"/>
          </p:cNvSpPr>
          <p:nvPr/>
        </p:nvSpPr>
        <p:spPr bwMode="auto">
          <a:xfrm>
            <a:off x="3690938" y="3940175"/>
            <a:ext cx="2214562" cy="5302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0" name="Oval 14"/>
          <p:cNvSpPr>
            <a:spLocks noChangeArrowheads="1"/>
          </p:cNvSpPr>
          <p:nvPr/>
        </p:nvSpPr>
        <p:spPr bwMode="auto">
          <a:xfrm>
            <a:off x="2286000" y="3657600"/>
            <a:ext cx="301625" cy="4540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711" name="Oval 15"/>
          <p:cNvSpPr>
            <a:spLocks noChangeArrowheads="1"/>
          </p:cNvSpPr>
          <p:nvPr/>
        </p:nvSpPr>
        <p:spPr bwMode="auto">
          <a:xfrm>
            <a:off x="2289175" y="2212975"/>
            <a:ext cx="301625" cy="4540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String Literals?</a:t>
            </a:r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4025" y="1371600"/>
            <a:ext cx="8010525" cy="4648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String Literals</a:t>
            </a:r>
            <a:r>
              <a:rPr lang="en-US" sz="2800"/>
              <a:t> in C are a little strange: </a:t>
            </a:r>
            <a:br>
              <a:rPr lang="en-US" sz="2800"/>
            </a:br>
            <a:r>
              <a:rPr lang="en-US" sz="2800"/>
              <a:t>	 they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</a:t>
            </a:r>
            <a:r>
              <a:rPr lang="en-US" sz="2800"/>
              <a:t> L-values, they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>have address:	</a:t>
            </a:r>
            <a:br>
              <a:rPr lang="en-US" sz="28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pMsg = “Are we having fun yet?”;</a:t>
            </a:r>
          </a:p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OR, more compactly: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 = “Are we having fun yet?”;</a:t>
            </a:r>
          </a:p>
          <a:p>
            <a:pPr>
              <a:lnSpc>
                <a:spcPct val="90000"/>
              </a:lnSpc>
            </a:pPr>
            <a:r>
              <a:rPr lang="en-US" sz="2800"/>
              <a:t>Pointer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pMsg</a:t>
            </a:r>
            <a:r>
              <a:rPr lang="en-US" sz="2800"/>
              <a:t> gets the address of a string literal. </a:t>
            </a:r>
            <a:br>
              <a:rPr lang="en-US" sz="2800"/>
            </a:br>
            <a:r>
              <a:rPr lang="en-US" sz="2800"/>
              <a:t>Literal's chars are in 'locked' memory--‘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800"/>
              <a:t>’.</a:t>
            </a:r>
            <a:br>
              <a:rPr lang="en-US" sz="2800"/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ERROR</a:t>
            </a:r>
            <a:r>
              <a:rPr lang="en-US" sz="2800"/>
              <a:t> if you try to change its contents!</a:t>
            </a:r>
            <a:br>
              <a:rPr lang="en-US" sz="2800"/>
            </a:br>
            <a:endParaRPr lang="en-US" sz="28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strcpy(“Real Soon now!”,pMsg);</a:t>
            </a:r>
          </a:p>
        </p:txBody>
      </p:sp>
      <p:sp>
        <p:nvSpPr>
          <p:cNvPr id="670724" name="Line 4"/>
          <p:cNvSpPr>
            <a:spLocks noChangeShapeType="1"/>
          </p:cNvSpPr>
          <p:nvPr/>
        </p:nvSpPr>
        <p:spPr bwMode="auto">
          <a:xfrm flipH="1">
            <a:off x="5521325" y="5845175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0725" name="Line 5"/>
          <p:cNvSpPr>
            <a:spLocks noChangeShapeType="1"/>
          </p:cNvSpPr>
          <p:nvPr/>
        </p:nvSpPr>
        <p:spPr bwMode="auto">
          <a:xfrm>
            <a:off x="5521325" y="5867400"/>
            <a:ext cx="3048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0726" name="Text Box 6"/>
          <p:cNvSpPr txBox="1">
            <a:spLocks noChangeArrowheads="1"/>
          </p:cNvSpPr>
          <p:nvPr/>
        </p:nvSpPr>
        <p:spPr bwMode="auto">
          <a:xfrm>
            <a:off x="5978525" y="5867400"/>
            <a:ext cx="1565275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ERROR!!</a:t>
            </a:r>
          </a:p>
        </p:txBody>
      </p:sp>
      <p:sp>
        <p:nvSpPr>
          <p:cNvPr id="670727" name="Rectangle 7"/>
          <p:cNvSpPr>
            <a:spLocks noChangeArrowheads="1"/>
          </p:cNvSpPr>
          <p:nvPr/>
        </p:nvSpPr>
        <p:spPr bwMode="auto">
          <a:xfrm>
            <a:off x="762000" y="4267200"/>
            <a:ext cx="7086600" cy="1219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0728" name="Text Box 8"/>
          <p:cNvSpPr txBox="1">
            <a:spLocks noChangeArrowheads="1"/>
          </p:cNvSpPr>
          <p:nvPr/>
        </p:nvSpPr>
        <p:spPr bwMode="auto">
          <a:xfrm>
            <a:off x="6781800" y="2209800"/>
            <a:ext cx="18192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String literal</a:t>
            </a:r>
          </a:p>
        </p:txBody>
      </p:sp>
      <p:sp>
        <p:nvSpPr>
          <p:cNvPr id="670729" name="Line 9"/>
          <p:cNvSpPr>
            <a:spLocks noChangeShapeType="1"/>
          </p:cNvSpPr>
          <p:nvPr/>
        </p:nvSpPr>
        <p:spPr bwMode="auto">
          <a:xfrm flipH="1">
            <a:off x="6477000" y="22860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0730" name="Oval 10"/>
          <p:cNvSpPr>
            <a:spLocks noChangeArrowheads="1"/>
          </p:cNvSpPr>
          <p:nvPr/>
        </p:nvSpPr>
        <p:spPr bwMode="auto">
          <a:xfrm>
            <a:off x="3048000" y="2590800"/>
            <a:ext cx="3810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51" name="Text Box 7"/>
          <p:cNvSpPr txBox="1">
            <a:spLocks noChangeArrowheads="1"/>
          </p:cNvSpPr>
          <p:nvPr/>
        </p:nvSpPr>
        <p:spPr bwMode="auto">
          <a:xfrm>
            <a:off x="2362200" y="3962400"/>
            <a:ext cx="1055688" cy="4048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all chars</a:t>
            </a:r>
          </a:p>
        </p:txBody>
      </p:sp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String Constants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Reminder: </a:t>
            </a:r>
            <a:r>
              <a:rPr lang="en-US" sz="36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aren’t movable!</a:t>
            </a:r>
            <a:r>
              <a:rPr lang="en-US" sz="3600">
                <a:solidFill>
                  <a:srgbClr val="FF0000"/>
                </a:solidFill>
              </a:rPr>
              <a:t> 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/>
              <a:t>We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  <a:r>
              <a:rPr lang="en-US" sz="2400"/>
              <a:t> move a pointer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pMsg</a:t>
            </a:r>
            <a:r>
              <a:rPr lang="en-US" sz="2400"/>
              <a:t> to a string literal’s address: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pMsg = “Are we having fun yet?”;   // OK!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>
              <a:lnSpc>
                <a:spcPct val="90000"/>
              </a:lnSpc>
            </a:pPr>
            <a:r>
              <a:rPr lang="en-US" sz="2400"/>
              <a:t>And we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>
                <a:solidFill>
                  <a:srgbClr val="FF0000"/>
                </a:solidFill>
              </a:rPr>
              <a:t>initialize</a:t>
            </a:r>
            <a:r>
              <a:rPr lang="en-US" sz="2400"/>
              <a:t> an array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/>
              <a:t> by copying a string literal: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“Are we having fun yet?”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// OK!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But we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can’t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move an array name</a:t>
            </a:r>
            <a:r>
              <a:rPr lang="en-US" sz="2400"/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 </a:t>
            </a:r>
            <a:r>
              <a:rPr lang="en-US" sz="2400"/>
              <a:t>to that location:</a:t>
            </a:r>
            <a:br>
              <a:rPr lang="en-US" sz="24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msg[20];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msg = “Not this way, no!”;    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ERROR!</a:t>
            </a:r>
          </a:p>
        </p:txBody>
      </p:sp>
      <p:sp>
        <p:nvSpPr>
          <p:cNvPr id="671748" name="Freeform 4"/>
          <p:cNvSpPr>
            <a:spLocks/>
          </p:cNvSpPr>
          <p:nvPr/>
        </p:nvSpPr>
        <p:spPr bwMode="auto">
          <a:xfrm>
            <a:off x="2438400" y="4343400"/>
            <a:ext cx="609600" cy="190500"/>
          </a:xfrm>
          <a:custGeom>
            <a:avLst/>
            <a:gdLst>
              <a:gd name="T0" fmla="*/ 384 w 384"/>
              <a:gd name="T1" fmla="*/ 168 h 168"/>
              <a:gd name="T2" fmla="*/ 288 w 384"/>
              <a:gd name="T3" fmla="*/ 24 h 168"/>
              <a:gd name="T4" fmla="*/ 96 w 384"/>
              <a:gd name="T5" fmla="*/ 24 h 168"/>
              <a:gd name="T6" fmla="*/ 0 w 384"/>
              <a:gd name="T7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4" h="168">
                <a:moveTo>
                  <a:pt x="384" y="168"/>
                </a:moveTo>
                <a:cubicBezTo>
                  <a:pt x="360" y="108"/>
                  <a:pt x="336" y="48"/>
                  <a:pt x="288" y="24"/>
                </a:cubicBezTo>
                <a:cubicBezTo>
                  <a:pt x="240" y="0"/>
                  <a:pt x="144" y="0"/>
                  <a:pt x="96" y="24"/>
                </a:cubicBezTo>
                <a:cubicBezTo>
                  <a:pt x="48" y="48"/>
                  <a:pt x="24" y="108"/>
                  <a:pt x="0" y="168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1749" name="Text Box 5"/>
          <p:cNvSpPr txBox="1">
            <a:spLocks noChangeArrowheads="1"/>
          </p:cNvSpPr>
          <p:nvPr/>
        </p:nvSpPr>
        <p:spPr bwMode="auto">
          <a:xfrm>
            <a:off x="2819400" y="2490788"/>
            <a:ext cx="1003300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address</a:t>
            </a:r>
          </a:p>
        </p:txBody>
      </p:sp>
      <p:sp>
        <p:nvSpPr>
          <p:cNvPr id="671750" name="Freeform 6"/>
          <p:cNvSpPr>
            <a:spLocks/>
          </p:cNvSpPr>
          <p:nvPr/>
        </p:nvSpPr>
        <p:spPr bwMode="auto">
          <a:xfrm>
            <a:off x="2514600" y="2857500"/>
            <a:ext cx="609600" cy="190500"/>
          </a:xfrm>
          <a:custGeom>
            <a:avLst/>
            <a:gdLst>
              <a:gd name="T0" fmla="*/ 384 w 384"/>
              <a:gd name="T1" fmla="*/ 168 h 168"/>
              <a:gd name="T2" fmla="*/ 288 w 384"/>
              <a:gd name="T3" fmla="*/ 24 h 168"/>
              <a:gd name="T4" fmla="*/ 96 w 384"/>
              <a:gd name="T5" fmla="*/ 24 h 168"/>
              <a:gd name="T6" fmla="*/ 0 w 384"/>
              <a:gd name="T7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4" h="168">
                <a:moveTo>
                  <a:pt x="384" y="168"/>
                </a:moveTo>
                <a:cubicBezTo>
                  <a:pt x="360" y="108"/>
                  <a:pt x="336" y="48"/>
                  <a:pt x="288" y="24"/>
                </a:cubicBezTo>
                <a:cubicBezTo>
                  <a:pt x="240" y="0"/>
                  <a:pt x="144" y="0"/>
                  <a:pt x="96" y="24"/>
                </a:cubicBezTo>
                <a:cubicBezTo>
                  <a:pt x="48" y="48"/>
                  <a:pt x="24" y="108"/>
                  <a:pt x="0" y="168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Build a String: </a:t>
            </a:r>
            <a:r>
              <a:rPr lang="en-US"/>
              <a:t>  </a:t>
            </a:r>
            <a:r>
              <a:rPr lang="en-US" sz="3600">
                <a:solidFill>
                  <a:schemeClr val="accent2"/>
                </a:solidFill>
                <a:latin typeface="Courier New" pitchFamily="49" charset="0"/>
              </a:rPr>
              <a:t>sprintf()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1447800"/>
            <a:ext cx="823595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  sprintf( pStr,  format_string,  arg0,  arg1, …)</a:t>
            </a:r>
          </a:p>
          <a:p>
            <a:pPr>
              <a:lnSpc>
                <a:spcPct val="90000"/>
              </a:lnSpc>
            </a:pPr>
            <a:r>
              <a:rPr lang="en-US" sz="2400"/>
              <a:t>Think “string printf”– it constructs a formatted, printable string of chars in memory, starting at location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pStr</a:t>
            </a:r>
            <a:r>
              <a:rPr lang="en-US" sz="2400"/>
              <a:t>.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Arguments:</a:t>
            </a:r>
            <a:br>
              <a:rPr lang="en-US" sz="2400"/>
            </a:br>
            <a:r>
              <a:rPr lang="en-US" sz="2400"/>
              <a:t>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pStr</a:t>
            </a:r>
            <a:r>
              <a:rPr lang="en-US" sz="2400"/>
              <a:t>  char. pointer to showing where to write string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format_string</a:t>
            </a:r>
            <a:r>
              <a:rPr lang="en-US" sz="2400"/>
              <a:t> (same as used in printf)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arg0, arg1, …</a:t>
            </a:r>
            <a:r>
              <a:rPr lang="en-US" sz="2400"/>
              <a:t>  list of values used in format string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Return value:</a:t>
            </a:r>
            <a:br>
              <a:rPr lang="en-US" sz="2400"/>
            </a:br>
            <a:r>
              <a:rPr lang="en-US" sz="2400"/>
              <a:t>	number of non-null chars written to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pStr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WARNING!! Reserve a block of memory at pStr first!</a:t>
            </a:r>
          </a:p>
        </p:txBody>
      </p:sp>
      <p:sp>
        <p:nvSpPr>
          <p:cNvPr id="672772" name="Rectangle 4"/>
          <p:cNvSpPr>
            <a:spLocks noChangeArrowheads="1"/>
          </p:cNvSpPr>
          <p:nvPr/>
        </p:nvSpPr>
        <p:spPr bwMode="auto">
          <a:xfrm>
            <a:off x="762000" y="5791200"/>
            <a:ext cx="7620000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More about </a:t>
            </a:r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string.h</a:t>
            </a:r>
            <a:endParaRPr lang="en-US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Uses Char Pointer arguments and return types: 					    (pass-by-reference)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/>
              <a:t> must ensure enough memory was reserved for all operations of all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string.h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>functions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/>
              <a:t>All have form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str(n)xxx (dest, src, n)</a:t>
            </a:r>
            <a:r>
              <a:rPr lang="en-US" sz="2800"/>
              <a:t>,  and include:</a:t>
            </a:r>
            <a:br>
              <a:rPr lang="en-US" sz="2800"/>
            </a:br>
            <a:r>
              <a:rPr lang="en-US" sz="2800"/>
              <a:t>         length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strlen</a:t>
            </a:r>
            <a:r>
              <a:rPr lang="en-US" sz="2800"/>
              <a:t>,           copy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strcpy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     compare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strcmp</a:t>
            </a:r>
            <a:r>
              <a:rPr lang="en-US" sz="2800"/>
              <a:t>, concatenate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strcat</a:t>
            </a:r>
            <a:r>
              <a:rPr lang="en-US" sz="2800"/>
              <a:t>, </a:t>
            </a:r>
            <a:br>
              <a:rPr lang="en-US" sz="2800"/>
            </a:br>
            <a:r>
              <a:rPr lang="en-US" sz="2800"/>
              <a:t>    find char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strchr</a:t>
            </a:r>
            <a:r>
              <a:rPr lang="en-US" sz="2800"/>
              <a:t>,    find string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strstr</a:t>
            </a:r>
            <a:r>
              <a:rPr lang="en-US" sz="2800"/>
              <a:t>.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/>
              <a:t>Other, more obscure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string.h</a:t>
            </a:r>
            <a:r>
              <a:rPr lang="en-US" sz="2800"/>
              <a:t> functions:</a:t>
            </a:r>
            <a:br>
              <a:rPr lang="en-US" sz="2800"/>
            </a:br>
            <a:r>
              <a:rPr lang="en-US" sz="2800"/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strerror(), strpbrk(), strtok(),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strcspn(), strspn(),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</a:p>
        </p:txBody>
      </p:sp>
      <p:sp>
        <p:nvSpPr>
          <p:cNvPr id="673796" name="Text Box 4"/>
          <p:cNvSpPr txBox="1">
            <a:spLocks noChangeArrowheads="1"/>
          </p:cNvSpPr>
          <p:nvPr/>
        </p:nvSpPr>
        <p:spPr bwMode="auto">
          <a:xfrm>
            <a:off x="2286000" y="2819400"/>
            <a:ext cx="4267200" cy="495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MAJOR source of subtle bugs!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Jargon: </a:t>
            </a:r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Buffer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Buffer:  </a:t>
            </a:r>
            <a:r>
              <a:rPr lang="en-US" sz="2800"/>
              <a:t>temporary storage for data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pointer is NOT a buffer.  But it can point to one;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Reserved by dynamic allocation (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malloc,free</a:t>
            </a:r>
            <a:r>
              <a:rPr lang="en-US" sz="2400"/>
              <a:t>) 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Reserved by a declared array (still in scope, or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2400"/>
              <a:t>)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CAUTION:</a:t>
            </a:r>
            <a:r>
              <a:rPr lang="en-US" sz="2800"/>
              <a:t> never ‘over-run’ a buffer;</a:t>
            </a:r>
            <a:br>
              <a:rPr lang="en-US" sz="2800"/>
            </a:br>
            <a:r>
              <a:rPr lang="en-US" sz="2800"/>
              <a:t>make sure all string lengths &lt;= buffer length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HELPFUL: </a:t>
            </a:r>
            <a:r>
              <a:rPr lang="en-US" sz="2800"/>
              <a:t>All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string.h</a:t>
            </a:r>
            <a:r>
              <a:rPr lang="en-US" sz="2800"/>
              <a:t> functions have an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800"/>
              <a:t>’ version: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strncpy, strncmp, strncat, strnchr</a:t>
            </a:r>
            <a:r>
              <a:rPr lang="en-US" sz="2800"/>
              <a:t> … </a:t>
            </a:r>
            <a:br>
              <a:rPr lang="en-US" sz="2800"/>
            </a:br>
            <a:r>
              <a:rPr lang="en-US" sz="2800"/>
              <a:t>operates on only the first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800"/>
              <a:t>’ characters</a:t>
            </a:r>
          </a:p>
        </p:txBody>
      </p:sp>
      <p:sp>
        <p:nvSpPr>
          <p:cNvPr id="674820" name="Rectangle 4"/>
          <p:cNvSpPr>
            <a:spLocks noChangeArrowheads="1"/>
          </p:cNvSpPr>
          <p:nvPr/>
        </p:nvSpPr>
        <p:spPr bwMode="auto">
          <a:xfrm>
            <a:off x="762000" y="1981200"/>
            <a:ext cx="79248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>
                <a:latin typeface="Tahoma" pitchFamily="34" charset="0"/>
              </a:rPr>
              <a:t>Subtlety of</a:t>
            </a:r>
            <a:r>
              <a:rPr lang="en-US" sz="4400"/>
              <a:t> </a:t>
            </a:r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strncpy, strncat</a:t>
            </a:r>
            <a:r>
              <a:rPr lang="en-US" sz="4400"/>
              <a:t> </a:t>
            </a:r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*strncpy(char* dest, char* src, int n);</a:t>
            </a:r>
          </a:p>
          <a:p>
            <a:pPr lvl="1"/>
            <a:r>
              <a:rPr lang="en-US" sz="2400"/>
              <a:t>Always copies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400"/>
              <a:t>’ chars to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dest</a:t>
            </a:r>
            <a:r>
              <a:rPr lang="en-US" sz="2400"/>
              <a:t>’.  Of these, it…</a:t>
            </a:r>
          </a:p>
          <a:p>
            <a:pPr lvl="1"/>
            <a:r>
              <a:rPr lang="en-US" sz="2400"/>
              <a:t>Copies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400"/>
              <a:t>’ chars until  null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‘\0’</a:t>
            </a:r>
            <a:r>
              <a:rPr lang="en-US" sz="2400"/>
              <a:t> char found, then</a:t>
            </a:r>
          </a:p>
          <a:p>
            <a:pPr lvl="1"/>
            <a:r>
              <a:rPr lang="en-US" sz="2400"/>
              <a:t>Copies additional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/>
              <a:t>’ chars after that.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 </a:t>
            </a:r>
            <a:r>
              <a:rPr lang="en-US" sz="2400"/>
              <a:t>If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400"/>
              <a:t>’ longer than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400"/>
              <a:t>,  NO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/>
              <a:t>’ chars!!</a:t>
            </a: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*strncat(char* dest, char* src, int n);</a:t>
            </a:r>
          </a:p>
          <a:p>
            <a:pPr lvl="1"/>
            <a:r>
              <a:rPr lang="en-US" sz="2400"/>
              <a:t>Appends no more than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400"/>
              <a:t>’ chars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400"/>
              <a:t> onto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dest</a:t>
            </a:r>
            <a:endParaRPr lang="en-US" sz="2400"/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  </a:t>
            </a:r>
            <a:r>
              <a:rPr lang="en-US" sz="2400"/>
              <a:t>If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src</a:t>
            </a:r>
            <a:r>
              <a:rPr lang="en-US" sz="2400"/>
              <a:t>’ longer than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400"/>
              <a:t>’, NO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400"/>
              <a:t> char!</a:t>
            </a:r>
            <a:r>
              <a:rPr lang="en-US" sz="2000"/>
              <a:t>!</a:t>
            </a:r>
          </a:p>
        </p:txBody>
      </p:sp>
      <p:sp>
        <p:nvSpPr>
          <p:cNvPr id="675844" name="Rectangle 4"/>
          <p:cNvSpPr>
            <a:spLocks noChangeArrowheads="1"/>
          </p:cNvSpPr>
          <p:nvPr/>
        </p:nvSpPr>
        <p:spPr bwMode="auto">
          <a:xfrm>
            <a:off x="990600" y="3048000"/>
            <a:ext cx="72390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45" name="Rectangle 5"/>
          <p:cNvSpPr>
            <a:spLocks noChangeArrowheads="1"/>
          </p:cNvSpPr>
          <p:nvPr/>
        </p:nvSpPr>
        <p:spPr bwMode="auto">
          <a:xfrm>
            <a:off x="990600" y="5105400"/>
            <a:ext cx="72390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46" name="Text Box 6"/>
          <p:cNvSpPr txBox="1">
            <a:spLocks noChangeArrowheads="1"/>
          </p:cNvSpPr>
          <p:nvPr/>
        </p:nvSpPr>
        <p:spPr bwMode="auto">
          <a:xfrm>
            <a:off x="4305300" y="3581400"/>
            <a:ext cx="3924300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RESULT IS NOT A STRING!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847" name="Text Box 7"/>
          <p:cNvSpPr txBox="1">
            <a:spLocks noChangeArrowheads="1"/>
          </p:cNvSpPr>
          <p:nvPr/>
        </p:nvSpPr>
        <p:spPr bwMode="auto">
          <a:xfrm>
            <a:off x="4305300" y="5638800"/>
            <a:ext cx="3924300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RESULT IS NOT A STRING!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from TA (2007)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Infinite loops:</a:t>
            </a:r>
            <a:br>
              <a:rPr lang="en-US" sz="2800"/>
            </a:br>
            <a:r>
              <a:rPr lang="en-US" sz="2800"/>
              <a:t>	what happens if you do this? eventually?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 = 0; i &gt; -1; i++)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// do something useful...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706564" name="Text Box 4"/>
          <p:cNvSpPr txBox="1">
            <a:spLocks noChangeArrowheads="1"/>
          </p:cNvSpPr>
          <p:nvPr/>
        </p:nvSpPr>
        <p:spPr bwMode="auto">
          <a:xfrm>
            <a:off x="2895600" y="838200"/>
            <a:ext cx="5659438" cy="272415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Variable i keeps growing;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the set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egers isn't infinite: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only holds numbers from -2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31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 +2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31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when i reaches +2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31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 then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i++ will produce i == -2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31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THEN THE LOOP STOPS!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Other useful </a:t>
            </a:r>
            <a:r>
              <a:rPr lang="en-US" sz="3200">
                <a:solidFill>
                  <a:schemeClr val="accent2"/>
                </a:solidFill>
                <a:latin typeface="Courier New" pitchFamily="49" charset="0"/>
              </a:rPr>
              <a:t>string.h</a:t>
            </a:r>
            <a:r>
              <a:rPr lang="en-US">
                <a:latin typeface="Tahoma" pitchFamily="34" charset="0"/>
              </a:rPr>
              <a:t> functions</a:t>
            </a:r>
            <a:endParaRPr lang="en-US" sz="3600" b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80010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strncmp(char* str1, char* str2, int n);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Compares first ‘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 sz="2400"/>
              <a:t>’ characters of strings 1 &amp; 2;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Returns the DIFFERENCES;    0 == perfect match!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char* strchr(char* str, char ch);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Searches string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</a:t>
            </a:r>
            <a:r>
              <a:rPr lang="en-US" sz="2400"/>
              <a:t>’ for the 1</a:t>
            </a:r>
            <a:r>
              <a:rPr lang="en-US" sz="2400" baseline="30000"/>
              <a:t>st</a:t>
            </a:r>
            <a:r>
              <a:rPr lang="en-US" sz="2400"/>
              <a:t> char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400"/>
              <a:t>’ it finds,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Returns pointer to the char it found, or NULL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char* strstr(char* str, char ch);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Searches string ‘str1’ for the 1</a:t>
            </a:r>
            <a:r>
              <a:rPr lang="en-US" sz="2400" baseline="30000"/>
              <a:t>st</a:t>
            </a:r>
            <a:r>
              <a:rPr lang="en-US" sz="2400"/>
              <a:t> string ‘str2’ it finds,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Returns pointer to the string it found, or NULL.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457200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Finish up: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82000" cy="5562600"/>
          </a:xfrm>
        </p:spPr>
        <p:txBody>
          <a:bodyPr/>
          <a:lstStyle/>
          <a:p>
            <a:r>
              <a:rPr lang="en-US" sz="2800"/>
              <a:t>Worthwhile topics:</a:t>
            </a:r>
          </a:p>
          <a:p>
            <a:pPr lvl="1"/>
            <a:r>
              <a:rPr lang="en-US" sz="2400"/>
              <a:t>Search, Sort Chapters</a:t>
            </a:r>
          </a:p>
          <a:p>
            <a:pPr lvl="1"/>
            <a:r>
              <a:rPr lang="en-US" sz="2400"/>
              <a:t>Chap 14: Linked lists</a:t>
            </a:r>
          </a:p>
          <a:p>
            <a:pPr lvl="1"/>
            <a:r>
              <a:rPr lang="en-US" sz="2400"/>
              <a:t>Intro to C++</a:t>
            </a:r>
          </a:p>
          <a:p>
            <a:pPr lvl="1"/>
            <a:endParaRPr lang="en-US" sz="2400"/>
          </a:p>
          <a:p>
            <a:r>
              <a:rPr lang="en-US" sz="2800"/>
              <a:t>Skipped so far:</a:t>
            </a:r>
          </a:p>
          <a:p>
            <a:pPr lvl="1"/>
            <a:r>
              <a:rPr lang="en-US" sz="2400"/>
              <a:t>Binary files, </a:t>
            </a:r>
          </a:p>
          <a:p>
            <a:pPr lvl="1"/>
            <a:r>
              <a:rPr lang="en-US" sz="2400"/>
              <a:t>String construction – sscanf(), printf().</a:t>
            </a:r>
          </a:p>
          <a:p>
            <a:pPr lvl="1"/>
            <a:r>
              <a:rPr lang="en-US" sz="2400"/>
              <a:t>Chap 15: Bitwise operators, bit-shift</a:t>
            </a:r>
          </a:p>
          <a:p>
            <a:pPr lvl="1"/>
            <a:r>
              <a:rPr lang="en-US" sz="2400"/>
              <a:t>Appendix G: pre-processor directives: beyond  #include</a:t>
            </a:r>
          </a:p>
          <a:p>
            <a:pPr lvl="1"/>
            <a:r>
              <a:rPr lang="en-US" sz="2400"/>
              <a:t>Appendix I: command-line arguments. Mostly Archaic</a:t>
            </a:r>
          </a:p>
          <a:p>
            <a:pPr lvl="1"/>
            <a:r>
              <a:rPr lang="en-US" sz="2400"/>
              <a:t>Appendix J: Function pointers.  Ugly, dangerous, rare.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‘Collections of Objects’: (C++)</a:t>
            </a:r>
            <a:br>
              <a:rPr lang="en-US" sz="3600">
                <a:latin typeface="Tahoma" pitchFamily="34" charset="0"/>
              </a:rPr>
            </a:br>
            <a:r>
              <a:rPr lang="en-US" sz="1800">
                <a:latin typeface="Tahoma" pitchFamily="34" charset="0"/>
              </a:rPr>
              <a:t>(Will help on last few projects and beyond)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5259388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533400" indent="-533400"/>
            <a:r>
              <a:rPr lang="en-US" sz="2800" dirty="0"/>
              <a:t>A Game uses a bunch of ‘</a:t>
            </a:r>
            <a:r>
              <a:rPr lang="en-US" sz="2800" dirty="0" err="1"/>
              <a:t>somethings</a:t>
            </a:r>
            <a:r>
              <a:rPr lang="en-US" sz="2800" dirty="0"/>
              <a:t>’: </a:t>
            </a:r>
          </a:p>
          <a:p>
            <a:pPr marL="914400" lvl="1" indent="-457200"/>
            <a:r>
              <a:rPr lang="en-US" sz="2400" dirty="0"/>
              <a:t>Several different classes </a:t>
            </a:r>
            <a:br>
              <a:rPr lang="en-US" sz="2400" dirty="0"/>
            </a:br>
            <a:r>
              <a:rPr lang="en-US" sz="2400" dirty="0"/>
              <a:t>	(robots, trees, clouds, castles, dogs, cats,...)</a:t>
            </a:r>
          </a:p>
          <a:p>
            <a:pPr marL="914400" lvl="1" indent="-457200"/>
            <a:r>
              <a:rPr lang="en-US" sz="2400" dirty="0"/>
              <a:t>Each with different </a:t>
            </a:r>
            <a:r>
              <a:rPr lang="en-US" sz="2400" dirty="0" smtClean="0"/>
              <a:t>behaviors, actions </a:t>
            </a:r>
            <a:r>
              <a:rPr lang="en-US" sz="2400" dirty="0"/>
              <a:t>&amp; abilities: </a:t>
            </a:r>
            <a:br>
              <a:rPr lang="en-US" sz="2400" dirty="0"/>
            </a:br>
            <a:r>
              <a:rPr lang="en-US" sz="2400" dirty="0"/>
              <a:t>        blink(), </a:t>
            </a:r>
            <a:r>
              <a:rPr lang="en-US" sz="2400" dirty="0" err="1"/>
              <a:t>armsUp</a:t>
            </a:r>
            <a:r>
              <a:rPr lang="en-US" sz="2400" dirty="0"/>
              <a:t>(), </a:t>
            </a:r>
            <a:r>
              <a:rPr lang="en-US" sz="2400" dirty="0" err="1"/>
              <a:t>armsDown</a:t>
            </a:r>
            <a:r>
              <a:rPr lang="en-US" sz="2400" dirty="0"/>
              <a:t>(), sleep(), walk(), run(),</a:t>
            </a:r>
          </a:p>
          <a:p>
            <a:pPr marL="914400" lvl="1" indent="-457200"/>
            <a:r>
              <a:rPr lang="en-US" sz="2400" dirty="0"/>
              <a:t>May want to create/destroy objects as game progresses</a:t>
            </a:r>
          </a:p>
          <a:p>
            <a:pPr marL="914400" lvl="1" indent="-457200"/>
            <a:r>
              <a:rPr lang="en-US" sz="2400" u="sng" dirty="0"/>
              <a:t>How can we do that?</a:t>
            </a:r>
            <a:r>
              <a:rPr lang="en-US" sz="2400" dirty="0"/>
              <a:t>  first ask:</a:t>
            </a:r>
          </a:p>
          <a:p>
            <a:pPr marL="914400" lvl="1" indent="-457200"/>
            <a:endParaRPr lang="en-US" sz="2400" dirty="0"/>
          </a:p>
          <a:p>
            <a:pPr marL="533400" indent="-533400"/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can we store them?</a:t>
            </a:r>
            <a:endParaRPr lang="en-US" sz="2800" dirty="0"/>
          </a:p>
          <a:p>
            <a:pPr marL="533400" indent="-533400">
              <a:buFontTx/>
              <a:buNone/>
            </a:pPr>
            <a:r>
              <a:rPr lang="en-US" sz="2800" dirty="0"/>
              <a:t>Hint: think about a ‘changing collection of objects’ </a:t>
            </a:r>
            <a:br>
              <a:rPr lang="en-US" sz="2800" dirty="0"/>
            </a:br>
            <a:r>
              <a:rPr lang="en-US" sz="2800" dirty="0"/>
              <a:t>as a ‘changing collection of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2800" dirty="0"/>
              <a:t> variables’.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‘Collections of Objects’</a:t>
            </a:r>
            <a:br>
              <a:rPr lang="en-US">
                <a:latin typeface="Tahoma" pitchFamily="34" charset="0"/>
              </a:rPr>
            </a:br>
            <a:r>
              <a:rPr lang="en-US" sz="2400">
                <a:latin typeface="Tahoma" pitchFamily="34" charset="0"/>
              </a:rPr>
              <a:t>(</a:t>
            </a:r>
            <a:r>
              <a:rPr lang="en-US" sz="1800">
                <a:latin typeface="Tahoma" pitchFamily="34" charset="0"/>
              </a:rPr>
              <a:t>Will help on last few projects and beyond</a:t>
            </a:r>
            <a:r>
              <a:rPr lang="en-US" sz="2400">
                <a:latin typeface="Tahoma" pitchFamily="34" charset="0"/>
              </a:rPr>
              <a:t>)</a:t>
            </a:r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68463"/>
            <a:ext cx="8385175" cy="4962525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 0:</a:t>
            </a:r>
            <a:r>
              <a:rPr lang="en-US" sz="2400"/>
              <a:t> Declare sets of individually named struct variables </a:t>
            </a:r>
            <a:br>
              <a:rPr lang="en-US" sz="2400"/>
            </a:br>
            <a:r>
              <a:rPr lang="en-US" sz="2400"/>
              <a:t>for every possible object your program will ever need:</a:t>
            </a:r>
          </a:p>
          <a:p>
            <a:pPr marL="914400" lvl="1" indent="-4572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fishT  oneFish, twoFish, redFish, blueFish;</a:t>
            </a:r>
          </a:p>
          <a:p>
            <a:pPr marL="914400" lvl="1" indent="-4572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carT   carGo, carPet, carToon, carTell;</a:t>
            </a:r>
          </a:p>
          <a:p>
            <a:pPr marL="914400" lvl="1" indent="-4572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lokT   lokNess, awuzLok, shewuzLok, swanLok;  </a:t>
            </a:r>
          </a:p>
          <a:p>
            <a:pPr marL="914400" lvl="1" indent="-4572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914400" lvl="1" indent="-457200">
              <a:lnSpc>
                <a:spcPct val="80000"/>
              </a:lnSpc>
              <a:buFontTx/>
              <a:buNone/>
            </a:pPr>
            <a:r>
              <a:rPr lang="en-US" sz="2000"/>
              <a:t>All have complete ‘member’ variables  that describe absolutely everything that can change: </a:t>
            </a:r>
            <a:br>
              <a:rPr lang="en-US" sz="2000"/>
            </a:br>
            <a:r>
              <a:rPr lang="en-US" sz="2000"/>
              <a:t>	'name', 'isAlive', 'age', 'position', 'isHungry', isDry', 'energy'...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1000"/>
          </a:p>
          <a:p>
            <a:pPr marL="533400" indent="-533400">
              <a:lnSpc>
                <a:spcPct val="80000"/>
              </a:lnSpc>
            </a:pPr>
            <a:endParaRPr lang="en-US" sz="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 1: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 Arrays</a:t>
            </a:r>
            <a:r>
              <a:rPr lang="en-US" sz="2400"/>
              <a:t> of struct variables: an array of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fishT</a:t>
            </a:r>
            <a:r>
              <a:rPr lang="en-US" sz="2000"/>
              <a:t> </a:t>
            </a:r>
            <a:r>
              <a:rPr lang="en-US" sz="2400"/>
              <a:t>objects, an array of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carT</a:t>
            </a:r>
            <a:r>
              <a:rPr lang="en-US" sz="2400"/>
              <a:t>, an array of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lokT</a:t>
            </a:r>
            <a:r>
              <a:rPr lang="en-US" sz="2400"/>
              <a:t>.  Tedious, inflexible, fixed; can’t easily create, destroy, swap, rearrange...</a:t>
            </a:r>
          </a:p>
          <a:p>
            <a:pPr marL="533400" indent="-533400">
              <a:lnSpc>
                <a:spcPct val="80000"/>
              </a:lnSpc>
            </a:pPr>
            <a:endParaRPr lang="en-US" sz="1400"/>
          </a:p>
          <a:p>
            <a:pPr marL="533400" indent="-533400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 2: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Dynamically-Alloc'd Arrays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of struct variables;  make a pointer-to-fishT, a pointer-to-carT, a pointer-to-lokT, then reserve memory for the array...   </a:t>
            </a:r>
          </a:p>
        </p:txBody>
      </p:sp>
      <p:sp>
        <p:nvSpPr>
          <p:cNvPr id="688132" name="Line 4"/>
          <p:cNvSpPr>
            <a:spLocks noChangeShapeType="1"/>
          </p:cNvSpPr>
          <p:nvPr/>
        </p:nvSpPr>
        <p:spPr bwMode="auto">
          <a:xfrm>
            <a:off x="228600" y="4495800"/>
            <a:ext cx="845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‘Collections of Objects’</a:t>
            </a:r>
            <a:br>
              <a:rPr lang="en-US">
                <a:latin typeface="Tahoma" pitchFamily="34" charset="0"/>
              </a:rPr>
            </a:br>
            <a:r>
              <a:rPr lang="en-US" sz="2400">
                <a:latin typeface="Tahoma" pitchFamily="34" charset="0"/>
              </a:rPr>
              <a:t>(useful, but not required in PAs)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385175" cy="5487988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533400" indent="-533400"/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 3: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Make a new </a:t>
            </a:r>
            <a:r>
              <a:rPr lang="en-US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struct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point to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ONE thing: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(optional;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not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req’d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for this course’s last exercises)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 marL="533400" indent="-533400"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holderT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// if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==0, we are EMPTY     </a:t>
            </a:r>
          </a:p>
          <a:p>
            <a:pPr marL="533400" indent="-533400"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fishT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*pF;     // if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==1, point to a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fishT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 // if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==2, point to a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lokT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pL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 // if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==3, point to a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lokT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 marL="533400" indent="-533400"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holderT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/>
            <a:r>
              <a:rPr lang="en-US" dirty="0"/>
              <a:t>The '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dirty="0"/>
              <a:t>'</a:t>
            </a:r>
            <a:r>
              <a:rPr lang="en-US" sz="2800" dirty="0"/>
              <a:t> member variable tells you which pointer </a:t>
            </a:r>
            <a:r>
              <a:rPr lang="en-US" sz="2800" dirty="0" smtClean="0"/>
              <a:t>to use (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pF</a:t>
            </a:r>
            <a:r>
              <a:rPr lang="en-US" sz="2800" dirty="0"/>
              <a:t>,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pC</a:t>
            </a:r>
            <a:r>
              <a:rPr lang="en-US" sz="2800" dirty="0"/>
              <a:t>,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pL</a:t>
            </a:r>
            <a:r>
              <a:rPr lang="en-US" sz="2800" dirty="0"/>
              <a:t>, 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none</a:t>
            </a:r>
            <a:r>
              <a:rPr lang="en-US" sz="2800" dirty="0" smtClean="0"/>
              <a:t>). 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All the other pointers are kept NULL.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‘Collections of Objects’</a:t>
            </a:r>
            <a:br>
              <a:rPr lang="en-US">
                <a:latin typeface="Tahoma" pitchFamily="34" charset="0"/>
              </a:rPr>
            </a:br>
            <a:endParaRPr lang="en-US" sz="2400">
              <a:latin typeface="Tahoma" pitchFamily="34" charset="0"/>
            </a:endParaRPr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2408238"/>
            <a:ext cx="8385175" cy="4297362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Idea 3: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(cont'd):</a:t>
            </a:r>
          </a:p>
          <a:p>
            <a:pPr marL="533400" indent="-533400">
              <a:lnSpc>
                <a:spcPct val="80000"/>
              </a:lnSpc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Create</a:t>
            </a:r>
            <a:r>
              <a:rPr lang="en-US" sz="2400"/>
              <a:t> an object?      set the value for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2400"/>
              <a:t>, </a:t>
            </a:r>
            <a:br>
              <a:rPr lang="en-US" sz="2400"/>
            </a:br>
            <a:r>
              <a:rPr lang="en-US" sz="2400"/>
              <a:t>then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 sz="2400"/>
              <a:t>an object for the selected pointer: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holderT myn;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myn.kindOf = 2;  // We will hold a carT object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myn.pC = (carT *)malloc(1 * sizeof(carT));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myn.pF = NULL; myn.pL = NULL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 marL="533400" indent="-533400">
              <a:lnSpc>
                <a:spcPct val="80000"/>
              </a:lnSpc>
            </a:pPr>
            <a:endParaRPr lang="en-US" sz="2400"/>
          </a:p>
          <a:p>
            <a:pPr marL="533400" indent="-533400">
              <a:lnSpc>
                <a:spcPct val="80000"/>
              </a:lnSpc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Destroy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an object? use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kindof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/>
              <a:t>to find its pointer; </a:t>
            </a:r>
            <a:br>
              <a:rPr lang="en-US" sz="2400"/>
            </a:br>
            <a:r>
              <a:rPr lang="en-US" sz="2400"/>
              <a:t>		call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 ...</a:t>
            </a:r>
          </a:p>
          <a:p>
            <a:pPr marL="533400" indent="-533400">
              <a:lnSpc>
                <a:spcPct val="80000"/>
              </a:lnSpc>
            </a:pP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Access</a:t>
            </a:r>
            <a:r>
              <a:rPr lang="en-US" sz="2400"/>
              <a:t> an object? Lets try it.... assume a '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carT</a:t>
            </a:r>
            <a:r>
              <a:rPr lang="en-US" sz="2400"/>
              <a:t>' object. </a:t>
            </a:r>
            <a:br>
              <a:rPr lang="en-US" sz="2400"/>
            </a:br>
            <a:r>
              <a:rPr lang="en-US" sz="2400"/>
              <a:t>Write code to print its floating-point member '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x_vel</a:t>
            </a:r>
            <a:r>
              <a:rPr lang="en-US" sz="2400"/>
              <a:t>' ...</a:t>
            </a:r>
            <a:endParaRPr lang="en-US" sz="16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90180" name="Rectangle 4"/>
          <p:cNvSpPr>
            <a:spLocks noChangeArrowheads="1"/>
          </p:cNvSpPr>
          <p:nvPr/>
        </p:nvSpPr>
        <p:spPr bwMode="auto">
          <a:xfrm>
            <a:off x="914400" y="228600"/>
            <a:ext cx="6858000" cy="176371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holderT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kindOf;   // if kind==0, we are EMPTY!     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fishT *pF;    // if kind==1, points to a fishT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carT  *pC;    // if kind==2, points to a carT 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lokT  *pL;    // if kind==3, points to a lokT 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holderT;</a:t>
            </a:r>
          </a:p>
        </p:txBody>
      </p:sp>
      <p:sp>
        <p:nvSpPr>
          <p:cNvPr id="690181" name="Rectangle 5"/>
          <p:cNvSpPr>
            <a:spLocks noChangeArrowheads="1"/>
          </p:cNvSpPr>
          <p:nvPr/>
        </p:nvSpPr>
        <p:spPr bwMode="auto">
          <a:xfrm>
            <a:off x="762000" y="3505200"/>
            <a:ext cx="7010400" cy="1447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Many forms of data are naturally nested: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 THIS!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/>
              <a:t>Universe</a:t>
            </a:r>
            <a:r>
              <a:rPr lang="en-US" sz="2400">
                <a:sym typeface="Wingdings" pitchFamily="2" charset="2"/>
              </a:rPr>
              <a:t>SolarSystemplanetcontinentcountrystate/provincetownprecinctstreetbuildingroomchair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pitchFamily="2" charset="2"/>
              </a:rPr>
              <a:t>Matrixrowelement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ym typeface="Wingdings" pitchFamily="2" charset="2"/>
              </a:rPr>
              <a:t>Movieframescanlinepixelcolor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Least restrictive, cleanest data nesting tool: Structures</a:t>
            </a:r>
          </a:p>
          <a:p>
            <a:pPr>
              <a:lnSpc>
                <a:spcPct val="90000"/>
              </a:lnSpc>
            </a:pPr>
            <a:r>
              <a:rPr lang="en-US" sz="2800"/>
              <a:t>Nested Structures: members are other structure types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allows separate struct name for each nesting level:  </a:t>
            </a:r>
            <a:br>
              <a:rPr lang="en-US" sz="2400"/>
            </a:br>
            <a:r>
              <a:rPr lang="en-US" sz="2400"/>
              <a:t>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cityT</a:t>
            </a:r>
            <a:r>
              <a:rPr lang="en-US" sz="1400">
                <a:latin typeface="Tahoma" pitchFamily="34" charset="0"/>
              </a:rPr>
              <a:t>( street,road,hiway members)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streetT</a:t>
            </a:r>
            <a:r>
              <a:rPr lang="en-US" sz="1400">
                <a:latin typeface="Tahoma" pitchFamily="34" charset="0"/>
              </a:rPr>
              <a:t>(house,building members)</a:t>
            </a:r>
            <a:r>
              <a:rPr lang="en-US" sz="2400"/>
              <a:t>,</a:t>
            </a:r>
            <a:r>
              <a:rPr lang="en-US" sz="2400">
                <a:sym typeface="Wingdings" pitchFamily="2" charset="2"/>
              </a:rPr>
              <a:t></a:t>
            </a:r>
            <a:br>
              <a:rPr lang="en-US" sz="2400">
                <a:sym typeface="Wingdings" pitchFamily="2" charset="2"/>
              </a:rPr>
            </a:br>
            <a:r>
              <a:rPr lang="en-US" sz="2400">
                <a:sym typeface="Wingdings" pitchFamily="2" charset="2"/>
              </a:rPr>
              <a:t>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houseT</a:t>
            </a:r>
            <a:r>
              <a:rPr lang="en-US" sz="1400">
                <a:latin typeface="Tahoma" pitchFamily="34" charset="0"/>
              </a:rPr>
              <a:t>(yard,room,hall members)</a:t>
            </a:r>
            <a:r>
              <a:rPr lang="en-US" sz="2400"/>
              <a:t>,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roomT</a:t>
            </a:r>
            <a:r>
              <a:rPr lang="en-US" sz="1400">
                <a:latin typeface="Tahoma" pitchFamily="34" charset="0"/>
              </a:rPr>
              <a:t>(door,window,furnit. members)</a:t>
            </a:r>
            <a:r>
              <a:rPr lang="en-US" sz="2400">
                <a:sym typeface="Wingdings" pitchFamily="2" charset="2"/>
              </a:rPr>
              <a:t></a:t>
            </a:r>
            <a:br>
              <a:rPr lang="en-US" sz="2400">
                <a:sym typeface="Wingdings" pitchFamily="2" charset="2"/>
              </a:rPr>
            </a:br>
            <a:r>
              <a:rPr lang="en-US" sz="2400">
                <a:sym typeface="Wingdings" pitchFamily="2" charset="2"/>
              </a:rPr>
              <a:t>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furnitureT</a:t>
            </a:r>
            <a:r>
              <a:rPr lang="en-US" sz="1400">
                <a:latin typeface="Tahoma" pitchFamily="34" charset="0"/>
              </a:rPr>
              <a:t>(desk,chair,bed members)</a:t>
            </a:r>
            <a:r>
              <a:rPr lang="en-US" sz="2400"/>
              <a:t>,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deskT</a:t>
            </a:r>
            <a:r>
              <a:rPr lang="en-US" sz="1400">
                <a:latin typeface="Tahoma" pitchFamily="34" charset="0"/>
              </a:rPr>
              <a:t>(drawer,leg,top,side...)</a:t>
            </a:r>
            <a:r>
              <a:rPr lang="en-US" sz="2400">
                <a:sym typeface="Wingdings" pitchFamily="2" charset="2"/>
              </a:rPr>
              <a:t>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Wonderful: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Structures</a:t>
            </a:r>
            <a:r>
              <a:rPr lang="en-US" sz="2800"/>
              <a:t> can use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  <a:r>
              <a:rPr lang="en-US" sz="2800"/>
              <a:t> as members </a:t>
            </a:r>
            <a:br>
              <a:rPr lang="en-US" sz="2800"/>
            </a:br>
            <a:r>
              <a:rPr lang="en-US" sz="1800"/>
              <a:t>				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(fixed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or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dynamic alloc’d)</a:t>
            </a:r>
          </a:p>
          <a:p>
            <a:pPr>
              <a:lnSpc>
                <a:spcPct val="90000"/>
              </a:lnSpc>
            </a:pPr>
            <a:endParaRPr lang="en-US" sz="1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‘Collections of Objects’: (C++)</a:t>
            </a:r>
            <a:br>
              <a:rPr lang="en-US" sz="3600">
                <a:latin typeface="Tahoma" pitchFamily="34" charset="0"/>
              </a:rPr>
            </a:br>
            <a:r>
              <a:rPr lang="en-US" sz="1800">
                <a:latin typeface="Tahoma" pitchFamily="34" charset="0"/>
              </a:rPr>
              <a:t>(Will help on last few projects and beyond)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10563" cy="54864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We humans tend to organize our world as collections of ‘objects’: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We give 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names to </a:t>
            </a:r>
            <a:r>
              <a:rPr lang="en-US" sz="2400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classes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objects</a:t>
            </a:r>
            <a:r>
              <a:rPr lang="en-US" sz="2400"/>
              <a:t>: </a:t>
            </a:r>
            <a:br>
              <a:rPr lang="en-US" sz="2400"/>
            </a:br>
            <a:r>
              <a:rPr lang="en-US" sz="2400"/>
              <a:t>(or kinds of objects)  birds, clouds, trees, people, triangles, books, animals, 	buildings, chairs, tables, etc.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Each kind of object 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many </a:t>
            </a:r>
            <a:r>
              <a:rPr lang="en-US" sz="2400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 parts</a:t>
            </a:r>
            <a:r>
              <a:rPr lang="en-US" sz="2400"/>
              <a:t>; </a:t>
            </a:r>
            <a:br>
              <a:rPr lang="en-US" sz="2400"/>
            </a:br>
            <a:r>
              <a:rPr lang="en-US" sz="2400"/>
              <a:t>	name, address, salary, dept#, office#, SS#, supervisor, etc.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An ‘object’ is 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named, countable, discrete entity or idea</a:t>
            </a:r>
            <a:r>
              <a:rPr lang="en-US" sz="2400"/>
              <a:t>:  	“Bob Cratchit”, emp1, newest_hire, etc.</a:t>
            </a:r>
            <a:br>
              <a:rPr lang="en-US" sz="2400"/>
            </a:br>
            <a:endParaRPr lang="en-US" sz="24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/>
              <a:t>Each class of object 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has many associated </a:t>
            </a:r>
            <a:r>
              <a:rPr lang="en-US" sz="2400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actions</a:t>
            </a: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b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 sz="2400"/>
              <a:t>hire, fire, demote, promote, retire, re-assign, work 	overtime, travel, vacation, training, move to new city, ...</a:t>
            </a:r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3972</TotalTime>
  <Words>1279</Words>
  <Application>Microsoft Office PowerPoint</Application>
  <PresentationFormat>On-screen Show (4:3)</PresentationFormat>
  <Paragraphs>322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EECS110: 8c  Object Oriented Programming + Misc. Lost Details</vt:lpstr>
      <vt:lpstr>Question from TA (2007)</vt:lpstr>
      <vt:lpstr>Question from TA (2007)</vt:lpstr>
      <vt:lpstr>‘Collections of Objects’: (C++) (Will help on last few projects and beyond)</vt:lpstr>
      <vt:lpstr>‘Collections of Objects’ (Will help on last few projects and beyond)</vt:lpstr>
      <vt:lpstr>‘Collections of Objects’ (useful, but not required in PAs)</vt:lpstr>
      <vt:lpstr>‘Collections of Objects’ </vt:lpstr>
      <vt:lpstr>Data Nesting</vt:lpstr>
      <vt:lpstr>‘Collections of Objects’: (C++) (Will help on last few projects and beyond)</vt:lpstr>
      <vt:lpstr>‘Collections of Objects’: (C++) (Will help on last few projects and beyond)</vt:lpstr>
      <vt:lpstr>‘Collections of Objects’: (C++) </vt:lpstr>
      <vt:lpstr>‘Collections of Objects’: (C++) </vt:lpstr>
      <vt:lpstr>Misc. Lost Details</vt:lpstr>
      <vt:lpstr>"Hey!  I can even point to myself!"                                               —a data structure</vt:lpstr>
      <vt:lpstr>Self-pointing is tricky...</vt:lpstr>
      <vt:lpstr>Self-pointing is tricky...</vt:lpstr>
      <vt:lpstr>scanf(): more of the story…</vt:lpstr>
      <vt:lpstr>scanf(): more of the story…</vt:lpstr>
      <vt:lpstr>scanf(): more of the story…</vt:lpstr>
      <vt:lpstr>scanf(): more of the story…</vt:lpstr>
      <vt:lpstr>scanf(): more of the story…</vt:lpstr>
      <vt:lpstr>Format Strings: Can be a Variable!</vt:lpstr>
      <vt:lpstr>(Recall) Literals</vt:lpstr>
      <vt:lpstr>String Literals?</vt:lpstr>
      <vt:lpstr>String Constants</vt:lpstr>
      <vt:lpstr>Build a String:   sprintf()</vt:lpstr>
      <vt:lpstr>More about string.h</vt:lpstr>
      <vt:lpstr>Jargon: Buffer</vt:lpstr>
      <vt:lpstr>Subtlety of strncpy, strncat </vt:lpstr>
      <vt:lpstr>Other useful string.h functions</vt:lpstr>
      <vt:lpstr>Finish up: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114</cp:revision>
  <dcterms:created xsi:type="dcterms:W3CDTF">2002-05-08T02:38:11Z</dcterms:created>
  <dcterms:modified xsi:type="dcterms:W3CDTF">2012-02-27T15:40:45Z</dcterms:modified>
</cp:coreProperties>
</file>