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285" r:id="rId2"/>
    <p:sldId id="487" r:id="rId3"/>
    <p:sldId id="488" r:id="rId4"/>
    <p:sldId id="489" r:id="rId5"/>
    <p:sldId id="493" r:id="rId6"/>
    <p:sldId id="494" r:id="rId7"/>
    <p:sldId id="495" r:id="rId8"/>
    <p:sldId id="496" r:id="rId9"/>
    <p:sldId id="497" r:id="rId10"/>
    <p:sldId id="498" r:id="rId11"/>
    <p:sldId id="499" r:id="rId12"/>
    <p:sldId id="500" r:id="rId13"/>
    <p:sldId id="501" r:id="rId14"/>
    <p:sldId id="502" r:id="rId15"/>
    <p:sldId id="510" r:id="rId16"/>
    <p:sldId id="503" r:id="rId17"/>
    <p:sldId id="504" r:id="rId18"/>
    <p:sldId id="505" r:id="rId19"/>
    <p:sldId id="507" r:id="rId20"/>
    <p:sldId id="506" r:id="rId21"/>
    <p:sldId id="518" r:id="rId22"/>
    <p:sldId id="530" r:id="rId23"/>
    <p:sldId id="515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 autoAdjust="0"/>
    <p:restoredTop sz="88862" autoAdjust="0"/>
  </p:normalViewPr>
  <p:slideViewPr>
    <p:cSldViewPr>
      <p:cViewPr varScale="1">
        <p:scale>
          <a:sx n="80" d="100"/>
          <a:sy n="80" d="100"/>
        </p:scale>
        <p:origin x="-5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BB925A6-5CF7-4503-B076-E0067D506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25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07FDDC8-C830-43D1-8AF1-A6F2FB45F567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E400BA8-F5BA-4607-BCC8-A435B42741A4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C839FA2-0C4D-47C2-A37E-53BFC569A3EF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A2877A0-4F72-4D04-BB21-58E2745DAD33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3339A5F-7543-4B18-8D6F-27D9EFC65CA9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AD6900F-4CB0-4F74-8D86-B9B4A5DE86E9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51539EF-B6A5-4C52-8D40-F1A9FE38CC4C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9DF80CA-7735-4A7B-9128-A1526E54AD0F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212C4ED-452C-42AD-A694-64B9FBE7D153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31D34DB-8DD1-4B59-9118-B0BD5D102988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EDA2965-11E0-438F-8BE0-202847590184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9D2C024-7D69-4041-A2E9-86AF192885F5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E15AB23-0B9E-491E-9951-453C9E2CDC36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6224648-81E4-4752-B737-462A2B7EB98A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7F29C25-F66A-4596-8BE9-6376809AAB38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B4E3DE0-6175-42BF-85F4-47D9AD765DC5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ADEF4D3-5899-4B09-8739-DC61A36BEF9B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8CDCCCE-4020-4471-82A4-61F964CBB9A8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6AF4A17-7CCA-4861-9429-9878CE3BE425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D6409D4-C32B-42C1-AB27-50FE16F90EEC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49A6EC2-8577-4B81-A056-6A1B3EC948CC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B63C17B-32F5-4D5F-83F9-F4EDC0C22E28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0470DD-1C29-4639-97A3-40DD169F1883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EB05E-5B0A-47E7-AA0B-5042DBF6B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58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22D72-7E6C-482F-86CE-C2FCBC007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9A3F6-F296-4F0B-884D-9DF196353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11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905A0-B6F8-4A54-94DB-E85BEF0F7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14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B784C-42D3-4D50-8BC4-CC88CA0A1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4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ABA52-32D3-414D-A1A1-10FCA8C8A5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5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8FF4F-0E00-42D3-B146-A93DAB1E3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4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A2B4-CFD7-4032-A3F0-9D219853B1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94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DCFCE-DDFB-4C6B-9DC5-26CF8D024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5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39B1A-2626-4054-B1DE-3DE441E27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99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F8C34-6800-41D6-8BAC-5CF92B9A9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FCCF059-2C14-4F7D-81FD-2C18E1A34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F2403CC-FFC4-4457-BEF4-5FBF7618B395}" type="slidenum">
              <a:rPr lang="en-US" sz="1400"/>
              <a:pPr/>
              <a:t>1</a:t>
            </a:fld>
            <a:endParaRPr lang="en-US" sz="14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191000"/>
            <a:ext cx="8153400" cy="23622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u="sng" smtClean="0"/>
              <a:t>I hope you: </a:t>
            </a:r>
            <a:r>
              <a:rPr lang="en-US" smtClean="0"/>
              <a:t> </a:t>
            </a:r>
          </a:p>
          <a:p>
            <a:pPr lvl="1"/>
            <a:r>
              <a:rPr lang="en-US" smtClean="0">
                <a:solidFill>
                  <a:schemeClr val="folHlink"/>
                </a:solidFill>
              </a:rPr>
              <a:t>Could pass a final exam (we don’t have one)</a:t>
            </a:r>
          </a:p>
          <a:p>
            <a:pPr lvl="1"/>
            <a:r>
              <a:rPr lang="en-US" smtClean="0"/>
              <a:t>Will fill out online CTEC forms for this course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96200" cy="2133600"/>
          </a:xfrm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EECS110: 9a </a:t>
            </a:r>
            <a:b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Binary File I/O, </a:t>
            </a:r>
            <a:b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Modules Revisited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>
                <a:solidFill>
                  <a:schemeClr val="tx2"/>
                </a:solidFill>
              </a:rPr>
              <a:t>Jack Tumblin</a:t>
            </a:r>
            <a:br>
              <a:rPr lang="en-US" sz="2800">
                <a:solidFill>
                  <a:schemeClr val="tx2"/>
                </a:solidFill>
              </a:rPr>
            </a:br>
            <a:r>
              <a:rPr lang="en-US" sz="2800">
                <a:solidFill>
                  <a:schemeClr val="tx2"/>
                </a:solidFill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F3C7899-5741-41EE-A817-D602E0E0FE6A}" type="slidenum">
              <a:rPr lang="en-US" sz="1400"/>
              <a:pPr/>
              <a:t>10</a:t>
            </a:fld>
            <a:endParaRPr lang="en-US" sz="1400"/>
          </a:p>
        </p:txBody>
      </p:sp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File Read: fread()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Copies bytes from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 memory</a:t>
            </a:r>
          </a:p>
          <a:p>
            <a:pPr>
              <a:defRPr/>
            </a:pP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must ensure enough memory!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	// declare a pointer-to-FILE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buf[40];	// holds data read from 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reading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fopen(“myfile.qzk”,”r”);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if(NULL==pF) return(-1);		//(error!)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n = 32;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fread(buf, sizeof(int), n, pF);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if(cnt!=n) return(-1); 		//(error!)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</p:txBody>
      </p:sp>
      <p:sp>
        <p:nvSpPr>
          <p:cNvPr id="382980" name="Rectangle 4"/>
          <p:cNvSpPr>
            <a:spLocks noChangeArrowheads="1"/>
          </p:cNvSpPr>
          <p:nvPr/>
        </p:nvSpPr>
        <p:spPr bwMode="auto">
          <a:xfrm>
            <a:off x="3429000" y="5638800"/>
            <a:ext cx="3810000" cy="83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 Value: Number of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items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successfully read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70" name="Freeform 5"/>
          <p:cNvSpPr>
            <a:spLocks/>
          </p:cNvSpPr>
          <p:nvPr/>
        </p:nvSpPr>
        <p:spPr bwMode="auto">
          <a:xfrm>
            <a:off x="1203325" y="5126038"/>
            <a:ext cx="2217738" cy="1073150"/>
          </a:xfrm>
          <a:custGeom>
            <a:avLst/>
            <a:gdLst>
              <a:gd name="T0" fmla="*/ 2217738 w 1397"/>
              <a:gd name="T1" fmla="*/ 1073150 h 676"/>
              <a:gd name="T2" fmla="*/ 1468438 w 1397"/>
              <a:gd name="T3" fmla="*/ 1069975 h 676"/>
              <a:gd name="T4" fmla="*/ 1022350 w 1397"/>
              <a:gd name="T5" fmla="*/ 1058863 h 676"/>
              <a:gd name="T6" fmla="*/ 625475 w 1397"/>
              <a:gd name="T7" fmla="*/ 998538 h 676"/>
              <a:gd name="T8" fmla="*/ 384175 w 1397"/>
              <a:gd name="T9" fmla="*/ 889000 h 676"/>
              <a:gd name="T10" fmla="*/ 215900 w 1397"/>
              <a:gd name="T11" fmla="*/ 769938 h 676"/>
              <a:gd name="T12" fmla="*/ 47625 w 1397"/>
              <a:gd name="T13" fmla="*/ 612775 h 676"/>
              <a:gd name="T14" fmla="*/ 0 w 1397"/>
              <a:gd name="T15" fmla="*/ 517525 h 676"/>
              <a:gd name="T16" fmla="*/ 23813 w 1397"/>
              <a:gd name="T17" fmla="*/ 396875 h 676"/>
              <a:gd name="T18" fmla="*/ 84138 w 1397"/>
              <a:gd name="T19" fmla="*/ 228600 h 676"/>
              <a:gd name="T20" fmla="*/ 215900 w 1397"/>
              <a:gd name="T21" fmla="*/ 0 h 67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7" h="676">
                <a:moveTo>
                  <a:pt x="1397" y="676"/>
                </a:moveTo>
                <a:lnTo>
                  <a:pt x="925" y="674"/>
                </a:lnTo>
                <a:lnTo>
                  <a:pt x="644" y="667"/>
                </a:lnTo>
                <a:lnTo>
                  <a:pt x="394" y="629"/>
                </a:lnTo>
                <a:lnTo>
                  <a:pt x="242" y="560"/>
                </a:lnTo>
                <a:lnTo>
                  <a:pt x="136" y="485"/>
                </a:lnTo>
                <a:lnTo>
                  <a:pt x="30" y="386"/>
                </a:lnTo>
                <a:lnTo>
                  <a:pt x="0" y="326"/>
                </a:lnTo>
                <a:lnTo>
                  <a:pt x="15" y="250"/>
                </a:lnTo>
                <a:lnTo>
                  <a:pt x="53" y="144"/>
                </a:lnTo>
                <a:lnTo>
                  <a:pt x="136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" name="Oval 6"/>
          <p:cNvSpPr>
            <a:spLocks noChangeArrowheads="1"/>
          </p:cNvSpPr>
          <p:nvPr/>
        </p:nvSpPr>
        <p:spPr bwMode="auto">
          <a:xfrm>
            <a:off x="1371600" y="4800600"/>
            <a:ext cx="8382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Freeform 8"/>
          <p:cNvSpPr>
            <a:spLocks/>
          </p:cNvSpPr>
          <p:nvPr/>
        </p:nvSpPr>
        <p:spPr bwMode="auto">
          <a:xfrm>
            <a:off x="4114800" y="1092200"/>
            <a:ext cx="1219200" cy="431800"/>
          </a:xfrm>
          <a:custGeom>
            <a:avLst/>
            <a:gdLst>
              <a:gd name="T0" fmla="*/ 0 w 768"/>
              <a:gd name="T1" fmla="*/ 355600 h 272"/>
              <a:gd name="T2" fmla="*/ 304800 w 768"/>
              <a:gd name="T3" fmla="*/ 127000 h 272"/>
              <a:gd name="T4" fmla="*/ 914400 w 768"/>
              <a:gd name="T5" fmla="*/ 50800 h 272"/>
              <a:gd name="T6" fmla="*/ 1219200 w 768"/>
              <a:gd name="T7" fmla="*/ 431800 h 2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272">
                <a:moveTo>
                  <a:pt x="0" y="224"/>
                </a:moveTo>
                <a:cubicBezTo>
                  <a:pt x="48" y="168"/>
                  <a:pt x="96" y="112"/>
                  <a:pt x="192" y="80"/>
                </a:cubicBezTo>
                <a:cubicBezTo>
                  <a:pt x="288" y="48"/>
                  <a:pt x="480" y="0"/>
                  <a:pt x="576" y="32"/>
                </a:cubicBezTo>
                <a:cubicBezTo>
                  <a:pt x="672" y="64"/>
                  <a:pt x="720" y="168"/>
                  <a:pt x="768" y="272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7B648DA-874C-4BFF-8DAD-C8436B78A41D}" type="slidenum">
              <a:rPr lang="en-US" sz="1400"/>
              <a:pPr/>
              <a:t>11</a:t>
            </a:fld>
            <a:endParaRPr lang="en-US" sz="1400"/>
          </a:p>
        </p:txBody>
      </p:sp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File Write: fwrite()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smtClean="0"/>
              <a:t>Copies bytes from memory to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Syntax and usage </a:t>
            </a: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matches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fread() ! 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// declare a pointer-to-FILE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buf[40];	// holds data written to 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writing 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fopen(“myfile.qzk”,”w”);</a:t>
            </a:r>
            <a:b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if(NULL==pF) return(-1);		//(error!)</a:t>
            </a:r>
            <a:br>
              <a:rPr 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n = 32;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cnt = fwrite(buf, sizeof(int), n, pF);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if(cnt!=n) return(-1); 		//(error!)  </a:t>
            </a:r>
          </a:p>
        </p:txBody>
      </p:sp>
      <p:sp>
        <p:nvSpPr>
          <p:cNvPr id="12293" name="Oval 7"/>
          <p:cNvSpPr>
            <a:spLocks noChangeArrowheads="1"/>
          </p:cNvSpPr>
          <p:nvPr/>
        </p:nvSpPr>
        <p:spPr bwMode="auto">
          <a:xfrm>
            <a:off x="5181600" y="3886200"/>
            <a:ext cx="609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Line 8"/>
          <p:cNvSpPr>
            <a:spLocks noChangeShapeType="1"/>
          </p:cNvSpPr>
          <p:nvPr/>
        </p:nvSpPr>
        <p:spPr bwMode="auto">
          <a:xfrm flipH="1">
            <a:off x="5791200" y="3810000"/>
            <a:ext cx="381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009" name="Rectangle 9"/>
          <p:cNvSpPr>
            <a:spLocks noChangeArrowheads="1"/>
          </p:cNvSpPr>
          <p:nvPr/>
        </p:nvSpPr>
        <p:spPr bwMode="auto">
          <a:xfrm>
            <a:off x="533400" y="5638800"/>
            <a:ext cx="2819400" cy="838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 file for writing</a:t>
            </a:r>
          </a:p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(exit on error)</a:t>
            </a:r>
          </a:p>
        </p:txBody>
      </p:sp>
      <p:sp>
        <p:nvSpPr>
          <p:cNvPr id="12296" name="Freeform 11"/>
          <p:cNvSpPr>
            <a:spLocks/>
          </p:cNvSpPr>
          <p:nvPr/>
        </p:nvSpPr>
        <p:spPr bwMode="auto">
          <a:xfrm>
            <a:off x="609600" y="4191000"/>
            <a:ext cx="914400" cy="1447800"/>
          </a:xfrm>
          <a:custGeom>
            <a:avLst/>
            <a:gdLst>
              <a:gd name="T0" fmla="*/ 0 w 576"/>
              <a:gd name="T1" fmla="*/ 1447800 h 912"/>
              <a:gd name="T2" fmla="*/ 228600 w 576"/>
              <a:gd name="T3" fmla="*/ 457200 h 912"/>
              <a:gd name="T4" fmla="*/ 914400 w 576"/>
              <a:gd name="T5" fmla="*/ 0 h 91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6" h="912">
                <a:moveTo>
                  <a:pt x="0" y="912"/>
                </a:moveTo>
                <a:cubicBezTo>
                  <a:pt x="24" y="676"/>
                  <a:pt x="48" y="440"/>
                  <a:pt x="144" y="288"/>
                </a:cubicBezTo>
                <a:cubicBezTo>
                  <a:pt x="240" y="136"/>
                  <a:pt x="408" y="68"/>
                  <a:pt x="576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7" name="Freeform 12"/>
          <p:cNvSpPr>
            <a:spLocks/>
          </p:cNvSpPr>
          <p:nvPr/>
        </p:nvSpPr>
        <p:spPr bwMode="auto">
          <a:xfrm>
            <a:off x="4378325" y="1106488"/>
            <a:ext cx="1143000" cy="417512"/>
          </a:xfrm>
          <a:custGeom>
            <a:avLst/>
            <a:gdLst>
              <a:gd name="T0" fmla="*/ 0 w 720"/>
              <a:gd name="T1" fmla="*/ 417512 h 263"/>
              <a:gd name="T2" fmla="*/ 234950 w 720"/>
              <a:gd name="T3" fmla="*/ 77787 h 263"/>
              <a:gd name="T4" fmla="*/ 754063 w 720"/>
              <a:gd name="T5" fmla="*/ 36512 h 263"/>
              <a:gd name="T6" fmla="*/ 1143000 w 720"/>
              <a:gd name="T7" fmla="*/ 300037 h 2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263">
                <a:moveTo>
                  <a:pt x="0" y="263"/>
                </a:moveTo>
                <a:cubicBezTo>
                  <a:pt x="25" y="227"/>
                  <a:pt x="69" y="89"/>
                  <a:pt x="148" y="49"/>
                </a:cubicBezTo>
                <a:cubicBezTo>
                  <a:pt x="227" y="9"/>
                  <a:pt x="380" y="0"/>
                  <a:pt x="475" y="23"/>
                </a:cubicBezTo>
                <a:cubicBezTo>
                  <a:pt x="570" y="46"/>
                  <a:pt x="669" y="155"/>
                  <a:pt x="720" y="189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D39463D-2AE5-4F9C-AADD-4A04EFA33E3F}" type="slidenum">
              <a:rPr lang="en-US" sz="1400"/>
              <a:pPr/>
              <a:t>12</a:t>
            </a:fld>
            <a:endParaRPr lang="en-US" sz="140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Binary File Write: fwrite()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smtClean="0"/>
              <a:t>Copies bytes from memory to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Syntax and usage </a:t>
            </a: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matches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fread() ! 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	// declare a pointer-to-FILE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buf[40];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holds data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written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to 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writing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pF = fopen(“myfile.qzk”,”w”);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if(NULL==pF) return(-1);		//(error!)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n = 32;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cnt =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fwrite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buf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sizeof(int), n, pF);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if(cnt!=n) return(-1); 		//(error!)  </a:t>
            </a:r>
          </a:p>
        </p:txBody>
      </p:sp>
      <p:sp>
        <p:nvSpPr>
          <p:cNvPr id="385033" name="Rectangle 9"/>
          <p:cNvSpPr>
            <a:spLocks noChangeArrowheads="1"/>
          </p:cNvSpPr>
          <p:nvPr/>
        </p:nvSpPr>
        <p:spPr bwMode="auto">
          <a:xfrm>
            <a:off x="4038600" y="5334000"/>
            <a:ext cx="4572000" cy="1143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 to source buffer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Holds ‘n’ items of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ANY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one type. </a:t>
            </a:r>
            <a:b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(using ‘int’ here)</a:t>
            </a:r>
          </a:p>
        </p:txBody>
      </p:sp>
      <p:sp>
        <p:nvSpPr>
          <p:cNvPr id="13318" name="Line 10"/>
          <p:cNvSpPr>
            <a:spLocks noChangeShapeType="1"/>
          </p:cNvSpPr>
          <p:nvPr/>
        </p:nvSpPr>
        <p:spPr bwMode="auto">
          <a:xfrm flipH="1" flipV="1">
            <a:off x="3733800" y="5105400"/>
            <a:ext cx="3048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9" name="Freeform 12"/>
          <p:cNvSpPr>
            <a:spLocks/>
          </p:cNvSpPr>
          <p:nvPr/>
        </p:nvSpPr>
        <p:spPr bwMode="auto">
          <a:xfrm>
            <a:off x="4378325" y="1106488"/>
            <a:ext cx="1143000" cy="417512"/>
          </a:xfrm>
          <a:custGeom>
            <a:avLst/>
            <a:gdLst>
              <a:gd name="T0" fmla="*/ 0 w 720"/>
              <a:gd name="T1" fmla="*/ 417512 h 263"/>
              <a:gd name="T2" fmla="*/ 234950 w 720"/>
              <a:gd name="T3" fmla="*/ 77787 h 263"/>
              <a:gd name="T4" fmla="*/ 754063 w 720"/>
              <a:gd name="T5" fmla="*/ 36512 h 263"/>
              <a:gd name="T6" fmla="*/ 1143000 w 720"/>
              <a:gd name="T7" fmla="*/ 300037 h 2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263">
                <a:moveTo>
                  <a:pt x="0" y="263"/>
                </a:moveTo>
                <a:cubicBezTo>
                  <a:pt x="25" y="227"/>
                  <a:pt x="69" y="89"/>
                  <a:pt x="148" y="49"/>
                </a:cubicBezTo>
                <a:cubicBezTo>
                  <a:pt x="227" y="9"/>
                  <a:pt x="380" y="0"/>
                  <a:pt x="475" y="23"/>
                </a:cubicBezTo>
                <a:cubicBezTo>
                  <a:pt x="570" y="46"/>
                  <a:pt x="669" y="155"/>
                  <a:pt x="720" y="189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1EF1FFD-0200-436C-B1DD-8DF1F2948097}" type="slidenum">
              <a:rPr lang="en-US" sz="1400"/>
              <a:pPr/>
              <a:t>13</a:t>
            </a:fld>
            <a:endParaRPr lang="en-US" sz="1400"/>
          </a:p>
        </p:txBody>
      </p:sp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File Write: fwrite()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smtClean="0"/>
              <a:t>Copies bytes from memory to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Syntax and usage </a:t>
            </a: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matches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fread() ! 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	// declare a pointer-to-FILE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buf[40];	// holds data written to 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writing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pF = fopen(“myfile.qzk”,”w”);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if(NULL==pF) return(-1);		//(error!)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n = 32;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cnt =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fwrite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(buf,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sizeof(int)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n, pF);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if(cnt!=n) return(-1); 		//(error!)   </a:t>
            </a:r>
          </a:p>
        </p:txBody>
      </p:sp>
      <p:sp>
        <p:nvSpPr>
          <p:cNvPr id="386056" name="Rectangle 8"/>
          <p:cNvSpPr>
            <a:spLocks noChangeArrowheads="1"/>
          </p:cNvSpPr>
          <p:nvPr/>
        </p:nvSpPr>
        <p:spPr bwMode="auto">
          <a:xfrm>
            <a:off x="5181600" y="5334000"/>
            <a:ext cx="3048000" cy="1143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Size of items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 will write (in bytes)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(using ‘int’ here)</a:t>
            </a:r>
          </a:p>
        </p:txBody>
      </p:sp>
      <p:sp>
        <p:nvSpPr>
          <p:cNvPr id="14342" name="Line 9"/>
          <p:cNvSpPr>
            <a:spLocks noChangeShapeType="1"/>
          </p:cNvSpPr>
          <p:nvPr/>
        </p:nvSpPr>
        <p:spPr bwMode="auto">
          <a:xfrm flipH="1" flipV="1">
            <a:off x="4876800" y="5105400"/>
            <a:ext cx="3048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Freeform 11"/>
          <p:cNvSpPr>
            <a:spLocks/>
          </p:cNvSpPr>
          <p:nvPr/>
        </p:nvSpPr>
        <p:spPr bwMode="auto">
          <a:xfrm>
            <a:off x="4378325" y="1106488"/>
            <a:ext cx="1143000" cy="417512"/>
          </a:xfrm>
          <a:custGeom>
            <a:avLst/>
            <a:gdLst>
              <a:gd name="T0" fmla="*/ 0 w 720"/>
              <a:gd name="T1" fmla="*/ 417512 h 263"/>
              <a:gd name="T2" fmla="*/ 234950 w 720"/>
              <a:gd name="T3" fmla="*/ 77787 h 263"/>
              <a:gd name="T4" fmla="*/ 754063 w 720"/>
              <a:gd name="T5" fmla="*/ 36512 h 263"/>
              <a:gd name="T6" fmla="*/ 1143000 w 720"/>
              <a:gd name="T7" fmla="*/ 300037 h 2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263">
                <a:moveTo>
                  <a:pt x="0" y="263"/>
                </a:moveTo>
                <a:cubicBezTo>
                  <a:pt x="25" y="227"/>
                  <a:pt x="69" y="89"/>
                  <a:pt x="148" y="49"/>
                </a:cubicBezTo>
                <a:cubicBezTo>
                  <a:pt x="227" y="9"/>
                  <a:pt x="380" y="0"/>
                  <a:pt x="475" y="23"/>
                </a:cubicBezTo>
                <a:cubicBezTo>
                  <a:pt x="570" y="46"/>
                  <a:pt x="669" y="155"/>
                  <a:pt x="720" y="189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1E02F56-4185-419C-A125-15E3916738B6}" type="slidenum">
              <a:rPr lang="en-US" sz="1400"/>
              <a:pPr/>
              <a:t>14</a:t>
            </a:fld>
            <a:endParaRPr lang="en-US" sz="1400"/>
          </a:p>
        </p:txBody>
      </p:sp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File Write: fwrite()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smtClean="0"/>
              <a:t>Copies bytes from memory to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Syntax and usage </a:t>
            </a: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matches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fread() ! 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	// declare a pointer-to-FILE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buf[40];	// holds data written to 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writing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pF = fopen(“myfile.qzk”,”w”);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if(NULL==pF) return(-1);		//(error!)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n = 32;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cnt =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fwrite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(buf, sizeof(int),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pF);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if(cnt!=n) return(-1); 		//(error!)  </a:t>
            </a:r>
          </a:p>
        </p:txBody>
      </p:sp>
      <p:sp>
        <p:nvSpPr>
          <p:cNvPr id="387079" name="Rectangle 7"/>
          <p:cNvSpPr>
            <a:spLocks noChangeArrowheads="1"/>
          </p:cNvSpPr>
          <p:nvPr/>
        </p:nvSpPr>
        <p:spPr bwMode="auto">
          <a:xfrm>
            <a:off x="3048000" y="5638800"/>
            <a:ext cx="2590800" cy="762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Number of items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write to file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 flipV="1">
            <a:off x="5638800" y="5105400"/>
            <a:ext cx="6858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7" name="Freeform 10"/>
          <p:cNvSpPr>
            <a:spLocks/>
          </p:cNvSpPr>
          <p:nvPr/>
        </p:nvSpPr>
        <p:spPr bwMode="auto">
          <a:xfrm>
            <a:off x="4378325" y="1106488"/>
            <a:ext cx="1143000" cy="417512"/>
          </a:xfrm>
          <a:custGeom>
            <a:avLst/>
            <a:gdLst>
              <a:gd name="T0" fmla="*/ 0 w 720"/>
              <a:gd name="T1" fmla="*/ 417512 h 263"/>
              <a:gd name="T2" fmla="*/ 234950 w 720"/>
              <a:gd name="T3" fmla="*/ 77787 h 263"/>
              <a:gd name="T4" fmla="*/ 754063 w 720"/>
              <a:gd name="T5" fmla="*/ 36512 h 263"/>
              <a:gd name="T6" fmla="*/ 1143000 w 720"/>
              <a:gd name="T7" fmla="*/ 300037 h 2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263">
                <a:moveTo>
                  <a:pt x="0" y="263"/>
                </a:moveTo>
                <a:cubicBezTo>
                  <a:pt x="25" y="227"/>
                  <a:pt x="69" y="89"/>
                  <a:pt x="148" y="49"/>
                </a:cubicBezTo>
                <a:cubicBezTo>
                  <a:pt x="227" y="9"/>
                  <a:pt x="380" y="0"/>
                  <a:pt x="475" y="23"/>
                </a:cubicBezTo>
                <a:cubicBezTo>
                  <a:pt x="570" y="46"/>
                  <a:pt x="669" y="155"/>
                  <a:pt x="720" y="189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D8414E8-5F1E-4AB0-827A-4E1B7D218FA5}" type="slidenum">
              <a:rPr lang="en-US" sz="1400"/>
              <a:pPr/>
              <a:t>15</a:t>
            </a:fld>
            <a:endParaRPr lang="en-US" sz="1400"/>
          </a:p>
        </p:txBody>
      </p:sp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File Write: fwrite()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smtClean="0"/>
              <a:t>Copies bytes from memory to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Syntax and usage </a:t>
            </a: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matches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fread() ! 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	// declare a pointer-to-FILE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buf[40];	// holds data written to 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writing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pF = fopen(“myfile.qzk”,”w”);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if(NULL==pF) return(-1);		//(error!)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n = 32;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cnt =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fwrite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(buf, sizeof(int), n,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if(cnt!=n) return(-1); 		//(error!)  </a:t>
            </a:r>
          </a:p>
        </p:txBody>
      </p:sp>
      <p:sp>
        <p:nvSpPr>
          <p:cNvPr id="399367" name="Rectangle 7"/>
          <p:cNvSpPr>
            <a:spLocks noChangeArrowheads="1"/>
          </p:cNvSpPr>
          <p:nvPr/>
        </p:nvSpPr>
        <p:spPr bwMode="auto">
          <a:xfrm>
            <a:off x="3810000" y="5486400"/>
            <a:ext cx="2286000" cy="1143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Opened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pointer-to-FILE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 will write to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90" name="Line 8"/>
          <p:cNvSpPr>
            <a:spLocks noChangeShapeType="1"/>
          </p:cNvSpPr>
          <p:nvPr/>
        </p:nvSpPr>
        <p:spPr bwMode="auto">
          <a:xfrm flipV="1">
            <a:off x="6096000" y="5105400"/>
            <a:ext cx="6858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1" name="Freeform 10"/>
          <p:cNvSpPr>
            <a:spLocks/>
          </p:cNvSpPr>
          <p:nvPr/>
        </p:nvSpPr>
        <p:spPr bwMode="auto">
          <a:xfrm>
            <a:off x="4378325" y="1106488"/>
            <a:ext cx="1143000" cy="417512"/>
          </a:xfrm>
          <a:custGeom>
            <a:avLst/>
            <a:gdLst>
              <a:gd name="T0" fmla="*/ 0 w 720"/>
              <a:gd name="T1" fmla="*/ 417512 h 263"/>
              <a:gd name="T2" fmla="*/ 234950 w 720"/>
              <a:gd name="T3" fmla="*/ 77787 h 263"/>
              <a:gd name="T4" fmla="*/ 754063 w 720"/>
              <a:gd name="T5" fmla="*/ 36512 h 263"/>
              <a:gd name="T6" fmla="*/ 1143000 w 720"/>
              <a:gd name="T7" fmla="*/ 300037 h 2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263">
                <a:moveTo>
                  <a:pt x="0" y="263"/>
                </a:moveTo>
                <a:cubicBezTo>
                  <a:pt x="25" y="227"/>
                  <a:pt x="69" y="89"/>
                  <a:pt x="148" y="49"/>
                </a:cubicBezTo>
                <a:cubicBezTo>
                  <a:pt x="227" y="9"/>
                  <a:pt x="380" y="0"/>
                  <a:pt x="475" y="23"/>
                </a:cubicBezTo>
                <a:cubicBezTo>
                  <a:pt x="570" y="46"/>
                  <a:pt x="669" y="155"/>
                  <a:pt x="720" y="189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F8D030C-3180-4424-A48A-1226D730B1A3}" type="slidenum">
              <a:rPr lang="en-US" sz="1400"/>
              <a:pPr/>
              <a:t>16</a:t>
            </a:fld>
            <a:endParaRPr lang="en-US" sz="140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Binary File Write: fwrite()</a:t>
            </a:r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smtClean="0"/>
              <a:t>Copies bytes from memory to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Syntax and usage </a:t>
            </a: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matches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fread() ! 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	// declare a pointer-to-FILE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buf[40];	// holds data written to 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writing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pF = fopen(“myfile.qzk”,”w”);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if(NULL==pF) return(-1);		//(error!)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n = 32;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cnt =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fwrite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(buf, sizeof(int), n, pF);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if(cnt!=n) return(-1); 		//(error!)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</p:txBody>
      </p:sp>
      <p:sp>
        <p:nvSpPr>
          <p:cNvPr id="388103" name="Rectangle 7"/>
          <p:cNvSpPr>
            <a:spLocks noChangeArrowheads="1"/>
          </p:cNvSpPr>
          <p:nvPr/>
        </p:nvSpPr>
        <p:spPr bwMode="auto">
          <a:xfrm>
            <a:off x="3429000" y="5638800"/>
            <a:ext cx="3810000" cy="83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 Value: Number of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items successfully written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4" name="Freeform 8"/>
          <p:cNvSpPr>
            <a:spLocks/>
          </p:cNvSpPr>
          <p:nvPr/>
        </p:nvSpPr>
        <p:spPr bwMode="auto">
          <a:xfrm>
            <a:off x="1203325" y="5126038"/>
            <a:ext cx="2217738" cy="1073150"/>
          </a:xfrm>
          <a:custGeom>
            <a:avLst/>
            <a:gdLst>
              <a:gd name="T0" fmla="*/ 2217738 w 1397"/>
              <a:gd name="T1" fmla="*/ 1073150 h 676"/>
              <a:gd name="T2" fmla="*/ 1468438 w 1397"/>
              <a:gd name="T3" fmla="*/ 1069975 h 676"/>
              <a:gd name="T4" fmla="*/ 1022350 w 1397"/>
              <a:gd name="T5" fmla="*/ 1058863 h 676"/>
              <a:gd name="T6" fmla="*/ 625475 w 1397"/>
              <a:gd name="T7" fmla="*/ 998538 h 676"/>
              <a:gd name="T8" fmla="*/ 384175 w 1397"/>
              <a:gd name="T9" fmla="*/ 889000 h 676"/>
              <a:gd name="T10" fmla="*/ 215900 w 1397"/>
              <a:gd name="T11" fmla="*/ 769938 h 676"/>
              <a:gd name="T12" fmla="*/ 47625 w 1397"/>
              <a:gd name="T13" fmla="*/ 612775 h 676"/>
              <a:gd name="T14" fmla="*/ 0 w 1397"/>
              <a:gd name="T15" fmla="*/ 517525 h 676"/>
              <a:gd name="T16" fmla="*/ 23813 w 1397"/>
              <a:gd name="T17" fmla="*/ 396875 h 676"/>
              <a:gd name="T18" fmla="*/ 84138 w 1397"/>
              <a:gd name="T19" fmla="*/ 228600 h 676"/>
              <a:gd name="T20" fmla="*/ 215900 w 1397"/>
              <a:gd name="T21" fmla="*/ 0 h 67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7" h="676">
                <a:moveTo>
                  <a:pt x="1397" y="676"/>
                </a:moveTo>
                <a:lnTo>
                  <a:pt x="925" y="674"/>
                </a:lnTo>
                <a:lnTo>
                  <a:pt x="644" y="667"/>
                </a:lnTo>
                <a:lnTo>
                  <a:pt x="394" y="629"/>
                </a:lnTo>
                <a:lnTo>
                  <a:pt x="242" y="560"/>
                </a:lnTo>
                <a:lnTo>
                  <a:pt x="136" y="485"/>
                </a:lnTo>
                <a:lnTo>
                  <a:pt x="30" y="386"/>
                </a:lnTo>
                <a:lnTo>
                  <a:pt x="0" y="326"/>
                </a:lnTo>
                <a:lnTo>
                  <a:pt x="15" y="250"/>
                </a:lnTo>
                <a:lnTo>
                  <a:pt x="53" y="144"/>
                </a:lnTo>
                <a:lnTo>
                  <a:pt x="136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5" name="Oval 9"/>
          <p:cNvSpPr>
            <a:spLocks noChangeArrowheads="1"/>
          </p:cNvSpPr>
          <p:nvPr/>
        </p:nvSpPr>
        <p:spPr bwMode="auto">
          <a:xfrm>
            <a:off x="1371600" y="4800600"/>
            <a:ext cx="8382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Freeform 11"/>
          <p:cNvSpPr>
            <a:spLocks/>
          </p:cNvSpPr>
          <p:nvPr/>
        </p:nvSpPr>
        <p:spPr bwMode="auto">
          <a:xfrm>
            <a:off x="4378325" y="1106488"/>
            <a:ext cx="1143000" cy="417512"/>
          </a:xfrm>
          <a:custGeom>
            <a:avLst/>
            <a:gdLst>
              <a:gd name="T0" fmla="*/ 0 w 720"/>
              <a:gd name="T1" fmla="*/ 417512 h 263"/>
              <a:gd name="T2" fmla="*/ 234950 w 720"/>
              <a:gd name="T3" fmla="*/ 77787 h 263"/>
              <a:gd name="T4" fmla="*/ 754063 w 720"/>
              <a:gd name="T5" fmla="*/ 36512 h 263"/>
              <a:gd name="T6" fmla="*/ 1143000 w 720"/>
              <a:gd name="T7" fmla="*/ 300037 h 2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20" h="263">
                <a:moveTo>
                  <a:pt x="0" y="263"/>
                </a:moveTo>
                <a:cubicBezTo>
                  <a:pt x="25" y="227"/>
                  <a:pt x="69" y="89"/>
                  <a:pt x="148" y="49"/>
                </a:cubicBezTo>
                <a:cubicBezTo>
                  <a:pt x="227" y="9"/>
                  <a:pt x="380" y="0"/>
                  <a:pt x="475" y="23"/>
                </a:cubicBezTo>
                <a:cubicBezTo>
                  <a:pt x="570" y="46"/>
                  <a:pt x="669" y="155"/>
                  <a:pt x="720" y="189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FDFD3A3-D517-4CD0-9A91-A39DA2D70A00}" type="slidenum">
              <a:rPr lang="en-US" sz="1400"/>
              <a:pPr/>
              <a:t>17</a:t>
            </a:fld>
            <a:endParaRPr lang="en-US" sz="1400"/>
          </a:p>
        </p:txBody>
      </p:sp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fread(), fwrite() Notes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2800" smtClean="0"/>
              <a:t>Read/write ‘items’ can be entire </a:t>
            </a:r>
            <a:r>
              <a:rPr lang="en-US" sz="2800" u="sng" smtClean="0"/>
              <a:t>data structures</a:t>
            </a: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  <a:p>
            <a:pPr>
              <a:defRPr/>
            </a:pP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!CAREFUL!</a:t>
            </a:r>
            <a:r>
              <a:rPr lang="en-US" sz="2800" smtClean="0"/>
              <a:t>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pointer values</a:t>
            </a:r>
            <a:r>
              <a:rPr lang="en-US" sz="2800" smtClean="0"/>
              <a:t> are not repeatable--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won’t work if you read/write them to files!</a:t>
            </a:r>
            <a:b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sz="2800" smtClean="0"/>
              <a:t>And as always, </a:t>
            </a: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**! Never over-run buffers !**</a:t>
            </a:r>
            <a:b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sz="2800" smtClean="0"/>
              <a:t>Different operating systems use </a:t>
            </a:r>
            <a:br>
              <a:rPr lang="en-US" sz="2800" smtClean="0"/>
            </a:br>
            <a:r>
              <a:rPr lang="en-US" sz="2800" smtClean="0"/>
              <a:t>different number storage formats:</a:t>
            </a:r>
            <a:br>
              <a:rPr lang="en-US" sz="2800" smtClean="0"/>
            </a:br>
            <a:r>
              <a:rPr lang="en-US" sz="2800" smtClean="0"/>
              <a:t>		Windows98 </a:t>
            </a:r>
            <a:r>
              <a:rPr lang="en-US" sz="2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(int)</a:t>
            </a: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!=</a:t>
            </a:r>
            <a:r>
              <a:rPr lang="en-US" sz="2800" smtClean="0"/>
              <a:t> Solaris </a:t>
            </a:r>
            <a:r>
              <a:rPr lang="en-US" sz="2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3034D50-EC1E-4459-B99C-A1554DA5AF6A}" type="slidenum">
              <a:rPr lang="en-US" sz="1400"/>
              <a:pPr/>
              <a:t>18</a:t>
            </a:fld>
            <a:endParaRPr lang="en-US" sz="1400"/>
          </a:p>
        </p:txBody>
      </p:sp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Strings and fwrite()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924800" cy="48006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sz="2800" u="sng" smtClean="0"/>
              <a:t>Subtle Mistake: forgot to write string terminator</a:t>
            </a:r>
            <a:endParaRPr lang="en-US" sz="2800" smtClean="0"/>
          </a:p>
          <a:p>
            <a:pPr lvl="1">
              <a:defRPr/>
            </a:pPr>
            <a:r>
              <a:rPr lang="en-US" sz="2400" smtClean="0"/>
              <a:t> Recall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strlen(msg)</a:t>
            </a:r>
            <a:r>
              <a:rPr lang="en-US" sz="2400" smtClean="0"/>
              <a:t> </a:t>
            </a: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DOES NOT</a:t>
            </a:r>
            <a:r>
              <a:rPr lang="en-US" sz="2400" smtClean="0"/>
              <a:t> count null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 smtClean="0"/>
              <a:t> ‘\0’ that ends the string at pointer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msg!</a:t>
            </a:r>
          </a:p>
          <a:p>
            <a:pPr lvl="1">
              <a:defRPr/>
            </a:pPr>
            <a:endParaRPr lang="en-US" sz="2000"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cnt;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	     // declare a pointer-to-FILE 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msg[40]=“This is my song!\n”;  // string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pF = fopen(“music.mdi”,”w”);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cnt= fwrite(msg, sizeof(char),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strlen(msg)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,pF);</a:t>
            </a:r>
          </a:p>
          <a:p>
            <a:pPr>
              <a:buFontTx/>
              <a:buNone/>
              <a:defRPr/>
            </a:pPr>
            <a:endParaRPr lang="en-US" sz="2800" smtClean="0"/>
          </a:p>
        </p:txBody>
      </p:sp>
      <p:sp>
        <p:nvSpPr>
          <p:cNvPr id="390148" name="Text Box 4"/>
          <p:cNvSpPr txBox="1">
            <a:spLocks noChangeArrowheads="1"/>
          </p:cNvSpPr>
          <p:nvPr/>
        </p:nvSpPr>
        <p:spPr bwMode="auto">
          <a:xfrm>
            <a:off x="228600" y="5410200"/>
            <a:ext cx="4440238" cy="12636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BUG!--incomplete string write--</a:t>
            </a:r>
          </a:p>
          <a:p>
            <a:pPr>
              <a:defRPr/>
            </a:pPr>
            <a:r>
              <a:rPr lang="en-US"/>
              <a:t>Does not write the string’s </a:t>
            </a:r>
            <a:br>
              <a:rPr lang="en-US"/>
            </a:br>
            <a:r>
              <a:rPr lang="en-US"/>
              <a:t>null terminator to the file</a:t>
            </a:r>
          </a:p>
        </p:txBody>
      </p:sp>
      <p:sp>
        <p:nvSpPr>
          <p:cNvPr id="19462" name="Line 5"/>
          <p:cNvSpPr>
            <a:spLocks noChangeShapeType="1"/>
          </p:cNvSpPr>
          <p:nvPr/>
        </p:nvSpPr>
        <p:spPr bwMode="auto">
          <a:xfrm flipV="1">
            <a:off x="4648200" y="5257800"/>
            <a:ext cx="1066800" cy="838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4EB8F47-0B7B-456B-A56D-36991C525272}" type="slidenum">
              <a:rPr lang="en-US" sz="1400"/>
              <a:pPr/>
              <a:t>19</a:t>
            </a:fld>
            <a:endParaRPr lang="en-US" sz="1400"/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Strings and fwrite()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924800" cy="48006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sz="2800" u="sng" smtClean="0"/>
              <a:t>Subtle Mistake: forgot to write string terminator</a:t>
            </a:r>
            <a:endParaRPr lang="en-US" sz="2800" smtClean="0"/>
          </a:p>
          <a:p>
            <a:pPr lvl="1">
              <a:defRPr/>
            </a:pPr>
            <a:r>
              <a:rPr lang="en-US" sz="2400" smtClean="0"/>
              <a:t> Recall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strlen(msg)</a:t>
            </a:r>
            <a:r>
              <a:rPr lang="en-US" sz="2400" smtClean="0"/>
              <a:t> </a:t>
            </a: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DOES NOT</a:t>
            </a:r>
            <a:r>
              <a:rPr lang="en-US" sz="2400" smtClean="0"/>
              <a:t> count null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 smtClean="0"/>
              <a:t> ‘\0’ that ends the string at pointer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msg!</a:t>
            </a:r>
          </a:p>
          <a:p>
            <a:pPr lvl="1">
              <a:defRPr/>
            </a:pPr>
            <a:endParaRPr lang="en-US" sz="2000"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cnt;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 	     // declare a pointer-to-FILE 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msg[40]=“This is my song!\n”;  // string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pF = fopen(“music.mdi”,”w”);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cnt= fwrite(msg, sizeof(char),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1+strlen(msg)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,pF);</a:t>
            </a:r>
          </a:p>
          <a:p>
            <a:pPr>
              <a:buFontTx/>
              <a:buNone/>
              <a:defRPr/>
            </a:pPr>
            <a:endParaRPr lang="en-US" sz="2800" smtClean="0"/>
          </a:p>
        </p:txBody>
      </p:sp>
      <p:sp>
        <p:nvSpPr>
          <p:cNvPr id="392196" name="Text Box 4"/>
          <p:cNvSpPr txBox="1">
            <a:spLocks noChangeArrowheads="1"/>
          </p:cNvSpPr>
          <p:nvPr/>
        </p:nvSpPr>
        <p:spPr bwMode="auto">
          <a:xfrm>
            <a:off x="228600" y="5410200"/>
            <a:ext cx="4351338" cy="898525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FIXED!--add one to strlen()</a:t>
            </a:r>
          </a:p>
          <a:p>
            <a:pPr>
              <a:defRPr/>
            </a:pPr>
            <a:r>
              <a:rPr lang="en-US"/>
              <a:t>to include string’s null terminator</a:t>
            </a:r>
          </a:p>
        </p:txBody>
      </p:sp>
      <p:sp>
        <p:nvSpPr>
          <p:cNvPr id="20486" name="Line 5"/>
          <p:cNvSpPr>
            <a:spLocks noChangeShapeType="1"/>
          </p:cNvSpPr>
          <p:nvPr/>
        </p:nvSpPr>
        <p:spPr bwMode="auto">
          <a:xfrm flipV="1">
            <a:off x="4495800" y="5181600"/>
            <a:ext cx="1143000" cy="7620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2B45DD8-A6CE-4026-8164-A1F104039610}" type="slidenum">
              <a:rPr lang="en-US" sz="1400"/>
              <a:pPr/>
              <a:t>2</a:t>
            </a:fld>
            <a:endParaRPr lang="en-US" sz="140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 smtClean="0"/>
              <a:t>Files in C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229600" cy="54102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mtClean="0"/>
              <a:t>File system details vary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widely</a:t>
            </a:r>
            <a:r>
              <a:rPr lang="en-US" smtClean="0"/>
              <a:t>—</a:t>
            </a:r>
            <a:br>
              <a:rPr lang="en-US" smtClean="0"/>
            </a:br>
            <a:r>
              <a:rPr lang="en-US" smtClean="0"/>
              <a:t>every operating system does it differently. </a:t>
            </a:r>
            <a:br>
              <a:rPr lang="en-US" smtClean="0"/>
            </a:br>
            <a:r>
              <a:rPr lang="en-US" sz="2000" smtClean="0"/>
              <a:t>UNIX, Linux, IRIX, HP-UX, VMS, Be, MS-DOS, Win16, Win32, NTFS, HPFS, AppleOS, MacOS, SunOS, Solaris, …</a:t>
            </a:r>
            <a:br>
              <a:rPr lang="en-US" sz="2000" smtClean="0"/>
            </a:br>
            <a:endParaRPr lang="en-US" sz="2000" smtClean="0"/>
          </a:p>
          <a:p>
            <a:pPr>
              <a:lnSpc>
                <a:spcPct val="80000"/>
              </a:lnSpc>
              <a:defRPr/>
            </a:pPr>
            <a:r>
              <a:rPr lang="en-US" smtClean="0"/>
              <a:t>But </a:t>
            </a:r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C</a:t>
            </a:r>
            <a:r>
              <a:rPr lang="en-US" smtClean="0"/>
              <a:t>, file functions are </a:t>
            </a:r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 the same: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</a:t>
            </a:r>
            <a:r>
              <a:rPr lang="en-US" sz="2400" smtClean="0"/>
              <a:t> uses a file-control  type 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</a:t>
            </a:r>
            <a:r>
              <a:rPr lang="en-US" sz="2400" smtClean="0"/>
              <a:t>,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</a:t>
            </a:r>
            <a:r>
              <a:rPr lang="en-US" sz="2400" smtClean="0"/>
              <a:t> supports these basic file functions:</a:t>
            </a: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fopen(), fclose()</a:t>
            </a:r>
            <a:r>
              <a:rPr lang="en-US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smtClean="0"/>
              <a:t>open/close a file,</a:t>
            </a:r>
            <a:endParaRPr lang="en-US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fscanf(), fprintf() </a:t>
            </a:r>
            <a:r>
              <a:rPr lang="en-US" sz="2000" smtClean="0"/>
              <a:t>opened text file read/write </a:t>
            </a:r>
            <a:endParaRPr lang="en-US" sz="1600" b="1" smtClean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2">
              <a:lnSpc>
                <a:spcPct val="80000"/>
              </a:lnSpc>
              <a:buFontTx/>
              <a:buNone/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fread(), fwrite()</a:t>
            </a:r>
            <a:r>
              <a:rPr lang="en-US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smtClean="0"/>
              <a:t>read/write to </a:t>
            </a:r>
            <a:r>
              <a:rPr lang="en-US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any</a:t>
            </a:r>
            <a:r>
              <a:rPr lang="en-US" sz="2000" smtClean="0"/>
              <a:t> open file.</a:t>
            </a:r>
            <a:br>
              <a:rPr lang="en-US" sz="2000" smtClean="0"/>
            </a:br>
            <a:endParaRPr lang="en-US" sz="2000" smtClean="0"/>
          </a:p>
          <a:p>
            <a:pPr>
              <a:lnSpc>
                <a:spcPct val="80000"/>
              </a:lnSpc>
              <a:defRPr/>
            </a:pPr>
            <a:r>
              <a:rPr lang="en-US" u="sng" smtClean="0"/>
              <a:t>Know these 6</a:t>
            </a:r>
            <a:r>
              <a:rPr lang="en-US" smtClean="0"/>
              <a:t>—all the rest are minor details!</a:t>
            </a:r>
            <a:endParaRPr lang="en-US" sz="2400"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(others: feof(),ferror(),clearerr(), ftell(),rewind(),fseek(),remove(),etc.)</a:t>
            </a: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1670050" y="4689475"/>
            <a:ext cx="3352800" cy="3810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81000" y="4648200"/>
            <a:ext cx="871538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/>
              <a:t>New!</a:t>
            </a:r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1250950" y="4800600"/>
            <a:ext cx="57785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V="1">
            <a:off x="3352800" y="5181600"/>
            <a:ext cx="3048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D5251FA-ED99-4886-8173-116169E0CCD6}" type="slidenum">
              <a:rPr lang="en-US" sz="1400"/>
              <a:pPr/>
              <a:t>20</a:t>
            </a:fld>
            <a:endParaRPr lang="en-US" sz="1400"/>
          </a:p>
        </p:txBody>
      </p:sp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Strings and fread(),fwrite()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800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Text File == File filled with nothing but strings</a:t>
            </a:r>
            <a:b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u="sng" smtClean="0"/>
              <a:t>Text files are </a:t>
            </a:r>
            <a:r>
              <a:rPr lang="en-US" sz="2800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much</a:t>
            </a:r>
            <a:r>
              <a:rPr lang="en-US" sz="2800" u="sng" smtClean="0"/>
              <a:t> </a:t>
            </a:r>
            <a:r>
              <a:rPr lang="en-US" sz="2800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trickier</a:t>
            </a:r>
            <a:r>
              <a:rPr lang="en-US" sz="2800" u="sng" smtClean="0"/>
              <a:t> than numerical files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smtClean="0"/>
              <a:t>What is max string length in a file?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smtClean="0"/>
              <a:t>?we don’t know until we read the file?!?!</a:t>
            </a:r>
            <a:br>
              <a:rPr lang="en-US" sz="2400" smtClean="0"/>
            </a:br>
            <a:endParaRPr lang="en-US" sz="2400" smtClean="0"/>
          </a:p>
          <a:p>
            <a:pPr>
              <a:lnSpc>
                <a:spcPct val="90000"/>
              </a:lnSpc>
              <a:defRPr/>
            </a:pPr>
            <a:r>
              <a:rPr lang="en-US" sz="2800" b="1" smtClean="0"/>
              <a:t>Book presents old, clunky and tedious </a:t>
            </a:r>
            <a:br>
              <a:rPr lang="en-US" sz="2800" b="1" smtClean="0"/>
            </a:br>
            <a:r>
              <a:rPr lang="en-US" sz="2800" b="1" smtClean="0"/>
              <a:t>low-level text file I/O functions: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getc(), ungetc(),gets(),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putc(), puts(), . . .</a:t>
            </a:r>
            <a:r>
              <a:rPr lang="en-US" sz="2400" smtClean="0"/>
              <a:t> Learn them to read others’ code, </a:t>
            </a:r>
            <a:br>
              <a:rPr lang="en-US" sz="2400" smtClean="0"/>
            </a:br>
            <a:endParaRPr lang="en-US" sz="2400" smtClean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</a:t>
            </a:r>
            <a:r>
              <a:rPr lang="en-US" sz="2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fscanf(), fprintf()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do it all for you!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304800" y="5562600"/>
            <a:ext cx="8229600" cy="83820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762000" y="1295400"/>
            <a:ext cx="7467600" cy="457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B75086C-51B9-47CC-B08C-4680D5FA37DD}" type="slidenum">
              <a:rPr lang="en-US" sz="1400"/>
              <a:pPr/>
              <a:t>21</a:t>
            </a:fld>
            <a:endParaRPr lang="en-US" sz="1400"/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Other File Functions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Rename file </a:t>
            </a:r>
            <a:r>
              <a:rPr lang="en-US" sz="1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	err = rename(char *old,char *new);</a:t>
            </a:r>
          </a:p>
          <a:p>
            <a:pPr>
              <a:defRPr/>
            </a:pPr>
            <a:r>
              <a:rPr lang="en-US" smtClean="0"/>
              <a:t>Delete file 	</a:t>
            </a:r>
            <a:r>
              <a:rPr lang="en-US" sz="1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err = remove(char *old);</a:t>
            </a:r>
            <a:endParaRPr lang="en-US" smtClean="0"/>
          </a:p>
          <a:p>
            <a:pPr>
              <a:defRPr/>
            </a:pPr>
            <a:r>
              <a:rPr lang="en-US" smtClean="0"/>
              <a:t>Create temp filename </a:t>
            </a:r>
            <a:r>
              <a:rPr lang="en-US" sz="1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 = tmpnam(NULL);</a:t>
            </a:r>
          </a:p>
          <a:p>
            <a:pPr>
              <a:defRPr/>
            </a:pPr>
            <a:r>
              <a:rPr lang="en-US" smtClean="0"/>
              <a:t>‘Rewind’ file 	 </a:t>
            </a:r>
            <a:r>
              <a:rPr lang="en-US" sz="1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rewind(FILE *pFile);</a:t>
            </a:r>
            <a:endParaRPr lang="en-US" smtClean="0"/>
          </a:p>
          <a:p>
            <a:pPr>
              <a:defRPr/>
            </a:pPr>
            <a:r>
              <a:rPr lang="en-US" smtClean="0"/>
              <a:t>Others: ftell, fseek, ferror, feof,…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See </a:t>
            </a:r>
            <a:r>
              <a:rPr lang="en-US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‘stream I/O fcns’</a:t>
            </a:r>
            <a:r>
              <a:rPr lang="en-US" smtClean="0"/>
              <a:t> for complete,  </a:t>
            </a:r>
            <a:br>
              <a:rPr lang="en-US" smtClean="0"/>
            </a:br>
            <a:r>
              <a:rPr lang="en-US" smtClean="0"/>
              <a:t>detailed explanations.</a:t>
            </a:r>
          </a:p>
          <a:p>
            <a:pPr>
              <a:buFontTx/>
              <a:buNone/>
              <a:defRPr/>
            </a:pPr>
            <a:endParaRPr lang="en-US" smtClean="0"/>
          </a:p>
        </p:txBody>
      </p:sp>
      <p:sp>
        <p:nvSpPr>
          <p:cNvPr id="22533" name="Line 4"/>
          <p:cNvSpPr>
            <a:spLocks noChangeShapeType="1"/>
          </p:cNvSpPr>
          <p:nvPr/>
        </p:nvSpPr>
        <p:spPr bwMode="auto">
          <a:xfrm>
            <a:off x="838200" y="6096000"/>
            <a:ext cx="7467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838200" y="6248400"/>
            <a:ext cx="7467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5" name="Text Box 6"/>
          <p:cNvSpPr txBox="1">
            <a:spLocks noChangeArrowheads="1"/>
          </p:cNvSpPr>
          <p:nvPr/>
        </p:nvSpPr>
        <p:spPr bwMode="auto">
          <a:xfrm>
            <a:off x="974725" y="6289675"/>
            <a:ext cx="4684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/>
              <a:t>And with that we’re finished with C!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5BC3BD3-2BDE-4932-BE69-29AA7917C761}" type="slidenum">
              <a:rPr lang="en-US" sz="1400"/>
              <a:pPr/>
              <a:t>22</a:t>
            </a:fld>
            <a:endParaRPr lang="en-US" sz="140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sz="22900" smtClean="0"/>
              <a:t>END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C5F2F8-F99A-4C4D-8870-BCFAFEF53EEE}" type="slidenum">
              <a:rPr lang="en-US" sz="1400"/>
              <a:pPr/>
              <a:t>23</a:t>
            </a:fld>
            <a:endParaRPr lang="en-US" sz="140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Wrap-Up: Final Study and Review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/>
          <a:lstStyle/>
          <a:p>
            <a:r>
              <a:rPr lang="en-US" smtClean="0"/>
              <a:t>Review Lecture Notes thoroughly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Review Assigned Reading</a:t>
            </a:r>
            <a:br>
              <a:rPr lang="en-US" smtClean="0"/>
            </a:br>
            <a:endParaRPr lang="en-US" smtClean="0"/>
          </a:p>
          <a:p>
            <a:r>
              <a:rPr lang="en-US" smtClean="0">
                <a:solidFill>
                  <a:srgbClr val="DDDDDD"/>
                </a:solidFill>
              </a:rPr>
              <a:t>Review, Help Sessions in class Tues, Fri.</a:t>
            </a:r>
            <a:br>
              <a:rPr lang="en-US" smtClean="0">
                <a:solidFill>
                  <a:srgbClr val="DDDDDD"/>
                </a:solidFill>
              </a:rPr>
            </a:br>
            <a:endParaRPr lang="en-US" smtClean="0">
              <a:solidFill>
                <a:srgbClr val="DDDDDD"/>
              </a:solidFill>
            </a:endParaRPr>
          </a:p>
          <a:p>
            <a:r>
              <a:rPr lang="en-US" smtClean="0"/>
              <a:t>Practice Problems at end of each Chapter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Review Appendices at end of book . . 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B477559-3DF0-4914-868D-AB74C6D63BEC}" type="slidenum">
              <a:rPr lang="en-US" sz="1400"/>
              <a:pPr/>
              <a:t>3</a:t>
            </a:fld>
            <a:endParaRPr lang="en-US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(Recall) File Open, File Close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77200" cy="54102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800" b="1" smtClean="0"/>
              <a:t>ALWAYS</a:t>
            </a:r>
            <a:r>
              <a:rPr lang="en-US" sz="2800" smtClean="0"/>
              <a:t> use </a:t>
            </a:r>
            <a:r>
              <a:rPr lang="en-US" sz="2800" b="1" smtClean="0">
                <a:solidFill>
                  <a:srgbClr val="FF0000"/>
                </a:solidFill>
              </a:rPr>
              <a:t>pointer-to-</a:t>
            </a:r>
            <a:r>
              <a:rPr lang="en-US" sz="2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</a:t>
            </a:r>
            <a:r>
              <a:rPr lang="en-US" sz="2800" smtClean="0"/>
              <a:t> variable</a:t>
            </a:r>
          </a:p>
          <a:p>
            <a:pPr>
              <a:lnSpc>
                <a:spcPct val="80000"/>
              </a:lnSpc>
              <a:defRPr/>
            </a:pPr>
            <a:r>
              <a:rPr lang="en-US" sz="2800" b="1" smtClean="0"/>
              <a:t>ALWAYS</a:t>
            </a:r>
            <a:r>
              <a:rPr lang="en-US" sz="2800" smtClean="0"/>
              <a:t> </a:t>
            </a: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</a:t>
            </a:r>
            <a:r>
              <a:rPr lang="en-US" sz="2800" smtClean="0"/>
              <a:t> a file before use, </a:t>
            </a:r>
          </a:p>
          <a:p>
            <a:pPr>
              <a:lnSpc>
                <a:spcPct val="80000"/>
              </a:lnSpc>
              <a:defRPr/>
            </a:pPr>
            <a:r>
              <a:rPr lang="en-US" sz="2800" b="1" smtClean="0"/>
              <a:t>ALWAYS</a:t>
            </a:r>
            <a:r>
              <a:rPr lang="en-US" sz="2800" smtClean="0"/>
              <a:t> </a:t>
            </a: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check</a:t>
            </a:r>
            <a:r>
              <a:rPr lang="en-US" sz="2800" smtClean="0"/>
              <a:t> for file-opening error before use,</a:t>
            </a:r>
          </a:p>
          <a:p>
            <a:pPr>
              <a:lnSpc>
                <a:spcPct val="80000"/>
              </a:lnSpc>
              <a:defRPr/>
            </a:pPr>
            <a:r>
              <a:rPr lang="en-US" sz="2800" smtClean="0"/>
              <a:t> </a:t>
            </a:r>
            <a:r>
              <a:rPr lang="en-US" sz="2800" b="1" smtClean="0"/>
              <a:t>ALWAYS</a:t>
            </a:r>
            <a:r>
              <a:rPr lang="en-US" sz="2800" smtClean="0"/>
              <a:t> </a:t>
            </a: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close</a:t>
            </a:r>
            <a:r>
              <a:rPr lang="en-US" sz="2800" smtClean="0"/>
              <a:t> it again when finished,</a:t>
            </a:r>
          </a:p>
          <a:p>
            <a:pPr>
              <a:lnSpc>
                <a:spcPct val="80000"/>
              </a:lnSpc>
              <a:defRPr/>
            </a:pPr>
            <a:endParaRPr lang="en-US" sz="2800" smtClean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declare pointer-to-FILE variable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 = fopen(“myfile.txt”,”r”);   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open 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if(pF==NULL)</a:t>
            </a:r>
            <a:b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printf(“\n Error on file open!!\n\n);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...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// . . . Read, write, etc . . .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//       and after you’re done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fclose(pF);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399E05C-DC07-4344-B8C4-C221B9F2CDA7}" type="slidenum">
              <a:rPr lang="en-US" sz="1400"/>
              <a:pPr/>
              <a:t>4</a:t>
            </a:fld>
            <a:endParaRPr lang="en-US" sz="14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File Open, File Close</a:t>
            </a: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7772400" cy="5257800"/>
          </a:xfrm>
        </p:spPr>
        <p:txBody>
          <a:bodyPr/>
          <a:lstStyle/>
          <a:p>
            <a:pPr>
              <a:defRPr/>
            </a:pPr>
            <a:r>
              <a:rPr lang="en-US" sz="2800" b="1" smtClean="0"/>
              <a:t>NOTES:</a:t>
            </a:r>
            <a:r>
              <a:rPr lang="en-US" smtClean="0"/>
              <a:t> </a:t>
            </a:r>
          </a:p>
          <a:p>
            <a:pPr lvl="1">
              <a:defRPr/>
            </a:pPr>
            <a:r>
              <a:rPr lang="en-US" smtClean="0"/>
              <a:t>Open/Close does all file system ‘housekeeping’</a:t>
            </a:r>
          </a:p>
          <a:p>
            <a:pPr lvl="1">
              <a:defRPr/>
            </a:pPr>
            <a:r>
              <a:rPr lang="en-US" sz="2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</a:t>
            </a:r>
            <a:r>
              <a:rPr lang="en-US" smtClean="0"/>
              <a:t> pointer is your only ‘handle’ on the file</a:t>
            </a:r>
          </a:p>
          <a:p>
            <a:pPr lvl="1">
              <a:defRPr/>
            </a:pPr>
            <a:r>
              <a:rPr lang="en-US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‘pointer math’ allowed</a:t>
            </a:r>
            <a:r>
              <a:rPr lang="en-US" smtClean="0"/>
              <a:t> on </a:t>
            </a:r>
            <a:r>
              <a:rPr lang="en-US" sz="2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</a:t>
            </a:r>
            <a:r>
              <a:rPr lang="en-US" smtClean="0"/>
              <a:t> pointers!!!</a:t>
            </a:r>
            <a:br>
              <a:rPr lang="en-US" smtClean="0"/>
            </a:br>
            <a:endParaRPr lang="en-US" smtClean="0"/>
          </a:p>
          <a:p>
            <a:pPr lvl="1">
              <a:buFontTx/>
              <a:buNone/>
              <a:defRPr/>
            </a:pP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fclose(pF);	// good!  </a:t>
            </a:r>
            <a:br>
              <a:rPr lang="en-US" sz="2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fclose(pF+1);</a:t>
            </a:r>
            <a:b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3600" smtClean="0"/>
          </a:p>
          <a:p>
            <a:pPr lvl="1">
              <a:defRPr/>
            </a:pP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fopen()</a:t>
            </a:r>
            <a:r>
              <a:rPr lang="en-US" smtClean="0"/>
              <a:t>reserves memory </a:t>
            </a:r>
            <a:r>
              <a:rPr lang="en-US" sz="2000" smtClean="0"/>
              <a:t>(for buffers, counters, etc.)</a:t>
            </a:r>
            <a:r>
              <a:rPr lang="en-US" smtClean="0"/>
              <a:t>: forget to </a:t>
            </a: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fclose()</a:t>
            </a:r>
            <a:r>
              <a:rPr lang="en-US" smtClean="0"/>
              <a:t> files?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Big memory leak!!</a:t>
            </a:r>
          </a:p>
          <a:p>
            <a:pPr>
              <a:buFontTx/>
              <a:buNone/>
              <a:defRPr/>
            </a:pPr>
            <a:endParaRPr lang="en-US" smtClean="0"/>
          </a:p>
        </p:txBody>
      </p:sp>
      <p:sp>
        <p:nvSpPr>
          <p:cNvPr id="373764" name="Rectangle 4"/>
          <p:cNvSpPr>
            <a:spLocks noChangeArrowheads="1"/>
          </p:cNvSpPr>
          <p:nvPr/>
        </p:nvSpPr>
        <p:spPr bwMode="auto">
          <a:xfrm>
            <a:off x="1676400" y="4648200"/>
            <a:ext cx="1524000" cy="4572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!ERROR!</a:t>
            </a:r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>
            <a:off x="990600" y="4267200"/>
            <a:ext cx="3810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6"/>
          <p:cNvSpPr>
            <a:spLocks noChangeShapeType="1"/>
          </p:cNvSpPr>
          <p:nvPr/>
        </p:nvSpPr>
        <p:spPr bwMode="auto">
          <a:xfrm flipH="1">
            <a:off x="990600" y="4267200"/>
            <a:ext cx="3810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Line 7"/>
          <p:cNvSpPr>
            <a:spLocks noChangeShapeType="1"/>
          </p:cNvSpPr>
          <p:nvPr/>
        </p:nvSpPr>
        <p:spPr bwMode="auto">
          <a:xfrm>
            <a:off x="3657600" y="4267200"/>
            <a:ext cx="3810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Line 8"/>
          <p:cNvSpPr>
            <a:spLocks noChangeShapeType="1"/>
          </p:cNvSpPr>
          <p:nvPr/>
        </p:nvSpPr>
        <p:spPr bwMode="auto">
          <a:xfrm flipH="1">
            <a:off x="3657600" y="4267200"/>
            <a:ext cx="4572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8AF1D7A-F640-46FE-AA5A-FE684970BB8D}" type="slidenum">
              <a:rPr lang="en-US" sz="1400"/>
              <a:pPr/>
              <a:t>5</a:t>
            </a:fld>
            <a:endParaRPr lang="en-US" sz="1400"/>
          </a:p>
        </p:txBody>
      </p:sp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File Read: fread()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Copies bytes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from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 memory</a:t>
            </a:r>
          </a:p>
          <a:p>
            <a:pPr>
              <a:defRPr/>
            </a:pP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must ensure enough memory!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// declare a pointer-to-FILE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buf[40];	// holds data read from file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reading 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 = fopen(“myfile.qzk”,”r”);</a:t>
            </a:r>
            <a:b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if(NULL==pF) return(-1);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//(error check)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n = 32;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cnt = fread(buf, sizeof(int), n, pF);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</a:p>
        </p:txBody>
      </p:sp>
      <p:sp>
        <p:nvSpPr>
          <p:cNvPr id="377860" name="Rectangle 4"/>
          <p:cNvSpPr>
            <a:spLocks noChangeArrowheads="1"/>
          </p:cNvSpPr>
          <p:nvPr/>
        </p:nvSpPr>
        <p:spPr bwMode="auto">
          <a:xfrm>
            <a:off x="609600" y="5334000"/>
            <a:ext cx="2819400" cy="83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 file for reading</a:t>
            </a:r>
          </a:p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(exit on error)</a:t>
            </a:r>
          </a:p>
        </p:txBody>
      </p:sp>
      <p:sp>
        <p:nvSpPr>
          <p:cNvPr id="6150" name="Line 5"/>
          <p:cNvSpPr>
            <a:spLocks noChangeShapeType="1"/>
          </p:cNvSpPr>
          <p:nvPr/>
        </p:nvSpPr>
        <p:spPr bwMode="auto">
          <a:xfrm flipV="1">
            <a:off x="609600" y="4191000"/>
            <a:ext cx="99060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5181600" y="3886200"/>
            <a:ext cx="609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H="1">
            <a:off x="5791200" y="3810000"/>
            <a:ext cx="381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3" name="Freeform 11"/>
          <p:cNvSpPr>
            <a:spLocks/>
          </p:cNvSpPr>
          <p:nvPr/>
        </p:nvSpPr>
        <p:spPr bwMode="auto">
          <a:xfrm>
            <a:off x="4114800" y="1092200"/>
            <a:ext cx="1219200" cy="431800"/>
          </a:xfrm>
          <a:custGeom>
            <a:avLst/>
            <a:gdLst>
              <a:gd name="T0" fmla="*/ 0 w 768"/>
              <a:gd name="T1" fmla="*/ 355600 h 272"/>
              <a:gd name="T2" fmla="*/ 304800 w 768"/>
              <a:gd name="T3" fmla="*/ 127000 h 272"/>
              <a:gd name="T4" fmla="*/ 914400 w 768"/>
              <a:gd name="T5" fmla="*/ 50800 h 272"/>
              <a:gd name="T6" fmla="*/ 1219200 w 768"/>
              <a:gd name="T7" fmla="*/ 431800 h 2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272">
                <a:moveTo>
                  <a:pt x="0" y="224"/>
                </a:moveTo>
                <a:cubicBezTo>
                  <a:pt x="48" y="168"/>
                  <a:pt x="96" y="112"/>
                  <a:pt x="192" y="80"/>
                </a:cubicBezTo>
                <a:cubicBezTo>
                  <a:pt x="288" y="48"/>
                  <a:pt x="480" y="0"/>
                  <a:pt x="576" y="32"/>
                </a:cubicBezTo>
                <a:cubicBezTo>
                  <a:pt x="672" y="64"/>
                  <a:pt x="720" y="168"/>
                  <a:pt x="768" y="272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3871BEA-E012-4CD1-ACAE-5749253C2CF1}" type="slidenum">
              <a:rPr lang="en-US" sz="1400"/>
              <a:pPr/>
              <a:t>6</a:t>
            </a:fld>
            <a:endParaRPr lang="en-US" sz="140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Binary File Read: fread()</a:t>
            </a:r>
          </a:p>
        </p:txBody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Copies bytes from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 memory</a:t>
            </a:r>
          </a:p>
          <a:p>
            <a:pPr>
              <a:defRPr/>
            </a:pP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must ensure enough memory!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	// declare a pointer-to-FILE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buf[40];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holds data read from file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reading 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pF = fopen(“myfile.qzk”,”r”);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if(NULL==pF) return(-1);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//(error check!)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n = 32;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cnt =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fread(buf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sizeof(int), n, pF);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</a:p>
        </p:txBody>
      </p:sp>
      <p:sp>
        <p:nvSpPr>
          <p:cNvPr id="378884" name="Rectangle 4"/>
          <p:cNvSpPr>
            <a:spLocks noChangeArrowheads="1"/>
          </p:cNvSpPr>
          <p:nvPr/>
        </p:nvSpPr>
        <p:spPr bwMode="auto">
          <a:xfrm>
            <a:off x="3962400" y="5257800"/>
            <a:ext cx="4572000" cy="1219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 to destination buffer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Holds at least ‘n’ items of</a:t>
            </a:r>
            <a:b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your chosen type.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(using ‘int’ here)..</a:t>
            </a:r>
          </a:p>
        </p:txBody>
      </p:sp>
      <p:sp>
        <p:nvSpPr>
          <p:cNvPr id="7174" name="Line 5"/>
          <p:cNvSpPr>
            <a:spLocks noChangeShapeType="1"/>
          </p:cNvSpPr>
          <p:nvPr/>
        </p:nvSpPr>
        <p:spPr bwMode="auto">
          <a:xfrm flipH="1" flipV="1">
            <a:off x="3581400" y="5105400"/>
            <a:ext cx="3048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887" name="Rectangle 7"/>
          <p:cNvSpPr>
            <a:spLocks noChangeArrowheads="1"/>
          </p:cNvSpPr>
          <p:nvPr/>
        </p:nvSpPr>
        <p:spPr bwMode="auto">
          <a:xfrm>
            <a:off x="533400" y="5486400"/>
            <a:ext cx="2286000" cy="1016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(Better Idea: dynamic allocation for ‘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buf</a:t>
            </a: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’)</a:t>
            </a:r>
          </a:p>
        </p:txBody>
      </p:sp>
      <p:sp>
        <p:nvSpPr>
          <p:cNvPr id="7176" name="Freeform 8"/>
          <p:cNvSpPr>
            <a:spLocks/>
          </p:cNvSpPr>
          <p:nvPr/>
        </p:nvSpPr>
        <p:spPr bwMode="auto">
          <a:xfrm>
            <a:off x="4114800" y="1092200"/>
            <a:ext cx="1219200" cy="431800"/>
          </a:xfrm>
          <a:custGeom>
            <a:avLst/>
            <a:gdLst>
              <a:gd name="T0" fmla="*/ 0 w 768"/>
              <a:gd name="T1" fmla="*/ 355600 h 272"/>
              <a:gd name="T2" fmla="*/ 304800 w 768"/>
              <a:gd name="T3" fmla="*/ 127000 h 272"/>
              <a:gd name="T4" fmla="*/ 914400 w 768"/>
              <a:gd name="T5" fmla="*/ 50800 h 272"/>
              <a:gd name="T6" fmla="*/ 1219200 w 768"/>
              <a:gd name="T7" fmla="*/ 431800 h 2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272">
                <a:moveTo>
                  <a:pt x="0" y="224"/>
                </a:moveTo>
                <a:cubicBezTo>
                  <a:pt x="48" y="168"/>
                  <a:pt x="96" y="112"/>
                  <a:pt x="192" y="80"/>
                </a:cubicBezTo>
                <a:cubicBezTo>
                  <a:pt x="288" y="48"/>
                  <a:pt x="480" y="0"/>
                  <a:pt x="576" y="32"/>
                </a:cubicBezTo>
                <a:cubicBezTo>
                  <a:pt x="672" y="64"/>
                  <a:pt x="720" y="168"/>
                  <a:pt x="768" y="272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2183829-A04B-4181-B3D0-9D24FE77F039}" type="slidenum">
              <a:rPr lang="en-US" sz="1400"/>
              <a:pPr/>
              <a:t>7</a:t>
            </a:fld>
            <a:endParaRPr lang="en-US" sz="1400"/>
          </a:p>
        </p:txBody>
      </p:sp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Binary File Read: fread()</a:t>
            </a:r>
            <a:endParaRPr lang="en-U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Copies bytes from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 memory</a:t>
            </a:r>
          </a:p>
          <a:p>
            <a:pPr>
              <a:defRPr/>
            </a:pP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must ensure enough memory!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	// declare a pointer-to-FILE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buf[40];	// holds data read from 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reading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pF = fopen(“myfile.qzk”,”r”);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if(NULL==pF) return(-1);		//(error!)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n = 32;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cnt =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fread(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buf,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sizeof(int)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n, pF);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</a:p>
        </p:txBody>
      </p:sp>
      <p:sp>
        <p:nvSpPr>
          <p:cNvPr id="379908" name="Rectangle 4"/>
          <p:cNvSpPr>
            <a:spLocks noChangeArrowheads="1"/>
          </p:cNvSpPr>
          <p:nvPr/>
        </p:nvSpPr>
        <p:spPr bwMode="auto">
          <a:xfrm>
            <a:off x="5181600" y="5334000"/>
            <a:ext cx="3048000" cy="1143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Size of items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 will read (in bytes)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(using ‘int’ here)</a:t>
            </a:r>
          </a:p>
        </p:txBody>
      </p:sp>
      <p:sp>
        <p:nvSpPr>
          <p:cNvPr id="8198" name="Line 5"/>
          <p:cNvSpPr>
            <a:spLocks noChangeShapeType="1"/>
          </p:cNvSpPr>
          <p:nvPr/>
        </p:nvSpPr>
        <p:spPr bwMode="auto">
          <a:xfrm flipH="1" flipV="1">
            <a:off x="4876800" y="5105400"/>
            <a:ext cx="3048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Freeform 7"/>
          <p:cNvSpPr>
            <a:spLocks/>
          </p:cNvSpPr>
          <p:nvPr/>
        </p:nvSpPr>
        <p:spPr bwMode="auto">
          <a:xfrm>
            <a:off x="4114800" y="1092200"/>
            <a:ext cx="1219200" cy="431800"/>
          </a:xfrm>
          <a:custGeom>
            <a:avLst/>
            <a:gdLst>
              <a:gd name="T0" fmla="*/ 0 w 768"/>
              <a:gd name="T1" fmla="*/ 355600 h 272"/>
              <a:gd name="T2" fmla="*/ 304800 w 768"/>
              <a:gd name="T3" fmla="*/ 127000 h 272"/>
              <a:gd name="T4" fmla="*/ 914400 w 768"/>
              <a:gd name="T5" fmla="*/ 50800 h 272"/>
              <a:gd name="T6" fmla="*/ 1219200 w 768"/>
              <a:gd name="T7" fmla="*/ 431800 h 2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272">
                <a:moveTo>
                  <a:pt x="0" y="224"/>
                </a:moveTo>
                <a:cubicBezTo>
                  <a:pt x="48" y="168"/>
                  <a:pt x="96" y="112"/>
                  <a:pt x="192" y="80"/>
                </a:cubicBezTo>
                <a:cubicBezTo>
                  <a:pt x="288" y="48"/>
                  <a:pt x="480" y="0"/>
                  <a:pt x="576" y="32"/>
                </a:cubicBezTo>
                <a:cubicBezTo>
                  <a:pt x="672" y="64"/>
                  <a:pt x="720" y="168"/>
                  <a:pt x="768" y="272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EFB93A9-9F42-405E-8D75-BB15A1A31CD5}" type="slidenum">
              <a:rPr lang="en-US" sz="1400"/>
              <a:pPr/>
              <a:t>8</a:t>
            </a:fld>
            <a:endParaRPr lang="en-US" sz="140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Binary File Read: fread()</a:t>
            </a:r>
          </a:p>
        </p:txBody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Copies bytes from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 memory</a:t>
            </a:r>
          </a:p>
          <a:p>
            <a:pPr>
              <a:defRPr/>
            </a:pP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must ensure enough memory!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	// declare a pointer-to-FILE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buf[40];	// holds data read from 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reading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pF = fopen(“myfile.qzk”,”r”);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if(NULL==pF) return(-1);		//(error!)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n = 32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cnt =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fread(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buf, sizeof(int),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pF);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</a:p>
        </p:txBody>
      </p:sp>
      <p:sp>
        <p:nvSpPr>
          <p:cNvPr id="380932" name="Rectangle 4"/>
          <p:cNvSpPr>
            <a:spLocks noChangeArrowheads="1"/>
          </p:cNvSpPr>
          <p:nvPr/>
        </p:nvSpPr>
        <p:spPr bwMode="auto">
          <a:xfrm>
            <a:off x="2895600" y="5334000"/>
            <a:ext cx="2590800" cy="762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Number of items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read from file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 flipV="1">
            <a:off x="5486400" y="5105400"/>
            <a:ext cx="6858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Freeform 7"/>
          <p:cNvSpPr>
            <a:spLocks/>
          </p:cNvSpPr>
          <p:nvPr/>
        </p:nvSpPr>
        <p:spPr bwMode="auto">
          <a:xfrm>
            <a:off x="4114800" y="1092200"/>
            <a:ext cx="1219200" cy="431800"/>
          </a:xfrm>
          <a:custGeom>
            <a:avLst/>
            <a:gdLst>
              <a:gd name="T0" fmla="*/ 0 w 768"/>
              <a:gd name="T1" fmla="*/ 355600 h 272"/>
              <a:gd name="T2" fmla="*/ 304800 w 768"/>
              <a:gd name="T3" fmla="*/ 127000 h 272"/>
              <a:gd name="T4" fmla="*/ 914400 w 768"/>
              <a:gd name="T5" fmla="*/ 50800 h 272"/>
              <a:gd name="T6" fmla="*/ 1219200 w 768"/>
              <a:gd name="T7" fmla="*/ 431800 h 2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272">
                <a:moveTo>
                  <a:pt x="0" y="224"/>
                </a:moveTo>
                <a:cubicBezTo>
                  <a:pt x="48" y="168"/>
                  <a:pt x="96" y="112"/>
                  <a:pt x="192" y="80"/>
                </a:cubicBezTo>
                <a:cubicBezTo>
                  <a:pt x="288" y="48"/>
                  <a:pt x="480" y="0"/>
                  <a:pt x="576" y="32"/>
                </a:cubicBezTo>
                <a:cubicBezTo>
                  <a:pt x="672" y="64"/>
                  <a:pt x="720" y="168"/>
                  <a:pt x="768" y="272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A0A8D87-86E3-4080-87FA-D826D28C1D2F}" type="slidenum">
              <a:rPr lang="en-US" sz="1400"/>
              <a:pPr/>
              <a:t>9</a:t>
            </a:fld>
            <a:endParaRPr lang="en-US" sz="140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Binary File Read: fread()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Copies bytes from </a:t>
            </a:r>
            <a:r>
              <a:rPr lang="en-US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file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to memory</a:t>
            </a:r>
          </a:p>
          <a:p>
            <a:pPr>
              <a:defRPr/>
            </a:pPr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must ensure enough memory!</a:t>
            </a:r>
          </a:p>
          <a:p>
            <a:pPr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FILE *pF;		// declare a pointer-to-FILE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buf[40];	// holds data read from file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n,cnt;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open file for reading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fopen(“myfile.qzk”,”r”);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if(NULL==pF) return(-1);		//(error!)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n = 32;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cnt =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fread(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buf, sizeof(int), n, </a:t>
            </a:r>
            <a:r>
              <a:rPr 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</a:t>
            </a: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</a:p>
        </p:txBody>
      </p:sp>
      <p:sp>
        <p:nvSpPr>
          <p:cNvPr id="381956" name="Rectangle 4"/>
          <p:cNvSpPr>
            <a:spLocks noChangeArrowheads="1"/>
          </p:cNvSpPr>
          <p:nvPr/>
        </p:nvSpPr>
        <p:spPr bwMode="auto">
          <a:xfrm>
            <a:off x="3657600" y="5257800"/>
            <a:ext cx="2286000" cy="1143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Opened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pointer-to-FILE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 will read from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6" name="Line 5"/>
          <p:cNvSpPr>
            <a:spLocks noChangeShapeType="1"/>
          </p:cNvSpPr>
          <p:nvPr/>
        </p:nvSpPr>
        <p:spPr bwMode="auto">
          <a:xfrm flipV="1">
            <a:off x="5943600" y="5105400"/>
            <a:ext cx="6858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Freeform 7"/>
          <p:cNvSpPr>
            <a:spLocks/>
          </p:cNvSpPr>
          <p:nvPr/>
        </p:nvSpPr>
        <p:spPr bwMode="auto">
          <a:xfrm>
            <a:off x="4114800" y="1092200"/>
            <a:ext cx="1219200" cy="431800"/>
          </a:xfrm>
          <a:custGeom>
            <a:avLst/>
            <a:gdLst>
              <a:gd name="T0" fmla="*/ 0 w 768"/>
              <a:gd name="T1" fmla="*/ 355600 h 272"/>
              <a:gd name="T2" fmla="*/ 304800 w 768"/>
              <a:gd name="T3" fmla="*/ 127000 h 272"/>
              <a:gd name="T4" fmla="*/ 914400 w 768"/>
              <a:gd name="T5" fmla="*/ 50800 h 272"/>
              <a:gd name="T6" fmla="*/ 1219200 w 768"/>
              <a:gd name="T7" fmla="*/ 431800 h 2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272">
                <a:moveTo>
                  <a:pt x="0" y="224"/>
                </a:moveTo>
                <a:cubicBezTo>
                  <a:pt x="48" y="168"/>
                  <a:pt x="96" y="112"/>
                  <a:pt x="192" y="80"/>
                </a:cubicBezTo>
                <a:cubicBezTo>
                  <a:pt x="288" y="48"/>
                  <a:pt x="480" y="0"/>
                  <a:pt x="576" y="32"/>
                </a:cubicBezTo>
                <a:cubicBezTo>
                  <a:pt x="672" y="64"/>
                  <a:pt x="720" y="168"/>
                  <a:pt x="768" y="272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na">
  <a:themeElements>
    <a:clrScheme name="van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ana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an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n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Office\Templates\vana.pot</Template>
  <TotalTime>8508</TotalTime>
  <Words>606</Words>
  <Application>Microsoft Office PowerPoint</Application>
  <PresentationFormat>On-screen Show (4:3)</PresentationFormat>
  <Paragraphs>191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Times New Roman</vt:lpstr>
      <vt:lpstr>Arial</vt:lpstr>
      <vt:lpstr>Tahoma</vt:lpstr>
      <vt:lpstr>Courier New</vt:lpstr>
      <vt:lpstr>Wingdings</vt:lpstr>
      <vt:lpstr>vana</vt:lpstr>
      <vt:lpstr>EECS110: 9a  Binary File I/O,  Modules Revisited</vt:lpstr>
      <vt:lpstr>Files in C</vt:lpstr>
      <vt:lpstr>(Recall) File Open, File Close</vt:lpstr>
      <vt:lpstr>File Open, File Close</vt:lpstr>
      <vt:lpstr>Binary File Read: fread()</vt:lpstr>
      <vt:lpstr>Binary File Read: fread()</vt:lpstr>
      <vt:lpstr>Binary File Read: fread()</vt:lpstr>
      <vt:lpstr>Binary File Read: fread()</vt:lpstr>
      <vt:lpstr>Binary File Read: fread()</vt:lpstr>
      <vt:lpstr>Binary File Read: fread()</vt:lpstr>
      <vt:lpstr>Binary File Write: fwrite()</vt:lpstr>
      <vt:lpstr>Binary File Write: fwrite()</vt:lpstr>
      <vt:lpstr>Binary File Write: fwrite()</vt:lpstr>
      <vt:lpstr>Binary File Write: fwrite()</vt:lpstr>
      <vt:lpstr>Binary File Write: fwrite()</vt:lpstr>
      <vt:lpstr>Binary File Write: fwrite()</vt:lpstr>
      <vt:lpstr>fread(), fwrite() Notes</vt:lpstr>
      <vt:lpstr>Strings and fwrite()</vt:lpstr>
      <vt:lpstr>Strings and fwrite()</vt:lpstr>
      <vt:lpstr>Strings and fread(),fwrite()</vt:lpstr>
      <vt:lpstr>Other File Functions</vt:lpstr>
      <vt:lpstr>PowerPoint Presentation</vt:lpstr>
      <vt:lpstr>Wrap-Up: Final Study and Review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Addresses</dc:title>
  <dc:creator>vana</dc:creator>
  <cp:lastModifiedBy>jetumblin</cp:lastModifiedBy>
  <cp:revision>166</cp:revision>
  <dcterms:created xsi:type="dcterms:W3CDTF">2001-04-16T00:28:07Z</dcterms:created>
  <dcterms:modified xsi:type="dcterms:W3CDTF">2012-02-29T15:47:19Z</dcterms:modified>
</cp:coreProperties>
</file>