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3"/>
  </p:notesMasterIdLst>
  <p:sldIdLst>
    <p:sldId id="287" r:id="rId2"/>
    <p:sldId id="304" r:id="rId3"/>
    <p:sldId id="303" r:id="rId4"/>
    <p:sldId id="308" r:id="rId5"/>
    <p:sldId id="313" r:id="rId6"/>
    <p:sldId id="264" r:id="rId7"/>
    <p:sldId id="266" r:id="rId8"/>
    <p:sldId id="265" r:id="rId9"/>
    <p:sldId id="309" r:id="rId10"/>
    <p:sldId id="257" r:id="rId11"/>
    <p:sldId id="258" r:id="rId12"/>
    <p:sldId id="311" r:id="rId13"/>
    <p:sldId id="281" r:id="rId14"/>
    <p:sldId id="310" r:id="rId15"/>
    <p:sldId id="259" r:id="rId16"/>
    <p:sldId id="302" r:id="rId17"/>
    <p:sldId id="260" r:id="rId18"/>
    <p:sldId id="261" r:id="rId19"/>
    <p:sldId id="305" r:id="rId20"/>
    <p:sldId id="263" r:id="rId21"/>
    <p:sldId id="306" r:id="rId22"/>
    <p:sldId id="288" r:id="rId23"/>
    <p:sldId id="283" r:id="rId24"/>
    <p:sldId id="284" r:id="rId25"/>
    <p:sldId id="267" r:id="rId26"/>
    <p:sldId id="290" r:id="rId27"/>
    <p:sldId id="291" r:id="rId28"/>
    <p:sldId id="292" r:id="rId29"/>
    <p:sldId id="301" r:id="rId30"/>
    <p:sldId id="312" r:id="rId31"/>
    <p:sldId id="293" r:id="rId32"/>
  </p:sldIdLst>
  <p:sldSz cx="9144000" cy="6858000" type="screen4x3"/>
  <p:notesSz cx="6856413" cy="9418638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2400" kern="1200">
        <a:solidFill>
          <a:schemeClr val="tx2"/>
        </a:solidFill>
        <a:latin typeface="Times New Roman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2400" kern="1200">
        <a:solidFill>
          <a:schemeClr val="tx2"/>
        </a:solidFill>
        <a:latin typeface="Times New Roman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2400" kern="1200">
        <a:solidFill>
          <a:schemeClr val="tx2"/>
        </a:solidFill>
        <a:latin typeface="Times New Roman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2400" kern="1200">
        <a:solidFill>
          <a:schemeClr val="tx2"/>
        </a:solidFill>
        <a:latin typeface="Times New Roman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2400" kern="1200">
        <a:solidFill>
          <a:schemeClr val="tx2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2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2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2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2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00"/>
    <a:srgbClr val="FF0000"/>
    <a:srgbClr val="00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528" autoAdjust="0"/>
    <p:restoredTop sz="91267" autoAdjust="0"/>
  </p:normalViewPr>
  <p:slideViewPr>
    <p:cSldViewPr>
      <p:cViewPr varScale="1">
        <p:scale>
          <a:sx n="80" d="100"/>
          <a:sy n="80" d="100"/>
        </p:scale>
        <p:origin x="-528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714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714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2253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073150" y="706438"/>
            <a:ext cx="4710113" cy="35321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253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473575"/>
            <a:ext cx="5027613" cy="4238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253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947150"/>
            <a:ext cx="2971800" cy="4714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2253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947150"/>
            <a:ext cx="2971800" cy="4714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72B32ADC-208C-46E4-B58F-39E2C85C2C5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814178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E9E1B75-AC4A-4C3D-BCB7-114522E1D18E}" type="slidenum">
              <a:rPr lang="en-US"/>
              <a:pPr/>
              <a:t>1</a:t>
            </a:fld>
            <a:endParaRPr lang="en-US"/>
          </a:p>
        </p:txBody>
      </p:sp>
      <p:sp>
        <p:nvSpPr>
          <p:cNvPr id="839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39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DDE8910-C015-4E33-928E-D7635C1EFE14}" type="slidenum">
              <a:rPr lang="en-US"/>
              <a:pPr/>
              <a:t>10</a:t>
            </a:fld>
            <a:endParaRPr lang="en-US"/>
          </a:p>
        </p:txBody>
      </p:sp>
      <p:sp>
        <p:nvSpPr>
          <p:cNvPr id="890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90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A43FD7A-3FB0-4537-9ADD-CAFF41A0132B}" type="slidenum">
              <a:rPr lang="en-US"/>
              <a:pPr/>
              <a:t>11</a:t>
            </a:fld>
            <a:endParaRPr lang="en-US"/>
          </a:p>
        </p:txBody>
      </p:sp>
      <p:sp>
        <p:nvSpPr>
          <p:cNvPr id="901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01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D1C06A2-9C69-4958-A1A0-C43FD7EE952D}" type="slidenum">
              <a:rPr lang="en-US"/>
              <a:pPr/>
              <a:t>12</a:t>
            </a:fld>
            <a:endParaRPr lang="en-US"/>
          </a:p>
        </p:txBody>
      </p:sp>
      <p:sp>
        <p:nvSpPr>
          <p:cNvPr id="1198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98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F545C6A-3868-46B2-890C-AF174F94C688}" type="slidenum">
              <a:rPr lang="en-US"/>
              <a:pPr/>
              <a:t>13</a:t>
            </a:fld>
            <a:endParaRPr lang="en-US"/>
          </a:p>
        </p:txBody>
      </p:sp>
      <p:sp>
        <p:nvSpPr>
          <p:cNvPr id="522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A function is just a way to group together a set of instructions that you use over and over.</a:t>
            </a:r>
          </a:p>
          <a:p>
            <a:r>
              <a:rPr lang="en-US"/>
              <a:t>give a name to a sequence of instructions  you do may do over and over again.</a:t>
            </a:r>
          </a:p>
          <a:p>
            <a:r>
              <a:rPr lang="en-US"/>
              <a:t>To run a function, just write its name.</a:t>
            </a:r>
          </a:p>
          <a:p>
            <a:r>
              <a:rPr lang="en-US"/>
              <a:t>Functions can hold other functions.</a:t>
            </a: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3FCA1C1-4925-4E3A-947C-EC50ECCA7D57}" type="slidenum">
              <a:rPr lang="en-US"/>
              <a:pPr/>
              <a:t>14</a:t>
            </a:fld>
            <a:endParaRPr lang="en-US"/>
          </a:p>
        </p:txBody>
      </p:sp>
      <p:sp>
        <p:nvSpPr>
          <p:cNvPr id="1177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77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65C6894-0A22-454C-9698-B894B1249C72}" type="slidenum">
              <a:rPr lang="en-US"/>
              <a:pPr/>
              <a:t>15</a:t>
            </a:fld>
            <a:endParaRPr lang="en-US"/>
          </a:p>
        </p:txBody>
      </p:sp>
      <p:sp>
        <p:nvSpPr>
          <p:cNvPr id="5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Statement details</a:t>
            </a: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68AB5DF-2E5A-4EF0-A48B-95D58CF0805F}" type="slidenum">
              <a:rPr lang="en-US"/>
              <a:pPr/>
              <a:t>16</a:t>
            </a:fld>
            <a:endParaRPr lang="en-US"/>
          </a:p>
        </p:txBody>
      </p:sp>
      <p:sp>
        <p:nvSpPr>
          <p:cNvPr id="993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93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Statement details</a:t>
            </a:r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A1B41AF-370F-4F4E-8942-63B8068720C6}" type="slidenum">
              <a:rPr lang="en-US"/>
              <a:pPr/>
              <a:t>17</a:t>
            </a:fld>
            <a:endParaRPr lang="en-US"/>
          </a:p>
        </p:txBody>
      </p:sp>
      <p:sp>
        <p:nvSpPr>
          <p:cNvPr id="911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11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46CA78A-1BD4-41FB-B62E-3618019FD23B}" type="slidenum">
              <a:rPr lang="en-US"/>
              <a:pPr/>
              <a:t>18</a:t>
            </a:fld>
            <a:endParaRPr lang="en-US"/>
          </a:p>
        </p:txBody>
      </p:sp>
      <p:sp>
        <p:nvSpPr>
          <p:cNvPr id="921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1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C52981F-2F94-45C6-A55E-652DDA1F42D1}" type="slidenum">
              <a:rPr lang="en-US"/>
              <a:pPr/>
              <a:t>19</a:t>
            </a:fld>
            <a:endParaRPr lang="en-US"/>
          </a:p>
        </p:txBody>
      </p:sp>
      <p:sp>
        <p:nvSpPr>
          <p:cNvPr id="1054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54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36D2EDF-57C1-4549-99FC-00C5C55C2C07}" type="slidenum">
              <a:rPr lang="en-US"/>
              <a:pPr/>
              <a:t>2</a:t>
            </a:fld>
            <a:endParaRPr lang="en-US"/>
          </a:p>
        </p:txBody>
      </p:sp>
      <p:sp>
        <p:nvSpPr>
          <p:cNvPr id="1218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18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5F7C5CE-7F94-4F4B-98BF-0456DD84F4B1}" type="slidenum">
              <a:rPr lang="en-US"/>
              <a:pPr/>
              <a:t>20</a:t>
            </a:fld>
            <a:endParaRPr lang="en-US"/>
          </a:p>
        </p:txBody>
      </p:sp>
      <p:sp>
        <p:nvSpPr>
          <p:cNvPr id="931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31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AD80C28-5B9B-4706-9CD3-13A196B3C991}" type="slidenum">
              <a:rPr lang="en-US"/>
              <a:pPr/>
              <a:t>21</a:t>
            </a:fld>
            <a:endParaRPr lang="en-US"/>
          </a:p>
        </p:txBody>
      </p:sp>
      <p:sp>
        <p:nvSpPr>
          <p:cNvPr id="1075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80F976A-A2C0-4F11-BC35-1D7A377096F3}" type="slidenum">
              <a:rPr lang="en-US"/>
              <a:pPr/>
              <a:t>22</a:t>
            </a:fld>
            <a:endParaRPr lang="en-US"/>
          </a:p>
        </p:txBody>
      </p:sp>
      <p:sp>
        <p:nvSpPr>
          <p:cNvPr id="942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42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987CDB8-904D-4A38-BFB2-28CAB6082EEF}" type="slidenum">
              <a:rPr lang="en-US"/>
              <a:pPr/>
              <a:t>23</a:t>
            </a:fld>
            <a:endParaRPr lang="en-US"/>
          </a:p>
        </p:txBody>
      </p:sp>
      <p:sp>
        <p:nvSpPr>
          <p:cNvPr id="952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2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B9A2058-432B-48EB-A1A6-FF5B1D8F990B}" type="slidenum">
              <a:rPr lang="en-US"/>
              <a:pPr/>
              <a:t>24</a:t>
            </a:fld>
            <a:endParaRPr lang="en-US"/>
          </a:p>
        </p:txBody>
      </p:sp>
      <p:sp>
        <p:nvSpPr>
          <p:cNvPr id="962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218A4FA-EB92-4AA0-A890-9D4D885E9BD2}" type="slidenum">
              <a:rPr lang="en-US"/>
              <a:pPr/>
              <a:t>25</a:t>
            </a:fld>
            <a:endParaRPr lang="en-US"/>
          </a:p>
        </p:txBody>
      </p:sp>
      <p:sp>
        <p:nvSpPr>
          <p:cNvPr id="972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72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147267A-B431-4000-9A6D-28A80AF9612B}" type="slidenum">
              <a:rPr lang="en-US"/>
              <a:pPr/>
              <a:t>26</a:t>
            </a:fld>
            <a:endParaRPr lang="en-US"/>
          </a:p>
        </p:txBody>
      </p:sp>
      <p:sp>
        <p:nvSpPr>
          <p:cNvPr id="604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073150" y="706438"/>
            <a:ext cx="4710113" cy="35321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73575"/>
            <a:ext cx="5027613" cy="423862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02FAFB7-584D-4CD4-A240-3B8BB7EC8738}" type="slidenum">
              <a:rPr lang="en-US"/>
              <a:pPr/>
              <a:t>27</a:t>
            </a:fld>
            <a:endParaRPr lang="en-US"/>
          </a:p>
        </p:txBody>
      </p:sp>
      <p:sp>
        <p:nvSpPr>
          <p:cNvPr id="624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073150" y="706438"/>
            <a:ext cx="4710113" cy="35321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73575"/>
            <a:ext cx="5027613" cy="423862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9EF4496-28F0-4E3A-955C-159807E618D8}" type="slidenum">
              <a:rPr lang="en-US"/>
              <a:pPr/>
              <a:t>28</a:t>
            </a:fld>
            <a:endParaRPr lang="en-US"/>
          </a:p>
        </p:txBody>
      </p:sp>
      <p:sp>
        <p:nvSpPr>
          <p:cNvPr id="645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073150" y="706438"/>
            <a:ext cx="4710113" cy="35321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73575"/>
            <a:ext cx="5027613" cy="423862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5FCD6E9-DA4B-43F4-8255-C61201BEA11B}" type="slidenum">
              <a:rPr lang="en-US"/>
              <a:pPr/>
              <a:t>29</a:t>
            </a:fld>
            <a:endParaRPr lang="en-US"/>
          </a:p>
        </p:txBody>
      </p:sp>
      <p:sp>
        <p:nvSpPr>
          <p:cNvPr id="82946" name="Rectangle 2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041400" y="685800"/>
            <a:ext cx="4775200" cy="35814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829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95800"/>
            <a:ext cx="5029200" cy="4191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F832A57-6F7D-4F94-BF33-8671F6961AA2}" type="slidenum">
              <a:rPr lang="en-US"/>
              <a:pPr/>
              <a:t>3</a:t>
            </a:fld>
            <a:endParaRPr lang="en-US"/>
          </a:p>
        </p:txBody>
      </p:sp>
      <p:sp>
        <p:nvSpPr>
          <p:cNvPr id="1228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BE4099A-7C11-4F41-8DA9-3FDAA0B40B1B}" type="slidenum">
              <a:rPr lang="en-US"/>
              <a:pPr/>
              <a:t>30</a:t>
            </a:fld>
            <a:endParaRPr lang="en-US"/>
          </a:p>
        </p:txBody>
      </p:sp>
      <p:sp>
        <p:nvSpPr>
          <p:cNvPr id="1249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49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8D0ACA8-7CF3-471F-9885-BD36A500ED30}" type="slidenum">
              <a:rPr lang="en-US"/>
              <a:pPr/>
              <a:t>31</a:t>
            </a:fld>
            <a:endParaRPr lang="en-US"/>
          </a:p>
        </p:txBody>
      </p:sp>
      <p:sp>
        <p:nvSpPr>
          <p:cNvPr id="665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073150" y="706438"/>
            <a:ext cx="4710113" cy="35321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73575"/>
            <a:ext cx="5027613" cy="423862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7649162-D4FA-4989-A402-5EC83F6D1720}" type="slidenum">
              <a:rPr lang="en-US"/>
              <a:pPr/>
              <a:t>4</a:t>
            </a:fld>
            <a:endParaRPr lang="en-US"/>
          </a:p>
        </p:txBody>
      </p:sp>
      <p:sp>
        <p:nvSpPr>
          <p:cNvPr id="1239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39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862110F-ADFC-4E99-ACA7-27183862996B}" type="slidenum">
              <a:rPr lang="en-US"/>
              <a:pPr/>
              <a:t>5</a:t>
            </a:fld>
            <a:endParaRPr lang="en-US"/>
          </a:p>
        </p:txBody>
      </p:sp>
      <p:sp>
        <p:nvSpPr>
          <p:cNvPr id="1269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69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903DC82-2379-4B82-A99A-FDAD39ABF01B}" type="slidenum">
              <a:rPr lang="en-US"/>
              <a:pPr/>
              <a:t>6</a:t>
            </a:fld>
            <a:endParaRPr lang="en-US"/>
          </a:p>
        </p:txBody>
      </p:sp>
      <p:sp>
        <p:nvSpPr>
          <p:cNvPr id="860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897A598-6EA8-4561-9CEF-15CFE96ECD91}" type="slidenum">
              <a:rPr lang="en-US"/>
              <a:pPr/>
              <a:t>7</a:t>
            </a:fld>
            <a:endParaRPr lang="en-US"/>
          </a:p>
        </p:txBody>
      </p:sp>
      <p:sp>
        <p:nvSpPr>
          <p:cNvPr id="870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0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75EA242-A192-48AB-9181-C9357B42D128}" type="slidenum">
              <a:rPr lang="en-US"/>
              <a:pPr/>
              <a:t>8</a:t>
            </a:fld>
            <a:endParaRPr lang="en-US"/>
          </a:p>
        </p:txBody>
      </p:sp>
      <p:sp>
        <p:nvSpPr>
          <p:cNvPr id="880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80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3CF2A12-0A8D-48B4-BFFE-8CBCD46B5F1B}" type="slidenum">
              <a:rPr lang="en-US"/>
              <a:pPr/>
              <a:t>9</a:t>
            </a:fld>
            <a:endParaRPr lang="en-US"/>
          </a:p>
        </p:txBody>
      </p:sp>
      <p:sp>
        <p:nvSpPr>
          <p:cNvPr id="1136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36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9F460420-C947-4F9F-AE2B-497ACE4620F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80371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9E93B55B-E585-4E1C-A4E5-FB49FB92F7A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30233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2BEDE0EE-8A2B-43CB-B4E3-B7F9A3CA0ED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29023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97BDCCFE-7BFD-46F9-A356-3B1D38AAA48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74818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CC5EB266-3126-4EDF-AC82-B0D3DE1025E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66144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8423C124-D4C5-4313-8865-9E32BF97E4C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0597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8DE8CDC4-BBD9-4430-949F-0CC7810BB42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59189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FC41E33C-68AB-4B66-A2B5-2A9FD599CE4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14849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85D292FE-55FD-440B-BF57-73616B0FC76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36883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03266CC7-71C5-421E-AA9B-E62097FF837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0798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E058B19B-560F-4387-8556-6A5B454E3CF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59605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229600" y="6477000"/>
            <a:ext cx="914400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</a:defRPr>
            </a:lvl1pPr>
          </a:lstStyle>
          <a:p>
            <a:fld id="{A42E3A35-485E-46CD-933D-5AFB96B7074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BCF346F-A084-4ED5-821E-C2D4D4973EA6}" type="slidenum">
              <a:rPr lang="en-US"/>
              <a:pPr/>
              <a:t>1</a:t>
            </a:fld>
            <a:endParaRPr lang="en-US"/>
          </a:p>
        </p:txBody>
      </p:sp>
      <p:sp>
        <p:nvSpPr>
          <p:cNvPr id="4915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90600" y="685800"/>
            <a:ext cx="7162800" cy="1600200"/>
          </a:xfrm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EECS 110: 1b </a:t>
            </a:r>
            <a:b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Two Simple C Programs</a:t>
            </a:r>
            <a:endParaRPr lang="en-US" sz="2800"/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2744788" y="2362200"/>
            <a:ext cx="3706812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Jack Tumblin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jet@cs.northwestern.edu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7869D59-29F4-494B-86AC-DA6F310519E1}" type="slidenum">
              <a:rPr lang="en-US"/>
              <a:pPr/>
              <a:t>10</a:t>
            </a:fld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/*  </a:t>
            </a:r>
            <a:r>
              <a:rPr lang="en-US" sz="1800" b="1" dirty="0" err="1">
                <a:solidFill>
                  <a:schemeClr val="accent2"/>
                </a:solidFill>
                <a:latin typeface="Courier New" pitchFamily="49" charset="0"/>
              </a:rPr>
              <a:t>test.c</a:t>
            </a: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  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Show some key parts of all C programs. 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*/ 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                                            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#</a:t>
            </a:r>
            <a:r>
              <a:rPr lang="en-US" sz="1800" b="1" dirty="0" smtClean="0">
                <a:solidFill>
                  <a:schemeClr val="accent2"/>
                </a:solidFill>
                <a:latin typeface="Courier New" pitchFamily="49" charset="0"/>
              </a:rPr>
              <a:t>include &lt;</a:t>
            </a:r>
            <a:r>
              <a:rPr lang="en-US" sz="1800" b="1" dirty="0" err="1">
                <a:solidFill>
                  <a:schemeClr val="accent2"/>
                </a:solidFill>
                <a:latin typeface="Courier New" pitchFamily="49" charset="0"/>
              </a:rPr>
              <a:t>stdio.h</a:t>
            </a: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&gt;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#</a:t>
            </a:r>
            <a:r>
              <a:rPr lang="en-US" sz="1800" b="1" dirty="0" smtClean="0">
                <a:solidFill>
                  <a:schemeClr val="accent2"/>
                </a:solidFill>
                <a:latin typeface="Courier New" pitchFamily="49" charset="0"/>
              </a:rPr>
              <a:t>include &lt;</a:t>
            </a:r>
            <a:r>
              <a:rPr lang="en-US" sz="1800" b="1" dirty="0" err="1">
                <a:solidFill>
                  <a:schemeClr val="accent2"/>
                </a:solidFill>
                <a:latin typeface="Courier New" pitchFamily="49" charset="0"/>
              </a:rPr>
              <a:t>stdlib.h</a:t>
            </a: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&gt;</a:t>
            </a:r>
          </a:p>
          <a:p>
            <a:pPr>
              <a:buFontTx/>
              <a:buNone/>
            </a:pPr>
            <a:r>
              <a:rPr lang="en-US" sz="1800" b="1" dirty="0" err="1">
                <a:solidFill>
                  <a:srgbClr val="FF0000"/>
                </a:solidFill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 main()  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{	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	</a:t>
            </a:r>
            <a:r>
              <a:rPr lang="en-US" sz="1800" b="1" dirty="0" err="1">
                <a:solidFill>
                  <a:schemeClr val="accent2"/>
                </a:solidFill>
                <a:latin typeface="Courier New" pitchFamily="49" charset="0"/>
              </a:rPr>
              <a:t>printf</a:t>
            </a: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(“This is a test.\n”);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	return 0;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}</a:t>
            </a:r>
          </a:p>
          <a:p>
            <a:pPr>
              <a:buFontTx/>
              <a:buNone/>
            </a:pPr>
            <a:endParaRPr lang="en-US" sz="2800" dirty="0">
              <a:solidFill>
                <a:srgbClr val="FF0000"/>
              </a:solidFill>
              <a:latin typeface="Tahoma" pitchFamily="34" charset="0"/>
            </a:endParaRPr>
          </a:p>
        </p:txBody>
      </p:sp>
      <p:sp>
        <p:nvSpPr>
          <p:cNvPr id="3077" name="Line 5"/>
          <p:cNvSpPr>
            <a:spLocks noChangeShapeType="1"/>
          </p:cNvSpPr>
          <p:nvPr/>
        </p:nvSpPr>
        <p:spPr bwMode="auto">
          <a:xfrm flipH="1">
            <a:off x="2286000" y="3429000"/>
            <a:ext cx="243840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8" name="Text Box 6"/>
          <p:cNvSpPr txBox="1">
            <a:spLocks noChangeArrowheads="1"/>
          </p:cNvSpPr>
          <p:nvPr/>
        </p:nvSpPr>
        <p:spPr bwMode="auto">
          <a:xfrm>
            <a:off x="4724400" y="2971800"/>
            <a:ext cx="4038600" cy="3022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Every C or C++ program MUST have a ‘main’ function. </a:t>
            </a:r>
          </a:p>
          <a:p>
            <a:pPr algn="l">
              <a:spcBef>
                <a:spcPct val="50000"/>
              </a:spcBef>
            </a:pP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All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C or C++ programs begin in the ‘</a:t>
            </a: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main()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’ function (sometimes hard to find)</a:t>
            </a:r>
          </a:p>
          <a:p>
            <a:pPr algn="l">
              <a:spcBef>
                <a:spcPct val="50000"/>
              </a:spcBef>
            </a:pP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main()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usually holds calls to other functions.</a:t>
            </a:r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Simple C Program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D49C95-6F4E-4493-9D2C-CD92C55B0551}" type="slidenum">
              <a:rPr lang="en-US"/>
              <a:pPr/>
              <a:t>11</a:t>
            </a:fld>
            <a:endParaRPr lang="en-US"/>
          </a:p>
        </p:txBody>
      </p:sp>
      <p:sp>
        <p:nvSpPr>
          <p:cNvPr id="4109" name="Rectangle 1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/*  test.c 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Show some key parts of all C programs.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*/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                                           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#include&lt;stdio.h&gt;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#include&lt;stdlib.h&gt;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int main()  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{	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	printf(“This is a test.\n”);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	return 0;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}</a:t>
            </a:r>
          </a:p>
        </p:txBody>
      </p:sp>
      <p:sp>
        <p:nvSpPr>
          <p:cNvPr id="4101" name="Line 5"/>
          <p:cNvSpPr>
            <a:spLocks noChangeShapeType="1"/>
          </p:cNvSpPr>
          <p:nvPr/>
        </p:nvSpPr>
        <p:spPr bwMode="auto">
          <a:xfrm flipH="1">
            <a:off x="4343400" y="4191000"/>
            <a:ext cx="68580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103" name="Line 7"/>
          <p:cNvSpPr>
            <a:spLocks noChangeShapeType="1"/>
          </p:cNvSpPr>
          <p:nvPr/>
        </p:nvSpPr>
        <p:spPr bwMode="auto">
          <a:xfrm flipH="1">
            <a:off x="914400" y="3276600"/>
            <a:ext cx="3429000" cy="1219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104" name="Text Box 8"/>
          <p:cNvSpPr txBox="1">
            <a:spLocks noChangeArrowheads="1"/>
          </p:cNvSpPr>
          <p:nvPr/>
        </p:nvSpPr>
        <p:spPr bwMode="auto">
          <a:xfrm>
            <a:off x="4876800" y="4191000"/>
            <a:ext cx="4038600" cy="19272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block of statement(s)</a:t>
            </a: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between those curly braces are called the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body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of the function.  (Here it’s just </a:t>
            </a:r>
            <a:b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two statements long).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Simple C Program</a:t>
            </a:r>
          </a:p>
        </p:txBody>
      </p:sp>
      <p:sp>
        <p:nvSpPr>
          <p:cNvPr id="4110" name="Oval 14"/>
          <p:cNvSpPr>
            <a:spLocks noChangeArrowheads="1"/>
          </p:cNvSpPr>
          <p:nvPr/>
        </p:nvSpPr>
        <p:spPr bwMode="auto">
          <a:xfrm>
            <a:off x="914400" y="4267200"/>
            <a:ext cx="4114800" cy="13716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111" name="Rectangle 15"/>
          <p:cNvSpPr>
            <a:spLocks noChangeArrowheads="1"/>
          </p:cNvSpPr>
          <p:nvPr/>
        </p:nvSpPr>
        <p:spPr bwMode="auto">
          <a:xfrm>
            <a:off x="4343400" y="1905000"/>
            <a:ext cx="3581400" cy="15621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All functions use </a:t>
            </a:r>
            <a:b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open and close braces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b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to mark the beginning and the end of the function.</a:t>
            </a:r>
            <a:r>
              <a:rPr lang="en-US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4112" name="Line 16"/>
          <p:cNvSpPr>
            <a:spLocks noChangeShapeType="1"/>
          </p:cNvSpPr>
          <p:nvPr/>
        </p:nvSpPr>
        <p:spPr bwMode="auto">
          <a:xfrm flipH="1">
            <a:off x="914400" y="4343400"/>
            <a:ext cx="381000" cy="1066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D960FF-C4F0-463E-89BF-89E35426169C}" type="slidenum">
              <a:rPr lang="en-US"/>
              <a:pPr/>
              <a:t>12</a:t>
            </a:fld>
            <a:endParaRPr lang="en-US"/>
          </a:p>
        </p:txBody>
      </p:sp>
      <p:sp>
        <p:nvSpPr>
          <p:cNvPr id="11878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is a ‘Function’?</a:t>
            </a:r>
          </a:p>
        </p:txBody>
      </p:sp>
      <p:sp>
        <p:nvSpPr>
          <p:cNvPr id="1187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447800"/>
            <a:ext cx="8534400" cy="5029200"/>
          </a:xfrm>
        </p:spPr>
        <p:txBody>
          <a:bodyPr/>
          <a:lstStyle/>
          <a:p>
            <a:r>
              <a:rPr lang="en-US"/>
              <a:t>A </a:t>
            </a:r>
            <a:r>
              <a:rPr lang="en-US">
                <a:solidFill>
                  <a:schemeClr val="accent2"/>
                </a:solidFill>
              </a:rPr>
              <a:t>function</a:t>
            </a:r>
            <a:r>
              <a:rPr lang="en-US"/>
              <a:t> is a named block of statements that performs </a:t>
            </a:r>
            <a:r>
              <a:rPr lang="en-US">
                <a:solidFill>
                  <a:schemeClr val="accent2"/>
                </a:solidFill>
              </a:rPr>
              <a:t>one sensible, well-defined operation</a:t>
            </a:r>
            <a:r>
              <a:rPr lang="en-US"/>
              <a:t>. </a:t>
            </a:r>
          </a:p>
          <a:p>
            <a:endParaRPr lang="en-US"/>
          </a:p>
          <a:p>
            <a:r>
              <a:rPr lang="en-US"/>
              <a:t>It hides the tedious details </a:t>
            </a:r>
            <a:br>
              <a:rPr lang="en-US"/>
            </a:br>
            <a:r>
              <a:rPr lang="en-US"/>
              <a:t>	(so you can’t ruin them by accident)</a:t>
            </a:r>
          </a:p>
          <a:p>
            <a:pPr>
              <a:buFontTx/>
              <a:buNone/>
            </a:pPr>
            <a:endParaRPr lang="en-US"/>
          </a:p>
          <a:p>
            <a:r>
              <a:rPr lang="en-US"/>
              <a:t>A function has zero or more </a:t>
            </a:r>
            <a:r>
              <a:rPr lang="en-US">
                <a:solidFill>
                  <a:schemeClr val="accent2"/>
                </a:solidFill>
              </a:rPr>
              <a:t>input arguments</a:t>
            </a:r>
            <a:br>
              <a:rPr lang="en-US">
                <a:solidFill>
                  <a:schemeClr val="accent2"/>
                </a:solidFill>
              </a:rPr>
            </a:br>
            <a:r>
              <a:rPr lang="en-US"/>
              <a:t> and zero or one </a:t>
            </a:r>
            <a:r>
              <a:rPr lang="en-US">
                <a:solidFill>
                  <a:schemeClr val="accent2"/>
                </a:solidFill>
              </a:rPr>
              <a:t>output values</a:t>
            </a:r>
            <a:r>
              <a:rPr lang="en-US"/>
              <a:t>.</a:t>
            </a:r>
            <a:endParaRPr lang="en-US" sz="2800">
              <a:solidFill>
                <a:schemeClr val="bg2"/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E8090C0-0D6A-43CE-9611-2FA8F2566D3F}" type="slidenum">
              <a:rPr lang="en-US"/>
              <a:pPr/>
              <a:t>13</a:t>
            </a:fld>
            <a:endParaRPr lang="en-US"/>
          </a:p>
        </p:txBody>
      </p:sp>
      <p:sp>
        <p:nvSpPr>
          <p:cNvPr id="43010" name="Rectangle 307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Simple C Program</a:t>
            </a:r>
          </a:p>
        </p:txBody>
      </p:sp>
      <p:sp>
        <p:nvSpPr>
          <p:cNvPr id="43011" name="Rectangle 307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#include&lt;stdio.h&gt;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#include&lt;stdlib.h&gt;</a:t>
            </a:r>
          </a:p>
          <a:p>
            <a:pPr>
              <a:buFontTx/>
              <a:buNone/>
            </a:pPr>
            <a:endParaRPr lang="en-US" sz="1800" b="1">
              <a:solidFill>
                <a:schemeClr val="accent2"/>
              </a:solidFill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int main()  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{	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	printf(“This is a test.\n”);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	return 0;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}</a:t>
            </a:r>
          </a:p>
        </p:txBody>
      </p:sp>
      <p:sp>
        <p:nvSpPr>
          <p:cNvPr id="43016" name="Text Box 3080"/>
          <p:cNvSpPr txBox="1">
            <a:spLocks noChangeArrowheads="1"/>
          </p:cNvSpPr>
          <p:nvPr/>
        </p:nvSpPr>
        <p:spPr bwMode="auto">
          <a:xfrm>
            <a:off x="3733800" y="1752600"/>
            <a:ext cx="4876800" cy="11969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function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== a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block of statements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with a given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name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.  </a:t>
            </a:r>
            <a:b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EX: main(), printf()  </a:t>
            </a:r>
          </a:p>
        </p:txBody>
      </p:sp>
      <p:sp>
        <p:nvSpPr>
          <p:cNvPr id="43024" name="Rectangle 3088"/>
          <p:cNvSpPr>
            <a:spLocks noChangeArrowheads="1"/>
          </p:cNvSpPr>
          <p:nvPr/>
        </p:nvSpPr>
        <p:spPr bwMode="auto">
          <a:xfrm>
            <a:off x="4114800" y="4267200"/>
            <a:ext cx="4419600" cy="1524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l" eaLnBrk="1" hangingPunct="1"/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(Name + block of statements) == </a:t>
            </a:r>
          </a:p>
          <a:p>
            <a:pPr algn="l" eaLnBrk="1" hangingPunct="1"/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definition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of the function</a:t>
            </a:r>
          </a:p>
          <a:p>
            <a:pPr algn="l" eaLnBrk="1" hangingPunct="1"/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called </a:t>
            </a: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main()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.  </a:t>
            </a:r>
            <a:b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It’s 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body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holds two statements.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28ECFD0-42FF-4190-ACC8-25F65D851923}" type="slidenum">
              <a:rPr lang="en-US"/>
              <a:pPr/>
              <a:t>14</a:t>
            </a:fld>
            <a:endParaRPr lang="en-US"/>
          </a:p>
        </p:txBody>
      </p:sp>
      <p:sp>
        <p:nvSpPr>
          <p:cNvPr id="11673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So what is a ‘Statement</a:t>
            </a: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’ ?</a:t>
            </a:r>
            <a:endParaRPr lang="en-US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167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7772400" cy="5029200"/>
          </a:xfrm>
        </p:spPr>
        <p:txBody>
          <a:bodyPr/>
          <a:lstStyle/>
          <a:p>
            <a:r>
              <a:rPr lang="en-US" sz="2800" dirty="0"/>
              <a:t>A </a:t>
            </a:r>
            <a:r>
              <a:rPr lang="en-US" sz="2800" b="1" dirty="0">
                <a:solidFill>
                  <a:schemeClr val="accent2"/>
                </a:solidFill>
              </a:rPr>
              <a:t>statement</a:t>
            </a:r>
            <a:r>
              <a:rPr lang="en-US" sz="2800" dirty="0"/>
              <a:t> is one logical step in your program. Ideally, it is one line in your program, but it can be longer if necessary.  (hard to read. don’t).</a:t>
            </a:r>
          </a:p>
          <a:p>
            <a:endParaRPr lang="en-US" sz="2800" dirty="0"/>
          </a:p>
          <a:p>
            <a:r>
              <a:rPr lang="en-US" sz="2800" dirty="0"/>
              <a:t>Semicolon  </a:t>
            </a:r>
            <a:r>
              <a:rPr lang="en-US" sz="3600" b="1" dirty="0">
                <a:solidFill>
                  <a:schemeClr val="accent2"/>
                </a:solidFill>
              </a:rPr>
              <a:t>;</a:t>
            </a:r>
            <a:r>
              <a:rPr lang="en-US" sz="2800" dirty="0"/>
              <a:t>  == “end of this statement”.</a:t>
            </a:r>
          </a:p>
          <a:p>
            <a:endParaRPr lang="en-US" sz="2800" dirty="0"/>
          </a:p>
          <a:p>
            <a:r>
              <a:rPr lang="en-US" sz="2800" dirty="0"/>
              <a:t>The </a:t>
            </a:r>
            <a:r>
              <a:rPr lang="en-US" sz="2800" b="1" dirty="0">
                <a:latin typeface="Courier New" pitchFamily="49" charset="0"/>
              </a:rPr>
              <a:t>main()</a:t>
            </a:r>
            <a:r>
              <a:rPr lang="en-US" sz="2800" dirty="0"/>
              <a:t> function’s body has two statements:</a:t>
            </a:r>
          </a:p>
          <a:p>
            <a:pPr>
              <a:buFontTx/>
              <a:buNone/>
            </a:pPr>
            <a:r>
              <a:rPr lang="en-US" sz="2800" dirty="0">
                <a:solidFill>
                  <a:schemeClr val="bg2"/>
                </a:solidFill>
              </a:rPr>
              <a:t>		(just count the semicolons; </a:t>
            </a:r>
            <a:br>
              <a:rPr lang="en-US" sz="2800" dirty="0">
                <a:solidFill>
                  <a:schemeClr val="bg2"/>
                </a:solidFill>
              </a:rPr>
            </a:br>
            <a:r>
              <a:rPr lang="en-US" sz="2800" dirty="0">
                <a:solidFill>
                  <a:schemeClr val="bg2"/>
                </a:solidFill>
              </a:rPr>
              <a:t>  		that’s how the compiler does it…)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FC920B0-F43D-41AF-AEE9-23784E9CFBA2}" type="slidenum">
              <a:rPr lang="en-US"/>
              <a:pPr/>
              <a:t>15</a:t>
            </a:fld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114800"/>
          </a:xfrm>
        </p:spPr>
        <p:txBody>
          <a:bodyPr/>
          <a:lstStyle/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#include&lt;stdlib.h&gt;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#include&lt;stdio.h&gt;</a:t>
            </a:r>
          </a:p>
          <a:p>
            <a:pPr>
              <a:buFontTx/>
              <a:buNone/>
            </a:pPr>
            <a:endParaRPr lang="en-US" sz="1800" b="1">
              <a:solidFill>
                <a:schemeClr val="accent2"/>
              </a:solidFill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int main() 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{	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	</a:t>
            </a:r>
            <a:r>
              <a:rPr lang="en-US" sz="1800" b="1">
                <a:latin typeface="Courier New" pitchFamily="49" charset="0"/>
              </a:rPr>
              <a:t>printf(“This is a test.</a:t>
            </a: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\n</a:t>
            </a:r>
            <a:r>
              <a:rPr lang="en-US" sz="1800" b="1">
                <a:latin typeface="Courier New" pitchFamily="49" charset="0"/>
              </a:rPr>
              <a:t>”)</a:t>
            </a: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	return 0;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}</a:t>
            </a:r>
          </a:p>
        </p:txBody>
      </p:sp>
      <p:sp>
        <p:nvSpPr>
          <p:cNvPr id="5128" name="Text Box 8"/>
          <p:cNvSpPr txBox="1">
            <a:spLocks noChangeArrowheads="1"/>
          </p:cNvSpPr>
          <p:nvPr/>
        </p:nvSpPr>
        <p:spPr bwMode="auto">
          <a:xfrm>
            <a:off x="1752600" y="4724400"/>
            <a:ext cx="6553200" cy="13795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printf() details:</a:t>
            </a:r>
          </a:p>
          <a:p>
            <a:pPr algn="l">
              <a:spcBef>
                <a:spcPct val="50000"/>
              </a:spcBef>
            </a:pP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\n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means ‘move on to the next line’.  We will learn more of these </a:t>
            </a: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format specifiers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later.</a:t>
            </a:r>
          </a:p>
        </p:txBody>
      </p:sp>
      <p:sp>
        <p:nvSpPr>
          <p:cNvPr id="5133" name="Text Box 13"/>
          <p:cNvSpPr txBox="1">
            <a:spLocks noChangeArrowheads="1"/>
          </p:cNvSpPr>
          <p:nvPr/>
        </p:nvSpPr>
        <p:spPr bwMode="auto">
          <a:xfrm>
            <a:off x="5715000" y="2209800"/>
            <a:ext cx="3200400" cy="17446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ALL statements end with a semicolon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;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pPr algn="l">
              <a:spcBef>
                <a:spcPct val="50000"/>
              </a:spcBef>
            </a:pP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‘statement terminator’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symbol for C/C++.</a:t>
            </a:r>
          </a:p>
        </p:txBody>
      </p:sp>
      <p:sp>
        <p:nvSpPr>
          <p:cNvPr id="5137" name="Rectangle 17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Simple C Program</a:t>
            </a:r>
          </a:p>
        </p:txBody>
      </p:sp>
      <p:sp>
        <p:nvSpPr>
          <p:cNvPr id="5138" name="Rectangle 18"/>
          <p:cNvSpPr>
            <a:spLocks noChangeArrowheads="1"/>
          </p:cNvSpPr>
          <p:nvPr/>
        </p:nvSpPr>
        <p:spPr bwMode="auto">
          <a:xfrm>
            <a:off x="7924800" y="2709863"/>
            <a:ext cx="152400" cy="3048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139" name="Line 19"/>
          <p:cNvSpPr>
            <a:spLocks noChangeShapeType="1"/>
          </p:cNvSpPr>
          <p:nvPr/>
        </p:nvSpPr>
        <p:spPr bwMode="auto">
          <a:xfrm flipH="1">
            <a:off x="5029200" y="2743200"/>
            <a:ext cx="685800" cy="6096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endParaRPr lang="en-US"/>
          </a:p>
        </p:txBody>
      </p:sp>
      <p:sp>
        <p:nvSpPr>
          <p:cNvPr id="5141" name="Line 21"/>
          <p:cNvSpPr>
            <a:spLocks noChangeShapeType="1"/>
          </p:cNvSpPr>
          <p:nvPr/>
        </p:nvSpPr>
        <p:spPr bwMode="auto">
          <a:xfrm flipH="1" flipV="1">
            <a:off x="4419600" y="3733800"/>
            <a:ext cx="0" cy="9906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endParaRPr lang="en-US"/>
          </a:p>
        </p:txBody>
      </p:sp>
      <p:sp>
        <p:nvSpPr>
          <p:cNvPr id="5142" name="Oval 22"/>
          <p:cNvSpPr>
            <a:spLocks noChangeArrowheads="1"/>
          </p:cNvSpPr>
          <p:nvPr/>
        </p:nvSpPr>
        <p:spPr bwMode="auto">
          <a:xfrm>
            <a:off x="4800600" y="3276600"/>
            <a:ext cx="228600" cy="457200"/>
          </a:xfrm>
          <a:prstGeom prst="ellipse">
            <a:avLst/>
          </a:prstGeom>
          <a:noFill/>
          <a:ln w="12700">
            <a:solidFill>
              <a:schemeClr val="tx1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B43CACD-D20E-4150-8DFE-83285B8A0ECE}" type="slidenum">
              <a:rPr lang="en-US"/>
              <a:pPr/>
              <a:t>16</a:t>
            </a:fld>
            <a:endParaRPr lang="en-US"/>
          </a:p>
        </p:txBody>
      </p:sp>
      <p:sp>
        <p:nvSpPr>
          <p:cNvPr id="9830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114800"/>
          </a:xfrm>
        </p:spPr>
        <p:txBody>
          <a:bodyPr/>
          <a:lstStyle/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#include&lt;stdlib.h&gt;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#include&lt;stdio.h&gt;</a:t>
            </a:r>
          </a:p>
          <a:p>
            <a:pPr>
              <a:buFontTx/>
              <a:buNone/>
            </a:pPr>
            <a:endParaRPr lang="en-US" sz="1800" b="1">
              <a:solidFill>
                <a:schemeClr val="accent2"/>
              </a:solidFill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int main() 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{	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	printf(“This is a test.\n”);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	</a:t>
            </a: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return 0;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}</a:t>
            </a:r>
          </a:p>
        </p:txBody>
      </p:sp>
      <p:sp>
        <p:nvSpPr>
          <p:cNvPr id="98307" name="Text Box 3"/>
          <p:cNvSpPr txBox="1">
            <a:spLocks noChangeArrowheads="1"/>
          </p:cNvSpPr>
          <p:nvPr/>
        </p:nvSpPr>
        <p:spPr bwMode="auto">
          <a:xfrm>
            <a:off x="1066800" y="5029200"/>
            <a:ext cx="7467600" cy="11969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</a:rPr>
              <a:t>This  statement says:</a:t>
            </a:r>
            <a:br>
              <a:rPr lang="en-US">
                <a:solidFill>
                  <a:schemeClr val="tx1"/>
                </a:solidFill>
              </a:rPr>
            </a:br>
            <a:r>
              <a:rPr lang="en-US" b="1">
                <a:solidFill>
                  <a:schemeClr val="tx1"/>
                </a:solidFill>
              </a:rPr>
              <a:t> “we are done, and everything completed successfully” </a:t>
            </a:r>
            <a:br>
              <a:rPr lang="en-US" b="1">
                <a:solidFill>
                  <a:schemeClr val="tx1"/>
                </a:solidFill>
              </a:rPr>
            </a:br>
            <a:r>
              <a:rPr lang="en-US" b="1">
                <a:solidFill>
                  <a:schemeClr val="tx1"/>
                </a:solidFill>
              </a:rPr>
              <a:t>(</a:t>
            </a:r>
            <a:r>
              <a:rPr lang="en-US">
                <a:solidFill>
                  <a:schemeClr val="tx1"/>
                </a:solidFill>
              </a:rPr>
              <a:t>more about</a:t>
            </a:r>
            <a:r>
              <a:rPr lang="en-US" b="1">
                <a:solidFill>
                  <a:schemeClr val="tx1"/>
                </a:solidFill>
              </a:rPr>
              <a:t> return statements </a:t>
            </a:r>
            <a:r>
              <a:rPr lang="en-US">
                <a:solidFill>
                  <a:schemeClr val="tx1"/>
                </a:solidFill>
              </a:rPr>
              <a:t>later...)</a:t>
            </a:r>
          </a:p>
        </p:txBody>
      </p:sp>
      <p:sp>
        <p:nvSpPr>
          <p:cNvPr id="98309" name="Rectangle 5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Simple C Program</a:t>
            </a:r>
          </a:p>
        </p:txBody>
      </p:sp>
      <p:sp>
        <p:nvSpPr>
          <p:cNvPr id="98315" name="Line 11"/>
          <p:cNvSpPr>
            <a:spLocks noChangeShapeType="1"/>
          </p:cNvSpPr>
          <p:nvPr/>
        </p:nvSpPr>
        <p:spPr bwMode="auto">
          <a:xfrm flipH="1" flipV="1">
            <a:off x="1905000" y="3962400"/>
            <a:ext cx="304800" cy="1066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0CB2A00-D25C-4437-8DD2-ACC357FC5DFE}" type="slidenum">
              <a:rPr lang="en-US"/>
              <a:pPr/>
              <a:t>17</a:t>
            </a:fld>
            <a:endParaRPr lang="en-US"/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Simple C Program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The output of this program is:</a:t>
            </a:r>
          </a:p>
          <a:p>
            <a:endParaRPr lang="en-US"/>
          </a:p>
          <a:p>
            <a:endParaRPr lang="en-US"/>
          </a:p>
          <a:p>
            <a:endParaRPr lang="en-US"/>
          </a:p>
          <a:p>
            <a:endParaRPr lang="en-US"/>
          </a:p>
          <a:p>
            <a:pPr>
              <a:buFontTx/>
              <a:buNone/>
            </a:pPr>
            <a:r>
              <a:rPr lang="en-US"/>
              <a:t>(printed in the ‘console’ window)</a:t>
            </a:r>
          </a:p>
        </p:txBody>
      </p:sp>
      <p:sp>
        <p:nvSpPr>
          <p:cNvPr id="6148" name="Rectangle 4"/>
          <p:cNvSpPr>
            <a:spLocks noChangeArrowheads="1"/>
          </p:cNvSpPr>
          <p:nvPr/>
        </p:nvSpPr>
        <p:spPr bwMode="auto">
          <a:xfrm>
            <a:off x="1219200" y="2743200"/>
            <a:ext cx="2133600" cy="990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49" name="Text Box 5"/>
          <p:cNvSpPr txBox="1">
            <a:spLocks noChangeArrowheads="1"/>
          </p:cNvSpPr>
          <p:nvPr/>
        </p:nvSpPr>
        <p:spPr bwMode="auto">
          <a:xfrm>
            <a:off x="1295400" y="2819400"/>
            <a:ext cx="2438400" cy="1004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</a:rPr>
              <a:t>&gt;This is a test.</a:t>
            </a:r>
          </a:p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</a:rPr>
              <a:t>&gt;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4470D7-803B-4AD1-BFF7-9741F5313D70}" type="slidenum">
              <a:rPr lang="en-US"/>
              <a:pPr/>
              <a:t>18</a:t>
            </a:fld>
            <a:endParaRPr lang="en-US"/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Simple C Program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7772400" cy="5029200"/>
          </a:xfrm>
        </p:spPr>
        <p:txBody>
          <a:bodyPr/>
          <a:lstStyle/>
          <a:p>
            <a:r>
              <a:rPr lang="en-US" dirty="0"/>
              <a:t>Notes:</a:t>
            </a:r>
          </a:p>
          <a:p>
            <a:pPr lvl="1"/>
            <a:r>
              <a:rPr lang="en-US" dirty="0"/>
              <a:t>C is </a:t>
            </a:r>
            <a:r>
              <a:rPr lang="en-US" b="1" dirty="0">
                <a:solidFill>
                  <a:srgbClr val="0070C0"/>
                </a:solidFill>
              </a:rPr>
              <a:t>case sensitive. </a:t>
            </a:r>
            <a:r>
              <a:rPr lang="en-US" dirty="0"/>
              <a:t/>
            </a:r>
            <a:br>
              <a:rPr lang="en-US" dirty="0"/>
            </a:br>
            <a:r>
              <a:rPr lang="en-US" b="1" dirty="0" err="1"/>
              <a:t>Printf</a:t>
            </a:r>
            <a:r>
              <a:rPr lang="en-US" b="1" dirty="0"/>
              <a:t>()</a:t>
            </a:r>
            <a:r>
              <a:rPr lang="en-US" dirty="0"/>
              <a:t> is NOT the same as </a:t>
            </a:r>
            <a:r>
              <a:rPr lang="en-US" b="1" dirty="0" err="1"/>
              <a:t>printf</a:t>
            </a:r>
            <a:r>
              <a:rPr lang="en-US" b="1" dirty="0"/>
              <a:t>().  </a:t>
            </a:r>
            <a:br>
              <a:rPr lang="en-US" b="1" dirty="0"/>
            </a:br>
            <a:r>
              <a:rPr lang="en-US" u="sng" dirty="0"/>
              <a:t>All C commands are lowercase!</a:t>
            </a:r>
            <a:endParaRPr lang="en-US" b="1" dirty="0"/>
          </a:p>
          <a:p>
            <a:pPr lvl="1"/>
            <a:r>
              <a:rPr lang="en-US" dirty="0"/>
              <a:t>Orderly indenting is very important; it makes your code readable.  </a:t>
            </a:r>
            <a:r>
              <a:rPr lang="en-US" dirty="0" err="1" smtClean="0"/>
              <a:t>CodeBlocks</a:t>
            </a:r>
            <a:r>
              <a:rPr lang="en-US" dirty="0" smtClean="0"/>
              <a:t>, Eclipse, </a:t>
            </a:r>
            <a:r>
              <a:rPr lang="en-US" dirty="0" err="1" smtClean="0"/>
              <a:t>VisualStudio</a:t>
            </a:r>
            <a:r>
              <a:rPr lang="en-US" dirty="0" smtClean="0"/>
              <a:t> </a:t>
            </a:r>
            <a:r>
              <a:rPr lang="en-US" dirty="0"/>
              <a:t>will help </a:t>
            </a:r>
            <a:r>
              <a:rPr lang="en-US" dirty="0" smtClean="0"/>
              <a:t>you… </a:t>
            </a:r>
            <a:br>
              <a:rPr lang="en-US" dirty="0" smtClean="0"/>
            </a:br>
            <a:r>
              <a:rPr lang="en-US" dirty="0" smtClean="0"/>
              <a:t>(</a:t>
            </a:r>
            <a:r>
              <a:rPr lang="en-US" dirty="0"/>
              <a:t>look up ‘smart indenting’).</a:t>
            </a:r>
          </a:p>
          <a:p>
            <a:pPr lvl="1"/>
            <a:r>
              <a:rPr lang="en-US" dirty="0"/>
              <a:t>Always write comments in your programs. Comments are enclosed in </a:t>
            </a:r>
            <a:r>
              <a:rPr lang="en-US" b="1" dirty="0"/>
              <a:t>/*</a:t>
            </a:r>
            <a:r>
              <a:rPr lang="en-US" dirty="0"/>
              <a:t> and </a:t>
            </a:r>
            <a:r>
              <a:rPr lang="en-US" b="1" dirty="0"/>
              <a:t>*/</a:t>
            </a:r>
          </a:p>
          <a:p>
            <a:pPr lvl="1"/>
            <a:r>
              <a:rPr lang="en-US" dirty="0">
                <a:solidFill>
                  <a:srgbClr val="FF0000"/>
                </a:solidFill>
              </a:rPr>
              <a:t>// </a:t>
            </a:r>
            <a:r>
              <a:rPr lang="en-US" dirty="0" err="1" smtClean="0">
                <a:solidFill>
                  <a:srgbClr val="FF0000"/>
                </a:solidFill>
              </a:rPr>
              <a:t>CodeBlocks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>
                <a:solidFill>
                  <a:srgbClr val="FF0000"/>
                </a:solidFill>
              </a:rPr>
              <a:t>allows C++ style comments too!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9DA6ED-EE2F-4FAA-9DC7-D4D2F371417D}" type="slidenum">
              <a:rPr lang="en-US"/>
              <a:pPr/>
              <a:t>19</a:t>
            </a:fld>
            <a:endParaRPr lang="en-US"/>
          </a:p>
        </p:txBody>
      </p:sp>
      <p:sp>
        <p:nvSpPr>
          <p:cNvPr id="104465" name="Line 17"/>
          <p:cNvSpPr>
            <a:spLocks noChangeShapeType="1"/>
          </p:cNvSpPr>
          <p:nvPr/>
        </p:nvSpPr>
        <p:spPr bwMode="auto">
          <a:xfrm>
            <a:off x="609600" y="2209800"/>
            <a:ext cx="8077200" cy="381000"/>
          </a:xfrm>
          <a:prstGeom prst="line">
            <a:avLst/>
          </a:prstGeom>
          <a:noFill/>
          <a:ln w="76200">
            <a:solidFill>
              <a:schemeClr val="folHlink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04466" name="Line 18"/>
          <p:cNvSpPr>
            <a:spLocks noChangeShapeType="1"/>
          </p:cNvSpPr>
          <p:nvPr/>
        </p:nvSpPr>
        <p:spPr bwMode="auto">
          <a:xfrm flipV="1">
            <a:off x="609600" y="2133600"/>
            <a:ext cx="8077200" cy="381000"/>
          </a:xfrm>
          <a:prstGeom prst="line">
            <a:avLst/>
          </a:prstGeom>
          <a:noFill/>
          <a:ln w="76200">
            <a:solidFill>
              <a:schemeClr val="folHlink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044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Indenting Advice</a:t>
            </a:r>
          </a:p>
        </p:txBody>
      </p:sp>
      <p:sp>
        <p:nvSpPr>
          <p:cNvPr id="1044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066800"/>
            <a:ext cx="7924800" cy="41148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/>
              <a:t>Crucial for </a:t>
            </a:r>
            <a:r>
              <a:rPr lang="en-US" sz="2800">
                <a:solidFill>
                  <a:schemeClr val="accent2"/>
                </a:solidFill>
              </a:rPr>
              <a:t>Human-Readable</a:t>
            </a:r>
            <a:r>
              <a:rPr lang="en-US" sz="2800"/>
              <a:t> code! </a:t>
            </a:r>
          </a:p>
          <a:p>
            <a:pPr>
              <a:buFontTx/>
              <a:buNone/>
            </a:pPr>
            <a:r>
              <a:rPr lang="en-US" sz="2800"/>
              <a:t>C compiler ignores it  (jargon: ‘white-space’) </a:t>
            </a:r>
          </a:p>
          <a:p>
            <a:r>
              <a:rPr lang="en-US" sz="2800"/>
              <a:t>‘K&amp;R-style’: fewer lines, but sometimes confusing</a:t>
            </a:r>
          </a:p>
          <a:p>
            <a:r>
              <a:rPr lang="en-US" sz="2800"/>
              <a:t>‘BSD-style’: simple--align curly-brackets vertically</a:t>
            </a:r>
          </a:p>
        </p:txBody>
      </p:sp>
      <p:sp>
        <p:nvSpPr>
          <p:cNvPr id="104452" name="Text Box 4"/>
          <p:cNvSpPr txBox="1">
            <a:spLocks noChangeArrowheads="1"/>
          </p:cNvSpPr>
          <p:nvPr/>
        </p:nvSpPr>
        <p:spPr bwMode="auto">
          <a:xfrm>
            <a:off x="304800" y="3505200"/>
            <a:ext cx="3886200" cy="248443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i;			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endParaRPr lang="en-US" sz="16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for(i=0; i&lt;10; i++)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printf(“Old way:K&amp;R”);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printf(“Confused?\n”);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return 0;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endParaRPr lang="en-US"/>
          </a:p>
        </p:txBody>
      </p:sp>
      <p:sp>
        <p:nvSpPr>
          <p:cNvPr id="104453" name="Freeform 5"/>
          <p:cNvSpPr>
            <a:spLocks/>
          </p:cNvSpPr>
          <p:nvPr/>
        </p:nvSpPr>
        <p:spPr bwMode="auto">
          <a:xfrm>
            <a:off x="449263" y="3833813"/>
            <a:ext cx="1379537" cy="1793875"/>
          </a:xfrm>
          <a:custGeom>
            <a:avLst/>
            <a:gdLst>
              <a:gd name="T0" fmla="*/ 1009 w 1009"/>
              <a:gd name="T1" fmla="*/ 0 h 1130"/>
              <a:gd name="T2" fmla="*/ 1009 w 1009"/>
              <a:gd name="T3" fmla="*/ 246 h 1130"/>
              <a:gd name="T4" fmla="*/ 5 w 1009"/>
              <a:gd name="T5" fmla="*/ 246 h 1130"/>
              <a:gd name="T6" fmla="*/ 0 w 1009"/>
              <a:gd name="T7" fmla="*/ 1130 h 1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9" h="1130">
                <a:moveTo>
                  <a:pt x="1009" y="0"/>
                </a:moveTo>
                <a:lnTo>
                  <a:pt x="1009" y="246"/>
                </a:lnTo>
                <a:lnTo>
                  <a:pt x="5" y="246"/>
                </a:lnTo>
                <a:lnTo>
                  <a:pt x="0" y="1130"/>
                </a:lnTo>
              </a:path>
            </a:pathLst>
          </a:custGeom>
          <a:noFill/>
          <a:ln w="12700" cap="flat" cmpd="sng">
            <a:solidFill>
              <a:srgbClr val="FF0000"/>
            </a:solidFill>
            <a:prstDash val="solid"/>
            <a:round/>
            <a:headEnd type="stealth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4454" name="Freeform 6"/>
          <p:cNvSpPr>
            <a:spLocks/>
          </p:cNvSpPr>
          <p:nvPr/>
        </p:nvSpPr>
        <p:spPr bwMode="auto">
          <a:xfrm>
            <a:off x="1524000" y="4481513"/>
            <a:ext cx="2738438" cy="776287"/>
          </a:xfrm>
          <a:custGeom>
            <a:avLst/>
            <a:gdLst>
              <a:gd name="T0" fmla="*/ 1266 w 1725"/>
              <a:gd name="T1" fmla="*/ 0 h 489"/>
              <a:gd name="T2" fmla="*/ 1725 w 1725"/>
              <a:gd name="T3" fmla="*/ 0 h 489"/>
              <a:gd name="T4" fmla="*/ 1725 w 1725"/>
              <a:gd name="T5" fmla="*/ 488 h 489"/>
              <a:gd name="T6" fmla="*/ 0 w 1725"/>
              <a:gd name="T7" fmla="*/ 489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25" h="489">
                <a:moveTo>
                  <a:pt x="1266" y="0"/>
                </a:moveTo>
                <a:lnTo>
                  <a:pt x="1725" y="0"/>
                </a:lnTo>
                <a:lnTo>
                  <a:pt x="1725" y="488"/>
                </a:lnTo>
                <a:lnTo>
                  <a:pt x="0" y="489"/>
                </a:lnTo>
              </a:path>
            </a:pathLst>
          </a:custGeom>
          <a:noFill/>
          <a:ln w="12700" cap="flat" cmpd="sng">
            <a:solidFill>
              <a:srgbClr val="FF0000"/>
            </a:solidFill>
            <a:prstDash val="solid"/>
            <a:round/>
            <a:headEnd type="stealth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4457" name="Text Box 9"/>
          <p:cNvSpPr txBox="1">
            <a:spLocks noChangeArrowheads="1"/>
          </p:cNvSpPr>
          <p:nvPr/>
        </p:nvSpPr>
        <p:spPr bwMode="auto">
          <a:xfrm>
            <a:off x="4572000" y="3505200"/>
            <a:ext cx="4267200" cy="2974975"/>
          </a:xfrm>
          <a:prstGeom prst="rect">
            <a:avLst/>
          </a:prstGeom>
          <a:noFill/>
          <a:ln w="12700">
            <a:solidFill>
              <a:srgbClr val="00B05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main() </a:t>
            </a:r>
            <a:b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</a:b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{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int i;			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endParaRPr lang="en-US" sz="16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for(i=0; i&lt;10; i++)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{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printf(“Newer way: BSD”);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    printf(“is Simpler!\n”);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</a:t>
            </a: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   return 0;</a:t>
            </a:r>
          </a:p>
          <a:p>
            <a:pPr algn="l">
              <a:lnSpc>
                <a:spcPct val="90000"/>
              </a:lnSpc>
              <a:spcBef>
                <a:spcPct val="20000"/>
              </a:spcBef>
            </a:pPr>
            <a:r>
              <a:rPr lang="en-US" sz="1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}</a:t>
            </a:r>
            <a:endParaRPr lang="en-US"/>
          </a:p>
        </p:txBody>
      </p:sp>
      <p:sp>
        <p:nvSpPr>
          <p:cNvPr id="104460" name="Rectangle 12"/>
          <p:cNvSpPr>
            <a:spLocks noChangeArrowheads="1"/>
          </p:cNvSpPr>
          <p:nvPr/>
        </p:nvSpPr>
        <p:spPr bwMode="auto">
          <a:xfrm>
            <a:off x="8153400" y="6172200"/>
            <a:ext cx="228600" cy="304800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104461" name="Line 13"/>
          <p:cNvSpPr>
            <a:spLocks noChangeShapeType="1"/>
          </p:cNvSpPr>
          <p:nvPr/>
        </p:nvSpPr>
        <p:spPr bwMode="auto">
          <a:xfrm>
            <a:off x="5210175" y="5133975"/>
            <a:ext cx="0" cy="457200"/>
          </a:xfrm>
          <a:prstGeom prst="line">
            <a:avLst/>
          </a:prstGeom>
          <a:noFill/>
          <a:ln w="12700">
            <a:solidFill>
              <a:srgbClr val="009900"/>
            </a:solidFill>
            <a:round/>
            <a:headEnd type="stealth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4462" name="Line 14"/>
          <p:cNvSpPr>
            <a:spLocks noChangeShapeType="1"/>
          </p:cNvSpPr>
          <p:nvPr/>
        </p:nvSpPr>
        <p:spPr bwMode="auto">
          <a:xfrm>
            <a:off x="4724400" y="4038600"/>
            <a:ext cx="0" cy="2133600"/>
          </a:xfrm>
          <a:prstGeom prst="line">
            <a:avLst/>
          </a:prstGeom>
          <a:noFill/>
          <a:ln w="12700">
            <a:solidFill>
              <a:srgbClr val="009900"/>
            </a:solidFill>
            <a:round/>
            <a:headEnd type="stealth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4464" name="Rectangle 16"/>
          <p:cNvSpPr>
            <a:spLocks noChangeArrowheads="1"/>
          </p:cNvSpPr>
          <p:nvPr/>
        </p:nvSpPr>
        <p:spPr bwMode="auto">
          <a:xfrm flipV="1">
            <a:off x="1066800" y="2667000"/>
            <a:ext cx="7391400" cy="457200"/>
          </a:xfrm>
          <a:prstGeom prst="rect">
            <a:avLst/>
          </a:prstGeom>
          <a:noFill/>
          <a:ln w="12700">
            <a:solidFill>
              <a:srgbClr val="0099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2" name="Freeform 1"/>
          <p:cNvSpPr/>
          <p:nvPr/>
        </p:nvSpPr>
        <p:spPr bwMode="auto">
          <a:xfrm>
            <a:off x="179858" y="2357718"/>
            <a:ext cx="671789" cy="1075764"/>
          </a:xfrm>
          <a:custGeom>
            <a:avLst/>
            <a:gdLst>
              <a:gd name="connsiteX0" fmla="*/ 671789 w 671789"/>
              <a:gd name="connsiteY0" fmla="*/ 0 h 1075764"/>
              <a:gd name="connsiteX1" fmla="*/ 8401 w 671789"/>
              <a:gd name="connsiteY1" fmla="*/ 233082 h 1075764"/>
              <a:gd name="connsiteX2" fmla="*/ 358024 w 671789"/>
              <a:gd name="connsiteY2" fmla="*/ 1075764 h 10757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71789" h="1075764">
                <a:moveTo>
                  <a:pt x="671789" y="0"/>
                </a:moveTo>
                <a:cubicBezTo>
                  <a:pt x="366242" y="26894"/>
                  <a:pt x="60695" y="53788"/>
                  <a:pt x="8401" y="233082"/>
                </a:cubicBezTo>
                <a:cubicBezTo>
                  <a:pt x="-43893" y="412376"/>
                  <a:pt x="157065" y="744070"/>
                  <a:pt x="358024" y="1075764"/>
                </a:cubicBezTo>
              </a:path>
            </a:pathLst>
          </a:custGeom>
          <a:noFill/>
          <a:ln w="57150" cap="flat" cmpd="tri" algn="ctr">
            <a:solidFill>
              <a:srgbClr val="FF0000"/>
            </a:solidFill>
            <a:prstDash val="solid"/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smtClean="0">
              <a:ln>
                <a:noFill/>
              </a:ln>
              <a:solidFill>
                <a:schemeClr val="tx2"/>
              </a:solidFill>
              <a:effectLst/>
              <a:latin typeface="Times New Roman" charset="0"/>
            </a:endParaRPr>
          </a:p>
        </p:txBody>
      </p:sp>
      <p:sp>
        <p:nvSpPr>
          <p:cNvPr id="3" name="Freeform 2"/>
          <p:cNvSpPr/>
          <p:nvPr/>
        </p:nvSpPr>
        <p:spPr bwMode="auto">
          <a:xfrm>
            <a:off x="8480612" y="2902393"/>
            <a:ext cx="403417" cy="566948"/>
          </a:xfrm>
          <a:custGeom>
            <a:avLst/>
            <a:gdLst>
              <a:gd name="connsiteX0" fmla="*/ 0 w 403417"/>
              <a:gd name="connsiteY0" fmla="*/ 11136 h 566948"/>
              <a:gd name="connsiteX1" fmla="*/ 403412 w 403417"/>
              <a:gd name="connsiteY1" fmla="*/ 73889 h 566948"/>
              <a:gd name="connsiteX2" fmla="*/ 8964 w 403417"/>
              <a:gd name="connsiteY2" fmla="*/ 566948 h 5669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403417" h="566948">
                <a:moveTo>
                  <a:pt x="0" y="11136"/>
                </a:moveTo>
                <a:cubicBezTo>
                  <a:pt x="200959" y="-3805"/>
                  <a:pt x="401918" y="-18746"/>
                  <a:pt x="403412" y="73889"/>
                </a:cubicBezTo>
                <a:cubicBezTo>
                  <a:pt x="404906" y="166524"/>
                  <a:pt x="71717" y="484772"/>
                  <a:pt x="8964" y="566948"/>
                </a:cubicBezTo>
              </a:path>
            </a:pathLst>
          </a:custGeom>
          <a:ln w="76200">
            <a:solidFill>
              <a:srgbClr val="92D050"/>
            </a:solidFill>
            <a:headEnd type="none" w="med" len="med"/>
            <a:tailEnd type="stealth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smtClean="0">
              <a:ln>
                <a:noFill/>
              </a:ln>
              <a:solidFill>
                <a:schemeClr val="tx2"/>
              </a:solidFill>
              <a:effectLst/>
              <a:latin typeface="Times New Roman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A65680-1675-4893-991B-6ACCC251A86C}" type="slidenum">
              <a:rPr lang="en-US"/>
              <a:pPr/>
              <a:t>2</a:t>
            </a:fld>
            <a:endParaRPr lang="en-US"/>
          </a:p>
        </p:txBody>
      </p:sp>
      <p:sp>
        <p:nvSpPr>
          <p:cNvPr id="103426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r>
              <a:rPr lang="en-US" sz="440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 is just one of many …</a:t>
            </a:r>
          </a:p>
        </p:txBody>
      </p:sp>
      <p:sp>
        <p:nvSpPr>
          <p:cNvPr id="103427" name="Rectangle 3"/>
          <p:cNvSpPr>
            <a:spLocks noChangeArrowheads="1"/>
          </p:cNvSpPr>
          <p:nvPr/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 algn="l">
              <a:spcBef>
                <a:spcPct val="20000"/>
              </a:spcBef>
              <a:buFontTx/>
              <a:buChar char="•"/>
            </a:pPr>
            <a:r>
              <a:rPr lang="en-US" sz="32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Machine language, Assembly language</a:t>
            </a:r>
            <a:br>
              <a:rPr lang="en-US" sz="32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32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‘symbolic language’ (book)</a:t>
            </a:r>
          </a:p>
          <a:p>
            <a:pPr marL="1600200" lvl="3" indent="-228600" algn="l">
              <a:spcBef>
                <a:spcPct val="20000"/>
              </a:spcBef>
              <a:buFontTx/>
              <a:buChar char="–"/>
            </a:pPr>
            <a:r>
              <a:rPr lang="en-US" sz="20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x86 or PPC assembler, AltiVec, MMX, SSE,…</a:t>
            </a:r>
          </a:p>
          <a:p>
            <a:pPr marL="1600200" lvl="3" indent="-228600" algn="l">
              <a:spcBef>
                <a:spcPct val="20000"/>
              </a:spcBef>
            </a:pPr>
            <a:endParaRPr lang="en-US" sz="200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342900" indent="-342900" algn="l">
              <a:spcBef>
                <a:spcPct val="20000"/>
              </a:spcBef>
              <a:buFontTx/>
              <a:buChar char="•"/>
            </a:pPr>
            <a:r>
              <a:rPr lang="en-US" sz="32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Interpreted language/scripting language</a:t>
            </a:r>
          </a:p>
          <a:p>
            <a:pPr marL="1600200" lvl="3" indent="-228600" algn="l">
              <a:spcBef>
                <a:spcPct val="20000"/>
              </a:spcBef>
              <a:buFontTx/>
              <a:buChar char="–"/>
            </a:pPr>
            <a:r>
              <a:rPr lang="en-US" sz="20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Matlab* Alice, Python, PERL,Basic, Bash, HTML, Java*, … </a:t>
            </a:r>
          </a:p>
          <a:p>
            <a:pPr marL="342900" indent="-342900" algn="l">
              <a:spcBef>
                <a:spcPct val="20000"/>
              </a:spcBef>
              <a:buFontTx/>
              <a:buChar char="•"/>
            </a:pPr>
            <a:r>
              <a:rPr lang="en-US" sz="32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Compiled Language</a:t>
            </a:r>
          </a:p>
          <a:p>
            <a:pPr marL="1600200" lvl="3" indent="-228600" algn="l">
              <a:spcBef>
                <a:spcPct val="20000"/>
              </a:spcBef>
              <a:buFontTx/>
              <a:buChar char="–"/>
            </a:pPr>
            <a:r>
              <a:rPr lang="en-US" sz="20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</a:t>
            </a:r>
            <a:r>
              <a:rPr lang="en-US" sz="20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/C++, C#, Obj-C, FORTRAN, Ada, LISP, Java*,Matlab*…  </a:t>
            </a:r>
          </a:p>
          <a:p>
            <a:pPr marL="742950" lvl="1" indent="-285750" algn="l">
              <a:spcBef>
                <a:spcPct val="20000"/>
              </a:spcBef>
            </a:pPr>
            <a:endParaRPr lang="en-US" sz="280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4F3B6C-8577-4B21-948C-28DC348ABDA0}" type="slidenum">
              <a:rPr lang="en-US"/>
              <a:pPr/>
              <a:t>20</a:t>
            </a:fld>
            <a:endParaRPr lang="en-US"/>
          </a:p>
        </p:txBody>
      </p:sp>
      <p:sp>
        <p:nvSpPr>
          <p:cNvPr id="9241" name="Rectangle 25"/>
          <p:cNvSpPr>
            <a:spLocks noChangeArrowheads="1"/>
          </p:cNvSpPr>
          <p:nvPr/>
        </p:nvSpPr>
        <p:spPr bwMode="auto">
          <a:xfrm>
            <a:off x="685800" y="16764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/* This /* small */ comment is wrong */</a:t>
            </a:r>
          </a:p>
          <a:p>
            <a:pPr marL="342900" indent="-342900" algn="l">
              <a:spcBef>
                <a:spcPct val="20000"/>
              </a:spcBef>
            </a:pPr>
            <a:endParaRPr lang="en-US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/* This small comment uses correct syntax */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			/*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And so does 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this		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one.				See?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*/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</a:t>
            </a:r>
          </a:p>
          <a:p>
            <a:pPr marL="342900" indent="-342900" algn="l">
              <a:spcBef>
                <a:spcPct val="20000"/>
              </a:spcBef>
            </a:pPr>
            <a:endParaRPr lang="en-US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9242" name="Rectangle 26"/>
          <p:cNvSpPr>
            <a:spLocks noChangeArrowheads="1"/>
          </p:cNvSpPr>
          <p:nvPr/>
        </p:nvSpPr>
        <p:spPr bwMode="auto">
          <a:xfrm>
            <a:off x="685800" y="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r>
              <a:rPr lang="en-US" sz="440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Comment Syntax: Pair-wise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CF0D77C-E8AB-458A-8AB9-45EE1017FC65}" type="slidenum">
              <a:rPr lang="en-US"/>
              <a:pPr/>
              <a:t>21</a:t>
            </a:fld>
            <a:endParaRPr lang="en-US"/>
          </a:p>
        </p:txBody>
      </p:sp>
      <p:sp>
        <p:nvSpPr>
          <p:cNvPr id="106498" name="Rectangle 2"/>
          <p:cNvSpPr>
            <a:spLocks noChangeArrowheads="1"/>
          </p:cNvSpPr>
          <p:nvPr/>
        </p:nvSpPr>
        <p:spPr bwMode="auto">
          <a:xfrm>
            <a:off x="685800" y="16764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rgbClr val="0099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/* This /* small */</a:t>
            </a: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comment is wrong */</a:t>
            </a:r>
          </a:p>
          <a:p>
            <a:pPr marL="342900" indent="-342900" algn="l">
              <a:spcBef>
                <a:spcPct val="20000"/>
              </a:spcBef>
            </a:pPr>
            <a:endParaRPr lang="en-US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  <a:r>
              <a:rPr lang="en-US" b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/* This small comment uses correct syntax */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				/*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And so does 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this		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one.				See?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			*/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</a:t>
            </a:r>
          </a:p>
          <a:p>
            <a:pPr marL="342900" indent="-342900" algn="l">
              <a:spcBef>
                <a:spcPct val="20000"/>
              </a:spcBef>
            </a:pPr>
            <a:endParaRPr lang="en-US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06499" name="Rectangle 3"/>
          <p:cNvSpPr>
            <a:spLocks noChangeArrowheads="1"/>
          </p:cNvSpPr>
          <p:nvPr/>
        </p:nvSpPr>
        <p:spPr bwMode="auto">
          <a:xfrm>
            <a:off x="685800" y="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r>
              <a:rPr lang="en-US" sz="440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Comment Syntax: Pair-wise</a:t>
            </a:r>
          </a:p>
        </p:txBody>
      </p:sp>
      <p:sp>
        <p:nvSpPr>
          <p:cNvPr id="106500" name="Text Box 4"/>
          <p:cNvSpPr txBox="1">
            <a:spLocks noChangeArrowheads="1"/>
          </p:cNvSpPr>
          <p:nvPr/>
        </p:nvSpPr>
        <p:spPr bwMode="auto">
          <a:xfrm>
            <a:off x="1524000" y="2286000"/>
            <a:ext cx="1679575" cy="495300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IGNORED</a:t>
            </a:r>
          </a:p>
        </p:txBody>
      </p:sp>
      <p:sp>
        <p:nvSpPr>
          <p:cNvPr id="106502" name="Oval 6"/>
          <p:cNvSpPr>
            <a:spLocks noChangeArrowheads="1"/>
          </p:cNvSpPr>
          <p:nvPr/>
        </p:nvSpPr>
        <p:spPr bwMode="auto">
          <a:xfrm>
            <a:off x="2133600" y="1600200"/>
            <a:ext cx="533400" cy="685800"/>
          </a:xfrm>
          <a:prstGeom prst="ellipse">
            <a:avLst/>
          </a:prstGeom>
          <a:noFill/>
          <a:ln w="12700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F44A65-6F77-4B13-8714-FFB8E83CC67C}" type="slidenum">
              <a:rPr lang="en-US"/>
              <a:pPr/>
              <a:t>22</a:t>
            </a:fld>
            <a:endParaRPr lang="en-US"/>
          </a:p>
        </p:txBody>
      </p:sp>
      <p:sp>
        <p:nvSpPr>
          <p:cNvPr id="53250" name="Rectangle 2"/>
          <p:cNvSpPr>
            <a:spLocks noChangeArrowheads="1"/>
          </p:cNvSpPr>
          <p:nvPr/>
        </p:nvSpPr>
        <p:spPr bwMode="auto">
          <a:xfrm>
            <a:off x="685800" y="1143000"/>
            <a:ext cx="7772400" cy="495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 algn="l">
              <a:spcBef>
                <a:spcPct val="20000"/>
              </a:spcBef>
            </a:pPr>
            <a:endParaRPr lang="en-US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342900" indent="-342900" algn="l">
              <a:spcBef>
                <a:spcPct val="20000"/>
              </a:spcBef>
            </a:pPr>
            <a:r>
              <a:rPr lang="en-US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/* This /* small */ comment is wrong */</a:t>
            </a:r>
          </a:p>
          <a:p>
            <a:pPr marL="342900" indent="-342900" algn="l">
              <a:spcBef>
                <a:spcPct val="20000"/>
              </a:spcBef>
            </a:pPr>
            <a:endParaRPr lang="en-US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342900" indent="-342900" algn="l">
              <a:spcBef>
                <a:spcPct val="20000"/>
              </a:spcBef>
            </a:pPr>
            <a:endParaRPr lang="en-US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342900" indent="-342900" algn="l">
              <a:spcBef>
                <a:spcPct val="20000"/>
              </a:spcBef>
            </a:pPr>
            <a:endParaRPr lang="en-US" b="1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</a:endParaRPr>
          </a:p>
          <a:p>
            <a:pPr marL="342900" indent="-342900" algn="l">
              <a:spcBef>
                <a:spcPct val="20000"/>
              </a:spcBef>
            </a:pPr>
            <a:r>
              <a:rPr lang="en-US" b="1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/* Suggestion: line up comment delimiters vertically like this,  but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never put comments-within-comments (“nesting”) </a:t>
            </a:r>
            <a:r>
              <a:rPr lang="en-US" b="1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because most compilers will get confused.</a:t>
            </a:r>
          </a:p>
          <a:p>
            <a:pPr marL="342900" indent="-342900" algn="l">
              <a:spcBef>
                <a:spcPct val="20000"/>
              </a:spcBef>
            </a:pPr>
            <a:r>
              <a:rPr lang="en-US" b="1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*/</a:t>
            </a:r>
            <a:endParaRPr lang="en-US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53252" name="Freeform 4"/>
          <p:cNvSpPr>
            <a:spLocks/>
          </p:cNvSpPr>
          <p:nvPr/>
        </p:nvSpPr>
        <p:spPr bwMode="auto">
          <a:xfrm>
            <a:off x="1066800" y="2057400"/>
            <a:ext cx="2895600" cy="381000"/>
          </a:xfrm>
          <a:custGeom>
            <a:avLst/>
            <a:gdLst>
              <a:gd name="T0" fmla="*/ 0 w 1344"/>
              <a:gd name="T1" fmla="*/ 0 h 154"/>
              <a:gd name="T2" fmla="*/ 674 w 1344"/>
              <a:gd name="T3" fmla="*/ 154 h 154"/>
              <a:gd name="T4" fmla="*/ 1344 w 1344"/>
              <a:gd name="T5" fmla="*/ 0 h 1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44" h="154">
                <a:moveTo>
                  <a:pt x="0" y="0"/>
                </a:moveTo>
                <a:cubicBezTo>
                  <a:pt x="112" y="26"/>
                  <a:pt x="450" y="154"/>
                  <a:pt x="674" y="154"/>
                </a:cubicBezTo>
                <a:cubicBezTo>
                  <a:pt x="898" y="154"/>
                  <a:pt x="1205" y="32"/>
                  <a:pt x="1344" y="0"/>
                </a:cubicBez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endParaRPr lang="en-US"/>
          </a:p>
        </p:txBody>
      </p:sp>
      <p:sp>
        <p:nvSpPr>
          <p:cNvPr id="53253" name="Text Box 5"/>
          <p:cNvSpPr txBox="1">
            <a:spLocks noChangeArrowheads="1"/>
          </p:cNvSpPr>
          <p:nvPr/>
        </p:nvSpPr>
        <p:spPr bwMode="auto">
          <a:xfrm>
            <a:off x="1905000" y="2438400"/>
            <a:ext cx="1316038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comment</a:t>
            </a:r>
          </a:p>
        </p:txBody>
      </p:sp>
      <p:sp>
        <p:nvSpPr>
          <p:cNvPr id="53254" name="Freeform 6"/>
          <p:cNvSpPr>
            <a:spLocks/>
          </p:cNvSpPr>
          <p:nvPr/>
        </p:nvSpPr>
        <p:spPr bwMode="auto">
          <a:xfrm>
            <a:off x="4572000" y="2057400"/>
            <a:ext cx="3048000" cy="304800"/>
          </a:xfrm>
          <a:custGeom>
            <a:avLst/>
            <a:gdLst>
              <a:gd name="T0" fmla="*/ 0 w 1344"/>
              <a:gd name="T1" fmla="*/ 0 h 154"/>
              <a:gd name="T2" fmla="*/ 674 w 1344"/>
              <a:gd name="T3" fmla="*/ 154 h 154"/>
              <a:gd name="T4" fmla="*/ 1344 w 1344"/>
              <a:gd name="T5" fmla="*/ 0 h 1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44" h="154">
                <a:moveTo>
                  <a:pt x="0" y="0"/>
                </a:moveTo>
                <a:cubicBezTo>
                  <a:pt x="112" y="26"/>
                  <a:pt x="450" y="154"/>
                  <a:pt x="674" y="154"/>
                </a:cubicBezTo>
                <a:cubicBezTo>
                  <a:pt x="898" y="154"/>
                  <a:pt x="1205" y="32"/>
                  <a:pt x="1344" y="0"/>
                </a:cubicBezTo>
              </a:path>
            </a:pathLst>
          </a:custGeom>
          <a:noFill/>
          <a:ln w="9525" cap="flat" cmpd="sng">
            <a:solidFill>
              <a:schemeClr val="tx1"/>
            </a:solidFill>
            <a:prstDash val="solid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endParaRPr lang="en-US"/>
          </a:p>
        </p:txBody>
      </p:sp>
      <p:sp>
        <p:nvSpPr>
          <p:cNvPr id="53255" name="Text Box 7"/>
          <p:cNvSpPr txBox="1">
            <a:spLocks noChangeArrowheads="1"/>
          </p:cNvSpPr>
          <p:nvPr/>
        </p:nvSpPr>
        <p:spPr bwMode="auto">
          <a:xfrm>
            <a:off x="5638800" y="2362200"/>
            <a:ext cx="10287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?code?</a:t>
            </a:r>
          </a:p>
        </p:txBody>
      </p:sp>
      <p:sp>
        <p:nvSpPr>
          <p:cNvPr id="53256" name="Rectangle 8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Comment Syntax: Pair-wise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0185FF3-7397-4040-9BF5-524EE874AC7E}" type="slidenum">
              <a:rPr lang="en-US"/>
              <a:pPr/>
              <a:t>23</a:t>
            </a:fld>
            <a:endParaRPr lang="en-US"/>
          </a:p>
        </p:txBody>
      </p:sp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52400"/>
            <a:ext cx="9144000" cy="9906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Numbers: Bits, Bytes and Memory</a:t>
            </a:r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419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1">
                <a:solidFill>
                  <a:srgbClr val="FF0000"/>
                </a:solidFill>
              </a:rPr>
              <a:t>Bit</a:t>
            </a:r>
            <a:r>
              <a:rPr lang="en-US"/>
              <a:t> = </a:t>
            </a:r>
            <a:r>
              <a:rPr lang="en-US">
                <a:solidFill>
                  <a:srgbClr val="FF0000"/>
                </a:solidFill>
              </a:rPr>
              <a:t>BI</a:t>
            </a:r>
            <a:r>
              <a:rPr lang="en-US"/>
              <a:t>nary digi</a:t>
            </a:r>
            <a:r>
              <a:rPr lang="en-US">
                <a:solidFill>
                  <a:srgbClr val="FF0000"/>
                </a:solidFill>
              </a:rPr>
              <a:t>T</a:t>
            </a:r>
            <a:r>
              <a:rPr lang="en-US"/>
              <a:t> = a 2-way choice </a:t>
            </a:r>
            <a:br>
              <a:rPr lang="en-US"/>
            </a:br>
            <a:r>
              <a:rPr lang="en-US"/>
              <a:t>	  = (1/0, yes/no) </a:t>
            </a:r>
            <a:br>
              <a:rPr lang="en-US"/>
            </a:br>
            <a:r>
              <a:rPr lang="en-US"/>
              <a:t>        = the fundamental unit of information</a:t>
            </a:r>
            <a:br>
              <a:rPr lang="en-US"/>
            </a:br>
            <a:endParaRPr lang="en-US"/>
          </a:p>
          <a:p>
            <a:pPr>
              <a:lnSpc>
                <a:spcPct val="90000"/>
              </a:lnSpc>
            </a:pPr>
            <a:r>
              <a:rPr lang="en-US" b="1">
                <a:solidFill>
                  <a:srgbClr val="FF0000"/>
                </a:solidFill>
              </a:rPr>
              <a:t>Byte</a:t>
            </a:r>
            <a:r>
              <a:rPr lang="en-US"/>
              <a:t> = 8 bits grouped together: </a:t>
            </a:r>
            <a:br>
              <a:rPr lang="en-US"/>
            </a:br>
            <a:r>
              <a:rPr lang="en-US"/>
              <a:t>            2</a:t>
            </a:r>
            <a:r>
              <a:rPr lang="en-US" baseline="30000"/>
              <a:t>8</a:t>
            </a:r>
            <a:r>
              <a:rPr lang="en-US"/>
              <a:t> = 256 choices</a:t>
            </a:r>
            <a:br>
              <a:rPr lang="en-US"/>
            </a:br>
            <a:endParaRPr lang="en-US"/>
          </a:p>
          <a:p>
            <a:pPr>
              <a:lnSpc>
                <a:spcPct val="90000"/>
              </a:lnSpc>
            </a:pPr>
            <a:r>
              <a:rPr lang="en-US" b="1"/>
              <a:t>Memory</a:t>
            </a:r>
            <a:r>
              <a:rPr lang="en-US"/>
              <a:t> is a long list of stored bytes</a:t>
            </a:r>
            <a:r>
              <a:rPr lang="en-US" sz="2400"/>
              <a:t>. </a:t>
            </a:r>
          </a:p>
          <a:p>
            <a:pPr>
              <a:lnSpc>
                <a:spcPct val="90000"/>
              </a:lnSpc>
            </a:pPr>
            <a:r>
              <a:rPr lang="en-US"/>
              <a:t>Sequentially numbered;  </a:t>
            </a:r>
            <a:r>
              <a:rPr lang="en-US" b="1"/>
              <a:t>address</a:t>
            </a:r>
            <a:r>
              <a:rPr lang="en-US"/>
              <a:t>.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4D423C-6524-4AC8-9AC6-A72AE721D8E3}" type="slidenum">
              <a:rPr lang="en-US"/>
              <a:pPr/>
              <a:t>24</a:t>
            </a:fld>
            <a:endParaRPr lang="en-US"/>
          </a:p>
        </p:txBody>
      </p:sp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Numbers: Bits, Bytes and Memory</a:t>
            </a:r>
          </a:p>
        </p:txBody>
      </p:sp>
      <p:sp>
        <p:nvSpPr>
          <p:cNvPr id="46085" name="Rectangle 5"/>
          <p:cNvSpPr>
            <a:spLocks noChangeArrowheads="1"/>
          </p:cNvSpPr>
          <p:nvPr/>
        </p:nvSpPr>
        <p:spPr bwMode="auto">
          <a:xfrm>
            <a:off x="3810000" y="1828800"/>
            <a:ext cx="1143000" cy="3657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6086" name="Line 6"/>
          <p:cNvSpPr>
            <a:spLocks noChangeShapeType="1"/>
          </p:cNvSpPr>
          <p:nvPr/>
        </p:nvSpPr>
        <p:spPr bwMode="auto">
          <a:xfrm>
            <a:off x="3810000" y="2286000"/>
            <a:ext cx="1143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6087" name="Line 7"/>
          <p:cNvSpPr>
            <a:spLocks noChangeShapeType="1"/>
          </p:cNvSpPr>
          <p:nvPr/>
        </p:nvSpPr>
        <p:spPr bwMode="auto">
          <a:xfrm>
            <a:off x="3810000" y="2743200"/>
            <a:ext cx="1143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6088" name="Line 8"/>
          <p:cNvSpPr>
            <a:spLocks noChangeShapeType="1"/>
          </p:cNvSpPr>
          <p:nvPr/>
        </p:nvSpPr>
        <p:spPr bwMode="auto">
          <a:xfrm>
            <a:off x="3810000" y="3200400"/>
            <a:ext cx="1143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6089" name="Line 9"/>
          <p:cNvSpPr>
            <a:spLocks noChangeShapeType="1"/>
          </p:cNvSpPr>
          <p:nvPr/>
        </p:nvSpPr>
        <p:spPr bwMode="auto">
          <a:xfrm>
            <a:off x="3810000" y="3657600"/>
            <a:ext cx="1143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6090" name="Line 10"/>
          <p:cNvSpPr>
            <a:spLocks noChangeShapeType="1"/>
          </p:cNvSpPr>
          <p:nvPr/>
        </p:nvSpPr>
        <p:spPr bwMode="auto">
          <a:xfrm>
            <a:off x="3810000" y="4114800"/>
            <a:ext cx="1143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6091" name="Line 11"/>
          <p:cNvSpPr>
            <a:spLocks noChangeShapeType="1"/>
          </p:cNvSpPr>
          <p:nvPr/>
        </p:nvSpPr>
        <p:spPr bwMode="auto">
          <a:xfrm>
            <a:off x="3810000" y="4572000"/>
            <a:ext cx="1143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6092" name="Line 12"/>
          <p:cNvSpPr>
            <a:spLocks noChangeShapeType="1"/>
          </p:cNvSpPr>
          <p:nvPr/>
        </p:nvSpPr>
        <p:spPr bwMode="auto">
          <a:xfrm>
            <a:off x="3810000" y="5029200"/>
            <a:ext cx="1143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6094" name="Text Box 14"/>
          <p:cNvSpPr txBox="1">
            <a:spLocks noChangeArrowheads="1"/>
          </p:cNvSpPr>
          <p:nvPr/>
        </p:nvSpPr>
        <p:spPr bwMode="auto">
          <a:xfrm>
            <a:off x="5029200" y="2286000"/>
            <a:ext cx="381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 b="1">
                <a:solidFill>
                  <a:schemeClr val="tx1"/>
                </a:solidFill>
              </a:rPr>
              <a:t>1</a:t>
            </a:r>
          </a:p>
        </p:txBody>
      </p:sp>
      <p:sp>
        <p:nvSpPr>
          <p:cNvPr id="46095" name="Text Box 15"/>
          <p:cNvSpPr txBox="1">
            <a:spLocks noChangeArrowheads="1"/>
          </p:cNvSpPr>
          <p:nvPr/>
        </p:nvSpPr>
        <p:spPr bwMode="auto">
          <a:xfrm>
            <a:off x="5029200" y="1828800"/>
            <a:ext cx="381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 b="1">
                <a:solidFill>
                  <a:schemeClr val="tx1"/>
                </a:solidFill>
              </a:rPr>
              <a:t>0</a:t>
            </a:r>
          </a:p>
        </p:txBody>
      </p:sp>
      <p:sp>
        <p:nvSpPr>
          <p:cNvPr id="46096" name="Text Box 16"/>
          <p:cNvSpPr txBox="1">
            <a:spLocks noChangeArrowheads="1"/>
          </p:cNvSpPr>
          <p:nvPr/>
        </p:nvSpPr>
        <p:spPr bwMode="auto">
          <a:xfrm>
            <a:off x="5029200" y="2743200"/>
            <a:ext cx="381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 b="1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46097" name="Text Box 17"/>
          <p:cNvSpPr txBox="1">
            <a:spLocks noChangeArrowheads="1"/>
          </p:cNvSpPr>
          <p:nvPr/>
        </p:nvSpPr>
        <p:spPr bwMode="auto">
          <a:xfrm>
            <a:off x="5029200" y="4114800"/>
            <a:ext cx="381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 b="1">
                <a:solidFill>
                  <a:schemeClr val="tx1"/>
                </a:solidFill>
              </a:rPr>
              <a:t>5</a:t>
            </a:r>
          </a:p>
        </p:txBody>
      </p:sp>
      <p:grpSp>
        <p:nvGrpSpPr>
          <p:cNvPr id="46108" name="Group 28"/>
          <p:cNvGrpSpPr>
            <a:grpSpLocks/>
          </p:cNvGrpSpPr>
          <p:nvPr/>
        </p:nvGrpSpPr>
        <p:grpSpPr bwMode="auto">
          <a:xfrm>
            <a:off x="4343400" y="5638800"/>
            <a:ext cx="76200" cy="457200"/>
            <a:chOff x="2448" y="3936"/>
            <a:chExt cx="48" cy="240"/>
          </a:xfrm>
        </p:grpSpPr>
        <p:sp>
          <p:nvSpPr>
            <p:cNvPr id="46098" name="AutoShape 18"/>
            <p:cNvSpPr>
              <a:spLocks noChangeArrowheads="1"/>
            </p:cNvSpPr>
            <p:nvPr/>
          </p:nvSpPr>
          <p:spPr bwMode="auto">
            <a:xfrm>
              <a:off x="2448" y="3936"/>
              <a:ext cx="48" cy="48"/>
            </a:xfrm>
            <a:prstGeom prst="octagon">
              <a:avLst>
                <a:gd name="adj" fmla="val 29287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6099" name="AutoShape 19"/>
            <p:cNvSpPr>
              <a:spLocks noChangeArrowheads="1"/>
            </p:cNvSpPr>
            <p:nvPr/>
          </p:nvSpPr>
          <p:spPr bwMode="auto">
            <a:xfrm>
              <a:off x="2448" y="4032"/>
              <a:ext cx="48" cy="48"/>
            </a:xfrm>
            <a:prstGeom prst="octagon">
              <a:avLst>
                <a:gd name="adj" fmla="val 29287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6100" name="AutoShape 20"/>
            <p:cNvSpPr>
              <a:spLocks noChangeArrowheads="1"/>
            </p:cNvSpPr>
            <p:nvPr/>
          </p:nvSpPr>
          <p:spPr bwMode="auto">
            <a:xfrm>
              <a:off x="2448" y="4128"/>
              <a:ext cx="48" cy="48"/>
            </a:xfrm>
            <a:prstGeom prst="octagon">
              <a:avLst>
                <a:gd name="adj" fmla="val 29287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46101" name="AutoShape 21"/>
          <p:cNvSpPr>
            <a:spLocks/>
          </p:cNvSpPr>
          <p:nvPr/>
        </p:nvSpPr>
        <p:spPr bwMode="auto">
          <a:xfrm>
            <a:off x="5638800" y="1828800"/>
            <a:ext cx="1066800" cy="4191000"/>
          </a:xfrm>
          <a:prstGeom prst="rightBrace">
            <a:avLst>
              <a:gd name="adj1" fmla="val 32738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46102" name="Text Box 22"/>
          <p:cNvSpPr txBox="1">
            <a:spLocks noChangeArrowheads="1"/>
          </p:cNvSpPr>
          <p:nvPr/>
        </p:nvSpPr>
        <p:spPr bwMode="auto">
          <a:xfrm>
            <a:off x="6781800" y="3657600"/>
            <a:ext cx="17526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 sz="3200">
                <a:solidFill>
                  <a:schemeClr val="tx1"/>
                </a:solidFill>
              </a:rPr>
              <a:t>Memory</a:t>
            </a:r>
          </a:p>
        </p:txBody>
      </p:sp>
      <p:sp>
        <p:nvSpPr>
          <p:cNvPr id="46103" name="Line 23"/>
          <p:cNvSpPr>
            <a:spLocks noChangeShapeType="1"/>
          </p:cNvSpPr>
          <p:nvPr/>
        </p:nvSpPr>
        <p:spPr bwMode="auto">
          <a:xfrm flipV="1">
            <a:off x="1905000" y="2133600"/>
            <a:ext cx="1371600" cy="1066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6104" name="Line 24"/>
          <p:cNvSpPr>
            <a:spLocks noChangeShapeType="1"/>
          </p:cNvSpPr>
          <p:nvPr/>
        </p:nvSpPr>
        <p:spPr bwMode="auto">
          <a:xfrm flipV="1">
            <a:off x="1981200" y="2590800"/>
            <a:ext cx="1447800" cy="762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6105" name="Line 25"/>
          <p:cNvSpPr>
            <a:spLocks noChangeShapeType="1"/>
          </p:cNvSpPr>
          <p:nvPr/>
        </p:nvSpPr>
        <p:spPr bwMode="auto">
          <a:xfrm flipV="1">
            <a:off x="1981200" y="3124200"/>
            <a:ext cx="1371600" cy="381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6106" name="Line 26"/>
          <p:cNvSpPr>
            <a:spLocks noChangeShapeType="1"/>
          </p:cNvSpPr>
          <p:nvPr/>
        </p:nvSpPr>
        <p:spPr bwMode="auto">
          <a:xfrm>
            <a:off x="1981200" y="3657600"/>
            <a:ext cx="1295400" cy="60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6107" name="Text Box 27"/>
          <p:cNvSpPr txBox="1">
            <a:spLocks noChangeArrowheads="1"/>
          </p:cNvSpPr>
          <p:nvPr/>
        </p:nvSpPr>
        <p:spPr bwMode="auto">
          <a:xfrm>
            <a:off x="762000" y="2819400"/>
            <a:ext cx="1524000" cy="15541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 sz="3200">
                <a:solidFill>
                  <a:schemeClr val="tx1"/>
                </a:solidFill>
              </a:rPr>
              <a:t>stored</a:t>
            </a:r>
            <a:br>
              <a:rPr lang="en-US" sz="3200">
                <a:solidFill>
                  <a:schemeClr val="tx1"/>
                </a:solidFill>
              </a:rPr>
            </a:b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bytes</a:t>
            </a:r>
            <a:r>
              <a:rPr lang="en-US" sz="3200">
                <a:solidFill>
                  <a:schemeClr val="tx1"/>
                </a:solidFill>
              </a:rPr>
              <a:t/>
            </a:r>
            <a:br>
              <a:rPr lang="en-US" sz="3200">
                <a:solidFill>
                  <a:schemeClr val="tx1"/>
                </a:solidFill>
              </a:rPr>
            </a:br>
            <a:r>
              <a:rPr lang="en-US" sz="3200">
                <a:solidFill>
                  <a:schemeClr val="tx1"/>
                </a:solidFill>
              </a:rPr>
              <a:t>(8 </a:t>
            </a:r>
            <a:r>
              <a:rPr 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bits</a:t>
            </a:r>
            <a:r>
              <a:rPr lang="en-US" sz="320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46109" name="Text Box 29"/>
          <p:cNvSpPr txBox="1">
            <a:spLocks noChangeArrowheads="1"/>
          </p:cNvSpPr>
          <p:nvPr/>
        </p:nvSpPr>
        <p:spPr bwMode="auto">
          <a:xfrm rot="5400000">
            <a:off x="4408487" y="2830513"/>
            <a:ext cx="24606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/>
              <a:t>Address </a:t>
            </a:r>
            <a:r>
              <a:rPr lang="en-US">
                <a:sym typeface="Wingdings" pitchFamily="2" charset="2"/>
              </a:rPr>
              <a:t>    </a:t>
            </a:r>
            <a:endParaRPr lang="en-US"/>
          </a:p>
        </p:txBody>
      </p:sp>
      <p:sp>
        <p:nvSpPr>
          <p:cNvPr id="46110" name="Text Box 30"/>
          <p:cNvSpPr txBox="1">
            <a:spLocks noChangeArrowheads="1"/>
          </p:cNvSpPr>
          <p:nvPr/>
        </p:nvSpPr>
        <p:spPr bwMode="auto">
          <a:xfrm>
            <a:off x="5029200" y="3124200"/>
            <a:ext cx="381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 b="1">
                <a:solidFill>
                  <a:schemeClr val="tx1"/>
                </a:solidFill>
              </a:rPr>
              <a:t>3</a:t>
            </a:r>
          </a:p>
        </p:txBody>
      </p:sp>
      <p:sp>
        <p:nvSpPr>
          <p:cNvPr id="46111" name="Text Box 31"/>
          <p:cNvSpPr txBox="1">
            <a:spLocks noChangeArrowheads="1"/>
          </p:cNvSpPr>
          <p:nvPr/>
        </p:nvSpPr>
        <p:spPr bwMode="auto">
          <a:xfrm>
            <a:off x="5029200" y="3581400"/>
            <a:ext cx="381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 b="1">
                <a:solidFill>
                  <a:schemeClr val="tx1"/>
                </a:solidFill>
              </a:rPr>
              <a:t>4</a:t>
            </a:r>
          </a:p>
        </p:txBody>
      </p:sp>
      <p:grpSp>
        <p:nvGrpSpPr>
          <p:cNvPr id="46112" name="Group 32"/>
          <p:cNvGrpSpPr>
            <a:grpSpLocks/>
          </p:cNvGrpSpPr>
          <p:nvPr/>
        </p:nvGrpSpPr>
        <p:grpSpPr bwMode="auto">
          <a:xfrm>
            <a:off x="5181600" y="4648200"/>
            <a:ext cx="76200" cy="533400"/>
            <a:chOff x="2448" y="3936"/>
            <a:chExt cx="48" cy="240"/>
          </a:xfrm>
        </p:grpSpPr>
        <p:sp>
          <p:nvSpPr>
            <p:cNvPr id="46113" name="AutoShape 33"/>
            <p:cNvSpPr>
              <a:spLocks noChangeArrowheads="1"/>
            </p:cNvSpPr>
            <p:nvPr/>
          </p:nvSpPr>
          <p:spPr bwMode="auto">
            <a:xfrm>
              <a:off x="2448" y="3936"/>
              <a:ext cx="48" cy="48"/>
            </a:xfrm>
            <a:prstGeom prst="octagon">
              <a:avLst>
                <a:gd name="adj" fmla="val 29287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6114" name="AutoShape 34"/>
            <p:cNvSpPr>
              <a:spLocks noChangeArrowheads="1"/>
            </p:cNvSpPr>
            <p:nvPr/>
          </p:nvSpPr>
          <p:spPr bwMode="auto">
            <a:xfrm>
              <a:off x="2448" y="4032"/>
              <a:ext cx="48" cy="48"/>
            </a:xfrm>
            <a:prstGeom prst="octagon">
              <a:avLst>
                <a:gd name="adj" fmla="val 29287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6115" name="AutoShape 35"/>
            <p:cNvSpPr>
              <a:spLocks noChangeArrowheads="1"/>
            </p:cNvSpPr>
            <p:nvPr/>
          </p:nvSpPr>
          <p:spPr bwMode="auto">
            <a:xfrm>
              <a:off x="2448" y="4128"/>
              <a:ext cx="48" cy="48"/>
            </a:xfrm>
            <a:prstGeom prst="octagon">
              <a:avLst>
                <a:gd name="adj" fmla="val 29287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D84D2CC-DE68-45DC-B607-08BB7C67882E}" type="slidenum">
              <a:rPr lang="en-US"/>
              <a:pPr/>
              <a:t>25</a:t>
            </a:fld>
            <a:endParaRPr lang="en-US"/>
          </a:p>
        </p:txBody>
      </p:sp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Variables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143000"/>
            <a:ext cx="7772400" cy="4953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400"/>
              <a:t>Inside the computer: </a:t>
            </a:r>
            <a:br>
              <a:rPr lang="en-US" sz="2400"/>
            </a:br>
            <a:r>
              <a:rPr lang="en-US" sz="2400" b="1">
                <a:solidFill>
                  <a:schemeClr val="accent2"/>
                </a:solidFill>
              </a:rPr>
              <a:t>a variable is a reserved location in memory,</a:t>
            </a:r>
            <a:r>
              <a:rPr lang="en-US" sz="2400"/>
              <a:t> </a:t>
            </a:r>
            <a:br>
              <a:rPr lang="en-US" sz="2400"/>
            </a:br>
            <a:r>
              <a:rPr lang="en-US" sz="2400"/>
              <a:t>and it holds data that can change.</a:t>
            </a:r>
          </a:p>
          <a:p>
            <a:pPr>
              <a:lnSpc>
                <a:spcPct val="90000"/>
              </a:lnSpc>
            </a:pPr>
            <a:endParaRPr lang="en-US" sz="2400" b="1"/>
          </a:p>
          <a:p>
            <a:pPr>
              <a:lnSpc>
                <a:spcPct val="90000"/>
              </a:lnSpc>
            </a:pPr>
            <a:r>
              <a:rPr lang="en-US" sz="2400" b="1"/>
              <a:t>Same idea</a:t>
            </a:r>
            <a:r>
              <a:rPr lang="en-US" sz="2400"/>
              <a:t> you know from algebra:   3x +5 = y   </a:t>
            </a:r>
            <a:br>
              <a:rPr lang="en-US" sz="2400"/>
            </a:br>
            <a:r>
              <a:rPr lang="en-US" sz="2400"/>
              <a:t>	x and y are the ‘variables’</a:t>
            </a:r>
          </a:p>
          <a:p>
            <a:pPr>
              <a:lnSpc>
                <a:spcPct val="90000"/>
              </a:lnSpc>
            </a:pPr>
            <a:endParaRPr lang="en-US" sz="2400"/>
          </a:p>
          <a:p>
            <a:pPr>
              <a:lnSpc>
                <a:spcPct val="90000"/>
              </a:lnSpc>
            </a:pPr>
            <a:r>
              <a:rPr lang="en-US" sz="2400"/>
              <a:t> </a:t>
            </a:r>
            <a:r>
              <a:rPr lang="en-US" sz="2400" b="1"/>
              <a:t>But Generalized</a:t>
            </a:r>
            <a:r>
              <a:rPr lang="en-US" sz="2400"/>
              <a:t>: a variable is a ‘placeholder’ for one piece of data.  Value may be unknown until the program runs (‘run-time’).</a:t>
            </a:r>
          </a:p>
          <a:p>
            <a:pPr>
              <a:lnSpc>
                <a:spcPct val="90000"/>
              </a:lnSpc>
            </a:pPr>
            <a:endParaRPr lang="en-US" sz="2400"/>
          </a:p>
          <a:p>
            <a:pPr>
              <a:lnSpc>
                <a:spcPct val="90000"/>
              </a:lnSpc>
            </a:pPr>
            <a:r>
              <a:rPr lang="en-US" sz="2400" b="1">
                <a:solidFill>
                  <a:srgbClr val="FF0000"/>
                </a:solidFill>
              </a:rPr>
              <a:t>ALWAYS Declare</a:t>
            </a:r>
            <a:r>
              <a:rPr lang="en-US" sz="2400"/>
              <a:t> a variable first, (create it), </a:t>
            </a:r>
            <a:br>
              <a:rPr lang="en-US" sz="2400"/>
            </a:br>
            <a:r>
              <a:rPr lang="en-US" sz="2400"/>
              <a:t>then </a:t>
            </a:r>
            <a:r>
              <a:rPr lang="en-US" sz="2400" b="1">
                <a:solidFill>
                  <a:srgbClr val="FF0000"/>
                </a:solidFill>
              </a:rPr>
              <a:t>ALWAYS Initialize</a:t>
            </a:r>
            <a:r>
              <a:rPr lang="en-US" sz="2400"/>
              <a:t> (set value) before you use it!</a:t>
            </a:r>
          </a:p>
        </p:txBody>
      </p:sp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838200" y="1447800"/>
            <a:ext cx="6858000" cy="457200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3B7C03E-5C20-4FE9-A1B5-CD5331AE8791}" type="slidenum">
              <a:rPr lang="en-US"/>
              <a:pPr/>
              <a:t>26</a:t>
            </a:fld>
            <a:endParaRPr lang="en-US"/>
          </a:p>
        </p:txBody>
      </p:sp>
      <p:sp>
        <p:nvSpPr>
          <p:cNvPr id="59394" name="Rectangle 2"/>
          <p:cNvSpPr>
            <a:spLocks noChangeArrowheads="1"/>
          </p:cNvSpPr>
          <p:nvPr/>
        </p:nvSpPr>
        <p:spPr bwMode="auto">
          <a:xfrm>
            <a:off x="381000" y="838200"/>
            <a:ext cx="8305800" cy="4578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lnSpc>
                <a:spcPct val="90000"/>
              </a:lnSpc>
              <a:spcBef>
                <a:spcPct val="50000"/>
              </a:spcBef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/*******************************************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Hydra.c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-- a program with variables.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*******************************************/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#include &lt;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stdio.h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&gt;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main() 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{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heads;		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eyes;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/>
            </a:r>
            <a:b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	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		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heads = 3;  	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</a:rPr>
              <a:t>//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assign a value 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eyes = heads * 2;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</a:rPr>
              <a:t>//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compute a value 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printf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("It has %d heads and %d eyes! \n", heads, eyes);</a:t>
            </a:r>
          </a:p>
          <a:p>
            <a:pPr algn="l">
              <a:lnSpc>
                <a:spcPct val="90000"/>
              </a:lnSpc>
              <a:spcBef>
                <a:spcPct val="50000"/>
              </a:spcBef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return 0;</a:t>
            </a:r>
          </a:p>
          <a:p>
            <a:pPr algn="l">
              <a:lnSpc>
                <a:spcPct val="90000"/>
              </a:lnSpc>
              <a:spcBef>
                <a:spcPct val="50000"/>
              </a:spcBef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}</a:t>
            </a:r>
          </a:p>
        </p:txBody>
      </p:sp>
      <p:sp>
        <p:nvSpPr>
          <p:cNvPr id="59395" name="Text Box 3"/>
          <p:cNvSpPr txBox="1">
            <a:spLocks noChangeArrowheads="1"/>
          </p:cNvSpPr>
          <p:nvPr/>
        </p:nvSpPr>
        <p:spPr bwMode="auto">
          <a:xfrm>
            <a:off x="6324600" y="1676400"/>
            <a:ext cx="2438400" cy="13858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(nice trick for emphasizing comments)</a:t>
            </a:r>
          </a:p>
        </p:txBody>
      </p:sp>
      <p:sp>
        <p:nvSpPr>
          <p:cNvPr id="59396" name="Line 4"/>
          <p:cNvSpPr>
            <a:spLocks noChangeShapeType="1"/>
          </p:cNvSpPr>
          <p:nvPr/>
        </p:nvSpPr>
        <p:spPr bwMode="auto">
          <a:xfrm flipH="1" flipV="1">
            <a:off x="5791200" y="1600200"/>
            <a:ext cx="53340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59397" name="Text Box 5"/>
          <p:cNvSpPr txBox="1">
            <a:spLocks noChangeArrowheads="1"/>
          </p:cNvSpPr>
          <p:nvPr/>
        </p:nvSpPr>
        <p:spPr bwMode="auto">
          <a:xfrm>
            <a:off x="1981200" y="5410200"/>
            <a:ext cx="5029200" cy="8350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/>
            <a:r>
              <a:rPr lang="en-US">
                <a:solidFill>
                  <a:schemeClr val="accent2"/>
                </a:solidFill>
              </a:rPr>
              <a:t>Output:</a:t>
            </a:r>
          </a:p>
          <a:p>
            <a:pPr algn="l"/>
            <a:r>
              <a:rPr lang="en-US">
                <a:solidFill>
                  <a:schemeClr val="accent2"/>
                </a:solidFill>
              </a:rPr>
              <a:t>&gt; It has 3 heads and 6 eyes!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37D37B-C064-473F-AFC0-56D50761AF97}" type="slidenum">
              <a:rPr lang="en-US"/>
              <a:pPr/>
              <a:t>27</a:t>
            </a:fld>
            <a:endParaRPr lang="en-US"/>
          </a:p>
        </p:txBody>
      </p:sp>
      <p:sp>
        <p:nvSpPr>
          <p:cNvPr id="61442" name="Rectangle 2"/>
          <p:cNvSpPr>
            <a:spLocks noChangeArrowheads="1"/>
          </p:cNvSpPr>
          <p:nvPr/>
        </p:nvSpPr>
        <p:spPr bwMode="auto">
          <a:xfrm>
            <a:off x="381000" y="838200"/>
            <a:ext cx="8305800" cy="4578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lnSpc>
                <a:spcPct val="90000"/>
              </a:lnSpc>
              <a:spcBef>
                <a:spcPct val="50000"/>
              </a:spcBef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/*******************************************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Hydra.c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-- a program with variables.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*******************************************/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#include &lt;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stdio.h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&gt;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main() 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{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 err="1">
                <a:solidFill>
                  <a:srgbClr val="FF0000"/>
                </a:solidFill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 heads;		</a:t>
            </a:r>
            <a:b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</a:br>
            <a:r>
              <a:rPr lang="en-US" sz="1800" b="1" dirty="0" err="1">
                <a:solidFill>
                  <a:srgbClr val="FF0000"/>
                </a:solidFill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 eyes;</a:t>
            </a:r>
            <a:b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	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		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heads = 3;  	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</a:rPr>
              <a:t>//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assign a value 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eyes = heads * 2;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</a:rPr>
              <a:t>//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compute a value 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printf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(“It has %d heads and %d eyes! \n", heads, eyes);</a:t>
            </a:r>
          </a:p>
          <a:p>
            <a:pPr algn="l">
              <a:lnSpc>
                <a:spcPct val="90000"/>
              </a:lnSpc>
              <a:spcBef>
                <a:spcPct val="50000"/>
              </a:spcBef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return 0;</a:t>
            </a:r>
          </a:p>
          <a:p>
            <a:pPr algn="l">
              <a:lnSpc>
                <a:spcPct val="90000"/>
              </a:lnSpc>
              <a:spcBef>
                <a:spcPct val="50000"/>
              </a:spcBef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}</a:t>
            </a:r>
          </a:p>
        </p:txBody>
      </p:sp>
      <p:sp>
        <p:nvSpPr>
          <p:cNvPr id="61443" name="Text Box 3"/>
          <p:cNvSpPr txBox="1">
            <a:spLocks noChangeArrowheads="1"/>
          </p:cNvSpPr>
          <p:nvPr/>
        </p:nvSpPr>
        <p:spPr bwMode="auto">
          <a:xfrm>
            <a:off x="3124200" y="1981200"/>
            <a:ext cx="3429000" cy="120015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‘declare’ each variable; write a </a:t>
            </a:r>
            <a:r>
              <a:rPr lang="en-US" i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statement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to </a:t>
            </a:r>
          </a:p>
          <a:p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set its </a:t>
            </a:r>
            <a:r>
              <a:rPr lang="en-US" i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name</a:t>
            </a:r>
            <a:r>
              <a:rPr lang="en-US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and</a:t>
            </a:r>
            <a:r>
              <a:rPr lang="en-US" i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i="1">
                <a:solidFill>
                  <a:srgbClr val="008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type</a:t>
            </a:r>
          </a:p>
        </p:txBody>
      </p:sp>
      <p:sp>
        <p:nvSpPr>
          <p:cNvPr id="61444" name="Line 4"/>
          <p:cNvSpPr>
            <a:spLocks noChangeShapeType="1"/>
          </p:cNvSpPr>
          <p:nvPr/>
        </p:nvSpPr>
        <p:spPr bwMode="auto">
          <a:xfrm flipH="1">
            <a:off x="1981200" y="2438400"/>
            <a:ext cx="1143000" cy="533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61445" name="Oval 5"/>
          <p:cNvSpPr>
            <a:spLocks noChangeArrowheads="1"/>
          </p:cNvSpPr>
          <p:nvPr/>
        </p:nvSpPr>
        <p:spPr bwMode="auto">
          <a:xfrm>
            <a:off x="228600" y="2743200"/>
            <a:ext cx="1828800" cy="838200"/>
          </a:xfrm>
          <a:prstGeom prst="ellipse">
            <a:avLst/>
          </a:prstGeom>
          <a:noFill/>
          <a:ln w="12700">
            <a:solidFill>
              <a:schemeClr val="tx1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61446" name="Text Box 6"/>
          <p:cNvSpPr txBox="1">
            <a:spLocks noChangeArrowheads="1"/>
          </p:cNvSpPr>
          <p:nvPr/>
        </p:nvSpPr>
        <p:spPr bwMode="auto">
          <a:xfrm>
            <a:off x="1981200" y="5410200"/>
            <a:ext cx="5029200" cy="8350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/>
            <a:r>
              <a:rPr lang="en-US">
                <a:solidFill>
                  <a:schemeClr val="accent2"/>
                </a:solidFill>
              </a:rPr>
              <a:t>Output:</a:t>
            </a:r>
          </a:p>
          <a:p>
            <a:pPr algn="l"/>
            <a:r>
              <a:rPr lang="en-US">
                <a:solidFill>
                  <a:schemeClr val="accent2"/>
                </a:solidFill>
              </a:rPr>
              <a:t>&gt; It has 3 heads and 6 eyes!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0F288A7-C7C4-4868-A04E-8DD13471B82C}" type="slidenum">
              <a:rPr lang="en-US"/>
              <a:pPr/>
              <a:t>28</a:t>
            </a:fld>
            <a:endParaRPr lang="en-US"/>
          </a:p>
        </p:txBody>
      </p:sp>
      <p:sp>
        <p:nvSpPr>
          <p:cNvPr id="63490" name="Rectangle 2"/>
          <p:cNvSpPr>
            <a:spLocks noChangeArrowheads="1"/>
          </p:cNvSpPr>
          <p:nvPr/>
        </p:nvSpPr>
        <p:spPr bwMode="auto">
          <a:xfrm>
            <a:off x="381000" y="838200"/>
            <a:ext cx="8305800" cy="4578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lnSpc>
                <a:spcPct val="90000"/>
              </a:lnSpc>
              <a:spcBef>
                <a:spcPct val="50000"/>
              </a:spcBef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/*******************************************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	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Hydra.c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-- a program with variables.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*******************************************/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#include &lt;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stdio.h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&gt;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main() 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{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heads;		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eyes;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/>
            </a:r>
            <a:b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	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		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heads = 3;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	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</a:rPr>
              <a:t>//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assign a value 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eyes = heads * 2;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	</a:t>
            </a:r>
            <a:r>
              <a:rPr lang="en-US" sz="1800" b="1" dirty="0" smtClean="0">
                <a:solidFill>
                  <a:schemeClr val="tx1"/>
                </a:solidFill>
                <a:latin typeface="Courier New" pitchFamily="49" charset="0"/>
              </a:rPr>
              <a:t>// 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compute a value </a:t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/>
            </a:r>
            <a:b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</a:b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</a:t>
            </a:r>
            <a:r>
              <a:rPr lang="en-US" sz="1800" b="1" dirty="0" err="1">
                <a:solidFill>
                  <a:schemeClr val="tx1"/>
                </a:solidFill>
                <a:latin typeface="Courier New" pitchFamily="49" charset="0"/>
              </a:rPr>
              <a:t>printf</a:t>
            </a: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(“It has %d heads and %d eyes! \n", heads, eyes);</a:t>
            </a:r>
          </a:p>
          <a:p>
            <a:pPr algn="l">
              <a:lnSpc>
                <a:spcPct val="90000"/>
              </a:lnSpc>
              <a:spcBef>
                <a:spcPct val="50000"/>
              </a:spcBef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    return 0;</a:t>
            </a:r>
          </a:p>
          <a:p>
            <a:pPr algn="l">
              <a:lnSpc>
                <a:spcPct val="90000"/>
              </a:lnSpc>
              <a:spcBef>
                <a:spcPct val="50000"/>
              </a:spcBef>
            </a:pPr>
            <a:r>
              <a:rPr lang="en-US" sz="1800" b="1" dirty="0">
                <a:solidFill>
                  <a:schemeClr val="tx1"/>
                </a:solidFill>
                <a:latin typeface="Courier New" pitchFamily="49" charset="0"/>
              </a:rPr>
              <a:t>}</a:t>
            </a:r>
          </a:p>
        </p:txBody>
      </p:sp>
      <p:sp>
        <p:nvSpPr>
          <p:cNvPr id="63491" name="Text Box 3"/>
          <p:cNvSpPr txBox="1">
            <a:spLocks noChangeArrowheads="1"/>
          </p:cNvSpPr>
          <p:nvPr/>
        </p:nvSpPr>
        <p:spPr bwMode="auto">
          <a:xfrm>
            <a:off x="3810000" y="1981200"/>
            <a:ext cx="2971800" cy="8350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/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After that, </a:t>
            </a:r>
          </a:p>
          <a:p>
            <a:pPr algn="l"/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set values of variables</a:t>
            </a:r>
          </a:p>
        </p:txBody>
      </p:sp>
      <p:sp>
        <p:nvSpPr>
          <p:cNvPr id="63492" name="Line 4"/>
          <p:cNvSpPr>
            <a:spLocks noChangeShapeType="1"/>
          </p:cNvSpPr>
          <p:nvPr/>
        </p:nvSpPr>
        <p:spPr bwMode="auto">
          <a:xfrm flipH="1">
            <a:off x="3200400" y="2667000"/>
            <a:ext cx="587375" cy="838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63493" name="Oval 5"/>
          <p:cNvSpPr>
            <a:spLocks noChangeArrowheads="1"/>
          </p:cNvSpPr>
          <p:nvPr/>
        </p:nvSpPr>
        <p:spPr bwMode="auto">
          <a:xfrm>
            <a:off x="381000" y="3429000"/>
            <a:ext cx="3352800" cy="838200"/>
          </a:xfrm>
          <a:prstGeom prst="ellipse">
            <a:avLst/>
          </a:prstGeom>
          <a:noFill/>
          <a:ln w="12700">
            <a:solidFill>
              <a:schemeClr val="tx1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63494" name="Text Box 6"/>
          <p:cNvSpPr txBox="1">
            <a:spLocks noChangeArrowheads="1"/>
          </p:cNvSpPr>
          <p:nvPr/>
        </p:nvSpPr>
        <p:spPr bwMode="auto">
          <a:xfrm>
            <a:off x="1981200" y="5410200"/>
            <a:ext cx="5029200" cy="8350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/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Output:</a:t>
            </a:r>
          </a:p>
          <a:p>
            <a:pPr algn="l"/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&gt; It has 3 heads and 6 eyes!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EAC9E7-1A3F-4D40-8F0F-72D8D1735AC4}" type="slidenum">
              <a:rPr lang="en-US"/>
              <a:pPr/>
              <a:t>29</a:t>
            </a:fld>
            <a:endParaRPr lang="en-US"/>
          </a:p>
        </p:txBody>
      </p:sp>
      <p:sp>
        <p:nvSpPr>
          <p:cNvPr id="819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/>
              <a:t>For Next Time:</a:t>
            </a:r>
          </a:p>
        </p:txBody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371600"/>
            <a:ext cx="7772400" cy="4724400"/>
          </a:xfrm>
        </p:spPr>
        <p:txBody>
          <a:bodyPr/>
          <a:lstStyle/>
          <a:p>
            <a:endParaRPr lang="en-US"/>
          </a:p>
          <a:p>
            <a:pPr lvl="1"/>
            <a:r>
              <a:rPr lang="en-US"/>
              <a:t>Read Sections 2.1-2.5 of textbook carefully</a:t>
            </a:r>
            <a:br>
              <a:rPr lang="en-US"/>
            </a:br>
            <a:r>
              <a:rPr lang="en-US"/>
              <a:t>(fundamentals!)</a:t>
            </a:r>
          </a:p>
          <a:p>
            <a:pPr lvl="1"/>
            <a:endParaRPr lang="en-US"/>
          </a:p>
          <a:p>
            <a:pPr lvl="1"/>
            <a:r>
              <a:rPr lang="en-US"/>
              <a:t>Experiment!  play around with the C code in any of the ‘starter code’ projects…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C431EDC-56A0-4DC5-AB2A-46EDC8A84E8C}" type="slidenum">
              <a:rPr lang="en-US"/>
              <a:pPr/>
              <a:t>3</a:t>
            </a:fld>
            <a:endParaRPr lang="en-US"/>
          </a:p>
        </p:txBody>
      </p:sp>
      <p:sp>
        <p:nvSpPr>
          <p:cNvPr id="100354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r>
              <a:rPr lang="en-US" sz="440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What’s a C Program?</a:t>
            </a:r>
          </a:p>
        </p:txBody>
      </p:sp>
      <p:sp>
        <p:nvSpPr>
          <p:cNvPr id="100355" name="Rectangle 3"/>
          <p:cNvSpPr>
            <a:spLocks noChangeArrowheads="1"/>
          </p:cNvSpPr>
          <p:nvPr/>
        </p:nvSpPr>
        <p:spPr bwMode="auto">
          <a:xfrm>
            <a:off x="685800" y="1981200"/>
            <a:ext cx="82296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 algn="l">
              <a:lnSpc>
                <a:spcPct val="90000"/>
              </a:lnSpc>
              <a:spcBef>
                <a:spcPct val="20000"/>
              </a:spcBef>
            </a:pP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 “Program”:</a:t>
            </a:r>
            <a:r>
              <a:rPr lang="en-US" sz="28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 written set of organized rules </a:t>
            </a:r>
            <a:br>
              <a:rPr lang="en-US" sz="28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                  for a computer to follow,</a:t>
            </a:r>
          </a:p>
          <a:p>
            <a:pPr marL="342900" indent="-342900" algn="l">
              <a:lnSpc>
                <a:spcPct val="90000"/>
              </a:lnSpc>
              <a:spcBef>
                <a:spcPct val="20000"/>
              </a:spcBef>
            </a:pPr>
            <a:endParaRPr lang="en-US" sz="280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marL="342900" indent="-342900" algn="l">
              <a:lnSpc>
                <a:spcPct val="90000"/>
              </a:lnSpc>
              <a:spcBef>
                <a:spcPct val="20000"/>
              </a:spcBef>
            </a:pP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Written in C “language”</a:t>
            </a:r>
            <a:r>
              <a:rPr lang="en-US" sz="28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: a notation for these rules</a:t>
            </a:r>
          </a:p>
          <a:p>
            <a:pPr marL="342900" indent="-342900" algn="l"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!</a:t>
            </a:r>
            <a:r>
              <a:rPr lang="en-US" sz="28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written to be 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Human Readable</a:t>
            </a:r>
            <a:r>
              <a:rPr lang="en-US" sz="28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, but</a:t>
            </a:r>
          </a:p>
          <a:p>
            <a:pPr marL="342900" indent="-342900" algn="l"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Machine-translated</a:t>
            </a:r>
            <a:r>
              <a:rPr lang="en-US" sz="28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(compiled) to machine code</a:t>
            </a:r>
          </a:p>
          <a:p>
            <a:pPr marL="342900" indent="-342900" algn="l"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‘portable’</a:t>
            </a:r>
            <a:r>
              <a:rPr lang="en-US" sz="28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to </a:t>
            </a:r>
            <a:r>
              <a:rPr lang="en-US" sz="1400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almost</a:t>
            </a:r>
            <a:r>
              <a:rPr lang="en-US" sz="28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any computer</a:t>
            </a:r>
          </a:p>
          <a:p>
            <a:pPr marL="342900" indent="-342900" algn="l">
              <a:lnSpc>
                <a:spcPct val="90000"/>
              </a:lnSpc>
              <a:spcBef>
                <a:spcPct val="20000"/>
              </a:spcBef>
              <a:buFontTx/>
              <a:buChar char="•"/>
            </a:pP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Structured </a:t>
            </a:r>
            <a:r>
              <a:rPr lang="en-US" sz="28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(separate, nested, re-usable statements)…</a:t>
            </a:r>
          </a:p>
        </p:txBody>
      </p:sp>
      <p:sp>
        <p:nvSpPr>
          <p:cNvPr id="100356" name="Rectangle 4"/>
          <p:cNvSpPr>
            <a:spLocks noChangeArrowheads="1"/>
          </p:cNvSpPr>
          <p:nvPr/>
        </p:nvSpPr>
        <p:spPr bwMode="auto">
          <a:xfrm>
            <a:off x="3086100" y="3771900"/>
            <a:ext cx="2590800" cy="457200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00357" name="Rectangle 5"/>
          <p:cNvSpPr>
            <a:spLocks noChangeArrowheads="1"/>
          </p:cNvSpPr>
          <p:nvPr/>
        </p:nvSpPr>
        <p:spPr bwMode="auto">
          <a:xfrm>
            <a:off x="1066800" y="5181600"/>
            <a:ext cx="1600200" cy="457200"/>
          </a:xfrm>
          <a:prstGeom prst="rect">
            <a:avLst/>
          </a:prstGeom>
          <a:noFill/>
          <a:ln w="127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D255A0E-A820-49BC-9184-FC6757DA070C}" type="slidenum">
              <a:rPr lang="en-US"/>
              <a:pPr/>
              <a:t>30</a:t>
            </a:fld>
            <a:endParaRPr lang="en-US"/>
          </a:p>
        </p:txBody>
      </p:sp>
      <p:sp>
        <p:nvSpPr>
          <p:cNvPr id="12083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10600" b="1"/>
              <a:t>END</a:t>
            </a:r>
          </a:p>
        </p:txBody>
      </p:sp>
      <p:sp>
        <p:nvSpPr>
          <p:cNvPr id="12083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END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179154-FC48-4C17-BD34-9AD3A1F0CB14}" type="slidenum">
              <a:rPr lang="en-US"/>
              <a:pPr/>
              <a:t>31</a:t>
            </a:fld>
            <a:endParaRPr lang="en-US"/>
          </a:p>
        </p:txBody>
      </p:sp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/>
              <a:t>How to ‘declare’ Variables</a:t>
            </a: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828800"/>
            <a:ext cx="77724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Make </a:t>
            </a:r>
            <a:r>
              <a:rPr lang="en-US" b="1" i="1"/>
              <a:t>declaration</a:t>
            </a:r>
            <a:r>
              <a:rPr lang="en-US"/>
              <a:t> </a:t>
            </a:r>
            <a:r>
              <a:rPr lang="en-US" b="1" i="1"/>
              <a:t>statement</a:t>
            </a:r>
            <a:r>
              <a:rPr lang="en-US" b="1"/>
              <a:t>   </a:t>
            </a:r>
            <a:br>
              <a:rPr lang="en-US" b="1"/>
            </a:br>
            <a:r>
              <a:rPr lang="en-US"/>
              <a:t>(always ends with </a:t>
            </a:r>
            <a:r>
              <a:rPr lang="en-US" sz="4000" b="1">
                <a:solidFill>
                  <a:srgbClr val="FF0000"/>
                </a:solidFill>
              </a:rPr>
              <a:t>;</a:t>
            </a:r>
            <a:r>
              <a:rPr lang="en-US"/>
              <a:t>)                  </a:t>
            </a:r>
          </a:p>
          <a:p>
            <a:pPr lvl="1">
              <a:lnSpc>
                <a:spcPct val="90000"/>
              </a:lnSpc>
            </a:pPr>
            <a:r>
              <a:rPr lang="en-US"/>
              <a:t>The format:	</a:t>
            </a:r>
            <a:r>
              <a:rPr lang="en-US" i="1">
                <a:solidFill>
                  <a:srgbClr val="FF0000"/>
                </a:solidFill>
              </a:rPr>
              <a:t>data_type  var, var, … ;</a:t>
            </a:r>
            <a:endParaRPr lang="en-US">
              <a:solidFill>
                <a:srgbClr val="FF0000"/>
              </a:solidFill>
            </a:endParaRPr>
          </a:p>
          <a:p>
            <a:pPr lvl="1">
              <a:lnSpc>
                <a:spcPct val="90000"/>
              </a:lnSpc>
            </a:pPr>
            <a:r>
              <a:rPr lang="en-US"/>
              <a:t>Example: 	</a:t>
            </a:r>
            <a:r>
              <a:rPr lang="en-US" sz="2000" b="1">
                <a:solidFill>
                  <a:schemeClr val="accent2"/>
                </a:solidFill>
                <a:latin typeface="Courier New" pitchFamily="49" charset="0"/>
              </a:rPr>
              <a:t>int counter1, counter2;</a:t>
            </a:r>
            <a:r>
              <a:rPr lang="en-US" i="1">
                <a:solidFill>
                  <a:schemeClr val="accent2"/>
                </a:solidFill>
              </a:rPr>
              <a:t/>
            </a:r>
            <a:br>
              <a:rPr lang="en-US" i="1">
                <a:solidFill>
                  <a:schemeClr val="accent2"/>
                </a:solidFill>
              </a:rPr>
            </a:br>
            <a:endParaRPr lang="en-US" i="1">
              <a:solidFill>
                <a:schemeClr val="accent2"/>
              </a:solidFill>
            </a:endParaRPr>
          </a:p>
          <a:p>
            <a:pPr>
              <a:lnSpc>
                <a:spcPct val="90000"/>
              </a:lnSpc>
            </a:pPr>
            <a:r>
              <a:rPr lang="en-US"/>
              <a:t>Where?  </a:t>
            </a:r>
            <a:br>
              <a:rPr lang="en-US"/>
            </a:br>
            <a:r>
              <a:rPr lang="en-US"/>
              <a:t>Declare variables </a:t>
            </a:r>
            <a:r>
              <a:rPr lang="en-US" b="1"/>
              <a:t>at the start of a function,</a:t>
            </a:r>
            <a:r>
              <a:rPr lang="en-US"/>
              <a:t>  right after the opening curly-brace {</a:t>
            </a:r>
          </a:p>
        </p:txBody>
      </p:sp>
      <p:sp>
        <p:nvSpPr>
          <p:cNvPr id="65540" name="Text Box 4"/>
          <p:cNvSpPr txBox="1">
            <a:spLocks noChangeArrowheads="1"/>
          </p:cNvSpPr>
          <p:nvPr/>
        </p:nvSpPr>
        <p:spPr bwMode="auto">
          <a:xfrm>
            <a:off x="5700713" y="1797050"/>
            <a:ext cx="3365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 type="none" w="lg" len="lg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36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;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DB2FFC0-E256-4085-A2C4-CA101A6CB24C}" type="slidenum">
              <a:rPr lang="en-US"/>
              <a:pPr/>
              <a:t>4</a:t>
            </a:fld>
            <a:endParaRPr lang="en-US"/>
          </a:p>
        </p:txBody>
      </p:sp>
      <p:sp>
        <p:nvSpPr>
          <p:cNvPr id="10957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228600"/>
            <a:ext cx="8610600" cy="1055688"/>
          </a:xfrm>
        </p:spPr>
        <p:txBody>
          <a:bodyPr/>
          <a:lstStyle/>
          <a:p>
            <a:r>
              <a:rPr lang="en-US"/>
              <a:t>‘Structured’:  How C is Organized</a:t>
            </a:r>
          </a:p>
        </p:txBody>
      </p:sp>
      <p:sp>
        <p:nvSpPr>
          <p:cNvPr id="1095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19400" y="1676400"/>
            <a:ext cx="6096000" cy="5029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1"/>
              <a:t>Literals and Variables  </a:t>
            </a:r>
            <a:br>
              <a:rPr lang="en-US" b="1"/>
            </a:br>
            <a:r>
              <a:rPr lang="en-US" b="1"/>
              <a:t>		</a:t>
            </a:r>
            <a:r>
              <a:rPr lang="en-US" sz="2400" b="1"/>
              <a:t>(with their ‘data types’)</a:t>
            </a:r>
          </a:p>
          <a:p>
            <a:pPr>
              <a:lnSpc>
                <a:spcPct val="90000"/>
              </a:lnSpc>
            </a:pPr>
            <a:r>
              <a:rPr lang="en-US" b="1"/>
              <a:t>Operators</a:t>
            </a:r>
          </a:p>
          <a:p>
            <a:pPr>
              <a:lnSpc>
                <a:spcPct val="90000"/>
              </a:lnSpc>
            </a:pPr>
            <a:r>
              <a:rPr lang="en-US" b="1"/>
              <a:t>Expressions</a:t>
            </a:r>
          </a:p>
          <a:p>
            <a:pPr>
              <a:lnSpc>
                <a:spcPct val="90000"/>
              </a:lnSpc>
            </a:pPr>
            <a:r>
              <a:rPr lang="en-US" b="1"/>
              <a:t>Statements</a:t>
            </a:r>
          </a:p>
          <a:p>
            <a:pPr>
              <a:lnSpc>
                <a:spcPct val="90000"/>
              </a:lnSpc>
            </a:pPr>
            <a:r>
              <a:rPr lang="en-US" b="1"/>
              <a:t>Functions</a:t>
            </a:r>
          </a:p>
          <a:p>
            <a:pPr>
              <a:lnSpc>
                <a:spcPct val="90000"/>
              </a:lnSpc>
            </a:pPr>
            <a:r>
              <a:rPr lang="en-US" b="1"/>
              <a:t>Libraries</a:t>
            </a:r>
          </a:p>
          <a:p>
            <a:pPr>
              <a:lnSpc>
                <a:spcPct val="90000"/>
              </a:lnSpc>
            </a:pPr>
            <a:r>
              <a:rPr lang="en-US" b="1"/>
              <a:t>Programs</a:t>
            </a:r>
          </a:p>
          <a:p>
            <a:pPr>
              <a:lnSpc>
                <a:spcPct val="90000"/>
              </a:lnSpc>
            </a:pPr>
            <a:r>
              <a:rPr lang="en-US" b="1"/>
              <a:t>‘Systems’ </a:t>
            </a:r>
            <a:r>
              <a:rPr lang="en-US" sz="2400" b="1"/>
              <a:t>(e.g. OS-X, TCP/IP, Web)</a:t>
            </a:r>
            <a:endParaRPr lang="en-US" b="1"/>
          </a:p>
          <a:p>
            <a:pPr>
              <a:lnSpc>
                <a:spcPct val="90000"/>
              </a:lnSpc>
              <a:buFontTx/>
              <a:buNone/>
            </a:pPr>
            <a:endParaRPr lang="en-US" b="1"/>
          </a:p>
        </p:txBody>
      </p:sp>
      <p:sp>
        <p:nvSpPr>
          <p:cNvPr id="109572" name="Oval 4"/>
          <p:cNvSpPr>
            <a:spLocks noChangeArrowheads="1"/>
          </p:cNvSpPr>
          <p:nvPr/>
        </p:nvSpPr>
        <p:spPr bwMode="auto">
          <a:xfrm>
            <a:off x="2743200" y="1676400"/>
            <a:ext cx="3886200" cy="685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9573" name="Oval 5"/>
          <p:cNvSpPr>
            <a:spLocks noChangeArrowheads="1"/>
          </p:cNvSpPr>
          <p:nvPr/>
        </p:nvSpPr>
        <p:spPr bwMode="auto">
          <a:xfrm>
            <a:off x="1447800" y="1600200"/>
            <a:ext cx="6172200" cy="2057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9574" name="Oval 6"/>
          <p:cNvSpPr>
            <a:spLocks noChangeArrowheads="1"/>
          </p:cNvSpPr>
          <p:nvPr/>
        </p:nvSpPr>
        <p:spPr bwMode="auto">
          <a:xfrm>
            <a:off x="2819400" y="2667000"/>
            <a:ext cx="2438400" cy="533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9575" name="Oval 7"/>
          <p:cNvSpPr>
            <a:spLocks noChangeArrowheads="1"/>
          </p:cNvSpPr>
          <p:nvPr/>
        </p:nvSpPr>
        <p:spPr bwMode="auto">
          <a:xfrm>
            <a:off x="1219200" y="1524000"/>
            <a:ext cx="6629400" cy="2743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9576" name="Oval 8"/>
          <p:cNvSpPr>
            <a:spLocks noChangeArrowheads="1"/>
          </p:cNvSpPr>
          <p:nvPr/>
        </p:nvSpPr>
        <p:spPr bwMode="auto">
          <a:xfrm>
            <a:off x="914400" y="1447800"/>
            <a:ext cx="7239000" cy="3352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9577" name="Oval 9"/>
          <p:cNvSpPr>
            <a:spLocks noChangeArrowheads="1"/>
          </p:cNvSpPr>
          <p:nvPr/>
        </p:nvSpPr>
        <p:spPr bwMode="auto">
          <a:xfrm>
            <a:off x="762000" y="1371600"/>
            <a:ext cx="7543800" cy="3962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9578" name="Oval 10"/>
          <p:cNvSpPr>
            <a:spLocks noChangeArrowheads="1"/>
          </p:cNvSpPr>
          <p:nvPr/>
        </p:nvSpPr>
        <p:spPr bwMode="auto">
          <a:xfrm>
            <a:off x="609600" y="1295400"/>
            <a:ext cx="7848600" cy="4495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9579" name="Oval 11"/>
          <p:cNvSpPr>
            <a:spLocks noChangeArrowheads="1"/>
          </p:cNvSpPr>
          <p:nvPr/>
        </p:nvSpPr>
        <p:spPr bwMode="auto">
          <a:xfrm>
            <a:off x="457200" y="1219200"/>
            <a:ext cx="8153400" cy="51816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BFC1F7E-D6E5-49A3-823A-AFF327BEBF29}" type="slidenum">
              <a:rPr lang="en-US"/>
              <a:pPr/>
              <a:t>5</a:t>
            </a:fld>
            <a:endParaRPr lang="en-US"/>
          </a:p>
        </p:txBody>
      </p:sp>
      <p:sp>
        <p:nvSpPr>
          <p:cNvPr id="12595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28600"/>
            <a:ext cx="9144000" cy="1219200"/>
          </a:xfrm>
        </p:spPr>
        <p:txBody>
          <a:bodyPr/>
          <a:lstStyle/>
          <a:p>
            <a:r>
              <a:rPr lang="en-US" dirty="0" smtClean="0"/>
              <a:t>‘Eight Nested Essentials of </a:t>
            </a:r>
            <a:r>
              <a:rPr lang="en-US" dirty="0"/>
              <a:t>C’</a:t>
            </a:r>
          </a:p>
        </p:txBody>
      </p:sp>
      <p:sp>
        <p:nvSpPr>
          <p:cNvPr id="1259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7772400" cy="5029200"/>
          </a:xfrm>
        </p:spPr>
        <p:txBody>
          <a:bodyPr/>
          <a:lstStyle/>
          <a:p>
            <a:pPr marL="533400" indent="-533400">
              <a:buFontTx/>
              <a:buAutoNum type="arabicPeriod"/>
            </a:pPr>
            <a:r>
              <a:rPr lang="en-US" sz="2800"/>
              <a:t>Nesting, Problem Decomposition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</a:rPr>
              <a:t>Operators</a:t>
            </a:r>
            <a:r>
              <a:rPr lang="en-US" sz="2800"/>
              <a:t>, </a:t>
            </a:r>
            <a:r>
              <a:rPr lang="en-US" sz="2800">
                <a:solidFill>
                  <a:srgbClr val="FF0000"/>
                </a:solidFill>
              </a:rPr>
              <a:t>Expressions</a:t>
            </a:r>
            <a:r>
              <a:rPr lang="en-US" sz="2800">
                <a:sym typeface="Wingdings" pitchFamily="2" charset="2"/>
              </a:rPr>
              <a:t> and </a:t>
            </a:r>
            <a:r>
              <a:rPr lang="en-US" sz="2800">
                <a:solidFill>
                  <a:srgbClr val="FF0000"/>
                </a:solidFill>
              </a:rPr>
              <a:t>Statements</a:t>
            </a:r>
            <a:endParaRPr lang="en-US" sz="2800">
              <a:solidFill>
                <a:srgbClr val="FF0000"/>
              </a:solidFill>
              <a:sym typeface="Wingdings" pitchFamily="2" charset="2"/>
            </a:endParaRP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</a:rPr>
              <a:t>Functions</a:t>
            </a:r>
            <a:r>
              <a:rPr lang="en-US" sz="2800"/>
              <a:t>, </a:t>
            </a:r>
            <a:r>
              <a:rPr lang="en-US" sz="2800">
                <a:solidFill>
                  <a:srgbClr val="FF0000"/>
                </a:solidFill>
              </a:rPr>
              <a:t>Modules</a:t>
            </a:r>
            <a:r>
              <a:rPr lang="en-US" sz="2800"/>
              <a:t> and </a:t>
            </a:r>
            <a:r>
              <a:rPr lang="en-US" sz="2800">
                <a:solidFill>
                  <a:srgbClr val="FF0000"/>
                </a:solidFill>
              </a:rPr>
              <a:t>Interfaces</a:t>
            </a:r>
            <a:r>
              <a:rPr lang="en-US" sz="2800"/>
              <a:t>(and    )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</a:rPr>
              <a:t>Arrays</a:t>
            </a:r>
            <a:r>
              <a:rPr lang="en-US" sz="2800"/>
              <a:t>              (and all the above    )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</a:rPr>
              <a:t>Strings</a:t>
            </a:r>
            <a:r>
              <a:rPr lang="en-US" sz="2800"/>
              <a:t>            (and all the above    )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</a:rPr>
              <a:t>Pointers</a:t>
            </a:r>
            <a:r>
              <a:rPr lang="en-US" sz="2800"/>
              <a:t>         (and all the above    )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</a:rPr>
              <a:t>Malloc/Free</a:t>
            </a:r>
            <a:r>
              <a:rPr lang="en-US" sz="2800"/>
              <a:t> (and all the above    )</a:t>
            </a:r>
          </a:p>
          <a:p>
            <a:pPr marL="533400" indent="-533400">
              <a:buFontTx/>
              <a:buAutoNum type="arabicPeriod"/>
            </a:pPr>
            <a:r>
              <a:rPr lang="en-US" sz="2800">
                <a:solidFill>
                  <a:srgbClr val="FF0000"/>
                </a:solidFill>
              </a:rPr>
              <a:t>Structures</a:t>
            </a:r>
            <a:r>
              <a:rPr lang="en-US" sz="2800"/>
              <a:t>   (and all the above    )</a:t>
            </a:r>
          </a:p>
          <a:p>
            <a:pPr marL="533400" indent="-533400">
              <a:buFontTx/>
              <a:buNone/>
            </a:pPr>
            <a:r>
              <a:rPr lang="en-US" sz="2800" u="sng"/>
              <a:t>Several Ways to Do Most Things  </a:t>
            </a:r>
            <a:r>
              <a:rPr lang="en-US" sz="1600" u="sng"/>
              <a:t>(ptr,array,struct, ADT…)</a:t>
            </a:r>
          </a:p>
          <a:p>
            <a:pPr marL="533400" indent="-533400">
              <a:buFontTx/>
              <a:buNone/>
            </a:pPr>
            <a:endParaRPr lang="en-US" sz="2000" u="sng"/>
          </a:p>
        </p:txBody>
      </p:sp>
      <p:sp>
        <p:nvSpPr>
          <p:cNvPr id="125956" name="Freeform 4"/>
          <p:cNvSpPr>
            <a:spLocks/>
          </p:cNvSpPr>
          <p:nvPr/>
        </p:nvSpPr>
        <p:spPr bwMode="auto">
          <a:xfrm>
            <a:off x="6096000" y="28956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25957" name="Freeform 5"/>
          <p:cNvSpPr>
            <a:spLocks/>
          </p:cNvSpPr>
          <p:nvPr/>
        </p:nvSpPr>
        <p:spPr bwMode="auto">
          <a:xfrm>
            <a:off x="5943600" y="34290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25958" name="Freeform 6"/>
          <p:cNvSpPr>
            <a:spLocks/>
          </p:cNvSpPr>
          <p:nvPr/>
        </p:nvSpPr>
        <p:spPr bwMode="auto">
          <a:xfrm>
            <a:off x="5791200" y="39624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25959" name="Freeform 7"/>
          <p:cNvSpPr>
            <a:spLocks/>
          </p:cNvSpPr>
          <p:nvPr/>
        </p:nvSpPr>
        <p:spPr bwMode="auto">
          <a:xfrm>
            <a:off x="5638800" y="44958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25960" name="Freeform 8"/>
          <p:cNvSpPr>
            <a:spLocks/>
          </p:cNvSpPr>
          <p:nvPr/>
        </p:nvSpPr>
        <p:spPr bwMode="auto">
          <a:xfrm>
            <a:off x="5562600" y="50292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25961" name="Freeform 9"/>
          <p:cNvSpPr>
            <a:spLocks/>
          </p:cNvSpPr>
          <p:nvPr/>
        </p:nvSpPr>
        <p:spPr bwMode="auto">
          <a:xfrm>
            <a:off x="6934200" y="2362200"/>
            <a:ext cx="260350" cy="419100"/>
          </a:xfrm>
          <a:custGeom>
            <a:avLst/>
            <a:gdLst>
              <a:gd name="T0" fmla="*/ 0 w 164"/>
              <a:gd name="T1" fmla="*/ 264 h 264"/>
              <a:gd name="T2" fmla="*/ 84 w 164"/>
              <a:gd name="T3" fmla="*/ 250 h 264"/>
              <a:gd name="T4" fmla="*/ 139 w 164"/>
              <a:gd name="T5" fmla="*/ 213 h 264"/>
              <a:gd name="T6" fmla="*/ 164 w 164"/>
              <a:gd name="T7" fmla="*/ 140 h 264"/>
              <a:gd name="T8" fmla="*/ 156 w 164"/>
              <a:gd name="T9" fmla="*/ 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4" h="264">
                <a:moveTo>
                  <a:pt x="0" y="264"/>
                </a:moveTo>
                <a:lnTo>
                  <a:pt x="84" y="250"/>
                </a:lnTo>
                <a:lnTo>
                  <a:pt x="139" y="213"/>
                </a:lnTo>
                <a:lnTo>
                  <a:pt x="164" y="140"/>
                </a:lnTo>
                <a:lnTo>
                  <a:pt x="156" y="0"/>
                </a:lnTo>
              </a:path>
            </a:pathLst>
          </a:custGeom>
          <a:noFill/>
          <a:ln w="25400" cap="flat" cmpd="sng">
            <a:solidFill>
              <a:srgbClr val="FF0000"/>
            </a:solidFill>
            <a:prstDash val="solid"/>
            <a:round/>
            <a:headEnd type="none" w="lg" len="lg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E56C6A1-1A3F-4E5D-87CC-B42E8937DB73}" type="slidenum">
              <a:rPr lang="en-US"/>
              <a:pPr/>
              <a:t>6</a:t>
            </a:fld>
            <a:endParaRPr lang="en-US"/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Simple C Program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343400"/>
          </a:xfrm>
        </p:spPr>
        <p:txBody>
          <a:bodyPr/>
          <a:lstStyle/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/*  test.c 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Show some key parts of all C programs.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*/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                                           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#include&lt;stdio.h&gt;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#include&lt;stdlib.h&gt;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int main() 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{	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	printf(“This is a test.\n”);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	return 0;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}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33CF8F-462C-41B1-A517-579E3E74C230}" type="slidenum">
              <a:rPr lang="en-US"/>
              <a:pPr/>
              <a:t>7</a:t>
            </a:fld>
            <a:endParaRPr lang="en-US"/>
          </a:p>
        </p:txBody>
      </p:sp>
      <p:sp>
        <p:nvSpPr>
          <p:cNvPr id="13315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/*  test.c  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Show some key parts of all C programs. 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*/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                                           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#include&lt;stdio.h&gt;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#include&lt;stdlib.h&gt;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int main() 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{	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	printf(“This is a test.\n”);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	return 0;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}</a:t>
            </a:r>
          </a:p>
        </p:txBody>
      </p:sp>
      <p:sp>
        <p:nvSpPr>
          <p:cNvPr id="13319" name="Text Box 1031"/>
          <p:cNvSpPr txBox="1">
            <a:spLocks noChangeArrowheads="1"/>
          </p:cNvSpPr>
          <p:nvPr/>
        </p:nvSpPr>
        <p:spPr bwMode="auto">
          <a:xfrm>
            <a:off x="4876800" y="3124200"/>
            <a:ext cx="3886200" cy="35702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comment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is any text between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/*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and 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*/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, like this.  Use comments liberally to explain WHY you wrote what you did. WHY you made these choices; anything that isn’t obvious from the code. </a:t>
            </a:r>
          </a:p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The compiler ignores all comments everywhere.</a:t>
            </a:r>
          </a:p>
        </p:txBody>
      </p:sp>
      <p:sp>
        <p:nvSpPr>
          <p:cNvPr id="13320" name="Line 1032"/>
          <p:cNvSpPr>
            <a:spLocks noChangeShapeType="1"/>
          </p:cNvSpPr>
          <p:nvPr/>
        </p:nvSpPr>
        <p:spPr bwMode="auto">
          <a:xfrm flipH="1" flipV="1">
            <a:off x="4038600" y="2895600"/>
            <a:ext cx="685800" cy="60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323" name="Rectangle 1035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Simple C Program</a:t>
            </a:r>
          </a:p>
        </p:txBody>
      </p:sp>
      <p:sp>
        <p:nvSpPr>
          <p:cNvPr id="13324" name="Rectangle 1036"/>
          <p:cNvSpPr>
            <a:spLocks noChangeArrowheads="1"/>
          </p:cNvSpPr>
          <p:nvPr/>
        </p:nvSpPr>
        <p:spPr bwMode="auto">
          <a:xfrm>
            <a:off x="4876800" y="3962400"/>
            <a:ext cx="3886200" cy="1828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FA4F3ED-EFDF-4287-8704-D9DC5921786E}" type="slidenum">
              <a:rPr lang="en-US"/>
              <a:pPr/>
              <a:t>8</a:t>
            </a:fld>
            <a:endParaRPr lang="en-US"/>
          </a:p>
        </p:txBody>
      </p:sp>
      <p:sp>
        <p:nvSpPr>
          <p:cNvPr id="12291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/*  test.c  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This is a program that prints “This is a Test”,newline</a:t>
            </a:r>
          </a:p>
          <a:p>
            <a:pPr>
              <a:buFontTx/>
              <a:buNone/>
            </a:pPr>
            <a:r>
              <a:rPr lang="en-US" sz="1800" b="1">
                <a:solidFill>
                  <a:srgbClr val="FF0000"/>
                </a:solidFill>
                <a:latin typeface="Courier New" pitchFamily="49" charset="0"/>
              </a:rPr>
              <a:t>*/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                                           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#include&lt;stdio.h&gt;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#include&lt;stdlib.h&gt;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int main()  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{	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	printf(“This is a test.\n”);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	return 0;</a:t>
            </a:r>
          </a:p>
          <a:p>
            <a:pPr>
              <a:buFontTx/>
              <a:buNone/>
            </a:pPr>
            <a:r>
              <a:rPr lang="en-US" sz="1800" b="1">
                <a:solidFill>
                  <a:schemeClr val="accent2"/>
                </a:solidFill>
                <a:latin typeface="Courier New" pitchFamily="49" charset="0"/>
              </a:rPr>
              <a:t>}</a:t>
            </a:r>
          </a:p>
        </p:txBody>
      </p:sp>
      <p:sp>
        <p:nvSpPr>
          <p:cNvPr id="12315" name="Rectangle 1051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Simple C Program</a:t>
            </a:r>
          </a:p>
        </p:txBody>
      </p:sp>
      <p:sp>
        <p:nvSpPr>
          <p:cNvPr id="12320" name="Text Box 1056"/>
          <p:cNvSpPr txBox="1">
            <a:spLocks noChangeArrowheads="1"/>
          </p:cNvSpPr>
          <p:nvPr/>
        </p:nvSpPr>
        <p:spPr bwMode="auto">
          <a:xfrm>
            <a:off x="4724400" y="3124200"/>
            <a:ext cx="4191000" cy="30226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 comment explains </a:t>
            </a:r>
            <a:b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WHY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you wrote the code; </a:t>
            </a:r>
            <a:b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your reasoning &amp; motivation.  </a:t>
            </a:r>
          </a:p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Avoid tautology:</a:t>
            </a:r>
            <a:b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Don’t restate what’s already obvious in the code.</a:t>
            </a:r>
          </a:p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/* this comment is a comment*/ </a:t>
            </a:r>
          </a:p>
        </p:txBody>
      </p:sp>
      <p:sp>
        <p:nvSpPr>
          <p:cNvPr id="12321" name="Line 1057"/>
          <p:cNvSpPr>
            <a:spLocks noChangeShapeType="1"/>
          </p:cNvSpPr>
          <p:nvPr/>
        </p:nvSpPr>
        <p:spPr bwMode="auto">
          <a:xfrm flipH="1" flipV="1">
            <a:off x="4038600" y="2895600"/>
            <a:ext cx="685800" cy="60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2322" name="Line 1058"/>
          <p:cNvSpPr>
            <a:spLocks noChangeShapeType="1"/>
          </p:cNvSpPr>
          <p:nvPr/>
        </p:nvSpPr>
        <p:spPr bwMode="auto">
          <a:xfrm>
            <a:off x="838200" y="1676400"/>
            <a:ext cx="5257800" cy="1447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2323" name="Line 1059"/>
          <p:cNvSpPr>
            <a:spLocks noChangeShapeType="1"/>
          </p:cNvSpPr>
          <p:nvPr/>
        </p:nvSpPr>
        <p:spPr bwMode="auto">
          <a:xfrm flipH="1">
            <a:off x="1371600" y="1905000"/>
            <a:ext cx="3505200" cy="1143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2324" name="Rectangle 1060"/>
          <p:cNvSpPr>
            <a:spLocks noChangeArrowheads="1"/>
          </p:cNvSpPr>
          <p:nvPr/>
        </p:nvSpPr>
        <p:spPr bwMode="auto">
          <a:xfrm>
            <a:off x="34925" y="381000"/>
            <a:ext cx="5908675" cy="1508125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 type="non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r>
              <a:rPr lang="en-US" sz="4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>!! AAHHRRGGHH !!</a:t>
            </a:r>
            <a:br>
              <a:rPr lang="en-US" sz="4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</a:br>
            <a:r>
              <a:rPr lang="en-US" sz="4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> !No!</a:t>
            </a:r>
          </a:p>
        </p:txBody>
      </p:sp>
      <p:sp>
        <p:nvSpPr>
          <p:cNvPr id="12325" name="Rectangle 1061"/>
          <p:cNvSpPr>
            <a:spLocks noChangeArrowheads="1"/>
          </p:cNvSpPr>
          <p:nvPr/>
        </p:nvSpPr>
        <p:spPr bwMode="auto">
          <a:xfrm>
            <a:off x="4724400" y="4343400"/>
            <a:ext cx="4191000" cy="12954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D04F1E-8F6F-49F2-ACC1-42291EDA5302}" type="slidenum">
              <a:rPr lang="en-US"/>
              <a:pPr/>
              <a:t>9</a:t>
            </a:fld>
            <a:endParaRPr lang="en-US"/>
          </a:p>
        </p:txBody>
      </p:sp>
      <p:sp>
        <p:nvSpPr>
          <p:cNvPr id="112642" name="Rectangle 2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/*  </a:t>
            </a:r>
            <a:r>
              <a:rPr lang="en-US" sz="1800" b="1" dirty="0" err="1">
                <a:solidFill>
                  <a:schemeClr val="accent2"/>
                </a:solidFill>
                <a:latin typeface="Courier New" pitchFamily="49" charset="0"/>
              </a:rPr>
              <a:t>test.c</a:t>
            </a: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  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Show some key parts of all C programs. 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*/ 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                                            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#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</a:rPr>
              <a:t>include &lt;</a:t>
            </a:r>
            <a:r>
              <a:rPr lang="en-US" sz="1800" b="1" dirty="0" err="1">
                <a:solidFill>
                  <a:srgbClr val="FF0000"/>
                </a:solidFill>
                <a:latin typeface="Courier New" pitchFamily="49" charset="0"/>
              </a:rPr>
              <a:t>stdio.h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&gt;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#</a:t>
            </a:r>
            <a:r>
              <a:rPr lang="en-US" sz="1800" b="1" dirty="0" smtClean="0">
                <a:solidFill>
                  <a:srgbClr val="FF0000"/>
                </a:solidFill>
                <a:latin typeface="Courier New" pitchFamily="49" charset="0"/>
              </a:rPr>
              <a:t>include &lt;</a:t>
            </a:r>
            <a:r>
              <a:rPr lang="en-US" sz="1800" b="1" dirty="0" err="1">
                <a:solidFill>
                  <a:srgbClr val="FF0000"/>
                </a:solidFill>
                <a:latin typeface="Courier New" pitchFamily="49" charset="0"/>
              </a:rPr>
              <a:t>stdlib.h</a:t>
            </a:r>
            <a:r>
              <a:rPr lang="en-US" sz="1800" b="1" dirty="0">
                <a:solidFill>
                  <a:srgbClr val="FF0000"/>
                </a:solidFill>
                <a:latin typeface="Courier New" pitchFamily="49" charset="0"/>
              </a:rPr>
              <a:t>&gt;</a:t>
            </a:r>
            <a:endParaRPr lang="en-US" sz="1800" b="1" dirty="0">
              <a:solidFill>
                <a:schemeClr val="accent2"/>
              </a:solidFill>
              <a:latin typeface="Courier New" pitchFamily="49" charset="0"/>
            </a:endParaRPr>
          </a:p>
          <a:p>
            <a:pPr>
              <a:buFontTx/>
              <a:buNone/>
            </a:pPr>
            <a:r>
              <a:rPr lang="en-US" sz="1800" b="1" dirty="0" err="1">
                <a:solidFill>
                  <a:schemeClr val="accent2"/>
                </a:solidFill>
                <a:latin typeface="Courier New" pitchFamily="49" charset="0"/>
              </a:rPr>
              <a:t>int</a:t>
            </a: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 main()  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{	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	</a:t>
            </a:r>
            <a:r>
              <a:rPr lang="en-US" sz="1800" b="1" dirty="0" err="1">
                <a:solidFill>
                  <a:schemeClr val="accent2"/>
                </a:solidFill>
                <a:latin typeface="Courier New" pitchFamily="49" charset="0"/>
              </a:rPr>
              <a:t>printf</a:t>
            </a: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(“This is a test.\n”);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	return 0;</a:t>
            </a:r>
          </a:p>
          <a:p>
            <a:pPr>
              <a:buFontTx/>
              <a:buNone/>
            </a:pPr>
            <a:r>
              <a:rPr lang="en-US" sz="1800" b="1" dirty="0">
                <a:solidFill>
                  <a:schemeClr val="accent2"/>
                </a:solidFill>
                <a:latin typeface="Courier New" pitchFamily="49" charset="0"/>
              </a:rPr>
              <a:t>}</a:t>
            </a:r>
          </a:p>
        </p:txBody>
      </p:sp>
      <p:sp>
        <p:nvSpPr>
          <p:cNvPr id="112643" name="Line 3"/>
          <p:cNvSpPr>
            <a:spLocks noChangeShapeType="1"/>
          </p:cNvSpPr>
          <p:nvPr/>
        </p:nvSpPr>
        <p:spPr bwMode="auto">
          <a:xfrm flipH="1">
            <a:off x="3200400" y="3200400"/>
            <a:ext cx="1905000" cy="304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2644" name="Text Box 4"/>
          <p:cNvSpPr txBox="1">
            <a:spLocks noChangeArrowheads="1"/>
          </p:cNvSpPr>
          <p:nvPr/>
        </p:nvSpPr>
        <p:spPr bwMode="auto">
          <a:xfrm>
            <a:off x="5105400" y="2895600"/>
            <a:ext cx="3429000" cy="15621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“</a:t>
            </a: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stdio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” is a file (library)  that provides “standard input/output” functions (such as </a:t>
            </a: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printf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</a:t>
            </a:r>
          </a:p>
        </p:txBody>
      </p:sp>
      <p:sp>
        <p:nvSpPr>
          <p:cNvPr id="112645" name="Line 5"/>
          <p:cNvSpPr>
            <a:spLocks noChangeShapeType="1"/>
          </p:cNvSpPr>
          <p:nvPr/>
        </p:nvSpPr>
        <p:spPr bwMode="auto">
          <a:xfrm flipH="1" flipV="1">
            <a:off x="3352800" y="3886200"/>
            <a:ext cx="1524000" cy="1066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2646" name="Text Box 6"/>
          <p:cNvSpPr txBox="1">
            <a:spLocks noChangeArrowheads="1"/>
          </p:cNvSpPr>
          <p:nvPr/>
        </p:nvSpPr>
        <p:spPr bwMode="auto">
          <a:xfrm>
            <a:off x="4876800" y="4953000"/>
            <a:ext cx="3048000" cy="11969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>
              <a:spcBef>
                <a:spcPct val="50000"/>
              </a:spcBef>
            </a:pP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Any file ending in “</a:t>
            </a: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</a:rPr>
              <a:t>.h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” is called a </a:t>
            </a:r>
            <a:r>
              <a:rPr lang="en-US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header file</a:t>
            </a:r>
            <a:endParaRPr lang="en-US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grpSp>
        <p:nvGrpSpPr>
          <p:cNvPr id="112647" name="Group 7"/>
          <p:cNvGrpSpPr>
            <a:grpSpLocks/>
          </p:cNvGrpSpPr>
          <p:nvPr/>
        </p:nvGrpSpPr>
        <p:grpSpPr bwMode="auto">
          <a:xfrm>
            <a:off x="1524000" y="1447800"/>
            <a:ext cx="4724400" cy="1752600"/>
            <a:chOff x="960" y="912"/>
            <a:chExt cx="2976" cy="1104"/>
          </a:xfrm>
        </p:grpSpPr>
        <p:sp>
          <p:nvSpPr>
            <p:cNvPr id="112648" name="Text Box 8"/>
            <p:cNvSpPr txBox="1">
              <a:spLocks noChangeArrowheads="1"/>
            </p:cNvSpPr>
            <p:nvPr/>
          </p:nvSpPr>
          <p:spPr bwMode="auto">
            <a:xfrm>
              <a:off x="1392" y="912"/>
              <a:ext cx="2544" cy="524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r>
                <a:rPr lang="en-US"/>
                <a:t>“</a:t>
              </a:r>
              <a:r>
                <a:rPr lang="en-US" b="1"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</a:rPr>
                <a:t>#include</a:t>
              </a:r>
              <a:r>
                <a:rPr lang="en-US"/>
                <a:t>”</a:t>
              </a:r>
              <a:r>
                <a:rPr lang="en-US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 means </a:t>
              </a:r>
              <a:br>
                <a:rPr lang="en-US">
                  <a:effectLst>
                    <a:outerShdw blurRad="38100" dist="38100" dir="2700000" algn="tl">
                      <a:srgbClr val="C0C0C0"/>
                    </a:outerShdw>
                  </a:effectLst>
                </a:rPr>
              </a:br>
              <a:r>
                <a:rPr lang="en-US"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“read in this file, put it here”</a:t>
              </a:r>
            </a:p>
          </p:txBody>
        </p:sp>
        <p:sp>
          <p:nvSpPr>
            <p:cNvPr id="112649" name="Line 9"/>
            <p:cNvSpPr>
              <a:spLocks noChangeShapeType="1"/>
            </p:cNvSpPr>
            <p:nvPr/>
          </p:nvSpPr>
          <p:spPr bwMode="auto">
            <a:xfrm flipH="1">
              <a:off x="960" y="1440"/>
              <a:ext cx="432" cy="57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112650" name="Rectangle 10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Simple C Program</a:t>
            </a:r>
          </a:p>
        </p:txBody>
      </p:sp>
      <p:sp>
        <p:nvSpPr>
          <p:cNvPr id="112651" name="Rectangle 11"/>
          <p:cNvSpPr>
            <a:spLocks noChangeArrowheads="1"/>
          </p:cNvSpPr>
          <p:nvPr/>
        </p:nvSpPr>
        <p:spPr bwMode="auto">
          <a:xfrm>
            <a:off x="533400" y="4953000"/>
            <a:ext cx="3962400" cy="14478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l" eaLnBrk="1" hangingPunct="1"/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This is a </a:t>
            </a:r>
            <a:b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preprocessor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directive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. </a:t>
            </a:r>
            <a:b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All preprocessor directives </a:t>
            </a:r>
            <a:b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start with a 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#</a:t>
            </a:r>
            <a:r>
              <a:rPr lang="en-US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</a:t>
            </a:r>
            <a:r>
              <a:rPr lang="en-US" sz="180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(more on this later)</a:t>
            </a:r>
          </a:p>
        </p:txBody>
      </p:sp>
      <p:sp>
        <p:nvSpPr>
          <p:cNvPr id="112652" name="Line 12"/>
          <p:cNvSpPr>
            <a:spLocks noChangeShapeType="1"/>
          </p:cNvSpPr>
          <p:nvPr/>
        </p:nvSpPr>
        <p:spPr bwMode="auto">
          <a:xfrm flipH="1" flipV="1">
            <a:off x="838200" y="3657600"/>
            <a:ext cx="228600" cy="1295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ank Presentation">
  <a:themeElements>
    <a:clrScheme name="Blank 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Blank Presentation">
      <a:majorFont>
        <a:latin typeface="Tahoma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2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stealth" w="lg" len="lg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2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D:\Program Files\Microsoft Office\Templates\Blank Presentation.pot</Template>
  <TotalTime>1711</TotalTime>
  <Words>1043</Words>
  <Application>Microsoft Office PowerPoint</Application>
  <PresentationFormat>On-screen Show (4:3)</PresentationFormat>
  <Paragraphs>367</Paragraphs>
  <Slides>31</Slides>
  <Notes>31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2" baseType="lpstr">
      <vt:lpstr>Blank Presentation</vt:lpstr>
      <vt:lpstr>EECS 110: 1b  Two Simple C Programs</vt:lpstr>
      <vt:lpstr>PowerPoint Presentation</vt:lpstr>
      <vt:lpstr>PowerPoint Presentation</vt:lpstr>
      <vt:lpstr>‘Structured’:  How C is Organized</vt:lpstr>
      <vt:lpstr>‘Eight Nested Essentials of C’</vt:lpstr>
      <vt:lpstr>A Simple C Program</vt:lpstr>
      <vt:lpstr>A Simple C Program</vt:lpstr>
      <vt:lpstr>A Simple C Program</vt:lpstr>
      <vt:lpstr>A Simple C Program</vt:lpstr>
      <vt:lpstr>A Simple C Program</vt:lpstr>
      <vt:lpstr>A Simple C Program</vt:lpstr>
      <vt:lpstr>What is a ‘Function’?</vt:lpstr>
      <vt:lpstr>A Simple C Program</vt:lpstr>
      <vt:lpstr>So what is a ‘Statement’ ?</vt:lpstr>
      <vt:lpstr>A Simple C Program</vt:lpstr>
      <vt:lpstr>A Simple C Program</vt:lpstr>
      <vt:lpstr>A Simple C Program</vt:lpstr>
      <vt:lpstr>A Simple C Program</vt:lpstr>
      <vt:lpstr>Indenting Advice</vt:lpstr>
      <vt:lpstr>PowerPoint Presentation</vt:lpstr>
      <vt:lpstr>PowerPoint Presentation</vt:lpstr>
      <vt:lpstr>Comment Syntax: Pair-wise</vt:lpstr>
      <vt:lpstr>Numbers: Bits, Bytes and Memory</vt:lpstr>
      <vt:lpstr>Numbers: Bits, Bytes and Memory</vt:lpstr>
      <vt:lpstr>Variables</vt:lpstr>
      <vt:lpstr>PowerPoint Presentation</vt:lpstr>
      <vt:lpstr>PowerPoint Presentation</vt:lpstr>
      <vt:lpstr>PowerPoint Presentation</vt:lpstr>
      <vt:lpstr>For Next Time:</vt:lpstr>
      <vt:lpstr>END</vt:lpstr>
      <vt:lpstr>How to ‘declare’ Variables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simple C program</dc:title>
  <dc:creator>Jack Tumblin</dc:creator>
  <cp:lastModifiedBy>jetumblin</cp:lastModifiedBy>
  <cp:revision>137</cp:revision>
  <cp:lastPrinted>2001-01-04T03:38:42Z</cp:lastPrinted>
  <dcterms:created xsi:type="dcterms:W3CDTF">2001-01-03T22:20:31Z</dcterms:created>
  <dcterms:modified xsi:type="dcterms:W3CDTF">2012-01-09T14:58:40Z</dcterms:modified>
</cp:coreProperties>
</file>

<file path=docProps/thumbnail.jpeg>
</file>