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sldIdLst>
    <p:sldId id="589" r:id="rId2"/>
    <p:sldId id="601" r:id="rId3"/>
    <p:sldId id="594" r:id="rId4"/>
    <p:sldId id="595" r:id="rId5"/>
    <p:sldId id="603" r:id="rId6"/>
    <p:sldId id="604" r:id="rId7"/>
    <p:sldId id="612" r:id="rId8"/>
    <p:sldId id="605" r:id="rId9"/>
    <p:sldId id="606" r:id="rId10"/>
    <p:sldId id="608" r:id="rId11"/>
    <p:sldId id="609" r:id="rId12"/>
    <p:sldId id="610" r:id="rId13"/>
    <p:sldId id="611" r:id="rId14"/>
    <p:sldId id="624" r:id="rId15"/>
    <p:sldId id="596" r:id="rId16"/>
    <p:sldId id="613" r:id="rId17"/>
    <p:sldId id="614" r:id="rId18"/>
    <p:sldId id="615" r:id="rId19"/>
    <p:sldId id="616" r:id="rId20"/>
    <p:sldId id="617" r:id="rId21"/>
    <p:sldId id="618" r:id="rId22"/>
    <p:sldId id="619" r:id="rId23"/>
    <p:sldId id="620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DDDDD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3" autoAdjust="0"/>
    <p:restoredTop sz="94639" autoAdjust="0"/>
  </p:normalViewPr>
  <p:slideViewPr>
    <p:cSldViewPr>
      <p:cViewPr varScale="1">
        <p:scale>
          <a:sx n="72" d="100"/>
          <a:sy n="72" d="100"/>
        </p:scale>
        <p:origin x="-7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F28359D-5ABB-4513-B672-6F6235FADF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8997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35BD2C-E85A-4450-A13D-4222F40982B7}" type="slidenum">
              <a:rPr lang="en-US"/>
              <a:pPr/>
              <a:t>1</a:t>
            </a:fld>
            <a:endParaRPr lang="en-US"/>
          </a:p>
        </p:txBody>
      </p:sp>
      <p:sp>
        <p:nvSpPr>
          <p:cNvPr id="5253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5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D19183-62C7-4EE6-933F-82D653732C38}" type="slidenum">
              <a:rPr lang="en-US"/>
              <a:pPr/>
              <a:t>10</a:t>
            </a:fld>
            <a:endParaRPr lang="en-US"/>
          </a:p>
        </p:txBody>
      </p:sp>
      <p:sp>
        <p:nvSpPr>
          <p:cNvPr id="5765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6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3D9C7A-2530-4269-BD7B-A536AD81794A}" type="slidenum">
              <a:rPr lang="en-US"/>
              <a:pPr/>
              <a:t>11</a:t>
            </a:fld>
            <a:endParaRPr lang="en-US"/>
          </a:p>
        </p:txBody>
      </p:sp>
      <p:sp>
        <p:nvSpPr>
          <p:cNvPr id="5775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7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201455-2304-4DF4-8921-E47E59581D68}" type="slidenum">
              <a:rPr lang="en-US"/>
              <a:pPr/>
              <a:t>12</a:t>
            </a:fld>
            <a:endParaRPr lang="en-US"/>
          </a:p>
        </p:txBody>
      </p:sp>
      <p:sp>
        <p:nvSpPr>
          <p:cNvPr id="5785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8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0CCDCF-DD07-4D7D-9F4F-23FC9DA684B1}" type="slidenum">
              <a:rPr lang="en-US"/>
              <a:pPr/>
              <a:t>13</a:t>
            </a:fld>
            <a:endParaRPr lang="en-US"/>
          </a:p>
        </p:txBody>
      </p:sp>
      <p:sp>
        <p:nvSpPr>
          <p:cNvPr id="5795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9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5CD41E-98E9-4C0B-8060-DFC3855A9D3F}" type="slidenum">
              <a:rPr lang="en-US"/>
              <a:pPr/>
              <a:t>14</a:t>
            </a:fld>
            <a:endParaRPr lang="en-US"/>
          </a:p>
        </p:txBody>
      </p:sp>
      <p:sp>
        <p:nvSpPr>
          <p:cNvPr id="5806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E39775-964B-4815-89F2-3087C53A23D0}" type="slidenum">
              <a:rPr lang="en-US"/>
              <a:pPr/>
              <a:t>15</a:t>
            </a:fld>
            <a:endParaRPr lang="en-US"/>
          </a:p>
        </p:txBody>
      </p:sp>
      <p:sp>
        <p:nvSpPr>
          <p:cNvPr id="5816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97F353-237A-4601-94EB-50ED838ECE48}" type="slidenum">
              <a:rPr lang="en-US"/>
              <a:pPr/>
              <a:t>16</a:t>
            </a:fld>
            <a:endParaRPr lang="en-US"/>
          </a:p>
        </p:txBody>
      </p:sp>
      <p:sp>
        <p:nvSpPr>
          <p:cNvPr id="5826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2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8C4A76-1D0F-4481-AFD9-F97389184E68}" type="slidenum">
              <a:rPr lang="en-US"/>
              <a:pPr/>
              <a:t>17</a:t>
            </a:fld>
            <a:endParaRPr lang="en-US"/>
          </a:p>
        </p:txBody>
      </p:sp>
      <p:sp>
        <p:nvSpPr>
          <p:cNvPr id="5836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CDA6DF-8FC3-45C7-9CC2-3515ADF94F91}" type="slidenum">
              <a:rPr lang="en-US"/>
              <a:pPr/>
              <a:t>18</a:t>
            </a:fld>
            <a:endParaRPr lang="en-US"/>
          </a:p>
        </p:txBody>
      </p:sp>
      <p:sp>
        <p:nvSpPr>
          <p:cNvPr id="5847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4E9407-7EC9-4898-ADF1-1076DA521F82}" type="slidenum">
              <a:rPr lang="en-US"/>
              <a:pPr/>
              <a:t>19</a:t>
            </a:fld>
            <a:endParaRPr lang="en-US"/>
          </a:p>
        </p:txBody>
      </p:sp>
      <p:sp>
        <p:nvSpPr>
          <p:cNvPr id="5857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5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862B65-4A94-46CC-846E-31C1C99A02F3}" type="slidenum">
              <a:rPr lang="en-US"/>
              <a:pPr/>
              <a:t>2</a:t>
            </a:fld>
            <a:endParaRPr lang="en-US"/>
          </a:p>
        </p:txBody>
      </p:sp>
      <p:sp>
        <p:nvSpPr>
          <p:cNvPr id="540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067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5E207F-1127-421A-9F13-EF5937C982CC}" type="slidenum">
              <a:rPr lang="en-US"/>
              <a:pPr/>
              <a:t>20</a:t>
            </a:fld>
            <a:endParaRPr lang="en-US"/>
          </a:p>
        </p:txBody>
      </p:sp>
      <p:sp>
        <p:nvSpPr>
          <p:cNvPr id="5867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F19A39-2080-4543-A62A-2179B30B6924}" type="slidenum">
              <a:rPr lang="en-US"/>
              <a:pPr/>
              <a:t>21</a:t>
            </a:fld>
            <a:endParaRPr lang="en-US"/>
          </a:p>
        </p:txBody>
      </p:sp>
      <p:sp>
        <p:nvSpPr>
          <p:cNvPr id="5877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31D78B-430D-4E1C-AC9D-9436E83E9ABF}" type="slidenum">
              <a:rPr lang="en-US"/>
              <a:pPr/>
              <a:t>22</a:t>
            </a:fld>
            <a:endParaRPr lang="en-US"/>
          </a:p>
        </p:txBody>
      </p:sp>
      <p:sp>
        <p:nvSpPr>
          <p:cNvPr id="5888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8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DA0DC0-1CA0-4653-AC77-6BA57C232AB0}" type="slidenum">
              <a:rPr lang="en-US"/>
              <a:pPr/>
              <a:t>23</a:t>
            </a:fld>
            <a:endParaRPr lang="en-US"/>
          </a:p>
        </p:txBody>
      </p:sp>
      <p:sp>
        <p:nvSpPr>
          <p:cNvPr id="5898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E30A3C-F5A6-4C29-93C5-C024763B6443}" type="slidenum">
              <a:rPr lang="en-US"/>
              <a:pPr/>
              <a:t>3</a:t>
            </a:fld>
            <a:endParaRPr lang="en-US"/>
          </a:p>
        </p:txBody>
      </p:sp>
      <p:sp>
        <p:nvSpPr>
          <p:cNvPr id="5693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BD6723-8D8B-4D1D-A8AA-8D80806041BF}" type="slidenum">
              <a:rPr lang="en-US"/>
              <a:pPr/>
              <a:t>4</a:t>
            </a:fld>
            <a:endParaRPr lang="en-US"/>
          </a:p>
        </p:txBody>
      </p:sp>
      <p:sp>
        <p:nvSpPr>
          <p:cNvPr id="5703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0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CCC341-7727-4579-BBA7-87FE9FEBC3D2}" type="slidenum">
              <a:rPr lang="en-US"/>
              <a:pPr/>
              <a:t>5</a:t>
            </a:fld>
            <a:endParaRPr lang="en-US"/>
          </a:p>
        </p:txBody>
      </p:sp>
      <p:sp>
        <p:nvSpPr>
          <p:cNvPr id="5713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1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3EF119-1AC8-4F0C-9622-5643803B2791}" type="slidenum">
              <a:rPr lang="en-US"/>
              <a:pPr/>
              <a:t>6</a:t>
            </a:fld>
            <a:endParaRPr lang="en-US"/>
          </a:p>
        </p:txBody>
      </p:sp>
      <p:sp>
        <p:nvSpPr>
          <p:cNvPr id="5724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A454E7-BED7-4783-ADCF-0FE9D8DEB862}" type="slidenum">
              <a:rPr lang="en-US"/>
              <a:pPr/>
              <a:t>7</a:t>
            </a:fld>
            <a:endParaRPr lang="en-US"/>
          </a:p>
        </p:txBody>
      </p:sp>
      <p:sp>
        <p:nvSpPr>
          <p:cNvPr id="5734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794BC1-AF33-43D5-888D-111E6CEAE4FB}" type="slidenum">
              <a:rPr lang="en-US"/>
              <a:pPr/>
              <a:t>8</a:t>
            </a:fld>
            <a:endParaRPr lang="en-US"/>
          </a:p>
        </p:txBody>
      </p:sp>
      <p:sp>
        <p:nvSpPr>
          <p:cNvPr id="5744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4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D23465-2FB3-4021-BE81-052EC28AEE88}" type="slidenum">
              <a:rPr lang="en-US"/>
              <a:pPr/>
              <a:t>9</a:t>
            </a:fld>
            <a:endParaRPr lang="en-US"/>
          </a:p>
        </p:txBody>
      </p:sp>
      <p:sp>
        <p:nvSpPr>
          <p:cNvPr id="5754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5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ABCCB7C-2165-49A0-A28F-6F9F07662E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250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A16B46F-5D76-4482-982B-323AFBCE2D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119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4014224-2F1C-4940-A264-D48064C3566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738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AAEE861-3231-46A9-ABA6-13106F0A29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262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8656E34-A7CC-4CBA-B7A7-3EDF11FF96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51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5F37FB-A765-4D33-9665-14F1296600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653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636CF11-2122-4E46-AE48-CEBF9EB9EF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02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6B5A396-235A-48DB-9CBA-689D3EBDFD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244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138EC6F-E8B7-4B2F-9511-122A2BCEF7F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53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AAAB28E-A738-4C3C-ABCF-CEF0643192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89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6931879-AA3B-46E7-BF8F-DCBA88A372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28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A114EB-E729-4C27-A35F-90D8B347A84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1BD2-CAA9-4E4E-AAA4-8BF07881100F}" type="slidenum">
              <a:rPr lang="en-US"/>
              <a:pPr/>
              <a:t>1</a:t>
            </a:fld>
            <a:endParaRPr lang="en-US"/>
          </a:p>
        </p:txBody>
      </p:sp>
      <p:sp>
        <p:nvSpPr>
          <p:cNvPr id="524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4038600"/>
            <a:ext cx="7924800" cy="2514600"/>
          </a:xfrm>
        </p:spPr>
        <p:txBody>
          <a:bodyPr/>
          <a:lstStyle/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52429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7467600" cy="19050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EECS110: 9cc OPTIONAL </a:t>
            </a:r>
            <a:br>
              <a:rPr lang="en-US" sz="40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Selection Sort, </a:t>
            </a:r>
            <a:br>
              <a:rPr lang="en-US" sz="40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QuikSort Examples</a:t>
            </a:r>
          </a:p>
        </p:txBody>
      </p:sp>
      <p:sp>
        <p:nvSpPr>
          <p:cNvPr id="524292" name="Rectangle 4"/>
          <p:cNvSpPr>
            <a:spLocks noChangeArrowheads="1"/>
          </p:cNvSpPr>
          <p:nvPr/>
        </p:nvSpPr>
        <p:spPr bwMode="auto">
          <a:xfrm>
            <a:off x="2719388" y="26670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>
                <a:solidFill>
                  <a:schemeClr val="tx2"/>
                </a:solidFill>
              </a:rPr>
              <a:t>Jack Tumblin</a:t>
            </a:r>
            <a:br>
              <a:rPr lang="en-US" sz="2800">
                <a:solidFill>
                  <a:schemeClr val="tx2"/>
                </a:solidFill>
              </a:rPr>
            </a:br>
            <a:r>
              <a:rPr lang="en-US" sz="2800">
                <a:solidFill>
                  <a:schemeClr val="tx2"/>
                </a:solidFill>
              </a:rPr>
              <a:t>jet@cs.northwestern.edu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2892F-76CB-44DC-BC95-F6EDA859EC9C}" type="slidenum">
              <a:rPr lang="en-US"/>
              <a:pPr/>
              <a:t>10</a:t>
            </a:fld>
            <a:endParaRPr lang="en-US"/>
          </a:p>
        </p:txBody>
      </p:sp>
      <p:sp>
        <p:nvSpPr>
          <p:cNvPr id="548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Selection Sort Example</a:t>
            </a:r>
          </a:p>
        </p:txBody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001000" cy="20574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 3: Exchange</a:t>
            </a:r>
          </a:p>
          <a:p>
            <a:pPr lvl="1"/>
            <a:r>
              <a:rPr lang="en-US" sz="2400"/>
              <a:t>Swap the </a:t>
            </a:r>
            <a:r>
              <a:rPr lang="en-US" sz="24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sz="2400" b="1" u="sng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</a:t>
            </a:r>
            <a:r>
              <a:rPr lang="en-US" sz="24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item on list</a:t>
            </a:r>
            <a:r>
              <a:rPr lang="en-US" sz="2400"/>
              <a:t> with </a:t>
            </a:r>
            <a:r>
              <a:rPr lang="en-US" sz="24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item we found</a:t>
            </a:r>
          </a:p>
        </p:txBody>
      </p:sp>
      <p:sp>
        <p:nvSpPr>
          <p:cNvPr id="548868" name="Rectangle 4"/>
          <p:cNvSpPr>
            <a:spLocks noChangeArrowheads="1"/>
          </p:cNvSpPr>
          <p:nvPr/>
        </p:nvSpPr>
        <p:spPr bwMode="auto">
          <a:xfrm>
            <a:off x="381000" y="3505200"/>
            <a:ext cx="395288" cy="3810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Ba</a:t>
            </a:r>
          </a:p>
        </p:txBody>
      </p:sp>
      <p:sp>
        <p:nvSpPr>
          <p:cNvPr id="548869" name="Rectangle 5"/>
          <p:cNvSpPr>
            <a:spLocks noChangeArrowheads="1"/>
          </p:cNvSpPr>
          <p:nvPr/>
        </p:nvSpPr>
        <p:spPr bwMode="auto">
          <a:xfrm>
            <a:off x="238601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Ce</a:t>
            </a:r>
          </a:p>
        </p:txBody>
      </p:sp>
      <p:sp>
        <p:nvSpPr>
          <p:cNvPr id="548870" name="Rectangle 6"/>
          <p:cNvSpPr>
            <a:spLocks noChangeArrowheads="1"/>
          </p:cNvSpPr>
          <p:nvPr/>
        </p:nvSpPr>
        <p:spPr bwMode="auto">
          <a:xfrm>
            <a:off x="4791075" y="35052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Fa</a:t>
            </a:r>
          </a:p>
        </p:txBody>
      </p:sp>
      <p:sp>
        <p:nvSpPr>
          <p:cNvPr id="548871" name="Rectangle 7"/>
          <p:cNvSpPr>
            <a:spLocks noChangeArrowheads="1"/>
          </p:cNvSpPr>
          <p:nvPr/>
        </p:nvSpPr>
        <p:spPr bwMode="auto">
          <a:xfrm>
            <a:off x="318770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Fe</a:t>
            </a:r>
          </a:p>
        </p:txBody>
      </p:sp>
      <p:sp>
        <p:nvSpPr>
          <p:cNvPr id="548872" name="Rectangle 8"/>
          <p:cNvSpPr>
            <a:spLocks noChangeArrowheads="1"/>
          </p:cNvSpPr>
          <p:nvPr/>
        </p:nvSpPr>
        <p:spPr bwMode="auto">
          <a:xfrm>
            <a:off x="800100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Fo</a:t>
            </a:r>
          </a:p>
        </p:txBody>
      </p:sp>
      <p:sp>
        <p:nvSpPr>
          <p:cNvPr id="548873" name="Rectangle 9"/>
          <p:cNvSpPr>
            <a:spLocks noChangeArrowheads="1"/>
          </p:cNvSpPr>
          <p:nvPr/>
        </p:nvSpPr>
        <p:spPr bwMode="auto">
          <a:xfrm>
            <a:off x="358775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Ga</a:t>
            </a:r>
          </a:p>
        </p:txBody>
      </p:sp>
      <p:sp>
        <p:nvSpPr>
          <p:cNvPr id="548874" name="Rectangle 10"/>
          <p:cNvSpPr>
            <a:spLocks noChangeArrowheads="1"/>
          </p:cNvSpPr>
          <p:nvPr/>
        </p:nvSpPr>
        <p:spPr bwMode="auto">
          <a:xfrm>
            <a:off x="6797675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He</a:t>
            </a:r>
          </a:p>
        </p:txBody>
      </p:sp>
      <p:sp>
        <p:nvSpPr>
          <p:cNvPr id="548875" name="Rectangle 11"/>
          <p:cNvSpPr>
            <a:spLocks noChangeArrowheads="1"/>
          </p:cNvSpPr>
          <p:nvPr/>
        </p:nvSpPr>
        <p:spPr bwMode="auto">
          <a:xfrm>
            <a:off x="4389438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Ho</a:t>
            </a:r>
          </a:p>
        </p:txBody>
      </p:sp>
      <p:sp>
        <p:nvSpPr>
          <p:cNvPr id="548876" name="Rectangle 12"/>
          <p:cNvSpPr>
            <a:spLocks noChangeArrowheads="1"/>
          </p:cNvSpPr>
          <p:nvPr/>
        </p:nvSpPr>
        <p:spPr bwMode="auto">
          <a:xfrm>
            <a:off x="78105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La</a:t>
            </a:r>
          </a:p>
        </p:txBody>
      </p:sp>
      <p:sp>
        <p:nvSpPr>
          <p:cNvPr id="548877" name="Rectangle 13"/>
          <p:cNvSpPr>
            <a:spLocks noChangeArrowheads="1"/>
          </p:cNvSpPr>
          <p:nvPr/>
        </p:nvSpPr>
        <p:spPr bwMode="auto">
          <a:xfrm>
            <a:off x="1982788" y="35052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Lo</a:t>
            </a:r>
          </a:p>
        </p:txBody>
      </p:sp>
      <p:sp>
        <p:nvSpPr>
          <p:cNvPr id="548878" name="Rectangle 14"/>
          <p:cNvSpPr>
            <a:spLocks noChangeArrowheads="1"/>
          </p:cNvSpPr>
          <p:nvPr/>
        </p:nvSpPr>
        <p:spPr bwMode="auto">
          <a:xfrm>
            <a:off x="519271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Mi</a:t>
            </a:r>
          </a:p>
        </p:txBody>
      </p:sp>
      <p:sp>
        <p:nvSpPr>
          <p:cNvPr id="548879" name="Rectangle 15"/>
          <p:cNvSpPr>
            <a:spLocks noChangeArrowheads="1"/>
          </p:cNvSpPr>
          <p:nvPr/>
        </p:nvSpPr>
        <p:spPr bwMode="auto">
          <a:xfrm>
            <a:off x="3989388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Na</a:t>
            </a:r>
          </a:p>
        </p:txBody>
      </p:sp>
      <p:sp>
        <p:nvSpPr>
          <p:cNvPr id="548880" name="Rectangle 16"/>
          <p:cNvSpPr>
            <a:spLocks noChangeArrowheads="1"/>
          </p:cNvSpPr>
          <p:nvPr/>
        </p:nvSpPr>
        <p:spPr bwMode="auto">
          <a:xfrm>
            <a:off x="5595938" y="3505200"/>
            <a:ext cx="395287" cy="381000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Ne</a:t>
            </a:r>
          </a:p>
        </p:txBody>
      </p:sp>
      <p:sp>
        <p:nvSpPr>
          <p:cNvPr id="548881" name="Rectangle 17"/>
          <p:cNvSpPr>
            <a:spLocks noChangeArrowheads="1"/>
          </p:cNvSpPr>
          <p:nvPr/>
        </p:nvSpPr>
        <p:spPr bwMode="auto">
          <a:xfrm>
            <a:off x="759936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Nu</a:t>
            </a:r>
          </a:p>
        </p:txBody>
      </p:sp>
      <p:sp>
        <p:nvSpPr>
          <p:cNvPr id="548882" name="Rectangle 18"/>
          <p:cNvSpPr>
            <a:spLocks noChangeArrowheads="1"/>
          </p:cNvSpPr>
          <p:nvPr/>
        </p:nvSpPr>
        <p:spPr bwMode="auto">
          <a:xfrm>
            <a:off x="1582738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Mo</a:t>
            </a:r>
          </a:p>
        </p:txBody>
      </p:sp>
      <p:sp>
        <p:nvSpPr>
          <p:cNvPr id="548883" name="Rectangle 19"/>
          <p:cNvSpPr>
            <a:spLocks noChangeArrowheads="1"/>
          </p:cNvSpPr>
          <p:nvPr/>
        </p:nvSpPr>
        <p:spPr bwMode="auto">
          <a:xfrm>
            <a:off x="278606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Pa</a:t>
            </a:r>
          </a:p>
        </p:txBody>
      </p:sp>
      <p:sp>
        <p:nvSpPr>
          <p:cNvPr id="548884" name="Rectangle 20"/>
          <p:cNvSpPr>
            <a:spLocks noChangeArrowheads="1"/>
          </p:cNvSpPr>
          <p:nvPr/>
        </p:nvSpPr>
        <p:spPr bwMode="auto">
          <a:xfrm>
            <a:off x="5994400" y="35052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Ph</a:t>
            </a:r>
          </a:p>
        </p:txBody>
      </p:sp>
      <p:sp>
        <p:nvSpPr>
          <p:cNvPr id="548885" name="Rectangle 21"/>
          <p:cNvSpPr>
            <a:spLocks noChangeArrowheads="1"/>
          </p:cNvSpPr>
          <p:nvPr/>
        </p:nvSpPr>
        <p:spPr bwMode="auto">
          <a:xfrm>
            <a:off x="118110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Qu</a:t>
            </a:r>
          </a:p>
        </p:txBody>
      </p:sp>
      <p:sp>
        <p:nvSpPr>
          <p:cNvPr id="548886" name="Rectangle 22"/>
          <p:cNvSpPr>
            <a:spLocks noChangeArrowheads="1"/>
          </p:cNvSpPr>
          <p:nvPr/>
        </p:nvSpPr>
        <p:spPr bwMode="auto">
          <a:xfrm>
            <a:off x="719931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Ra</a:t>
            </a:r>
          </a:p>
        </p:txBody>
      </p:sp>
      <p:sp>
        <p:nvSpPr>
          <p:cNvPr id="548887" name="Rectangle 23"/>
          <p:cNvSpPr>
            <a:spLocks noChangeArrowheads="1"/>
          </p:cNvSpPr>
          <p:nvPr/>
        </p:nvSpPr>
        <p:spPr bwMode="auto">
          <a:xfrm>
            <a:off x="6397625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Ca</a:t>
            </a:r>
          </a:p>
        </p:txBody>
      </p:sp>
      <p:sp>
        <p:nvSpPr>
          <p:cNvPr id="548888" name="Text Box 24"/>
          <p:cNvSpPr txBox="1">
            <a:spLocks noChangeArrowheads="1"/>
          </p:cNvSpPr>
          <p:nvPr/>
        </p:nvSpPr>
        <p:spPr bwMode="auto">
          <a:xfrm>
            <a:off x="304800" y="3276600"/>
            <a:ext cx="85534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latin typeface="Courier New" pitchFamily="49" charset="0"/>
              </a:rPr>
              <a:t>k=0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2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3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4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5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6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7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8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9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10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11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12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13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14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15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16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17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18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19 . . .</a:t>
            </a:r>
          </a:p>
        </p:txBody>
      </p:sp>
      <p:sp>
        <p:nvSpPr>
          <p:cNvPr id="548889" name="Line 25"/>
          <p:cNvSpPr>
            <a:spLocks noChangeShapeType="1"/>
          </p:cNvSpPr>
          <p:nvPr/>
        </p:nvSpPr>
        <p:spPr bwMode="auto">
          <a:xfrm flipV="1">
            <a:off x="568325" y="3886200"/>
            <a:ext cx="1588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8890" name="Line 26"/>
          <p:cNvSpPr>
            <a:spLocks noChangeShapeType="1"/>
          </p:cNvSpPr>
          <p:nvPr/>
        </p:nvSpPr>
        <p:spPr bwMode="auto">
          <a:xfrm flipV="1">
            <a:off x="8188325" y="3886200"/>
            <a:ext cx="1588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8891" name="Text Box 27"/>
          <p:cNvSpPr txBox="1">
            <a:spLocks noChangeArrowheads="1"/>
          </p:cNvSpPr>
          <p:nvPr/>
        </p:nvSpPr>
        <p:spPr bwMode="auto">
          <a:xfrm>
            <a:off x="609600" y="4854575"/>
            <a:ext cx="7467600" cy="1930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tmp;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				// swap values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tmp = pStaff[bgn];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pStaff[bgn] = pStaff[fnd];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pStaff[fnd] = tmp;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</a:p>
        </p:txBody>
      </p:sp>
      <p:sp>
        <p:nvSpPr>
          <p:cNvPr id="548892" name="Rectangle 28"/>
          <p:cNvSpPr>
            <a:spLocks noChangeArrowheads="1"/>
          </p:cNvSpPr>
          <p:nvPr/>
        </p:nvSpPr>
        <p:spPr bwMode="auto">
          <a:xfrm>
            <a:off x="263525" y="4191000"/>
            <a:ext cx="18700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bgn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</a:t>
            </a:r>
          </a:p>
        </p:txBody>
      </p:sp>
      <p:sp>
        <p:nvSpPr>
          <p:cNvPr id="548893" name="Rectangle 29"/>
          <p:cNvSpPr>
            <a:spLocks noChangeArrowheads="1"/>
          </p:cNvSpPr>
          <p:nvPr/>
        </p:nvSpPr>
        <p:spPr bwMode="auto">
          <a:xfrm>
            <a:off x="7086600" y="4191000"/>
            <a:ext cx="18700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pStaff[end]</a:t>
            </a:r>
          </a:p>
        </p:txBody>
      </p:sp>
      <p:sp>
        <p:nvSpPr>
          <p:cNvPr id="548894" name="Rectangle 30"/>
          <p:cNvSpPr>
            <a:spLocks noChangeArrowheads="1"/>
          </p:cNvSpPr>
          <p:nvPr/>
        </p:nvSpPr>
        <p:spPr bwMode="auto">
          <a:xfrm>
            <a:off x="4572000" y="4191000"/>
            <a:ext cx="18700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fnd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</a:t>
            </a:r>
          </a:p>
        </p:txBody>
      </p:sp>
      <p:sp>
        <p:nvSpPr>
          <p:cNvPr id="548895" name="Line 31"/>
          <p:cNvSpPr>
            <a:spLocks noChangeShapeType="1"/>
          </p:cNvSpPr>
          <p:nvPr/>
        </p:nvSpPr>
        <p:spPr bwMode="auto">
          <a:xfrm flipV="1">
            <a:off x="5791200" y="38862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8898" name="Freeform 34"/>
          <p:cNvSpPr>
            <a:spLocks/>
          </p:cNvSpPr>
          <p:nvPr/>
        </p:nvSpPr>
        <p:spPr bwMode="auto">
          <a:xfrm>
            <a:off x="4038600" y="1676400"/>
            <a:ext cx="990600" cy="311150"/>
          </a:xfrm>
          <a:custGeom>
            <a:avLst/>
            <a:gdLst>
              <a:gd name="T0" fmla="*/ 0 w 624"/>
              <a:gd name="T1" fmla="*/ 194 h 196"/>
              <a:gd name="T2" fmla="*/ 288 w 624"/>
              <a:gd name="T3" fmla="*/ 0 h 196"/>
              <a:gd name="T4" fmla="*/ 624 w 624"/>
              <a:gd name="T5" fmla="*/ 196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4" h="196">
                <a:moveTo>
                  <a:pt x="0" y="194"/>
                </a:moveTo>
                <a:cubicBezTo>
                  <a:pt x="22" y="118"/>
                  <a:pt x="184" y="0"/>
                  <a:pt x="288" y="0"/>
                </a:cubicBezTo>
                <a:cubicBezTo>
                  <a:pt x="392" y="0"/>
                  <a:pt x="559" y="105"/>
                  <a:pt x="624" y="196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8899" name="Freeform 35"/>
          <p:cNvSpPr>
            <a:spLocks/>
          </p:cNvSpPr>
          <p:nvPr/>
        </p:nvSpPr>
        <p:spPr bwMode="auto">
          <a:xfrm>
            <a:off x="4038600" y="2279650"/>
            <a:ext cx="990600" cy="311150"/>
          </a:xfrm>
          <a:custGeom>
            <a:avLst/>
            <a:gdLst>
              <a:gd name="T0" fmla="*/ 624 w 624"/>
              <a:gd name="T1" fmla="*/ 2 h 196"/>
              <a:gd name="T2" fmla="*/ 336 w 624"/>
              <a:gd name="T3" fmla="*/ 196 h 196"/>
              <a:gd name="T4" fmla="*/ 0 w 624"/>
              <a:gd name="T5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4" h="196">
                <a:moveTo>
                  <a:pt x="624" y="2"/>
                </a:moveTo>
                <a:cubicBezTo>
                  <a:pt x="589" y="78"/>
                  <a:pt x="440" y="196"/>
                  <a:pt x="336" y="196"/>
                </a:cubicBezTo>
                <a:cubicBezTo>
                  <a:pt x="232" y="196"/>
                  <a:pt x="31" y="74"/>
                  <a:pt x="0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31F27-6CB3-4DEC-A65A-04F25114A547}" type="slidenum">
              <a:rPr lang="en-US"/>
              <a:pPr/>
              <a:t>11</a:t>
            </a:fld>
            <a:endParaRPr lang="en-US"/>
          </a:p>
        </p:txBody>
      </p:sp>
      <p:sp>
        <p:nvSpPr>
          <p:cNvPr id="549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Selection Sort Example</a:t>
            </a:r>
          </a:p>
        </p:txBody>
      </p:sp>
      <p:sp>
        <p:nvSpPr>
          <p:cNvPr id="549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001000" cy="20574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 4: Shorten the list by 1 item</a:t>
            </a:r>
          </a:p>
          <a:p>
            <a:pPr lvl="1"/>
            <a:r>
              <a:rPr lang="en-US" sz="2400"/>
              <a:t>Move starting index </a:t>
            </a:r>
            <a:br>
              <a:rPr lang="en-US" sz="2400"/>
            </a:br>
            <a:r>
              <a:rPr lang="en-US" sz="2400"/>
              <a:t>to leave behind the item we just found, and…</a:t>
            </a:r>
          </a:p>
        </p:txBody>
      </p:sp>
      <p:sp>
        <p:nvSpPr>
          <p:cNvPr id="549892" name="Rectangle 4"/>
          <p:cNvSpPr>
            <a:spLocks noChangeArrowheads="1"/>
          </p:cNvSpPr>
          <p:nvPr/>
        </p:nvSpPr>
        <p:spPr bwMode="auto">
          <a:xfrm>
            <a:off x="38100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Ba</a:t>
            </a:r>
          </a:p>
        </p:txBody>
      </p:sp>
      <p:sp>
        <p:nvSpPr>
          <p:cNvPr id="549893" name="Rectangle 5"/>
          <p:cNvSpPr>
            <a:spLocks noChangeArrowheads="1"/>
          </p:cNvSpPr>
          <p:nvPr/>
        </p:nvSpPr>
        <p:spPr bwMode="auto">
          <a:xfrm>
            <a:off x="238601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Ce</a:t>
            </a:r>
          </a:p>
        </p:txBody>
      </p:sp>
      <p:sp>
        <p:nvSpPr>
          <p:cNvPr id="549894" name="Rectangle 6"/>
          <p:cNvSpPr>
            <a:spLocks noChangeArrowheads="1"/>
          </p:cNvSpPr>
          <p:nvPr/>
        </p:nvSpPr>
        <p:spPr bwMode="auto">
          <a:xfrm>
            <a:off x="4791075" y="35052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Fa</a:t>
            </a:r>
          </a:p>
        </p:txBody>
      </p:sp>
      <p:sp>
        <p:nvSpPr>
          <p:cNvPr id="549895" name="Rectangle 7"/>
          <p:cNvSpPr>
            <a:spLocks noChangeArrowheads="1"/>
          </p:cNvSpPr>
          <p:nvPr/>
        </p:nvSpPr>
        <p:spPr bwMode="auto">
          <a:xfrm>
            <a:off x="318770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Fe</a:t>
            </a:r>
          </a:p>
        </p:txBody>
      </p:sp>
      <p:sp>
        <p:nvSpPr>
          <p:cNvPr id="549896" name="Rectangle 8"/>
          <p:cNvSpPr>
            <a:spLocks noChangeArrowheads="1"/>
          </p:cNvSpPr>
          <p:nvPr/>
        </p:nvSpPr>
        <p:spPr bwMode="auto">
          <a:xfrm>
            <a:off x="800100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Fo</a:t>
            </a:r>
          </a:p>
        </p:txBody>
      </p:sp>
      <p:sp>
        <p:nvSpPr>
          <p:cNvPr id="549897" name="Rectangle 9"/>
          <p:cNvSpPr>
            <a:spLocks noChangeArrowheads="1"/>
          </p:cNvSpPr>
          <p:nvPr/>
        </p:nvSpPr>
        <p:spPr bwMode="auto">
          <a:xfrm>
            <a:off x="358775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Ga</a:t>
            </a:r>
          </a:p>
        </p:txBody>
      </p:sp>
      <p:sp>
        <p:nvSpPr>
          <p:cNvPr id="549898" name="Rectangle 10"/>
          <p:cNvSpPr>
            <a:spLocks noChangeArrowheads="1"/>
          </p:cNvSpPr>
          <p:nvPr/>
        </p:nvSpPr>
        <p:spPr bwMode="auto">
          <a:xfrm>
            <a:off x="6797675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He</a:t>
            </a:r>
          </a:p>
        </p:txBody>
      </p:sp>
      <p:sp>
        <p:nvSpPr>
          <p:cNvPr id="549899" name="Rectangle 11"/>
          <p:cNvSpPr>
            <a:spLocks noChangeArrowheads="1"/>
          </p:cNvSpPr>
          <p:nvPr/>
        </p:nvSpPr>
        <p:spPr bwMode="auto">
          <a:xfrm>
            <a:off x="4389438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Ho</a:t>
            </a:r>
          </a:p>
        </p:txBody>
      </p:sp>
      <p:sp>
        <p:nvSpPr>
          <p:cNvPr id="549900" name="Rectangle 12"/>
          <p:cNvSpPr>
            <a:spLocks noChangeArrowheads="1"/>
          </p:cNvSpPr>
          <p:nvPr/>
        </p:nvSpPr>
        <p:spPr bwMode="auto">
          <a:xfrm>
            <a:off x="78105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La</a:t>
            </a:r>
          </a:p>
        </p:txBody>
      </p:sp>
      <p:sp>
        <p:nvSpPr>
          <p:cNvPr id="549901" name="Rectangle 13"/>
          <p:cNvSpPr>
            <a:spLocks noChangeArrowheads="1"/>
          </p:cNvSpPr>
          <p:nvPr/>
        </p:nvSpPr>
        <p:spPr bwMode="auto">
          <a:xfrm>
            <a:off x="1982788" y="35052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Lo</a:t>
            </a:r>
          </a:p>
        </p:txBody>
      </p:sp>
      <p:sp>
        <p:nvSpPr>
          <p:cNvPr id="549902" name="Rectangle 14"/>
          <p:cNvSpPr>
            <a:spLocks noChangeArrowheads="1"/>
          </p:cNvSpPr>
          <p:nvPr/>
        </p:nvSpPr>
        <p:spPr bwMode="auto">
          <a:xfrm>
            <a:off x="519271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Mi</a:t>
            </a:r>
          </a:p>
        </p:txBody>
      </p:sp>
      <p:sp>
        <p:nvSpPr>
          <p:cNvPr id="549903" name="Rectangle 15"/>
          <p:cNvSpPr>
            <a:spLocks noChangeArrowheads="1"/>
          </p:cNvSpPr>
          <p:nvPr/>
        </p:nvSpPr>
        <p:spPr bwMode="auto">
          <a:xfrm>
            <a:off x="3989388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Na</a:t>
            </a:r>
          </a:p>
        </p:txBody>
      </p:sp>
      <p:sp>
        <p:nvSpPr>
          <p:cNvPr id="549904" name="Rectangle 16"/>
          <p:cNvSpPr>
            <a:spLocks noChangeArrowheads="1"/>
          </p:cNvSpPr>
          <p:nvPr/>
        </p:nvSpPr>
        <p:spPr bwMode="auto">
          <a:xfrm>
            <a:off x="5595938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Ne</a:t>
            </a:r>
          </a:p>
        </p:txBody>
      </p:sp>
      <p:sp>
        <p:nvSpPr>
          <p:cNvPr id="549905" name="Rectangle 17"/>
          <p:cNvSpPr>
            <a:spLocks noChangeArrowheads="1"/>
          </p:cNvSpPr>
          <p:nvPr/>
        </p:nvSpPr>
        <p:spPr bwMode="auto">
          <a:xfrm>
            <a:off x="759936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Nu</a:t>
            </a:r>
          </a:p>
        </p:txBody>
      </p:sp>
      <p:sp>
        <p:nvSpPr>
          <p:cNvPr id="549906" name="Rectangle 18"/>
          <p:cNvSpPr>
            <a:spLocks noChangeArrowheads="1"/>
          </p:cNvSpPr>
          <p:nvPr/>
        </p:nvSpPr>
        <p:spPr bwMode="auto">
          <a:xfrm>
            <a:off x="1582738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Mo</a:t>
            </a:r>
          </a:p>
        </p:txBody>
      </p:sp>
      <p:sp>
        <p:nvSpPr>
          <p:cNvPr id="549907" name="Rectangle 19"/>
          <p:cNvSpPr>
            <a:spLocks noChangeArrowheads="1"/>
          </p:cNvSpPr>
          <p:nvPr/>
        </p:nvSpPr>
        <p:spPr bwMode="auto">
          <a:xfrm>
            <a:off x="278606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Pa</a:t>
            </a:r>
          </a:p>
        </p:txBody>
      </p:sp>
      <p:sp>
        <p:nvSpPr>
          <p:cNvPr id="549908" name="Rectangle 20"/>
          <p:cNvSpPr>
            <a:spLocks noChangeArrowheads="1"/>
          </p:cNvSpPr>
          <p:nvPr/>
        </p:nvSpPr>
        <p:spPr bwMode="auto">
          <a:xfrm>
            <a:off x="5994400" y="35052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Ph</a:t>
            </a:r>
          </a:p>
        </p:txBody>
      </p:sp>
      <p:sp>
        <p:nvSpPr>
          <p:cNvPr id="549909" name="Rectangle 21"/>
          <p:cNvSpPr>
            <a:spLocks noChangeArrowheads="1"/>
          </p:cNvSpPr>
          <p:nvPr/>
        </p:nvSpPr>
        <p:spPr bwMode="auto">
          <a:xfrm>
            <a:off x="118110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Qu</a:t>
            </a:r>
          </a:p>
        </p:txBody>
      </p:sp>
      <p:sp>
        <p:nvSpPr>
          <p:cNvPr id="549910" name="Rectangle 22"/>
          <p:cNvSpPr>
            <a:spLocks noChangeArrowheads="1"/>
          </p:cNvSpPr>
          <p:nvPr/>
        </p:nvSpPr>
        <p:spPr bwMode="auto">
          <a:xfrm>
            <a:off x="719931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Ra</a:t>
            </a:r>
          </a:p>
        </p:txBody>
      </p:sp>
      <p:sp>
        <p:nvSpPr>
          <p:cNvPr id="549911" name="Rectangle 23"/>
          <p:cNvSpPr>
            <a:spLocks noChangeArrowheads="1"/>
          </p:cNvSpPr>
          <p:nvPr/>
        </p:nvSpPr>
        <p:spPr bwMode="auto">
          <a:xfrm>
            <a:off x="6397625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Ca</a:t>
            </a:r>
          </a:p>
        </p:txBody>
      </p:sp>
      <p:sp>
        <p:nvSpPr>
          <p:cNvPr id="549912" name="Text Box 24"/>
          <p:cNvSpPr txBox="1">
            <a:spLocks noChangeArrowheads="1"/>
          </p:cNvSpPr>
          <p:nvPr/>
        </p:nvSpPr>
        <p:spPr bwMode="auto">
          <a:xfrm>
            <a:off x="304800" y="3276600"/>
            <a:ext cx="85534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latin typeface="Courier New" pitchFamily="49" charset="0"/>
              </a:rPr>
              <a:t>k=0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2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3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4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5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6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7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8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9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10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11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12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13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14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15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16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17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18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19 . . .</a:t>
            </a:r>
          </a:p>
        </p:txBody>
      </p:sp>
      <p:sp>
        <p:nvSpPr>
          <p:cNvPr id="549913" name="Line 25"/>
          <p:cNvSpPr>
            <a:spLocks noChangeShapeType="1"/>
          </p:cNvSpPr>
          <p:nvPr/>
        </p:nvSpPr>
        <p:spPr bwMode="auto">
          <a:xfrm flipV="1">
            <a:off x="1025525" y="3886200"/>
            <a:ext cx="1588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9914" name="Line 26"/>
          <p:cNvSpPr>
            <a:spLocks noChangeShapeType="1"/>
          </p:cNvSpPr>
          <p:nvPr/>
        </p:nvSpPr>
        <p:spPr bwMode="auto">
          <a:xfrm flipV="1">
            <a:off x="8188325" y="3886200"/>
            <a:ext cx="1588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9915" name="Text Box 27"/>
          <p:cNvSpPr txBox="1">
            <a:spLocks noChangeArrowheads="1"/>
          </p:cNvSpPr>
          <p:nvPr/>
        </p:nvSpPr>
        <p:spPr bwMode="auto">
          <a:xfrm>
            <a:off x="609600" y="4854575"/>
            <a:ext cx="7467600" cy="1930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tmp;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. . .			// swap values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tmp = pStaff[bgn];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pStaff[bgn] = pStaff[fnd];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pStaff[fnd] = tmp;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</a:p>
        </p:txBody>
      </p:sp>
      <p:sp>
        <p:nvSpPr>
          <p:cNvPr id="549916" name="Rectangle 28"/>
          <p:cNvSpPr>
            <a:spLocks noChangeArrowheads="1"/>
          </p:cNvSpPr>
          <p:nvPr/>
        </p:nvSpPr>
        <p:spPr bwMode="auto">
          <a:xfrm>
            <a:off x="720725" y="4191000"/>
            <a:ext cx="18700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bgn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</a:t>
            </a:r>
          </a:p>
        </p:txBody>
      </p:sp>
      <p:sp>
        <p:nvSpPr>
          <p:cNvPr id="549917" name="Rectangle 29"/>
          <p:cNvSpPr>
            <a:spLocks noChangeArrowheads="1"/>
          </p:cNvSpPr>
          <p:nvPr/>
        </p:nvSpPr>
        <p:spPr bwMode="auto">
          <a:xfrm>
            <a:off x="7086600" y="4191000"/>
            <a:ext cx="18700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pStaff[end]</a:t>
            </a:r>
          </a:p>
        </p:txBody>
      </p:sp>
      <p:sp>
        <p:nvSpPr>
          <p:cNvPr id="549922" name="Line 34"/>
          <p:cNvSpPr>
            <a:spLocks noChangeShapeType="1"/>
          </p:cNvSpPr>
          <p:nvPr/>
        </p:nvSpPr>
        <p:spPr bwMode="auto">
          <a:xfrm>
            <a:off x="381000" y="4267200"/>
            <a:ext cx="304800" cy="0"/>
          </a:xfrm>
          <a:prstGeom prst="line">
            <a:avLst/>
          </a:prstGeom>
          <a:noFill/>
          <a:ln w="34925">
            <a:solidFill>
              <a:schemeClr val="accent2"/>
            </a:solidFill>
            <a:round/>
            <a:headEnd type="none" w="lg" len="lg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9923" name="Line 35"/>
          <p:cNvSpPr>
            <a:spLocks noChangeShapeType="1"/>
          </p:cNvSpPr>
          <p:nvPr/>
        </p:nvSpPr>
        <p:spPr bwMode="auto">
          <a:xfrm>
            <a:off x="381000" y="4419600"/>
            <a:ext cx="304800" cy="0"/>
          </a:xfrm>
          <a:prstGeom prst="line">
            <a:avLst/>
          </a:prstGeom>
          <a:noFill/>
          <a:ln w="34925">
            <a:solidFill>
              <a:schemeClr val="accent2"/>
            </a:solidFill>
            <a:round/>
            <a:headEnd type="none" w="lg" len="lg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9924" name="Line 36"/>
          <p:cNvSpPr>
            <a:spLocks noChangeShapeType="1"/>
          </p:cNvSpPr>
          <p:nvPr/>
        </p:nvSpPr>
        <p:spPr bwMode="auto">
          <a:xfrm>
            <a:off x="381000" y="4572000"/>
            <a:ext cx="304800" cy="0"/>
          </a:xfrm>
          <a:prstGeom prst="line">
            <a:avLst/>
          </a:prstGeom>
          <a:noFill/>
          <a:ln w="34925">
            <a:solidFill>
              <a:schemeClr val="accent2"/>
            </a:solidFill>
            <a:round/>
            <a:headEnd type="none" w="lg" len="lg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9925" name="Line 37"/>
          <p:cNvSpPr>
            <a:spLocks noChangeShapeType="1"/>
          </p:cNvSpPr>
          <p:nvPr/>
        </p:nvSpPr>
        <p:spPr bwMode="auto">
          <a:xfrm>
            <a:off x="2590800" y="4267200"/>
            <a:ext cx="304800" cy="0"/>
          </a:xfrm>
          <a:prstGeom prst="line">
            <a:avLst/>
          </a:prstGeom>
          <a:noFill/>
          <a:ln w="34925">
            <a:solidFill>
              <a:schemeClr val="accent2"/>
            </a:solidFill>
            <a:round/>
            <a:headEnd type="none" w="lg" len="lg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9926" name="Line 38"/>
          <p:cNvSpPr>
            <a:spLocks noChangeShapeType="1"/>
          </p:cNvSpPr>
          <p:nvPr/>
        </p:nvSpPr>
        <p:spPr bwMode="auto">
          <a:xfrm>
            <a:off x="2590800" y="4419600"/>
            <a:ext cx="304800" cy="0"/>
          </a:xfrm>
          <a:prstGeom prst="line">
            <a:avLst/>
          </a:prstGeom>
          <a:noFill/>
          <a:ln w="34925">
            <a:solidFill>
              <a:schemeClr val="accent2"/>
            </a:solidFill>
            <a:round/>
            <a:headEnd type="none" w="lg" len="lg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9927" name="Line 39"/>
          <p:cNvSpPr>
            <a:spLocks noChangeShapeType="1"/>
          </p:cNvSpPr>
          <p:nvPr/>
        </p:nvSpPr>
        <p:spPr bwMode="auto">
          <a:xfrm>
            <a:off x="2590800" y="4572000"/>
            <a:ext cx="304800" cy="0"/>
          </a:xfrm>
          <a:prstGeom prst="line">
            <a:avLst/>
          </a:prstGeom>
          <a:noFill/>
          <a:ln w="34925">
            <a:solidFill>
              <a:schemeClr val="accent2"/>
            </a:solidFill>
            <a:round/>
            <a:headEnd type="none" w="lg" len="lg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6D874-74A5-40D3-AF41-9278040890CB}" type="slidenum">
              <a:rPr lang="en-US"/>
              <a:pPr/>
              <a:t>12</a:t>
            </a:fld>
            <a:endParaRPr lang="en-US"/>
          </a:p>
        </p:txBody>
      </p:sp>
      <p:sp>
        <p:nvSpPr>
          <p:cNvPr id="550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Selection Sort Example</a:t>
            </a:r>
          </a:p>
        </p:txBody>
      </p:sp>
      <p:sp>
        <p:nvSpPr>
          <p:cNvPr id="550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001000" cy="20574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 5: Repeat until list shrinks to 1 item.</a:t>
            </a:r>
          </a:p>
          <a:p>
            <a:pPr lvl="1"/>
            <a:endParaRPr lang="en-US" sz="2400"/>
          </a:p>
        </p:txBody>
      </p:sp>
      <p:sp>
        <p:nvSpPr>
          <p:cNvPr id="550916" name="Rectangle 4"/>
          <p:cNvSpPr>
            <a:spLocks noChangeArrowheads="1"/>
          </p:cNvSpPr>
          <p:nvPr/>
        </p:nvSpPr>
        <p:spPr bwMode="auto">
          <a:xfrm>
            <a:off x="38100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Ba</a:t>
            </a:r>
          </a:p>
        </p:txBody>
      </p:sp>
      <p:sp>
        <p:nvSpPr>
          <p:cNvPr id="550917" name="Rectangle 5"/>
          <p:cNvSpPr>
            <a:spLocks noChangeArrowheads="1"/>
          </p:cNvSpPr>
          <p:nvPr/>
        </p:nvSpPr>
        <p:spPr bwMode="auto">
          <a:xfrm>
            <a:off x="118110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Ce</a:t>
            </a:r>
          </a:p>
        </p:txBody>
      </p:sp>
      <p:sp>
        <p:nvSpPr>
          <p:cNvPr id="550918" name="Rectangle 6"/>
          <p:cNvSpPr>
            <a:spLocks noChangeArrowheads="1"/>
          </p:cNvSpPr>
          <p:nvPr/>
        </p:nvSpPr>
        <p:spPr bwMode="auto">
          <a:xfrm>
            <a:off x="1582738" y="35052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Fa</a:t>
            </a:r>
          </a:p>
        </p:txBody>
      </p:sp>
      <p:sp>
        <p:nvSpPr>
          <p:cNvPr id="550919" name="Rectangle 7"/>
          <p:cNvSpPr>
            <a:spLocks noChangeArrowheads="1"/>
          </p:cNvSpPr>
          <p:nvPr/>
        </p:nvSpPr>
        <p:spPr bwMode="auto">
          <a:xfrm>
            <a:off x="238601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Fe</a:t>
            </a:r>
          </a:p>
        </p:txBody>
      </p:sp>
      <p:sp>
        <p:nvSpPr>
          <p:cNvPr id="550920" name="Rectangle 8"/>
          <p:cNvSpPr>
            <a:spLocks noChangeArrowheads="1"/>
          </p:cNvSpPr>
          <p:nvPr/>
        </p:nvSpPr>
        <p:spPr bwMode="auto">
          <a:xfrm>
            <a:off x="1984375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Fo</a:t>
            </a:r>
          </a:p>
        </p:txBody>
      </p:sp>
      <p:sp>
        <p:nvSpPr>
          <p:cNvPr id="550921" name="Rectangle 9"/>
          <p:cNvSpPr>
            <a:spLocks noChangeArrowheads="1"/>
          </p:cNvSpPr>
          <p:nvPr/>
        </p:nvSpPr>
        <p:spPr bwMode="auto">
          <a:xfrm>
            <a:off x="278606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Ga</a:t>
            </a:r>
          </a:p>
        </p:txBody>
      </p:sp>
      <p:sp>
        <p:nvSpPr>
          <p:cNvPr id="550922" name="Rectangle 10"/>
          <p:cNvSpPr>
            <a:spLocks noChangeArrowheads="1"/>
          </p:cNvSpPr>
          <p:nvPr/>
        </p:nvSpPr>
        <p:spPr bwMode="auto">
          <a:xfrm>
            <a:off x="6797675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He</a:t>
            </a:r>
          </a:p>
        </p:txBody>
      </p:sp>
      <p:sp>
        <p:nvSpPr>
          <p:cNvPr id="550923" name="Rectangle 11"/>
          <p:cNvSpPr>
            <a:spLocks noChangeArrowheads="1"/>
          </p:cNvSpPr>
          <p:nvPr/>
        </p:nvSpPr>
        <p:spPr bwMode="auto">
          <a:xfrm>
            <a:off x="318770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Ho</a:t>
            </a:r>
          </a:p>
        </p:txBody>
      </p:sp>
      <p:sp>
        <p:nvSpPr>
          <p:cNvPr id="550924" name="Rectangle 12"/>
          <p:cNvSpPr>
            <a:spLocks noChangeArrowheads="1"/>
          </p:cNvSpPr>
          <p:nvPr/>
        </p:nvSpPr>
        <p:spPr bwMode="auto">
          <a:xfrm>
            <a:off x="358775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La</a:t>
            </a:r>
          </a:p>
        </p:txBody>
      </p:sp>
      <p:sp>
        <p:nvSpPr>
          <p:cNvPr id="550925" name="Rectangle 13"/>
          <p:cNvSpPr>
            <a:spLocks noChangeArrowheads="1"/>
          </p:cNvSpPr>
          <p:nvPr/>
        </p:nvSpPr>
        <p:spPr bwMode="auto">
          <a:xfrm>
            <a:off x="3989388" y="35052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Lo</a:t>
            </a:r>
          </a:p>
        </p:txBody>
      </p:sp>
      <p:sp>
        <p:nvSpPr>
          <p:cNvPr id="550926" name="Rectangle 14"/>
          <p:cNvSpPr>
            <a:spLocks noChangeArrowheads="1"/>
          </p:cNvSpPr>
          <p:nvPr/>
        </p:nvSpPr>
        <p:spPr bwMode="auto">
          <a:xfrm>
            <a:off x="519271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Mi</a:t>
            </a:r>
          </a:p>
        </p:txBody>
      </p:sp>
      <p:sp>
        <p:nvSpPr>
          <p:cNvPr id="550927" name="Rectangle 15"/>
          <p:cNvSpPr>
            <a:spLocks noChangeArrowheads="1"/>
          </p:cNvSpPr>
          <p:nvPr/>
        </p:nvSpPr>
        <p:spPr bwMode="auto">
          <a:xfrm>
            <a:off x="800100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Na</a:t>
            </a:r>
          </a:p>
        </p:txBody>
      </p:sp>
      <p:sp>
        <p:nvSpPr>
          <p:cNvPr id="550928" name="Rectangle 16"/>
          <p:cNvSpPr>
            <a:spLocks noChangeArrowheads="1"/>
          </p:cNvSpPr>
          <p:nvPr/>
        </p:nvSpPr>
        <p:spPr bwMode="auto">
          <a:xfrm>
            <a:off x="559435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Ne</a:t>
            </a:r>
          </a:p>
        </p:txBody>
      </p:sp>
      <p:sp>
        <p:nvSpPr>
          <p:cNvPr id="550929" name="Rectangle 17"/>
          <p:cNvSpPr>
            <a:spLocks noChangeArrowheads="1"/>
          </p:cNvSpPr>
          <p:nvPr/>
        </p:nvSpPr>
        <p:spPr bwMode="auto">
          <a:xfrm>
            <a:off x="759936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Nu</a:t>
            </a:r>
          </a:p>
        </p:txBody>
      </p:sp>
      <p:sp>
        <p:nvSpPr>
          <p:cNvPr id="550930" name="Rectangle 18"/>
          <p:cNvSpPr>
            <a:spLocks noChangeArrowheads="1"/>
          </p:cNvSpPr>
          <p:nvPr/>
        </p:nvSpPr>
        <p:spPr bwMode="auto">
          <a:xfrm>
            <a:off x="479266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Mo</a:t>
            </a:r>
          </a:p>
        </p:txBody>
      </p:sp>
      <p:sp>
        <p:nvSpPr>
          <p:cNvPr id="550931" name="Rectangle 19"/>
          <p:cNvSpPr>
            <a:spLocks noChangeArrowheads="1"/>
          </p:cNvSpPr>
          <p:nvPr/>
        </p:nvSpPr>
        <p:spPr bwMode="auto">
          <a:xfrm>
            <a:off x="6397625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Pa</a:t>
            </a:r>
          </a:p>
        </p:txBody>
      </p:sp>
      <p:sp>
        <p:nvSpPr>
          <p:cNvPr id="550932" name="Rectangle 20"/>
          <p:cNvSpPr>
            <a:spLocks noChangeArrowheads="1"/>
          </p:cNvSpPr>
          <p:nvPr/>
        </p:nvSpPr>
        <p:spPr bwMode="auto">
          <a:xfrm>
            <a:off x="5994400" y="35052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Ph</a:t>
            </a:r>
          </a:p>
        </p:txBody>
      </p:sp>
      <p:sp>
        <p:nvSpPr>
          <p:cNvPr id="550933" name="Rectangle 21"/>
          <p:cNvSpPr>
            <a:spLocks noChangeArrowheads="1"/>
          </p:cNvSpPr>
          <p:nvPr/>
        </p:nvSpPr>
        <p:spPr bwMode="auto">
          <a:xfrm>
            <a:off x="4391025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Qu</a:t>
            </a:r>
          </a:p>
        </p:txBody>
      </p:sp>
      <p:sp>
        <p:nvSpPr>
          <p:cNvPr id="550934" name="Rectangle 22"/>
          <p:cNvSpPr>
            <a:spLocks noChangeArrowheads="1"/>
          </p:cNvSpPr>
          <p:nvPr/>
        </p:nvSpPr>
        <p:spPr bwMode="auto">
          <a:xfrm>
            <a:off x="719931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Ra</a:t>
            </a:r>
          </a:p>
        </p:txBody>
      </p:sp>
      <p:sp>
        <p:nvSpPr>
          <p:cNvPr id="550935" name="Rectangle 23"/>
          <p:cNvSpPr>
            <a:spLocks noChangeArrowheads="1"/>
          </p:cNvSpPr>
          <p:nvPr/>
        </p:nvSpPr>
        <p:spPr bwMode="auto">
          <a:xfrm>
            <a:off x="78105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Ca</a:t>
            </a:r>
          </a:p>
        </p:txBody>
      </p:sp>
      <p:sp>
        <p:nvSpPr>
          <p:cNvPr id="550936" name="Text Box 24"/>
          <p:cNvSpPr txBox="1">
            <a:spLocks noChangeArrowheads="1"/>
          </p:cNvSpPr>
          <p:nvPr/>
        </p:nvSpPr>
        <p:spPr bwMode="auto">
          <a:xfrm>
            <a:off x="304800" y="3276600"/>
            <a:ext cx="85534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latin typeface="Courier New" pitchFamily="49" charset="0"/>
              </a:rPr>
              <a:t>k=0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2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3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4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5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6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7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8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9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10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11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12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13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14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15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16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17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18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19 . . .</a:t>
            </a:r>
          </a:p>
        </p:txBody>
      </p:sp>
      <p:sp>
        <p:nvSpPr>
          <p:cNvPr id="550937" name="Line 25"/>
          <p:cNvSpPr>
            <a:spLocks noChangeShapeType="1"/>
          </p:cNvSpPr>
          <p:nvPr/>
        </p:nvSpPr>
        <p:spPr bwMode="auto">
          <a:xfrm flipV="1">
            <a:off x="4606925" y="3886200"/>
            <a:ext cx="1588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938" name="Line 26"/>
          <p:cNvSpPr>
            <a:spLocks noChangeShapeType="1"/>
          </p:cNvSpPr>
          <p:nvPr/>
        </p:nvSpPr>
        <p:spPr bwMode="auto">
          <a:xfrm flipV="1">
            <a:off x="8188325" y="3886200"/>
            <a:ext cx="1588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939" name="Text Box 27"/>
          <p:cNvSpPr txBox="1">
            <a:spLocks noChangeArrowheads="1"/>
          </p:cNvSpPr>
          <p:nvPr/>
        </p:nvSpPr>
        <p:spPr bwMode="auto">
          <a:xfrm>
            <a:off x="609600" y="4854575"/>
            <a:ext cx="7467600" cy="1625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for(bgn=0; bgn&lt;end; bgn++)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fnd = LinearSearch(bgn,end);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swap(fnd,bgn);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550940" name="Rectangle 28"/>
          <p:cNvSpPr>
            <a:spLocks noChangeArrowheads="1"/>
          </p:cNvSpPr>
          <p:nvPr/>
        </p:nvSpPr>
        <p:spPr bwMode="auto">
          <a:xfrm>
            <a:off x="4302125" y="4191000"/>
            <a:ext cx="18700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bgn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</a:t>
            </a:r>
          </a:p>
        </p:txBody>
      </p:sp>
      <p:sp>
        <p:nvSpPr>
          <p:cNvPr id="550941" name="Rectangle 29"/>
          <p:cNvSpPr>
            <a:spLocks noChangeArrowheads="1"/>
          </p:cNvSpPr>
          <p:nvPr/>
        </p:nvSpPr>
        <p:spPr bwMode="auto">
          <a:xfrm>
            <a:off x="7086600" y="4191000"/>
            <a:ext cx="18700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pStaff[end]</a:t>
            </a:r>
          </a:p>
        </p:txBody>
      </p:sp>
      <p:sp>
        <p:nvSpPr>
          <p:cNvPr id="550943" name="Line 31"/>
          <p:cNvSpPr>
            <a:spLocks noChangeShapeType="1"/>
          </p:cNvSpPr>
          <p:nvPr/>
        </p:nvSpPr>
        <p:spPr bwMode="auto">
          <a:xfrm>
            <a:off x="381000" y="4267200"/>
            <a:ext cx="3886200" cy="0"/>
          </a:xfrm>
          <a:prstGeom prst="line">
            <a:avLst/>
          </a:prstGeom>
          <a:noFill/>
          <a:ln w="34925">
            <a:solidFill>
              <a:schemeClr val="accent2"/>
            </a:solidFill>
            <a:round/>
            <a:headEnd type="none" w="lg" len="lg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944" name="Line 32"/>
          <p:cNvSpPr>
            <a:spLocks noChangeShapeType="1"/>
          </p:cNvSpPr>
          <p:nvPr/>
        </p:nvSpPr>
        <p:spPr bwMode="auto">
          <a:xfrm>
            <a:off x="381000" y="4419600"/>
            <a:ext cx="3886200" cy="0"/>
          </a:xfrm>
          <a:prstGeom prst="line">
            <a:avLst/>
          </a:prstGeom>
          <a:noFill/>
          <a:ln w="34925">
            <a:solidFill>
              <a:schemeClr val="accent2"/>
            </a:solidFill>
            <a:round/>
            <a:headEnd type="none" w="lg" len="lg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945" name="Line 33"/>
          <p:cNvSpPr>
            <a:spLocks noChangeShapeType="1"/>
          </p:cNvSpPr>
          <p:nvPr/>
        </p:nvSpPr>
        <p:spPr bwMode="auto">
          <a:xfrm>
            <a:off x="381000" y="4572000"/>
            <a:ext cx="3886200" cy="0"/>
          </a:xfrm>
          <a:prstGeom prst="line">
            <a:avLst/>
          </a:prstGeom>
          <a:noFill/>
          <a:ln w="34925">
            <a:solidFill>
              <a:schemeClr val="accent2"/>
            </a:solidFill>
            <a:round/>
            <a:headEnd type="none" w="lg" len="lg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946" name="Line 34"/>
          <p:cNvSpPr>
            <a:spLocks noChangeShapeType="1"/>
          </p:cNvSpPr>
          <p:nvPr/>
        </p:nvSpPr>
        <p:spPr bwMode="auto">
          <a:xfrm>
            <a:off x="6172200" y="4267200"/>
            <a:ext cx="304800" cy="0"/>
          </a:xfrm>
          <a:prstGeom prst="line">
            <a:avLst/>
          </a:prstGeom>
          <a:noFill/>
          <a:ln w="34925">
            <a:solidFill>
              <a:schemeClr val="accent2"/>
            </a:solidFill>
            <a:round/>
            <a:headEnd type="none" w="lg" len="lg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947" name="Line 35"/>
          <p:cNvSpPr>
            <a:spLocks noChangeShapeType="1"/>
          </p:cNvSpPr>
          <p:nvPr/>
        </p:nvSpPr>
        <p:spPr bwMode="auto">
          <a:xfrm>
            <a:off x="6172200" y="4419600"/>
            <a:ext cx="304800" cy="0"/>
          </a:xfrm>
          <a:prstGeom prst="line">
            <a:avLst/>
          </a:prstGeom>
          <a:noFill/>
          <a:ln w="34925">
            <a:solidFill>
              <a:schemeClr val="accent2"/>
            </a:solidFill>
            <a:round/>
            <a:headEnd type="none" w="lg" len="lg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948" name="Line 36"/>
          <p:cNvSpPr>
            <a:spLocks noChangeShapeType="1"/>
          </p:cNvSpPr>
          <p:nvPr/>
        </p:nvSpPr>
        <p:spPr bwMode="auto">
          <a:xfrm>
            <a:off x="6172200" y="4572000"/>
            <a:ext cx="304800" cy="0"/>
          </a:xfrm>
          <a:prstGeom prst="line">
            <a:avLst/>
          </a:prstGeom>
          <a:noFill/>
          <a:ln w="34925">
            <a:solidFill>
              <a:schemeClr val="accent2"/>
            </a:solidFill>
            <a:round/>
            <a:headEnd type="none" w="lg" len="lg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949" name="Text Box 37"/>
          <p:cNvSpPr txBox="1">
            <a:spLocks noChangeArrowheads="1"/>
          </p:cNvSpPr>
          <p:nvPr/>
        </p:nvSpPr>
        <p:spPr bwMode="auto">
          <a:xfrm>
            <a:off x="381000" y="2819400"/>
            <a:ext cx="4014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ym typeface="Wingdings" pitchFamily="2" charset="2"/>
              </a:rPr>
              <a:t>            </a:t>
            </a:r>
            <a:r>
              <a:rPr lang="en-US"/>
              <a:t>Sorted                    </a:t>
            </a:r>
            <a:r>
              <a:rPr lang="en-US">
                <a:sym typeface="Wingdings" pitchFamily="2" charset="2"/>
              </a:rPr>
              <a:t></a:t>
            </a:r>
            <a:endParaRPr lang="en-US"/>
          </a:p>
        </p:txBody>
      </p:sp>
      <p:sp>
        <p:nvSpPr>
          <p:cNvPr id="550950" name="Line 38"/>
          <p:cNvSpPr>
            <a:spLocks noChangeShapeType="1"/>
          </p:cNvSpPr>
          <p:nvPr/>
        </p:nvSpPr>
        <p:spPr bwMode="auto">
          <a:xfrm>
            <a:off x="685800" y="3059113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951" name="Line 39"/>
          <p:cNvSpPr>
            <a:spLocks noChangeShapeType="1"/>
          </p:cNvSpPr>
          <p:nvPr/>
        </p:nvSpPr>
        <p:spPr bwMode="auto">
          <a:xfrm>
            <a:off x="2514600" y="3059113"/>
            <a:ext cx="1600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952" name="Line 40"/>
          <p:cNvSpPr>
            <a:spLocks noChangeShapeType="1"/>
          </p:cNvSpPr>
          <p:nvPr/>
        </p:nvSpPr>
        <p:spPr bwMode="auto">
          <a:xfrm>
            <a:off x="4387850" y="28956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953" name="Text Box 41"/>
          <p:cNvSpPr txBox="1">
            <a:spLocks noChangeArrowheads="1"/>
          </p:cNvSpPr>
          <p:nvPr/>
        </p:nvSpPr>
        <p:spPr bwMode="auto">
          <a:xfrm>
            <a:off x="4343400" y="2819400"/>
            <a:ext cx="4032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ym typeface="Wingdings" pitchFamily="2" charset="2"/>
              </a:rPr>
              <a:t>            </a:t>
            </a:r>
            <a:r>
              <a:rPr lang="en-US"/>
              <a:t>Unsorted                </a:t>
            </a:r>
            <a:r>
              <a:rPr lang="en-US">
                <a:sym typeface="Wingdings" pitchFamily="2" charset="2"/>
              </a:rPr>
              <a:t></a:t>
            </a:r>
            <a:endParaRPr lang="en-US"/>
          </a:p>
        </p:txBody>
      </p:sp>
      <p:sp>
        <p:nvSpPr>
          <p:cNvPr id="550954" name="Line 42"/>
          <p:cNvSpPr>
            <a:spLocks noChangeShapeType="1"/>
          </p:cNvSpPr>
          <p:nvPr/>
        </p:nvSpPr>
        <p:spPr bwMode="auto">
          <a:xfrm>
            <a:off x="4648200" y="3059113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955" name="Line 43"/>
          <p:cNvSpPr>
            <a:spLocks noChangeShapeType="1"/>
          </p:cNvSpPr>
          <p:nvPr/>
        </p:nvSpPr>
        <p:spPr bwMode="auto">
          <a:xfrm>
            <a:off x="6858000" y="3059113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956" name="Line 44"/>
          <p:cNvSpPr>
            <a:spLocks noChangeShapeType="1"/>
          </p:cNvSpPr>
          <p:nvPr/>
        </p:nvSpPr>
        <p:spPr bwMode="auto">
          <a:xfrm>
            <a:off x="8382000" y="28956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667C8-E5A7-4BCE-95FE-C6EECC5483E2}" type="slidenum">
              <a:rPr lang="en-US"/>
              <a:pPr/>
              <a:t>13</a:t>
            </a:fld>
            <a:endParaRPr lang="en-US"/>
          </a:p>
        </p:txBody>
      </p:sp>
      <p:sp>
        <p:nvSpPr>
          <p:cNvPr id="551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Selection Sort</a:t>
            </a:r>
          </a:p>
        </p:txBody>
      </p:sp>
      <p:sp>
        <p:nvSpPr>
          <p:cNvPr id="551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Efficiency?  For an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n-US"/>
              <a:t>-item list,</a:t>
            </a:r>
          </a:p>
          <a:p>
            <a:r>
              <a:rPr lang="en-US"/>
              <a:t>For each item, search entire list; hence</a:t>
            </a:r>
          </a:p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~NxN = N</a:t>
            </a:r>
            <a:r>
              <a:rPr lang="en-US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/>
              <a:t> computing cycles: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Quadratic</a:t>
            </a:r>
          </a:p>
          <a:p>
            <a:r>
              <a:rPr lang="en-US"/>
              <a:t>Hmm.  Not very good…</a:t>
            </a:r>
          </a:p>
          <a:p>
            <a:endParaRPr lang="en-US"/>
          </a:p>
          <a:p>
            <a:r>
              <a:rPr lang="en-US"/>
              <a:t>Many other choices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(often very complicated)</a:t>
            </a:r>
          </a:p>
          <a:p>
            <a:r>
              <a:rPr lang="en-US"/>
              <a:t>Need a much better, quick sorting method?</a:t>
            </a:r>
            <a:br>
              <a:rPr lang="en-US"/>
            </a:br>
            <a:r>
              <a:rPr lang="en-US"/>
              <a:t>Don’t want to write it yourself? Then…</a:t>
            </a:r>
          </a:p>
          <a:p>
            <a:pPr>
              <a:buFontTx/>
              <a:buNone/>
            </a:pPr>
            <a:endParaRPr lang="en-US" sz="36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7D587-AC44-4979-9D09-37D85B6485C2}" type="slidenum">
              <a:rPr lang="en-US"/>
              <a:pPr/>
              <a:t>14</a:t>
            </a:fld>
            <a:endParaRPr lang="en-US"/>
          </a:p>
        </p:txBody>
      </p:sp>
      <p:sp>
        <p:nvSpPr>
          <p:cNvPr id="567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Selection Sort</a:t>
            </a:r>
          </a:p>
        </p:txBody>
      </p:sp>
      <p:sp>
        <p:nvSpPr>
          <p:cNvPr id="567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Efficiency?  For an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n-US"/>
              <a:t>-item list,</a:t>
            </a:r>
          </a:p>
          <a:p>
            <a:r>
              <a:rPr lang="en-US"/>
              <a:t>For each item, search entire list; hence</a:t>
            </a:r>
          </a:p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~NxN = N</a:t>
            </a:r>
            <a:r>
              <a:rPr lang="en-US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/>
              <a:t> computing cycles: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Quadratic</a:t>
            </a:r>
          </a:p>
          <a:p>
            <a:r>
              <a:rPr lang="en-US"/>
              <a:t>Hmm.  Not very good…</a:t>
            </a:r>
          </a:p>
          <a:p>
            <a:endParaRPr lang="en-US"/>
          </a:p>
          <a:p>
            <a:r>
              <a:rPr lang="en-US"/>
              <a:t>Many other choices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(often very complicated)</a:t>
            </a:r>
          </a:p>
          <a:p>
            <a:r>
              <a:rPr lang="en-US"/>
              <a:t>Need a much better, quick sorting method?</a:t>
            </a:r>
          </a:p>
          <a:p>
            <a:pPr lvl="1">
              <a:buFontTx/>
              <a:buNone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 </a:t>
            </a:r>
            <a:r>
              <a:rPr lang="en-US"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Use QuickSort!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 </a:t>
            </a:r>
            <a:endParaRPr lang="en-US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endParaRPr lang="en-US" sz="36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9E71-D6C1-48E5-ACA3-770A06FBFAC7}" type="slidenum">
              <a:rPr lang="en-US"/>
              <a:pPr/>
              <a:t>15</a:t>
            </a:fld>
            <a:endParaRPr lang="en-US"/>
          </a:p>
        </p:txBody>
      </p:sp>
      <p:sp>
        <p:nvSpPr>
          <p:cNvPr id="534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QuickSort or qsort()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(not in book)</a:t>
            </a:r>
          </a:p>
        </p:txBody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Part of C’s stdlib.h libraries: needs</a:t>
            </a:r>
          </a:p>
          <a:p>
            <a:pPr>
              <a:buFontTx/>
              <a:buNone/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	#include &lt;stdlib.h&gt;</a:t>
            </a:r>
          </a:p>
          <a:p>
            <a:pPr>
              <a:buFontTx/>
              <a:buNone/>
            </a:pPr>
            <a:endParaRPr lang="en-US" sz="2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r>
              <a:rPr lang="en-US"/>
              <a:t>Fast, ‘in-place’ sorting of any array</a:t>
            </a:r>
          </a:p>
          <a:p>
            <a:endParaRPr lang="en-US"/>
          </a:p>
          <a:p>
            <a:r>
              <a:rPr lang="en-US"/>
              <a:t>Very flexible, fairly easy to use</a:t>
            </a:r>
            <a:br>
              <a:rPr lang="en-US"/>
            </a:br>
            <a:endParaRPr lang="en-US"/>
          </a:p>
          <a:p>
            <a:r>
              <a:rPr lang="en-US"/>
              <a:t>YOU write the comparison function!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61146-669F-4B2A-ADB9-2406B419BD08}" type="slidenum">
              <a:rPr lang="en-US"/>
              <a:pPr/>
              <a:t>16</a:t>
            </a:fld>
            <a:endParaRPr lang="en-US"/>
          </a:p>
        </p:txBody>
      </p:sp>
      <p:sp>
        <p:nvSpPr>
          <p:cNvPr id="553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QuickSort or qsort()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(not in book)</a:t>
            </a:r>
          </a:p>
        </p:txBody>
      </p:sp>
      <p:sp>
        <p:nvSpPr>
          <p:cNvPr id="553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610600" cy="4800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&lt;stdlib.h&gt;		// for qsort, rand,	 etc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. . .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myTest(const int *pA, const int *pB);   // prototype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i,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myArray[45];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for(i=0; i&lt;45; i++) myArray[i] = rand();</a:t>
            </a:r>
            <a:b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qsort(myArray, 45, sizeof(int), myTest);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myTest(const int *pA, const int *pB)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return value: &lt;0 if A&lt;B, 0 if A==B, &gt;1 if A&gt;B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return( pA[0] – pB[0]); 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553990" name="Line 6"/>
          <p:cNvSpPr>
            <a:spLocks noChangeShapeType="1"/>
          </p:cNvSpPr>
          <p:nvPr/>
        </p:nvSpPr>
        <p:spPr bwMode="auto">
          <a:xfrm flipH="1">
            <a:off x="5029200" y="3048000"/>
            <a:ext cx="7620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991" name="Line 7"/>
          <p:cNvSpPr>
            <a:spLocks noChangeShapeType="1"/>
          </p:cNvSpPr>
          <p:nvPr/>
        </p:nvSpPr>
        <p:spPr bwMode="auto">
          <a:xfrm flipH="1">
            <a:off x="3505200" y="3048000"/>
            <a:ext cx="22860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993" name="Text Box 9"/>
          <p:cNvSpPr txBox="1">
            <a:spLocks noChangeArrowheads="1"/>
          </p:cNvSpPr>
          <p:nvPr/>
        </p:nvSpPr>
        <p:spPr bwMode="auto">
          <a:xfrm>
            <a:off x="5791200" y="2438400"/>
            <a:ext cx="2895600" cy="1082675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>
                <a:solidFill>
                  <a:srgbClr val="FF0000"/>
                </a:solidFill>
                <a:latin typeface="Tahoma" pitchFamily="34" charset="0"/>
              </a:rPr>
              <a:t>An array of items;</a:t>
            </a:r>
          </a:p>
          <a:p>
            <a:pPr algn="r"/>
            <a:r>
              <a:rPr lang="en-US" sz="1800">
                <a:solidFill>
                  <a:schemeClr val="accent2"/>
                </a:solidFill>
                <a:latin typeface="Tahoma" pitchFamily="34" charset="0"/>
              </a:rPr>
              <a:t>(anything: int, ptr, struct, </a:t>
            </a:r>
            <a:br>
              <a:rPr lang="en-US" sz="1800">
                <a:solidFill>
                  <a:schemeClr val="accent2"/>
                </a:solidFill>
                <a:latin typeface="Tahoma" pitchFamily="34" charset="0"/>
              </a:rPr>
            </a:br>
            <a:r>
              <a:rPr lang="en-US" sz="1800">
                <a:solidFill>
                  <a:schemeClr val="accent2"/>
                </a:solidFill>
                <a:latin typeface="Tahoma" pitchFamily="34" charset="0"/>
              </a:rPr>
              <a:t>pointer-to-structs, etc…)</a:t>
            </a:r>
            <a:endParaRPr lang="en-US" sz="18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CF6DF-007B-4906-BB23-CB2AEC63585E}" type="slidenum">
              <a:rPr lang="en-US"/>
              <a:pPr/>
              <a:t>17</a:t>
            </a:fld>
            <a:endParaRPr lang="en-US"/>
          </a:p>
        </p:txBody>
      </p:sp>
      <p:sp>
        <p:nvSpPr>
          <p:cNvPr id="555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QuickSort or qsort()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(not in book)</a:t>
            </a:r>
          </a:p>
        </p:txBody>
      </p:sp>
      <p:sp>
        <p:nvSpPr>
          <p:cNvPr id="555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610600" cy="4800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&lt;stdlib.h&gt;</a:t>
            </a: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</a:t>
            </a:r>
            <a:r>
              <a:rPr lang="en-US" sz="18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for qsort, rand,	 etc.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myTest(const int *pA, const int *pB);   </a:t>
            </a:r>
            <a:r>
              <a:rPr lang="en-US" sz="18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prototype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i, myArray[45];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for(i=0; i&lt;45; i++) myArray[i] = rand();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qsort(myArray, 45, sizeof(int), myTest);</a:t>
            </a:r>
            <a:b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myTest(const int *pA, const int *pB)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return value: &lt;0 if A&lt;B, 0 if A==B, &gt;1 if A&gt;B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return( pA[0] – pB[0]); 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555012" name="Text Box 4"/>
          <p:cNvSpPr txBox="1">
            <a:spLocks noChangeArrowheads="1"/>
          </p:cNvSpPr>
          <p:nvPr/>
        </p:nvSpPr>
        <p:spPr bwMode="auto">
          <a:xfrm>
            <a:off x="4267200" y="2438400"/>
            <a:ext cx="4495800" cy="1082675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Tahoma" pitchFamily="34" charset="0"/>
              </a:rPr>
              <a:t>Call qsort():</a:t>
            </a:r>
          </a:p>
          <a:p>
            <a:r>
              <a:rPr lang="en-US" sz="1800" b="1">
                <a:solidFill>
                  <a:schemeClr val="accent2"/>
                </a:solidFill>
                <a:latin typeface="Tahoma" pitchFamily="34" charset="0"/>
              </a:rPr>
              <a:t>(</a:t>
            </a:r>
            <a:r>
              <a:rPr lang="en-US" sz="1800" b="1">
                <a:solidFill>
                  <a:srgbClr val="FF0000"/>
                </a:solidFill>
                <a:latin typeface="Tahoma" pitchFamily="34" charset="0"/>
              </a:rPr>
              <a:t>array address</a:t>
            </a:r>
            <a:r>
              <a:rPr lang="en-US" sz="1800" b="1">
                <a:solidFill>
                  <a:schemeClr val="accent2"/>
                </a:solidFill>
                <a:latin typeface="Tahoma" pitchFamily="34" charset="0"/>
              </a:rPr>
              <a:t>, # of items, item size, your compare function’s name)</a:t>
            </a:r>
            <a:endParaRPr lang="en-US" sz="1800" b="1">
              <a:solidFill>
                <a:schemeClr val="accent2"/>
              </a:solidFill>
            </a:endParaRPr>
          </a:p>
        </p:txBody>
      </p:sp>
      <p:sp>
        <p:nvSpPr>
          <p:cNvPr id="555013" name="Oval 5"/>
          <p:cNvSpPr>
            <a:spLocks noChangeArrowheads="1"/>
          </p:cNvSpPr>
          <p:nvPr/>
        </p:nvSpPr>
        <p:spPr bwMode="auto">
          <a:xfrm>
            <a:off x="2057400" y="4038600"/>
            <a:ext cx="10668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5014" name="Line 6"/>
          <p:cNvSpPr>
            <a:spLocks noChangeShapeType="1"/>
          </p:cNvSpPr>
          <p:nvPr/>
        </p:nvSpPr>
        <p:spPr bwMode="auto">
          <a:xfrm flipH="1">
            <a:off x="3048000" y="3124200"/>
            <a:ext cx="1600200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5015" name="Line 7"/>
          <p:cNvSpPr>
            <a:spLocks noChangeShapeType="1"/>
          </p:cNvSpPr>
          <p:nvPr/>
        </p:nvSpPr>
        <p:spPr bwMode="auto">
          <a:xfrm flipH="1" flipV="1">
            <a:off x="3200400" y="1828800"/>
            <a:ext cx="1066800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9FEE8-0EBD-4DB0-ACAC-C44EAEFD7732}" type="slidenum">
              <a:rPr lang="en-US"/>
              <a:pPr/>
              <a:t>18</a:t>
            </a:fld>
            <a:endParaRPr lang="en-US"/>
          </a:p>
        </p:txBody>
      </p:sp>
      <p:sp>
        <p:nvSpPr>
          <p:cNvPr id="556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QuickSort or qsort()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(not in book)</a:t>
            </a:r>
          </a:p>
        </p:txBody>
      </p:sp>
      <p:sp>
        <p:nvSpPr>
          <p:cNvPr id="556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610600" cy="4800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&lt;stdlib.h&gt;		// for qsort, rand,	 etc.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. . .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myTest(const int *pA, const int *pB);   // prototype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. . .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i, myArray[45];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for(i=0; i&lt;45; i++) myArray[i] = rand();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qsort(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myArray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45, sizeof(int), myTest);</a:t>
            </a:r>
            <a:b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myTest(const int *pA, const int *pB)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return value: &lt;0 if A&lt;B, 0 if A==B, &gt;1 if A&gt;B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return( pA[0] – pB[0]); 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556036" name="Text Box 4"/>
          <p:cNvSpPr txBox="1">
            <a:spLocks noChangeArrowheads="1"/>
          </p:cNvSpPr>
          <p:nvPr/>
        </p:nvSpPr>
        <p:spPr bwMode="auto">
          <a:xfrm>
            <a:off x="4267200" y="2438400"/>
            <a:ext cx="4495800" cy="1082675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Tahoma" pitchFamily="34" charset="0"/>
              </a:rPr>
              <a:t>Call qsort():</a:t>
            </a:r>
          </a:p>
          <a:p>
            <a:r>
              <a:rPr lang="en-US" sz="1800" b="1">
                <a:solidFill>
                  <a:schemeClr val="accent2"/>
                </a:solidFill>
                <a:latin typeface="Tahoma" pitchFamily="34" charset="0"/>
              </a:rPr>
              <a:t>(array address, </a:t>
            </a:r>
            <a:r>
              <a:rPr lang="en-US" sz="1800" b="1">
                <a:solidFill>
                  <a:srgbClr val="FF0000"/>
                </a:solidFill>
                <a:latin typeface="Tahoma" pitchFamily="34" charset="0"/>
              </a:rPr>
              <a:t># of items</a:t>
            </a:r>
            <a:r>
              <a:rPr lang="en-US" sz="1800" b="1">
                <a:solidFill>
                  <a:schemeClr val="accent2"/>
                </a:solidFill>
                <a:latin typeface="Tahoma" pitchFamily="34" charset="0"/>
              </a:rPr>
              <a:t>, item size, your compare function’s name)</a:t>
            </a:r>
            <a:endParaRPr lang="en-US" sz="1800" b="1">
              <a:solidFill>
                <a:schemeClr val="accent2"/>
              </a:solidFill>
            </a:endParaRPr>
          </a:p>
        </p:txBody>
      </p:sp>
      <p:sp>
        <p:nvSpPr>
          <p:cNvPr id="556037" name="Oval 5"/>
          <p:cNvSpPr>
            <a:spLocks noChangeArrowheads="1"/>
          </p:cNvSpPr>
          <p:nvPr/>
        </p:nvSpPr>
        <p:spPr bwMode="auto">
          <a:xfrm>
            <a:off x="3276600" y="4038600"/>
            <a:ext cx="3810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038" name="Line 6"/>
          <p:cNvSpPr>
            <a:spLocks noChangeShapeType="1"/>
          </p:cNvSpPr>
          <p:nvPr/>
        </p:nvSpPr>
        <p:spPr bwMode="auto">
          <a:xfrm flipH="1">
            <a:off x="3657600" y="3124200"/>
            <a:ext cx="2590800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8D660-978F-4E36-A80F-1BA8239098E5}" type="slidenum">
              <a:rPr lang="en-US"/>
              <a:pPr/>
              <a:t>19</a:t>
            </a:fld>
            <a:endParaRPr lang="en-US"/>
          </a:p>
        </p:txBody>
      </p:sp>
      <p:sp>
        <p:nvSpPr>
          <p:cNvPr id="557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QuickSort or qsort()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(not in book)</a:t>
            </a:r>
          </a:p>
        </p:txBody>
      </p:sp>
      <p:sp>
        <p:nvSpPr>
          <p:cNvPr id="557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610600" cy="4800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&lt;stdlib.h&gt;		// for qsort, rand,	 etc.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. . .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myTest(const int *pA, const int *pB);   // prototype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. . .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i, myArray[45];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for(i=0; i&lt;45; i++) myArray[i] = rand();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qsort(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myArray, 45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 sizeof(int), myTest);</a:t>
            </a:r>
            <a:b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myTest(const int *pA, const int *pB)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return value: &lt;0 if A&lt;B, 0 if A==B, &gt;1 if A&gt;B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return( pA[0] – pB[0]); 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557060" name="Text Box 4"/>
          <p:cNvSpPr txBox="1">
            <a:spLocks noChangeArrowheads="1"/>
          </p:cNvSpPr>
          <p:nvPr/>
        </p:nvSpPr>
        <p:spPr bwMode="auto">
          <a:xfrm>
            <a:off x="4267200" y="2438400"/>
            <a:ext cx="4495800" cy="1082675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Tahoma" pitchFamily="34" charset="0"/>
              </a:rPr>
              <a:t>Call qsort():</a:t>
            </a:r>
          </a:p>
          <a:p>
            <a:r>
              <a:rPr lang="en-US" sz="1800" b="1">
                <a:solidFill>
                  <a:schemeClr val="accent2"/>
                </a:solidFill>
                <a:latin typeface="Tahoma" pitchFamily="34" charset="0"/>
              </a:rPr>
              <a:t>(array address, # of items,</a:t>
            </a:r>
            <a:r>
              <a:rPr lang="en-US" sz="1800" b="1">
                <a:solidFill>
                  <a:srgbClr val="FF0000"/>
                </a:solidFill>
                <a:latin typeface="Tahoma" pitchFamily="34" charset="0"/>
              </a:rPr>
              <a:t> item size, </a:t>
            </a:r>
            <a:r>
              <a:rPr lang="en-US" sz="1800" b="1">
                <a:solidFill>
                  <a:schemeClr val="accent2"/>
                </a:solidFill>
                <a:latin typeface="Tahoma" pitchFamily="34" charset="0"/>
              </a:rPr>
              <a:t>your compare function’s name)</a:t>
            </a:r>
            <a:endParaRPr lang="en-US" sz="1800" b="1">
              <a:solidFill>
                <a:schemeClr val="accent2"/>
              </a:solidFill>
            </a:endParaRPr>
          </a:p>
        </p:txBody>
      </p:sp>
      <p:sp>
        <p:nvSpPr>
          <p:cNvPr id="557061" name="Oval 5"/>
          <p:cNvSpPr>
            <a:spLocks noChangeArrowheads="1"/>
          </p:cNvSpPr>
          <p:nvPr/>
        </p:nvSpPr>
        <p:spPr bwMode="auto">
          <a:xfrm>
            <a:off x="3810000" y="4038600"/>
            <a:ext cx="16002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7062" name="Line 6"/>
          <p:cNvSpPr>
            <a:spLocks noChangeShapeType="1"/>
          </p:cNvSpPr>
          <p:nvPr/>
        </p:nvSpPr>
        <p:spPr bwMode="auto">
          <a:xfrm flipH="1">
            <a:off x="5257800" y="3124200"/>
            <a:ext cx="2286000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13F3CB-C17E-48CA-8850-6D6BF8B298AB}" type="slidenum">
              <a:rPr lang="en-US"/>
              <a:pPr/>
              <a:t>2</a:t>
            </a:fld>
            <a:endParaRPr lang="en-US"/>
          </a:p>
        </p:txBody>
      </p:sp>
      <p:sp>
        <p:nvSpPr>
          <p:cNvPr id="539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Employee Roster Example</a:t>
            </a:r>
          </a:p>
        </p:txBody>
      </p:sp>
      <p:sp>
        <p:nvSpPr>
          <p:cNvPr id="539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4495800"/>
            <a:ext cx="8001000" cy="2209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Store it using an array of pointers-to-struct:</a:t>
            </a:r>
            <a:b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*pStaff[300];		// up to 300 entries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 				// add a new entry: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pStaff[k] = (workerT *)malloc(1*sizeof(workerT));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strncpy(pStaff[k]-&gt;name,”Fogg, Phineas”,80);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pStaff[k]-&gt;salary = 20.00;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pStaff[k]-&gt;dep = 2;  . . .</a:t>
            </a:r>
            <a:endParaRPr lang="en-US" sz="2800"/>
          </a:p>
        </p:txBody>
      </p:sp>
      <p:grpSp>
        <p:nvGrpSpPr>
          <p:cNvPr id="539652" name="Group 4"/>
          <p:cNvGrpSpPr>
            <a:grpSpLocks/>
          </p:cNvGrpSpPr>
          <p:nvPr/>
        </p:nvGrpSpPr>
        <p:grpSpPr bwMode="auto">
          <a:xfrm>
            <a:off x="1009650" y="1371600"/>
            <a:ext cx="7905750" cy="2971800"/>
            <a:chOff x="492" y="864"/>
            <a:chExt cx="4980" cy="1872"/>
          </a:xfrm>
        </p:grpSpPr>
        <p:sp>
          <p:nvSpPr>
            <p:cNvPr id="539653" name="Rectangle 5"/>
            <p:cNvSpPr>
              <a:spLocks noChangeArrowheads="1"/>
            </p:cNvSpPr>
            <p:nvPr/>
          </p:nvSpPr>
          <p:spPr bwMode="auto">
            <a:xfrm>
              <a:off x="492" y="911"/>
              <a:ext cx="4502" cy="18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sz="18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     </a:t>
              </a:r>
              <a:r>
                <a:rPr lang="en-US" sz="1800" b="1" u="sng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Name2, Name1        Salary  Dep. Borough . . .</a:t>
              </a:r>
              <a:br>
                <a:rPr lang="en-US" sz="1800" b="1" u="sng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</a:br>
              <a: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     Cratchit, Bob        10.00  7   Dingley Dell</a:t>
              </a:r>
              <a:b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</a:br>
              <a: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     Scrooge, Ebenezer   250.00  1   Strand </a:t>
              </a:r>
              <a:b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</a:br>
              <a: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     Marner, Silas        15.00  1   Durden</a:t>
              </a:r>
              <a:b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</a:br>
              <a: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     Fogg, Phineas        20.00  2   Devonshire</a:t>
              </a:r>
              <a:b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</a:br>
              <a: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     Low, Sampson         75.00  4   Hampstead</a:t>
              </a:r>
              <a:b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</a:br>
              <a: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     Searle, Aloysius     75.00  3   Bishopsgate</a:t>
              </a:r>
              <a:b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</a:br>
              <a: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     Chuzlewit, Martin    20.00  5   Fenchurch</a:t>
              </a:r>
              <a:b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</a:br>
              <a: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/>
              </a:r>
              <a:br>
                <a:rPr lang="en-US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</a:br>
              <a:r>
                <a:rPr lang="en-US" sz="2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  </a:t>
              </a:r>
              <a:r>
                <a:rPr lang="en-US" sz="2000" b="1" u="sng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. . . And so on for about 250 entries . . .</a:t>
              </a:r>
            </a:p>
          </p:txBody>
        </p:sp>
        <p:sp>
          <p:nvSpPr>
            <p:cNvPr id="539654" name="Line 6"/>
            <p:cNvSpPr>
              <a:spLocks noChangeShapeType="1"/>
            </p:cNvSpPr>
            <p:nvPr/>
          </p:nvSpPr>
          <p:spPr bwMode="auto">
            <a:xfrm>
              <a:off x="912" y="864"/>
              <a:ext cx="0" cy="1824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9655" name="Line 7"/>
            <p:cNvSpPr>
              <a:spLocks noChangeShapeType="1"/>
            </p:cNvSpPr>
            <p:nvPr/>
          </p:nvSpPr>
          <p:spPr bwMode="auto">
            <a:xfrm>
              <a:off x="4992" y="864"/>
              <a:ext cx="0" cy="187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9656" name="Line 8"/>
            <p:cNvSpPr>
              <a:spLocks noChangeShapeType="1"/>
            </p:cNvSpPr>
            <p:nvPr/>
          </p:nvSpPr>
          <p:spPr bwMode="auto">
            <a:xfrm>
              <a:off x="912" y="864"/>
              <a:ext cx="4560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9657" name="Line 9"/>
            <p:cNvSpPr>
              <a:spLocks noChangeShapeType="1"/>
            </p:cNvSpPr>
            <p:nvPr/>
          </p:nvSpPr>
          <p:spPr bwMode="auto">
            <a:xfrm>
              <a:off x="2592" y="864"/>
              <a:ext cx="0" cy="1824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9658" name="Line 10"/>
            <p:cNvSpPr>
              <a:spLocks noChangeShapeType="1"/>
            </p:cNvSpPr>
            <p:nvPr/>
          </p:nvSpPr>
          <p:spPr bwMode="auto">
            <a:xfrm>
              <a:off x="3264" y="864"/>
              <a:ext cx="0" cy="1824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9659" name="Line 11"/>
            <p:cNvSpPr>
              <a:spLocks noChangeShapeType="1"/>
            </p:cNvSpPr>
            <p:nvPr/>
          </p:nvSpPr>
          <p:spPr bwMode="auto">
            <a:xfrm>
              <a:off x="3696" y="864"/>
              <a:ext cx="0" cy="1824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39660" name="Rectangle 12"/>
          <p:cNvSpPr>
            <a:spLocks noChangeArrowheads="1"/>
          </p:cNvSpPr>
          <p:nvPr/>
        </p:nvSpPr>
        <p:spPr bwMode="auto">
          <a:xfrm>
            <a:off x="228600" y="1714500"/>
            <a:ext cx="127635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staff[0]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staff[1]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staff[2]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staff[3]</a:t>
            </a: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staff[4]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</a:p>
          <a:p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</a:t>
            </a:r>
          </a:p>
        </p:txBody>
      </p:sp>
      <p:grpSp>
        <p:nvGrpSpPr>
          <p:cNvPr id="539661" name="Group 13"/>
          <p:cNvGrpSpPr>
            <a:grpSpLocks/>
          </p:cNvGrpSpPr>
          <p:nvPr/>
        </p:nvGrpSpPr>
        <p:grpSpPr bwMode="auto">
          <a:xfrm>
            <a:off x="1346200" y="1905000"/>
            <a:ext cx="304800" cy="1322388"/>
            <a:chOff x="672" y="959"/>
            <a:chExt cx="288" cy="833"/>
          </a:xfrm>
        </p:grpSpPr>
        <p:sp>
          <p:nvSpPr>
            <p:cNvPr id="539662" name="Line 14"/>
            <p:cNvSpPr>
              <a:spLocks noChangeShapeType="1"/>
            </p:cNvSpPr>
            <p:nvPr/>
          </p:nvSpPr>
          <p:spPr bwMode="auto">
            <a:xfrm>
              <a:off x="672" y="1127"/>
              <a:ext cx="288" cy="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9663" name="Line 15"/>
            <p:cNvSpPr>
              <a:spLocks noChangeShapeType="1"/>
            </p:cNvSpPr>
            <p:nvPr/>
          </p:nvSpPr>
          <p:spPr bwMode="auto">
            <a:xfrm>
              <a:off x="672" y="959"/>
              <a:ext cx="288" cy="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9664" name="Line 16"/>
            <p:cNvSpPr>
              <a:spLocks noChangeShapeType="1"/>
            </p:cNvSpPr>
            <p:nvPr/>
          </p:nvSpPr>
          <p:spPr bwMode="auto">
            <a:xfrm>
              <a:off x="672" y="1295"/>
              <a:ext cx="288" cy="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9665" name="Line 17"/>
            <p:cNvSpPr>
              <a:spLocks noChangeShapeType="1"/>
            </p:cNvSpPr>
            <p:nvPr/>
          </p:nvSpPr>
          <p:spPr bwMode="auto">
            <a:xfrm>
              <a:off x="672" y="1623"/>
              <a:ext cx="288" cy="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9666" name="Line 18"/>
            <p:cNvSpPr>
              <a:spLocks noChangeShapeType="1"/>
            </p:cNvSpPr>
            <p:nvPr/>
          </p:nvSpPr>
          <p:spPr bwMode="auto">
            <a:xfrm>
              <a:off x="672" y="1455"/>
              <a:ext cx="288" cy="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9667" name="Line 19"/>
            <p:cNvSpPr>
              <a:spLocks noChangeShapeType="1"/>
            </p:cNvSpPr>
            <p:nvPr/>
          </p:nvSpPr>
          <p:spPr bwMode="auto">
            <a:xfrm>
              <a:off x="672" y="1791"/>
              <a:ext cx="288" cy="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A6CF6-3FEE-470A-B817-F15974F3B316}" type="slidenum">
              <a:rPr lang="en-US"/>
              <a:pPr/>
              <a:t>20</a:t>
            </a:fld>
            <a:endParaRPr lang="en-US"/>
          </a:p>
        </p:txBody>
      </p:sp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QuickSort or qsort()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(not in book)</a:t>
            </a:r>
          </a:p>
        </p:txBody>
      </p:sp>
      <p:sp>
        <p:nvSpPr>
          <p:cNvPr id="558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610600" cy="4800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&lt;stdlib.h&gt; 		</a:t>
            </a:r>
            <a:r>
              <a:rPr lang="en-US" sz="18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for qsort, rand,	 etc.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myTest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(const int *pA, const int *pB);   </a:t>
            </a:r>
            <a:r>
              <a:rPr lang="en-US" sz="18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prototype</a:t>
            </a:r>
            <a:r>
              <a:rPr lang="en-US" sz="1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i, myArray[45];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for(i=0; i&lt;45; i++) myArray[i] = rand();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qsort(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myArray, 45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,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sizeof(int),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myTest);</a:t>
            </a:r>
            <a:b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myTest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(const int *pA, const int *pB)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return value: &lt;0 if A&lt;B, 0 if A==B, &gt;1 if A&gt;B </a:t>
            </a:r>
            <a:r>
              <a:rPr lang="en-US" sz="1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br>
              <a:rPr lang="en-US" sz="1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return( pA[0] – pB[0]);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558084" name="Text Box 4"/>
          <p:cNvSpPr txBox="1">
            <a:spLocks noChangeArrowheads="1"/>
          </p:cNvSpPr>
          <p:nvPr/>
        </p:nvSpPr>
        <p:spPr bwMode="auto">
          <a:xfrm>
            <a:off x="4267200" y="2438400"/>
            <a:ext cx="4495800" cy="1082675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Tahoma" pitchFamily="34" charset="0"/>
              </a:rPr>
              <a:t>Call qsort():</a:t>
            </a:r>
          </a:p>
          <a:p>
            <a:r>
              <a:rPr lang="en-US" sz="1800" b="1">
                <a:solidFill>
                  <a:schemeClr val="accent2"/>
                </a:solidFill>
                <a:latin typeface="Tahoma" pitchFamily="34" charset="0"/>
              </a:rPr>
              <a:t>(array address, # of items,</a:t>
            </a:r>
            <a:r>
              <a:rPr lang="en-US" sz="1800" b="1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1800" b="1">
                <a:solidFill>
                  <a:schemeClr val="accent2"/>
                </a:solidFill>
                <a:latin typeface="Tahoma" pitchFamily="34" charset="0"/>
              </a:rPr>
              <a:t>item size, </a:t>
            </a:r>
            <a:r>
              <a:rPr lang="en-US" sz="1800" b="1">
                <a:solidFill>
                  <a:srgbClr val="FF0000"/>
                </a:solidFill>
                <a:latin typeface="Tahoma" pitchFamily="34" charset="0"/>
              </a:rPr>
              <a:t>your compare function’s name)</a:t>
            </a:r>
            <a:endParaRPr lang="en-US" sz="1800" b="1">
              <a:solidFill>
                <a:srgbClr val="FF0000"/>
              </a:solidFill>
            </a:endParaRPr>
          </a:p>
        </p:txBody>
      </p:sp>
      <p:sp>
        <p:nvSpPr>
          <p:cNvPr id="558085" name="Oval 5"/>
          <p:cNvSpPr>
            <a:spLocks noChangeArrowheads="1"/>
          </p:cNvSpPr>
          <p:nvPr/>
        </p:nvSpPr>
        <p:spPr bwMode="auto">
          <a:xfrm>
            <a:off x="5562600" y="4038600"/>
            <a:ext cx="10668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8086" name="Line 6"/>
          <p:cNvSpPr>
            <a:spLocks noChangeShapeType="1"/>
          </p:cNvSpPr>
          <p:nvPr/>
        </p:nvSpPr>
        <p:spPr bwMode="auto">
          <a:xfrm flipH="1">
            <a:off x="6172200" y="3429000"/>
            <a:ext cx="45720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8087" name="Oval 7"/>
          <p:cNvSpPr>
            <a:spLocks noChangeArrowheads="1"/>
          </p:cNvSpPr>
          <p:nvPr/>
        </p:nvSpPr>
        <p:spPr bwMode="auto">
          <a:xfrm>
            <a:off x="1143000" y="4876800"/>
            <a:ext cx="10668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8088" name="Oval 8"/>
          <p:cNvSpPr>
            <a:spLocks noChangeArrowheads="1"/>
          </p:cNvSpPr>
          <p:nvPr/>
        </p:nvSpPr>
        <p:spPr bwMode="auto">
          <a:xfrm>
            <a:off x="1143000" y="2057400"/>
            <a:ext cx="10668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8089" name="Line 9"/>
          <p:cNvSpPr>
            <a:spLocks noChangeShapeType="1"/>
          </p:cNvSpPr>
          <p:nvPr/>
        </p:nvSpPr>
        <p:spPr bwMode="auto">
          <a:xfrm flipH="1" flipV="1">
            <a:off x="2057400" y="2286000"/>
            <a:ext cx="22098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8090" name="Line 10"/>
          <p:cNvSpPr>
            <a:spLocks noChangeShapeType="1"/>
          </p:cNvSpPr>
          <p:nvPr/>
        </p:nvSpPr>
        <p:spPr bwMode="auto">
          <a:xfrm flipH="1">
            <a:off x="2057400" y="3352800"/>
            <a:ext cx="2209800" cy="1600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043FA1-D4BB-46B1-B4DD-9BE9F516E92F}" type="slidenum">
              <a:rPr lang="en-US"/>
              <a:pPr/>
              <a:t>21</a:t>
            </a:fld>
            <a:endParaRPr lang="en-US"/>
          </a:p>
        </p:txBody>
      </p:sp>
      <p:sp>
        <p:nvSpPr>
          <p:cNvPr id="559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QuickSort or qsort()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(not in book)</a:t>
            </a:r>
          </a:p>
        </p:txBody>
      </p:sp>
      <p:sp>
        <p:nvSpPr>
          <p:cNvPr id="55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610600" cy="4800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0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&lt;stdlib.h&gt;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myTest(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const int *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pA,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const int *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pB);   </a:t>
            </a:r>
            <a:r>
              <a:rPr lang="en-US" sz="18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prototype</a:t>
            </a:r>
            <a:r>
              <a:rPr lang="en-US" sz="1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i, myArray[45];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for(i=0; i&lt;45; i++) myArray[i] = rand();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>
              <a:solidFill>
                <a:srgbClr val="DDDDD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qsort(myArray, 45, sizeof(int), myTest);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myTest(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const int *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pA,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const int *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pB)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return value: &lt;0 if A&lt;B, 0 if A==B, &gt;1 if A&gt;B</a:t>
            </a:r>
            <a:r>
              <a:rPr lang="en-US" sz="1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return( pA[0] – pB[0]);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559108" name="Text Box 4"/>
          <p:cNvSpPr txBox="1">
            <a:spLocks noChangeArrowheads="1"/>
          </p:cNvSpPr>
          <p:nvPr/>
        </p:nvSpPr>
        <p:spPr bwMode="auto">
          <a:xfrm>
            <a:off x="4267200" y="2438400"/>
            <a:ext cx="4495800" cy="1082675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Tahoma" pitchFamily="34" charset="0"/>
              </a:rPr>
              <a:t>Compare function must have:</a:t>
            </a:r>
          </a:p>
          <a:p>
            <a:r>
              <a:rPr lang="en-US" sz="1800" b="1">
                <a:solidFill>
                  <a:schemeClr val="accent2"/>
                </a:solidFill>
                <a:latin typeface="Tahoma" pitchFamily="34" charset="0"/>
              </a:rPr>
              <a:t>2 Formal input Parameters; BOTH </a:t>
            </a: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const pointer-to-item</a:t>
            </a:r>
          </a:p>
        </p:txBody>
      </p:sp>
      <p:sp>
        <p:nvSpPr>
          <p:cNvPr id="559109" name="Oval 5"/>
          <p:cNvSpPr>
            <a:spLocks noChangeArrowheads="1"/>
          </p:cNvSpPr>
          <p:nvPr/>
        </p:nvSpPr>
        <p:spPr bwMode="auto">
          <a:xfrm>
            <a:off x="4191000" y="4876800"/>
            <a:ext cx="8382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9110" name="Line 6"/>
          <p:cNvSpPr>
            <a:spLocks noChangeShapeType="1"/>
          </p:cNvSpPr>
          <p:nvPr/>
        </p:nvSpPr>
        <p:spPr bwMode="auto">
          <a:xfrm flipH="1">
            <a:off x="3505200" y="3429000"/>
            <a:ext cx="2362200" cy="1447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9111" name="Oval 7"/>
          <p:cNvSpPr>
            <a:spLocks noChangeArrowheads="1"/>
          </p:cNvSpPr>
          <p:nvPr/>
        </p:nvSpPr>
        <p:spPr bwMode="auto">
          <a:xfrm>
            <a:off x="2209800" y="4876800"/>
            <a:ext cx="7620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9112" name="Oval 8"/>
          <p:cNvSpPr>
            <a:spLocks noChangeArrowheads="1"/>
          </p:cNvSpPr>
          <p:nvPr/>
        </p:nvSpPr>
        <p:spPr bwMode="auto">
          <a:xfrm>
            <a:off x="2209800" y="1981200"/>
            <a:ext cx="7620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9113" name="Line 9"/>
          <p:cNvSpPr>
            <a:spLocks noChangeShapeType="1"/>
          </p:cNvSpPr>
          <p:nvPr/>
        </p:nvSpPr>
        <p:spPr bwMode="auto">
          <a:xfrm flipH="1" flipV="1">
            <a:off x="2667000" y="2362200"/>
            <a:ext cx="17526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9114" name="Line 10"/>
          <p:cNvSpPr>
            <a:spLocks noChangeShapeType="1"/>
          </p:cNvSpPr>
          <p:nvPr/>
        </p:nvSpPr>
        <p:spPr bwMode="auto">
          <a:xfrm flipH="1">
            <a:off x="2743200" y="3352800"/>
            <a:ext cx="167640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9115" name="Oval 11"/>
          <p:cNvSpPr>
            <a:spLocks noChangeArrowheads="1"/>
          </p:cNvSpPr>
          <p:nvPr/>
        </p:nvSpPr>
        <p:spPr bwMode="auto">
          <a:xfrm>
            <a:off x="4191000" y="1981200"/>
            <a:ext cx="8382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9116" name="Oval 12"/>
          <p:cNvSpPr>
            <a:spLocks noChangeArrowheads="1"/>
          </p:cNvSpPr>
          <p:nvPr/>
        </p:nvSpPr>
        <p:spPr bwMode="auto">
          <a:xfrm>
            <a:off x="3048000" y="4800600"/>
            <a:ext cx="6858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9117" name="Oval 13"/>
          <p:cNvSpPr>
            <a:spLocks noChangeArrowheads="1"/>
          </p:cNvSpPr>
          <p:nvPr/>
        </p:nvSpPr>
        <p:spPr bwMode="auto">
          <a:xfrm>
            <a:off x="4267200" y="3124200"/>
            <a:ext cx="9144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9118" name="Oval 14"/>
          <p:cNvSpPr>
            <a:spLocks noChangeArrowheads="1"/>
          </p:cNvSpPr>
          <p:nvPr/>
        </p:nvSpPr>
        <p:spPr bwMode="auto">
          <a:xfrm>
            <a:off x="5105400" y="3124200"/>
            <a:ext cx="22860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9119" name="Oval 15"/>
          <p:cNvSpPr>
            <a:spLocks noChangeArrowheads="1"/>
          </p:cNvSpPr>
          <p:nvPr/>
        </p:nvSpPr>
        <p:spPr bwMode="auto">
          <a:xfrm>
            <a:off x="5029200" y="4800600"/>
            <a:ext cx="7620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9120" name="Oval 16"/>
          <p:cNvSpPr>
            <a:spLocks noChangeArrowheads="1"/>
          </p:cNvSpPr>
          <p:nvPr/>
        </p:nvSpPr>
        <p:spPr bwMode="auto">
          <a:xfrm>
            <a:off x="5029200" y="1981200"/>
            <a:ext cx="7620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9121" name="Oval 17"/>
          <p:cNvSpPr>
            <a:spLocks noChangeArrowheads="1"/>
          </p:cNvSpPr>
          <p:nvPr/>
        </p:nvSpPr>
        <p:spPr bwMode="auto">
          <a:xfrm>
            <a:off x="2971800" y="1981200"/>
            <a:ext cx="7620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9124" name="Line 20"/>
          <p:cNvSpPr>
            <a:spLocks noChangeShapeType="1"/>
          </p:cNvSpPr>
          <p:nvPr/>
        </p:nvSpPr>
        <p:spPr bwMode="auto">
          <a:xfrm flipH="1" flipV="1">
            <a:off x="3505200" y="2362200"/>
            <a:ext cx="1981200" cy="838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BE320-09C3-4D70-A173-4E1EC31F22B0}" type="slidenum">
              <a:rPr lang="en-US"/>
              <a:pPr/>
              <a:t>22</a:t>
            </a:fld>
            <a:endParaRPr lang="en-US"/>
          </a:p>
        </p:txBody>
      </p:sp>
      <p:sp>
        <p:nvSpPr>
          <p:cNvPr id="560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QuickSort or qsort()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(not in book)</a:t>
            </a:r>
          </a:p>
        </p:txBody>
      </p:sp>
      <p:sp>
        <p:nvSpPr>
          <p:cNvPr id="560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610600" cy="4800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#include &lt;stdlib.h&gt;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. . 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myTest(const int *pA, const int *pB);  </a:t>
            </a:r>
            <a:r>
              <a:rPr lang="en-US" sz="1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18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prototype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main()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i, myArray[45];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for(i=0; i&lt;45; i++) myArray[i] = rand();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endParaRPr lang="en-US" sz="1800" b="1">
              <a:solidFill>
                <a:srgbClr val="DDDDD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qsort(myArray, 45, sizeof(int), myTest);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  <a:br>
              <a:rPr lang="en-US" sz="1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myTest(const int *pA, const int *pB)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// return value: &lt;0 if A&lt;B, 0 if A==B, &gt;1 if A&gt;B</a:t>
            </a:r>
            <a:r>
              <a:rPr lang="en-US" sz="1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return( pA[0] – pB[0]); </a:t>
            </a:r>
            <a:b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560132" name="Text Box 4"/>
          <p:cNvSpPr txBox="1">
            <a:spLocks noChangeArrowheads="1"/>
          </p:cNvSpPr>
          <p:nvPr/>
        </p:nvSpPr>
        <p:spPr bwMode="auto">
          <a:xfrm>
            <a:off x="4267200" y="2438400"/>
            <a:ext cx="4495800" cy="163195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Tahoma" pitchFamily="34" charset="0"/>
              </a:rPr>
              <a:t>Compare function must have:</a:t>
            </a:r>
          </a:p>
          <a:p>
            <a:r>
              <a:rPr lang="en-US" sz="1800" b="1">
                <a:solidFill>
                  <a:schemeClr val="accent2"/>
                </a:solidFill>
                <a:latin typeface="Tahoma" pitchFamily="34" charset="0"/>
              </a:rPr>
              <a:t>‘</a:t>
            </a: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int</a:t>
            </a:r>
            <a:r>
              <a:rPr lang="en-US" sz="1800" b="1">
                <a:solidFill>
                  <a:schemeClr val="accent2"/>
                </a:solidFill>
                <a:latin typeface="Tahoma" pitchFamily="34" charset="0"/>
              </a:rPr>
              <a:t>’ return type, whose value is:</a:t>
            </a:r>
          </a:p>
          <a:p>
            <a:r>
              <a:rPr lang="en-US" sz="1800" b="1">
                <a:solidFill>
                  <a:schemeClr val="accent2"/>
                </a:solidFill>
                <a:latin typeface="Tahoma" pitchFamily="34" charset="0"/>
              </a:rPr>
              <a:t> &lt;0 if  (item A  &lt;   item B)</a:t>
            </a:r>
          </a:p>
          <a:p>
            <a:r>
              <a:rPr lang="en-US" sz="1800" b="1">
                <a:solidFill>
                  <a:schemeClr val="accent2"/>
                </a:solidFill>
                <a:latin typeface="Tahoma" pitchFamily="34" charset="0"/>
              </a:rPr>
              <a:t> =0 if  (item A == item B)</a:t>
            </a:r>
          </a:p>
          <a:p>
            <a:r>
              <a:rPr lang="en-US" sz="1800" b="1">
                <a:solidFill>
                  <a:schemeClr val="accent2"/>
                </a:solidFill>
                <a:latin typeface="Tahoma" pitchFamily="34" charset="0"/>
              </a:rPr>
              <a:t> &gt;0 if  (item A  &gt;   item B)</a:t>
            </a:r>
            <a:endParaRPr lang="en-US" sz="1800" b="1">
              <a:solidFill>
                <a:schemeClr val="accent2"/>
              </a:solidFill>
              <a:latin typeface="Courier New" pitchFamily="49" charset="0"/>
            </a:endParaRPr>
          </a:p>
        </p:txBody>
      </p:sp>
      <p:sp>
        <p:nvSpPr>
          <p:cNvPr id="560136" name="Oval 8"/>
          <p:cNvSpPr>
            <a:spLocks noChangeArrowheads="1"/>
          </p:cNvSpPr>
          <p:nvPr/>
        </p:nvSpPr>
        <p:spPr bwMode="auto">
          <a:xfrm>
            <a:off x="457200" y="1981200"/>
            <a:ext cx="7620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0147" name="Line 19"/>
          <p:cNvSpPr>
            <a:spLocks noChangeShapeType="1"/>
          </p:cNvSpPr>
          <p:nvPr/>
        </p:nvSpPr>
        <p:spPr bwMode="auto">
          <a:xfrm flipH="1">
            <a:off x="2971800" y="4038600"/>
            <a:ext cx="1295400" cy="1676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0148" name="Oval 20"/>
          <p:cNvSpPr>
            <a:spLocks noChangeArrowheads="1"/>
          </p:cNvSpPr>
          <p:nvPr/>
        </p:nvSpPr>
        <p:spPr bwMode="auto">
          <a:xfrm>
            <a:off x="533400" y="4800600"/>
            <a:ext cx="7620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0149" name="Line 21"/>
          <p:cNvSpPr>
            <a:spLocks noChangeShapeType="1"/>
          </p:cNvSpPr>
          <p:nvPr/>
        </p:nvSpPr>
        <p:spPr bwMode="auto">
          <a:xfrm flipH="1" flipV="1">
            <a:off x="1219200" y="2286000"/>
            <a:ext cx="3048000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0150" name="Line 22"/>
          <p:cNvSpPr>
            <a:spLocks noChangeShapeType="1"/>
          </p:cNvSpPr>
          <p:nvPr/>
        </p:nvSpPr>
        <p:spPr bwMode="auto">
          <a:xfrm flipH="1">
            <a:off x="1219200" y="3581400"/>
            <a:ext cx="3048000" cy="1295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009B70-5523-4397-801D-84F3542B9F79}" type="slidenum">
              <a:rPr lang="en-US"/>
              <a:pPr/>
              <a:t>23</a:t>
            </a:fld>
            <a:endParaRPr lang="en-US"/>
          </a:p>
        </p:txBody>
      </p:sp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QuickSort or qsort()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(not in book)</a:t>
            </a:r>
          </a:p>
        </p:txBody>
      </p:sp>
      <p:sp>
        <p:nvSpPr>
          <p:cNvPr id="562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CAUTIONS:</a:t>
            </a:r>
          </a:p>
          <a:p>
            <a:r>
              <a:rPr lang="en-US"/>
              <a:t>‘Array address’ can be ANY memory—including dynamically-allocated blocks.</a:t>
            </a:r>
          </a:p>
          <a:p>
            <a:endParaRPr lang="en-US"/>
          </a:p>
          <a:p>
            <a:r>
              <a:rPr lang="en-US"/>
              <a:t>‘Compare’ function arguments are tricky:</a:t>
            </a:r>
          </a:p>
          <a:p>
            <a:pPr lvl="1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MUST</a:t>
            </a:r>
            <a:r>
              <a:rPr lang="en-US"/>
              <a:t> use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const</a:t>
            </a:r>
            <a:r>
              <a:rPr lang="en-US"/>
              <a:t> keyword </a:t>
            </a:r>
          </a:p>
          <a:p>
            <a:pPr lvl="1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MUST</a:t>
            </a:r>
            <a:r>
              <a:rPr lang="en-US"/>
              <a:t> Pass-by-reference</a:t>
            </a:r>
          </a:p>
          <a:p>
            <a:pPr lvl="2"/>
            <a:r>
              <a:rPr lang="en-US"/>
              <a:t>args are </a:t>
            </a:r>
            <a:r>
              <a:rPr lang="en-US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pointers</a:t>
            </a:r>
            <a:r>
              <a:rPr lang="en-US"/>
              <a:t> to items, not the items themselves.</a:t>
            </a:r>
          </a:p>
          <a:p>
            <a:pPr lvl="2"/>
            <a:r>
              <a:rPr lang="en-US"/>
              <a:t>VERY confusing if items we sort are pointers </a:t>
            </a:r>
            <a:endParaRPr lang="en-US" sz="1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3D999-A076-4979-85F2-828E0142C4DD}" type="slidenum">
              <a:rPr lang="en-US"/>
              <a:pPr/>
              <a:t>3</a:t>
            </a:fld>
            <a:endParaRPr lang="en-US"/>
          </a:p>
        </p:txBody>
      </p:sp>
      <p:sp>
        <p:nvSpPr>
          <p:cNvPr id="532482" name="Rectangle 2"/>
          <p:cNvSpPr>
            <a:spLocks noChangeArrowheads="1"/>
          </p:cNvSpPr>
          <p:nvPr/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latin typeface="Tahoma" pitchFamily="34" charset="0"/>
              </a:rPr>
              <a:t>Sort</a:t>
            </a:r>
          </a:p>
        </p:txBody>
      </p:sp>
      <p:sp>
        <p:nvSpPr>
          <p:cNvPr id="532483" name="Rectangle 3"/>
          <p:cNvSpPr>
            <a:spLocks noChangeArrowheads="1"/>
          </p:cNvSpPr>
          <p:nvPr/>
        </p:nvSpPr>
        <p:spPr bwMode="auto">
          <a:xfrm>
            <a:off x="685800" y="1295400"/>
            <a:ext cx="7772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/>
              <a:t>How can we make </a:t>
            </a:r>
            <a:r>
              <a:rPr lang="en-US"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pStaff[]</a:t>
            </a:r>
            <a:r>
              <a:rPr lang="en-US" sz="3200"/>
              <a:t> alphabetical?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320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Many</a:t>
            </a:r>
            <a:r>
              <a:rPr lang="en-US" sz="3200"/>
              <a:t> 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answers</a:t>
            </a:r>
            <a:r>
              <a:rPr lang="en-US" sz="3200"/>
              <a:t>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(It’s an important CS problem!)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/>
              <a:t>(Others include Bubble Sort, Insertion sort, Qsort, Heapsort…)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00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Simplest: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‘Selection sort’ Algorithm</a:t>
            </a:r>
            <a:endParaRPr lang="en-US" sz="2800"/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/>
              <a:t>Find item that 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should</a:t>
            </a:r>
            <a:r>
              <a:rPr lang="en-US" sz="2800"/>
              <a:t> be first on the list, and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/>
              <a:t>Swap it with the 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actual</a:t>
            </a:r>
            <a:r>
              <a:rPr lang="en-US" sz="2800"/>
              <a:t> first item on the list.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/>
              <a:t>Shorten the list to exclude the first item,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/>
              <a:t>Repeat until the list length is 1.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81824-FB3E-449E-902B-ED7E0C466729}" type="slidenum">
              <a:rPr lang="en-US"/>
              <a:pPr/>
              <a:t>4</a:t>
            </a:fld>
            <a:endParaRPr lang="en-US"/>
          </a:p>
        </p:txBody>
      </p:sp>
      <p:sp>
        <p:nvSpPr>
          <p:cNvPr id="533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Selection Sort Example</a:t>
            </a:r>
          </a:p>
        </p:txBody>
      </p:sp>
      <p:sp>
        <p:nvSpPr>
          <p:cNvPr id="533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001000" cy="5029200"/>
          </a:xfrm>
        </p:spPr>
        <p:txBody>
          <a:bodyPr/>
          <a:lstStyle/>
          <a:p>
            <a:r>
              <a:rPr lang="en-US" sz="2400"/>
              <a:t>Lets’ sort  by 1</a:t>
            </a:r>
            <a:r>
              <a:rPr lang="en-US" sz="2400" baseline="30000"/>
              <a:t>st</a:t>
            </a:r>
            <a:r>
              <a:rPr lang="en-US" sz="2400"/>
              <a:t> 2 letters of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pStaff[k]-&gt;name </a:t>
            </a:r>
            <a:r>
              <a:rPr lang="en-US" sz="2400"/>
              <a:t>field:</a:t>
            </a:r>
            <a:br>
              <a:rPr lang="en-US" sz="2400"/>
            </a:br>
            <a:r>
              <a:rPr lang="en-US" sz="2400"/>
              <a:t>Only those 2 letters are shown below.</a:t>
            </a:r>
          </a:p>
          <a:p>
            <a:r>
              <a:rPr lang="en-US" sz="2400"/>
              <a:t>(Recall that each element of pStaff array is a</a:t>
            </a:r>
            <a:r>
              <a:rPr lang="en-US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pointer</a:t>
            </a:r>
            <a:r>
              <a:rPr lang="en-US" sz="2400"/>
              <a:t> to a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 sz="2400"/>
              <a:t> structure).</a:t>
            </a:r>
          </a:p>
          <a:p>
            <a:endParaRPr lang="en-US" sz="2400"/>
          </a:p>
          <a:p>
            <a:endParaRPr lang="en-US" sz="2400"/>
          </a:p>
          <a:p>
            <a:endParaRPr lang="en-US" sz="2400"/>
          </a:p>
          <a:p>
            <a:pPr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Implementation:</a:t>
            </a:r>
          </a:p>
          <a:p>
            <a:r>
              <a:rPr lang="en-US" sz="2800"/>
              <a:t>Define 3 array indices for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pStaff[]:</a:t>
            </a:r>
          </a:p>
          <a:p>
            <a:pPr lvl="1"/>
            <a:r>
              <a:rPr lang="en-US" sz="2400"/>
              <a:t>A ‘begin list’ index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bgn</a:t>
            </a:r>
            <a:r>
              <a:rPr lang="en-US" sz="2400"/>
              <a:t> and an ‘end list’ index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end</a:t>
            </a:r>
          </a:p>
          <a:p>
            <a:pPr lvl="1"/>
            <a:r>
              <a:rPr lang="en-US" sz="2400"/>
              <a:t>A  linear search result index called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fnd</a:t>
            </a:r>
          </a:p>
        </p:txBody>
      </p:sp>
      <p:grpSp>
        <p:nvGrpSpPr>
          <p:cNvPr id="533552" name="Group 48"/>
          <p:cNvGrpSpPr>
            <a:grpSpLocks/>
          </p:cNvGrpSpPr>
          <p:nvPr/>
        </p:nvGrpSpPr>
        <p:grpSpPr bwMode="auto">
          <a:xfrm>
            <a:off x="381000" y="3505200"/>
            <a:ext cx="8015288" cy="381000"/>
            <a:chOff x="240" y="2352"/>
            <a:chExt cx="5049" cy="240"/>
          </a:xfrm>
        </p:grpSpPr>
        <p:sp>
          <p:nvSpPr>
            <p:cNvPr id="533529" name="Rectangle 25"/>
            <p:cNvSpPr>
              <a:spLocks noChangeArrowheads="1"/>
            </p:cNvSpPr>
            <p:nvPr/>
          </p:nvSpPr>
          <p:spPr bwMode="auto">
            <a:xfrm>
              <a:off x="3524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Ba</a:t>
              </a:r>
            </a:p>
          </p:txBody>
        </p:sp>
        <p:sp>
          <p:nvSpPr>
            <p:cNvPr id="533530" name="Rectangle 26"/>
            <p:cNvSpPr>
              <a:spLocks noChangeArrowheads="1"/>
            </p:cNvSpPr>
            <p:nvPr/>
          </p:nvSpPr>
          <p:spPr bwMode="auto">
            <a:xfrm>
              <a:off x="1503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Ce</a:t>
              </a:r>
            </a:p>
          </p:txBody>
        </p:sp>
        <p:sp>
          <p:nvSpPr>
            <p:cNvPr id="533531" name="Rectangle 27"/>
            <p:cNvSpPr>
              <a:spLocks noChangeArrowheads="1"/>
            </p:cNvSpPr>
            <p:nvPr/>
          </p:nvSpPr>
          <p:spPr bwMode="auto">
            <a:xfrm>
              <a:off x="3018" y="2352"/>
              <a:ext cx="250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Fa</a:t>
              </a:r>
            </a:p>
          </p:txBody>
        </p:sp>
        <p:sp>
          <p:nvSpPr>
            <p:cNvPr id="533532" name="Rectangle 28"/>
            <p:cNvSpPr>
              <a:spLocks noChangeArrowheads="1"/>
            </p:cNvSpPr>
            <p:nvPr/>
          </p:nvSpPr>
          <p:spPr bwMode="auto">
            <a:xfrm>
              <a:off x="2008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Fe</a:t>
              </a:r>
            </a:p>
          </p:txBody>
        </p:sp>
        <p:sp>
          <p:nvSpPr>
            <p:cNvPr id="533533" name="Rectangle 29"/>
            <p:cNvSpPr>
              <a:spLocks noChangeArrowheads="1"/>
            </p:cNvSpPr>
            <p:nvPr/>
          </p:nvSpPr>
          <p:spPr bwMode="auto">
            <a:xfrm>
              <a:off x="5040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Fo</a:t>
              </a:r>
            </a:p>
          </p:txBody>
        </p:sp>
        <p:sp>
          <p:nvSpPr>
            <p:cNvPr id="533534" name="Rectangle 30"/>
            <p:cNvSpPr>
              <a:spLocks noChangeArrowheads="1"/>
            </p:cNvSpPr>
            <p:nvPr/>
          </p:nvSpPr>
          <p:spPr bwMode="auto">
            <a:xfrm>
              <a:off x="2260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Ga</a:t>
              </a:r>
            </a:p>
          </p:txBody>
        </p:sp>
        <p:sp>
          <p:nvSpPr>
            <p:cNvPr id="533535" name="Rectangle 31"/>
            <p:cNvSpPr>
              <a:spLocks noChangeArrowheads="1"/>
            </p:cNvSpPr>
            <p:nvPr/>
          </p:nvSpPr>
          <p:spPr bwMode="auto">
            <a:xfrm>
              <a:off x="4282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He</a:t>
              </a:r>
            </a:p>
          </p:txBody>
        </p:sp>
        <p:sp>
          <p:nvSpPr>
            <p:cNvPr id="533536" name="Rectangle 32"/>
            <p:cNvSpPr>
              <a:spLocks noChangeArrowheads="1"/>
            </p:cNvSpPr>
            <p:nvPr/>
          </p:nvSpPr>
          <p:spPr bwMode="auto">
            <a:xfrm>
              <a:off x="2765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Ho</a:t>
              </a:r>
            </a:p>
          </p:txBody>
        </p:sp>
        <p:sp>
          <p:nvSpPr>
            <p:cNvPr id="533537" name="Rectangle 33"/>
            <p:cNvSpPr>
              <a:spLocks noChangeArrowheads="1"/>
            </p:cNvSpPr>
            <p:nvPr/>
          </p:nvSpPr>
          <p:spPr bwMode="auto">
            <a:xfrm>
              <a:off x="492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La</a:t>
              </a:r>
            </a:p>
          </p:txBody>
        </p:sp>
        <p:sp>
          <p:nvSpPr>
            <p:cNvPr id="533538" name="Rectangle 34"/>
            <p:cNvSpPr>
              <a:spLocks noChangeArrowheads="1"/>
            </p:cNvSpPr>
            <p:nvPr/>
          </p:nvSpPr>
          <p:spPr bwMode="auto">
            <a:xfrm>
              <a:off x="1249" y="2352"/>
              <a:ext cx="250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Lo</a:t>
              </a:r>
            </a:p>
          </p:txBody>
        </p:sp>
        <p:sp>
          <p:nvSpPr>
            <p:cNvPr id="533539" name="Rectangle 35"/>
            <p:cNvSpPr>
              <a:spLocks noChangeArrowheads="1"/>
            </p:cNvSpPr>
            <p:nvPr/>
          </p:nvSpPr>
          <p:spPr bwMode="auto">
            <a:xfrm>
              <a:off x="3271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Mi</a:t>
              </a:r>
            </a:p>
          </p:txBody>
        </p:sp>
        <p:sp>
          <p:nvSpPr>
            <p:cNvPr id="533540" name="Rectangle 36"/>
            <p:cNvSpPr>
              <a:spLocks noChangeArrowheads="1"/>
            </p:cNvSpPr>
            <p:nvPr/>
          </p:nvSpPr>
          <p:spPr bwMode="auto">
            <a:xfrm>
              <a:off x="2513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Na</a:t>
              </a:r>
            </a:p>
          </p:txBody>
        </p:sp>
        <p:sp>
          <p:nvSpPr>
            <p:cNvPr id="533541" name="Rectangle 37"/>
            <p:cNvSpPr>
              <a:spLocks noChangeArrowheads="1"/>
            </p:cNvSpPr>
            <p:nvPr/>
          </p:nvSpPr>
          <p:spPr bwMode="auto">
            <a:xfrm>
              <a:off x="240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Ne</a:t>
              </a:r>
            </a:p>
          </p:txBody>
        </p:sp>
        <p:sp>
          <p:nvSpPr>
            <p:cNvPr id="533542" name="Rectangle 38"/>
            <p:cNvSpPr>
              <a:spLocks noChangeArrowheads="1"/>
            </p:cNvSpPr>
            <p:nvPr/>
          </p:nvSpPr>
          <p:spPr bwMode="auto">
            <a:xfrm>
              <a:off x="4787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Nu</a:t>
              </a:r>
            </a:p>
          </p:txBody>
        </p:sp>
        <p:sp>
          <p:nvSpPr>
            <p:cNvPr id="533543" name="Rectangle 39"/>
            <p:cNvSpPr>
              <a:spLocks noChangeArrowheads="1"/>
            </p:cNvSpPr>
            <p:nvPr/>
          </p:nvSpPr>
          <p:spPr bwMode="auto">
            <a:xfrm>
              <a:off x="997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Mo</a:t>
              </a:r>
            </a:p>
          </p:txBody>
        </p:sp>
        <p:sp>
          <p:nvSpPr>
            <p:cNvPr id="533544" name="Rectangle 40"/>
            <p:cNvSpPr>
              <a:spLocks noChangeArrowheads="1"/>
            </p:cNvSpPr>
            <p:nvPr/>
          </p:nvSpPr>
          <p:spPr bwMode="auto">
            <a:xfrm>
              <a:off x="1755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Pa</a:t>
              </a:r>
            </a:p>
          </p:txBody>
        </p:sp>
        <p:sp>
          <p:nvSpPr>
            <p:cNvPr id="533545" name="Rectangle 41"/>
            <p:cNvSpPr>
              <a:spLocks noChangeArrowheads="1"/>
            </p:cNvSpPr>
            <p:nvPr/>
          </p:nvSpPr>
          <p:spPr bwMode="auto">
            <a:xfrm>
              <a:off x="3776" y="2352"/>
              <a:ext cx="250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Ph</a:t>
              </a:r>
            </a:p>
          </p:txBody>
        </p:sp>
        <p:sp>
          <p:nvSpPr>
            <p:cNvPr id="533546" name="Rectangle 42"/>
            <p:cNvSpPr>
              <a:spLocks noChangeArrowheads="1"/>
            </p:cNvSpPr>
            <p:nvPr/>
          </p:nvSpPr>
          <p:spPr bwMode="auto">
            <a:xfrm>
              <a:off x="744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Qu</a:t>
              </a:r>
            </a:p>
          </p:txBody>
        </p:sp>
        <p:sp>
          <p:nvSpPr>
            <p:cNvPr id="533547" name="Rectangle 43"/>
            <p:cNvSpPr>
              <a:spLocks noChangeArrowheads="1"/>
            </p:cNvSpPr>
            <p:nvPr/>
          </p:nvSpPr>
          <p:spPr bwMode="auto">
            <a:xfrm>
              <a:off x="4535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Ra</a:t>
              </a:r>
            </a:p>
          </p:txBody>
        </p:sp>
        <p:sp>
          <p:nvSpPr>
            <p:cNvPr id="533548" name="Rectangle 44"/>
            <p:cNvSpPr>
              <a:spLocks noChangeArrowheads="1"/>
            </p:cNvSpPr>
            <p:nvPr/>
          </p:nvSpPr>
          <p:spPr bwMode="auto">
            <a:xfrm>
              <a:off x="4030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Ca</a:t>
              </a:r>
            </a:p>
          </p:txBody>
        </p:sp>
      </p:grpSp>
      <p:sp>
        <p:nvSpPr>
          <p:cNvPr id="533551" name="Text Box 47"/>
          <p:cNvSpPr txBox="1">
            <a:spLocks noChangeArrowheads="1"/>
          </p:cNvSpPr>
          <p:nvPr/>
        </p:nvSpPr>
        <p:spPr bwMode="auto">
          <a:xfrm>
            <a:off x="304800" y="3276600"/>
            <a:ext cx="85534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latin typeface="Courier New" pitchFamily="49" charset="0"/>
              </a:rPr>
              <a:t>k=0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2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3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4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5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6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7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8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9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10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11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12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13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14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15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16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17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18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19 . . .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F98F1-CCC4-4E44-95AD-6040964C1FC9}" type="slidenum">
              <a:rPr lang="en-US"/>
              <a:pPr/>
              <a:t>5</a:t>
            </a:fld>
            <a:endParaRPr lang="en-US"/>
          </a:p>
        </p:txBody>
      </p:sp>
      <p:sp>
        <p:nvSpPr>
          <p:cNvPr id="542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Selection Sort Example</a:t>
            </a:r>
          </a:p>
        </p:txBody>
      </p:sp>
      <p:sp>
        <p:nvSpPr>
          <p:cNvPr id="542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001000" cy="18288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 1: Setup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 lvl="1"/>
            <a:r>
              <a:rPr lang="en-US" sz="2400"/>
              <a:t>Set indices for the start and end of the list</a:t>
            </a: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grpSp>
        <p:nvGrpSpPr>
          <p:cNvPr id="542724" name="Group 4"/>
          <p:cNvGrpSpPr>
            <a:grpSpLocks/>
          </p:cNvGrpSpPr>
          <p:nvPr/>
        </p:nvGrpSpPr>
        <p:grpSpPr bwMode="auto">
          <a:xfrm>
            <a:off x="381000" y="3505200"/>
            <a:ext cx="8015288" cy="381000"/>
            <a:chOff x="240" y="2352"/>
            <a:chExt cx="5049" cy="240"/>
          </a:xfrm>
        </p:grpSpPr>
        <p:sp>
          <p:nvSpPr>
            <p:cNvPr id="542725" name="Rectangle 5"/>
            <p:cNvSpPr>
              <a:spLocks noChangeArrowheads="1"/>
            </p:cNvSpPr>
            <p:nvPr/>
          </p:nvSpPr>
          <p:spPr bwMode="auto">
            <a:xfrm>
              <a:off x="3524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Ba</a:t>
              </a:r>
            </a:p>
          </p:txBody>
        </p:sp>
        <p:sp>
          <p:nvSpPr>
            <p:cNvPr id="542726" name="Rectangle 6"/>
            <p:cNvSpPr>
              <a:spLocks noChangeArrowheads="1"/>
            </p:cNvSpPr>
            <p:nvPr/>
          </p:nvSpPr>
          <p:spPr bwMode="auto">
            <a:xfrm>
              <a:off x="1503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Ce</a:t>
              </a:r>
            </a:p>
          </p:txBody>
        </p:sp>
        <p:sp>
          <p:nvSpPr>
            <p:cNvPr id="542727" name="Rectangle 7"/>
            <p:cNvSpPr>
              <a:spLocks noChangeArrowheads="1"/>
            </p:cNvSpPr>
            <p:nvPr/>
          </p:nvSpPr>
          <p:spPr bwMode="auto">
            <a:xfrm>
              <a:off x="3018" y="2352"/>
              <a:ext cx="250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Fa</a:t>
              </a:r>
            </a:p>
          </p:txBody>
        </p:sp>
        <p:sp>
          <p:nvSpPr>
            <p:cNvPr id="542728" name="Rectangle 8"/>
            <p:cNvSpPr>
              <a:spLocks noChangeArrowheads="1"/>
            </p:cNvSpPr>
            <p:nvPr/>
          </p:nvSpPr>
          <p:spPr bwMode="auto">
            <a:xfrm>
              <a:off x="2008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Fe</a:t>
              </a:r>
            </a:p>
          </p:txBody>
        </p:sp>
        <p:sp>
          <p:nvSpPr>
            <p:cNvPr id="542729" name="Rectangle 9"/>
            <p:cNvSpPr>
              <a:spLocks noChangeArrowheads="1"/>
            </p:cNvSpPr>
            <p:nvPr/>
          </p:nvSpPr>
          <p:spPr bwMode="auto">
            <a:xfrm>
              <a:off x="5040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Fo</a:t>
              </a:r>
            </a:p>
          </p:txBody>
        </p:sp>
        <p:sp>
          <p:nvSpPr>
            <p:cNvPr id="542730" name="Rectangle 10"/>
            <p:cNvSpPr>
              <a:spLocks noChangeArrowheads="1"/>
            </p:cNvSpPr>
            <p:nvPr/>
          </p:nvSpPr>
          <p:spPr bwMode="auto">
            <a:xfrm>
              <a:off x="2260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Ga</a:t>
              </a:r>
            </a:p>
          </p:txBody>
        </p:sp>
        <p:sp>
          <p:nvSpPr>
            <p:cNvPr id="542731" name="Rectangle 11"/>
            <p:cNvSpPr>
              <a:spLocks noChangeArrowheads="1"/>
            </p:cNvSpPr>
            <p:nvPr/>
          </p:nvSpPr>
          <p:spPr bwMode="auto">
            <a:xfrm>
              <a:off x="4282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He</a:t>
              </a:r>
            </a:p>
          </p:txBody>
        </p:sp>
        <p:sp>
          <p:nvSpPr>
            <p:cNvPr id="542732" name="Rectangle 12"/>
            <p:cNvSpPr>
              <a:spLocks noChangeArrowheads="1"/>
            </p:cNvSpPr>
            <p:nvPr/>
          </p:nvSpPr>
          <p:spPr bwMode="auto">
            <a:xfrm>
              <a:off x="2765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Ho</a:t>
              </a:r>
            </a:p>
          </p:txBody>
        </p:sp>
        <p:sp>
          <p:nvSpPr>
            <p:cNvPr id="542733" name="Rectangle 13"/>
            <p:cNvSpPr>
              <a:spLocks noChangeArrowheads="1"/>
            </p:cNvSpPr>
            <p:nvPr/>
          </p:nvSpPr>
          <p:spPr bwMode="auto">
            <a:xfrm>
              <a:off x="492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La</a:t>
              </a:r>
            </a:p>
          </p:txBody>
        </p:sp>
        <p:sp>
          <p:nvSpPr>
            <p:cNvPr id="542734" name="Rectangle 14"/>
            <p:cNvSpPr>
              <a:spLocks noChangeArrowheads="1"/>
            </p:cNvSpPr>
            <p:nvPr/>
          </p:nvSpPr>
          <p:spPr bwMode="auto">
            <a:xfrm>
              <a:off x="1249" y="2352"/>
              <a:ext cx="250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Lo</a:t>
              </a:r>
            </a:p>
          </p:txBody>
        </p:sp>
        <p:sp>
          <p:nvSpPr>
            <p:cNvPr id="542735" name="Rectangle 15"/>
            <p:cNvSpPr>
              <a:spLocks noChangeArrowheads="1"/>
            </p:cNvSpPr>
            <p:nvPr/>
          </p:nvSpPr>
          <p:spPr bwMode="auto">
            <a:xfrm>
              <a:off x="3271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Mi</a:t>
              </a:r>
            </a:p>
          </p:txBody>
        </p:sp>
        <p:sp>
          <p:nvSpPr>
            <p:cNvPr id="542736" name="Rectangle 16"/>
            <p:cNvSpPr>
              <a:spLocks noChangeArrowheads="1"/>
            </p:cNvSpPr>
            <p:nvPr/>
          </p:nvSpPr>
          <p:spPr bwMode="auto">
            <a:xfrm>
              <a:off x="2513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Na</a:t>
              </a:r>
            </a:p>
          </p:txBody>
        </p:sp>
        <p:sp>
          <p:nvSpPr>
            <p:cNvPr id="542737" name="Rectangle 17"/>
            <p:cNvSpPr>
              <a:spLocks noChangeArrowheads="1"/>
            </p:cNvSpPr>
            <p:nvPr/>
          </p:nvSpPr>
          <p:spPr bwMode="auto">
            <a:xfrm>
              <a:off x="240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Ne</a:t>
              </a:r>
            </a:p>
          </p:txBody>
        </p:sp>
        <p:sp>
          <p:nvSpPr>
            <p:cNvPr id="542738" name="Rectangle 18"/>
            <p:cNvSpPr>
              <a:spLocks noChangeArrowheads="1"/>
            </p:cNvSpPr>
            <p:nvPr/>
          </p:nvSpPr>
          <p:spPr bwMode="auto">
            <a:xfrm>
              <a:off x="4787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Nu</a:t>
              </a:r>
            </a:p>
          </p:txBody>
        </p:sp>
        <p:sp>
          <p:nvSpPr>
            <p:cNvPr id="542739" name="Rectangle 19"/>
            <p:cNvSpPr>
              <a:spLocks noChangeArrowheads="1"/>
            </p:cNvSpPr>
            <p:nvPr/>
          </p:nvSpPr>
          <p:spPr bwMode="auto">
            <a:xfrm>
              <a:off x="997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Mo</a:t>
              </a:r>
            </a:p>
          </p:txBody>
        </p:sp>
        <p:sp>
          <p:nvSpPr>
            <p:cNvPr id="542740" name="Rectangle 20"/>
            <p:cNvSpPr>
              <a:spLocks noChangeArrowheads="1"/>
            </p:cNvSpPr>
            <p:nvPr/>
          </p:nvSpPr>
          <p:spPr bwMode="auto">
            <a:xfrm>
              <a:off x="1755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Pa</a:t>
              </a:r>
            </a:p>
          </p:txBody>
        </p:sp>
        <p:sp>
          <p:nvSpPr>
            <p:cNvPr id="542741" name="Rectangle 21"/>
            <p:cNvSpPr>
              <a:spLocks noChangeArrowheads="1"/>
            </p:cNvSpPr>
            <p:nvPr/>
          </p:nvSpPr>
          <p:spPr bwMode="auto">
            <a:xfrm>
              <a:off x="3776" y="2352"/>
              <a:ext cx="250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Ph</a:t>
              </a:r>
            </a:p>
          </p:txBody>
        </p:sp>
        <p:sp>
          <p:nvSpPr>
            <p:cNvPr id="542742" name="Rectangle 22"/>
            <p:cNvSpPr>
              <a:spLocks noChangeArrowheads="1"/>
            </p:cNvSpPr>
            <p:nvPr/>
          </p:nvSpPr>
          <p:spPr bwMode="auto">
            <a:xfrm>
              <a:off x="744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Qu</a:t>
              </a:r>
            </a:p>
          </p:txBody>
        </p:sp>
        <p:sp>
          <p:nvSpPr>
            <p:cNvPr id="542743" name="Rectangle 23"/>
            <p:cNvSpPr>
              <a:spLocks noChangeArrowheads="1"/>
            </p:cNvSpPr>
            <p:nvPr/>
          </p:nvSpPr>
          <p:spPr bwMode="auto">
            <a:xfrm>
              <a:off x="4535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Ra</a:t>
              </a:r>
            </a:p>
          </p:txBody>
        </p:sp>
        <p:sp>
          <p:nvSpPr>
            <p:cNvPr id="542744" name="Rectangle 24"/>
            <p:cNvSpPr>
              <a:spLocks noChangeArrowheads="1"/>
            </p:cNvSpPr>
            <p:nvPr/>
          </p:nvSpPr>
          <p:spPr bwMode="auto">
            <a:xfrm>
              <a:off x="4030" y="2352"/>
              <a:ext cx="249" cy="240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Ca</a:t>
              </a:r>
            </a:p>
          </p:txBody>
        </p:sp>
      </p:grpSp>
      <p:sp>
        <p:nvSpPr>
          <p:cNvPr id="542745" name="Text Box 25"/>
          <p:cNvSpPr txBox="1">
            <a:spLocks noChangeArrowheads="1"/>
          </p:cNvSpPr>
          <p:nvPr/>
        </p:nvSpPr>
        <p:spPr bwMode="auto">
          <a:xfrm>
            <a:off x="304800" y="3276600"/>
            <a:ext cx="85534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latin typeface="Courier New" pitchFamily="49" charset="0"/>
              </a:rPr>
              <a:t>k=0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2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3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4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5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6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7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8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9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10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11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12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13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14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15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16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17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18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19 . . .</a:t>
            </a:r>
          </a:p>
        </p:txBody>
      </p:sp>
      <p:sp>
        <p:nvSpPr>
          <p:cNvPr id="542746" name="Rectangle 26"/>
          <p:cNvSpPr>
            <a:spLocks noChangeArrowheads="1"/>
          </p:cNvSpPr>
          <p:nvPr/>
        </p:nvSpPr>
        <p:spPr bwMode="auto">
          <a:xfrm>
            <a:off x="263525" y="4191000"/>
            <a:ext cx="18700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pStaff[bgn]</a:t>
            </a:r>
          </a:p>
        </p:txBody>
      </p:sp>
      <p:sp>
        <p:nvSpPr>
          <p:cNvPr id="542747" name="Line 27"/>
          <p:cNvSpPr>
            <a:spLocks noChangeShapeType="1"/>
          </p:cNvSpPr>
          <p:nvPr/>
        </p:nvSpPr>
        <p:spPr bwMode="auto">
          <a:xfrm flipV="1">
            <a:off x="568325" y="3886200"/>
            <a:ext cx="1588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2748" name="Rectangle 28"/>
          <p:cNvSpPr>
            <a:spLocks noChangeArrowheads="1"/>
          </p:cNvSpPr>
          <p:nvPr/>
        </p:nvSpPr>
        <p:spPr bwMode="auto">
          <a:xfrm>
            <a:off x="7086600" y="4191000"/>
            <a:ext cx="18700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pStaff[end]</a:t>
            </a:r>
          </a:p>
        </p:txBody>
      </p:sp>
      <p:sp>
        <p:nvSpPr>
          <p:cNvPr id="542749" name="Line 29"/>
          <p:cNvSpPr>
            <a:spLocks noChangeShapeType="1"/>
          </p:cNvSpPr>
          <p:nvPr/>
        </p:nvSpPr>
        <p:spPr bwMode="auto">
          <a:xfrm flipV="1">
            <a:off x="8188325" y="3886200"/>
            <a:ext cx="1588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2752" name="Text Box 32"/>
          <p:cNvSpPr txBox="1">
            <a:spLocks noChangeArrowheads="1"/>
          </p:cNvSpPr>
          <p:nvPr/>
        </p:nvSpPr>
        <p:spPr bwMode="auto">
          <a:xfrm>
            <a:off x="609600" y="4854575"/>
            <a:ext cx="8083550" cy="17795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bgn=0; end=19; fnd=bgn;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latin typeface="Courier New" pitchFamily="49" charset="0"/>
              </a:rPr>
              <a:t>for(k=bgn; k&lt;=end; k++)	/* linear search; alphabetic */</a:t>
            </a:r>
            <a:br>
              <a:rPr lang="en-US" sz="1800" b="1">
                <a:solidFill>
                  <a:schemeClr val="bg1"/>
                </a:solidFill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bg1"/>
                </a:solidFill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latin typeface="Courier New" pitchFamily="49" charset="0"/>
              </a:rPr>
              <a:t>    diff = strncmp(pStaff[k]-&gt;name, pStaff[fnd]-&gt;name,2);</a:t>
            </a:r>
          </a:p>
          <a:p>
            <a:r>
              <a:rPr lang="en-US" sz="1800" b="1">
                <a:solidFill>
                  <a:schemeClr val="bg1"/>
                </a:solidFill>
                <a:latin typeface="Courier New" pitchFamily="49" charset="0"/>
              </a:rPr>
              <a:t>    if(diff&lt;0) fnd = k;   </a:t>
            </a: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b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83B2B5-C3FC-47A8-AAB3-5BDBBAA7456F}" type="slidenum">
              <a:rPr lang="en-US"/>
              <a:pPr/>
              <a:t>6</a:t>
            </a:fld>
            <a:endParaRPr lang="en-US"/>
          </a:p>
        </p:txBody>
      </p:sp>
      <p:sp>
        <p:nvSpPr>
          <p:cNvPr id="543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Selection Sort Example</a:t>
            </a:r>
          </a:p>
        </p:txBody>
      </p:sp>
      <p:sp>
        <p:nvSpPr>
          <p:cNvPr id="543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001000" cy="20574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 2: Search</a:t>
            </a:r>
          </a:p>
          <a:p>
            <a:pPr lvl="1"/>
            <a:r>
              <a:rPr lang="en-US" sz="2400"/>
              <a:t>Use 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Linear Search</a:t>
            </a:r>
            <a:r>
              <a:rPr lang="en-US" sz="2400"/>
              <a:t> to find the item that </a:t>
            </a:r>
            <a:br>
              <a:rPr lang="en-US" sz="2400"/>
            </a:b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SHOULD</a:t>
            </a:r>
            <a:r>
              <a:rPr lang="en-US" sz="2400"/>
              <a:t> be first on our list (e.g. alphabetically first)</a:t>
            </a:r>
          </a:p>
          <a:p>
            <a:pPr lvl="1"/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strcmp()</a:t>
            </a:r>
            <a:r>
              <a:rPr lang="en-US" sz="2400"/>
              <a:t>does alphabetical comparisons…</a:t>
            </a:r>
          </a:p>
        </p:txBody>
      </p:sp>
      <p:sp>
        <p:nvSpPr>
          <p:cNvPr id="543749" name="Rectangle 5"/>
          <p:cNvSpPr>
            <a:spLocks noChangeArrowheads="1"/>
          </p:cNvSpPr>
          <p:nvPr/>
        </p:nvSpPr>
        <p:spPr bwMode="auto">
          <a:xfrm>
            <a:off x="559435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Ba</a:t>
            </a:r>
          </a:p>
        </p:txBody>
      </p:sp>
      <p:sp>
        <p:nvSpPr>
          <p:cNvPr id="543750" name="Rectangle 6"/>
          <p:cNvSpPr>
            <a:spLocks noChangeArrowheads="1"/>
          </p:cNvSpPr>
          <p:nvPr/>
        </p:nvSpPr>
        <p:spPr bwMode="auto">
          <a:xfrm>
            <a:off x="238601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Ce</a:t>
            </a:r>
          </a:p>
        </p:txBody>
      </p:sp>
      <p:sp>
        <p:nvSpPr>
          <p:cNvPr id="543751" name="Rectangle 7"/>
          <p:cNvSpPr>
            <a:spLocks noChangeArrowheads="1"/>
          </p:cNvSpPr>
          <p:nvPr/>
        </p:nvSpPr>
        <p:spPr bwMode="auto">
          <a:xfrm>
            <a:off x="4791075" y="35052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Fa</a:t>
            </a:r>
          </a:p>
        </p:txBody>
      </p:sp>
      <p:sp>
        <p:nvSpPr>
          <p:cNvPr id="543752" name="Rectangle 8"/>
          <p:cNvSpPr>
            <a:spLocks noChangeArrowheads="1"/>
          </p:cNvSpPr>
          <p:nvPr/>
        </p:nvSpPr>
        <p:spPr bwMode="auto">
          <a:xfrm>
            <a:off x="318770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Fe</a:t>
            </a:r>
          </a:p>
        </p:txBody>
      </p:sp>
      <p:sp>
        <p:nvSpPr>
          <p:cNvPr id="543753" name="Rectangle 9"/>
          <p:cNvSpPr>
            <a:spLocks noChangeArrowheads="1"/>
          </p:cNvSpPr>
          <p:nvPr/>
        </p:nvSpPr>
        <p:spPr bwMode="auto">
          <a:xfrm>
            <a:off x="8001000" y="35052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Fo</a:t>
            </a:r>
          </a:p>
        </p:txBody>
      </p:sp>
      <p:sp>
        <p:nvSpPr>
          <p:cNvPr id="543754" name="Rectangle 10"/>
          <p:cNvSpPr>
            <a:spLocks noChangeArrowheads="1"/>
          </p:cNvSpPr>
          <p:nvPr/>
        </p:nvSpPr>
        <p:spPr bwMode="auto">
          <a:xfrm>
            <a:off x="358775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Ga</a:t>
            </a:r>
          </a:p>
        </p:txBody>
      </p:sp>
      <p:sp>
        <p:nvSpPr>
          <p:cNvPr id="543755" name="Rectangle 11"/>
          <p:cNvSpPr>
            <a:spLocks noChangeArrowheads="1"/>
          </p:cNvSpPr>
          <p:nvPr/>
        </p:nvSpPr>
        <p:spPr bwMode="auto">
          <a:xfrm>
            <a:off x="6797675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He</a:t>
            </a:r>
          </a:p>
        </p:txBody>
      </p:sp>
      <p:sp>
        <p:nvSpPr>
          <p:cNvPr id="543756" name="Rectangle 12"/>
          <p:cNvSpPr>
            <a:spLocks noChangeArrowheads="1"/>
          </p:cNvSpPr>
          <p:nvPr/>
        </p:nvSpPr>
        <p:spPr bwMode="auto">
          <a:xfrm>
            <a:off x="4389438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Ho</a:t>
            </a:r>
          </a:p>
        </p:txBody>
      </p:sp>
      <p:sp>
        <p:nvSpPr>
          <p:cNvPr id="543757" name="Rectangle 13"/>
          <p:cNvSpPr>
            <a:spLocks noChangeArrowheads="1"/>
          </p:cNvSpPr>
          <p:nvPr/>
        </p:nvSpPr>
        <p:spPr bwMode="auto">
          <a:xfrm>
            <a:off x="78105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La</a:t>
            </a:r>
          </a:p>
        </p:txBody>
      </p:sp>
      <p:sp>
        <p:nvSpPr>
          <p:cNvPr id="543758" name="Rectangle 14"/>
          <p:cNvSpPr>
            <a:spLocks noChangeArrowheads="1"/>
          </p:cNvSpPr>
          <p:nvPr/>
        </p:nvSpPr>
        <p:spPr bwMode="auto">
          <a:xfrm>
            <a:off x="1982788" y="35052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Lo</a:t>
            </a:r>
          </a:p>
        </p:txBody>
      </p:sp>
      <p:sp>
        <p:nvSpPr>
          <p:cNvPr id="543759" name="Rectangle 15"/>
          <p:cNvSpPr>
            <a:spLocks noChangeArrowheads="1"/>
          </p:cNvSpPr>
          <p:nvPr/>
        </p:nvSpPr>
        <p:spPr bwMode="auto">
          <a:xfrm>
            <a:off x="519271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Mi</a:t>
            </a:r>
          </a:p>
        </p:txBody>
      </p:sp>
      <p:sp>
        <p:nvSpPr>
          <p:cNvPr id="543760" name="Rectangle 16"/>
          <p:cNvSpPr>
            <a:spLocks noChangeArrowheads="1"/>
          </p:cNvSpPr>
          <p:nvPr/>
        </p:nvSpPr>
        <p:spPr bwMode="auto">
          <a:xfrm>
            <a:off x="3989388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Na</a:t>
            </a:r>
          </a:p>
        </p:txBody>
      </p:sp>
      <p:sp>
        <p:nvSpPr>
          <p:cNvPr id="543761" name="Rectangle 17"/>
          <p:cNvSpPr>
            <a:spLocks noChangeArrowheads="1"/>
          </p:cNvSpPr>
          <p:nvPr/>
        </p:nvSpPr>
        <p:spPr bwMode="auto">
          <a:xfrm>
            <a:off x="381000" y="35052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Ne</a:t>
            </a:r>
          </a:p>
        </p:txBody>
      </p:sp>
      <p:sp>
        <p:nvSpPr>
          <p:cNvPr id="543762" name="Rectangle 18"/>
          <p:cNvSpPr>
            <a:spLocks noChangeArrowheads="1"/>
          </p:cNvSpPr>
          <p:nvPr/>
        </p:nvSpPr>
        <p:spPr bwMode="auto">
          <a:xfrm>
            <a:off x="759936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Nu</a:t>
            </a:r>
          </a:p>
        </p:txBody>
      </p:sp>
      <p:sp>
        <p:nvSpPr>
          <p:cNvPr id="543763" name="Rectangle 19"/>
          <p:cNvSpPr>
            <a:spLocks noChangeArrowheads="1"/>
          </p:cNvSpPr>
          <p:nvPr/>
        </p:nvSpPr>
        <p:spPr bwMode="auto">
          <a:xfrm>
            <a:off x="1582738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Mo</a:t>
            </a:r>
          </a:p>
        </p:txBody>
      </p:sp>
      <p:sp>
        <p:nvSpPr>
          <p:cNvPr id="543764" name="Rectangle 20"/>
          <p:cNvSpPr>
            <a:spLocks noChangeArrowheads="1"/>
          </p:cNvSpPr>
          <p:nvPr/>
        </p:nvSpPr>
        <p:spPr bwMode="auto">
          <a:xfrm>
            <a:off x="278606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Pa</a:t>
            </a:r>
          </a:p>
        </p:txBody>
      </p:sp>
      <p:sp>
        <p:nvSpPr>
          <p:cNvPr id="543765" name="Rectangle 21"/>
          <p:cNvSpPr>
            <a:spLocks noChangeArrowheads="1"/>
          </p:cNvSpPr>
          <p:nvPr/>
        </p:nvSpPr>
        <p:spPr bwMode="auto">
          <a:xfrm>
            <a:off x="5994400" y="35052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Ph</a:t>
            </a:r>
          </a:p>
        </p:txBody>
      </p:sp>
      <p:sp>
        <p:nvSpPr>
          <p:cNvPr id="543766" name="Rectangle 22"/>
          <p:cNvSpPr>
            <a:spLocks noChangeArrowheads="1"/>
          </p:cNvSpPr>
          <p:nvPr/>
        </p:nvSpPr>
        <p:spPr bwMode="auto">
          <a:xfrm>
            <a:off x="118110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Qu</a:t>
            </a:r>
          </a:p>
        </p:txBody>
      </p:sp>
      <p:sp>
        <p:nvSpPr>
          <p:cNvPr id="543767" name="Rectangle 23"/>
          <p:cNvSpPr>
            <a:spLocks noChangeArrowheads="1"/>
          </p:cNvSpPr>
          <p:nvPr/>
        </p:nvSpPr>
        <p:spPr bwMode="auto">
          <a:xfrm>
            <a:off x="719931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Ra</a:t>
            </a:r>
          </a:p>
        </p:txBody>
      </p:sp>
      <p:sp>
        <p:nvSpPr>
          <p:cNvPr id="543768" name="Rectangle 24"/>
          <p:cNvSpPr>
            <a:spLocks noChangeArrowheads="1"/>
          </p:cNvSpPr>
          <p:nvPr/>
        </p:nvSpPr>
        <p:spPr bwMode="auto">
          <a:xfrm>
            <a:off x="6397625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Ca</a:t>
            </a:r>
          </a:p>
        </p:txBody>
      </p:sp>
      <p:sp>
        <p:nvSpPr>
          <p:cNvPr id="543769" name="Text Box 25"/>
          <p:cNvSpPr txBox="1">
            <a:spLocks noChangeArrowheads="1"/>
          </p:cNvSpPr>
          <p:nvPr/>
        </p:nvSpPr>
        <p:spPr bwMode="auto">
          <a:xfrm>
            <a:off x="304800" y="3276600"/>
            <a:ext cx="85534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latin typeface="Courier New" pitchFamily="49" charset="0"/>
              </a:rPr>
              <a:t>k=0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2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3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4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5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6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7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8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9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10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11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12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13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14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15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16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17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18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19 . . .</a:t>
            </a:r>
          </a:p>
        </p:txBody>
      </p:sp>
      <p:sp>
        <p:nvSpPr>
          <p:cNvPr id="543771" name="Line 27"/>
          <p:cNvSpPr>
            <a:spLocks noChangeShapeType="1"/>
          </p:cNvSpPr>
          <p:nvPr/>
        </p:nvSpPr>
        <p:spPr bwMode="auto">
          <a:xfrm flipV="1">
            <a:off x="568325" y="3886200"/>
            <a:ext cx="1588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773" name="Line 29"/>
          <p:cNvSpPr>
            <a:spLocks noChangeShapeType="1"/>
          </p:cNvSpPr>
          <p:nvPr/>
        </p:nvSpPr>
        <p:spPr bwMode="auto">
          <a:xfrm flipV="1">
            <a:off x="8188325" y="3886200"/>
            <a:ext cx="1588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774" name="Text Box 30"/>
          <p:cNvSpPr txBox="1">
            <a:spLocks noChangeArrowheads="1"/>
          </p:cNvSpPr>
          <p:nvPr/>
        </p:nvSpPr>
        <p:spPr bwMode="auto">
          <a:xfrm>
            <a:off x="609600" y="4854575"/>
            <a:ext cx="8112125" cy="17795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bgn=0; end=19; fnd=bgn;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for(k=bgn; k&lt;=end; k++)	// linear search; alphabetic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diff =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strnicmp(pStaff[k]-&gt;name, pStaff[fnd]-&gt;name,2);</a:t>
            </a: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if(diff&lt;0) fnd = k;  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543777" name="Rectangle 33"/>
          <p:cNvSpPr>
            <a:spLocks noChangeArrowheads="1"/>
          </p:cNvSpPr>
          <p:nvPr/>
        </p:nvSpPr>
        <p:spPr bwMode="auto">
          <a:xfrm>
            <a:off x="263525" y="4191000"/>
            <a:ext cx="18700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pStaff[bgn]</a:t>
            </a:r>
          </a:p>
        </p:txBody>
      </p:sp>
      <p:sp>
        <p:nvSpPr>
          <p:cNvPr id="543778" name="Rectangle 34"/>
          <p:cNvSpPr>
            <a:spLocks noChangeArrowheads="1"/>
          </p:cNvSpPr>
          <p:nvPr/>
        </p:nvSpPr>
        <p:spPr bwMode="auto">
          <a:xfrm>
            <a:off x="7086600" y="4191000"/>
            <a:ext cx="18700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pStaff[end]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49BA16-BE31-4166-93C5-8FE502700662}" type="slidenum">
              <a:rPr lang="en-US"/>
              <a:pPr/>
              <a:t>7</a:t>
            </a:fld>
            <a:endParaRPr lang="en-US"/>
          </a:p>
        </p:txBody>
      </p:sp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Selection Sort Example</a:t>
            </a:r>
          </a:p>
        </p:txBody>
      </p:sp>
      <p:sp>
        <p:nvSpPr>
          <p:cNvPr id="552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001000" cy="20574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DDDDDD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2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 2: Search</a:t>
            </a:r>
          </a:p>
          <a:p>
            <a:pPr lvl="1"/>
            <a:r>
              <a:rPr lang="en-US" sz="2400">
                <a:solidFill>
                  <a:srgbClr val="DDDDDD"/>
                </a:solidFill>
              </a:rPr>
              <a:t>Use </a:t>
            </a:r>
            <a:r>
              <a:rPr lang="en-US" sz="24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Linear Search</a:t>
            </a:r>
            <a:r>
              <a:rPr lang="en-US" sz="2400">
                <a:solidFill>
                  <a:srgbClr val="DDDDDD"/>
                </a:solidFill>
              </a:rPr>
              <a:t> to find the item that </a:t>
            </a:r>
            <a:br>
              <a:rPr lang="en-US" sz="2400">
                <a:solidFill>
                  <a:srgbClr val="DDDDDD"/>
                </a:solidFill>
              </a:rPr>
            </a:br>
            <a:r>
              <a:rPr lang="en-US" sz="24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SHOULD</a:t>
            </a:r>
            <a:r>
              <a:rPr lang="en-US" sz="2400">
                <a:solidFill>
                  <a:srgbClr val="DDDDDD"/>
                </a:solidFill>
              </a:rPr>
              <a:t> be first on our list (e.g. alphabetically first)</a:t>
            </a:r>
          </a:p>
          <a:p>
            <a:pPr lvl="1"/>
            <a:r>
              <a:rPr lang="en-US" sz="20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strcmp()</a:t>
            </a:r>
            <a:r>
              <a:rPr lang="en-US" sz="2400">
                <a:solidFill>
                  <a:srgbClr val="DDDDDD"/>
                </a:solidFill>
              </a:rPr>
              <a:t>does alphabetical comparisons…</a:t>
            </a:r>
          </a:p>
        </p:txBody>
      </p:sp>
      <p:sp>
        <p:nvSpPr>
          <p:cNvPr id="552964" name="Rectangle 4"/>
          <p:cNvSpPr>
            <a:spLocks noChangeArrowheads="1"/>
          </p:cNvSpPr>
          <p:nvPr/>
        </p:nvSpPr>
        <p:spPr bwMode="auto">
          <a:xfrm>
            <a:off x="5594350" y="35052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DDDDDD"/>
                </a:solidFill>
              </a:rPr>
              <a:t>Ba</a:t>
            </a:r>
          </a:p>
        </p:txBody>
      </p:sp>
      <p:sp>
        <p:nvSpPr>
          <p:cNvPr id="552965" name="Rectangle 5"/>
          <p:cNvSpPr>
            <a:spLocks noChangeArrowheads="1"/>
          </p:cNvSpPr>
          <p:nvPr/>
        </p:nvSpPr>
        <p:spPr bwMode="auto">
          <a:xfrm>
            <a:off x="2386013" y="35052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DDDDDD"/>
                </a:solidFill>
              </a:rPr>
              <a:t>Ce</a:t>
            </a:r>
          </a:p>
        </p:txBody>
      </p:sp>
      <p:sp>
        <p:nvSpPr>
          <p:cNvPr id="552966" name="Rectangle 6"/>
          <p:cNvSpPr>
            <a:spLocks noChangeArrowheads="1"/>
          </p:cNvSpPr>
          <p:nvPr/>
        </p:nvSpPr>
        <p:spPr bwMode="auto">
          <a:xfrm>
            <a:off x="4791075" y="3505200"/>
            <a:ext cx="396875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DDDDDD"/>
                </a:solidFill>
              </a:rPr>
              <a:t>Fa</a:t>
            </a:r>
          </a:p>
        </p:txBody>
      </p:sp>
      <p:sp>
        <p:nvSpPr>
          <p:cNvPr id="552967" name="Rectangle 7"/>
          <p:cNvSpPr>
            <a:spLocks noChangeArrowheads="1"/>
          </p:cNvSpPr>
          <p:nvPr/>
        </p:nvSpPr>
        <p:spPr bwMode="auto">
          <a:xfrm>
            <a:off x="3187700" y="35052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DDDDDD"/>
                </a:solidFill>
              </a:rPr>
              <a:t>Fe</a:t>
            </a:r>
          </a:p>
        </p:txBody>
      </p:sp>
      <p:sp>
        <p:nvSpPr>
          <p:cNvPr id="552968" name="Rectangle 8"/>
          <p:cNvSpPr>
            <a:spLocks noChangeArrowheads="1"/>
          </p:cNvSpPr>
          <p:nvPr/>
        </p:nvSpPr>
        <p:spPr bwMode="auto">
          <a:xfrm>
            <a:off x="8001000" y="3505200"/>
            <a:ext cx="395288" cy="381000"/>
          </a:xfrm>
          <a:prstGeom prst="rect">
            <a:avLst/>
          </a:prstGeom>
          <a:noFill/>
          <a:ln w="38100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DDDDDD"/>
                </a:solidFill>
              </a:rPr>
              <a:t>Fo</a:t>
            </a:r>
          </a:p>
        </p:txBody>
      </p:sp>
      <p:sp>
        <p:nvSpPr>
          <p:cNvPr id="552969" name="Rectangle 9"/>
          <p:cNvSpPr>
            <a:spLocks noChangeArrowheads="1"/>
          </p:cNvSpPr>
          <p:nvPr/>
        </p:nvSpPr>
        <p:spPr bwMode="auto">
          <a:xfrm>
            <a:off x="3587750" y="35052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DDDDDD"/>
                </a:solidFill>
              </a:rPr>
              <a:t>Ga</a:t>
            </a:r>
          </a:p>
        </p:txBody>
      </p:sp>
      <p:sp>
        <p:nvSpPr>
          <p:cNvPr id="552970" name="Rectangle 10"/>
          <p:cNvSpPr>
            <a:spLocks noChangeArrowheads="1"/>
          </p:cNvSpPr>
          <p:nvPr/>
        </p:nvSpPr>
        <p:spPr bwMode="auto">
          <a:xfrm>
            <a:off x="6797675" y="35052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DDDDDD"/>
                </a:solidFill>
              </a:rPr>
              <a:t>He</a:t>
            </a:r>
          </a:p>
        </p:txBody>
      </p:sp>
      <p:sp>
        <p:nvSpPr>
          <p:cNvPr id="552971" name="Rectangle 11"/>
          <p:cNvSpPr>
            <a:spLocks noChangeArrowheads="1"/>
          </p:cNvSpPr>
          <p:nvPr/>
        </p:nvSpPr>
        <p:spPr bwMode="auto">
          <a:xfrm>
            <a:off x="4389438" y="35052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DDDDDD"/>
                </a:solidFill>
              </a:rPr>
              <a:t>Ho</a:t>
            </a:r>
          </a:p>
        </p:txBody>
      </p:sp>
      <p:sp>
        <p:nvSpPr>
          <p:cNvPr id="552972" name="Rectangle 12"/>
          <p:cNvSpPr>
            <a:spLocks noChangeArrowheads="1"/>
          </p:cNvSpPr>
          <p:nvPr/>
        </p:nvSpPr>
        <p:spPr bwMode="auto">
          <a:xfrm>
            <a:off x="781050" y="35052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DDDDDD"/>
                </a:solidFill>
              </a:rPr>
              <a:t>La</a:t>
            </a:r>
          </a:p>
        </p:txBody>
      </p:sp>
      <p:sp>
        <p:nvSpPr>
          <p:cNvPr id="552973" name="Rectangle 13"/>
          <p:cNvSpPr>
            <a:spLocks noChangeArrowheads="1"/>
          </p:cNvSpPr>
          <p:nvPr/>
        </p:nvSpPr>
        <p:spPr bwMode="auto">
          <a:xfrm>
            <a:off x="1982788" y="3505200"/>
            <a:ext cx="396875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DDDDDD"/>
                </a:solidFill>
              </a:rPr>
              <a:t>Lo</a:t>
            </a:r>
          </a:p>
        </p:txBody>
      </p:sp>
      <p:sp>
        <p:nvSpPr>
          <p:cNvPr id="552974" name="Rectangle 14"/>
          <p:cNvSpPr>
            <a:spLocks noChangeArrowheads="1"/>
          </p:cNvSpPr>
          <p:nvPr/>
        </p:nvSpPr>
        <p:spPr bwMode="auto">
          <a:xfrm>
            <a:off x="5192713" y="35052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DDDDDD"/>
                </a:solidFill>
              </a:rPr>
              <a:t>Mi</a:t>
            </a:r>
          </a:p>
        </p:txBody>
      </p:sp>
      <p:sp>
        <p:nvSpPr>
          <p:cNvPr id="552975" name="Rectangle 15"/>
          <p:cNvSpPr>
            <a:spLocks noChangeArrowheads="1"/>
          </p:cNvSpPr>
          <p:nvPr/>
        </p:nvSpPr>
        <p:spPr bwMode="auto">
          <a:xfrm>
            <a:off x="3989388" y="35052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DDDDDD"/>
                </a:solidFill>
              </a:rPr>
              <a:t>Na</a:t>
            </a:r>
          </a:p>
        </p:txBody>
      </p:sp>
      <p:sp>
        <p:nvSpPr>
          <p:cNvPr id="552976" name="Rectangle 16"/>
          <p:cNvSpPr>
            <a:spLocks noChangeArrowheads="1"/>
          </p:cNvSpPr>
          <p:nvPr/>
        </p:nvSpPr>
        <p:spPr bwMode="auto">
          <a:xfrm>
            <a:off x="381000" y="3505200"/>
            <a:ext cx="395288" cy="381000"/>
          </a:xfrm>
          <a:prstGeom prst="rect">
            <a:avLst/>
          </a:prstGeom>
          <a:noFill/>
          <a:ln w="38100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DDDDDD"/>
                </a:solidFill>
              </a:rPr>
              <a:t>Ne</a:t>
            </a:r>
          </a:p>
        </p:txBody>
      </p:sp>
      <p:sp>
        <p:nvSpPr>
          <p:cNvPr id="552977" name="Rectangle 17"/>
          <p:cNvSpPr>
            <a:spLocks noChangeArrowheads="1"/>
          </p:cNvSpPr>
          <p:nvPr/>
        </p:nvSpPr>
        <p:spPr bwMode="auto">
          <a:xfrm>
            <a:off x="7599363" y="35052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DDDDDD"/>
                </a:solidFill>
              </a:rPr>
              <a:t>Nu</a:t>
            </a:r>
          </a:p>
        </p:txBody>
      </p:sp>
      <p:sp>
        <p:nvSpPr>
          <p:cNvPr id="552978" name="Rectangle 18"/>
          <p:cNvSpPr>
            <a:spLocks noChangeArrowheads="1"/>
          </p:cNvSpPr>
          <p:nvPr/>
        </p:nvSpPr>
        <p:spPr bwMode="auto">
          <a:xfrm>
            <a:off x="1582738" y="35052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DDDDDD"/>
                </a:solidFill>
              </a:rPr>
              <a:t>Mo</a:t>
            </a:r>
          </a:p>
        </p:txBody>
      </p:sp>
      <p:sp>
        <p:nvSpPr>
          <p:cNvPr id="552979" name="Rectangle 19"/>
          <p:cNvSpPr>
            <a:spLocks noChangeArrowheads="1"/>
          </p:cNvSpPr>
          <p:nvPr/>
        </p:nvSpPr>
        <p:spPr bwMode="auto">
          <a:xfrm>
            <a:off x="2786063" y="35052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DDDDDD"/>
                </a:solidFill>
              </a:rPr>
              <a:t>Pa</a:t>
            </a:r>
          </a:p>
        </p:txBody>
      </p:sp>
      <p:sp>
        <p:nvSpPr>
          <p:cNvPr id="552980" name="Rectangle 20"/>
          <p:cNvSpPr>
            <a:spLocks noChangeArrowheads="1"/>
          </p:cNvSpPr>
          <p:nvPr/>
        </p:nvSpPr>
        <p:spPr bwMode="auto">
          <a:xfrm>
            <a:off x="5994400" y="3505200"/>
            <a:ext cx="396875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DDDDDD"/>
                </a:solidFill>
              </a:rPr>
              <a:t>Ph</a:t>
            </a:r>
          </a:p>
        </p:txBody>
      </p:sp>
      <p:sp>
        <p:nvSpPr>
          <p:cNvPr id="552981" name="Rectangle 21"/>
          <p:cNvSpPr>
            <a:spLocks noChangeArrowheads="1"/>
          </p:cNvSpPr>
          <p:nvPr/>
        </p:nvSpPr>
        <p:spPr bwMode="auto">
          <a:xfrm>
            <a:off x="1181100" y="35052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DDDDDD"/>
                </a:solidFill>
              </a:rPr>
              <a:t>Qu</a:t>
            </a:r>
          </a:p>
        </p:txBody>
      </p:sp>
      <p:sp>
        <p:nvSpPr>
          <p:cNvPr id="552982" name="Rectangle 22"/>
          <p:cNvSpPr>
            <a:spLocks noChangeArrowheads="1"/>
          </p:cNvSpPr>
          <p:nvPr/>
        </p:nvSpPr>
        <p:spPr bwMode="auto">
          <a:xfrm>
            <a:off x="7199313" y="3505200"/>
            <a:ext cx="395287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DDDDDD"/>
                </a:solidFill>
              </a:rPr>
              <a:t>Ra</a:t>
            </a:r>
          </a:p>
        </p:txBody>
      </p:sp>
      <p:sp>
        <p:nvSpPr>
          <p:cNvPr id="552983" name="Rectangle 23"/>
          <p:cNvSpPr>
            <a:spLocks noChangeArrowheads="1"/>
          </p:cNvSpPr>
          <p:nvPr/>
        </p:nvSpPr>
        <p:spPr bwMode="auto">
          <a:xfrm>
            <a:off x="6397625" y="3505200"/>
            <a:ext cx="395288" cy="3810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DDDDDD"/>
                </a:solidFill>
              </a:rPr>
              <a:t>Ca</a:t>
            </a:r>
          </a:p>
        </p:txBody>
      </p:sp>
      <p:sp>
        <p:nvSpPr>
          <p:cNvPr id="552984" name="Text Box 24"/>
          <p:cNvSpPr txBox="1">
            <a:spLocks noChangeArrowheads="1"/>
          </p:cNvSpPr>
          <p:nvPr/>
        </p:nvSpPr>
        <p:spPr bwMode="auto">
          <a:xfrm>
            <a:off x="304800" y="3276600"/>
            <a:ext cx="85534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DDDDDD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DDDDDD"/>
                </a:solidFill>
                <a:latin typeface="Courier New" pitchFamily="49" charset="0"/>
              </a:rPr>
              <a:t>k=0</a:t>
            </a:r>
            <a:r>
              <a:rPr lang="en-US" sz="1400">
                <a:solidFill>
                  <a:srgbClr val="DDDDDD"/>
                </a:solidFill>
                <a:latin typeface="Courier New" pitchFamily="49" charset="0"/>
              </a:rPr>
              <a:t>  </a:t>
            </a:r>
            <a:r>
              <a:rPr lang="en-US" sz="1200">
                <a:solidFill>
                  <a:srgbClr val="DDDDDD"/>
                </a:solidFill>
                <a:latin typeface="Courier New" pitchFamily="49" charset="0"/>
              </a:rPr>
              <a:t>1 </a:t>
            </a:r>
            <a:r>
              <a:rPr lang="en-US" sz="1400">
                <a:solidFill>
                  <a:srgbClr val="DDDDDD"/>
                </a:solidFill>
                <a:latin typeface="Courier New" pitchFamily="49" charset="0"/>
              </a:rPr>
              <a:t>  </a:t>
            </a:r>
            <a:r>
              <a:rPr lang="en-US" sz="1200">
                <a:solidFill>
                  <a:srgbClr val="DDDDDD"/>
                </a:solidFill>
                <a:latin typeface="Courier New" pitchFamily="49" charset="0"/>
              </a:rPr>
              <a:t>2 </a:t>
            </a:r>
            <a:r>
              <a:rPr lang="en-US" sz="1400">
                <a:solidFill>
                  <a:srgbClr val="DDDDDD"/>
                </a:solidFill>
                <a:latin typeface="Courier New" pitchFamily="49" charset="0"/>
              </a:rPr>
              <a:t>  </a:t>
            </a:r>
            <a:r>
              <a:rPr lang="en-US" sz="1200">
                <a:solidFill>
                  <a:srgbClr val="DDDDDD"/>
                </a:solidFill>
                <a:latin typeface="Courier New" pitchFamily="49" charset="0"/>
              </a:rPr>
              <a:t>3 </a:t>
            </a:r>
            <a:r>
              <a:rPr lang="en-US" sz="1400">
                <a:solidFill>
                  <a:srgbClr val="DDDDDD"/>
                </a:solidFill>
                <a:latin typeface="Courier New" pitchFamily="49" charset="0"/>
              </a:rPr>
              <a:t>  </a:t>
            </a:r>
            <a:r>
              <a:rPr lang="en-US" sz="1200">
                <a:solidFill>
                  <a:srgbClr val="DDDDDD"/>
                </a:solidFill>
                <a:latin typeface="Courier New" pitchFamily="49" charset="0"/>
              </a:rPr>
              <a:t>4 </a:t>
            </a:r>
            <a:r>
              <a:rPr lang="en-US" sz="1400">
                <a:solidFill>
                  <a:srgbClr val="DDDDDD"/>
                </a:solidFill>
                <a:latin typeface="Courier New" pitchFamily="49" charset="0"/>
              </a:rPr>
              <a:t>  </a:t>
            </a:r>
            <a:r>
              <a:rPr lang="en-US" sz="1200">
                <a:solidFill>
                  <a:srgbClr val="DDDDDD"/>
                </a:solidFill>
                <a:latin typeface="Courier New" pitchFamily="49" charset="0"/>
              </a:rPr>
              <a:t>5 </a:t>
            </a:r>
            <a:r>
              <a:rPr lang="en-US" sz="1400">
                <a:solidFill>
                  <a:srgbClr val="DDDDDD"/>
                </a:solidFill>
                <a:latin typeface="Courier New" pitchFamily="49" charset="0"/>
              </a:rPr>
              <a:t>  </a:t>
            </a:r>
            <a:r>
              <a:rPr lang="en-US" sz="1200">
                <a:solidFill>
                  <a:srgbClr val="DDDDDD"/>
                </a:solidFill>
                <a:latin typeface="Courier New" pitchFamily="49" charset="0"/>
              </a:rPr>
              <a:t>6 </a:t>
            </a:r>
            <a:r>
              <a:rPr lang="en-US" sz="1400">
                <a:solidFill>
                  <a:srgbClr val="DDDDDD"/>
                </a:solidFill>
                <a:latin typeface="Courier New" pitchFamily="49" charset="0"/>
              </a:rPr>
              <a:t>  </a:t>
            </a:r>
            <a:r>
              <a:rPr lang="en-US" sz="1200">
                <a:solidFill>
                  <a:srgbClr val="DDDDDD"/>
                </a:solidFill>
                <a:latin typeface="Courier New" pitchFamily="49" charset="0"/>
              </a:rPr>
              <a:t>7 </a:t>
            </a:r>
            <a:r>
              <a:rPr lang="en-US" sz="1400">
                <a:solidFill>
                  <a:srgbClr val="DDDDDD"/>
                </a:solidFill>
                <a:latin typeface="Courier New" pitchFamily="49" charset="0"/>
              </a:rPr>
              <a:t>  </a:t>
            </a:r>
            <a:r>
              <a:rPr lang="en-US" sz="1200">
                <a:solidFill>
                  <a:srgbClr val="DDDDDD"/>
                </a:solidFill>
                <a:latin typeface="Courier New" pitchFamily="49" charset="0"/>
              </a:rPr>
              <a:t>8 </a:t>
            </a:r>
            <a:r>
              <a:rPr lang="en-US" sz="1400">
                <a:solidFill>
                  <a:srgbClr val="DDDDDD"/>
                </a:solidFill>
                <a:latin typeface="Courier New" pitchFamily="49" charset="0"/>
              </a:rPr>
              <a:t>  </a:t>
            </a:r>
            <a:r>
              <a:rPr lang="en-US" sz="1200">
                <a:solidFill>
                  <a:srgbClr val="DDDDDD"/>
                </a:solidFill>
                <a:latin typeface="Courier New" pitchFamily="49" charset="0"/>
              </a:rPr>
              <a:t>9 </a:t>
            </a:r>
            <a:r>
              <a:rPr lang="en-US" sz="1400">
                <a:solidFill>
                  <a:srgbClr val="DDDDDD"/>
                </a:solidFill>
                <a:latin typeface="Courier New" pitchFamily="49" charset="0"/>
              </a:rPr>
              <a:t>  </a:t>
            </a:r>
            <a:r>
              <a:rPr lang="en-US" sz="1200">
                <a:solidFill>
                  <a:srgbClr val="DDDDDD"/>
                </a:solidFill>
                <a:latin typeface="Courier New" pitchFamily="49" charset="0"/>
              </a:rPr>
              <a:t>10</a:t>
            </a:r>
            <a:r>
              <a:rPr lang="en-US" sz="1400">
                <a:solidFill>
                  <a:srgbClr val="DDDDDD"/>
                </a:solidFill>
                <a:latin typeface="Courier New" pitchFamily="49" charset="0"/>
              </a:rPr>
              <a:t>  </a:t>
            </a:r>
            <a:r>
              <a:rPr lang="en-US" sz="1200">
                <a:solidFill>
                  <a:srgbClr val="DDDDDD"/>
                </a:solidFill>
                <a:latin typeface="Courier New" pitchFamily="49" charset="0"/>
              </a:rPr>
              <a:t>11</a:t>
            </a:r>
            <a:r>
              <a:rPr lang="en-US" sz="1400">
                <a:solidFill>
                  <a:srgbClr val="DDDDDD"/>
                </a:solidFill>
                <a:latin typeface="Courier New" pitchFamily="49" charset="0"/>
              </a:rPr>
              <a:t>  </a:t>
            </a:r>
            <a:r>
              <a:rPr lang="en-US" sz="1200">
                <a:solidFill>
                  <a:srgbClr val="DDDDDD"/>
                </a:solidFill>
                <a:latin typeface="Courier New" pitchFamily="49" charset="0"/>
              </a:rPr>
              <a:t>12</a:t>
            </a:r>
            <a:r>
              <a:rPr lang="en-US" sz="1400">
                <a:solidFill>
                  <a:srgbClr val="DDDDDD"/>
                </a:solidFill>
                <a:latin typeface="Courier New" pitchFamily="49" charset="0"/>
              </a:rPr>
              <a:t>  </a:t>
            </a:r>
            <a:r>
              <a:rPr lang="en-US" sz="1200">
                <a:solidFill>
                  <a:srgbClr val="DDDDDD"/>
                </a:solidFill>
                <a:latin typeface="Courier New" pitchFamily="49" charset="0"/>
              </a:rPr>
              <a:t>13</a:t>
            </a:r>
            <a:r>
              <a:rPr lang="en-US" sz="1400">
                <a:solidFill>
                  <a:srgbClr val="DDDDDD"/>
                </a:solidFill>
                <a:latin typeface="Courier New" pitchFamily="49" charset="0"/>
              </a:rPr>
              <a:t>  </a:t>
            </a:r>
            <a:r>
              <a:rPr lang="en-US" sz="1200">
                <a:solidFill>
                  <a:srgbClr val="DDDDDD"/>
                </a:solidFill>
                <a:latin typeface="Courier New" pitchFamily="49" charset="0"/>
              </a:rPr>
              <a:t>14</a:t>
            </a:r>
            <a:r>
              <a:rPr lang="en-US" sz="1400">
                <a:solidFill>
                  <a:srgbClr val="DDDDDD"/>
                </a:solidFill>
                <a:latin typeface="Courier New" pitchFamily="49" charset="0"/>
              </a:rPr>
              <a:t>  </a:t>
            </a:r>
            <a:r>
              <a:rPr lang="en-US" sz="1200">
                <a:solidFill>
                  <a:srgbClr val="DDDDDD"/>
                </a:solidFill>
                <a:latin typeface="Courier New" pitchFamily="49" charset="0"/>
              </a:rPr>
              <a:t>15</a:t>
            </a:r>
            <a:r>
              <a:rPr lang="en-US" sz="1400">
                <a:solidFill>
                  <a:srgbClr val="DDDDDD"/>
                </a:solidFill>
                <a:latin typeface="Courier New" pitchFamily="49" charset="0"/>
              </a:rPr>
              <a:t>  </a:t>
            </a:r>
            <a:r>
              <a:rPr lang="en-US" sz="1200">
                <a:solidFill>
                  <a:srgbClr val="DDDDDD"/>
                </a:solidFill>
                <a:latin typeface="Courier New" pitchFamily="49" charset="0"/>
              </a:rPr>
              <a:t>16</a:t>
            </a:r>
            <a:r>
              <a:rPr lang="en-US" sz="1400">
                <a:solidFill>
                  <a:srgbClr val="DDDDDD"/>
                </a:solidFill>
                <a:latin typeface="Courier New" pitchFamily="49" charset="0"/>
              </a:rPr>
              <a:t>  </a:t>
            </a:r>
            <a:r>
              <a:rPr lang="en-US" sz="1200">
                <a:solidFill>
                  <a:srgbClr val="DDDDDD"/>
                </a:solidFill>
                <a:latin typeface="Courier New" pitchFamily="49" charset="0"/>
              </a:rPr>
              <a:t>17</a:t>
            </a:r>
            <a:r>
              <a:rPr lang="en-US" sz="1400">
                <a:solidFill>
                  <a:srgbClr val="DDDDDD"/>
                </a:solidFill>
                <a:latin typeface="Courier New" pitchFamily="49" charset="0"/>
              </a:rPr>
              <a:t>  </a:t>
            </a:r>
            <a:r>
              <a:rPr lang="en-US" sz="1200">
                <a:solidFill>
                  <a:srgbClr val="DDDDDD"/>
                </a:solidFill>
                <a:latin typeface="Courier New" pitchFamily="49" charset="0"/>
              </a:rPr>
              <a:t>18</a:t>
            </a:r>
            <a:r>
              <a:rPr lang="en-US" sz="1400">
                <a:solidFill>
                  <a:srgbClr val="DDDDDD"/>
                </a:solidFill>
                <a:latin typeface="Courier New" pitchFamily="49" charset="0"/>
              </a:rPr>
              <a:t>  </a:t>
            </a:r>
            <a:r>
              <a:rPr lang="en-US" sz="1200">
                <a:solidFill>
                  <a:srgbClr val="DDDDDD"/>
                </a:solidFill>
                <a:latin typeface="Courier New" pitchFamily="49" charset="0"/>
              </a:rPr>
              <a:t>19 . . .</a:t>
            </a:r>
          </a:p>
        </p:txBody>
      </p:sp>
      <p:sp>
        <p:nvSpPr>
          <p:cNvPr id="552985" name="Line 25"/>
          <p:cNvSpPr>
            <a:spLocks noChangeShapeType="1"/>
          </p:cNvSpPr>
          <p:nvPr/>
        </p:nvSpPr>
        <p:spPr bwMode="auto">
          <a:xfrm flipV="1">
            <a:off x="568325" y="3886200"/>
            <a:ext cx="1588" cy="30480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2986" name="Line 26"/>
          <p:cNvSpPr>
            <a:spLocks noChangeShapeType="1"/>
          </p:cNvSpPr>
          <p:nvPr/>
        </p:nvSpPr>
        <p:spPr bwMode="auto">
          <a:xfrm flipV="1">
            <a:off x="8188325" y="3886200"/>
            <a:ext cx="1588" cy="30480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2987" name="Text Box 27"/>
          <p:cNvSpPr txBox="1">
            <a:spLocks noChangeArrowheads="1"/>
          </p:cNvSpPr>
          <p:nvPr/>
        </p:nvSpPr>
        <p:spPr bwMode="auto">
          <a:xfrm>
            <a:off x="609600" y="4854575"/>
            <a:ext cx="8112125" cy="17795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bgn=0; end=19; fnd=bgn;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for(k=bgn; k&lt;=end; k++)	// linear search; alphabetic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diff =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strnicmp(pStaff[k]-&gt;name, pStaff[fnd]-&gt;name,2);</a:t>
            </a: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if(diff&lt;0) fnd = k;  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552988" name="Rectangle 28"/>
          <p:cNvSpPr>
            <a:spLocks noChangeArrowheads="1"/>
          </p:cNvSpPr>
          <p:nvPr/>
        </p:nvSpPr>
        <p:spPr bwMode="auto">
          <a:xfrm>
            <a:off x="263525" y="4191000"/>
            <a:ext cx="1870075" cy="4064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pStaff[bgn]</a:t>
            </a:r>
          </a:p>
        </p:txBody>
      </p:sp>
      <p:sp>
        <p:nvSpPr>
          <p:cNvPr id="552989" name="Rectangle 29"/>
          <p:cNvSpPr>
            <a:spLocks noChangeArrowheads="1"/>
          </p:cNvSpPr>
          <p:nvPr/>
        </p:nvSpPr>
        <p:spPr bwMode="auto">
          <a:xfrm>
            <a:off x="7086600" y="4191000"/>
            <a:ext cx="1870075" cy="406400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pStaff[end]</a:t>
            </a:r>
          </a:p>
        </p:txBody>
      </p:sp>
      <p:sp>
        <p:nvSpPr>
          <p:cNvPr id="552990" name="Text Box 30"/>
          <p:cNvSpPr txBox="1">
            <a:spLocks noChangeArrowheads="1"/>
          </p:cNvSpPr>
          <p:nvPr/>
        </p:nvSpPr>
        <p:spPr bwMode="auto">
          <a:xfrm>
            <a:off x="2971800" y="2916238"/>
            <a:ext cx="3365500" cy="1628775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What’s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strnicmp()</a:t>
            </a:r>
            <a:r>
              <a:rPr lang="en-US"/>
              <a:t>? </a:t>
            </a:r>
          </a:p>
          <a:p>
            <a:r>
              <a:rPr lang="en-US"/>
              <a:t>String compare, work on </a:t>
            </a:r>
            <a:br>
              <a:rPr lang="en-US"/>
            </a:br>
            <a:r>
              <a:rPr lang="en-US"/>
              <a:t>1</a:t>
            </a:r>
            <a:r>
              <a:rPr lang="en-US" baseline="30000"/>
              <a:t>st</a:t>
            </a:r>
            <a:r>
              <a:rPr lang="en-US"/>
              <a:t> ‘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</a:t>
            </a:r>
            <a:r>
              <a:rPr lang="en-US"/>
              <a:t>’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char</a:t>
            </a:r>
            <a:r>
              <a:rPr lang="en-US"/>
              <a:t>s only, but </a:t>
            </a:r>
          </a:p>
          <a:p>
            <a:r>
              <a:rPr lang="en-US"/>
              <a:t>ignore upper/lowercase</a:t>
            </a:r>
          </a:p>
        </p:txBody>
      </p:sp>
      <p:sp>
        <p:nvSpPr>
          <p:cNvPr id="552991" name="Oval 31"/>
          <p:cNvSpPr>
            <a:spLocks noChangeArrowheads="1"/>
          </p:cNvSpPr>
          <p:nvPr/>
        </p:nvSpPr>
        <p:spPr bwMode="auto">
          <a:xfrm>
            <a:off x="2133600" y="5562600"/>
            <a:ext cx="1219200" cy="609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2992" name="Line 32"/>
          <p:cNvSpPr>
            <a:spLocks noChangeShapeType="1"/>
          </p:cNvSpPr>
          <p:nvPr/>
        </p:nvSpPr>
        <p:spPr bwMode="auto">
          <a:xfrm flipH="1">
            <a:off x="2971800" y="4495800"/>
            <a:ext cx="304800" cy="1066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BF5C3-8832-47AF-B3E1-5F3091AE084F}" type="slidenum">
              <a:rPr lang="en-US"/>
              <a:pPr/>
              <a:t>8</a:t>
            </a:fld>
            <a:endParaRPr lang="en-US"/>
          </a:p>
        </p:txBody>
      </p:sp>
      <p:sp>
        <p:nvSpPr>
          <p:cNvPr id="545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Selection Sort Example</a:t>
            </a:r>
          </a:p>
        </p:txBody>
      </p:sp>
      <p:sp>
        <p:nvSpPr>
          <p:cNvPr id="545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001000" cy="20574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 2: Search</a:t>
            </a:r>
          </a:p>
          <a:p>
            <a:pPr lvl="1"/>
            <a:r>
              <a:rPr lang="en-US" sz="2400"/>
              <a:t>Use 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Linear Search</a:t>
            </a:r>
            <a:r>
              <a:rPr lang="en-US" sz="2400"/>
              <a:t> to find the item that </a:t>
            </a:r>
            <a:br>
              <a:rPr lang="en-US" sz="2400"/>
            </a:b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SHOULD</a:t>
            </a:r>
            <a:r>
              <a:rPr lang="en-US" sz="2400"/>
              <a:t> be first on our list (e.g. alphabetically first)</a:t>
            </a:r>
          </a:p>
        </p:txBody>
      </p:sp>
      <p:sp>
        <p:nvSpPr>
          <p:cNvPr id="545797" name="Rectangle 5"/>
          <p:cNvSpPr>
            <a:spLocks noChangeArrowheads="1"/>
          </p:cNvSpPr>
          <p:nvPr/>
        </p:nvSpPr>
        <p:spPr bwMode="auto">
          <a:xfrm>
            <a:off x="5594350" y="3505200"/>
            <a:ext cx="395288" cy="3810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Ba</a:t>
            </a:r>
          </a:p>
        </p:txBody>
      </p:sp>
      <p:sp>
        <p:nvSpPr>
          <p:cNvPr id="545798" name="Rectangle 6"/>
          <p:cNvSpPr>
            <a:spLocks noChangeArrowheads="1"/>
          </p:cNvSpPr>
          <p:nvPr/>
        </p:nvSpPr>
        <p:spPr bwMode="auto">
          <a:xfrm>
            <a:off x="238601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Ce</a:t>
            </a:r>
          </a:p>
        </p:txBody>
      </p:sp>
      <p:sp>
        <p:nvSpPr>
          <p:cNvPr id="545799" name="Rectangle 7"/>
          <p:cNvSpPr>
            <a:spLocks noChangeArrowheads="1"/>
          </p:cNvSpPr>
          <p:nvPr/>
        </p:nvSpPr>
        <p:spPr bwMode="auto">
          <a:xfrm>
            <a:off x="4791075" y="35052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Fa</a:t>
            </a:r>
          </a:p>
        </p:txBody>
      </p:sp>
      <p:sp>
        <p:nvSpPr>
          <p:cNvPr id="545800" name="Rectangle 8"/>
          <p:cNvSpPr>
            <a:spLocks noChangeArrowheads="1"/>
          </p:cNvSpPr>
          <p:nvPr/>
        </p:nvSpPr>
        <p:spPr bwMode="auto">
          <a:xfrm>
            <a:off x="318770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Fe</a:t>
            </a:r>
          </a:p>
        </p:txBody>
      </p:sp>
      <p:sp>
        <p:nvSpPr>
          <p:cNvPr id="545801" name="Rectangle 9"/>
          <p:cNvSpPr>
            <a:spLocks noChangeArrowheads="1"/>
          </p:cNvSpPr>
          <p:nvPr/>
        </p:nvSpPr>
        <p:spPr bwMode="auto">
          <a:xfrm>
            <a:off x="8001000" y="3505200"/>
            <a:ext cx="395288" cy="381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Fo</a:t>
            </a:r>
          </a:p>
        </p:txBody>
      </p:sp>
      <p:sp>
        <p:nvSpPr>
          <p:cNvPr id="545802" name="Rectangle 10"/>
          <p:cNvSpPr>
            <a:spLocks noChangeArrowheads="1"/>
          </p:cNvSpPr>
          <p:nvPr/>
        </p:nvSpPr>
        <p:spPr bwMode="auto">
          <a:xfrm>
            <a:off x="358775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Ga</a:t>
            </a:r>
          </a:p>
        </p:txBody>
      </p:sp>
      <p:sp>
        <p:nvSpPr>
          <p:cNvPr id="545803" name="Rectangle 11"/>
          <p:cNvSpPr>
            <a:spLocks noChangeArrowheads="1"/>
          </p:cNvSpPr>
          <p:nvPr/>
        </p:nvSpPr>
        <p:spPr bwMode="auto">
          <a:xfrm>
            <a:off x="6797675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He</a:t>
            </a:r>
          </a:p>
        </p:txBody>
      </p:sp>
      <p:sp>
        <p:nvSpPr>
          <p:cNvPr id="545804" name="Rectangle 12"/>
          <p:cNvSpPr>
            <a:spLocks noChangeArrowheads="1"/>
          </p:cNvSpPr>
          <p:nvPr/>
        </p:nvSpPr>
        <p:spPr bwMode="auto">
          <a:xfrm>
            <a:off x="4389438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Ho</a:t>
            </a:r>
          </a:p>
        </p:txBody>
      </p:sp>
      <p:sp>
        <p:nvSpPr>
          <p:cNvPr id="545805" name="Rectangle 13"/>
          <p:cNvSpPr>
            <a:spLocks noChangeArrowheads="1"/>
          </p:cNvSpPr>
          <p:nvPr/>
        </p:nvSpPr>
        <p:spPr bwMode="auto">
          <a:xfrm>
            <a:off x="78105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La</a:t>
            </a:r>
          </a:p>
        </p:txBody>
      </p:sp>
      <p:sp>
        <p:nvSpPr>
          <p:cNvPr id="545806" name="Rectangle 14"/>
          <p:cNvSpPr>
            <a:spLocks noChangeArrowheads="1"/>
          </p:cNvSpPr>
          <p:nvPr/>
        </p:nvSpPr>
        <p:spPr bwMode="auto">
          <a:xfrm>
            <a:off x="1982788" y="35052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Lo</a:t>
            </a:r>
          </a:p>
        </p:txBody>
      </p:sp>
      <p:sp>
        <p:nvSpPr>
          <p:cNvPr id="545807" name="Rectangle 15"/>
          <p:cNvSpPr>
            <a:spLocks noChangeArrowheads="1"/>
          </p:cNvSpPr>
          <p:nvPr/>
        </p:nvSpPr>
        <p:spPr bwMode="auto">
          <a:xfrm>
            <a:off x="519271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Mi</a:t>
            </a:r>
          </a:p>
        </p:txBody>
      </p:sp>
      <p:sp>
        <p:nvSpPr>
          <p:cNvPr id="545808" name="Rectangle 16"/>
          <p:cNvSpPr>
            <a:spLocks noChangeArrowheads="1"/>
          </p:cNvSpPr>
          <p:nvPr/>
        </p:nvSpPr>
        <p:spPr bwMode="auto">
          <a:xfrm>
            <a:off x="3989388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Na</a:t>
            </a:r>
          </a:p>
        </p:txBody>
      </p:sp>
      <p:sp>
        <p:nvSpPr>
          <p:cNvPr id="545809" name="Rectangle 17"/>
          <p:cNvSpPr>
            <a:spLocks noChangeArrowheads="1"/>
          </p:cNvSpPr>
          <p:nvPr/>
        </p:nvSpPr>
        <p:spPr bwMode="auto">
          <a:xfrm>
            <a:off x="38100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Ne</a:t>
            </a:r>
          </a:p>
        </p:txBody>
      </p:sp>
      <p:sp>
        <p:nvSpPr>
          <p:cNvPr id="545810" name="Rectangle 18"/>
          <p:cNvSpPr>
            <a:spLocks noChangeArrowheads="1"/>
          </p:cNvSpPr>
          <p:nvPr/>
        </p:nvSpPr>
        <p:spPr bwMode="auto">
          <a:xfrm>
            <a:off x="759936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Nu</a:t>
            </a:r>
          </a:p>
        </p:txBody>
      </p:sp>
      <p:sp>
        <p:nvSpPr>
          <p:cNvPr id="545811" name="Rectangle 19"/>
          <p:cNvSpPr>
            <a:spLocks noChangeArrowheads="1"/>
          </p:cNvSpPr>
          <p:nvPr/>
        </p:nvSpPr>
        <p:spPr bwMode="auto">
          <a:xfrm>
            <a:off x="1582738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Mo</a:t>
            </a:r>
          </a:p>
        </p:txBody>
      </p:sp>
      <p:sp>
        <p:nvSpPr>
          <p:cNvPr id="545812" name="Rectangle 20"/>
          <p:cNvSpPr>
            <a:spLocks noChangeArrowheads="1"/>
          </p:cNvSpPr>
          <p:nvPr/>
        </p:nvSpPr>
        <p:spPr bwMode="auto">
          <a:xfrm>
            <a:off x="278606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Pa</a:t>
            </a:r>
          </a:p>
        </p:txBody>
      </p:sp>
      <p:sp>
        <p:nvSpPr>
          <p:cNvPr id="545813" name="Rectangle 21"/>
          <p:cNvSpPr>
            <a:spLocks noChangeArrowheads="1"/>
          </p:cNvSpPr>
          <p:nvPr/>
        </p:nvSpPr>
        <p:spPr bwMode="auto">
          <a:xfrm>
            <a:off x="5994400" y="35052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Ph</a:t>
            </a:r>
          </a:p>
        </p:txBody>
      </p:sp>
      <p:sp>
        <p:nvSpPr>
          <p:cNvPr id="545814" name="Rectangle 22"/>
          <p:cNvSpPr>
            <a:spLocks noChangeArrowheads="1"/>
          </p:cNvSpPr>
          <p:nvPr/>
        </p:nvSpPr>
        <p:spPr bwMode="auto">
          <a:xfrm>
            <a:off x="118110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Qu</a:t>
            </a:r>
          </a:p>
        </p:txBody>
      </p:sp>
      <p:sp>
        <p:nvSpPr>
          <p:cNvPr id="545815" name="Rectangle 23"/>
          <p:cNvSpPr>
            <a:spLocks noChangeArrowheads="1"/>
          </p:cNvSpPr>
          <p:nvPr/>
        </p:nvSpPr>
        <p:spPr bwMode="auto">
          <a:xfrm>
            <a:off x="719931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Ra</a:t>
            </a:r>
          </a:p>
        </p:txBody>
      </p:sp>
      <p:sp>
        <p:nvSpPr>
          <p:cNvPr id="545816" name="Rectangle 24"/>
          <p:cNvSpPr>
            <a:spLocks noChangeArrowheads="1"/>
          </p:cNvSpPr>
          <p:nvPr/>
        </p:nvSpPr>
        <p:spPr bwMode="auto">
          <a:xfrm>
            <a:off x="6397625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Ca</a:t>
            </a:r>
          </a:p>
        </p:txBody>
      </p:sp>
      <p:sp>
        <p:nvSpPr>
          <p:cNvPr id="545817" name="Text Box 25"/>
          <p:cNvSpPr txBox="1">
            <a:spLocks noChangeArrowheads="1"/>
          </p:cNvSpPr>
          <p:nvPr/>
        </p:nvSpPr>
        <p:spPr bwMode="auto">
          <a:xfrm>
            <a:off x="304800" y="3276600"/>
            <a:ext cx="85534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latin typeface="Courier New" pitchFamily="49" charset="0"/>
              </a:rPr>
              <a:t>k=0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2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3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4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5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6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7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8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9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10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11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12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13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14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15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16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17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18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19 . . .</a:t>
            </a:r>
          </a:p>
        </p:txBody>
      </p:sp>
      <p:sp>
        <p:nvSpPr>
          <p:cNvPr id="545818" name="Line 26"/>
          <p:cNvSpPr>
            <a:spLocks noChangeShapeType="1"/>
          </p:cNvSpPr>
          <p:nvPr/>
        </p:nvSpPr>
        <p:spPr bwMode="auto">
          <a:xfrm flipV="1">
            <a:off x="568325" y="3886200"/>
            <a:ext cx="1588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5819" name="Line 27"/>
          <p:cNvSpPr>
            <a:spLocks noChangeShapeType="1"/>
          </p:cNvSpPr>
          <p:nvPr/>
        </p:nvSpPr>
        <p:spPr bwMode="auto">
          <a:xfrm flipV="1">
            <a:off x="8188325" y="3886200"/>
            <a:ext cx="1588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5820" name="Text Box 28"/>
          <p:cNvSpPr txBox="1">
            <a:spLocks noChangeArrowheads="1"/>
          </p:cNvSpPr>
          <p:nvPr/>
        </p:nvSpPr>
        <p:spPr bwMode="auto">
          <a:xfrm>
            <a:off x="609600" y="4854575"/>
            <a:ext cx="8112125" cy="17795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bgn=0; end=19; fnd=bgn;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for(k=bgn; k&lt;=end; k++)	// linear search; alphabetic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diff = strnicmp(pStaff[k]-&gt;name, pStaff[fnd]-&gt;name,2);</a:t>
            </a:r>
          </a:p>
          <a:p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if(diff&lt;0) </a:t>
            </a:r>
            <a:r>
              <a:rPr 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fnd = k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;  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			</a:t>
            </a:r>
          </a:p>
        </p:txBody>
      </p:sp>
      <p:sp>
        <p:nvSpPr>
          <p:cNvPr id="545821" name="Rectangle 29"/>
          <p:cNvSpPr>
            <a:spLocks noChangeArrowheads="1"/>
          </p:cNvSpPr>
          <p:nvPr/>
        </p:nvSpPr>
        <p:spPr bwMode="auto">
          <a:xfrm>
            <a:off x="263525" y="4191000"/>
            <a:ext cx="18700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pStaff[bgn]</a:t>
            </a:r>
          </a:p>
        </p:txBody>
      </p:sp>
      <p:sp>
        <p:nvSpPr>
          <p:cNvPr id="545822" name="Rectangle 30"/>
          <p:cNvSpPr>
            <a:spLocks noChangeArrowheads="1"/>
          </p:cNvSpPr>
          <p:nvPr/>
        </p:nvSpPr>
        <p:spPr bwMode="auto">
          <a:xfrm>
            <a:off x="7086600" y="4191000"/>
            <a:ext cx="18700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pStaff[end]</a:t>
            </a:r>
          </a:p>
        </p:txBody>
      </p:sp>
      <p:sp>
        <p:nvSpPr>
          <p:cNvPr id="545823" name="Rectangle 31"/>
          <p:cNvSpPr>
            <a:spLocks noChangeArrowheads="1"/>
          </p:cNvSpPr>
          <p:nvPr/>
        </p:nvSpPr>
        <p:spPr bwMode="auto">
          <a:xfrm>
            <a:off x="4572000" y="4191000"/>
            <a:ext cx="18700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fnd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</a:t>
            </a:r>
          </a:p>
        </p:txBody>
      </p:sp>
      <p:sp>
        <p:nvSpPr>
          <p:cNvPr id="545824" name="Line 32"/>
          <p:cNvSpPr>
            <a:spLocks noChangeShapeType="1"/>
          </p:cNvSpPr>
          <p:nvPr/>
        </p:nvSpPr>
        <p:spPr bwMode="auto">
          <a:xfrm flipV="1">
            <a:off x="5791200" y="38862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A4931-E072-4FFD-8645-DCBE4A325984}" type="slidenum">
              <a:rPr lang="en-US"/>
              <a:pPr/>
              <a:t>9</a:t>
            </a:fld>
            <a:endParaRPr lang="en-US"/>
          </a:p>
        </p:txBody>
      </p:sp>
      <p:sp>
        <p:nvSpPr>
          <p:cNvPr id="546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Selection Sort Example</a:t>
            </a:r>
          </a:p>
        </p:txBody>
      </p:sp>
      <p:sp>
        <p:nvSpPr>
          <p:cNvPr id="546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001000" cy="20574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 3: Exchange</a:t>
            </a:r>
          </a:p>
          <a:p>
            <a:pPr lvl="1"/>
            <a:r>
              <a:rPr lang="en-US" sz="2400"/>
              <a:t>Swap the </a:t>
            </a:r>
            <a:r>
              <a:rPr lang="en-US" sz="24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sz="2400" b="1" u="sng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</a:t>
            </a:r>
            <a:r>
              <a:rPr lang="en-US" sz="24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item on list</a:t>
            </a:r>
            <a:r>
              <a:rPr lang="en-US" sz="2400"/>
              <a:t> with </a:t>
            </a:r>
            <a:r>
              <a:rPr lang="en-US" sz="24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item we found</a:t>
            </a:r>
          </a:p>
        </p:txBody>
      </p:sp>
      <p:sp>
        <p:nvSpPr>
          <p:cNvPr id="546820" name="Rectangle 4"/>
          <p:cNvSpPr>
            <a:spLocks noChangeArrowheads="1"/>
          </p:cNvSpPr>
          <p:nvPr/>
        </p:nvSpPr>
        <p:spPr bwMode="auto">
          <a:xfrm>
            <a:off x="5594350" y="3505200"/>
            <a:ext cx="395288" cy="3810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Ba</a:t>
            </a:r>
          </a:p>
        </p:txBody>
      </p:sp>
      <p:sp>
        <p:nvSpPr>
          <p:cNvPr id="546821" name="Rectangle 5"/>
          <p:cNvSpPr>
            <a:spLocks noChangeArrowheads="1"/>
          </p:cNvSpPr>
          <p:nvPr/>
        </p:nvSpPr>
        <p:spPr bwMode="auto">
          <a:xfrm>
            <a:off x="238601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Ce</a:t>
            </a:r>
          </a:p>
        </p:txBody>
      </p:sp>
      <p:sp>
        <p:nvSpPr>
          <p:cNvPr id="546822" name="Rectangle 6"/>
          <p:cNvSpPr>
            <a:spLocks noChangeArrowheads="1"/>
          </p:cNvSpPr>
          <p:nvPr/>
        </p:nvSpPr>
        <p:spPr bwMode="auto">
          <a:xfrm>
            <a:off x="4791075" y="35052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Fa</a:t>
            </a:r>
          </a:p>
        </p:txBody>
      </p:sp>
      <p:sp>
        <p:nvSpPr>
          <p:cNvPr id="546823" name="Rectangle 7"/>
          <p:cNvSpPr>
            <a:spLocks noChangeArrowheads="1"/>
          </p:cNvSpPr>
          <p:nvPr/>
        </p:nvSpPr>
        <p:spPr bwMode="auto">
          <a:xfrm>
            <a:off x="318770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Fe</a:t>
            </a:r>
          </a:p>
        </p:txBody>
      </p:sp>
      <p:sp>
        <p:nvSpPr>
          <p:cNvPr id="546824" name="Rectangle 8"/>
          <p:cNvSpPr>
            <a:spLocks noChangeArrowheads="1"/>
          </p:cNvSpPr>
          <p:nvPr/>
        </p:nvSpPr>
        <p:spPr bwMode="auto">
          <a:xfrm>
            <a:off x="800100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Fo</a:t>
            </a:r>
          </a:p>
        </p:txBody>
      </p:sp>
      <p:sp>
        <p:nvSpPr>
          <p:cNvPr id="546825" name="Rectangle 9"/>
          <p:cNvSpPr>
            <a:spLocks noChangeArrowheads="1"/>
          </p:cNvSpPr>
          <p:nvPr/>
        </p:nvSpPr>
        <p:spPr bwMode="auto">
          <a:xfrm>
            <a:off x="358775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Ga</a:t>
            </a:r>
          </a:p>
        </p:txBody>
      </p:sp>
      <p:sp>
        <p:nvSpPr>
          <p:cNvPr id="546826" name="Rectangle 10"/>
          <p:cNvSpPr>
            <a:spLocks noChangeArrowheads="1"/>
          </p:cNvSpPr>
          <p:nvPr/>
        </p:nvSpPr>
        <p:spPr bwMode="auto">
          <a:xfrm>
            <a:off x="6797675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He</a:t>
            </a:r>
          </a:p>
        </p:txBody>
      </p:sp>
      <p:sp>
        <p:nvSpPr>
          <p:cNvPr id="546827" name="Rectangle 11"/>
          <p:cNvSpPr>
            <a:spLocks noChangeArrowheads="1"/>
          </p:cNvSpPr>
          <p:nvPr/>
        </p:nvSpPr>
        <p:spPr bwMode="auto">
          <a:xfrm>
            <a:off x="4389438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Ho</a:t>
            </a:r>
          </a:p>
        </p:txBody>
      </p:sp>
      <p:sp>
        <p:nvSpPr>
          <p:cNvPr id="546828" name="Rectangle 12"/>
          <p:cNvSpPr>
            <a:spLocks noChangeArrowheads="1"/>
          </p:cNvSpPr>
          <p:nvPr/>
        </p:nvSpPr>
        <p:spPr bwMode="auto">
          <a:xfrm>
            <a:off x="78105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La</a:t>
            </a:r>
          </a:p>
        </p:txBody>
      </p:sp>
      <p:sp>
        <p:nvSpPr>
          <p:cNvPr id="546829" name="Rectangle 13"/>
          <p:cNvSpPr>
            <a:spLocks noChangeArrowheads="1"/>
          </p:cNvSpPr>
          <p:nvPr/>
        </p:nvSpPr>
        <p:spPr bwMode="auto">
          <a:xfrm>
            <a:off x="1982788" y="35052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Lo</a:t>
            </a:r>
          </a:p>
        </p:txBody>
      </p:sp>
      <p:sp>
        <p:nvSpPr>
          <p:cNvPr id="546830" name="Rectangle 14"/>
          <p:cNvSpPr>
            <a:spLocks noChangeArrowheads="1"/>
          </p:cNvSpPr>
          <p:nvPr/>
        </p:nvSpPr>
        <p:spPr bwMode="auto">
          <a:xfrm>
            <a:off x="519271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Mi</a:t>
            </a:r>
          </a:p>
        </p:txBody>
      </p:sp>
      <p:sp>
        <p:nvSpPr>
          <p:cNvPr id="546831" name="Rectangle 15"/>
          <p:cNvSpPr>
            <a:spLocks noChangeArrowheads="1"/>
          </p:cNvSpPr>
          <p:nvPr/>
        </p:nvSpPr>
        <p:spPr bwMode="auto">
          <a:xfrm>
            <a:off x="3989388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Na</a:t>
            </a:r>
          </a:p>
        </p:txBody>
      </p:sp>
      <p:sp>
        <p:nvSpPr>
          <p:cNvPr id="546832" name="Rectangle 16"/>
          <p:cNvSpPr>
            <a:spLocks noChangeArrowheads="1"/>
          </p:cNvSpPr>
          <p:nvPr/>
        </p:nvSpPr>
        <p:spPr bwMode="auto">
          <a:xfrm>
            <a:off x="381000" y="3505200"/>
            <a:ext cx="395288" cy="381000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Ne</a:t>
            </a:r>
          </a:p>
        </p:txBody>
      </p:sp>
      <p:sp>
        <p:nvSpPr>
          <p:cNvPr id="546833" name="Rectangle 17"/>
          <p:cNvSpPr>
            <a:spLocks noChangeArrowheads="1"/>
          </p:cNvSpPr>
          <p:nvPr/>
        </p:nvSpPr>
        <p:spPr bwMode="auto">
          <a:xfrm>
            <a:off x="759936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Nu</a:t>
            </a:r>
          </a:p>
        </p:txBody>
      </p:sp>
      <p:sp>
        <p:nvSpPr>
          <p:cNvPr id="546834" name="Rectangle 18"/>
          <p:cNvSpPr>
            <a:spLocks noChangeArrowheads="1"/>
          </p:cNvSpPr>
          <p:nvPr/>
        </p:nvSpPr>
        <p:spPr bwMode="auto">
          <a:xfrm>
            <a:off x="1582738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Mo</a:t>
            </a:r>
          </a:p>
        </p:txBody>
      </p:sp>
      <p:sp>
        <p:nvSpPr>
          <p:cNvPr id="546835" name="Rectangle 19"/>
          <p:cNvSpPr>
            <a:spLocks noChangeArrowheads="1"/>
          </p:cNvSpPr>
          <p:nvPr/>
        </p:nvSpPr>
        <p:spPr bwMode="auto">
          <a:xfrm>
            <a:off x="278606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Pa</a:t>
            </a:r>
          </a:p>
        </p:txBody>
      </p:sp>
      <p:sp>
        <p:nvSpPr>
          <p:cNvPr id="546836" name="Rectangle 20"/>
          <p:cNvSpPr>
            <a:spLocks noChangeArrowheads="1"/>
          </p:cNvSpPr>
          <p:nvPr/>
        </p:nvSpPr>
        <p:spPr bwMode="auto">
          <a:xfrm>
            <a:off x="5994400" y="3505200"/>
            <a:ext cx="396875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Ph</a:t>
            </a:r>
          </a:p>
        </p:txBody>
      </p:sp>
      <p:sp>
        <p:nvSpPr>
          <p:cNvPr id="546837" name="Rectangle 21"/>
          <p:cNvSpPr>
            <a:spLocks noChangeArrowheads="1"/>
          </p:cNvSpPr>
          <p:nvPr/>
        </p:nvSpPr>
        <p:spPr bwMode="auto">
          <a:xfrm>
            <a:off x="1181100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Qu</a:t>
            </a:r>
          </a:p>
        </p:txBody>
      </p:sp>
      <p:sp>
        <p:nvSpPr>
          <p:cNvPr id="546838" name="Rectangle 22"/>
          <p:cNvSpPr>
            <a:spLocks noChangeArrowheads="1"/>
          </p:cNvSpPr>
          <p:nvPr/>
        </p:nvSpPr>
        <p:spPr bwMode="auto">
          <a:xfrm>
            <a:off x="7199313" y="3505200"/>
            <a:ext cx="395287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Ra</a:t>
            </a:r>
          </a:p>
        </p:txBody>
      </p:sp>
      <p:sp>
        <p:nvSpPr>
          <p:cNvPr id="546839" name="Rectangle 23"/>
          <p:cNvSpPr>
            <a:spLocks noChangeArrowheads="1"/>
          </p:cNvSpPr>
          <p:nvPr/>
        </p:nvSpPr>
        <p:spPr bwMode="auto">
          <a:xfrm>
            <a:off x="6397625" y="3505200"/>
            <a:ext cx="395288" cy="381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Ca</a:t>
            </a:r>
          </a:p>
        </p:txBody>
      </p:sp>
      <p:sp>
        <p:nvSpPr>
          <p:cNvPr id="546840" name="Text Box 24"/>
          <p:cNvSpPr txBox="1">
            <a:spLocks noChangeArrowheads="1"/>
          </p:cNvSpPr>
          <p:nvPr/>
        </p:nvSpPr>
        <p:spPr bwMode="auto">
          <a:xfrm>
            <a:off x="304800" y="3276600"/>
            <a:ext cx="85534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latin typeface="Courier New" pitchFamily="49" charset="0"/>
              </a:rPr>
              <a:t>k=0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2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3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4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5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6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7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8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9 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10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11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12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13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14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15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16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17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18</a:t>
            </a:r>
            <a:r>
              <a:rPr lang="en-US" sz="1400">
                <a:latin typeface="Courier New" pitchFamily="49" charset="0"/>
              </a:rPr>
              <a:t>  </a:t>
            </a:r>
            <a:r>
              <a:rPr lang="en-US" sz="1200">
                <a:latin typeface="Courier New" pitchFamily="49" charset="0"/>
              </a:rPr>
              <a:t>19 . . .</a:t>
            </a:r>
          </a:p>
        </p:txBody>
      </p:sp>
      <p:sp>
        <p:nvSpPr>
          <p:cNvPr id="546841" name="Line 25"/>
          <p:cNvSpPr>
            <a:spLocks noChangeShapeType="1"/>
          </p:cNvSpPr>
          <p:nvPr/>
        </p:nvSpPr>
        <p:spPr bwMode="auto">
          <a:xfrm flipV="1">
            <a:off x="568325" y="3886200"/>
            <a:ext cx="1588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6842" name="Line 26"/>
          <p:cNvSpPr>
            <a:spLocks noChangeShapeType="1"/>
          </p:cNvSpPr>
          <p:nvPr/>
        </p:nvSpPr>
        <p:spPr bwMode="auto">
          <a:xfrm flipV="1">
            <a:off x="8188325" y="3886200"/>
            <a:ext cx="1588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6843" name="Text Box 27"/>
          <p:cNvSpPr txBox="1">
            <a:spLocks noChangeArrowheads="1"/>
          </p:cNvSpPr>
          <p:nvPr/>
        </p:nvSpPr>
        <p:spPr bwMode="auto">
          <a:xfrm>
            <a:off x="609600" y="4854575"/>
            <a:ext cx="7467600" cy="1930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 tmp;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			   	// swap values 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tmp = pStaff[bgn];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pStaff[bgn] = pStaff[fnd];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pStaff[fnd] = tmp;</a:t>
            </a:r>
          </a:p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 . .</a:t>
            </a:r>
          </a:p>
        </p:txBody>
      </p:sp>
      <p:sp>
        <p:nvSpPr>
          <p:cNvPr id="546844" name="Rectangle 28"/>
          <p:cNvSpPr>
            <a:spLocks noChangeArrowheads="1"/>
          </p:cNvSpPr>
          <p:nvPr/>
        </p:nvSpPr>
        <p:spPr bwMode="auto">
          <a:xfrm>
            <a:off x="263525" y="4191000"/>
            <a:ext cx="18700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bgn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</a:t>
            </a:r>
          </a:p>
        </p:txBody>
      </p:sp>
      <p:sp>
        <p:nvSpPr>
          <p:cNvPr id="546845" name="Rectangle 29"/>
          <p:cNvSpPr>
            <a:spLocks noChangeArrowheads="1"/>
          </p:cNvSpPr>
          <p:nvPr/>
        </p:nvSpPr>
        <p:spPr bwMode="auto">
          <a:xfrm>
            <a:off x="7086600" y="4191000"/>
            <a:ext cx="18700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pStaff[end]</a:t>
            </a:r>
          </a:p>
        </p:txBody>
      </p:sp>
      <p:sp>
        <p:nvSpPr>
          <p:cNvPr id="546846" name="Rectangle 30"/>
          <p:cNvSpPr>
            <a:spLocks noChangeArrowheads="1"/>
          </p:cNvSpPr>
          <p:nvPr/>
        </p:nvSpPr>
        <p:spPr bwMode="auto">
          <a:xfrm>
            <a:off x="4572000" y="4191000"/>
            <a:ext cx="187007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pStaff[</a:t>
            </a:r>
            <a:r>
              <a:rPr 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fnd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]</a:t>
            </a:r>
          </a:p>
        </p:txBody>
      </p:sp>
      <p:sp>
        <p:nvSpPr>
          <p:cNvPr id="546847" name="Line 31"/>
          <p:cNvSpPr>
            <a:spLocks noChangeShapeType="1"/>
          </p:cNvSpPr>
          <p:nvPr/>
        </p:nvSpPr>
        <p:spPr bwMode="auto">
          <a:xfrm flipV="1">
            <a:off x="5791200" y="38862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6849" name="Freeform 33"/>
          <p:cNvSpPr>
            <a:spLocks/>
          </p:cNvSpPr>
          <p:nvPr/>
        </p:nvSpPr>
        <p:spPr bwMode="auto">
          <a:xfrm>
            <a:off x="4038600" y="1676400"/>
            <a:ext cx="990600" cy="311150"/>
          </a:xfrm>
          <a:custGeom>
            <a:avLst/>
            <a:gdLst>
              <a:gd name="T0" fmla="*/ 0 w 624"/>
              <a:gd name="T1" fmla="*/ 194 h 196"/>
              <a:gd name="T2" fmla="*/ 288 w 624"/>
              <a:gd name="T3" fmla="*/ 0 h 196"/>
              <a:gd name="T4" fmla="*/ 624 w 624"/>
              <a:gd name="T5" fmla="*/ 196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4" h="196">
                <a:moveTo>
                  <a:pt x="0" y="194"/>
                </a:moveTo>
                <a:cubicBezTo>
                  <a:pt x="22" y="118"/>
                  <a:pt x="184" y="0"/>
                  <a:pt x="288" y="0"/>
                </a:cubicBezTo>
                <a:cubicBezTo>
                  <a:pt x="392" y="0"/>
                  <a:pt x="559" y="105"/>
                  <a:pt x="624" y="196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6851" name="Freeform 35"/>
          <p:cNvSpPr>
            <a:spLocks/>
          </p:cNvSpPr>
          <p:nvPr/>
        </p:nvSpPr>
        <p:spPr bwMode="auto">
          <a:xfrm>
            <a:off x="4038600" y="2279650"/>
            <a:ext cx="990600" cy="311150"/>
          </a:xfrm>
          <a:custGeom>
            <a:avLst/>
            <a:gdLst>
              <a:gd name="T0" fmla="*/ 624 w 624"/>
              <a:gd name="T1" fmla="*/ 2 h 196"/>
              <a:gd name="T2" fmla="*/ 336 w 624"/>
              <a:gd name="T3" fmla="*/ 196 h 196"/>
              <a:gd name="T4" fmla="*/ 0 w 624"/>
              <a:gd name="T5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4" h="196">
                <a:moveTo>
                  <a:pt x="624" y="2"/>
                </a:moveTo>
                <a:cubicBezTo>
                  <a:pt x="589" y="78"/>
                  <a:pt x="440" y="196"/>
                  <a:pt x="336" y="196"/>
                </a:cubicBezTo>
                <a:cubicBezTo>
                  <a:pt x="232" y="196"/>
                  <a:pt x="31" y="74"/>
                  <a:pt x="0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ana">
  <a:themeElements>
    <a:clrScheme name="van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ana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van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n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n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Office\Templates\vana.pot</Template>
  <TotalTime>10184</TotalTime>
  <Words>1160</Words>
  <Application>Microsoft Office PowerPoint</Application>
  <PresentationFormat>On-screen Show (4:3)</PresentationFormat>
  <Paragraphs>434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Times New Roman</vt:lpstr>
      <vt:lpstr>Tahoma</vt:lpstr>
      <vt:lpstr>Courier New</vt:lpstr>
      <vt:lpstr>Wingdings</vt:lpstr>
      <vt:lpstr>vana</vt:lpstr>
      <vt:lpstr>EECS110: 9cc OPTIONAL  Selection Sort,  QuikSort Examples</vt:lpstr>
      <vt:lpstr>Employee Roster Example</vt:lpstr>
      <vt:lpstr>PowerPoint Presentation</vt:lpstr>
      <vt:lpstr>Selection Sort Example</vt:lpstr>
      <vt:lpstr>Selection Sort Example</vt:lpstr>
      <vt:lpstr>Selection Sort Example</vt:lpstr>
      <vt:lpstr>Selection Sort Example</vt:lpstr>
      <vt:lpstr>Selection Sort Example</vt:lpstr>
      <vt:lpstr>Selection Sort Example</vt:lpstr>
      <vt:lpstr>Selection Sort Example</vt:lpstr>
      <vt:lpstr>Selection Sort Example</vt:lpstr>
      <vt:lpstr>Selection Sort Example</vt:lpstr>
      <vt:lpstr>Selection Sort</vt:lpstr>
      <vt:lpstr>Selection Sort</vt:lpstr>
      <vt:lpstr>QuickSort or qsort() (not in book)</vt:lpstr>
      <vt:lpstr>QuickSort or qsort() (not in book)</vt:lpstr>
      <vt:lpstr>QuickSort or qsort() (not in book)</vt:lpstr>
      <vt:lpstr>QuickSort or qsort() (not in book)</vt:lpstr>
      <vt:lpstr>QuickSort or qsort() (not in book)</vt:lpstr>
      <vt:lpstr>QuickSort or qsort() (not in book)</vt:lpstr>
      <vt:lpstr>QuickSort or qsort() (not in book)</vt:lpstr>
      <vt:lpstr>QuickSort or qsort() (not in book)</vt:lpstr>
      <vt:lpstr>QuickSort or qsort() (not in book)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Addresses</dc:title>
  <dc:creator>Jack Tumblin</dc:creator>
  <cp:lastModifiedBy>jetumblin</cp:lastModifiedBy>
  <cp:revision>170</cp:revision>
  <dcterms:created xsi:type="dcterms:W3CDTF">2001-04-16T00:28:07Z</dcterms:created>
  <dcterms:modified xsi:type="dcterms:W3CDTF">2012-03-07T15:17:59Z</dcterms:modified>
</cp:coreProperties>
</file>