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97" r:id="rId2"/>
    <p:sldId id="553" r:id="rId3"/>
    <p:sldId id="554" r:id="rId4"/>
    <p:sldId id="555" r:id="rId5"/>
    <p:sldId id="450" r:id="rId6"/>
    <p:sldId id="579" r:id="rId7"/>
    <p:sldId id="580" r:id="rId8"/>
    <p:sldId id="581" r:id="rId9"/>
    <p:sldId id="582" r:id="rId10"/>
    <p:sldId id="594" r:id="rId11"/>
    <p:sldId id="583" r:id="rId12"/>
    <p:sldId id="556" r:id="rId13"/>
    <p:sldId id="561" r:id="rId14"/>
    <p:sldId id="563" r:id="rId15"/>
    <p:sldId id="565" r:id="rId16"/>
    <p:sldId id="595" r:id="rId17"/>
    <p:sldId id="566" r:id="rId18"/>
    <p:sldId id="588" r:id="rId19"/>
    <p:sldId id="569" r:id="rId20"/>
    <p:sldId id="589" r:id="rId21"/>
    <p:sldId id="592" r:id="rId22"/>
    <p:sldId id="593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CCFF"/>
    <a:srgbClr val="33CC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0" autoAdjust="0"/>
    <p:restoredTop sz="86410"/>
  </p:normalViewPr>
  <p:slideViewPr>
    <p:cSldViewPr>
      <p:cViewPr varScale="1">
        <p:scale>
          <a:sx n="67" d="100"/>
          <a:sy n="67" d="100"/>
        </p:scale>
        <p:origin x="-4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938DC41C-0969-40CB-AD84-4AE4481832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395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379BBD-4DB4-4B47-9738-403FAAED8823}" type="slidenum">
              <a:rPr lang="en-US"/>
              <a:pPr/>
              <a:t>1</a:t>
            </a:fld>
            <a:endParaRPr lang="en-US"/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89185C-0256-45EE-BA75-3F742541CEA0}" type="slidenum">
              <a:rPr lang="en-US"/>
              <a:pPr/>
              <a:t>10</a:t>
            </a:fld>
            <a:endParaRPr lang="en-US"/>
          </a:p>
        </p:txBody>
      </p:sp>
      <p:sp>
        <p:nvSpPr>
          <p:cNvPr id="558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1B00D8-5F9E-4841-A439-3E315BBC5202}" type="slidenum">
              <a:rPr lang="en-US"/>
              <a:pPr/>
              <a:t>11</a:t>
            </a:fld>
            <a:endParaRPr lang="en-US"/>
          </a:p>
        </p:txBody>
      </p:sp>
      <p:sp>
        <p:nvSpPr>
          <p:cNvPr id="5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9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2DE6B0-6EFF-456B-8817-B8FC659F0F32}" type="slidenum">
              <a:rPr lang="en-US"/>
              <a:pPr/>
              <a:t>12</a:t>
            </a:fld>
            <a:endParaRPr lang="en-US"/>
          </a:p>
        </p:txBody>
      </p:sp>
      <p:sp>
        <p:nvSpPr>
          <p:cNvPr id="56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A54F25-20BB-411D-8CE8-168B42CC1E57}" type="slidenum">
              <a:rPr lang="en-US"/>
              <a:pPr/>
              <a:t>13</a:t>
            </a:fld>
            <a:endParaRPr lang="en-US"/>
          </a:p>
        </p:txBody>
      </p:sp>
      <p:sp>
        <p:nvSpPr>
          <p:cNvPr id="56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503574-0454-4789-B0E6-55BB57B5D92A}" type="slidenum">
              <a:rPr lang="en-US"/>
              <a:pPr/>
              <a:t>14</a:t>
            </a:fld>
            <a:endParaRPr lang="en-US"/>
          </a:p>
        </p:txBody>
      </p:sp>
      <p:sp>
        <p:nvSpPr>
          <p:cNvPr id="562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2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FB2CBE-0B9A-4383-B78F-557C20C18CC9}" type="slidenum">
              <a:rPr lang="en-US"/>
              <a:pPr/>
              <a:t>15</a:t>
            </a:fld>
            <a:endParaRPr lang="en-US"/>
          </a:p>
        </p:txBody>
      </p:sp>
      <p:sp>
        <p:nvSpPr>
          <p:cNvPr id="56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791D9F-79D1-4394-82B5-715BBE6B3201}" type="slidenum">
              <a:rPr lang="en-US"/>
              <a:pPr/>
              <a:t>16</a:t>
            </a:fld>
            <a:endParaRPr lang="en-US"/>
          </a:p>
        </p:txBody>
      </p:sp>
      <p:sp>
        <p:nvSpPr>
          <p:cNvPr id="57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AAF00F-7C0D-4F5C-8B48-40B1CAACBC2F}" type="slidenum">
              <a:rPr lang="en-US"/>
              <a:pPr/>
              <a:t>17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345379-E87C-441E-A9EA-641D9BEA3478}" type="slidenum">
              <a:rPr lang="en-US"/>
              <a:pPr/>
              <a:t>18</a:t>
            </a:fld>
            <a:endParaRPr lang="en-US"/>
          </a:p>
        </p:txBody>
      </p:sp>
      <p:sp>
        <p:nvSpPr>
          <p:cNvPr id="56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DB2AEE-C2FD-4C2B-9486-6B98E7159A28}" type="slidenum">
              <a:rPr lang="en-US"/>
              <a:pPr/>
              <a:t>19</a:t>
            </a:fld>
            <a:endParaRPr lang="en-US"/>
          </a:p>
        </p:txBody>
      </p:sp>
      <p:sp>
        <p:nvSpPr>
          <p:cNvPr id="567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EDC2D7-84A7-4B1B-9A34-2C21E7257A55}" type="slidenum">
              <a:rPr lang="en-US"/>
              <a:pPr/>
              <a:t>2</a:t>
            </a:fld>
            <a:endParaRPr lang="en-US"/>
          </a:p>
        </p:txBody>
      </p:sp>
      <p:sp>
        <p:nvSpPr>
          <p:cNvPr id="468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55D6EB-1399-4963-B844-CEDD3872149C}" type="slidenum">
              <a:rPr lang="en-US"/>
              <a:pPr/>
              <a:t>20</a:t>
            </a:fld>
            <a:endParaRPr lang="en-US"/>
          </a:p>
        </p:txBody>
      </p:sp>
      <p:sp>
        <p:nvSpPr>
          <p:cNvPr id="568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8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94946B-8E5E-4200-AD07-EF258BCC9252}" type="slidenum">
              <a:rPr lang="en-US"/>
              <a:pPr/>
              <a:t>21</a:t>
            </a:fld>
            <a:endParaRPr lang="en-US"/>
          </a:p>
        </p:txBody>
      </p:sp>
      <p:sp>
        <p:nvSpPr>
          <p:cNvPr id="56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D8003-050E-4356-9077-ACC3D49E15A1}" type="slidenum">
              <a:rPr lang="en-US"/>
              <a:pPr/>
              <a:t>22</a:t>
            </a:fld>
            <a:endParaRPr lang="en-US"/>
          </a:p>
        </p:txBody>
      </p:sp>
      <p:sp>
        <p:nvSpPr>
          <p:cNvPr id="570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8BF38B-84C7-4B23-91B8-91B81B49190F}" type="slidenum">
              <a:rPr lang="en-US"/>
              <a:pPr/>
              <a:t>3</a:t>
            </a:fld>
            <a:endParaRPr lang="en-US"/>
          </a:p>
        </p:txBody>
      </p:sp>
      <p:sp>
        <p:nvSpPr>
          <p:cNvPr id="471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1A44BC-742E-4096-8DA5-A05398E7D189}" type="slidenum">
              <a:rPr lang="en-US"/>
              <a:pPr/>
              <a:t>4</a:t>
            </a:fld>
            <a:endParaRPr lang="en-US"/>
          </a:p>
        </p:txBody>
      </p:sp>
      <p:sp>
        <p:nvSpPr>
          <p:cNvPr id="473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1D2A2A-F55A-4489-B137-542A21E06D01}" type="slidenum">
              <a:rPr lang="en-US"/>
              <a:pPr/>
              <a:t>5</a:t>
            </a:fld>
            <a:endParaRPr lang="en-US"/>
          </a:p>
        </p:txBody>
      </p:sp>
      <p:sp>
        <p:nvSpPr>
          <p:cNvPr id="552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08619F-C70A-4100-B021-208FBB22B740}" type="slidenum">
              <a:rPr lang="en-US"/>
              <a:pPr/>
              <a:t>6</a:t>
            </a:fld>
            <a:endParaRPr lang="en-US"/>
          </a:p>
        </p:txBody>
      </p:sp>
      <p:sp>
        <p:nvSpPr>
          <p:cNvPr id="553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AEC1DD-7800-4E06-9FCE-A4F20136463E}" type="slidenum">
              <a:rPr lang="en-US"/>
              <a:pPr/>
              <a:t>7</a:t>
            </a:fld>
            <a:endParaRPr lang="en-US"/>
          </a:p>
        </p:txBody>
      </p:sp>
      <p:sp>
        <p:nvSpPr>
          <p:cNvPr id="555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5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FBAFC3-90DF-42BE-B694-763A131E935D}" type="slidenum">
              <a:rPr lang="en-US"/>
              <a:pPr/>
              <a:t>8</a:t>
            </a:fld>
            <a:endParaRPr lang="en-US"/>
          </a:p>
        </p:txBody>
      </p:sp>
      <p:sp>
        <p:nvSpPr>
          <p:cNvPr id="556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6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0B6FF7-27A4-4C04-8449-374FF990B36A}" type="slidenum">
              <a:rPr lang="en-US"/>
              <a:pPr/>
              <a:t>9</a:t>
            </a:fld>
            <a:endParaRPr lang="en-US"/>
          </a:p>
        </p:txBody>
      </p:sp>
      <p:sp>
        <p:nvSpPr>
          <p:cNvPr id="557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8DD0BA-4063-4CB0-BA51-90478849CB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447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4A1199-101E-443A-AC73-ECA5218E0E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259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52400"/>
            <a:ext cx="22098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4770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46F31A-A164-40A0-B242-B06C9CA2EE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49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0F230A-EC7D-4800-9A98-33AB7F2430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67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A1745B-E622-414F-B96F-430EDFD97C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108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95400"/>
            <a:ext cx="43434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3434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DA944B-A590-4ECE-9ED2-9A0668C26F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07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35F5420-31AA-4EAF-9CCE-4D2E03DDA3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4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1A96E5D-9DAC-49CF-9DAA-BC7A193E28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823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604F56-3DAE-470D-9199-3760828197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03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A6D250F-853C-4288-850B-DEF3E84128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594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1513EF-F869-4657-8E95-C32F4936D0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093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76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95400"/>
            <a:ext cx="88392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fld id="{7F6ADB23-1452-4673-BEB9-84D5CB751D0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3733800"/>
            <a:ext cx="7924800" cy="2667000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934200" cy="22098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Tahoma" pitchFamily="34" charset="0"/>
              </a:rPr>
              <a:t>EECS110: 7c</a:t>
            </a:r>
            <a:r>
              <a:rPr lang="en-US" sz="4400">
                <a:latin typeface="Tahoma" pitchFamily="34" charset="0"/>
              </a:rPr>
              <a:t> </a:t>
            </a:r>
            <a:br>
              <a:rPr lang="en-US" sz="4400">
                <a:latin typeface="Tahoma" pitchFamily="34" charset="0"/>
              </a:rPr>
            </a:br>
            <a:r>
              <a:rPr lang="en-US" sz="4400">
                <a:latin typeface="Tahoma" pitchFamily="34" charset="0"/>
              </a:rPr>
              <a:t>Enum &amp; Structures</a:t>
            </a:r>
          </a:p>
        </p:txBody>
      </p:sp>
      <p:sp>
        <p:nvSpPr>
          <p:cNvPr id="247812" name="Rectangle 4"/>
          <p:cNvSpPr>
            <a:spLocks noChangeArrowheads="1"/>
          </p:cNvSpPr>
          <p:nvPr/>
        </p:nvSpPr>
        <p:spPr bwMode="auto">
          <a:xfrm>
            <a:off x="2719388" y="26670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Jack Tumblin</a:t>
            </a:r>
            <a:b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</a:br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jet@cs.northwestern.edu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229600" cy="556260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Second Method: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/>
              <a:t> Define a new </a:t>
            </a:r>
            <a:r>
              <a:rPr lang="en-US" sz="2800">
                <a:solidFill>
                  <a:schemeClr val="accent2"/>
                </a:solidFill>
              </a:rPr>
              <a:t>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enum</a:t>
            </a:r>
            <a:r>
              <a:rPr lang="en-US" sz="2800">
                <a:solidFill>
                  <a:schemeClr val="accent2"/>
                </a:solidFill>
              </a:rPr>
              <a:t>’</a:t>
            </a:r>
            <a:r>
              <a:rPr lang="en-US" sz="2800"/>
              <a:t> data type.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800"/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enum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weekdayT 	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define a new data type 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Sun, Mon, Tues, Wed, Thu, Fri, Sat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}weekdayT;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named ‘weekdayT’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weekdayT today,tomorrow;	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declare vars 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today = Sat;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init the vars: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tomorrow = (today+1)%7;	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computed as int</a:t>
            </a:r>
          </a:p>
        </p:txBody>
      </p:sp>
      <p:sp>
        <p:nvSpPr>
          <p:cNvPr id="55193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Enum</a:t>
            </a:r>
            <a:r>
              <a:rPr lang="en-US">
                <a:latin typeface="Tahoma" pitchFamily="34" charset="0"/>
              </a:rPr>
              <a:t>erated Types</a:t>
            </a:r>
          </a:p>
        </p:txBody>
      </p:sp>
      <p:sp>
        <p:nvSpPr>
          <p:cNvPr id="551940" name="Oval 4"/>
          <p:cNvSpPr>
            <a:spLocks noChangeArrowheads="1"/>
          </p:cNvSpPr>
          <p:nvPr/>
        </p:nvSpPr>
        <p:spPr bwMode="auto">
          <a:xfrm>
            <a:off x="685800" y="5181600"/>
            <a:ext cx="2438400" cy="53657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1941" name="Line 5"/>
          <p:cNvSpPr>
            <a:spLocks noChangeShapeType="1"/>
          </p:cNvSpPr>
          <p:nvPr/>
        </p:nvSpPr>
        <p:spPr bwMode="auto">
          <a:xfrm flipH="1">
            <a:off x="3124200" y="5257800"/>
            <a:ext cx="16002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1942" name="Text Box 6"/>
          <p:cNvSpPr txBox="1">
            <a:spLocks noChangeArrowheads="1"/>
          </p:cNvSpPr>
          <p:nvPr/>
        </p:nvSpPr>
        <p:spPr bwMode="auto">
          <a:xfrm>
            <a:off x="4343400" y="4343400"/>
            <a:ext cx="1905000" cy="101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Initialize those  variables of type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weekdayT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42632" y="2375883"/>
            <a:ext cx="1676400" cy="156966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Note!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No semicolon, no trailing comma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6473952" y="2438533"/>
            <a:ext cx="886968" cy="328897"/>
          </a:xfrm>
          <a:custGeom>
            <a:avLst/>
            <a:gdLst>
              <a:gd name="connsiteX0" fmla="*/ 813816 w 822626"/>
              <a:gd name="connsiteY0" fmla="*/ 49826 h 287570"/>
              <a:gd name="connsiteX1" fmla="*/ 740664 w 822626"/>
              <a:gd name="connsiteY1" fmla="*/ 49826 h 287570"/>
              <a:gd name="connsiteX2" fmla="*/ 219456 w 822626"/>
              <a:gd name="connsiteY2" fmla="*/ 4106 h 287570"/>
              <a:gd name="connsiteX3" fmla="*/ 374904 w 822626"/>
              <a:gd name="connsiteY3" fmla="*/ 168698 h 287570"/>
              <a:gd name="connsiteX4" fmla="*/ 0 w 822626"/>
              <a:gd name="connsiteY4" fmla="*/ 287570 h 287570"/>
              <a:gd name="connsiteX0" fmla="*/ 813816 w 818996"/>
              <a:gd name="connsiteY0" fmla="*/ 112081 h 349825"/>
              <a:gd name="connsiteX1" fmla="*/ 740664 w 818996"/>
              <a:gd name="connsiteY1" fmla="*/ 112081 h 349825"/>
              <a:gd name="connsiteX2" fmla="*/ 338328 w 818996"/>
              <a:gd name="connsiteY2" fmla="*/ 2353 h 349825"/>
              <a:gd name="connsiteX3" fmla="*/ 374904 w 818996"/>
              <a:gd name="connsiteY3" fmla="*/ 230953 h 349825"/>
              <a:gd name="connsiteX4" fmla="*/ 0 w 818996"/>
              <a:gd name="connsiteY4" fmla="*/ 349825 h 349825"/>
              <a:gd name="connsiteX0" fmla="*/ 813816 w 818996"/>
              <a:gd name="connsiteY0" fmla="*/ 112081 h 349825"/>
              <a:gd name="connsiteX1" fmla="*/ 740664 w 818996"/>
              <a:gd name="connsiteY1" fmla="*/ 112081 h 349825"/>
              <a:gd name="connsiteX2" fmla="*/ 338328 w 818996"/>
              <a:gd name="connsiteY2" fmla="*/ 2353 h 349825"/>
              <a:gd name="connsiteX3" fmla="*/ 374904 w 818996"/>
              <a:gd name="connsiteY3" fmla="*/ 230953 h 349825"/>
              <a:gd name="connsiteX4" fmla="*/ 0 w 818996"/>
              <a:gd name="connsiteY4" fmla="*/ 349825 h 349825"/>
              <a:gd name="connsiteX0" fmla="*/ 813816 w 813816"/>
              <a:gd name="connsiteY0" fmla="*/ 112167 h 349911"/>
              <a:gd name="connsiteX1" fmla="*/ 338328 w 813816"/>
              <a:gd name="connsiteY1" fmla="*/ 2439 h 349911"/>
              <a:gd name="connsiteX2" fmla="*/ 374904 w 813816"/>
              <a:gd name="connsiteY2" fmla="*/ 231039 h 349911"/>
              <a:gd name="connsiteX3" fmla="*/ 0 w 813816"/>
              <a:gd name="connsiteY3" fmla="*/ 349911 h 349911"/>
              <a:gd name="connsiteX0" fmla="*/ 813816 w 813816"/>
              <a:gd name="connsiteY0" fmla="*/ 76638 h 314382"/>
              <a:gd name="connsiteX1" fmla="*/ 457200 w 813816"/>
              <a:gd name="connsiteY1" fmla="*/ 3486 h 314382"/>
              <a:gd name="connsiteX2" fmla="*/ 374904 w 813816"/>
              <a:gd name="connsiteY2" fmla="*/ 195510 h 314382"/>
              <a:gd name="connsiteX3" fmla="*/ 0 w 813816"/>
              <a:gd name="connsiteY3" fmla="*/ 314382 h 314382"/>
              <a:gd name="connsiteX0" fmla="*/ 813816 w 813816"/>
              <a:gd name="connsiteY0" fmla="*/ 80447 h 318191"/>
              <a:gd name="connsiteX1" fmla="*/ 457200 w 813816"/>
              <a:gd name="connsiteY1" fmla="*/ 7295 h 318191"/>
              <a:gd name="connsiteX2" fmla="*/ 466344 w 813816"/>
              <a:gd name="connsiteY2" fmla="*/ 272471 h 318191"/>
              <a:gd name="connsiteX3" fmla="*/ 0 w 813816"/>
              <a:gd name="connsiteY3" fmla="*/ 318191 h 318191"/>
              <a:gd name="connsiteX0" fmla="*/ 813816 w 813816"/>
              <a:gd name="connsiteY0" fmla="*/ 97669 h 335413"/>
              <a:gd name="connsiteX1" fmla="*/ 384048 w 813816"/>
              <a:gd name="connsiteY1" fmla="*/ 6229 h 335413"/>
              <a:gd name="connsiteX2" fmla="*/ 466344 w 813816"/>
              <a:gd name="connsiteY2" fmla="*/ 289693 h 335413"/>
              <a:gd name="connsiteX3" fmla="*/ 0 w 813816"/>
              <a:gd name="connsiteY3" fmla="*/ 335413 h 335413"/>
              <a:gd name="connsiteX0" fmla="*/ 841248 w 841248"/>
              <a:gd name="connsiteY0" fmla="*/ 201869 h 329885"/>
              <a:gd name="connsiteX1" fmla="*/ 384048 w 841248"/>
              <a:gd name="connsiteY1" fmla="*/ 701 h 329885"/>
              <a:gd name="connsiteX2" fmla="*/ 466344 w 841248"/>
              <a:gd name="connsiteY2" fmla="*/ 284165 h 329885"/>
              <a:gd name="connsiteX3" fmla="*/ 0 w 841248"/>
              <a:gd name="connsiteY3" fmla="*/ 329885 h 329885"/>
              <a:gd name="connsiteX0" fmla="*/ 914400 w 914400"/>
              <a:gd name="connsiteY0" fmla="*/ 201869 h 295821"/>
              <a:gd name="connsiteX1" fmla="*/ 457200 w 914400"/>
              <a:gd name="connsiteY1" fmla="*/ 701 h 295821"/>
              <a:gd name="connsiteX2" fmla="*/ 539496 w 914400"/>
              <a:gd name="connsiteY2" fmla="*/ 284165 h 295821"/>
              <a:gd name="connsiteX3" fmla="*/ 0 w 914400"/>
              <a:gd name="connsiteY3" fmla="*/ 265877 h 295821"/>
              <a:gd name="connsiteX0" fmla="*/ 914400 w 914400"/>
              <a:gd name="connsiteY0" fmla="*/ 201869 h 305355"/>
              <a:gd name="connsiteX1" fmla="*/ 457200 w 914400"/>
              <a:gd name="connsiteY1" fmla="*/ 701 h 305355"/>
              <a:gd name="connsiteX2" fmla="*/ 539496 w 914400"/>
              <a:gd name="connsiteY2" fmla="*/ 284165 h 305355"/>
              <a:gd name="connsiteX3" fmla="*/ 0 w 914400"/>
              <a:gd name="connsiteY3" fmla="*/ 265877 h 305355"/>
              <a:gd name="connsiteX0" fmla="*/ 914400 w 914400"/>
              <a:gd name="connsiteY0" fmla="*/ 201869 h 329727"/>
              <a:gd name="connsiteX1" fmla="*/ 457200 w 914400"/>
              <a:gd name="connsiteY1" fmla="*/ 701 h 329727"/>
              <a:gd name="connsiteX2" fmla="*/ 539496 w 914400"/>
              <a:gd name="connsiteY2" fmla="*/ 284165 h 329727"/>
              <a:gd name="connsiteX3" fmla="*/ 0 w 914400"/>
              <a:gd name="connsiteY3" fmla="*/ 265877 h 329727"/>
              <a:gd name="connsiteX0" fmla="*/ 914400 w 914400"/>
              <a:gd name="connsiteY0" fmla="*/ 213162 h 341020"/>
              <a:gd name="connsiteX1" fmla="*/ 457200 w 914400"/>
              <a:gd name="connsiteY1" fmla="*/ 11994 h 341020"/>
              <a:gd name="connsiteX2" fmla="*/ 539496 w 914400"/>
              <a:gd name="connsiteY2" fmla="*/ 295458 h 341020"/>
              <a:gd name="connsiteX3" fmla="*/ 0 w 914400"/>
              <a:gd name="connsiteY3" fmla="*/ 277170 h 341020"/>
              <a:gd name="connsiteX0" fmla="*/ 886968 w 886968"/>
              <a:gd name="connsiteY0" fmla="*/ 213162 h 328897"/>
              <a:gd name="connsiteX1" fmla="*/ 429768 w 886968"/>
              <a:gd name="connsiteY1" fmla="*/ 11994 h 328897"/>
              <a:gd name="connsiteX2" fmla="*/ 512064 w 886968"/>
              <a:gd name="connsiteY2" fmla="*/ 295458 h 328897"/>
              <a:gd name="connsiteX3" fmla="*/ 0 w 886968"/>
              <a:gd name="connsiteY3" fmla="*/ 304602 h 32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968" h="328897">
                <a:moveTo>
                  <a:pt x="886968" y="213162"/>
                </a:moveTo>
                <a:cubicBezTo>
                  <a:pt x="787908" y="190302"/>
                  <a:pt x="547116" y="-56586"/>
                  <a:pt x="429768" y="11994"/>
                </a:cubicBezTo>
                <a:cubicBezTo>
                  <a:pt x="312420" y="80574"/>
                  <a:pt x="583692" y="246690"/>
                  <a:pt x="512064" y="295458"/>
                </a:cubicBezTo>
                <a:cubicBezTo>
                  <a:pt x="440436" y="344226"/>
                  <a:pt x="233172" y="332796"/>
                  <a:pt x="0" y="304602"/>
                </a:cubicBez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Enum</a:t>
            </a:r>
            <a:r>
              <a:rPr lang="en-US">
                <a:latin typeface="Tahoma" pitchFamily="34" charset="0"/>
              </a:rPr>
              <a:t>erated Types</a:t>
            </a:r>
          </a:p>
        </p:txBody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820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Mostly a notational convenience: it doesn’t DO much!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Works just like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statements: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enum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weekdayT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	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Sun, Mon, Tues, Wed, Thu, Fri, Sat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weekdayT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enum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variables given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values internally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restrictions on value: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today = 578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is allowed </a:t>
            </a:r>
            <a:b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(but meaningless).  Modulus (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can help…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520204" name="Group 12"/>
          <p:cNvGrpSpPr>
            <a:grpSpLocks/>
          </p:cNvGrpSpPr>
          <p:nvPr/>
        </p:nvGrpSpPr>
        <p:grpSpPr bwMode="auto">
          <a:xfrm>
            <a:off x="990600" y="2362200"/>
            <a:ext cx="5257800" cy="1143000"/>
            <a:chOff x="816" y="1488"/>
            <a:chExt cx="3312" cy="720"/>
          </a:xfrm>
        </p:grpSpPr>
        <p:sp>
          <p:nvSpPr>
            <p:cNvPr id="520196" name="Text Box 4"/>
            <p:cNvSpPr txBox="1">
              <a:spLocks noChangeArrowheads="1"/>
            </p:cNvSpPr>
            <p:nvPr/>
          </p:nvSpPr>
          <p:spPr bwMode="auto">
            <a:xfrm>
              <a:off x="816" y="1488"/>
              <a:ext cx="33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0   1   2   3   4   5   6</a:t>
              </a:r>
            </a:p>
          </p:txBody>
        </p:sp>
        <p:sp>
          <p:nvSpPr>
            <p:cNvPr id="520197" name="Line 5"/>
            <p:cNvSpPr>
              <a:spLocks noChangeShapeType="1"/>
            </p:cNvSpPr>
            <p:nvPr/>
          </p:nvSpPr>
          <p:spPr bwMode="auto">
            <a:xfrm flipH="1">
              <a:off x="912" y="1725"/>
              <a:ext cx="143" cy="48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198" name="Line 6"/>
            <p:cNvSpPr>
              <a:spLocks noChangeShapeType="1"/>
            </p:cNvSpPr>
            <p:nvPr/>
          </p:nvSpPr>
          <p:spPr bwMode="auto">
            <a:xfrm flipH="1">
              <a:off x="1392" y="1728"/>
              <a:ext cx="96" cy="48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199" name="Line 7"/>
            <p:cNvSpPr>
              <a:spLocks noChangeShapeType="1"/>
            </p:cNvSpPr>
            <p:nvPr/>
          </p:nvSpPr>
          <p:spPr bwMode="auto">
            <a:xfrm flipH="1">
              <a:off x="1920" y="1736"/>
              <a:ext cx="48" cy="4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200" name="Line 8"/>
            <p:cNvSpPr>
              <a:spLocks noChangeShapeType="1"/>
            </p:cNvSpPr>
            <p:nvPr/>
          </p:nvSpPr>
          <p:spPr bwMode="auto">
            <a:xfrm flipH="1">
              <a:off x="2400" y="1736"/>
              <a:ext cx="0" cy="4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201" name="Line 9"/>
            <p:cNvSpPr>
              <a:spLocks noChangeShapeType="1"/>
            </p:cNvSpPr>
            <p:nvPr/>
          </p:nvSpPr>
          <p:spPr bwMode="auto">
            <a:xfrm flipH="1">
              <a:off x="2880" y="1728"/>
              <a:ext cx="0" cy="48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202" name="Line 10"/>
            <p:cNvSpPr>
              <a:spLocks noChangeShapeType="1"/>
            </p:cNvSpPr>
            <p:nvPr/>
          </p:nvSpPr>
          <p:spPr bwMode="auto">
            <a:xfrm flipH="1">
              <a:off x="3360" y="1728"/>
              <a:ext cx="0" cy="48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203" name="Line 11"/>
            <p:cNvSpPr>
              <a:spLocks noChangeShapeType="1"/>
            </p:cNvSpPr>
            <p:nvPr/>
          </p:nvSpPr>
          <p:spPr bwMode="auto">
            <a:xfrm>
              <a:off x="3792" y="1728"/>
              <a:ext cx="48" cy="48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162800" y="3307140"/>
            <a:ext cx="1676400" cy="156966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Note!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No semicolon, no trailing comma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Freeform 13"/>
          <p:cNvSpPr/>
          <p:nvPr/>
        </p:nvSpPr>
        <p:spPr bwMode="auto">
          <a:xfrm>
            <a:off x="6294120" y="3369790"/>
            <a:ext cx="886968" cy="328897"/>
          </a:xfrm>
          <a:custGeom>
            <a:avLst/>
            <a:gdLst>
              <a:gd name="connsiteX0" fmla="*/ 813816 w 822626"/>
              <a:gd name="connsiteY0" fmla="*/ 49826 h 287570"/>
              <a:gd name="connsiteX1" fmla="*/ 740664 w 822626"/>
              <a:gd name="connsiteY1" fmla="*/ 49826 h 287570"/>
              <a:gd name="connsiteX2" fmla="*/ 219456 w 822626"/>
              <a:gd name="connsiteY2" fmla="*/ 4106 h 287570"/>
              <a:gd name="connsiteX3" fmla="*/ 374904 w 822626"/>
              <a:gd name="connsiteY3" fmla="*/ 168698 h 287570"/>
              <a:gd name="connsiteX4" fmla="*/ 0 w 822626"/>
              <a:gd name="connsiteY4" fmla="*/ 287570 h 287570"/>
              <a:gd name="connsiteX0" fmla="*/ 813816 w 818996"/>
              <a:gd name="connsiteY0" fmla="*/ 112081 h 349825"/>
              <a:gd name="connsiteX1" fmla="*/ 740664 w 818996"/>
              <a:gd name="connsiteY1" fmla="*/ 112081 h 349825"/>
              <a:gd name="connsiteX2" fmla="*/ 338328 w 818996"/>
              <a:gd name="connsiteY2" fmla="*/ 2353 h 349825"/>
              <a:gd name="connsiteX3" fmla="*/ 374904 w 818996"/>
              <a:gd name="connsiteY3" fmla="*/ 230953 h 349825"/>
              <a:gd name="connsiteX4" fmla="*/ 0 w 818996"/>
              <a:gd name="connsiteY4" fmla="*/ 349825 h 349825"/>
              <a:gd name="connsiteX0" fmla="*/ 813816 w 818996"/>
              <a:gd name="connsiteY0" fmla="*/ 112081 h 349825"/>
              <a:gd name="connsiteX1" fmla="*/ 740664 w 818996"/>
              <a:gd name="connsiteY1" fmla="*/ 112081 h 349825"/>
              <a:gd name="connsiteX2" fmla="*/ 338328 w 818996"/>
              <a:gd name="connsiteY2" fmla="*/ 2353 h 349825"/>
              <a:gd name="connsiteX3" fmla="*/ 374904 w 818996"/>
              <a:gd name="connsiteY3" fmla="*/ 230953 h 349825"/>
              <a:gd name="connsiteX4" fmla="*/ 0 w 818996"/>
              <a:gd name="connsiteY4" fmla="*/ 349825 h 349825"/>
              <a:gd name="connsiteX0" fmla="*/ 813816 w 813816"/>
              <a:gd name="connsiteY0" fmla="*/ 112167 h 349911"/>
              <a:gd name="connsiteX1" fmla="*/ 338328 w 813816"/>
              <a:gd name="connsiteY1" fmla="*/ 2439 h 349911"/>
              <a:gd name="connsiteX2" fmla="*/ 374904 w 813816"/>
              <a:gd name="connsiteY2" fmla="*/ 231039 h 349911"/>
              <a:gd name="connsiteX3" fmla="*/ 0 w 813816"/>
              <a:gd name="connsiteY3" fmla="*/ 349911 h 349911"/>
              <a:gd name="connsiteX0" fmla="*/ 813816 w 813816"/>
              <a:gd name="connsiteY0" fmla="*/ 76638 h 314382"/>
              <a:gd name="connsiteX1" fmla="*/ 457200 w 813816"/>
              <a:gd name="connsiteY1" fmla="*/ 3486 h 314382"/>
              <a:gd name="connsiteX2" fmla="*/ 374904 w 813816"/>
              <a:gd name="connsiteY2" fmla="*/ 195510 h 314382"/>
              <a:gd name="connsiteX3" fmla="*/ 0 w 813816"/>
              <a:gd name="connsiteY3" fmla="*/ 314382 h 314382"/>
              <a:gd name="connsiteX0" fmla="*/ 813816 w 813816"/>
              <a:gd name="connsiteY0" fmla="*/ 80447 h 318191"/>
              <a:gd name="connsiteX1" fmla="*/ 457200 w 813816"/>
              <a:gd name="connsiteY1" fmla="*/ 7295 h 318191"/>
              <a:gd name="connsiteX2" fmla="*/ 466344 w 813816"/>
              <a:gd name="connsiteY2" fmla="*/ 272471 h 318191"/>
              <a:gd name="connsiteX3" fmla="*/ 0 w 813816"/>
              <a:gd name="connsiteY3" fmla="*/ 318191 h 318191"/>
              <a:gd name="connsiteX0" fmla="*/ 813816 w 813816"/>
              <a:gd name="connsiteY0" fmla="*/ 97669 h 335413"/>
              <a:gd name="connsiteX1" fmla="*/ 384048 w 813816"/>
              <a:gd name="connsiteY1" fmla="*/ 6229 h 335413"/>
              <a:gd name="connsiteX2" fmla="*/ 466344 w 813816"/>
              <a:gd name="connsiteY2" fmla="*/ 289693 h 335413"/>
              <a:gd name="connsiteX3" fmla="*/ 0 w 813816"/>
              <a:gd name="connsiteY3" fmla="*/ 335413 h 335413"/>
              <a:gd name="connsiteX0" fmla="*/ 841248 w 841248"/>
              <a:gd name="connsiteY0" fmla="*/ 201869 h 329885"/>
              <a:gd name="connsiteX1" fmla="*/ 384048 w 841248"/>
              <a:gd name="connsiteY1" fmla="*/ 701 h 329885"/>
              <a:gd name="connsiteX2" fmla="*/ 466344 w 841248"/>
              <a:gd name="connsiteY2" fmla="*/ 284165 h 329885"/>
              <a:gd name="connsiteX3" fmla="*/ 0 w 841248"/>
              <a:gd name="connsiteY3" fmla="*/ 329885 h 329885"/>
              <a:gd name="connsiteX0" fmla="*/ 914400 w 914400"/>
              <a:gd name="connsiteY0" fmla="*/ 201869 h 295821"/>
              <a:gd name="connsiteX1" fmla="*/ 457200 w 914400"/>
              <a:gd name="connsiteY1" fmla="*/ 701 h 295821"/>
              <a:gd name="connsiteX2" fmla="*/ 539496 w 914400"/>
              <a:gd name="connsiteY2" fmla="*/ 284165 h 295821"/>
              <a:gd name="connsiteX3" fmla="*/ 0 w 914400"/>
              <a:gd name="connsiteY3" fmla="*/ 265877 h 295821"/>
              <a:gd name="connsiteX0" fmla="*/ 914400 w 914400"/>
              <a:gd name="connsiteY0" fmla="*/ 201869 h 305355"/>
              <a:gd name="connsiteX1" fmla="*/ 457200 w 914400"/>
              <a:gd name="connsiteY1" fmla="*/ 701 h 305355"/>
              <a:gd name="connsiteX2" fmla="*/ 539496 w 914400"/>
              <a:gd name="connsiteY2" fmla="*/ 284165 h 305355"/>
              <a:gd name="connsiteX3" fmla="*/ 0 w 914400"/>
              <a:gd name="connsiteY3" fmla="*/ 265877 h 305355"/>
              <a:gd name="connsiteX0" fmla="*/ 914400 w 914400"/>
              <a:gd name="connsiteY0" fmla="*/ 201869 h 329727"/>
              <a:gd name="connsiteX1" fmla="*/ 457200 w 914400"/>
              <a:gd name="connsiteY1" fmla="*/ 701 h 329727"/>
              <a:gd name="connsiteX2" fmla="*/ 539496 w 914400"/>
              <a:gd name="connsiteY2" fmla="*/ 284165 h 329727"/>
              <a:gd name="connsiteX3" fmla="*/ 0 w 914400"/>
              <a:gd name="connsiteY3" fmla="*/ 265877 h 329727"/>
              <a:gd name="connsiteX0" fmla="*/ 914400 w 914400"/>
              <a:gd name="connsiteY0" fmla="*/ 213162 h 341020"/>
              <a:gd name="connsiteX1" fmla="*/ 457200 w 914400"/>
              <a:gd name="connsiteY1" fmla="*/ 11994 h 341020"/>
              <a:gd name="connsiteX2" fmla="*/ 539496 w 914400"/>
              <a:gd name="connsiteY2" fmla="*/ 295458 h 341020"/>
              <a:gd name="connsiteX3" fmla="*/ 0 w 914400"/>
              <a:gd name="connsiteY3" fmla="*/ 277170 h 341020"/>
              <a:gd name="connsiteX0" fmla="*/ 886968 w 886968"/>
              <a:gd name="connsiteY0" fmla="*/ 213162 h 328897"/>
              <a:gd name="connsiteX1" fmla="*/ 429768 w 886968"/>
              <a:gd name="connsiteY1" fmla="*/ 11994 h 328897"/>
              <a:gd name="connsiteX2" fmla="*/ 512064 w 886968"/>
              <a:gd name="connsiteY2" fmla="*/ 295458 h 328897"/>
              <a:gd name="connsiteX3" fmla="*/ 0 w 886968"/>
              <a:gd name="connsiteY3" fmla="*/ 304602 h 32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968" h="328897">
                <a:moveTo>
                  <a:pt x="886968" y="213162"/>
                </a:moveTo>
                <a:cubicBezTo>
                  <a:pt x="787908" y="190302"/>
                  <a:pt x="547116" y="-56586"/>
                  <a:pt x="429768" y="11994"/>
                </a:cubicBezTo>
                <a:cubicBezTo>
                  <a:pt x="312420" y="80574"/>
                  <a:pt x="583692" y="246690"/>
                  <a:pt x="512064" y="295458"/>
                </a:cubicBezTo>
                <a:cubicBezTo>
                  <a:pt x="440436" y="344226"/>
                  <a:pt x="233172" y="332796"/>
                  <a:pt x="0" y="304602"/>
                </a:cubicBez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Chapter 12: Structures</a:t>
            </a:r>
          </a:p>
        </p:txBody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953000"/>
          </a:xfrm>
        </p:spPr>
        <p:txBody>
          <a:bodyPr/>
          <a:lstStyle/>
          <a:p>
            <a:r>
              <a:rPr lang="en-US" dirty="0"/>
              <a:t>Arrays let us group together variables,</a:t>
            </a:r>
          </a:p>
          <a:p>
            <a:r>
              <a:rPr lang="en-US" dirty="0"/>
              <a:t>BUT all array elements have </a:t>
            </a:r>
            <a:br>
              <a:rPr lang="en-US" dirty="0"/>
            </a:br>
            <a:r>
              <a:rPr lang="en-US" dirty="0"/>
              <a:t>   the 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same</a:t>
            </a:r>
            <a:r>
              <a:rPr lang="en-US" dirty="0"/>
              <a:t> </a:t>
            </a:r>
            <a:r>
              <a:rPr lang="en-US" u="sng" dirty="0"/>
              <a:t>data type</a:t>
            </a:r>
            <a:r>
              <a:rPr lang="en-US" dirty="0"/>
              <a:t>. </a:t>
            </a:r>
          </a:p>
          <a:p>
            <a:endParaRPr lang="en-US" dirty="0">
              <a:solidFill>
                <a:srgbClr val="FF3300"/>
              </a:solidFill>
            </a:endParaRPr>
          </a:p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 can we make a group of variables </a:t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with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DIFFERENT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types?</a:t>
            </a:r>
            <a:b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	</a:t>
            </a:r>
            <a:r>
              <a:rPr lang="en-US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char, </a:t>
            </a:r>
            <a:r>
              <a:rPr lang="en-US" sz="20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char, float, char*,..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sz="20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C, it’s called a ‘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structure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’ ...</a:t>
            </a:r>
            <a:r>
              <a:rPr lang="en-US" sz="5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Structures</a:t>
            </a:r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1534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 Structure: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‘a named group of variables’ </a:t>
            </a:r>
          </a:p>
          <a:p>
            <a:pPr>
              <a:buFontTx/>
              <a:buNone/>
            </a:pPr>
            <a:r>
              <a:rPr lang="en-US" sz="2800"/>
              <a:t>Lets you tie together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related data</a:t>
            </a:r>
            <a:r>
              <a:rPr lang="en-US" sz="2800"/>
              <a:t> of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unrelated types:</a:t>
            </a:r>
          </a:p>
          <a:p>
            <a:pPr>
              <a:buFontTx/>
              <a:buNone/>
            </a:pPr>
            <a:r>
              <a:rPr lang="en-US" sz="2000"/>
              <a:t>Example:  we want a (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</a:t>
            </a:r>
            <a:r>
              <a:rPr lang="en-US" sz="2000"/>
              <a:t>) data structure to tie together </a:t>
            </a:r>
            <a:br>
              <a:rPr lang="en-US" sz="2000"/>
            </a:br>
            <a:r>
              <a:rPr lang="en-US" sz="2000"/>
              <a:t>a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string</a:t>
            </a:r>
            <a:r>
              <a:rPr lang="en-US" sz="2000"/>
              <a:t> for ‘NAME’, a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</a:t>
            </a:r>
            <a:r>
              <a:rPr lang="en-US" sz="2000"/>
              <a:t> for ‘Salary’, </a:t>
            </a:r>
            <a:br>
              <a:rPr lang="en-US" sz="2000"/>
            </a:br>
            <a:r>
              <a:rPr lang="en-US" sz="2000"/>
              <a:t>a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000"/>
              <a:t> array for ‘Social Sec#’, and an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/>
              <a:t> for deductions.</a:t>
            </a:r>
          </a:p>
        </p:txBody>
      </p:sp>
      <p:sp>
        <p:nvSpPr>
          <p:cNvPr id="480260" name="Line 4"/>
          <p:cNvSpPr>
            <a:spLocks noChangeShapeType="1"/>
          </p:cNvSpPr>
          <p:nvPr/>
        </p:nvSpPr>
        <p:spPr bwMode="auto">
          <a:xfrm>
            <a:off x="1676400" y="3729038"/>
            <a:ext cx="0" cy="2743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0261" name="Line 5"/>
          <p:cNvSpPr>
            <a:spLocks noChangeShapeType="1"/>
          </p:cNvSpPr>
          <p:nvPr/>
        </p:nvSpPr>
        <p:spPr bwMode="auto">
          <a:xfrm flipV="1">
            <a:off x="1676400" y="3729038"/>
            <a:ext cx="60960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0262" name="Line 6"/>
          <p:cNvSpPr>
            <a:spLocks noChangeShapeType="1"/>
          </p:cNvSpPr>
          <p:nvPr/>
        </p:nvSpPr>
        <p:spPr bwMode="auto">
          <a:xfrm>
            <a:off x="7772400" y="3729038"/>
            <a:ext cx="0" cy="2743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480320" name="Group 64"/>
          <p:cNvGraphicFramePr>
            <a:graphicFrameLocks noGrp="1"/>
          </p:cNvGraphicFramePr>
          <p:nvPr/>
        </p:nvGraphicFramePr>
        <p:xfrm>
          <a:off x="990600" y="3733800"/>
          <a:ext cx="6781800" cy="2592388"/>
        </p:xfrm>
        <a:graphic>
          <a:graphicData uri="http://schemas.openxmlformats.org/drawingml/2006/table">
            <a:tbl>
              <a:tblPr/>
              <a:tblGrid>
                <a:gridCol w="685800"/>
                <a:gridCol w="2438400"/>
                <a:gridCol w="1066800"/>
                <a:gridCol w="1905000"/>
                <a:gridCol w="685800"/>
              </a:tblGrid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NAME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Salary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Social Sec#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Ded.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Ebenezer Scrooge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250.00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001-34-8902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1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Bob Cratchit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10.00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022-85-7741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7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Phineas Fogg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20.00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001-02-0837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3…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0316" name="Oval 60"/>
          <p:cNvSpPr>
            <a:spLocks noChangeArrowheads="1"/>
          </p:cNvSpPr>
          <p:nvPr/>
        </p:nvSpPr>
        <p:spPr bwMode="auto">
          <a:xfrm>
            <a:off x="1600200" y="4719638"/>
            <a:ext cx="61722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0317" name="Text Box 61"/>
          <p:cNvSpPr txBox="1">
            <a:spLocks noChangeArrowheads="1"/>
          </p:cNvSpPr>
          <p:nvPr/>
        </p:nvSpPr>
        <p:spPr bwMode="auto">
          <a:xfrm>
            <a:off x="152400" y="4267200"/>
            <a:ext cx="1412875" cy="22637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staff[0]</a:t>
            </a:r>
          </a:p>
          <a:p>
            <a:pPr eaLnBrk="0" hangingPunct="0"/>
            <a:r>
              <a:rPr lang="en-US" sz="1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staff[1]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0" hangingPunct="0"/>
            <a:r>
              <a:rPr lang="en-US" sz="1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eaLnBrk="0" hangingPunct="0"/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staff[2]</a:t>
            </a:r>
          </a:p>
          <a:p>
            <a:pPr eaLnBrk="0" hangingPunct="0"/>
            <a:r>
              <a:rPr lang="en-US" sz="1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eaLnBrk="0" hangingPunct="0"/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staff[3]</a:t>
            </a:r>
          </a:p>
          <a:p>
            <a:pPr eaLnBrk="0" hangingPunct="0"/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</p:txBody>
      </p:sp>
      <p:sp>
        <p:nvSpPr>
          <p:cNvPr id="480318" name="Rectangle 62"/>
          <p:cNvSpPr>
            <a:spLocks noChangeArrowheads="1"/>
          </p:cNvSpPr>
          <p:nvPr/>
        </p:nvSpPr>
        <p:spPr bwMode="auto">
          <a:xfrm>
            <a:off x="457200" y="2438400"/>
            <a:ext cx="6477000" cy="83820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0319" name="Rectangle 63"/>
          <p:cNvSpPr>
            <a:spLocks noChangeArrowheads="1"/>
          </p:cNvSpPr>
          <p:nvPr/>
        </p:nvSpPr>
        <p:spPr bwMode="auto">
          <a:xfrm>
            <a:off x="228600" y="1219200"/>
            <a:ext cx="8305800" cy="762000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Data Structures</a:t>
            </a:r>
          </a:p>
        </p:txBody>
      </p:sp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USER-DEFINED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 Type (!)</a:t>
            </a:r>
          </a:p>
          <a:p>
            <a:pPr lvl="1"/>
            <a:r>
              <a:rPr lang="en-US" sz="2400"/>
              <a:t>It groups together related data: (e.g. worker's info)</a:t>
            </a:r>
          </a:p>
          <a:p>
            <a:pPr lvl="1"/>
            <a:r>
              <a:rPr lang="en-US" sz="2400"/>
              <a:t>Assembled from existing data types (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char,float,int…</a:t>
            </a:r>
            <a:r>
              <a:rPr lang="en-US" sz="2400"/>
              <a:t>)</a:t>
            </a:r>
          </a:p>
          <a:p>
            <a:pPr lvl="1"/>
            <a:r>
              <a:rPr lang="en-US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</a:t>
            </a:r>
            <a:r>
              <a:rPr lang="en-US" sz="2400">
                <a:solidFill>
                  <a:srgbClr val="FF0000"/>
                </a:solidFill>
              </a:rPr>
              <a:t>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define this new data type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/>
              <a:t>to suit your program!</a:t>
            </a:r>
          </a:p>
          <a:p>
            <a:pPr>
              <a:buFontTx/>
              <a:buNone/>
            </a:pPr>
            <a:r>
              <a:rPr lang="en-US"/>
              <a:t>			</a:t>
            </a:r>
          </a:p>
        </p:txBody>
      </p:sp>
      <p:sp>
        <p:nvSpPr>
          <p:cNvPr id="482308" name="Line 4"/>
          <p:cNvSpPr>
            <a:spLocks noChangeShapeType="1"/>
          </p:cNvSpPr>
          <p:nvPr/>
        </p:nvSpPr>
        <p:spPr bwMode="auto">
          <a:xfrm>
            <a:off x="1676400" y="3729038"/>
            <a:ext cx="0" cy="2743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2309" name="Line 5"/>
          <p:cNvSpPr>
            <a:spLocks noChangeShapeType="1"/>
          </p:cNvSpPr>
          <p:nvPr/>
        </p:nvSpPr>
        <p:spPr bwMode="auto">
          <a:xfrm flipV="1">
            <a:off x="1676400" y="3729038"/>
            <a:ext cx="60960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2310" name="Line 6"/>
          <p:cNvSpPr>
            <a:spLocks noChangeShapeType="1"/>
          </p:cNvSpPr>
          <p:nvPr/>
        </p:nvSpPr>
        <p:spPr bwMode="auto">
          <a:xfrm>
            <a:off x="7772400" y="3729038"/>
            <a:ext cx="0" cy="2743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482311" name="Group 7"/>
          <p:cNvGraphicFramePr>
            <a:graphicFrameLocks noGrp="1"/>
          </p:cNvGraphicFramePr>
          <p:nvPr/>
        </p:nvGraphicFramePr>
        <p:xfrm>
          <a:off x="990600" y="3729038"/>
          <a:ext cx="6781800" cy="2592388"/>
        </p:xfrm>
        <a:graphic>
          <a:graphicData uri="http://schemas.openxmlformats.org/drawingml/2006/table">
            <a:tbl>
              <a:tblPr/>
              <a:tblGrid>
                <a:gridCol w="685800"/>
                <a:gridCol w="2438400"/>
                <a:gridCol w="1066800"/>
                <a:gridCol w="1905000"/>
                <a:gridCol w="685800"/>
              </a:tblGrid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NAME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Salary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Social Sec#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Ded.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Ebenezer Scrooge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250.00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001-34-8902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1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Bob Cratchit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10.00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022-85-7741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7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Phineas Fogg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20.00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001-02-0837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3…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2364" name="Oval 60"/>
          <p:cNvSpPr>
            <a:spLocks noChangeArrowheads="1"/>
          </p:cNvSpPr>
          <p:nvPr/>
        </p:nvSpPr>
        <p:spPr bwMode="auto">
          <a:xfrm>
            <a:off x="1600200" y="4719638"/>
            <a:ext cx="61722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2366" name="Text Box 62"/>
          <p:cNvSpPr txBox="1">
            <a:spLocks noChangeArrowheads="1"/>
          </p:cNvSpPr>
          <p:nvPr/>
        </p:nvSpPr>
        <p:spPr bwMode="auto">
          <a:xfrm>
            <a:off x="152400" y="4267200"/>
            <a:ext cx="1441450" cy="22923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staff[0]</a:t>
            </a:r>
          </a:p>
          <a:p>
            <a:pPr eaLnBrk="0" hangingPunct="0"/>
            <a:r>
              <a:rPr lang="en-US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staff[1]</a:t>
            </a:r>
          </a:p>
          <a:p>
            <a:pPr eaLnBrk="0" hangingPunct="0"/>
            <a:r>
              <a:rPr lang="en-US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eaLnBrk="0" hangingPunct="0"/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staff[2]</a:t>
            </a:r>
          </a:p>
          <a:p>
            <a:pPr eaLnBrk="0" hangingPunct="0"/>
            <a:r>
              <a:rPr lang="en-US" sz="1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eaLnBrk="0" hangingPunct="0"/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staff[3]</a:t>
            </a:r>
          </a:p>
          <a:p>
            <a:pPr eaLnBrk="0" hangingPunct="0"/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</p:txBody>
      </p:sp>
      <p:sp>
        <p:nvSpPr>
          <p:cNvPr id="482367" name="Rectangle 63"/>
          <p:cNvSpPr>
            <a:spLocks noChangeArrowheads="1"/>
          </p:cNvSpPr>
          <p:nvPr/>
        </p:nvSpPr>
        <p:spPr bwMode="auto">
          <a:xfrm>
            <a:off x="1295400" y="2667000"/>
            <a:ext cx="4191000" cy="6096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(Recall) Data Types</a:t>
            </a:r>
          </a:p>
        </p:txBody>
      </p:sp>
      <p:sp>
        <p:nvSpPr>
          <p:cNvPr id="484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0010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We already know these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basic data types</a:t>
            </a:r>
            <a:r>
              <a:rPr lang="en-US" sz="2800">
                <a:solidFill>
                  <a:srgbClr val="FF0000"/>
                </a:solidFill>
              </a:rPr>
              <a:t>:</a:t>
            </a:r>
          </a:p>
          <a:p>
            <a:pPr lvl="1">
              <a:lnSpc>
                <a:spcPct val="90000"/>
              </a:lnSpc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char, int, float, double, enum,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pointer-to-..., array-of-...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lnSpc>
                <a:spcPct val="90000"/>
              </a:lnSpc>
            </a:pPr>
            <a:r>
              <a:rPr lang="en-US" sz="2400"/>
              <a:t>A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 type</a:t>
            </a:r>
            <a:r>
              <a:rPr lang="en-US" sz="2400"/>
              <a:t> defines the allowable values of a variable  	(an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</a:t>
            </a:r>
            <a:r>
              <a:rPr lang="en-US" sz="2400"/>
              <a:t>variable can’t have a value of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’H’</a:t>
            </a:r>
            <a:r>
              <a:rPr lang="en-US" sz="2400"/>
              <a:t>, etc.)</a:t>
            </a:r>
            <a:br>
              <a:rPr lang="en-US" sz="2400"/>
            </a:b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400"/>
              <a:t>A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variable</a:t>
            </a:r>
            <a:r>
              <a:rPr lang="en-US" sz="2400"/>
              <a:t> is a named place-holder in memory; </a:t>
            </a:r>
            <a:br>
              <a:rPr lang="en-US" sz="2400"/>
            </a:br>
            <a:r>
              <a:rPr lang="en-US" sz="2400"/>
              <a:t>		its value is restricted to just </a:t>
            </a:r>
            <a:r>
              <a:rPr lang="en-US" sz="2400" b="1"/>
              <a:t>one</a:t>
            </a:r>
            <a:r>
              <a:rPr lang="en-US" sz="2400"/>
              <a:t> type</a:t>
            </a:r>
          </a:p>
          <a:p>
            <a:pPr lvl="1">
              <a:lnSpc>
                <a:spcPct val="90000"/>
              </a:lnSpc>
            </a:pPr>
            <a:endParaRPr lang="en-US" sz="1000"/>
          </a:p>
          <a:p>
            <a:pPr lvl="1">
              <a:lnSpc>
                <a:spcPct val="90000"/>
              </a:lnSpc>
            </a:pPr>
            <a:r>
              <a:rPr lang="en-US" sz="2400"/>
              <a:t>We have defined our own data types before: </a:t>
            </a:r>
            <a:br>
              <a:rPr lang="en-US" sz="2400"/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enum meetT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mon,tues,wed,fri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meetT;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 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meetT today;</a:t>
            </a:r>
          </a:p>
        </p:txBody>
      </p:sp>
      <p:sp>
        <p:nvSpPr>
          <p:cNvPr id="484356" name="Oval 4"/>
          <p:cNvSpPr>
            <a:spLocks noChangeArrowheads="1"/>
          </p:cNvSpPr>
          <p:nvPr/>
        </p:nvSpPr>
        <p:spPr bwMode="auto">
          <a:xfrm>
            <a:off x="1371600" y="5410200"/>
            <a:ext cx="12192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4358" name="Oval 6"/>
          <p:cNvSpPr>
            <a:spLocks noChangeArrowheads="1"/>
          </p:cNvSpPr>
          <p:nvPr/>
        </p:nvSpPr>
        <p:spPr bwMode="auto">
          <a:xfrm>
            <a:off x="2057400" y="6281738"/>
            <a:ext cx="12192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484361" name="Freeform 9"/>
          <p:cNvSpPr>
            <a:spLocks/>
          </p:cNvSpPr>
          <p:nvPr/>
        </p:nvSpPr>
        <p:spPr bwMode="auto">
          <a:xfrm>
            <a:off x="411163" y="2681288"/>
            <a:ext cx="2176462" cy="2728912"/>
          </a:xfrm>
          <a:custGeom>
            <a:avLst/>
            <a:gdLst>
              <a:gd name="T0" fmla="*/ 1371 w 1371"/>
              <a:gd name="T1" fmla="*/ 0 h 1719"/>
              <a:gd name="T2" fmla="*/ 1116 w 1371"/>
              <a:gd name="T3" fmla="*/ 392 h 1719"/>
              <a:gd name="T4" fmla="*/ 166 w 1371"/>
              <a:gd name="T5" fmla="*/ 504 h 1719"/>
              <a:gd name="T6" fmla="*/ 121 w 1371"/>
              <a:gd name="T7" fmla="*/ 1302 h 1719"/>
              <a:gd name="T8" fmla="*/ 653 w 1371"/>
              <a:gd name="T9" fmla="*/ 1719 h 1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1" h="1719">
                <a:moveTo>
                  <a:pt x="1371" y="0"/>
                </a:moveTo>
                <a:cubicBezTo>
                  <a:pt x="1329" y="65"/>
                  <a:pt x="1317" y="308"/>
                  <a:pt x="1116" y="392"/>
                </a:cubicBezTo>
                <a:cubicBezTo>
                  <a:pt x="915" y="476"/>
                  <a:pt x="332" y="352"/>
                  <a:pt x="166" y="504"/>
                </a:cubicBezTo>
                <a:cubicBezTo>
                  <a:pt x="0" y="656"/>
                  <a:pt x="40" y="1099"/>
                  <a:pt x="121" y="1302"/>
                </a:cubicBezTo>
                <a:cubicBezTo>
                  <a:pt x="202" y="1505"/>
                  <a:pt x="542" y="1632"/>
                  <a:pt x="653" y="1719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4362" name="Freeform 10"/>
          <p:cNvSpPr>
            <a:spLocks/>
          </p:cNvSpPr>
          <p:nvPr/>
        </p:nvSpPr>
        <p:spPr bwMode="auto">
          <a:xfrm>
            <a:off x="2587625" y="3751263"/>
            <a:ext cx="642938" cy="2497137"/>
          </a:xfrm>
          <a:custGeom>
            <a:avLst/>
            <a:gdLst>
              <a:gd name="T0" fmla="*/ 0 w 405"/>
              <a:gd name="T1" fmla="*/ 0 h 1573"/>
              <a:gd name="T2" fmla="*/ 373 w 405"/>
              <a:gd name="T3" fmla="*/ 452 h 1573"/>
              <a:gd name="T4" fmla="*/ 194 w 405"/>
              <a:gd name="T5" fmla="*/ 1573 h 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5" h="1573">
                <a:moveTo>
                  <a:pt x="0" y="0"/>
                </a:moveTo>
                <a:cubicBezTo>
                  <a:pt x="62" y="74"/>
                  <a:pt x="341" y="190"/>
                  <a:pt x="373" y="452"/>
                </a:cubicBezTo>
                <a:cubicBezTo>
                  <a:pt x="405" y="714"/>
                  <a:pt x="231" y="1340"/>
                  <a:pt x="194" y="1573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638800" y="4983540"/>
            <a:ext cx="1676400" cy="156966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Note!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No semicolon, no trailing comma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4770120" y="5046190"/>
            <a:ext cx="886968" cy="328897"/>
          </a:xfrm>
          <a:custGeom>
            <a:avLst/>
            <a:gdLst>
              <a:gd name="connsiteX0" fmla="*/ 813816 w 822626"/>
              <a:gd name="connsiteY0" fmla="*/ 49826 h 287570"/>
              <a:gd name="connsiteX1" fmla="*/ 740664 w 822626"/>
              <a:gd name="connsiteY1" fmla="*/ 49826 h 287570"/>
              <a:gd name="connsiteX2" fmla="*/ 219456 w 822626"/>
              <a:gd name="connsiteY2" fmla="*/ 4106 h 287570"/>
              <a:gd name="connsiteX3" fmla="*/ 374904 w 822626"/>
              <a:gd name="connsiteY3" fmla="*/ 168698 h 287570"/>
              <a:gd name="connsiteX4" fmla="*/ 0 w 822626"/>
              <a:gd name="connsiteY4" fmla="*/ 287570 h 287570"/>
              <a:gd name="connsiteX0" fmla="*/ 813816 w 818996"/>
              <a:gd name="connsiteY0" fmla="*/ 112081 h 349825"/>
              <a:gd name="connsiteX1" fmla="*/ 740664 w 818996"/>
              <a:gd name="connsiteY1" fmla="*/ 112081 h 349825"/>
              <a:gd name="connsiteX2" fmla="*/ 338328 w 818996"/>
              <a:gd name="connsiteY2" fmla="*/ 2353 h 349825"/>
              <a:gd name="connsiteX3" fmla="*/ 374904 w 818996"/>
              <a:gd name="connsiteY3" fmla="*/ 230953 h 349825"/>
              <a:gd name="connsiteX4" fmla="*/ 0 w 818996"/>
              <a:gd name="connsiteY4" fmla="*/ 349825 h 349825"/>
              <a:gd name="connsiteX0" fmla="*/ 813816 w 818996"/>
              <a:gd name="connsiteY0" fmla="*/ 112081 h 349825"/>
              <a:gd name="connsiteX1" fmla="*/ 740664 w 818996"/>
              <a:gd name="connsiteY1" fmla="*/ 112081 h 349825"/>
              <a:gd name="connsiteX2" fmla="*/ 338328 w 818996"/>
              <a:gd name="connsiteY2" fmla="*/ 2353 h 349825"/>
              <a:gd name="connsiteX3" fmla="*/ 374904 w 818996"/>
              <a:gd name="connsiteY3" fmla="*/ 230953 h 349825"/>
              <a:gd name="connsiteX4" fmla="*/ 0 w 818996"/>
              <a:gd name="connsiteY4" fmla="*/ 349825 h 349825"/>
              <a:gd name="connsiteX0" fmla="*/ 813816 w 813816"/>
              <a:gd name="connsiteY0" fmla="*/ 112167 h 349911"/>
              <a:gd name="connsiteX1" fmla="*/ 338328 w 813816"/>
              <a:gd name="connsiteY1" fmla="*/ 2439 h 349911"/>
              <a:gd name="connsiteX2" fmla="*/ 374904 w 813816"/>
              <a:gd name="connsiteY2" fmla="*/ 231039 h 349911"/>
              <a:gd name="connsiteX3" fmla="*/ 0 w 813816"/>
              <a:gd name="connsiteY3" fmla="*/ 349911 h 349911"/>
              <a:gd name="connsiteX0" fmla="*/ 813816 w 813816"/>
              <a:gd name="connsiteY0" fmla="*/ 76638 h 314382"/>
              <a:gd name="connsiteX1" fmla="*/ 457200 w 813816"/>
              <a:gd name="connsiteY1" fmla="*/ 3486 h 314382"/>
              <a:gd name="connsiteX2" fmla="*/ 374904 w 813816"/>
              <a:gd name="connsiteY2" fmla="*/ 195510 h 314382"/>
              <a:gd name="connsiteX3" fmla="*/ 0 w 813816"/>
              <a:gd name="connsiteY3" fmla="*/ 314382 h 314382"/>
              <a:gd name="connsiteX0" fmla="*/ 813816 w 813816"/>
              <a:gd name="connsiteY0" fmla="*/ 80447 h 318191"/>
              <a:gd name="connsiteX1" fmla="*/ 457200 w 813816"/>
              <a:gd name="connsiteY1" fmla="*/ 7295 h 318191"/>
              <a:gd name="connsiteX2" fmla="*/ 466344 w 813816"/>
              <a:gd name="connsiteY2" fmla="*/ 272471 h 318191"/>
              <a:gd name="connsiteX3" fmla="*/ 0 w 813816"/>
              <a:gd name="connsiteY3" fmla="*/ 318191 h 318191"/>
              <a:gd name="connsiteX0" fmla="*/ 813816 w 813816"/>
              <a:gd name="connsiteY0" fmla="*/ 97669 h 335413"/>
              <a:gd name="connsiteX1" fmla="*/ 384048 w 813816"/>
              <a:gd name="connsiteY1" fmla="*/ 6229 h 335413"/>
              <a:gd name="connsiteX2" fmla="*/ 466344 w 813816"/>
              <a:gd name="connsiteY2" fmla="*/ 289693 h 335413"/>
              <a:gd name="connsiteX3" fmla="*/ 0 w 813816"/>
              <a:gd name="connsiteY3" fmla="*/ 335413 h 335413"/>
              <a:gd name="connsiteX0" fmla="*/ 841248 w 841248"/>
              <a:gd name="connsiteY0" fmla="*/ 201869 h 329885"/>
              <a:gd name="connsiteX1" fmla="*/ 384048 w 841248"/>
              <a:gd name="connsiteY1" fmla="*/ 701 h 329885"/>
              <a:gd name="connsiteX2" fmla="*/ 466344 w 841248"/>
              <a:gd name="connsiteY2" fmla="*/ 284165 h 329885"/>
              <a:gd name="connsiteX3" fmla="*/ 0 w 841248"/>
              <a:gd name="connsiteY3" fmla="*/ 329885 h 329885"/>
              <a:gd name="connsiteX0" fmla="*/ 914400 w 914400"/>
              <a:gd name="connsiteY0" fmla="*/ 201869 h 295821"/>
              <a:gd name="connsiteX1" fmla="*/ 457200 w 914400"/>
              <a:gd name="connsiteY1" fmla="*/ 701 h 295821"/>
              <a:gd name="connsiteX2" fmla="*/ 539496 w 914400"/>
              <a:gd name="connsiteY2" fmla="*/ 284165 h 295821"/>
              <a:gd name="connsiteX3" fmla="*/ 0 w 914400"/>
              <a:gd name="connsiteY3" fmla="*/ 265877 h 295821"/>
              <a:gd name="connsiteX0" fmla="*/ 914400 w 914400"/>
              <a:gd name="connsiteY0" fmla="*/ 201869 h 305355"/>
              <a:gd name="connsiteX1" fmla="*/ 457200 w 914400"/>
              <a:gd name="connsiteY1" fmla="*/ 701 h 305355"/>
              <a:gd name="connsiteX2" fmla="*/ 539496 w 914400"/>
              <a:gd name="connsiteY2" fmla="*/ 284165 h 305355"/>
              <a:gd name="connsiteX3" fmla="*/ 0 w 914400"/>
              <a:gd name="connsiteY3" fmla="*/ 265877 h 305355"/>
              <a:gd name="connsiteX0" fmla="*/ 914400 w 914400"/>
              <a:gd name="connsiteY0" fmla="*/ 201869 h 329727"/>
              <a:gd name="connsiteX1" fmla="*/ 457200 w 914400"/>
              <a:gd name="connsiteY1" fmla="*/ 701 h 329727"/>
              <a:gd name="connsiteX2" fmla="*/ 539496 w 914400"/>
              <a:gd name="connsiteY2" fmla="*/ 284165 h 329727"/>
              <a:gd name="connsiteX3" fmla="*/ 0 w 914400"/>
              <a:gd name="connsiteY3" fmla="*/ 265877 h 329727"/>
              <a:gd name="connsiteX0" fmla="*/ 914400 w 914400"/>
              <a:gd name="connsiteY0" fmla="*/ 213162 h 341020"/>
              <a:gd name="connsiteX1" fmla="*/ 457200 w 914400"/>
              <a:gd name="connsiteY1" fmla="*/ 11994 h 341020"/>
              <a:gd name="connsiteX2" fmla="*/ 539496 w 914400"/>
              <a:gd name="connsiteY2" fmla="*/ 295458 h 341020"/>
              <a:gd name="connsiteX3" fmla="*/ 0 w 914400"/>
              <a:gd name="connsiteY3" fmla="*/ 277170 h 341020"/>
              <a:gd name="connsiteX0" fmla="*/ 886968 w 886968"/>
              <a:gd name="connsiteY0" fmla="*/ 213162 h 328897"/>
              <a:gd name="connsiteX1" fmla="*/ 429768 w 886968"/>
              <a:gd name="connsiteY1" fmla="*/ 11994 h 328897"/>
              <a:gd name="connsiteX2" fmla="*/ 512064 w 886968"/>
              <a:gd name="connsiteY2" fmla="*/ 295458 h 328897"/>
              <a:gd name="connsiteX3" fmla="*/ 0 w 886968"/>
              <a:gd name="connsiteY3" fmla="*/ 304602 h 32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968" h="328897">
                <a:moveTo>
                  <a:pt x="886968" y="213162"/>
                </a:moveTo>
                <a:cubicBezTo>
                  <a:pt x="787908" y="190302"/>
                  <a:pt x="547116" y="-56586"/>
                  <a:pt x="429768" y="11994"/>
                </a:cubicBezTo>
                <a:cubicBezTo>
                  <a:pt x="312420" y="80574"/>
                  <a:pt x="583692" y="246690"/>
                  <a:pt x="512064" y="295458"/>
                </a:cubicBezTo>
                <a:cubicBezTo>
                  <a:pt x="440436" y="344226"/>
                  <a:pt x="233172" y="332796"/>
                  <a:pt x="0" y="304602"/>
                </a:cubicBez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(Recall) Data Types</a:t>
            </a:r>
          </a:p>
        </p:txBody>
      </p:sp>
      <p:sp>
        <p:nvSpPr>
          <p:cNvPr id="571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0010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We already know these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basic data types</a:t>
            </a:r>
            <a:r>
              <a:rPr lang="en-US" sz="2800">
                <a:solidFill>
                  <a:srgbClr val="FF0000"/>
                </a:solidFill>
              </a:rPr>
              <a:t>:</a:t>
            </a:r>
          </a:p>
          <a:p>
            <a:pPr lvl="1">
              <a:lnSpc>
                <a:spcPct val="90000"/>
              </a:lnSpc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char, int, float, double, enum,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pointer-to-..., array-of-...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lnSpc>
                <a:spcPct val="90000"/>
              </a:lnSpc>
            </a:pPr>
            <a:r>
              <a:rPr lang="en-US" sz="2400"/>
              <a:t>A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 type</a:t>
            </a:r>
            <a:r>
              <a:rPr lang="en-US" sz="2400"/>
              <a:t> defines the allowable values of a variable  	(an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</a:t>
            </a:r>
            <a:r>
              <a:rPr lang="en-US" sz="2400"/>
              <a:t>variable can’t have a value of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’H’</a:t>
            </a:r>
            <a:r>
              <a:rPr lang="en-US" sz="2400"/>
              <a:t>, etc.)</a:t>
            </a:r>
            <a:br>
              <a:rPr lang="en-US" sz="2400"/>
            </a:b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400"/>
              <a:t>A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variable</a:t>
            </a:r>
            <a:r>
              <a:rPr lang="en-US" sz="2400"/>
              <a:t> is a named place-holder in memory; </a:t>
            </a:r>
            <a:br>
              <a:rPr lang="en-US" sz="2400"/>
            </a:br>
            <a:r>
              <a:rPr lang="en-US" sz="2400"/>
              <a:t>		its value is restricted to just </a:t>
            </a:r>
            <a:r>
              <a:rPr lang="en-US" sz="2400" b="1"/>
              <a:t>one</a:t>
            </a:r>
            <a:r>
              <a:rPr lang="en-US" sz="2400"/>
              <a:t> type</a:t>
            </a:r>
          </a:p>
          <a:p>
            <a:pPr lvl="1">
              <a:lnSpc>
                <a:spcPct val="90000"/>
              </a:lnSpc>
            </a:pPr>
            <a:endParaRPr lang="en-US" sz="1000"/>
          </a:p>
          <a:p>
            <a:pPr lvl="1">
              <a:lnSpc>
                <a:spcPct val="90000"/>
              </a:lnSpc>
            </a:pPr>
            <a:r>
              <a:rPr lang="en-US" sz="2400"/>
              <a:t>We have defined our own data types before: </a:t>
            </a:r>
            <a:br>
              <a:rPr lang="en-US" sz="2400"/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enum meetT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mon,tues,wed,fri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meetT;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 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meetT today;</a:t>
            </a:r>
          </a:p>
        </p:txBody>
      </p:sp>
      <p:sp>
        <p:nvSpPr>
          <p:cNvPr id="571396" name="Oval 4"/>
          <p:cNvSpPr>
            <a:spLocks noChangeArrowheads="1"/>
          </p:cNvSpPr>
          <p:nvPr/>
        </p:nvSpPr>
        <p:spPr bwMode="auto">
          <a:xfrm>
            <a:off x="1371600" y="5410200"/>
            <a:ext cx="12192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1397" name="Oval 5"/>
          <p:cNvSpPr>
            <a:spLocks noChangeArrowheads="1"/>
          </p:cNvSpPr>
          <p:nvPr/>
        </p:nvSpPr>
        <p:spPr bwMode="auto">
          <a:xfrm>
            <a:off x="2057400" y="6281738"/>
            <a:ext cx="12192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571398" name="Text Box 6"/>
          <p:cNvSpPr txBox="1">
            <a:spLocks noChangeArrowheads="1"/>
          </p:cNvSpPr>
          <p:nvPr/>
        </p:nvSpPr>
        <p:spPr bwMode="auto">
          <a:xfrm>
            <a:off x="4800600" y="5029200"/>
            <a:ext cx="3886200" cy="1508125"/>
          </a:xfrm>
          <a:prstGeom prst="rect">
            <a:avLst/>
          </a:prstGeom>
          <a:solidFill>
            <a:srgbClr val="CCFFCC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eaLnBrk="0" hangingPunct="0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CAREFUL! </a:t>
            </a:r>
            <a:r>
              <a:rPr lang="en-US">
                <a:effectLst/>
                <a:latin typeface="Times New Roman" pitchFamily="18" charset="0"/>
              </a:rPr>
              <a:t>Don’t confuse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 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data type</a:t>
            </a:r>
            <a:r>
              <a:rPr lang="en-US">
                <a:effectLst/>
                <a:latin typeface="Times New Roman" pitchFamily="18" charset="0"/>
              </a:rPr>
              <a:t> and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variables</a:t>
            </a:r>
            <a:r>
              <a:rPr lang="en-US">
                <a:effectLst/>
                <a:latin typeface="Times New Roman" pitchFamily="18" charset="0"/>
              </a:rPr>
              <a:t> !</a:t>
            </a:r>
          </a:p>
          <a:p>
            <a:pPr eaLnBrk="0" hangingPunct="0"/>
            <a:endParaRPr lang="en-US" sz="2000">
              <a:effectLst/>
              <a:latin typeface="Times New Roman" pitchFamily="18" charset="0"/>
            </a:endParaRPr>
          </a:p>
        </p:txBody>
      </p:sp>
      <p:sp>
        <p:nvSpPr>
          <p:cNvPr id="571399" name="Freeform 7"/>
          <p:cNvSpPr>
            <a:spLocks/>
          </p:cNvSpPr>
          <p:nvPr/>
        </p:nvSpPr>
        <p:spPr bwMode="auto">
          <a:xfrm>
            <a:off x="411163" y="2681288"/>
            <a:ext cx="2176462" cy="2728912"/>
          </a:xfrm>
          <a:custGeom>
            <a:avLst/>
            <a:gdLst>
              <a:gd name="T0" fmla="*/ 1371 w 1371"/>
              <a:gd name="T1" fmla="*/ 0 h 1719"/>
              <a:gd name="T2" fmla="*/ 1116 w 1371"/>
              <a:gd name="T3" fmla="*/ 392 h 1719"/>
              <a:gd name="T4" fmla="*/ 166 w 1371"/>
              <a:gd name="T5" fmla="*/ 504 h 1719"/>
              <a:gd name="T6" fmla="*/ 121 w 1371"/>
              <a:gd name="T7" fmla="*/ 1302 h 1719"/>
              <a:gd name="T8" fmla="*/ 653 w 1371"/>
              <a:gd name="T9" fmla="*/ 1719 h 1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1" h="1719">
                <a:moveTo>
                  <a:pt x="1371" y="0"/>
                </a:moveTo>
                <a:cubicBezTo>
                  <a:pt x="1329" y="65"/>
                  <a:pt x="1317" y="308"/>
                  <a:pt x="1116" y="392"/>
                </a:cubicBezTo>
                <a:cubicBezTo>
                  <a:pt x="915" y="476"/>
                  <a:pt x="332" y="352"/>
                  <a:pt x="166" y="504"/>
                </a:cubicBezTo>
                <a:cubicBezTo>
                  <a:pt x="0" y="656"/>
                  <a:pt x="40" y="1099"/>
                  <a:pt x="121" y="1302"/>
                </a:cubicBezTo>
                <a:cubicBezTo>
                  <a:pt x="202" y="1505"/>
                  <a:pt x="542" y="1632"/>
                  <a:pt x="653" y="1719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1400" name="Freeform 8"/>
          <p:cNvSpPr>
            <a:spLocks/>
          </p:cNvSpPr>
          <p:nvPr/>
        </p:nvSpPr>
        <p:spPr bwMode="auto">
          <a:xfrm>
            <a:off x="2587625" y="3751263"/>
            <a:ext cx="642938" cy="2497137"/>
          </a:xfrm>
          <a:custGeom>
            <a:avLst/>
            <a:gdLst>
              <a:gd name="T0" fmla="*/ 0 w 405"/>
              <a:gd name="T1" fmla="*/ 0 h 1573"/>
              <a:gd name="T2" fmla="*/ 373 w 405"/>
              <a:gd name="T3" fmla="*/ 452 h 1573"/>
              <a:gd name="T4" fmla="*/ 194 w 405"/>
              <a:gd name="T5" fmla="*/ 1573 h 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5" h="1573">
                <a:moveTo>
                  <a:pt x="0" y="0"/>
                </a:moveTo>
                <a:cubicBezTo>
                  <a:pt x="62" y="74"/>
                  <a:pt x="341" y="190"/>
                  <a:pt x="373" y="452"/>
                </a:cubicBezTo>
                <a:cubicBezTo>
                  <a:pt x="405" y="714"/>
                  <a:pt x="231" y="1340"/>
                  <a:pt x="194" y="1573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Using Data Structures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55626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You create &amp; use data structures in 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crucial steps:</a:t>
            </a:r>
          </a:p>
          <a:p>
            <a:pPr lvl="1">
              <a:buFontTx/>
              <a:buNone/>
            </a:pPr>
            <a:r>
              <a:rPr lang="en-US" sz="24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1) Define</a:t>
            </a:r>
            <a:r>
              <a:rPr lang="en-US" sz="24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 the data structure</a:t>
            </a:r>
            <a:r>
              <a:rPr lang="en-US" sz="2400" u="sng"/>
              <a:t> (the new data type):</a:t>
            </a:r>
          </a:p>
          <a:p>
            <a:pPr lvl="1">
              <a:buFontTx/>
              <a:buNone/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2) Declare variables</a:t>
            </a:r>
            <a:r>
              <a:rPr lang="en-US" sz="2400"/>
              <a:t> of the new data type,</a:t>
            </a:r>
          </a:p>
          <a:p>
            <a:pPr lvl="1">
              <a:buFontTx/>
              <a:buNone/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3) Initialize &amp; use variables </a:t>
            </a:r>
            <a:r>
              <a:rPr lang="en-US" sz="2400"/>
              <a:t>of the new data type.</a:t>
            </a:r>
          </a:p>
          <a:p>
            <a:pPr lvl="1"/>
            <a:endParaRPr lang="en-US" sz="2400"/>
          </a:p>
          <a:p>
            <a:pPr>
              <a:buFontTx/>
              <a:buNone/>
            </a:pPr>
            <a:r>
              <a:rPr lang="en-US" sz="2800"/>
              <a:t>	</a:t>
            </a:r>
          </a:p>
        </p:txBody>
      </p:sp>
      <p:sp>
        <p:nvSpPr>
          <p:cNvPr id="485380" name="Line 4"/>
          <p:cNvSpPr>
            <a:spLocks noChangeShapeType="1"/>
          </p:cNvSpPr>
          <p:nvPr/>
        </p:nvSpPr>
        <p:spPr bwMode="auto">
          <a:xfrm>
            <a:off x="1676400" y="3729038"/>
            <a:ext cx="0" cy="2743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5381" name="Line 5"/>
          <p:cNvSpPr>
            <a:spLocks noChangeShapeType="1"/>
          </p:cNvSpPr>
          <p:nvPr/>
        </p:nvSpPr>
        <p:spPr bwMode="auto">
          <a:xfrm flipV="1">
            <a:off x="1676400" y="3729038"/>
            <a:ext cx="60960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5382" name="Line 6"/>
          <p:cNvSpPr>
            <a:spLocks noChangeShapeType="1"/>
          </p:cNvSpPr>
          <p:nvPr/>
        </p:nvSpPr>
        <p:spPr bwMode="auto">
          <a:xfrm>
            <a:off x="7772400" y="3729038"/>
            <a:ext cx="0" cy="2743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485383" name="Group 7"/>
          <p:cNvGraphicFramePr>
            <a:graphicFrameLocks noGrp="1"/>
          </p:cNvGraphicFramePr>
          <p:nvPr/>
        </p:nvGraphicFramePr>
        <p:xfrm>
          <a:off x="990600" y="3729038"/>
          <a:ext cx="6781800" cy="2592388"/>
        </p:xfrm>
        <a:graphic>
          <a:graphicData uri="http://schemas.openxmlformats.org/drawingml/2006/table">
            <a:tbl>
              <a:tblPr/>
              <a:tblGrid>
                <a:gridCol w="685800"/>
                <a:gridCol w="2438400"/>
                <a:gridCol w="1066800"/>
                <a:gridCol w="1905000"/>
                <a:gridCol w="685800"/>
              </a:tblGrid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NAME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Salary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Social Sec#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Ded.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Ebenezer Scrooge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250.00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001-34-8902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1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Bob Cratchit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10.00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022-85-7741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7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Phineas Fogg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20.00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001-02-0837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urier New" pitchFamily="49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3…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5436" name="Oval 60"/>
          <p:cNvSpPr>
            <a:spLocks noChangeArrowheads="1"/>
          </p:cNvSpPr>
          <p:nvPr/>
        </p:nvSpPr>
        <p:spPr bwMode="auto">
          <a:xfrm>
            <a:off x="1600200" y="4719638"/>
            <a:ext cx="61722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5438" name="Text Box 62"/>
          <p:cNvSpPr txBox="1">
            <a:spLocks noChangeArrowheads="1"/>
          </p:cNvSpPr>
          <p:nvPr/>
        </p:nvSpPr>
        <p:spPr bwMode="auto">
          <a:xfrm>
            <a:off x="152400" y="4267200"/>
            <a:ext cx="1441450" cy="22923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staff[0]</a:t>
            </a:r>
          </a:p>
          <a:p>
            <a:pPr eaLnBrk="0" hangingPunct="0"/>
            <a:r>
              <a:rPr lang="en-US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staff[1]</a:t>
            </a:r>
          </a:p>
          <a:p>
            <a:pPr eaLnBrk="0" hangingPunct="0"/>
            <a:r>
              <a:rPr lang="en-US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eaLnBrk="0" hangingPunct="0"/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staff[2]</a:t>
            </a:r>
          </a:p>
          <a:p>
            <a:pPr eaLnBrk="0" hangingPunct="0"/>
            <a:r>
              <a:rPr lang="en-US" sz="1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eaLnBrk="0" hangingPunct="0"/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staff[3]</a:t>
            </a:r>
          </a:p>
          <a:p>
            <a:pPr eaLnBrk="0" hangingPunct="0"/>
            <a:r>
              <a:rPr lang="en-US"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</a:p>
        </p:txBody>
      </p:sp>
      <p:grpSp>
        <p:nvGrpSpPr>
          <p:cNvPr id="485441" name="Group 65"/>
          <p:cNvGrpSpPr>
            <a:grpSpLocks/>
          </p:cNvGrpSpPr>
          <p:nvPr/>
        </p:nvGrpSpPr>
        <p:grpSpPr bwMode="auto">
          <a:xfrm>
            <a:off x="152400" y="1676400"/>
            <a:ext cx="1143000" cy="457200"/>
            <a:chOff x="42" y="1008"/>
            <a:chExt cx="720" cy="288"/>
          </a:xfrm>
        </p:grpSpPr>
        <p:sp>
          <p:nvSpPr>
            <p:cNvPr id="485439" name="AutoShape 63"/>
            <p:cNvSpPr>
              <a:spLocks noChangeArrowheads="1"/>
            </p:cNvSpPr>
            <p:nvPr/>
          </p:nvSpPr>
          <p:spPr bwMode="auto">
            <a:xfrm>
              <a:off x="96" y="1008"/>
              <a:ext cx="576" cy="288"/>
            </a:xfrm>
            <a:prstGeom prst="star16">
              <a:avLst>
                <a:gd name="adj" fmla="val 37500"/>
              </a:avLst>
            </a:prstGeom>
            <a:noFill/>
            <a:ln w="38100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5440" name="Text Box 64"/>
            <p:cNvSpPr txBox="1">
              <a:spLocks noChangeArrowheads="1"/>
            </p:cNvSpPr>
            <p:nvPr/>
          </p:nvSpPr>
          <p:spPr bwMode="auto">
            <a:xfrm>
              <a:off x="42" y="1022"/>
              <a:ext cx="72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33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New!</a:t>
              </a:r>
            </a:p>
          </p:txBody>
        </p:sp>
      </p:grpSp>
      <p:grpSp>
        <p:nvGrpSpPr>
          <p:cNvPr id="485442" name="Group 66"/>
          <p:cNvGrpSpPr>
            <a:grpSpLocks/>
          </p:cNvGrpSpPr>
          <p:nvPr/>
        </p:nvGrpSpPr>
        <p:grpSpPr bwMode="auto">
          <a:xfrm>
            <a:off x="7315200" y="1676400"/>
            <a:ext cx="1143000" cy="457200"/>
            <a:chOff x="42" y="1008"/>
            <a:chExt cx="720" cy="288"/>
          </a:xfrm>
        </p:grpSpPr>
        <p:sp>
          <p:nvSpPr>
            <p:cNvPr id="485443" name="AutoShape 67"/>
            <p:cNvSpPr>
              <a:spLocks noChangeArrowheads="1"/>
            </p:cNvSpPr>
            <p:nvPr/>
          </p:nvSpPr>
          <p:spPr bwMode="auto">
            <a:xfrm>
              <a:off x="96" y="1008"/>
              <a:ext cx="576" cy="288"/>
            </a:xfrm>
            <a:prstGeom prst="star16">
              <a:avLst>
                <a:gd name="adj" fmla="val 37500"/>
              </a:avLst>
            </a:prstGeom>
            <a:noFill/>
            <a:ln w="38100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5444" name="Text Box 68"/>
            <p:cNvSpPr txBox="1">
              <a:spLocks noChangeArrowheads="1"/>
            </p:cNvSpPr>
            <p:nvPr/>
          </p:nvSpPr>
          <p:spPr bwMode="auto">
            <a:xfrm>
              <a:off x="42" y="1022"/>
              <a:ext cx="72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33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New!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workerT 	//*****employee record *****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*name;	// string constant 	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salary;	// in dollars		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ssn[11];	// xxx-xx-xxxx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ded;		// tax deductions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workerT;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emp1,staff[30];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emp1.name = “Bob Cratchit”;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emp1.salary = 10.00;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strncpy(emp1.ssn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,”022-85-7741”,11);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emp1.ded = 7;	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2000"/>
          </a:p>
        </p:txBody>
      </p:sp>
      <p:sp>
        <p:nvSpPr>
          <p:cNvPr id="54579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0">
                <a:solidFill>
                  <a:srgbClr val="FF0000"/>
                </a:solidFill>
                <a:latin typeface="Tahoma" pitchFamily="34" charset="0"/>
              </a:rPr>
              <a:t>1) Define</a:t>
            </a:r>
            <a:r>
              <a:rPr lang="en-US">
                <a:latin typeface="Tahoma" pitchFamily="34" charset="0"/>
              </a:rPr>
              <a:t> a Data Structure</a:t>
            </a:r>
          </a:p>
        </p:txBody>
      </p:sp>
      <p:sp>
        <p:nvSpPr>
          <p:cNvPr id="545796" name="Oval 4"/>
          <p:cNvSpPr>
            <a:spLocks noChangeArrowheads="1"/>
          </p:cNvSpPr>
          <p:nvPr/>
        </p:nvSpPr>
        <p:spPr bwMode="auto">
          <a:xfrm>
            <a:off x="76200" y="1219200"/>
            <a:ext cx="1368425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5797" name="Oval 5"/>
          <p:cNvSpPr>
            <a:spLocks noChangeArrowheads="1"/>
          </p:cNvSpPr>
          <p:nvPr/>
        </p:nvSpPr>
        <p:spPr bwMode="auto">
          <a:xfrm>
            <a:off x="1447800" y="1219200"/>
            <a:ext cx="9906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5798" name="Text Box 6"/>
          <p:cNvSpPr txBox="1">
            <a:spLocks noChangeArrowheads="1"/>
          </p:cNvSpPr>
          <p:nvPr/>
        </p:nvSpPr>
        <p:spPr bwMode="auto">
          <a:xfrm>
            <a:off x="307975" y="3352800"/>
            <a:ext cx="6473825" cy="8318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‘</a:t>
            </a:r>
            <a:r>
              <a:rPr lang="en-US" b="1">
                <a:effectLst/>
                <a:latin typeface="Times New Roman" pitchFamily="18" charset="0"/>
              </a:rPr>
              <a:t>define a new data type</a:t>
            </a:r>
            <a:r>
              <a:rPr lang="en-US">
                <a:effectLst/>
                <a:latin typeface="Times New Roman" pitchFamily="18" charset="0"/>
              </a:rPr>
              <a:t> for me’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                                  ‘it is a </a:t>
            </a:r>
            <a:r>
              <a:rPr lang="en-US" b="1">
                <a:effectLst/>
                <a:latin typeface="Times New Roman" pitchFamily="18" charset="0"/>
              </a:rPr>
              <a:t>data structure</a:t>
            </a:r>
            <a:r>
              <a:rPr lang="en-US">
                <a:effectLst/>
                <a:latin typeface="Times New Roman" pitchFamily="18" charset="0"/>
              </a:rPr>
              <a:t>, and…’</a:t>
            </a:r>
          </a:p>
        </p:txBody>
      </p:sp>
      <p:sp>
        <p:nvSpPr>
          <p:cNvPr id="545799" name="Line 7"/>
          <p:cNvSpPr>
            <a:spLocks noChangeShapeType="1"/>
          </p:cNvSpPr>
          <p:nvPr/>
        </p:nvSpPr>
        <p:spPr bwMode="auto">
          <a:xfrm flipV="1">
            <a:off x="533400" y="1676400"/>
            <a:ext cx="3175" cy="1752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5801" name="Freeform 9"/>
          <p:cNvSpPr>
            <a:spLocks/>
          </p:cNvSpPr>
          <p:nvPr/>
        </p:nvSpPr>
        <p:spPr bwMode="auto">
          <a:xfrm>
            <a:off x="2286000" y="1676400"/>
            <a:ext cx="2654300" cy="2209800"/>
          </a:xfrm>
          <a:custGeom>
            <a:avLst/>
            <a:gdLst>
              <a:gd name="T0" fmla="*/ 1440 w 1672"/>
              <a:gd name="T1" fmla="*/ 1392 h 1392"/>
              <a:gd name="T2" fmla="*/ 1488 w 1672"/>
              <a:gd name="T3" fmla="*/ 912 h 1392"/>
              <a:gd name="T4" fmla="*/ 336 w 1672"/>
              <a:gd name="T5" fmla="*/ 816 h 1392"/>
              <a:gd name="T6" fmla="*/ 240 w 1672"/>
              <a:gd name="T7" fmla="*/ 240 h 1392"/>
              <a:gd name="T8" fmla="*/ 0 w 1672"/>
              <a:gd name="T9" fmla="*/ 0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72" h="1392">
                <a:moveTo>
                  <a:pt x="1440" y="1392"/>
                </a:moveTo>
                <a:cubicBezTo>
                  <a:pt x="1556" y="1200"/>
                  <a:pt x="1672" y="1008"/>
                  <a:pt x="1488" y="912"/>
                </a:cubicBezTo>
                <a:cubicBezTo>
                  <a:pt x="1304" y="816"/>
                  <a:pt x="544" y="928"/>
                  <a:pt x="336" y="816"/>
                </a:cubicBezTo>
                <a:cubicBezTo>
                  <a:pt x="128" y="704"/>
                  <a:pt x="296" y="376"/>
                  <a:pt x="240" y="240"/>
                </a:cubicBezTo>
                <a:cubicBezTo>
                  <a:pt x="184" y="104"/>
                  <a:pt x="92" y="52"/>
                  <a:pt x="0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45802" name="Group 10"/>
          <p:cNvGrpSpPr>
            <a:grpSpLocks/>
          </p:cNvGrpSpPr>
          <p:nvPr/>
        </p:nvGrpSpPr>
        <p:grpSpPr bwMode="auto">
          <a:xfrm>
            <a:off x="152400" y="533400"/>
            <a:ext cx="1143000" cy="457200"/>
            <a:chOff x="42" y="1008"/>
            <a:chExt cx="720" cy="288"/>
          </a:xfrm>
        </p:grpSpPr>
        <p:sp>
          <p:nvSpPr>
            <p:cNvPr id="545803" name="AutoShape 11"/>
            <p:cNvSpPr>
              <a:spLocks noChangeArrowheads="1"/>
            </p:cNvSpPr>
            <p:nvPr/>
          </p:nvSpPr>
          <p:spPr bwMode="auto">
            <a:xfrm>
              <a:off x="96" y="1008"/>
              <a:ext cx="576" cy="288"/>
            </a:xfrm>
            <a:prstGeom prst="star16">
              <a:avLst>
                <a:gd name="adj" fmla="val 37500"/>
              </a:avLst>
            </a:prstGeom>
            <a:noFill/>
            <a:ln w="38100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5804" name="Text Box 12"/>
            <p:cNvSpPr txBox="1">
              <a:spLocks noChangeArrowheads="1"/>
            </p:cNvSpPr>
            <p:nvPr/>
          </p:nvSpPr>
          <p:spPr bwMode="auto">
            <a:xfrm>
              <a:off x="42" y="1022"/>
              <a:ext cx="72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33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New!</a:t>
              </a:r>
            </a:p>
          </p:txBody>
        </p:sp>
      </p:grpSp>
      <p:grpSp>
        <p:nvGrpSpPr>
          <p:cNvPr id="545805" name="Group 13"/>
          <p:cNvGrpSpPr>
            <a:grpSpLocks/>
          </p:cNvGrpSpPr>
          <p:nvPr/>
        </p:nvGrpSpPr>
        <p:grpSpPr bwMode="auto">
          <a:xfrm>
            <a:off x="7924800" y="533400"/>
            <a:ext cx="1143000" cy="457200"/>
            <a:chOff x="42" y="1008"/>
            <a:chExt cx="720" cy="288"/>
          </a:xfrm>
        </p:grpSpPr>
        <p:sp>
          <p:nvSpPr>
            <p:cNvPr id="545806" name="AutoShape 14"/>
            <p:cNvSpPr>
              <a:spLocks noChangeArrowheads="1"/>
            </p:cNvSpPr>
            <p:nvPr/>
          </p:nvSpPr>
          <p:spPr bwMode="auto">
            <a:xfrm>
              <a:off x="96" y="1008"/>
              <a:ext cx="576" cy="288"/>
            </a:xfrm>
            <a:prstGeom prst="star16">
              <a:avLst>
                <a:gd name="adj" fmla="val 37500"/>
              </a:avLst>
            </a:prstGeom>
            <a:noFill/>
            <a:ln w="38100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5807" name="Text Box 15"/>
            <p:cNvSpPr txBox="1">
              <a:spLocks noChangeArrowheads="1"/>
            </p:cNvSpPr>
            <p:nvPr/>
          </p:nvSpPr>
          <p:spPr bwMode="auto">
            <a:xfrm>
              <a:off x="42" y="1022"/>
              <a:ext cx="72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33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New!</a:t>
              </a:r>
            </a:p>
          </p:txBody>
        </p:sp>
      </p:grpSp>
      <p:grpSp>
        <p:nvGrpSpPr>
          <p:cNvPr id="545808" name="Group 16"/>
          <p:cNvGrpSpPr>
            <a:grpSpLocks/>
          </p:cNvGrpSpPr>
          <p:nvPr/>
        </p:nvGrpSpPr>
        <p:grpSpPr bwMode="auto">
          <a:xfrm>
            <a:off x="5029200" y="5638800"/>
            <a:ext cx="1143000" cy="457200"/>
            <a:chOff x="42" y="1008"/>
            <a:chExt cx="720" cy="288"/>
          </a:xfrm>
        </p:grpSpPr>
        <p:sp>
          <p:nvSpPr>
            <p:cNvPr id="545809" name="AutoShape 17"/>
            <p:cNvSpPr>
              <a:spLocks noChangeArrowheads="1"/>
            </p:cNvSpPr>
            <p:nvPr/>
          </p:nvSpPr>
          <p:spPr bwMode="auto">
            <a:xfrm>
              <a:off x="96" y="1008"/>
              <a:ext cx="576" cy="288"/>
            </a:xfrm>
            <a:prstGeom prst="star16">
              <a:avLst>
                <a:gd name="adj" fmla="val 37500"/>
              </a:avLst>
            </a:prstGeom>
            <a:noFill/>
            <a:ln w="38100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5810" name="Text Box 18"/>
            <p:cNvSpPr txBox="1">
              <a:spLocks noChangeArrowheads="1"/>
            </p:cNvSpPr>
            <p:nvPr/>
          </p:nvSpPr>
          <p:spPr bwMode="auto">
            <a:xfrm>
              <a:off x="42" y="1022"/>
              <a:ext cx="72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33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New!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	//*****employee record *****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*name;	// string constant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salary;	// in dollars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ssn[11];	// xxx-xx-xxxx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ded;		// tax deductions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emp1,staff[30];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emp1.name = “Bob Cratchit”;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emp1.salary = 10.00;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strncpy(emp1.ssn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,”022-85-7741”,11);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emp1.ded = 7;	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2000"/>
          </a:p>
        </p:txBody>
      </p:sp>
      <p:sp>
        <p:nvSpPr>
          <p:cNvPr id="488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0">
                <a:solidFill>
                  <a:srgbClr val="FF0000"/>
                </a:solidFill>
                <a:latin typeface="Tahoma" pitchFamily="34" charset="0"/>
              </a:rPr>
              <a:t>1) Define</a:t>
            </a:r>
            <a:r>
              <a:rPr lang="en-US">
                <a:latin typeface="Tahoma" pitchFamily="34" charset="0"/>
              </a:rPr>
              <a:t> a Data Structure</a:t>
            </a:r>
          </a:p>
        </p:txBody>
      </p:sp>
      <p:sp>
        <p:nvSpPr>
          <p:cNvPr id="488462" name="Line 14"/>
          <p:cNvSpPr>
            <a:spLocks noChangeShapeType="1"/>
          </p:cNvSpPr>
          <p:nvPr/>
        </p:nvSpPr>
        <p:spPr bwMode="auto">
          <a:xfrm flipH="1" flipV="1">
            <a:off x="1676400" y="3124200"/>
            <a:ext cx="5334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8463" name="Oval 15"/>
          <p:cNvSpPr>
            <a:spLocks noChangeArrowheads="1"/>
          </p:cNvSpPr>
          <p:nvPr/>
        </p:nvSpPr>
        <p:spPr bwMode="auto">
          <a:xfrm>
            <a:off x="457200" y="2819400"/>
            <a:ext cx="12192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8464" name="Text Box 16"/>
          <p:cNvSpPr txBox="1">
            <a:spLocks noChangeArrowheads="1"/>
          </p:cNvSpPr>
          <p:nvPr/>
        </p:nvSpPr>
        <p:spPr bwMode="auto">
          <a:xfrm>
            <a:off x="260350" y="3810000"/>
            <a:ext cx="8612188" cy="26574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dirty="0">
                <a:effectLst/>
                <a:latin typeface="Times New Roman" pitchFamily="18" charset="0"/>
              </a:rPr>
              <a:t>‘The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name</a:t>
            </a:r>
            <a:r>
              <a:rPr lang="en-US" dirty="0">
                <a:effectLst/>
                <a:latin typeface="Times New Roman" pitchFamily="18" charset="0"/>
              </a:rPr>
              <a:t> of the new data type is …’</a:t>
            </a:r>
          </a:p>
          <a:p>
            <a:pPr eaLnBrk="0" hangingPunct="0"/>
            <a:endParaRPr lang="en-US" dirty="0">
              <a:effectLst/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n-US" dirty="0">
                <a:effectLst/>
                <a:latin typeface="Times New Roman" pitchFamily="18" charset="0"/>
              </a:rPr>
              <a:t>  T suffix to help remind you that the data</a:t>
            </a:r>
            <a:br>
              <a:rPr lang="en-US" dirty="0">
                <a:effectLst/>
                <a:latin typeface="Times New Roman" pitchFamily="18" charset="0"/>
              </a:rPr>
            </a:br>
            <a:r>
              <a:rPr lang="en-US" dirty="0">
                <a:effectLst/>
                <a:latin typeface="Times New Roman" pitchFamily="18" charset="0"/>
              </a:rPr>
              <a:t>structure </a:t>
            </a:r>
            <a:r>
              <a:rPr lang="en-US" sz="1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dirty="0">
                <a:effectLst/>
                <a:latin typeface="Times New Roman" pitchFamily="18" charset="0"/>
              </a:rPr>
              <a:t> is a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data type</a:t>
            </a:r>
            <a:r>
              <a:rPr lang="en-US" dirty="0">
                <a:effectLst/>
                <a:latin typeface="Times New Roman" pitchFamily="18" charset="0"/>
              </a:rPr>
              <a:t>, not a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variable</a:t>
            </a:r>
            <a:r>
              <a:rPr lang="en-US" dirty="0">
                <a:effectLst/>
                <a:latin typeface="Times New Roman" pitchFamily="18" charset="0"/>
              </a:rPr>
              <a:t>;</a:t>
            </a:r>
          </a:p>
          <a:p>
            <a:pPr eaLnBrk="0" hangingPunct="0">
              <a:buFontTx/>
              <a:buChar char="•"/>
            </a:pPr>
            <a:endParaRPr lang="en-US" dirty="0">
              <a:effectLst/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n-US" dirty="0">
                <a:effectLst/>
                <a:latin typeface="Times New Roman" pitchFamily="18" charset="0"/>
              </a:rPr>
              <a:t>  ?Named in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TWO</a:t>
            </a:r>
            <a:r>
              <a:rPr lang="en-US" dirty="0">
                <a:effectLst/>
                <a:latin typeface="Times New Roman" pitchFamily="18" charset="0"/>
              </a:rPr>
              <a:t> places?!?  (see </a:t>
            </a:r>
            <a:r>
              <a:rPr lang="en-US" dirty="0" err="1">
                <a:effectLst/>
                <a:latin typeface="Times New Roman" pitchFamily="18" charset="0"/>
              </a:rPr>
              <a:t>pg</a:t>
            </a:r>
            <a:r>
              <a:rPr lang="en-US" dirty="0">
                <a:effectLst/>
                <a:latin typeface="Times New Roman" pitchFamily="18" charset="0"/>
              </a:rPr>
              <a:t> 805 in book)</a:t>
            </a:r>
          </a:p>
          <a:p>
            <a:pPr eaLnBrk="0" hangingPunct="0"/>
            <a:r>
              <a:rPr lang="en-US" dirty="0">
                <a:effectLst/>
                <a:latin typeface="Times New Roman" pitchFamily="18" charset="0"/>
              </a:rPr>
              <a:t>    </a:t>
            </a:r>
            <a:r>
              <a:rPr lang="en-US" b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YES: </a:t>
            </a:r>
            <a:r>
              <a:rPr lang="en-US" dirty="0">
                <a:solidFill>
                  <a:schemeClr val="accent6"/>
                </a:solidFill>
                <a:effectLst/>
                <a:latin typeface="Times New Roman" pitchFamily="18" charset="0"/>
              </a:rPr>
              <a:t> </a:t>
            </a:r>
            <a:r>
              <a:rPr lang="en-US" dirty="0">
                <a:effectLst/>
                <a:latin typeface="Times New Roman" pitchFamily="18" charset="0"/>
              </a:rPr>
              <a:t>you'll need this later for structures that point to each other...</a:t>
            </a:r>
          </a:p>
        </p:txBody>
      </p:sp>
      <p:sp>
        <p:nvSpPr>
          <p:cNvPr id="488465" name="Oval 17"/>
          <p:cNvSpPr>
            <a:spLocks noChangeArrowheads="1"/>
          </p:cNvSpPr>
          <p:nvPr/>
        </p:nvSpPr>
        <p:spPr bwMode="auto">
          <a:xfrm>
            <a:off x="2438400" y="1219200"/>
            <a:ext cx="12954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8466" name="Line 18"/>
          <p:cNvSpPr>
            <a:spLocks noChangeShapeType="1"/>
          </p:cNvSpPr>
          <p:nvPr/>
        </p:nvSpPr>
        <p:spPr bwMode="auto">
          <a:xfrm flipV="1">
            <a:off x="2514600" y="1752600"/>
            <a:ext cx="304800" cy="2057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88467" name="Group 19"/>
          <p:cNvGrpSpPr>
            <a:grpSpLocks/>
          </p:cNvGrpSpPr>
          <p:nvPr/>
        </p:nvGrpSpPr>
        <p:grpSpPr bwMode="auto">
          <a:xfrm>
            <a:off x="152400" y="533400"/>
            <a:ext cx="1143000" cy="457200"/>
            <a:chOff x="42" y="1008"/>
            <a:chExt cx="720" cy="288"/>
          </a:xfrm>
        </p:grpSpPr>
        <p:sp>
          <p:nvSpPr>
            <p:cNvPr id="488468" name="AutoShape 20"/>
            <p:cNvSpPr>
              <a:spLocks noChangeArrowheads="1"/>
            </p:cNvSpPr>
            <p:nvPr/>
          </p:nvSpPr>
          <p:spPr bwMode="auto">
            <a:xfrm>
              <a:off x="96" y="1008"/>
              <a:ext cx="576" cy="288"/>
            </a:xfrm>
            <a:prstGeom prst="star16">
              <a:avLst>
                <a:gd name="adj" fmla="val 37500"/>
              </a:avLst>
            </a:prstGeom>
            <a:noFill/>
            <a:ln w="38100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469" name="Text Box 21"/>
            <p:cNvSpPr txBox="1">
              <a:spLocks noChangeArrowheads="1"/>
            </p:cNvSpPr>
            <p:nvPr/>
          </p:nvSpPr>
          <p:spPr bwMode="auto">
            <a:xfrm>
              <a:off x="42" y="1022"/>
              <a:ext cx="72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33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New!</a:t>
              </a:r>
            </a:p>
          </p:txBody>
        </p:sp>
      </p:grpSp>
      <p:grpSp>
        <p:nvGrpSpPr>
          <p:cNvPr id="488470" name="Group 22"/>
          <p:cNvGrpSpPr>
            <a:grpSpLocks/>
          </p:cNvGrpSpPr>
          <p:nvPr/>
        </p:nvGrpSpPr>
        <p:grpSpPr bwMode="auto">
          <a:xfrm>
            <a:off x="7924800" y="533400"/>
            <a:ext cx="1143000" cy="457200"/>
            <a:chOff x="42" y="1008"/>
            <a:chExt cx="720" cy="288"/>
          </a:xfrm>
        </p:grpSpPr>
        <p:sp>
          <p:nvSpPr>
            <p:cNvPr id="488471" name="AutoShape 23"/>
            <p:cNvSpPr>
              <a:spLocks noChangeArrowheads="1"/>
            </p:cNvSpPr>
            <p:nvPr/>
          </p:nvSpPr>
          <p:spPr bwMode="auto">
            <a:xfrm>
              <a:off x="96" y="1008"/>
              <a:ext cx="576" cy="288"/>
            </a:xfrm>
            <a:prstGeom prst="star16">
              <a:avLst>
                <a:gd name="adj" fmla="val 37500"/>
              </a:avLst>
            </a:prstGeom>
            <a:noFill/>
            <a:ln w="38100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472" name="Text Box 24"/>
            <p:cNvSpPr txBox="1">
              <a:spLocks noChangeArrowheads="1"/>
            </p:cNvSpPr>
            <p:nvPr/>
          </p:nvSpPr>
          <p:spPr bwMode="auto">
            <a:xfrm>
              <a:off x="42" y="1022"/>
              <a:ext cx="72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33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New!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Tahoma" pitchFamily="34" charset="0"/>
              </a:rPr>
              <a:t>(Recall) Dynamic Allocation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77200" cy="5029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main()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k,kmax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pDone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*)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kmax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 == 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return(-1);	// error?! Bye!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for(k=0; k&lt;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kmax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k++)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[k] = rand();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pDone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 (more work with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...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free(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pDone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	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467972" name="Text Box 4"/>
          <p:cNvSpPr txBox="1">
            <a:spLocks noChangeArrowheads="1"/>
          </p:cNvSpPr>
          <p:nvPr/>
        </p:nvSpPr>
        <p:spPr bwMode="auto">
          <a:xfrm>
            <a:off x="5562600" y="3505200"/>
            <a:ext cx="33528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Use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sizeof()</a:t>
            </a:r>
            <a:r>
              <a:rPr lang="en-US">
                <a:effectLst/>
                <a:latin typeface="Times New Roman" pitchFamily="18" charset="0"/>
              </a:rPr>
              <a:t> to find how many bytes.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--Variables are OK here!</a:t>
            </a:r>
          </a:p>
        </p:txBody>
      </p:sp>
      <p:sp>
        <p:nvSpPr>
          <p:cNvPr id="467973" name="Line 5"/>
          <p:cNvSpPr>
            <a:spLocks noChangeShapeType="1"/>
          </p:cNvSpPr>
          <p:nvPr/>
        </p:nvSpPr>
        <p:spPr bwMode="auto">
          <a:xfrm flipH="1">
            <a:off x="4572000" y="2286000"/>
            <a:ext cx="2286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7974" name="Text Box 6"/>
          <p:cNvSpPr txBox="1">
            <a:spLocks noChangeArrowheads="1"/>
          </p:cNvSpPr>
          <p:nvPr/>
        </p:nvSpPr>
        <p:spPr bwMode="auto">
          <a:xfrm>
            <a:off x="4800600" y="1143000"/>
            <a:ext cx="33528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malloc(n)</a:t>
            </a:r>
            <a:r>
              <a:rPr lang="en-US">
                <a:effectLst/>
                <a:latin typeface="Times New Roman" pitchFamily="18" charset="0"/>
              </a:rPr>
              <a:t> function: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reserve a block of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</a:t>
            </a:r>
            <a:r>
              <a:rPr lang="en-US">
                <a:effectLst/>
                <a:latin typeface="Times New Roman" pitchFamily="18" charset="0"/>
              </a:rPr>
              <a:t> bytes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(Block has no name)</a:t>
            </a:r>
          </a:p>
        </p:txBody>
      </p:sp>
      <p:sp>
        <p:nvSpPr>
          <p:cNvPr id="467975" name="Line 7"/>
          <p:cNvSpPr>
            <a:spLocks noChangeShapeType="1"/>
          </p:cNvSpPr>
          <p:nvPr/>
        </p:nvSpPr>
        <p:spPr bwMode="auto">
          <a:xfrm flipH="1" flipV="1">
            <a:off x="5562600" y="3124200"/>
            <a:ext cx="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7976" name="Oval 8"/>
          <p:cNvSpPr>
            <a:spLocks noChangeArrowheads="1"/>
          </p:cNvSpPr>
          <p:nvPr/>
        </p:nvSpPr>
        <p:spPr bwMode="auto">
          <a:xfrm>
            <a:off x="4114800" y="2667000"/>
            <a:ext cx="2514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7977" name="Text Box 9"/>
          <p:cNvSpPr txBox="1">
            <a:spLocks noChangeArrowheads="1"/>
          </p:cNvSpPr>
          <p:nvPr/>
        </p:nvSpPr>
        <p:spPr bwMode="auto">
          <a:xfrm>
            <a:off x="3200400" y="5257800"/>
            <a:ext cx="2971800" cy="126365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ERRORS? </a:t>
            </a:r>
            <a:r>
              <a:rPr lang="en-US">
                <a:effectLst/>
                <a:latin typeface="Times New Roman" pitchFamily="18" charset="0"/>
              </a:rPr>
              <a:t> </a:t>
            </a:r>
          </a:p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malloc()</a:t>
            </a:r>
            <a:r>
              <a:rPr lang="en-US">
                <a:effectLst/>
                <a:latin typeface="Times New Roman" pitchFamily="18" charset="0"/>
              </a:rPr>
              <a:t> returns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  <a:r>
              <a:rPr lang="en-US">
                <a:effectLst/>
                <a:latin typeface="Times New Roman" pitchFamily="18" charset="0"/>
              </a:rPr>
              <a:t> pointer (0) </a:t>
            </a:r>
          </a:p>
        </p:txBody>
      </p:sp>
      <p:sp>
        <p:nvSpPr>
          <p:cNvPr id="467978" name="Line 10"/>
          <p:cNvSpPr>
            <a:spLocks noChangeShapeType="1"/>
          </p:cNvSpPr>
          <p:nvPr/>
        </p:nvSpPr>
        <p:spPr bwMode="auto">
          <a:xfrm flipH="1" flipV="1">
            <a:off x="2133600" y="3200400"/>
            <a:ext cx="1066800" cy="2514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workerT 	//*****employee record *****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// string constant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salary;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// in dollars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ssn[11];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// xxx-xx-xxxx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ded;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// tax deductions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workerT;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emp1,staff[30];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emp1.name = “Bob Cratchit”;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emp1.salary = 10.00;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strncpy(emp1.ssn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,”022-85-7741”,11);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emp1.ded = 7;	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2000"/>
          </a:p>
        </p:txBody>
      </p:sp>
      <p:sp>
        <p:nvSpPr>
          <p:cNvPr id="54681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0">
                <a:solidFill>
                  <a:srgbClr val="FF0000"/>
                </a:solidFill>
                <a:latin typeface="Tahoma" pitchFamily="34" charset="0"/>
              </a:rPr>
              <a:t>1) Define</a:t>
            </a:r>
            <a:r>
              <a:rPr lang="en-US">
                <a:latin typeface="Tahoma" pitchFamily="34" charset="0"/>
              </a:rPr>
              <a:t> a Data Structure</a:t>
            </a:r>
          </a:p>
        </p:txBody>
      </p:sp>
      <p:sp>
        <p:nvSpPr>
          <p:cNvPr id="546820" name="Text Box 4"/>
          <p:cNvSpPr txBox="1">
            <a:spLocks noChangeArrowheads="1"/>
          </p:cNvSpPr>
          <p:nvPr/>
        </p:nvSpPr>
        <p:spPr bwMode="auto">
          <a:xfrm>
            <a:off x="228600" y="3657600"/>
            <a:ext cx="7369175" cy="15621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The data structure is a collection of these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‘members’</a:t>
            </a:r>
            <a:endParaRPr lang="en-US">
              <a:effectLst/>
              <a:latin typeface="Times New Roman" pitchFamily="18" charset="0"/>
            </a:endParaRPr>
          </a:p>
          <a:p>
            <a:pPr eaLnBrk="0" hangingPunct="0"/>
            <a:endParaRPr lang="en-US">
              <a:effectLst/>
              <a:latin typeface="Times New Roman" pitchFamily="18" charset="0"/>
            </a:endParaRP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--all must have a type and a name, like any other variables,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--(but these are ‘sub-variables’ within the type ‘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>
                <a:effectLst/>
                <a:latin typeface="Times New Roman" pitchFamily="18" charset="0"/>
              </a:rPr>
              <a:t>’)</a:t>
            </a:r>
          </a:p>
        </p:txBody>
      </p:sp>
      <p:sp>
        <p:nvSpPr>
          <p:cNvPr id="546821" name="Line 5"/>
          <p:cNvSpPr>
            <a:spLocks noChangeShapeType="1"/>
          </p:cNvSpPr>
          <p:nvPr/>
        </p:nvSpPr>
        <p:spPr bwMode="auto">
          <a:xfrm flipH="1" flipV="1">
            <a:off x="2362200" y="2743200"/>
            <a:ext cx="384175" cy="911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6822" name="Oval 6"/>
          <p:cNvSpPr>
            <a:spLocks noChangeArrowheads="1"/>
          </p:cNvSpPr>
          <p:nvPr/>
        </p:nvSpPr>
        <p:spPr bwMode="auto">
          <a:xfrm>
            <a:off x="228600" y="1828800"/>
            <a:ext cx="2438400" cy="1066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46823" name="Group 7"/>
          <p:cNvGrpSpPr>
            <a:grpSpLocks/>
          </p:cNvGrpSpPr>
          <p:nvPr/>
        </p:nvGrpSpPr>
        <p:grpSpPr bwMode="auto">
          <a:xfrm>
            <a:off x="152400" y="533400"/>
            <a:ext cx="1143000" cy="457200"/>
            <a:chOff x="42" y="1008"/>
            <a:chExt cx="720" cy="288"/>
          </a:xfrm>
        </p:grpSpPr>
        <p:sp>
          <p:nvSpPr>
            <p:cNvPr id="546824" name="AutoShape 8"/>
            <p:cNvSpPr>
              <a:spLocks noChangeArrowheads="1"/>
            </p:cNvSpPr>
            <p:nvPr/>
          </p:nvSpPr>
          <p:spPr bwMode="auto">
            <a:xfrm>
              <a:off x="96" y="1008"/>
              <a:ext cx="576" cy="288"/>
            </a:xfrm>
            <a:prstGeom prst="star16">
              <a:avLst>
                <a:gd name="adj" fmla="val 37500"/>
              </a:avLst>
            </a:prstGeom>
            <a:noFill/>
            <a:ln w="38100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6825" name="Text Box 9"/>
            <p:cNvSpPr txBox="1">
              <a:spLocks noChangeArrowheads="1"/>
            </p:cNvSpPr>
            <p:nvPr/>
          </p:nvSpPr>
          <p:spPr bwMode="auto">
            <a:xfrm>
              <a:off x="42" y="1022"/>
              <a:ext cx="72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33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New!</a:t>
              </a:r>
            </a:p>
          </p:txBody>
        </p:sp>
      </p:grpSp>
      <p:grpSp>
        <p:nvGrpSpPr>
          <p:cNvPr id="546826" name="Group 10"/>
          <p:cNvGrpSpPr>
            <a:grpSpLocks/>
          </p:cNvGrpSpPr>
          <p:nvPr/>
        </p:nvGrpSpPr>
        <p:grpSpPr bwMode="auto">
          <a:xfrm>
            <a:off x="7924800" y="533400"/>
            <a:ext cx="1143000" cy="457200"/>
            <a:chOff x="42" y="1008"/>
            <a:chExt cx="720" cy="288"/>
          </a:xfrm>
        </p:grpSpPr>
        <p:sp>
          <p:nvSpPr>
            <p:cNvPr id="546827" name="AutoShape 11"/>
            <p:cNvSpPr>
              <a:spLocks noChangeArrowheads="1"/>
            </p:cNvSpPr>
            <p:nvPr/>
          </p:nvSpPr>
          <p:spPr bwMode="auto">
            <a:xfrm>
              <a:off x="96" y="1008"/>
              <a:ext cx="576" cy="288"/>
            </a:xfrm>
            <a:prstGeom prst="star16">
              <a:avLst>
                <a:gd name="adj" fmla="val 37500"/>
              </a:avLst>
            </a:prstGeom>
            <a:noFill/>
            <a:ln w="38100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6828" name="Text Box 12"/>
            <p:cNvSpPr txBox="1">
              <a:spLocks noChangeArrowheads="1"/>
            </p:cNvSpPr>
            <p:nvPr/>
          </p:nvSpPr>
          <p:spPr bwMode="auto">
            <a:xfrm>
              <a:off x="42" y="1022"/>
              <a:ext cx="72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solidFill>
                    <a:srgbClr val="33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New!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workerT 	//*****employee record *****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*name;	// string constant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salary;	// in dollars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ssn[11];	// xxx-xx-xxxx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ded;		// tax deductions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workerT;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emp1,staff[30];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emp1.name = “Bob Cratchit”;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emp1.salary = 10.00;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strncpy(emp1.ssn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,”022-85-7741”,11);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emp1.ded = 7;	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2000"/>
          </a:p>
        </p:txBody>
      </p:sp>
      <p:sp>
        <p:nvSpPr>
          <p:cNvPr id="54989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b="0">
                <a:solidFill>
                  <a:srgbClr val="FF0000"/>
                </a:solidFill>
                <a:latin typeface="Tahoma" pitchFamily="34" charset="0"/>
              </a:rPr>
              <a:t>2) Declare</a:t>
            </a:r>
            <a:r>
              <a:rPr lang="en-US" sz="3600">
                <a:solidFill>
                  <a:srgbClr val="FF0000"/>
                </a:solidFill>
                <a:latin typeface="Tahoma" pitchFamily="34" charset="0"/>
              </a:rPr>
              <a:t> Variables</a:t>
            </a:r>
            <a:r>
              <a:rPr lang="en-US" sz="3600">
                <a:latin typeface="Tahoma" pitchFamily="34" charset="0"/>
              </a:rPr>
              <a:t> of new Type</a:t>
            </a:r>
          </a:p>
        </p:txBody>
      </p:sp>
      <p:sp>
        <p:nvSpPr>
          <p:cNvPr id="549892" name="Text Box 4"/>
          <p:cNvSpPr txBox="1">
            <a:spLocks noChangeArrowheads="1"/>
          </p:cNvSpPr>
          <p:nvPr/>
        </p:nvSpPr>
        <p:spPr bwMode="auto">
          <a:xfrm>
            <a:off x="4419600" y="3048000"/>
            <a:ext cx="4419600" cy="15621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‘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>
                <a:effectLst/>
                <a:latin typeface="Times New Roman" pitchFamily="18" charset="0"/>
              </a:rPr>
              <a:t>’ now acts as a data type,  just as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char, int, float</a:t>
            </a:r>
            <a:r>
              <a:rPr lang="en-US">
                <a:solidFill>
                  <a:schemeClr val="accent2"/>
                </a:solidFill>
                <a:effectLst/>
                <a:latin typeface="Courier New" pitchFamily="49" charset="0"/>
              </a:rPr>
              <a:t>,</a:t>
            </a:r>
            <a:r>
              <a:rPr lang="en-US">
                <a:effectLst/>
                <a:latin typeface="Times New Roman" pitchFamily="18" charset="0"/>
              </a:rPr>
              <a:t> etc.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(We declared a single var. ‘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</a:t>
            </a:r>
            <a:r>
              <a:rPr lang="en-US">
                <a:effectLst/>
                <a:latin typeface="Times New Roman" pitchFamily="18" charset="0"/>
              </a:rPr>
              <a:t>’ and an array named ‘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</a:t>
            </a:r>
            <a:r>
              <a:rPr lang="en-US">
                <a:effectLst/>
                <a:latin typeface="Times New Roman" pitchFamily="18" charset="0"/>
              </a:rPr>
              <a:t>’.)</a:t>
            </a:r>
          </a:p>
        </p:txBody>
      </p:sp>
      <p:sp>
        <p:nvSpPr>
          <p:cNvPr id="549893" name="Line 5"/>
          <p:cNvSpPr>
            <a:spLocks noChangeShapeType="1"/>
          </p:cNvSpPr>
          <p:nvPr/>
        </p:nvSpPr>
        <p:spPr bwMode="auto">
          <a:xfrm flipH="1">
            <a:off x="1676400" y="3352800"/>
            <a:ext cx="27432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9894" name="Oval 6"/>
          <p:cNvSpPr>
            <a:spLocks noChangeArrowheads="1"/>
          </p:cNvSpPr>
          <p:nvPr/>
        </p:nvSpPr>
        <p:spPr bwMode="auto">
          <a:xfrm>
            <a:off x="457200" y="3962400"/>
            <a:ext cx="12954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workerT 	//*****employee record *****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*name;	// string constant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salary;	// in dollars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ssn[11];	// xxx-xx-xxxx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ded;		// tax deductions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workerT;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emp1,staff[30];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float tax;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emp1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.name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“Bob Cratchit”;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.salary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10.00;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strncpy(emp1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.ssn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,”022-85-7741”,11);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emp1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.ded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7;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tax = (emp1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.salary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– emp1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.ded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*EXEMPTION)*TAX_RATE;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2000">
              <a:solidFill>
                <a:schemeClr val="accent2"/>
              </a:solidFill>
            </a:endParaRPr>
          </a:p>
        </p:txBody>
      </p:sp>
      <p:sp>
        <p:nvSpPr>
          <p:cNvPr id="55091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>
                <a:solidFill>
                  <a:srgbClr val="FF0000"/>
                </a:solidFill>
                <a:latin typeface="Tahoma" pitchFamily="34" charset="0"/>
              </a:rPr>
              <a:t>3) Initialize and Use</a:t>
            </a:r>
            <a:r>
              <a:rPr lang="en-US" sz="3600">
                <a:latin typeface="Tahoma" pitchFamily="34" charset="0"/>
              </a:rPr>
              <a:t> Variables</a:t>
            </a:r>
          </a:p>
        </p:txBody>
      </p:sp>
      <p:sp>
        <p:nvSpPr>
          <p:cNvPr id="550916" name="Text Box 4"/>
          <p:cNvSpPr txBox="1">
            <a:spLocks noChangeArrowheads="1"/>
          </p:cNvSpPr>
          <p:nvPr/>
        </p:nvSpPr>
        <p:spPr bwMode="auto">
          <a:xfrm>
            <a:off x="4800600" y="3200400"/>
            <a:ext cx="36576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Use ‘dot’ operator to access the ‘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members’</a:t>
            </a:r>
            <a:r>
              <a:rPr lang="en-US">
                <a:effectLst/>
                <a:latin typeface="Times New Roman" pitchFamily="18" charset="0"/>
              </a:rPr>
              <a:t> or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‘fields’</a:t>
            </a:r>
            <a:r>
              <a:rPr lang="en-US">
                <a:effectLst/>
                <a:latin typeface="Times New Roman" pitchFamily="18" charset="0"/>
              </a:rPr>
              <a:t> of the data structure</a:t>
            </a:r>
          </a:p>
        </p:txBody>
      </p:sp>
      <p:sp>
        <p:nvSpPr>
          <p:cNvPr id="550917" name="Line 5"/>
          <p:cNvSpPr>
            <a:spLocks noChangeShapeType="1"/>
          </p:cNvSpPr>
          <p:nvPr/>
        </p:nvSpPr>
        <p:spPr bwMode="auto">
          <a:xfrm flipH="1">
            <a:off x="1981200" y="3962400"/>
            <a:ext cx="28194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18" name="Oval 6"/>
          <p:cNvSpPr>
            <a:spLocks noChangeArrowheads="1"/>
          </p:cNvSpPr>
          <p:nvPr/>
        </p:nvSpPr>
        <p:spPr bwMode="auto">
          <a:xfrm>
            <a:off x="1143000" y="4876800"/>
            <a:ext cx="9144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Tahoma" pitchFamily="34" charset="0"/>
              </a:rPr>
              <a:t>(Recall) Dynamic Allocation</a:t>
            </a:r>
          </a:p>
        </p:txBody>
      </p:sp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77200" cy="4953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main()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k,kmax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pDone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*)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kmax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if(NULL == 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return(-1);	// error?! Bye!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for(k=0; k&lt;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kmax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k++)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[k] = rand();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pDone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 (more work with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 ...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free(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pDone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	</a:t>
            </a:r>
            <a:b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470020" name="Text Box 4"/>
          <p:cNvSpPr txBox="1">
            <a:spLocks noChangeArrowheads="1"/>
          </p:cNvSpPr>
          <p:nvPr/>
        </p:nvSpPr>
        <p:spPr bwMode="auto">
          <a:xfrm>
            <a:off x="5105400" y="1295400"/>
            <a:ext cx="33528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>
                <a:effectLst/>
                <a:latin typeface="Times New Roman" pitchFamily="18" charset="0"/>
              </a:rPr>
              <a:t> returns pointer;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ALWAYS</a:t>
            </a:r>
            <a:r>
              <a:rPr lang="en-US">
                <a:effectLst/>
                <a:latin typeface="Times New Roman" pitchFamily="18" charset="0"/>
              </a:rPr>
              <a:t> typecast 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to the proper type.</a:t>
            </a:r>
          </a:p>
        </p:txBody>
      </p:sp>
      <p:sp>
        <p:nvSpPr>
          <p:cNvPr id="470021" name="Line 5"/>
          <p:cNvSpPr>
            <a:spLocks noChangeShapeType="1"/>
          </p:cNvSpPr>
          <p:nvPr/>
        </p:nvSpPr>
        <p:spPr bwMode="auto">
          <a:xfrm flipH="1">
            <a:off x="3124200" y="1905000"/>
            <a:ext cx="198120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0022" name="Text Box 6"/>
          <p:cNvSpPr txBox="1">
            <a:spLocks noChangeArrowheads="1"/>
          </p:cNvSpPr>
          <p:nvPr/>
        </p:nvSpPr>
        <p:spPr bwMode="auto">
          <a:xfrm>
            <a:off x="5410200" y="3886200"/>
            <a:ext cx="35052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>
                <a:effectLst/>
                <a:latin typeface="Times New Roman" pitchFamily="18" charset="0"/>
              </a:rPr>
              <a:t> function reserves a block of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</a:t>
            </a:r>
            <a:r>
              <a:rPr lang="en-US">
                <a:effectLst/>
                <a:latin typeface="Times New Roman" pitchFamily="18" charset="0"/>
              </a:rPr>
              <a:t> bytes</a:t>
            </a:r>
          </a:p>
          <a:p>
            <a:pPr eaLnBrk="0" hangingPunct="0"/>
            <a:r>
              <a:rPr lang="en-US">
                <a:solidFill>
                  <a:srgbClr val="FF0000"/>
                </a:solidFill>
                <a:effectLst/>
                <a:latin typeface="Times New Roman" pitchFamily="18" charset="0"/>
              </a:rPr>
              <a:t>(Block has no name)</a:t>
            </a:r>
          </a:p>
        </p:txBody>
      </p:sp>
      <p:sp>
        <p:nvSpPr>
          <p:cNvPr id="470023" name="Line 7"/>
          <p:cNvSpPr>
            <a:spLocks noChangeShapeType="1"/>
          </p:cNvSpPr>
          <p:nvPr/>
        </p:nvSpPr>
        <p:spPr bwMode="auto">
          <a:xfrm flipH="1" flipV="1">
            <a:off x="3962400" y="2971800"/>
            <a:ext cx="16002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0024" name="Text Box 8"/>
          <p:cNvSpPr txBox="1">
            <a:spLocks noChangeArrowheads="1"/>
          </p:cNvSpPr>
          <p:nvPr/>
        </p:nvSpPr>
        <p:spPr bwMode="auto">
          <a:xfrm>
            <a:off x="3124200" y="5257800"/>
            <a:ext cx="3597275" cy="126365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Only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</a:t>
            </a:r>
            <a:r>
              <a:rPr lang="en-US">
                <a:effectLst/>
                <a:latin typeface="Times New Roman" pitchFamily="18" charset="0"/>
              </a:rPr>
              <a:t> knows where to find the memory block.  Change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</a:t>
            </a:r>
            <a:r>
              <a:rPr lang="en-US">
                <a:effectLst/>
                <a:latin typeface="Times New Roman" pitchFamily="18" charset="0"/>
              </a:rPr>
              <a:t>?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Lost! </a:t>
            </a:r>
          </a:p>
        </p:txBody>
      </p:sp>
      <p:sp>
        <p:nvSpPr>
          <p:cNvPr id="470025" name="Oval 9"/>
          <p:cNvSpPr>
            <a:spLocks noChangeArrowheads="1"/>
          </p:cNvSpPr>
          <p:nvPr/>
        </p:nvSpPr>
        <p:spPr bwMode="auto">
          <a:xfrm>
            <a:off x="1981200" y="2667000"/>
            <a:ext cx="1143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0026" name="Line 10"/>
          <p:cNvSpPr>
            <a:spLocks noChangeShapeType="1"/>
          </p:cNvSpPr>
          <p:nvPr/>
        </p:nvSpPr>
        <p:spPr bwMode="auto">
          <a:xfrm flipH="1">
            <a:off x="5029200" y="4724400"/>
            <a:ext cx="3810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0027" name="Oval 11"/>
          <p:cNvSpPr>
            <a:spLocks noChangeArrowheads="1"/>
          </p:cNvSpPr>
          <p:nvPr/>
        </p:nvSpPr>
        <p:spPr bwMode="auto">
          <a:xfrm>
            <a:off x="762000" y="2743200"/>
            <a:ext cx="9906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0028" name="Line 12"/>
          <p:cNvSpPr>
            <a:spLocks noChangeShapeType="1"/>
          </p:cNvSpPr>
          <p:nvPr/>
        </p:nvSpPr>
        <p:spPr bwMode="auto">
          <a:xfrm flipH="1" flipV="1">
            <a:off x="1676400" y="3124200"/>
            <a:ext cx="1447800" cy="2133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Tahoma" pitchFamily="34" charset="0"/>
              </a:rPr>
              <a:t>(Recall) Dynamic Allocation</a:t>
            </a:r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77200" cy="4648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main()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k,kmax,*pKey,*pDone;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 = (int *)malloc(kmax*sizeof(int));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if(NULL==pKey) return(-1);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// error?! Bye!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for(k=0; k&lt;kmax; k++)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pKey[k] = rand();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pDone = pKey;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 (more work with pKey) ...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free(pDone);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472068" name="Text Box 4"/>
          <p:cNvSpPr txBox="1">
            <a:spLocks noChangeArrowheads="1"/>
          </p:cNvSpPr>
          <p:nvPr/>
        </p:nvSpPr>
        <p:spPr bwMode="auto">
          <a:xfrm>
            <a:off x="4648200" y="5105400"/>
            <a:ext cx="32004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free(ptr)</a:t>
            </a:r>
            <a:r>
              <a:rPr lang="en-US">
                <a:effectLst/>
                <a:latin typeface="Times New Roman" pitchFamily="18" charset="0"/>
              </a:rPr>
              <a:t> function: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release a block of bytes at address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ptr</a:t>
            </a:r>
            <a:r>
              <a:rPr lang="en-US">
                <a:effectLst/>
                <a:latin typeface="Times New Roman" pitchFamily="18" charset="0"/>
              </a:rPr>
              <a:t>.</a:t>
            </a:r>
          </a:p>
        </p:txBody>
      </p:sp>
      <p:sp>
        <p:nvSpPr>
          <p:cNvPr id="472069" name="Line 5"/>
          <p:cNvSpPr>
            <a:spLocks noChangeShapeType="1"/>
          </p:cNvSpPr>
          <p:nvPr/>
        </p:nvSpPr>
        <p:spPr bwMode="auto">
          <a:xfrm flipH="1">
            <a:off x="3124200" y="3810000"/>
            <a:ext cx="20574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70" name="Oval 6"/>
          <p:cNvSpPr>
            <a:spLocks noChangeArrowheads="1"/>
          </p:cNvSpPr>
          <p:nvPr/>
        </p:nvSpPr>
        <p:spPr bwMode="auto">
          <a:xfrm>
            <a:off x="762000" y="5105400"/>
            <a:ext cx="20574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2071" name="Text Box 7"/>
          <p:cNvSpPr txBox="1">
            <a:spLocks noChangeArrowheads="1"/>
          </p:cNvSpPr>
          <p:nvPr/>
        </p:nvSpPr>
        <p:spPr bwMode="auto">
          <a:xfrm>
            <a:off x="5181600" y="3276600"/>
            <a:ext cx="3276600" cy="15621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free()</a:t>
            </a:r>
            <a:r>
              <a:rPr lang="en-US">
                <a:effectLst/>
                <a:latin typeface="Times New Roman" pitchFamily="18" charset="0"/>
              </a:rPr>
              <a:t>needs only the </a:t>
            </a:r>
            <a:r>
              <a:rPr lang="en-US" i="1">
                <a:effectLst/>
                <a:latin typeface="Times New Roman" pitchFamily="18" charset="0"/>
              </a:rPr>
              <a:t>address </a:t>
            </a:r>
            <a:r>
              <a:rPr lang="en-US">
                <a:effectLst/>
                <a:latin typeface="Times New Roman" pitchFamily="18" charset="0"/>
              </a:rPr>
              <a:t>of the memory block; it doesn’t care about variable names</a:t>
            </a:r>
          </a:p>
        </p:txBody>
      </p:sp>
      <p:sp>
        <p:nvSpPr>
          <p:cNvPr id="472072" name="Line 8"/>
          <p:cNvSpPr>
            <a:spLocks noChangeShapeType="1"/>
          </p:cNvSpPr>
          <p:nvPr/>
        </p:nvSpPr>
        <p:spPr bwMode="auto">
          <a:xfrm flipH="1" flipV="1">
            <a:off x="2819400" y="5410200"/>
            <a:ext cx="18288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73" name="Oval 9"/>
          <p:cNvSpPr>
            <a:spLocks noChangeArrowheads="1"/>
          </p:cNvSpPr>
          <p:nvPr/>
        </p:nvSpPr>
        <p:spPr bwMode="auto">
          <a:xfrm>
            <a:off x="762000" y="4114800"/>
            <a:ext cx="22860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2074" name="Text Box 10"/>
          <p:cNvSpPr txBox="1">
            <a:spLocks noChangeArrowheads="1"/>
          </p:cNvSpPr>
          <p:nvPr/>
        </p:nvSpPr>
        <p:spPr bwMode="auto">
          <a:xfrm>
            <a:off x="0" y="0"/>
            <a:ext cx="4038600" cy="19272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If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malloc()</a:t>
            </a:r>
            <a:r>
              <a:rPr lang="en-US">
                <a:effectLst/>
                <a:latin typeface="Times New Roman" pitchFamily="18" charset="0"/>
              </a:rPr>
              <a:t> succeeds, then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allocated memory is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>
                <a:effectLst/>
                <a:latin typeface="Times New Roman" pitchFamily="18" charset="0"/>
              </a:rPr>
              <a:t>;  </a:t>
            </a:r>
            <a:r>
              <a:rPr lang="en-US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always</a:t>
            </a:r>
            <a:r>
              <a:rPr lang="en-US">
                <a:effectLst/>
                <a:latin typeface="Times New Roman" pitchFamily="18" charset="0"/>
              </a:rPr>
              <a:t> reserved for you, always valid, never forgets,</a:t>
            </a:r>
          </a:p>
          <a:p>
            <a:pPr eaLnBrk="0" hangingPunct="0"/>
            <a:r>
              <a:rPr lang="en-US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until</a:t>
            </a:r>
            <a:r>
              <a:rPr lang="en-US">
                <a:effectLst/>
                <a:latin typeface="Times New Roman" pitchFamily="18" charset="0"/>
              </a:rPr>
              <a:t> you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free()</a:t>
            </a:r>
            <a:r>
              <a:rPr lang="en-US">
                <a:effectLst/>
                <a:latin typeface="Times New Roman" pitchFamily="18" charset="0"/>
              </a:rPr>
              <a:t> it.</a:t>
            </a:r>
          </a:p>
        </p:txBody>
      </p:sp>
      <p:sp>
        <p:nvSpPr>
          <p:cNvPr id="472075" name="Line 11"/>
          <p:cNvSpPr>
            <a:spLocks noChangeShapeType="1"/>
          </p:cNvSpPr>
          <p:nvPr/>
        </p:nvSpPr>
        <p:spPr bwMode="auto">
          <a:xfrm>
            <a:off x="2971800" y="1828800"/>
            <a:ext cx="152400" cy="1219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7630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Chapter 12 </a:t>
            </a:r>
            <a:r>
              <a:rPr lang="en-US" sz="1800">
                <a:latin typeface="Tahoma" pitchFamily="34" charset="0"/>
              </a:rPr>
              <a:t>should be named</a:t>
            </a:r>
            <a:r>
              <a:rPr lang="en-US" sz="3600">
                <a:latin typeface="Tahoma" pitchFamily="34" charset="0"/>
              </a:rPr>
              <a:t> </a:t>
            </a:r>
            <a:r>
              <a:rPr lang="en-US">
                <a:latin typeface="Tahoma" pitchFamily="34" charset="0"/>
              </a:rPr>
              <a:t>‘Structures’</a:t>
            </a:r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dirty="0"/>
              <a:t>C has just four basic (‘intrinsic’) types:</a:t>
            </a:r>
            <a:br>
              <a:rPr lang="en-US" dirty="0"/>
            </a:b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</a:t>
            </a:r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float double</a:t>
            </a:r>
          </a:p>
          <a:p>
            <a:r>
              <a:rPr lang="en-US" dirty="0"/>
              <a:t>We learned 2 more (‘derived’) types: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arrays , pointers</a:t>
            </a:r>
          </a:p>
          <a:p>
            <a:r>
              <a:rPr lang="en-US" dirty="0"/>
              <a:t>C has just three more derived types, but only one (structures) is really important:</a:t>
            </a:r>
          </a:p>
          <a:p>
            <a:pPr lvl="1"/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(structures—roots of C++ &amp; more...)</a:t>
            </a:r>
          </a:p>
          <a:p>
            <a:pPr lvl="1"/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enum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(enumerated types; mildly useful)</a:t>
            </a:r>
          </a:p>
          <a:p>
            <a:pPr lvl="1"/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union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(archaic; can be dangerous)</a:t>
            </a:r>
          </a:p>
        </p:txBody>
      </p:sp>
      <p:sp>
        <p:nvSpPr>
          <p:cNvPr id="311300" name="Line 4"/>
          <p:cNvSpPr>
            <a:spLocks noChangeShapeType="1"/>
          </p:cNvSpPr>
          <p:nvPr/>
        </p:nvSpPr>
        <p:spPr bwMode="auto">
          <a:xfrm>
            <a:off x="1600200" y="5867400"/>
            <a:ext cx="4648200" cy="304800"/>
          </a:xfrm>
          <a:prstGeom prst="line">
            <a:avLst/>
          </a:prstGeom>
          <a:noFill/>
          <a:ln w="76200">
            <a:solidFill>
              <a:schemeClr val="bg2">
                <a:alpha val="50000"/>
              </a:schemeClr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1301" name="Line 5"/>
          <p:cNvSpPr>
            <a:spLocks noChangeShapeType="1"/>
          </p:cNvSpPr>
          <p:nvPr/>
        </p:nvSpPr>
        <p:spPr bwMode="auto">
          <a:xfrm flipV="1">
            <a:off x="1752600" y="5715000"/>
            <a:ext cx="4495800" cy="533400"/>
          </a:xfrm>
          <a:prstGeom prst="line">
            <a:avLst/>
          </a:prstGeom>
          <a:noFill/>
          <a:ln w="76200">
            <a:solidFill>
              <a:schemeClr val="bg2">
                <a:alpha val="50000"/>
              </a:schemeClr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Tahoma" pitchFamily="34" charset="0"/>
              </a:rPr>
              <a:t>Enum</a:t>
            </a:r>
            <a:r>
              <a:rPr lang="en-US">
                <a:latin typeface="Tahoma" pitchFamily="34" charset="0"/>
              </a:rPr>
              <a:t>erated Types</a:t>
            </a:r>
          </a:p>
        </p:txBody>
      </p:sp>
      <p:sp>
        <p:nvSpPr>
          <p:cNvPr id="516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Variable holds a </a:t>
            </a:r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value,</a:t>
            </a:r>
            <a:r>
              <a:rPr lang="en-US"/>
              <a:t> one from a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set</a:t>
            </a:r>
            <a:r>
              <a:rPr lang="en-US"/>
              <a:t>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An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400"/>
              <a:t> value?  choose a set of 2</a:t>
            </a:r>
            <a:r>
              <a:rPr lang="en-US" sz="2400" baseline="30000"/>
              <a:t>+32</a:t>
            </a:r>
            <a:r>
              <a:rPr lang="en-US" sz="2400"/>
              <a:t> integers,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An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</a:t>
            </a:r>
            <a:r>
              <a:rPr lang="en-US" sz="2400"/>
              <a:t> value?  choose from a set of 2</a:t>
            </a:r>
            <a:r>
              <a:rPr lang="en-US" sz="2400" baseline="30000"/>
              <a:t>+32</a:t>
            </a:r>
            <a:r>
              <a:rPr lang="en-US" sz="2400"/>
              <a:t> floats,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 sz="2400"/>
              <a:t> value? from set of 2</a:t>
            </a:r>
            <a:r>
              <a:rPr lang="en-US" sz="2400" baseline="30000"/>
              <a:t>+8</a:t>
            </a:r>
            <a:r>
              <a:rPr lang="en-US" sz="2400"/>
              <a:t>==256 characters…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(The set for a 'string variable'?  the set of all strings...)</a:t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</a:pPr>
            <a:r>
              <a:rPr lang="en-US" sz="2800" u="sng"/>
              <a:t>A Definition:</a:t>
            </a:r>
            <a:r>
              <a:rPr lang="en-US" sz="2800"/>
              <a:t> the </a:t>
            </a:r>
            <a:r>
              <a:rPr lang="en-US" sz="2800" b="1"/>
              <a:t>‘data type’</a:t>
            </a:r>
            <a:r>
              <a:rPr lang="en-US" sz="2800"/>
              <a:t> selects:</a:t>
            </a:r>
            <a:r>
              <a:rPr lang="en-US" sz="2800" b="1"/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Which set?</a:t>
            </a:r>
            <a:r>
              <a:rPr lang="en-US" sz="2800"/>
              <a:t> </a:t>
            </a:r>
            <a:br>
              <a:rPr lang="en-US" sz="2800"/>
            </a:b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But what if you want a non-numerical set, such as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{Mon, Tues, Wed, Thu, Fri, Sat, Sun}</a:t>
            </a:r>
            <a:r>
              <a:rPr lang="en-US"/>
              <a:t> ?</a:t>
            </a:r>
            <a:br>
              <a:rPr lang="en-US"/>
            </a:br>
            <a:endParaRPr lang="en-US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(HINT: we just ‘enumerated’ all the allowable values)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9060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Tahoma" pitchFamily="34" charset="0"/>
              </a:rPr>
              <a:t>Enum</a:t>
            </a:r>
            <a:r>
              <a:rPr lang="en-US">
                <a:latin typeface="Tahoma" pitchFamily="34" charset="0"/>
              </a:rPr>
              <a:t>erated Types</a:t>
            </a:r>
          </a:p>
        </p:txBody>
      </p:sp>
      <p:sp>
        <p:nvSpPr>
          <p:cNvPr id="517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305800" cy="51054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First Method: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/>
              <a:t>Use preprocessor directive</a:t>
            </a:r>
            <a:r>
              <a:rPr lang="en-US" sz="2400"/>
              <a:t>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</a:t>
            </a:r>
            <a:r>
              <a:rPr lang="en-US" sz="2400"/>
              <a:t>  			               </a:t>
            </a:r>
            <a:r>
              <a:rPr lang="en-US" sz="2800"/>
              <a:t>and an</a:t>
            </a:r>
            <a:r>
              <a:rPr lang="en-US" sz="2400"/>
              <a:t>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400"/>
              <a:t> </a:t>
            </a:r>
            <a:r>
              <a:rPr lang="en-US" sz="2800"/>
              <a:t>variable:</a:t>
            </a:r>
            <a:br>
              <a:rPr lang="en-US" sz="2800"/>
            </a:br>
            <a:endParaRPr lang="en-US" sz="2800"/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SUN		0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MON		1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TUE		2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WED		3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THU		4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FRI		5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SAT		6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today, tomorrow;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today = SAT;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tomorrow = (today+1)%7;</a:t>
            </a:r>
            <a:endParaRPr lang="en-US" sz="2800"/>
          </a:p>
        </p:txBody>
      </p:sp>
      <p:sp>
        <p:nvSpPr>
          <p:cNvPr id="517124" name="Text Box 4"/>
          <p:cNvSpPr txBox="1">
            <a:spLocks noChangeArrowheads="1"/>
          </p:cNvSpPr>
          <p:nvPr/>
        </p:nvSpPr>
        <p:spPr bwMode="auto">
          <a:xfrm>
            <a:off x="4648200" y="2438400"/>
            <a:ext cx="3398838" cy="26574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</a:t>
            </a:r>
            <a:r>
              <a:rPr lang="en-US">
                <a:effectLst/>
                <a:latin typeface="Times New Roman" pitchFamily="18" charset="0"/>
              </a:rPr>
              <a:t> maps our desired set to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>
                <a:effectLst/>
                <a:latin typeface="Times New Roman" pitchFamily="18" charset="0"/>
              </a:rPr>
              <a:t> values.</a:t>
            </a:r>
          </a:p>
          <a:p>
            <a:endParaRPr lang="en-US">
              <a:effectLst/>
              <a:latin typeface="Times New Roman" pitchFamily="18" charset="0"/>
            </a:endParaRPr>
          </a:p>
          <a:p>
            <a:r>
              <a:rPr lang="en-US" i="1">
                <a:effectLst/>
                <a:latin typeface="Times New Roman" pitchFamily="18" charset="0"/>
              </a:rPr>
              <a:t>(Programmer</a:t>
            </a:r>
            <a:r>
              <a:rPr lang="en-US">
                <a:effectLst/>
                <a:latin typeface="Times New Roman" pitchFamily="18" charset="0"/>
              </a:rPr>
              <a:t> must keep ‘today’ and ‘tomorrow’ integers within the meaningful 0-6 range).</a:t>
            </a:r>
          </a:p>
        </p:txBody>
      </p:sp>
      <p:sp>
        <p:nvSpPr>
          <p:cNvPr id="517125" name="Line 5"/>
          <p:cNvSpPr>
            <a:spLocks noChangeShapeType="1"/>
          </p:cNvSpPr>
          <p:nvPr/>
        </p:nvSpPr>
        <p:spPr bwMode="auto">
          <a:xfrm flipH="1">
            <a:off x="4495800" y="5105400"/>
            <a:ext cx="1524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126" name="Oval 6"/>
          <p:cNvSpPr>
            <a:spLocks noChangeArrowheads="1"/>
          </p:cNvSpPr>
          <p:nvPr/>
        </p:nvSpPr>
        <p:spPr bwMode="auto">
          <a:xfrm>
            <a:off x="4114800" y="6019800"/>
            <a:ext cx="609600" cy="661988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305800" cy="556260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Second Method: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dirty="0"/>
              <a:t>  Define a new </a:t>
            </a:r>
            <a:r>
              <a:rPr lang="en-US" sz="2800" dirty="0">
                <a:solidFill>
                  <a:schemeClr val="accent2"/>
                </a:solidFill>
              </a:rPr>
              <a:t>‘</a:t>
            </a:r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enum</a:t>
            </a:r>
            <a:r>
              <a:rPr lang="en-US" sz="2800" dirty="0">
                <a:solidFill>
                  <a:schemeClr val="accent2"/>
                </a:solidFill>
              </a:rPr>
              <a:t>’</a:t>
            </a:r>
            <a:r>
              <a:rPr lang="en-US" sz="2800" dirty="0"/>
              <a:t> data type.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800" dirty="0"/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enum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weekdayT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	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define a new data type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Sun, Mon, Tues, Wed, Thu, Fri, Sat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weekdayT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			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named ‘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weekdayT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’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weekdayT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today,tomorrow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	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declare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vars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today = Sat;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init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the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vars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: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tomorrow = (today+1)%7;	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computed as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endParaRPr lang="en-US" sz="2000" dirty="0"/>
          </a:p>
        </p:txBody>
      </p:sp>
      <p:sp>
        <p:nvSpPr>
          <p:cNvPr id="51814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Enum</a:t>
            </a:r>
            <a:r>
              <a:rPr lang="en-US">
                <a:latin typeface="Tahoma" pitchFamily="34" charset="0"/>
              </a:rPr>
              <a:t>erated Types</a:t>
            </a:r>
          </a:p>
        </p:txBody>
      </p:sp>
      <p:sp>
        <p:nvSpPr>
          <p:cNvPr id="518148" name="Oval 4"/>
          <p:cNvSpPr>
            <a:spLocks noChangeArrowheads="1"/>
          </p:cNvSpPr>
          <p:nvPr/>
        </p:nvSpPr>
        <p:spPr bwMode="auto">
          <a:xfrm>
            <a:off x="533400" y="2779713"/>
            <a:ext cx="1676400" cy="53657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8149" name="Text Box 5"/>
          <p:cNvSpPr txBox="1">
            <a:spLocks noChangeArrowheads="1"/>
          </p:cNvSpPr>
          <p:nvPr/>
        </p:nvSpPr>
        <p:spPr bwMode="auto">
          <a:xfrm>
            <a:off x="3032125" y="3098800"/>
            <a:ext cx="1616075" cy="711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Name </a:t>
            </a:r>
            <a:r>
              <a:rPr 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of our new data type</a:t>
            </a:r>
            <a:r>
              <a:rPr lang="en-US" sz="2000">
                <a:effectLst/>
                <a:latin typeface="Times New Roman" pitchFamily="18" charset="0"/>
              </a:rPr>
              <a:t> </a:t>
            </a:r>
          </a:p>
        </p:txBody>
      </p:sp>
      <p:sp>
        <p:nvSpPr>
          <p:cNvPr id="518150" name="Line 6"/>
          <p:cNvSpPr>
            <a:spLocks noChangeShapeType="1"/>
          </p:cNvSpPr>
          <p:nvPr/>
        </p:nvSpPr>
        <p:spPr bwMode="auto">
          <a:xfrm flipH="1" flipV="1">
            <a:off x="2209800" y="3084513"/>
            <a:ext cx="7620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342632" y="2375883"/>
            <a:ext cx="1676400" cy="156966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Note!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No semicolon, no trailing comma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Freeform 2"/>
          <p:cNvSpPr/>
          <p:nvPr/>
        </p:nvSpPr>
        <p:spPr bwMode="auto">
          <a:xfrm>
            <a:off x="6473952" y="2438533"/>
            <a:ext cx="886968" cy="328897"/>
          </a:xfrm>
          <a:custGeom>
            <a:avLst/>
            <a:gdLst>
              <a:gd name="connsiteX0" fmla="*/ 813816 w 822626"/>
              <a:gd name="connsiteY0" fmla="*/ 49826 h 287570"/>
              <a:gd name="connsiteX1" fmla="*/ 740664 w 822626"/>
              <a:gd name="connsiteY1" fmla="*/ 49826 h 287570"/>
              <a:gd name="connsiteX2" fmla="*/ 219456 w 822626"/>
              <a:gd name="connsiteY2" fmla="*/ 4106 h 287570"/>
              <a:gd name="connsiteX3" fmla="*/ 374904 w 822626"/>
              <a:gd name="connsiteY3" fmla="*/ 168698 h 287570"/>
              <a:gd name="connsiteX4" fmla="*/ 0 w 822626"/>
              <a:gd name="connsiteY4" fmla="*/ 287570 h 287570"/>
              <a:gd name="connsiteX0" fmla="*/ 813816 w 818996"/>
              <a:gd name="connsiteY0" fmla="*/ 112081 h 349825"/>
              <a:gd name="connsiteX1" fmla="*/ 740664 w 818996"/>
              <a:gd name="connsiteY1" fmla="*/ 112081 h 349825"/>
              <a:gd name="connsiteX2" fmla="*/ 338328 w 818996"/>
              <a:gd name="connsiteY2" fmla="*/ 2353 h 349825"/>
              <a:gd name="connsiteX3" fmla="*/ 374904 w 818996"/>
              <a:gd name="connsiteY3" fmla="*/ 230953 h 349825"/>
              <a:gd name="connsiteX4" fmla="*/ 0 w 818996"/>
              <a:gd name="connsiteY4" fmla="*/ 349825 h 349825"/>
              <a:gd name="connsiteX0" fmla="*/ 813816 w 818996"/>
              <a:gd name="connsiteY0" fmla="*/ 112081 h 349825"/>
              <a:gd name="connsiteX1" fmla="*/ 740664 w 818996"/>
              <a:gd name="connsiteY1" fmla="*/ 112081 h 349825"/>
              <a:gd name="connsiteX2" fmla="*/ 338328 w 818996"/>
              <a:gd name="connsiteY2" fmla="*/ 2353 h 349825"/>
              <a:gd name="connsiteX3" fmla="*/ 374904 w 818996"/>
              <a:gd name="connsiteY3" fmla="*/ 230953 h 349825"/>
              <a:gd name="connsiteX4" fmla="*/ 0 w 818996"/>
              <a:gd name="connsiteY4" fmla="*/ 349825 h 349825"/>
              <a:gd name="connsiteX0" fmla="*/ 813816 w 813816"/>
              <a:gd name="connsiteY0" fmla="*/ 112167 h 349911"/>
              <a:gd name="connsiteX1" fmla="*/ 338328 w 813816"/>
              <a:gd name="connsiteY1" fmla="*/ 2439 h 349911"/>
              <a:gd name="connsiteX2" fmla="*/ 374904 w 813816"/>
              <a:gd name="connsiteY2" fmla="*/ 231039 h 349911"/>
              <a:gd name="connsiteX3" fmla="*/ 0 w 813816"/>
              <a:gd name="connsiteY3" fmla="*/ 349911 h 349911"/>
              <a:gd name="connsiteX0" fmla="*/ 813816 w 813816"/>
              <a:gd name="connsiteY0" fmla="*/ 76638 h 314382"/>
              <a:gd name="connsiteX1" fmla="*/ 457200 w 813816"/>
              <a:gd name="connsiteY1" fmla="*/ 3486 h 314382"/>
              <a:gd name="connsiteX2" fmla="*/ 374904 w 813816"/>
              <a:gd name="connsiteY2" fmla="*/ 195510 h 314382"/>
              <a:gd name="connsiteX3" fmla="*/ 0 w 813816"/>
              <a:gd name="connsiteY3" fmla="*/ 314382 h 314382"/>
              <a:gd name="connsiteX0" fmla="*/ 813816 w 813816"/>
              <a:gd name="connsiteY0" fmla="*/ 80447 h 318191"/>
              <a:gd name="connsiteX1" fmla="*/ 457200 w 813816"/>
              <a:gd name="connsiteY1" fmla="*/ 7295 h 318191"/>
              <a:gd name="connsiteX2" fmla="*/ 466344 w 813816"/>
              <a:gd name="connsiteY2" fmla="*/ 272471 h 318191"/>
              <a:gd name="connsiteX3" fmla="*/ 0 w 813816"/>
              <a:gd name="connsiteY3" fmla="*/ 318191 h 318191"/>
              <a:gd name="connsiteX0" fmla="*/ 813816 w 813816"/>
              <a:gd name="connsiteY0" fmla="*/ 97669 h 335413"/>
              <a:gd name="connsiteX1" fmla="*/ 384048 w 813816"/>
              <a:gd name="connsiteY1" fmla="*/ 6229 h 335413"/>
              <a:gd name="connsiteX2" fmla="*/ 466344 w 813816"/>
              <a:gd name="connsiteY2" fmla="*/ 289693 h 335413"/>
              <a:gd name="connsiteX3" fmla="*/ 0 w 813816"/>
              <a:gd name="connsiteY3" fmla="*/ 335413 h 335413"/>
              <a:gd name="connsiteX0" fmla="*/ 841248 w 841248"/>
              <a:gd name="connsiteY0" fmla="*/ 201869 h 329885"/>
              <a:gd name="connsiteX1" fmla="*/ 384048 w 841248"/>
              <a:gd name="connsiteY1" fmla="*/ 701 h 329885"/>
              <a:gd name="connsiteX2" fmla="*/ 466344 w 841248"/>
              <a:gd name="connsiteY2" fmla="*/ 284165 h 329885"/>
              <a:gd name="connsiteX3" fmla="*/ 0 w 841248"/>
              <a:gd name="connsiteY3" fmla="*/ 329885 h 329885"/>
              <a:gd name="connsiteX0" fmla="*/ 914400 w 914400"/>
              <a:gd name="connsiteY0" fmla="*/ 201869 h 295821"/>
              <a:gd name="connsiteX1" fmla="*/ 457200 w 914400"/>
              <a:gd name="connsiteY1" fmla="*/ 701 h 295821"/>
              <a:gd name="connsiteX2" fmla="*/ 539496 w 914400"/>
              <a:gd name="connsiteY2" fmla="*/ 284165 h 295821"/>
              <a:gd name="connsiteX3" fmla="*/ 0 w 914400"/>
              <a:gd name="connsiteY3" fmla="*/ 265877 h 295821"/>
              <a:gd name="connsiteX0" fmla="*/ 914400 w 914400"/>
              <a:gd name="connsiteY0" fmla="*/ 201869 h 305355"/>
              <a:gd name="connsiteX1" fmla="*/ 457200 w 914400"/>
              <a:gd name="connsiteY1" fmla="*/ 701 h 305355"/>
              <a:gd name="connsiteX2" fmla="*/ 539496 w 914400"/>
              <a:gd name="connsiteY2" fmla="*/ 284165 h 305355"/>
              <a:gd name="connsiteX3" fmla="*/ 0 w 914400"/>
              <a:gd name="connsiteY3" fmla="*/ 265877 h 305355"/>
              <a:gd name="connsiteX0" fmla="*/ 914400 w 914400"/>
              <a:gd name="connsiteY0" fmla="*/ 201869 h 329727"/>
              <a:gd name="connsiteX1" fmla="*/ 457200 w 914400"/>
              <a:gd name="connsiteY1" fmla="*/ 701 h 329727"/>
              <a:gd name="connsiteX2" fmla="*/ 539496 w 914400"/>
              <a:gd name="connsiteY2" fmla="*/ 284165 h 329727"/>
              <a:gd name="connsiteX3" fmla="*/ 0 w 914400"/>
              <a:gd name="connsiteY3" fmla="*/ 265877 h 329727"/>
              <a:gd name="connsiteX0" fmla="*/ 914400 w 914400"/>
              <a:gd name="connsiteY0" fmla="*/ 213162 h 341020"/>
              <a:gd name="connsiteX1" fmla="*/ 457200 w 914400"/>
              <a:gd name="connsiteY1" fmla="*/ 11994 h 341020"/>
              <a:gd name="connsiteX2" fmla="*/ 539496 w 914400"/>
              <a:gd name="connsiteY2" fmla="*/ 295458 h 341020"/>
              <a:gd name="connsiteX3" fmla="*/ 0 w 914400"/>
              <a:gd name="connsiteY3" fmla="*/ 277170 h 341020"/>
              <a:gd name="connsiteX0" fmla="*/ 886968 w 886968"/>
              <a:gd name="connsiteY0" fmla="*/ 213162 h 328897"/>
              <a:gd name="connsiteX1" fmla="*/ 429768 w 886968"/>
              <a:gd name="connsiteY1" fmla="*/ 11994 h 328897"/>
              <a:gd name="connsiteX2" fmla="*/ 512064 w 886968"/>
              <a:gd name="connsiteY2" fmla="*/ 295458 h 328897"/>
              <a:gd name="connsiteX3" fmla="*/ 0 w 886968"/>
              <a:gd name="connsiteY3" fmla="*/ 304602 h 32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968" h="328897">
                <a:moveTo>
                  <a:pt x="886968" y="213162"/>
                </a:moveTo>
                <a:cubicBezTo>
                  <a:pt x="787908" y="190302"/>
                  <a:pt x="547116" y="-56586"/>
                  <a:pt x="429768" y="11994"/>
                </a:cubicBezTo>
                <a:cubicBezTo>
                  <a:pt x="312420" y="80574"/>
                  <a:pt x="583692" y="246690"/>
                  <a:pt x="512064" y="295458"/>
                </a:cubicBezTo>
                <a:cubicBezTo>
                  <a:pt x="440436" y="344226"/>
                  <a:pt x="233172" y="332796"/>
                  <a:pt x="0" y="304602"/>
                </a:cubicBez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229600" cy="556260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Second Method: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/>
              <a:t> Define a new </a:t>
            </a:r>
            <a:r>
              <a:rPr lang="en-US" sz="2800">
                <a:solidFill>
                  <a:schemeClr val="accent2"/>
                </a:solidFill>
              </a:rPr>
              <a:t>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enum</a:t>
            </a:r>
            <a:r>
              <a:rPr lang="en-US" sz="2800">
                <a:solidFill>
                  <a:schemeClr val="accent2"/>
                </a:solidFill>
              </a:rPr>
              <a:t>’</a:t>
            </a:r>
            <a:r>
              <a:rPr lang="en-US" sz="2800"/>
              <a:t> data type.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800"/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enum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weekdayT 	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define a new data type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Sun, Mon, Tues, Wed, Thu, Fri, Sat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}weekdayT;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named ‘weekdayT’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weekdayT today,tomorrow;	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declare vars 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today = Sat;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// init the vars: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tomorrow = (today+1)%7;	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computed as int</a:t>
            </a:r>
          </a:p>
        </p:txBody>
      </p:sp>
      <p:sp>
        <p:nvSpPr>
          <p:cNvPr id="51917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  <a:latin typeface="Tahoma" pitchFamily="34" charset="0"/>
              </a:rPr>
              <a:t>Enum</a:t>
            </a:r>
            <a:r>
              <a:rPr lang="en-US">
                <a:latin typeface="Tahoma" pitchFamily="34" charset="0"/>
              </a:rPr>
              <a:t>erated Types</a:t>
            </a:r>
          </a:p>
        </p:txBody>
      </p:sp>
      <p:sp>
        <p:nvSpPr>
          <p:cNvPr id="519172" name="Oval 4"/>
          <p:cNvSpPr>
            <a:spLocks noChangeArrowheads="1"/>
          </p:cNvSpPr>
          <p:nvPr/>
        </p:nvSpPr>
        <p:spPr bwMode="auto">
          <a:xfrm>
            <a:off x="304800" y="4038600"/>
            <a:ext cx="1676400" cy="46037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9173" name="Line 5"/>
          <p:cNvSpPr>
            <a:spLocks noChangeShapeType="1"/>
          </p:cNvSpPr>
          <p:nvPr/>
        </p:nvSpPr>
        <p:spPr bwMode="auto">
          <a:xfrm flipH="1" flipV="1">
            <a:off x="1828800" y="4419600"/>
            <a:ext cx="14478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9174" name="Text Box 6"/>
          <p:cNvSpPr txBox="1">
            <a:spLocks noChangeArrowheads="1"/>
          </p:cNvSpPr>
          <p:nvPr/>
        </p:nvSpPr>
        <p:spPr bwMode="auto">
          <a:xfrm>
            <a:off x="3276600" y="4419600"/>
            <a:ext cx="1905000" cy="101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Declare some variables of type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weekdayT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42632" y="2375883"/>
            <a:ext cx="1676400" cy="156966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Note!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No semicolon, no trailing comma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6473952" y="2438533"/>
            <a:ext cx="886968" cy="328897"/>
          </a:xfrm>
          <a:custGeom>
            <a:avLst/>
            <a:gdLst>
              <a:gd name="connsiteX0" fmla="*/ 813816 w 822626"/>
              <a:gd name="connsiteY0" fmla="*/ 49826 h 287570"/>
              <a:gd name="connsiteX1" fmla="*/ 740664 w 822626"/>
              <a:gd name="connsiteY1" fmla="*/ 49826 h 287570"/>
              <a:gd name="connsiteX2" fmla="*/ 219456 w 822626"/>
              <a:gd name="connsiteY2" fmla="*/ 4106 h 287570"/>
              <a:gd name="connsiteX3" fmla="*/ 374904 w 822626"/>
              <a:gd name="connsiteY3" fmla="*/ 168698 h 287570"/>
              <a:gd name="connsiteX4" fmla="*/ 0 w 822626"/>
              <a:gd name="connsiteY4" fmla="*/ 287570 h 287570"/>
              <a:gd name="connsiteX0" fmla="*/ 813816 w 818996"/>
              <a:gd name="connsiteY0" fmla="*/ 112081 h 349825"/>
              <a:gd name="connsiteX1" fmla="*/ 740664 w 818996"/>
              <a:gd name="connsiteY1" fmla="*/ 112081 h 349825"/>
              <a:gd name="connsiteX2" fmla="*/ 338328 w 818996"/>
              <a:gd name="connsiteY2" fmla="*/ 2353 h 349825"/>
              <a:gd name="connsiteX3" fmla="*/ 374904 w 818996"/>
              <a:gd name="connsiteY3" fmla="*/ 230953 h 349825"/>
              <a:gd name="connsiteX4" fmla="*/ 0 w 818996"/>
              <a:gd name="connsiteY4" fmla="*/ 349825 h 349825"/>
              <a:gd name="connsiteX0" fmla="*/ 813816 w 818996"/>
              <a:gd name="connsiteY0" fmla="*/ 112081 h 349825"/>
              <a:gd name="connsiteX1" fmla="*/ 740664 w 818996"/>
              <a:gd name="connsiteY1" fmla="*/ 112081 h 349825"/>
              <a:gd name="connsiteX2" fmla="*/ 338328 w 818996"/>
              <a:gd name="connsiteY2" fmla="*/ 2353 h 349825"/>
              <a:gd name="connsiteX3" fmla="*/ 374904 w 818996"/>
              <a:gd name="connsiteY3" fmla="*/ 230953 h 349825"/>
              <a:gd name="connsiteX4" fmla="*/ 0 w 818996"/>
              <a:gd name="connsiteY4" fmla="*/ 349825 h 349825"/>
              <a:gd name="connsiteX0" fmla="*/ 813816 w 813816"/>
              <a:gd name="connsiteY0" fmla="*/ 112167 h 349911"/>
              <a:gd name="connsiteX1" fmla="*/ 338328 w 813816"/>
              <a:gd name="connsiteY1" fmla="*/ 2439 h 349911"/>
              <a:gd name="connsiteX2" fmla="*/ 374904 w 813816"/>
              <a:gd name="connsiteY2" fmla="*/ 231039 h 349911"/>
              <a:gd name="connsiteX3" fmla="*/ 0 w 813816"/>
              <a:gd name="connsiteY3" fmla="*/ 349911 h 349911"/>
              <a:gd name="connsiteX0" fmla="*/ 813816 w 813816"/>
              <a:gd name="connsiteY0" fmla="*/ 76638 h 314382"/>
              <a:gd name="connsiteX1" fmla="*/ 457200 w 813816"/>
              <a:gd name="connsiteY1" fmla="*/ 3486 h 314382"/>
              <a:gd name="connsiteX2" fmla="*/ 374904 w 813816"/>
              <a:gd name="connsiteY2" fmla="*/ 195510 h 314382"/>
              <a:gd name="connsiteX3" fmla="*/ 0 w 813816"/>
              <a:gd name="connsiteY3" fmla="*/ 314382 h 314382"/>
              <a:gd name="connsiteX0" fmla="*/ 813816 w 813816"/>
              <a:gd name="connsiteY0" fmla="*/ 80447 h 318191"/>
              <a:gd name="connsiteX1" fmla="*/ 457200 w 813816"/>
              <a:gd name="connsiteY1" fmla="*/ 7295 h 318191"/>
              <a:gd name="connsiteX2" fmla="*/ 466344 w 813816"/>
              <a:gd name="connsiteY2" fmla="*/ 272471 h 318191"/>
              <a:gd name="connsiteX3" fmla="*/ 0 w 813816"/>
              <a:gd name="connsiteY3" fmla="*/ 318191 h 318191"/>
              <a:gd name="connsiteX0" fmla="*/ 813816 w 813816"/>
              <a:gd name="connsiteY0" fmla="*/ 97669 h 335413"/>
              <a:gd name="connsiteX1" fmla="*/ 384048 w 813816"/>
              <a:gd name="connsiteY1" fmla="*/ 6229 h 335413"/>
              <a:gd name="connsiteX2" fmla="*/ 466344 w 813816"/>
              <a:gd name="connsiteY2" fmla="*/ 289693 h 335413"/>
              <a:gd name="connsiteX3" fmla="*/ 0 w 813816"/>
              <a:gd name="connsiteY3" fmla="*/ 335413 h 335413"/>
              <a:gd name="connsiteX0" fmla="*/ 841248 w 841248"/>
              <a:gd name="connsiteY0" fmla="*/ 201869 h 329885"/>
              <a:gd name="connsiteX1" fmla="*/ 384048 w 841248"/>
              <a:gd name="connsiteY1" fmla="*/ 701 h 329885"/>
              <a:gd name="connsiteX2" fmla="*/ 466344 w 841248"/>
              <a:gd name="connsiteY2" fmla="*/ 284165 h 329885"/>
              <a:gd name="connsiteX3" fmla="*/ 0 w 841248"/>
              <a:gd name="connsiteY3" fmla="*/ 329885 h 329885"/>
              <a:gd name="connsiteX0" fmla="*/ 914400 w 914400"/>
              <a:gd name="connsiteY0" fmla="*/ 201869 h 295821"/>
              <a:gd name="connsiteX1" fmla="*/ 457200 w 914400"/>
              <a:gd name="connsiteY1" fmla="*/ 701 h 295821"/>
              <a:gd name="connsiteX2" fmla="*/ 539496 w 914400"/>
              <a:gd name="connsiteY2" fmla="*/ 284165 h 295821"/>
              <a:gd name="connsiteX3" fmla="*/ 0 w 914400"/>
              <a:gd name="connsiteY3" fmla="*/ 265877 h 295821"/>
              <a:gd name="connsiteX0" fmla="*/ 914400 w 914400"/>
              <a:gd name="connsiteY0" fmla="*/ 201869 h 305355"/>
              <a:gd name="connsiteX1" fmla="*/ 457200 w 914400"/>
              <a:gd name="connsiteY1" fmla="*/ 701 h 305355"/>
              <a:gd name="connsiteX2" fmla="*/ 539496 w 914400"/>
              <a:gd name="connsiteY2" fmla="*/ 284165 h 305355"/>
              <a:gd name="connsiteX3" fmla="*/ 0 w 914400"/>
              <a:gd name="connsiteY3" fmla="*/ 265877 h 305355"/>
              <a:gd name="connsiteX0" fmla="*/ 914400 w 914400"/>
              <a:gd name="connsiteY0" fmla="*/ 201869 h 329727"/>
              <a:gd name="connsiteX1" fmla="*/ 457200 w 914400"/>
              <a:gd name="connsiteY1" fmla="*/ 701 h 329727"/>
              <a:gd name="connsiteX2" fmla="*/ 539496 w 914400"/>
              <a:gd name="connsiteY2" fmla="*/ 284165 h 329727"/>
              <a:gd name="connsiteX3" fmla="*/ 0 w 914400"/>
              <a:gd name="connsiteY3" fmla="*/ 265877 h 329727"/>
              <a:gd name="connsiteX0" fmla="*/ 914400 w 914400"/>
              <a:gd name="connsiteY0" fmla="*/ 213162 h 341020"/>
              <a:gd name="connsiteX1" fmla="*/ 457200 w 914400"/>
              <a:gd name="connsiteY1" fmla="*/ 11994 h 341020"/>
              <a:gd name="connsiteX2" fmla="*/ 539496 w 914400"/>
              <a:gd name="connsiteY2" fmla="*/ 295458 h 341020"/>
              <a:gd name="connsiteX3" fmla="*/ 0 w 914400"/>
              <a:gd name="connsiteY3" fmla="*/ 277170 h 341020"/>
              <a:gd name="connsiteX0" fmla="*/ 886968 w 886968"/>
              <a:gd name="connsiteY0" fmla="*/ 213162 h 328897"/>
              <a:gd name="connsiteX1" fmla="*/ 429768 w 886968"/>
              <a:gd name="connsiteY1" fmla="*/ 11994 h 328897"/>
              <a:gd name="connsiteX2" fmla="*/ 512064 w 886968"/>
              <a:gd name="connsiteY2" fmla="*/ 295458 h 328897"/>
              <a:gd name="connsiteX3" fmla="*/ 0 w 886968"/>
              <a:gd name="connsiteY3" fmla="*/ 304602 h 32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968" h="328897">
                <a:moveTo>
                  <a:pt x="886968" y="213162"/>
                </a:moveTo>
                <a:cubicBezTo>
                  <a:pt x="787908" y="190302"/>
                  <a:pt x="547116" y="-56586"/>
                  <a:pt x="429768" y="11994"/>
                </a:cubicBezTo>
                <a:cubicBezTo>
                  <a:pt x="312420" y="80574"/>
                  <a:pt x="583692" y="246690"/>
                  <a:pt x="512064" y="295458"/>
                </a:cubicBezTo>
                <a:cubicBezTo>
                  <a:pt x="440436" y="344226"/>
                  <a:pt x="233172" y="332796"/>
                  <a:pt x="0" y="304602"/>
                </a:cubicBez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3392</TotalTime>
  <Words>952</Words>
  <Application>Microsoft Office PowerPoint</Application>
  <PresentationFormat>On-screen Show (4:3)</PresentationFormat>
  <Paragraphs>373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EECS110: 7c  Enum &amp; Structures</vt:lpstr>
      <vt:lpstr>(Recall) Dynamic Allocation</vt:lpstr>
      <vt:lpstr>(Recall) Dynamic Allocation</vt:lpstr>
      <vt:lpstr>(Recall) Dynamic Allocation</vt:lpstr>
      <vt:lpstr>Chapter 12 should be named ‘Structures’</vt:lpstr>
      <vt:lpstr>Enumerated Types</vt:lpstr>
      <vt:lpstr>Enumerated Types</vt:lpstr>
      <vt:lpstr>Enumerated Types</vt:lpstr>
      <vt:lpstr>Enumerated Types</vt:lpstr>
      <vt:lpstr>Enumerated Types</vt:lpstr>
      <vt:lpstr>Enumerated Types</vt:lpstr>
      <vt:lpstr>Chapter 12: Structures</vt:lpstr>
      <vt:lpstr>Data Structures</vt:lpstr>
      <vt:lpstr>Data Structures</vt:lpstr>
      <vt:lpstr>(Recall) Data Types</vt:lpstr>
      <vt:lpstr>(Recall) Data Types</vt:lpstr>
      <vt:lpstr>Using Data Structures</vt:lpstr>
      <vt:lpstr>1) Define a Data Structure</vt:lpstr>
      <vt:lpstr>1) Define a Data Structure</vt:lpstr>
      <vt:lpstr>1) Define a Data Structure</vt:lpstr>
      <vt:lpstr>2) Declare Variables of new Type</vt:lpstr>
      <vt:lpstr>3) Initialize and Use Variables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Pointers</dc:title>
  <dc:creator>Jack Tumblin</dc:creator>
  <cp:lastModifiedBy>jetumblin</cp:lastModifiedBy>
  <cp:revision>81</cp:revision>
  <dcterms:created xsi:type="dcterms:W3CDTF">2002-05-08T02:38:11Z</dcterms:created>
  <dcterms:modified xsi:type="dcterms:W3CDTF">2012-02-17T15:41:51Z</dcterms:modified>
</cp:coreProperties>
</file>