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5" r:id="rId2"/>
    <p:sldId id="276" r:id="rId3"/>
    <p:sldId id="279" r:id="rId4"/>
    <p:sldId id="280" r:id="rId5"/>
    <p:sldId id="286" r:id="rId6"/>
    <p:sldId id="284" r:id="rId7"/>
    <p:sldId id="277" r:id="rId8"/>
    <p:sldId id="282" r:id="rId9"/>
    <p:sldId id="283" r:id="rId10"/>
    <p:sldId id="278" r:id="rId11"/>
    <p:sldId id="272" r:id="rId12"/>
    <p:sldId id="270" r:id="rId13"/>
    <p:sldId id="271" r:id="rId14"/>
    <p:sldId id="269" r:id="rId15"/>
    <p:sldId id="259" r:id="rId16"/>
    <p:sldId id="285" r:id="rId17"/>
    <p:sldId id="288" r:id="rId18"/>
    <p:sldId id="28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61" autoAdjust="0"/>
  </p:normalViewPr>
  <p:slideViewPr>
    <p:cSldViewPr>
      <p:cViewPr varScale="1">
        <p:scale>
          <a:sx n="107" d="100"/>
          <a:sy n="107" d="100"/>
        </p:scale>
        <p:origin x="-9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69A6989-747B-4FF2-B83B-FEA89857D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59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545AEDF-060A-4F96-8694-0E3CF8574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0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63AF209-F6D4-4800-933B-A2FA375D3396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230AE7D-3BF2-4FE3-A160-241C02DFD0AA}" type="slidenum">
              <a:rPr lang="en-US" sz="1200"/>
              <a:pPr eaLnBrk="1" hangingPunct="1"/>
              <a:t>10</a:t>
            </a:fld>
            <a:endParaRPr lang="en-US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3130773-45ED-401A-958D-3F0B2FE21B89}" type="slidenum">
              <a:rPr lang="en-US" sz="1200"/>
              <a:pPr eaLnBrk="1" hangingPunct="1"/>
              <a:t>11</a:t>
            </a:fld>
            <a:endParaRPr 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1B3CDE4-E430-4492-B322-483421D284E3}" type="slidenum">
              <a:rPr lang="en-US" sz="1200"/>
              <a:pPr eaLnBrk="1" hangingPunct="1"/>
              <a:t>12</a:t>
            </a:fld>
            <a:endParaRPr lang="en-US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31A23C7-9209-4557-B922-8FDB027F0C6E}" type="slidenum">
              <a:rPr lang="en-US" sz="1200"/>
              <a:pPr eaLnBrk="1" hangingPunct="1"/>
              <a:t>13</a:t>
            </a:fld>
            <a:endParaRPr lang="en-US" sz="120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FF22D5-0DFC-42B1-AAD1-EFF07E5D6524}" type="slidenum">
              <a:rPr lang="en-US" sz="1200"/>
              <a:pPr eaLnBrk="1" hangingPunct="1"/>
              <a:t>14</a:t>
            </a:fld>
            <a:endParaRPr lang="en-US" sz="12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9B6EFD-304D-4AD0-9661-729D9778DCDC}" type="slidenum">
              <a:rPr lang="en-US" sz="1200"/>
              <a:pPr eaLnBrk="1" hangingPunct="1"/>
              <a:t>15</a:t>
            </a:fld>
            <a:endParaRPr lang="en-US" sz="120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BAADDEE-5AB9-4E62-8E4D-618389AD382B}" type="slidenum">
              <a:rPr lang="en-US" sz="1200"/>
              <a:pPr eaLnBrk="1" hangingPunct="1"/>
              <a:t>16</a:t>
            </a:fld>
            <a:endParaRPr lang="en-U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750CD4B-D72E-401B-98F6-1908ECABC21A}" type="slidenum">
              <a:rPr lang="en-US" sz="1200"/>
              <a:pPr eaLnBrk="1" hangingPunct="1"/>
              <a:t>18</a:t>
            </a:fld>
            <a:endParaRPr lang="en-US" sz="12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F9EF085-42A1-41E5-9434-243A512A0FF4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B30BE16-29F1-4850-B6F9-196577534E9C}" type="slidenum">
              <a:rPr lang="en-US" sz="1200"/>
              <a:pPr eaLnBrk="1" hangingPunct="1"/>
              <a:t>3</a:t>
            </a:fld>
            <a:endParaRPr lang="en-US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413BCAD-578C-4FFB-BF48-AAC3FEA1ED94}" type="slidenum">
              <a:rPr lang="en-US" sz="1200"/>
              <a:pPr eaLnBrk="1" hangingPunct="1"/>
              <a:t>4</a:t>
            </a:fld>
            <a:endParaRPr lang="en-US" sz="120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“Toy” problem—program isn’t really big enough to justify use of #define statements…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F759114-CCAA-46ED-BCC2-AE37D6BE6AD8}" type="slidenum">
              <a:rPr lang="en-US" sz="1200"/>
              <a:pPr eaLnBrk="1" hangingPunct="1"/>
              <a:t>5</a:t>
            </a:fld>
            <a:endParaRPr lang="en-US" sz="120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Makes sense for NUMBERS, but it ALSO applies for STRING LITERALS….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0D3CBA8-B5E9-4363-881F-23D71417AA16}" type="slidenum">
              <a:rPr lang="en-US" sz="1200"/>
              <a:pPr eaLnBrk="1" hangingPunct="1"/>
              <a:t>6</a:t>
            </a:fld>
            <a:endParaRPr lang="en-US" sz="120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C60A175-271A-4494-9852-9C671E04C8B7}" type="slidenum">
              <a:rPr lang="en-US" sz="1200"/>
              <a:pPr eaLnBrk="1" hangingPunct="1"/>
              <a:t>7</a:t>
            </a:fld>
            <a:endParaRPr 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566E327-9B0D-4E7B-BE1D-A5856A558005}" type="slidenum">
              <a:rPr lang="en-US" sz="1200"/>
              <a:pPr eaLnBrk="1" hangingPunct="1"/>
              <a:t>8</a:t>
            </a:fld>
            <a:endParaRPr lang="en-US" sz="120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A17FDE0-0058-4C2E-89DC-2253093A1F8C}" type="slidenum">
              <a:rPr lang="en-US" sz="1200"/>
              <a:pPr eaLnBrk="1" hangingPunct="1"/>
              <a:t>9</a:t>
            </a:fld>
            <a:endParaRPr lang="en-US" sz="12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07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21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1717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76200"/>
            <a:ext cx="63627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720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363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4411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89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6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89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24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3600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5062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295400"/>
            <a:ext cx="86868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533400" y="533400"/>
            <a:ext cx="8153400" cy="213360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EECS 110: 2a</a:t>
            </a:r>
            <a:b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Types, Literals</a:t>
            </a:r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&amp; Constants</a:t>
            </a:r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4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printf</a:t>
            </a:r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() &amp; </a:t>
            </a:r>
            <a:r>
              <a:rPr lang="en-US" sz="4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scanf</a:t>
            </a:r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() Essentials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2744788" y="286385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Jack Tumblin</a:t>
            </a:r>
            <a:b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jet@cs.northwestern.edu</a:t>
            </a: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914400" y="3962400"/>
            <a:ext cx="7543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3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Tahoma" pitchFamily="34" charset="0"/>
              </a:rPr>
              <a:t>Literals .vs. Constants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?Why have both?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</a:t>
            </a: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Literals’</a:t>
            </a:r>
            <a:r>
              <a:rPr lang="en-US" sz="2800" dirty="0" smtClean="0"/>
              <a:t>==fixed values written into the program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Value is fixed when you write the program</a:t>
            </a:r>
            <a:br>
              <a:rPr lang="en-US" sz="2400" dirty="0" smtClean="0"/>
            </a:br>
            <a:r>
              <a:rPr lang="en-US" sz="2400" dirty="0" smtClean="0"/>
              <a:t>	(CS Jargon: ‘at compile-time’)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Impossible</a:t>
            </a:r>
            <a:r>
              <a:rPr lang="en-US" sz="2400" dirty="0" smtClean="0"/>
              <a:t> to change without re-compiling. (reliable).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Hint: use 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</a:t>
            </a:r>
            <a:r>
              <a:rPr lang="en-US" sz="2400" dirty="0" smtClean="0"/>
              <a:t> for a central location to set value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‘Constants’</a:t>
            </a:r>
            <a:r>
              <a:rPr lang="en-US" sz="2800" dirty="0" smtClean="0"/>
              <a:t>== genuine C variables, but </a:t>
            </a:r>
            <a:br>
              <a:rPr lang="en-US" sz="2800" dirty="0" smtClean="0"/>
            </a:br>
            <a:r>
              <a:rPr lang="en-US" sz="2800" dirty="0" smtClean="0"/>
              <a:t>set once and then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FORBIDDEN TO CHANGE</a:t>
            </a:r>
            <a:r>
              <a:rPr lang="en-US" sz="2800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 is set as the program runs;</a:t>
            </a:r>
            <a:r>
              <a:rPr lang="en-US" sz="2400" dirty="0" smtClean="0"/>
              <a:t>  misuse?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Error msg.</a:t>
            </a:r>
            <a:br>
              <a:rPr lang="en-US" sz="2400" dirty="0" smtClean="0"/>
            </a:br>
            <a:r>
              <a:rPr lang="en-US" sz="2400" dirty="0" smtClean="0"/>
              <a:t>Value can be </a:t>
            </a:r>
            <a:r>
              <a:rPr lang="en-US" sz="2400" i="1" dirty="0" smtClean="0"/>
              <a:t>computed</a:t>
            </a:r>
            <a:r>
              <a:rPr lang="en-US" sz="2400" dirty="0" smtClean="0"/>
              <a:t> by program itself, at runtime.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Has a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reserved memory location</a:t>
            </a:r>
            <a:r>
              <a:rPr lang="en-US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literals do not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(other parts of you program can select it, copy it, etc. )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609600" y="1066800"/>
            <a:ext cx="784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609600" y="1676400"/>
            <a:ext cx="784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447800" y="5715000"/>
            <a:ext cx="61722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447800" y="4953000"/>
            <a:ext cx="4191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Tahoma" pitchFamily="34" charset="0"/>
              </a:rPr>
              <a:t>Text output: </a:t>
            </a:r>
            <a:r>
              <a:rPr lang="en-US" smtClean="0">
                <a:solidFill>
                  <a:schemeClr val="accent2"/>
                </a:solidFill>
                <a:latin typeface="Courier New" pitchFamily="49" charset="0"/>
              </a:rPr>
              <a:t>printf()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516938" cy="4641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b="1" smtClean="0"/>
              <a:t>printf()</a:t>
            </a:r>
            <a:r>
              <a:rPr lang="en-US" sz="2800" smtClean="0"/>
              <a:t> function will </a:t>
            </a:r>
            <a:br>
              <a:rPr lang="en-US" sz="2800" smtClean="0"/>
            </a:br>
            <a:r>
              <a:rPr lang="en-US" sz="2800" smtClean="0">
                <a:solidFill>
                  <a:srgbClr val="FF0000"/>
                </a:solidFill>
              </a:rPr>
              <a:t>print f</a:t>
            </a:r>
            <a:r>
              <a:rPr lang="en-US" sz="2800" smtClean="0"/>
              <a:t>ormatted output to the screen.</a:t>
            </a:r>
            <a:br>
              <a:rPr lang="en-US" sz="2800" smtClean="0"/>
            </a:b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To print a string</a:t>
            </a:r>
            <a:r>
              <a:rPr lang="en-US" smtClean="0"/>
              <a:t>: 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smtClean="0"/>
              <a:t>	</a:t>
            </a: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printf(“This is a message");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n-US"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How do we print the value of a variable?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4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Tahoma" pitchFamily="34" charset="0"/>
              </a:rPr>
              <a:t>Text output: </a:t>
            </a:r>
            <a:r>
              <a:rPr lang="en-US" smtClean="0">
                <a:solidFill>
                  <a:schemeClr val="accent2"/>
                </a:solidFill>
                <a:latin typeface="Courier New" pitchFamily="49" charset="0"/>
              </a:rPr>
              <a:t>printf()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820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Use special </a:t>
            </a:r>
            <a:r>
              <a:rPr lang="en-US" sz="2800" dirty="0" smtClean="0">
                <a:solidFill>
                  <a:schemeClr val="accent2"/>
                </a:solidFill>
              </a:rPr>
              <a:t>format </a:t>
            </a:r>
            <a:r>
              <a:rPr lang="en-US" sz="2800" dirty="0" err="1" smtClean="0">
                <a:solidFill>
                  <a:schemeClr val="accent2"/>
                </a:solidFill>
              </a:rPr>
              <a:t>specifiers</a:t>
            </a:r>
            <a:r>
              <a:rPr lang="en-US" sz="2800" dirty="0" smtClean="0"/>
              <a:t> to select the data type.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To print an integer : 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i="1" dirty="0" smtClean="0"/>
              <a:t>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deg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=53;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("Today's temperature is %d degrees",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deg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1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514600" y="4800600"/>
            <a:ext cx="3057525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dirty="0" smtClean="0">
                <a:solidFill>
                  <a:schemeClr val="accent2"/>
                </a:solidFill>
              </a:rPr>
              <a:t>Format </a:t>
            </a:r>
            <a:r>
              <a:rPr lang="en-US" dirty="0" err="1" smtClean="0">
                <a:solidFill>
                  <a:schemeClr val="accent2"/>
                </a:solidFill>
              </a:rPr>
              <a:t>Specifier</a:t>
            </a:r>
            <a:r>
              <a:rPr lang="en-US" dirty="0" smtClean="0"/>
              <a:t> </a:t>
            </a:r>
            <a:r>
              <a:rPr lang="en-US" dirty="0"/>
              <a:t>for</a:t>
            </a:r>
          </a:p>
          <a:p>
            <a:r>
              <a:rPr lang="en-US" dirty="0"/>
              <a:t>“print an integer value”</a:t>
            </a: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flipV="1">
            <a:off x="5486400" y="4419600"/>
            <a:ext cx="381000" cy="4635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8" name="Oval 9"/>
          <p:cNvSpPr>
            <a:spLocks noChangeArrowheads="1"/>
          </p:cNvSpPr>
          <p:nvPr/>
        </p:nvSpPr>
        <p:spPr bwMode="auto">
          <a:xfrm>
            <a:off x="5791200" y="3810000"/>
            <a:ext cx="381000" cy="609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19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24384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/>
              <a:t>“Read value from this </a:t>
            </a:r>
            <a:r>
              <a:rPr lang="en-US">
                <a:solidFill>
                  <a:schemeClr val="accent2"/>
                </a:solidFill>
              </a:rPr>
              <a:t>variable</a:t>
            </a:r>
            <a:r>
              <a:rPr lang="en-US"/>
              <a:t>”</a:t>
            </a:r>
          </a:p>
        </p:txBody>
      </p:sp>
      <p:sp>
        <p:nvSpPr>
          <p:cNvPr id="13320" name="Oval 11"/>
          <p:cNvSpPr>
            <a:spLocks noChangeArrowheads="1"/>
          </p:cNvSpPr>
          <p:nvPr/>
        </p:nvSpPr>
        <p:spPr bwMode="auto">
          <a:xfrm>
            <a:off x="7696200" y="3886200"/>
            <a:ext cx="609600" cy="609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21" name="Line 12"/>
          <p:cNvSpPr>
            <a:spLocks noChangeShapeType="1"/>
          </p:cNvSpPr>
          <p:nvPr/>
        </p:nvSpPr>
        <p:spPr bwMode="auto">
          <a:xfrm flipV="1">
            <a:off x="7543800" y="4495800"/>
            <a:ext cx="381000" cy="4635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Tahoma" pitchFamily="34" charset="0"/>
              </a:rPr>
              <a:t>Text output: </a:t>
            </a:r>
            <a:r>
              <a:rPr lang="en-US" smtClean="0">
                <a:solidFill>
                  <a:schemeClr val="accent2"/>
                </a:solidFill>
                <a:latin typeface="Courier New" pitchFamily="49" charset="0"/>
              </a:rPr>
              <a:t>printf()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058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Essential format </a:t>
            </a:r>
            <a:r>
              <a:rPr lang="en-US" sz="2400" dirty="0" err="1" smtClean="0"/>
              <a:t>specifiers</a:t>
            </a:r>
            <a:r>
              <a:rPr lang="en-US" sz="2400" dirty="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%c</a:t>
            </a:r>
            <a:r>
              <a:rPr lang="en-US" sz="2400" i="1" dirty="0" smtClean="0"/>
              <a:t>   </a:t>
            </a:r>
            <a:r>
              <a:rPr lang="en-US" sz="2400" dirty="0" smtClean="0"/>
              <a:t>for single characters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%d</a:t>
            </a:r>
            <a:r>
              <a:rPr lang="en-US" sz="2400" dirty="0" smtClean="0"/>
              <a:t>   for integers</a:t>
            </a:r>
            <a:endParaRPr lang="en-US" sz="2400" i="1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%f </a:t>
            </a:r>
            <a:r>
              <a:rPr lang="en-US" sz="2400" dirty="0" smtClean="0"/>
              <a:t> for float fractions:  1234.56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i="1" dirty="0" smtClean="0"/>
              <a:t>  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%lf </a:t>
            </a:r>
            <a:r>
              <a:rPr lang="en-US" sz="2400" dirty="0" smtClean="0"/>
              <a:t> for double fractions: 123456.789  (see </a:t>
            </a:r>
            <a:r>
              <a:rPr lang="en-US" sz="24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scanf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2400" dirty="0" smtClean="0"/>
              <a:t> )</a:t>
            </a:r>
            <a:endParaRPr lang="en-US" sz="2400" i="1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%</a:t>
            </a:r>
            <a:r>
              <a:rPr lang="en-US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e,%E,%g,%G</a:t>
            </a:r>
            <a:r>
              <a:rPr lang="en-US" sz="2400" i="1" dirty="0" smtClean="0"/>
              <a:t>,  </a:t>
            </a:r>
            <a:r>
              <a:rPr lang="en-US" sz="2400" dirty="0" smtClean="0"/>
              <a:t>:  scientific notation 1.23456E+3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  </a:t>
            </a:r>
            <a:r>
              <a:rPr lang="en-US" sz="24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%s </a:t>
            </a:r>
            <a:r>
              <a:rPr lang="en-US" sz="2400" dirty="0" smtClean="0">
                <a:solidFill>
                  <a:schemeClr val="folHlink"/>
                </a:solidFill>
              </a:rPr>
              <a:t>for phrases or ‘strings’ (coming soon!)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i="1" dirty="0" smtClean="0"/>
              <a:t>			more string-formatting </a:t>
            </a:r>
            <a:r>
              <a:rPr lang="en-US" sz="2400" i="1" dirty="0" smtClean="0"/>
              <a:t>details later</a:t>
            </a:r>
            <a:r>
              <a:rPr lang="en-US" sz="2400" i="1" dirty="0" smtClean="0"/>
              <a:t>...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Help for digital hardware engineers: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i="1" dirty="0" smtClean="0">
                <a:solidFill>
                  <a:schemeClr val="folHlink"/>
                </a:solidFill>
              </a:rPr>
              <a:t> 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%x</a:t>
            </a:r>
            <a:r>
              <a:rPr lang="en-US" sz="2000" i="1" dirty="0" smtClean="0"/>
              <a:t> or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%X </a:t>
            </a:r>
            <a:r>
              <a:rPr lang="en-US" sz="2000" dirty="0" smtClean="0"/>
              <a:t>for </a:t>
            </a:r>
            <a:r>
              <a:rPr lang="en-US" sz="2000" dirty="0" smtClean="0"/>
              <a:t>hexadecimal (base16</a:t>
            </a:r>
            <a:r>
              <a:rPr lang="en-US" sz="2000" dirty="0" smtClean="0"/>
              <a:t>) </a:t>
            </a:r>
            <a:r>
              <a:rPr lang="en-US" sz="2000" dirty="0" smtClean="0"/>
              <a:t>integers</a:t>
            </a:r>
            <a:r>
              <a:rPr lang="en-US" sz="2000" dirty="0" smtClean="0"/>
              <a:t>: </a:t>
            </a:r>
            <a:r>
              <a:rPr lang="en-US" sz="2000" b="1" u="sng" dirty="0" smtClean="0">
                <a:solidFill>
                  <a:srgbClr val="FF0000"/>
                </a:solidFill>
              </a:rPr>
              <a:t>0x</a:t>
            </a:r>
            <a:r>
              <a:rPr lang="en-US" sz="2000" u="sng" dirty="0" smtClean="0"/>
              <a:t>14FB11E0</a:t>
            </a:r>
            <a:br>
              <a:rPr lang="en-US" sz="2000" u="sng" dirty="0" smtClean="0"/>
            </a:br>
            <a:r>
              <a:rPr lang="en-US" sz="2000" dirty="0" smtClean="0"/>
              <a:t>		  0x prefix: 4 bits/digit; digits 0,1,2,3,4,5,6,7,8,9,A,B,C,D,E,F</a:t>
            </a:r>
            <a:endParaRPr lang="en-US" sz="2000" u="sng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i="1" dirty="0" smtClean="0">
                <a:solidFill>
                  <a:schemeClr val="folHlink"/>
                </a:solidFill>
              </a:rPr>
              <a:t> 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%o</a:t>
            </a:r>
            <a:r>
              <a:rPr lang="en-US" sz="2000" i="1" dirty="0" smtClean="0"/>
              <a:t>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dirty="0" smtClean="0"/>
              <a:t>for octal (base 8</a:t>
            </a:r>
            <a:r>
              <a:rPr lang="en-US" sz="2000" dirty="0" smtClean="0"/>
              <a:t>) integers:  </a:t>
            </a:r>
            <a:r>
              <a:rPr lang="en-US" sz="2000" u="sng" dirty="0" smtClean="0"/>
              <a:t>26374</a:t>
            </a:r>
            <a:r>
              <a:rPr lang="en-US" sz="2000" baseline="-25000" dirty="0" smtClean="0"/>
              <a:t>8</a:t>
            </a:r>
            <a:r>
              <a:rPr lang="en-US" sz="2000" dirty="0" smtClean="0"/>
              <a:t> = 11516</a:t>
            </a:r>
            <a:r>
              <a:rPr lang="en-US" sz="2000" baseline="-25000" dirty="0" smtClean="0"/>
              <a:t>10</a:t>
            </a:r>
            <a:r>
              <a:rPr lang="en-US" sz="2000" dirty="0" smtClean="0"/>
              <a:t> 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		</a:t>
            </a:r>
            <a:r>
              <a:rPr lang="en-US" sz="2000" dirty="0"/>
              <a:t> </a:t>
            </a:r>
            <a:r>
              <a:rPr lang="en-US" sz="2000" dirty="0" smtClean="0"/>
              <a:t>no prefix: 3 bits/digit; </a:t>
            </a:r>
            <a:r>
              <a:rPr lang="en-US" sz="2000" dirty="0" smtClean="0"/>
              <a:t>digits 0--7 only.</a:t>
            </a:r>
            <a:endParaRPr lang="en-US" sz="2000" u="sng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Conversions?  </a:t>
            </a:r>
            <a:r>
              <a:rPr lang="en-US" sz="1400" dirty="0" smtClean="0"/>
              <a:t>Windows: </a:t>
            </a:r>
            <a:r>
              <a:rPr lang="en-US" sz="1400" dirty="0" err="1" smtClean="0"/>
              <a:t>Start</a:t>
            </a:r>
            <a:r>
              <a:rPr lang="en-US" sz="1400" dirty="0" err="1" smtClean="0">
                <a:sym typeface="Wingdings" pitchFamily="2" charset="2"/>
              </a:rPr>
              <a:t>All</a:t>
            </a:r>
            <a:r>
              <a:rPr lang="en-US" sz="1400" dirty="0" smtClean="0">
                <a:sym typeface="Wingdings" pitchFamily="2" charset="2"/>
              </a:rPr>
              <a:t> </a:t>
            </a:r>
            <a:r>
              <a:rPr lang="en-US" sz="1400" dirty="0" err="1" smtClean="0">
                <a:sym typeface="Wingdings" pitchFamily="2" charset="2"/>
              </a:rPr>
              <a:t>ProgramsAccessoriesCalculatorViewProgrammer</a:t>
            </a:r>
            <a:endParaRPr lang="en-US" sz="1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Tahoma" pitchFamily="34" charset="0"/>
              </a:rPr>
              <a:t>Keyboard input: </a:t>
            </a:r>
            <a:r>
              <a:rPr lang="en-US" smtClean="0">
                <a:solidFill>
                  <a:schemeClr val="accent2"/>
                </a:solidFill>
                <a:latin typeface="Courier New" pitchFamily="49" charset="0"/>
              </a:rPr>
              <a:t>scanf()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05800" cy="2743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err="1" smtClean="0"/>
              <a:t>scanf</a:t>
            </a:r>
            <a:r>
              <a:rPr lang="en-US" sz="2800" b="1" dirty="0" smtClean="0"/>
              <a:t>()</a:t>
            </a:r>
            <a:r>
              <a:rPr lang="en-US" sz="2800" dirty="0" smtClean="0"/>
              <a:t> function will </a:t>
            </a:r>
            <a:r>
              <a:rPr lang="en-US" sz="2800" dirty="0" smtClean="0">
                <a:solidFill>
                  <a:srgbClr val="FF0000"/>
                </a:solidFill>
              </a:rPr>
              <a:t>scan f</a:t>
            </a:r>
            <a:r>
              <a:rPr lang="en-US" sz="2800" dirty="0" smtClean="0"/>
              <a:t>ormatted keyboard input values into your program.</a:t>
            </a:r>
            <a:br>
              <a:rPr lang="en-US" sz="2800" dirty="0" smtClean="0"/>
            </a:br>
            <a:r>
              <a:rPr lang="en-US" sz="2800" dirty="0" smtClean="0"/>
              <a:t>Uses </a:t>
            </a:r>
            <a:r>
              <a:rPr lang="en-US" sz="2800" dirty="0" smtClean="0"/>
              <a:t>the same </a:t>
            </a:r>
            <a:r>
              <a:rPr lang="en-US" sz="2800" dirty="0" smtClean="0">
                <a:solidFill>
                  <a:schemeClr val="accent2"/>
                </a:solidFill>
              </a:rPr>
              <a:t>format </a:t>
            </a:r>
            <a:r>
              <a:rPr lang="en-US" sz="2800" dirty="0" err="1" smtClean="0">
                <a:solidFill>
                  <a:schemeClr val="accent2"/>
                </a:solidFill>
              </a:rPr>
              <a:t>specifiers</a:t>
            </a:r>
            <a:r>
              <a:rPr lang="en-US" sz="2800" dirty="0" smtClean="0"/>
              <a:t> as </a:t>
            </a:r>
            <a:r>
              <a:rPr lang="en-US" sz="2800" dirty="0" err="1" smtClean="0"/>
              <a:t>printf</a:t>
            </a:r>
            <a:r>
              <a:rPr lang="en-US" sz="2800" dirty="0" smtClean="0"/>
              <a:t>(), </a:t>
            </a:r>
            <a:br>
              <a:rPr lang="en-US" sz="2800" dirty="0" smtClean="0"/>
            </a:br>
            <a:r>
              <a:rPr lang="en-US" sz="2800" dirty="0" smtClean="0"/>
              <a:t>					       but for input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To read an integer :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scanf</a:t>
            </a: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(“ %d”,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2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integer_variable_name</a:t>
            </a: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800" dirty="0" smtClean="0"/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762000" y="5181600"/>
            <a:ext cx="3422732" cy="120032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dirty="0" err="1">
                <a:solidFill>
                  <a:schemeClr val="accent2"/>
                </a:solidFill>
              </a:rPr>
              <a:t>Specifier</a:t>
            </a:r>
            <a:r>
              <a:rPr lang="en-US" dirty="0"/>
              <a:t> for</a:t>
            </a:r>
          </a:p>
          <a:p>
            <a:pPr eaLnBrk="0" hangingPunct="0">
              <a:defRPr/>
            </a:pPr>
            <a:r>
              <a:rPr lang="en-US" dirty="0"/>
              <a:t>“read an integer”</a:t>
            </a:r>
          </a:p>
          <a:p>
            <a:pPr eaLnBrk="0" hangingPunct="0">
              <a:defRPr/>
            </a:pPr>
            <a:r>
              <a:rPr lang="en-US" dirty="0"/>
              <a:t>(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NEEDS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that </a:t>
            </a:r>
            <a:r>
              <a:rPr lang="en-US" dirty="0"/>
              <a:t>space char!)</a:t>
            </a: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 flipV="1">
            <a:off x="2362200" y="4572000"/>
            <a:ext cx="762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H="1">
            <a:off x="1981200" y="4572000"/>
            <a:ext cx="685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4419600" y="4953000"/>
            <a:ext cx="43307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 IMPORTANT</a:t>
            </a:r>
          </a:p>
          <a:p>
            <a:pPr eaLnBrk="0" hangingPunct="0">
              <a:defRPr/>
            </a:pPr>
            <a:r>
              <a:rPr lang="en-US"/>
              <a:t>special symbol</a:t>
            </a:r>
          </a:p>
          <a:p>
            <a:pPr eaLnBrk="0" hangingPunct="0">
              <a:defRPr/>
            </a:pPr>
            <a:r>
              <a:rPr lang="en-US">
                <a:solidFill>
                  <a:schemeClr val="folHlink"/>
                </a:solidFill>
              </a:rPr>
              <a:t>(pointers: you’ll understand soon)</a:t>
            </a: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 flipH="1" flipV="1">
            <a:off x="3429000" y="4495800"/>
            <a:ext cx="9906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Tahoma" pitchFamily="34" charset="0"/>
              </a:rPr>
              <a:t>Keyboard input: </a:t>
            </a:r>
            <a:r>
              <a:rPr lang="en-US" smtClean="0">
                <a:solidFill>
                  <a:schemeClr val="accent2"/>
                </a:solidFill>
                <a:latin typeface="Courier New" pitchFamily="49" charset="0"/>
              </a:rPr>
              <a:t>scanf()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762000" y="1447800"/>
            <a:ext cx="8032750" cy="3786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b="1">
                <a:latin typeface="Courier New" pitchFamily="49" charset="0"/>
              </a:rPr>
              <a:t>#include &lt;stdio.h&gt;</a:t>
            </a:r>
          </a:p>
          <a:p>
            <a:endParaRPr lang="en-US" sz="2000" b="1">
              <a:latin typeface="Courier New" pitchFamily="49" charset="0"/>
            </a:endParaRPr>
          </a:p>
          <a:p>
            <a:r>
              <a:rPr lang="en-US" sz="2000" b="1">
                <a:latin typeface="Courier New" pitchFamily="49" charset="0"/>
              </a:rPr>
              <a:t>int main() {</a:t>
            </a:r>
          </a:p>
          <a:p>
            <a:r>
              <a:rPr lang="en-US" sz="2000" b="1">
                <a:latin typeface="Courier New" pitchFamily="49" charset="0"/>
              </a:rPr>
              <a:t>    int heads, eyes;</a:t>
            </a:r>
          </a:p>
          <a:p>
            <a:endParaRPr lang="en-US" sz="2000" b="1">
              <a:latin typeface="Courier New" pitchFamily="49" charset="0"/>
            </a:endParaRPr>
          </a:p>
          <a:p>
            <a:r>
              <a:rPr lang="en-US" sz="2000" b="1">
                <a:latin typeface="Courier New" pitchFamily="49" charset="0"/>
              </a:rPr>
              <a:t>    printf(“how many heads?:”);  // ask user 	</a:t>
            </a:r>
          </a:p>
          <a:p>
            <a:r>
              <a:rPr lang="en-US" sz="2000" b="1">
                <a:latin typeface="Courier New" pitchFamily="49" charset="0"/>
              </a:rPr>
              <a:t>    scanf(“ %d”, 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</a:rPr>
              <a:t>&amp;</a:t>
            </a:r>
            <a:r>
              <a:rPr lang="en-US" sz="2000" b="1">
                <a:latin typeface="Courier New" pitchFamily="49" charset="0"/>
              </a:rPr>
              <a:t>heads);	   // read in </a:t>
            </a:r>
          </a:p>
          <a:p>
            <a:r>
              <a:rPr lang="en-US" sz="2000" b="1">
                <a:latin typeface="Courier New" pitchFamily="49" charset="0"/>
              </a:rPr>
              <a:t>					// (remember the &amp;) </a:t>
            </a:r>
          </a:p>
          <a:p>
            <a:r>
              <a:rPr lang="en-US" sz="2000" b="1">
                <a:latin typeface="Courier New" pitchFamily="49" charset="0"/>
              </a:rPr>
              <a:t>    eyes = heads * 2;		   // compute </a:t>
            </a:r>
          </a:p>
          <a:p>
            <a:r>
              <a:rPr lang="en-US" sz="2000" b="1">
                <a:latin typeface="Courier New" pitchFamily="49" charset="0"/>
              </a:rPr>
              <a:t>    printf(“Watch out for %d eyes!\n”,eyes);</a:t>
            </a:r>
          </a:p>
          <a:p>
            <a:r>
              <a:rPr lang="en-US" sz="2000" b="1">
                <a:latin typeface="Courier New" pitchFamily="49" charset="0"/>
              </a:rPr>
              <a:t>    return 0;</a:t>
            </a:r>
          </a:p>
          <a:p>
            <a:r>
              <a:rPr lang="en-US" sz="2000" b="1">
                <a:latin typeface="Courier New" pitchFamily="49" charset="0"/>
              </a:rPr>
              <a:t>}		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057400" y="5105400"/>
            <a:ext cx="5410200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b="1">
                <a:solidFill>
                  <a:schemeClr val="accent2"/>
                </a:solidFill>
              </a:rPr>
              <a:t>Result:</a:t>
            </a:r>
          </a:p>
          <a:p>
            <a:r>
              <a:rPr lang="en-US" b="1">
                <a:solidFill>
                  <a:schemeClr val="accent2"/>
                </a:solidFill>
                <a:latin typeface="Courier New" pitchFamily="49" charset="0"/>
              </a:rPr>
              <a:t>&gt; how many heads? </a:t>
            </a:r>
            <a:r>
              <a:rPr lang="en-US" b="1">
                <a:solidFill>
                  <a:srgbClr val="006600"/>
                </a:solidFill>
                <a:latin typeface="Courier New" pitchFamily="49" charset="0"/>
              </a:rPr>
              <a:t>3</a:t>
            </a:r>
            <a:r>
              <a:rPr lang="en-US" b="1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FF0000"/>
                </a:solidFill>
              </a:rPr>
              <a:t>(you type in 3)</a:t>
            </a:r>
            <a:endParaRPr lang="en-US" b="1">
              <a:solidFill>
                <a:schemeClr val="accent2"/>
              </a:solidFill>
              <a:latin typeface="Courier New" pitchFamily="49" charset="0"/>
            </a:endParaRPr>
          </a:p>
          <a:p>
            <a:r>
              <a:rPr lang="en-US" b="1">
                <a:solidFill>
                  <a:schemeClr val="accent2"/>
                </a:solidFill>
                <a:latin typeface="Courier New" pitchFamily="49" charset="0"/>
              </a:rPr>
              <a:t>&gt; Watch out for 6 eyes!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Try it!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How can we write a program to </a:t>
            </a:r>
            <a:br>
              <a:rPr lang="en-US" smtClean="0"/>
            </a:br>
            <a:r>
              <a:rPr lang="en-US" smtClean="0"/>
              <a:t>		compute the area of a circle? </a:t>
            </a:r>
          </a:p>
          <a:p>
            <a:pPr eaLnBrk="1" hangingPunct="1">
              <a:buFontTx/>
              <a:buNone/>
            </a:pPr>
            <a:r>
              <a:rPr lang="en-US" smtClean="0"/>
              <a:t>The volume of a rectangle? </a:t>
            </a:r>
          </a:p>
          <a:p>
            <a:pPr eaLnBrk="1" hangingPunct="1">
              <a:buFontTx/>
              <a:buNone/>
            </a:pPr>
            <a:r>
              <a:rPr lang="en-US" smtClean="0"/>
              <a:t>The balance point for a fulcrum </a:t>
            </a:r>
            <a:br>
              <a:rPr lang="en-US" smtClean="0"/>
            </a:br>
            <a:r>
              <a:rPr lang="en-US" smtClean="0"/>
              <a:t>		with two weights on each end?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7924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0" dirty="0" smtClean="0">
                <a:solidFill>
                  <a:srgbClr val="FF0000"/>
                </a:solidFill>
              </a:rPr>
              <a:t>!! WARNING !! </a:t>
            </a:r>
            <a:r>
              <a:rPr lang="en-US" dirty="0" err="1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scanf</a:t>
            </a:r>
            <a:r>
              <a:rPr lang="en-US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()</a:t>
            </a:r>
            <a:br>
              <a:rPr lang="en-US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 smtClean="0"/>
              <a:t>weirdness for</a:t>
            </a:r>
            <a:r>
              <a:rPr lang="en-US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float</a:t>
            </a:r>
            <a:r>
              <a:rPr lang="en-US" dirty="0" smtClean="0">
                <a:solidFill>
                  <a:schemeClr val="tx1"/>
                </a:solidFill>
                <a:cs typeface="Courier New" pitchFamily="49" charset="0"/>
              </a:rPr>
              <a:t> &amp; </a:t>
            </a:r>
            <a:r>
              <a:rPr lang="en-US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double</a:t>
            </a:r>
            <a:endParaRPr lang="en-US" dirty="0" smtClean="0">
              <a:solidFill>
                <a:schemeClr val="accent6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The </a:t>
            </a:r>
            <a:r>
              <a:rPr lang="en-US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</a:t>
            </a:r>
            <a:r>
              <a:rPr lang="en-US" dirty="0" err="1" smtClean="0"/>
              <a:t>fcn</a:t>
            </a:r>
            <a:r>
              <a:rPr lang="en-US" dirty="0" smtClean="0"/>
              <a:t> accepts format </a:t>
            </a:r>
            <a:r>
              <a:rPr lang="en-US" dirty="0" err="1" smtClean="0"/>
              <a:t>specifiers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%f %g, %e, %lf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		for either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float</a:t>
            </a:r>
            <a:r>
              <a:rPr lang="en-US" dirty="0" smtClean="0"/>
              <a:t> or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dirty="0" smtClean="0"/>
              <a:t> variables.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For the </a:t>
            </a:r>
            <a:r>
              <a:rPr lang="en-US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scanf</a:t>
            </a: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</a:t>
            </a:r>
            <a:r>
              <a:rPr lang="en-US" dirty="0" err="1" smtClean="0"/>
              <a:t>fcn</a:t>
            </a:r>
            <a:r>
              <a:rPr lang="en-US" dirty="0"/>
              <a:t>,</a:t>
            </a:r>
            <a:r>
              <a:rPr lang="en-US" dirty="0" smtClean="0"/>
              <a:t> format </a:t>
            </a:r>
            <a:r>
              <a:rPr lang="en-US" dirty="0" err="1" smtClean="0"/>
              <a:t>specifiers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%</a:t>
            </a:r>
            <a:r>
              <a:rPr lang="en-US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f,%g,%e,%E,%G</a:t>
            </a: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/>
              <a:t>work </a:t>
            </a:r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</a:t>
            </a:r>
            <a:r>
              <a:rPr lang="en-US" dirty="0" smtClean="0"/>
              <a:t> for </a:t>
            </a:r>
            <a:r>
              <a:rPr lang="en-US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float</a:t>
            </a:r>
            <a:r>
              <a:rPr lang="en-US" dirty="0" smtClean="0"/>
              <a:t> 							  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dirty="0" smtClean="0"/>
              <a:t>s!</a:t>
            </a:r>
            <a:br>
              <a:rPr lang="en-US" dirty="0" smtClean="0"/>
            </a:b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%lf</a:t>
            </a:r>
            <a:r>
              <a:rPr lang="en-US" dirty="0" smtClean="0"/>
              <a:t> works </a:t>
            </a:r>
            <a:r>
              <a:rPr 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</a:t>
            </a:r>
            <a:r>
              <a:rPr lang="en-US" dirty="0" smtClean="0"/>
              <a:t> for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dirty="0" smtClean="0"/>
              <a:t>s, </a:t>
            </a:r>
            <a:r>
              <a:rPr lang="en-US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dirty="0"/>
              <a:t>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float</a:t>
            </a:r>
            <a:r>
              <a:rPr lang="en-US" dirty="0"/>
              <a:t>s!</a:t>
            </a:r>
            <a:endParaRPr lang="en-US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533400" y="3886200"/>
            <a:ext cx="7924800" cy="24384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533400" y="5486400"/>
            <a:ext cx="7924800" cy="8382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What happens if we MIX data types?</a:t>
            </a:r>
            <a:endParaRPr lang="en-US" sz="3200" smtClean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i,j;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fi, fj,f0,f1,f2,f3,f4;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i=5; fi = 5.0;			/* int, double 5 */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j=2; fj = 2.0;			/* int, double 2 */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f0 =       fi/      fj; 	/* result: 2.5 */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f1 =        i/      fj; 	/* result: 2.5 */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f2 =       fi/      fj;	/* result: 2.5 */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/*** BUT! ***/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f3 =        i/       j;	/* result: 2.0 */</a:t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f4 = (double)i/ (double)j;	/* result: 2.5 */</a:t>
            </a:r>
            <a:endParaRPr lang="en-US" sz="24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>
                <a:solidFill>
                  <a:srgbClr val="FF0000"/>
                </a:solidFill>
              </a:rPr>
              <a:t>WHY?!?!                                 See pg 114 in book…</a:t>
            </a:r>
            <a:endParaRPr lang="en-US" sz="2400" smtClean="0"/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4953000" y="6096000"/>
            <a:ext cx="3678238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>
                <a:solidFill>
                  <a:srgbClr val="FF0000"/>
                </a:solidFill>
              </a:rPr>
              <a:t>‘Cast’ i and j to type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H="1" flipV="1">
            <a:off x="2743200" y="5791200"/>
            <a:ext cx="21336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 flipV="1">
            <a:off x="4114800" y="5791200"/>
            <a:ext cx="6858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Types</a:t>
            </a: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of Variables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62000" y="1676400"/>
            <a:ext cx="77724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/>
              <a:t>There are 4 basic ‘built-in’ types in C:</a:t>
            </a:r>
            <a:br>
              <a:rPr lang="en-US" sz="3200"/>
            </a:br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295400" y="2590800"/>
            <a:ext cx="6477000" cy="312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371600" y="2667000"/>
            <a:ext cx="29718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u="sng"/>
              <a:t>Type</a:t>
            </a:r>
          </a:p>
          <a:p>
            <a:pPr>
              <a:spcBef>
                <a:spcPct val="50000"/>
              </a:spcBef>
            </a:pPr>
            <a:r>
              <a:rPr lang="en-US"/>
              <a:t>Integer</a:t>
            </a:r>
          </a:p>
          <a:p>
            <a:pPr>
              <a:spcBef>
                <a:spcPct val="50000"/>
              </a:spcBef>
            </a:pPr>
            <a:r>
              <a:rPr lang="en-US"/>
              <a:t>Floating point</a:t>
            </a:r>
          </a:p>
          <a:p>
            <a:pPr>
              <a:spcBef>
                <a:spcPct val="50000"/>
              </a:spcBef>
            </a:pPr>
            <a:r>
              <a:rPr lang="en-US"/>
              <a:t>Double</a:t>
            </a:r>
          </a:p>
          <a:p>
            <a:pPr>
              <a:spcBef>
                <a:spcPct val="50000"/>
              </a:spcBef>
            </a:pPr>
            <a:r>
              <a:rPr lang="en-US"/>
              <a:t>Character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657600" y="2667000"/>
            <a:ext cx="31242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u="sng"/>
              <a:t>C keyword to use:</a:t>
            </a:r>
          </a:p>
          <a:p>
            <a:pPr>
              <a:spcBef>
                <a:spcPct val="50000"/>
              </a:spcBef>
            </a:pPr>
            <a:r>
              <a:rPr lang="en-US" i="1"/>
              <a:t>int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i="1"/>
              <a:t>float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i="1"/>
              <a:t>double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 i="1"/>
              <a:t>char</a:t>
            </a:r>
            <a:endParaRPr lang="en-U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3352800" y="25908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2057400" y="30480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81000" y="838200"/>
            <a:ext cx="8305800" cy="454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latin typeface="Courier New" pitchFamily="49" charset="0"/>
              </a:rPr>
              <a:t>/*******************************************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	Hydra.c  -- a program with variables.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*******************************************/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#include &lt; stdio.h &gt;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main()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{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int heads;		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int eyes;</a:t>
            </a: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/>
            </a:r>
            <a:br>
              <a:rPr lang="en-US" sz="1800" b="1">
                <a:solidFill>
                  <a:srgbClr val="FF0000"/>
                </a:solidFill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	</a:t>
            </a:r>
            <a:r>
              <a:rPr lang="en-US" sz="1800" b="1">
                <a:latin typeface="Courier New" pitchFamily="49" charset="0"/>
              </a:rPr>
              <a:t>		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    heads = 3;  		/* assign a value */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    eyes = heads * 2;	/* compute a value */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    printf(“It has %d heads and %d eyes! \n", heads, eyes);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}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2971800" y="5257800"/>
            <a:ext cx="5257800" cy="13223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string literal;    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(includes quotes)</a:t>
            </a:r>
          </a:p>
          <a:p>
            <a:pPr eaLnBrk="0" hangingPunct="0">
              <a:defRPr/>
            </a:pPr>
            <a:r>
              <a:rPr lang="en-US">
                <a:solidFill>
                  <a:srgbClr val="FF0000"/>
                </a:solidFill>
              </a:rPr>
              <a:t>-not declared, just written directly</a:t>
            </a:r>
          </a:p>
          <a:p>
            <a:pPr eaLnBrk="0" hangingPunct="0">
              <a:defRPr/>
            </a:pPr>
            <a:r>
              <a:rPr lang="en-US">
                <a:solidFill>
                  <a:srgbClr val="FF0000"/>
                </a:solidFill>
              </a:rPr>
              <a:t>-(no memory location; not a C variable!)</a:t>
            </a:r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2057400" y="3810000"/>
            <a:ext cx="228600" cy="3048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3006725" y="4038600"/>
            <a:ext cx="228600" cy="3048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1905000" y="4419600"/>
            <a:ext cx="4724400" cy="5334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103" name="Freeform 7"/>
          <p:cNvSpPr>
            <a:spLocks/>
          </p:cNvSpPr>
          <p:nvPr/>
        </p:nvSpPr>
        <p:spPr bwMode="auto">
          <a:xfrm>
            <a:off x="2379663" y="4876800"/>
            <a:ext cx="592137" cy="914400"/>
          </a:xfrm>
          <a:custGeom>
            <a:avLst/>
            <a:gdLst>
              <a:gd name="T0" fmla="*/ 592137 w 373"/>
              <a:gd name="T1" fmla="*/ 914400 h 576"/>
              <a:gd name="T2" fmla="*/ 0 w 373"/>
              <a:gd name="T3" fmla="*/ 676275 h 576"/>
              <a:gd name="T4" fmla="*/ 134937 w 373"/>
              <a:gd name="T5" fmla="*/ 0 h 57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73" h="576">
                <a:moveTo>
                  <a:pt x="373" y="576"/>
                </a:moveTo>
                <a:lnTo>
                  <a:pt x="0" y="426"/>
                </a:lnTo>
                <a:lnTo>
                  <a:pt x="85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2209800" y="2743200"/>
            <a:ext cx="13716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 flipH="1">
            <a:off x="3048000" y="3581400"/>
            <a:ext cx="5334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BAD</a:t>
            </a:r>
            <a:r>
              <a:rPr 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Scattered Literals</a:t>
            </a:r>
          </a:p>
        </p:txBody>
      </p:sp>
      <p:sp>
        <p:nvSpPr>
          <p:cNvPr id="73739" name="Text Box 11"/>
          <p:cNvSpPr txBox="1">
            <a:spLocks noChangeArrowheads="1"/>
          </p:cNvSpPr>
          <p:nvPr/>
        </p:nvSpPr>
        <p:spPr bwMode="auto">
          <a:xfrm>
            <a:off x="3581400" y="1905000"/>
            <a:ext cx="5257800" cy="13223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integer literals; </a:t>
            </a:r>
          </a:p>
          <a:p>
            <a:pPr eaLnBrk="0" hangingPunct="0">
              <a:defRPr/>
            </a:pPr>
            <a:r>
              <a:rPr lang="en-US">
                <a:solidFill>
                  <a:srgbClr val="FF0000"/>
                </a:solidFill>
              </a:rPr>
              <a:t>-not declared, just written directly</a:t>
            </a:r>
          </a:p>
          <a:p>
            <a:pPr eaLnBrk="0" hangingPunct="0">
              <a:defRPr/>
            </a:pPr>
            <a:r>
              <a:rPr lang="en-US">
                <a:solidFill>
                  <a:srgbClr val="FF0000"/>
                </a:solidFill>
              </a:rPr>
              <a:t>-(no memory location; not a C variable!)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1000" y="838200"/>
            <a:ext cx="8305800" cy="532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latin typeface="Courier New" pitchFamily="49" charset="0"/>
              </a:rPr>
              <a:t>/*******************************************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	Hydra.c  -- a program with variables.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*******************************************/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#include &lt; stdio.h &gt;</a:t>
            </a:r>
            <a:br>
              <a:rPr lang="en-US" sz="1800" b="1">
                <a:latin typeface="Courier New" pitchFamily="49" charset="0"/>
              </a:rPr>
            </a:br>
            <a:endParaRPr lang="en-US" sz="1800" b="1">
              <a:latin typeface="Courier New" pitchFamily="49" charset="0"/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latin typeface="Courier New" pitchFamily="49" charset="0"/>
              </a:rPr>
              <a:t>#define JT_HEADS 		3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#define JT_EYES_PER_HEAD 	2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main()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{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int heads;		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int eyes,hats;</a:t>
            </a: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/>
            </a:r>
            <a:br>
              <a:rPr lang="en-US" sz="1800" b="1">
                <a:solidFill>
                  <a:srgbClr val="FF0000"/>
                </a:solidFill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	</a:t>
            </a:r>
            <a:r>
              <a:rPr lang="en-US" sz="1800" b="1">
                <a:latin typeface="Courier New" pitchFamily="49" charset="0"/>
              </a:rPr>
              <a:t>		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    heads = JT_HEADS;  		    /* assign a value */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    eyes = heads * JT_EYES_PER_HEAD; /* compute a value */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    hats = JT_HEADS;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    printf(“It has %d heads and %d eyes! \n", heads, eyes);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    printf(“It needs %d hats in winter.”, hats);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}</a:t>
            </a: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Better!</a:t>
            </a:r>
            <a:r>
              <a:rPr 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</a:t>
            </a:r>
            <a:r>
              <a:rPr 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</a:t>
            </a:r>
            <a:r>
              <a:rPr 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for Literals</a:t>
            </a: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4876800" y="1905000"/>
            <a:ext cx="3962400" cy="23606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preprocessor directives;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rgbClr val="FF0000"/>
                </a:solidFill>
              </a:rPr>
              <a:t>-centralized location;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rgbClr val="FF0000"/>
                </a:solidFill>
              </a:rPr>
              <a:t>-defined once (no scattered typos!)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rgbClr val="FF0000"/>
                </a:solidFill>
              </a:rPr>
              <a:t>-can use it many times w/o error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rgbClr val="FF0000"/>
                </a:solidFill>
              </a:rPr>
              <a:t>-(REMEMBER:</a:t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	</a:t>
            </a:r>
            <a:r>
              <a:rPr lang="en-US" sz="2000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000" dirty="0">
                <a:solidFill>
                  <a:srgbClr val="FF0000"/>
                </a:solidFill>
              </a:rPr>
              <a:t> a memory location; </a:t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	</a:t>
            </a:r>
            <a:r>
              <a:rPr lang="en-US" sz="2000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000" dirty="0">
                <a:solidFill>
                  <a:srgbClr val="FF0000"/>
                </a:solidFill>
              </a:rPr>
              <a:t> a C variable!)</a:t>
            </a:r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0" y="2209800"/>
            <a:ext cx="4572000" cy="1066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H="1" flipV="1">
            <a:off x="4038600" y="3124200"/>
            <a:ext cx="838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>
            <a:off x="3352800" y="3657600"/>
            <a:ext cx="15240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1981200" y="4495800"/>
            <a:ext cx="14478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1828800" y="5029200"/>
            <a:ext cx="14478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H="1">
            <a:off x="3276600" y="3810000"/>
            <a:ext cx="1600200" cy="137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81000" y="838200"/>
            <a:ext cx="8305800" cy="556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latin typeface="Courier New" pitchFamily="49" charset="0"/>
              </a:rPr>
              <a:t>/*******************************************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	Hydra.c  -- a program with variables.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*******************************************/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#include &lt; stdio.h &gt;</a:t>
            </a:r>
            <a:br>
              <a:rPr lang="en-US" sz="1800" b="1">
                <a:solidFill>
                  <a:schemeClr val="bg2"/>
                </a:solidFill>
                <a:latin typeface="Courier New" pitchFamily="49" charset="0"/>
              </a:rPr>
            </a:br>
            <a:endParaRPr lang="en-US" sz="1800" b="1">
              <a:solidFill>
                <a:schemeClr val="bg2"/>
              </a:solidFill>
              <a:latin typeface="Courier New" pitchFamily="49" charset="0"/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#define JT_HEADS 		3</a:t>
            </a:r>
            <a:br>
              <a:rPr lang="en-US" sz="18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#define JT_EYES_PER_HEAD 	2</a:t>
            </a:r>
            <a:r>
              <a:rPr lang="en-US" sz="1800" b="1">
                <a:latin typeface="Courier New" pitchFamily="49" charset="0"/>
              </a:rPr>
              <a:t> 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#define HAT_STRING	“It needs %d hats in Winter”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main()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{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int heads;		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int eyes,hats;</a:t>
            </a: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/>
            </a:r>
            <a:br>
              <a:rPr lang="en-US" sz="1800" b="1">
                <a:solidFill>
                  <a:srgbClr val="FF0000"/>
                </a:solidFill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	</a:t>
            </a:r>
            <a:r>
              <a:rPr lang="en-US" sz="1800" b="1">
                <a:latin typeface="Courier New" pitchFamily="49" charset="0"/>
              </a:rPr>
              <a:t>		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    heads = JT_HEADS;  		    /* assign a value */</a:t>
            </a:r>
            <a:br>
              <a:rPr lang="en-US" sz="18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    eyes = heads * JT_EYES_PER_HEAD; /* compute a value */</a:t>
            </a:r>
            <a:br>
              <a:rPr lang="en-US" sz="18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    hats = JT_HEADS;</a:t>
            </a:r>
            <a:br>
              <a:rPr lang="en-US" sz="1800" b="1">
                <a:solidFill>
                  <a:schemeClr val="bg2"/>
                </a:solidFill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latin typeface="Courier New" pitchFamily="49" charset="0"/>
              </a:rPr>
              <a:t>    printf(“It has %d heads and %d eyes! \n", heads, eyes);</a:t>
            </a: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    printf(HAT_STRING, hats);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}</a:t>
            </a: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Better!</a:t>
            </a:r>
            <a:r>
              <a:rPr 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: </a:t>
            </a:r>
            <a:r>
              <a:rPr 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</a:t>
            </a:r>
            <a:r>
              <a:rPr 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for Literals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4953000" y="990600"/>
            <a:ext cx="3962400" cy="14462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preprocessor directives;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rgbClr val="FF0000"/>
                </a:solidFill>
              </a:rPr>
              <a:t>-strict substitution,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rgbClr val="FF0000"/>
                </a:solidFill>
              </a:rPr>
              <a:t>-‘build’ does it BEFORE compiling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rgbClr val="FF0000"/>
                </a:solidFill>
              </a:rPr>
              <a:t>- OK for *ANY* text in your </a:t>
            </a:r>
            <a:r>
              <a:rPr lang="en-US" sz="2000" dirty="0" err="1">
                <a:solidFill>
                  <a:srgbClr val="FF0000"/>
                </a:solidFill>
              </a:rPr>
              <a:t>pgm</a:t>
            </a:r>
            <a:r>
              <a:rPr lang="en-US" sz="2000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3124200" y="2590800"/>
            <a:ext cx="4114800" cy="1066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Line 10"/>
          <p:cNvSpPr>
            <a:spLocks noChangeShapeType="1"/>
          </p:cNvSpPr>
          <p:nvPr/>
        </p:nvSpPr>
        <p:spPr bwMode="auto">
          <a:xfrm flipH="1">
            <a:off x="2819400" y="3657600"/>
            <a:ext cx="1905000" cy="2209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458200" cy="5257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Why?</a:t>
            </a:r>
          </a:p>
          <a:p>
            <a:pPr lvl="1" eaLnBrk="1" hangingPunct="1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One single, central location for fixed values </a:t>
            </a:r>
            <a:b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	(prevents scattered, hard-to-find errors in literals)</a:t>
            </a:r>
          </a:p>
          <a:p>
            <a:pPr lvl="1" eaLnBrk="1" hangingPunct="1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Works for 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ANY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repeated text, not just numbers</a:t>
            </a:r>
            <a:b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	(string literals, even executable text statements…)</a:t>
            </a:r>
          </a:p>
          <a:p>
            <a:pPr eaLnBrk="1" hangingPunct="1"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How?</a:t>
            </a:r>
          </a:p>
          <a:p>
            <a:pPr lvl="1" eaLnBrk="1" hangingPunct="1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put your #defines with other directives (e.g. #include,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etc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lvl="1" eaLnBrk="1" hangingPunct="1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Syntax:  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  UNIQUE_NAME   my_VALue42</a:t>
            </a:r>
          </a:p>
          <a:p>
            <a:pPr lvl="1" eaLnBrk="1" hangingPunct="1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Before compiling, ‘pre-processor’ does </a:t>
            </a:r>
            <a:r>
              <a:rPr lang="en-US" sz="24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find&amp;replace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on your file: every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UNIQUE_NAME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string replaced by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my_VALue42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1" eaLnBrk="1" hangingPunct="1"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Convention:  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UNIQUE_NAME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is always in UPPERCASE.</a:t>
            </a:r>
            <a:endParaRPr lang="en-US" b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CAREFUL!  NOT A STATEMENT!</a:t>
            </a:r>
            <a:r>
              <a:rPr lang="en-US" sz="24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semicolon needed!</a:t>
            </a: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91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2"/>
                </a:solidFill>
                <a:latin typeface="Courier New" pitchFamily="49" charset="0"/>
              </a:rPr>
              <a:t>#define</a:t>
            </a:r>
            <a:r>
              <a:rPr lang="en-US" dirty="0" smtClean="0">
                <a:latin typeface="Tahoma" pitchFamily="34" charset="0"/>
              </a:rPr>
              <a:t> Directive:</a:t>
            </a:r>
            <a:br>
              <a:rPr lang="en-US" dirty="0" smtClean="0">
                <a:latin typeface="Tahoma" pitchFamily="34" charset="0"/>
              </a:rPr>
            </a:br>
            <a:r>
              <a:rPr lang="en-US" dirty="0" smtClean="0">
                <a:latin typeface="Tahoma" pitchFamily="34" charset="0"/>
              </a:rPr>
              <a:t>A Better Way for Literals</a:t>
            </a:r>
            <a:endParaRPr lang="en-US" dirty="0" smtClean="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09600" y="5715000"/>
            <a:ext cx="7848600" cy="3810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Tahoma" pitchFamily="34" charset="0"/>
              </a:rPr>
              <a:t>Literals .vs. Constants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CS jargon disaster!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(even your book confuses them!)</a:t>
            </a:r>
            <a:endParaRPr lang="en-US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</a:t>
            </a: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Literals’</a:t>
            </a:r>
            <a:r>
              <a:rPr lang="en-US" sz="2800" dirty="0" smtClean="0"/>
              <a:t>==fixed values written into the program: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not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declared,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address</a:t>
            </a:r>
            <a:r>
              <a:rPr lang="en-US" sz="2400" dirty="0" smtClean="0"/>
              <a:t>—no memory location assigned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not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re-usable—</a:t>
            </a:r>
            <a:r>
              <a:rPr lang="en-US" sz="2400" dirty="0" smtClean="0"/>
              <a:t>written directly into each statement…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error-finding help</a:t>
            </a:r>
            <a:r>
              <a:rPr lang="en-US" sz="2400" dirty="0" smtClean="0"/>
              <a:t>—</a:t>
            </a:r>
            <a:r>
              <a:rPr lang="en-US" sz="2000" i="1" dirty="0" smtClean="0"/>
              <a:t>danger! </a:t>
            </a:r>
            <a:r>
              <a:rPr lang="en-US" sz="2000" i="1" dirty="0" err="1" smtClean="0"/>
              <a:t>misteaks</a:t>
            </a:r>
            <a:r>
              <a:rPr lang="en-US" sz="2000" i="1" dirty="0" smtClean="0"/>
              <a:t> are very hard to find</a:t>
            </a:r>
            <a:r>
              <a:rPr lang="en-US" sz="2000" dirty="0" smtClean="0"/>
              <a:t>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Better Idea!</a:t>
            </a:r>
            <a:r>
              <a:rPr lang="en-US" sz="2400" dirty="0" smtClean="0"/>
              <a:t>  use 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</a:t>
            </a:r>
            <a:r>
              <a:rPr lang="en-US" sz="2400" dirty="0" smtClean="0"/>
              <a:t> (C preprocessor directive)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‘Constants’</a:t>
            </a:r>
            <a:r>
              <a:rPr lang="en-US" sz="2800" dirty="0" smtClean="0"/>
              <a:t>== genuine C </a:t>
            </a:r>
            <a:r>
              <a:rPr lang="en-US" sz="2800" u="sng" dirty="0" smtClean="0"/>
              <a:t>variables (?!?!)</a:t>
            </a:r>
            <a:r>
              <a:rPr lang="en-US" sz="2800" dirty="0" smtClean="0"/>
              <a:t>, but </a:t>
            </a:r>
            <a:br>
              <a:rPr lang="en-US" sz="2800" dirty="0" smtClean="0"/>
            </a:br>
            <a:r>
              <a:rPr lang="en-US" sz="2800" dirty="0" smtClean="0"/>
              <a:t>set once and then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FORBIDDEN TO CHANGE</a:t>
            </a:r>
            <a:r>
              <a:rPr lang="en-US" sz="2800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must</a:t>
            </a:r>
            <a:r>
              <a:rPr lang="en-US" sz="2400" dirty="0" smtClean="0"/>
              <a:t> declare, </a:t>
            </a:r>
            <a:r>
              <a:rPr lang="en-US" sz="2400" b="1" dirty="0" smtClean="0"/>
              <a:t>must</a:t>
            </a:r>
            <a:r>
              <a:rPr lang="en-US" sz="2400" dirty="0" smtClean="0"/>
              <a:t> initialize (or get errors).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has</a:t>
            </a:r>
            <a:r>
              <a:rPr lang="en-US" sz="2400" dirty="0" smtClean="0"/>
              <a:t> a genuine address in memory (important later)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re-usable</a:t>
            </a:r>
            <a:r>
              <a:rPr lang="en-US" sz="2400" dirty="0" smtClean="0"/>
              <a:t> in as many statements as you’d like.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Try to change values? </a:t>
            </a:r>
            <a:r>
              <a:rPr lang="en-US" sz="2400" dirty="0" smtClean="0"/>
              <a:t>C </a:t>
            </a:r>
            <a:r>
              <a:rPr lang="en-US" sz="2400" b="1" dirty="0" smtClean="0"/>
              <a:t>Reports </a:t>
            </a:r>
            <a:r>
              <a:rPr lang="en-US" sz="2400" b="1" dirty="0" smtClean="0"/>
              <a:t>Errors</a:t>
            </a:r>
            <a:r>
              <a:rPr lang="en-US" sz="2400" dirty="0" smtClean="0"/>
              <a:t> ‘at run-time’! </a:t>
            </a:r>
          </a:p>
        </p:txBody>
      </p:sp>
      <p:sp>
        <p:nvSpPr>
          <p:cNvPr id="8196" name="Line 6"/>
          <p:cNvSpPr>
            <a:spLocks noChangeShapeType="1"/>
          </p:cNvSpPr>
          <p:nvPr/>
        </p:nvSpPr>
        <p:spPr bwMode="auto">
          <a:xfrm>
            <a:off x="609600" y="1066800"/>
            <a:ext cx="784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7" name="Line 7"/>
          <p:cNvSpPr>
            <a:spLocks noChangeShapeType="1"/>
          </p:cNvSpPr>
          <p:nvPr/>
        </p:nvSpPr>
        <p:spPr bwMode="auto">
          <a:xfrm>
            <a:off x="609600" y="1676400"/>
            <a:ext cx="784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1066800" y="3352800"/>
            <a:ext cx="7391400" cy="3810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bg2"/>
                </a:solidFill>
                <a:latin typeface="Tahoma" pitchFamily="34" charset="0"/>
              </a:rPr>
              <a:t>Literals .vs. </a:t>
            </a:r>
            <a:r>
              <a:rPr lang="en-US" smtClean="0">
                <a:latin typeface="Tahoma" pitchFamily="34" charset="0"/>
              </a:rPr>
              <a:t>Constants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305800" cy="57912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dirty="0" smtClean="0"/>
              <a:t>In CS jargon, </a:t>
            </a:r>
            <a:r>
              <a:rPr lang="en-US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constants are </a:t>
            </a:r>
            <a:r>
              <a:rPr lang="en-U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variables</a:t>
            </a:r>
            <a:r>
              <a:rPr lang="en-US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(!?!?!)</a:t>
            </a:r>
          </a:p>
          <a:p>
            <a:pPr lvl="1" eaLnBrk="1" hangingPunct="1">
              <a:defRPr/>
            </a:pPr>
            <a:r>
              <a:rPr lang="en-US" dirty="0" smtClean="0"/>
              <a:t>whose value is </a:t>
            </a:r>
            <a:r>
              <a:rPr lang="en-US" dirty="0" smtClean="0"/>
              <a:t>set </a:t>
            </a:r>
            <a:r>
              <a:rPr lang="en-US" dirty="0" smtClean="0"/>
              <a:t>when </a:t>
            </a:r>
            <a:r>
              <a:rPr lang="en-US" dirty="0" smtClean="0"/>
              <a:t>the program </a:t>
            </a:r>
            <a:r>
              <a:rPr lang="en-US" dirty="0" smtClean="0"/>
              <a:t>begins </a:t>
            </a:r>
            <a:r>
              <a:rPr lang="en-US" dirty="0" err="1" smtClean="0"/>
              <a:t>runing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		</a:t>
            </a:r>
            <a:r>
              <a:rPr lang="en-US" sz="2000" dirty="0" smtClean="0"/>
              <a:t>(CS Jargon: ‘initialized at run-time’),</a:t>
            </a:r>
          </a:p>
          <a:p>
            <a:pPr lvl="1" eaLnBrk="1" hangingPunct="1">
              <a:defRPr/>
            </a:pPr>
            <a:r>
              <a:rPr lang="en-US" dirty="0" smtClean="0"/>
              <a:t>that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CANNOT CHANGE</a:t>
            </a:r>
            <a:r>
              <a:rPr lang="en-US" dirty="0" smtClean="0"/>
              <a:t> as program runs.</a:t>
            </a:r>
            <a:br>
              <a:rPr lang="en-US" dirty="0" smtClean="0"/>
            </a:br>
            <a:r>
              <a:rPr lang="en-US" sz="2000" dirty="0" smtClean="0"/>
              <a:t>		(try it! you’ll get an error message)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How Do I make one?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Declare a variable, but </a:t>
            </a:r>
          </a:p>
          <a:p>
            <a:pPr eaLnBrk="1" hangingPunct="1">
              <a:defRPr/>
            </a:pPr>
            <a:r>
              <a:rPr lang="en-US" dirty="0" smtClean="0"/>
              <a:t>use keyword  </a:t>
            </a:r>
            <a:r>
              <a:rPr lang="en-US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</a:t>
            </a: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dirty="0" smtClean="0"/>
              <a:t>before </a:t>
            </a:r>
            <a:r>
              <a:rPr lang="en-US" dirty="0" smtClean="0"/>
              <a:t>the variable </a:t>
            </a:r>
            <a:r>
              <a:rPr lang="en-US" dirty="0" smtClean="0"/>
              <a:t>type:</a:t>
            </a:r>
          </a:p>
          <a:p>
            <a:pPr eaLnBrk="1" hangingPunct="1">
              <a:buFontTx/>
              <a:buNone/>
              <a:defRPr/>
            </a:pPr>
            <a:endParaRPr lang="en-US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double pi = 3.1415926535897932384626433832795;</a:t>
            </a:r>
          </a:p>
          <a:p>
            <a:pPr eaLnBrk="1" hangingPunct="1">
              <a:buFontTx/>
              <a:buNone/>
              <a:defRPr/>
            </a:pPr>
            <a:endParaRPr lang="en-US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1800" dirty="0" smtClean="0"/>
              <a:t>(hint: Start=&gt;Programs=&gt;Accessories=&gt;Calculator, View=&gt;Scientific, PI button)</a:t>
            </a:r>
            <a:endParaRPr lang="en-US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381000" y="3581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381000" y="10668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" name="Oval 1"/>
          <p:cNvSpPr/>
          <p:nvPr/>
        </p:nvSpPr>
        <p:spPr bwMode="auto">
          <a:xfrm>
            <a:off x="304800" y="5495278"/>
            <a:ext cx="9906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ahoma" pitchFamily="34" charset="0"/>
              </a:rPr>
              <a:t>All together now:</a:t>
            </a:r>
            <a:br>
              <a:rPr lang="en-US" dirty="0" smtClean="0">
                <a:latin typeface="Tahoma" pitchFamily="34" charset="0"/>
              </a:rPr>
            </a:br>
            <a:r>
              <a:rPr lang="en-US" dirty="0" smtClean="0">
                <a:latin typeface="Tahoma" pitchFamily="34" charset="0"/>
              </a:rPr>
              <a:t>Constants,  Literals,  </a:t>
            </a:r>
            <a:r>
              <a:rPr lang="en-US" sz="3600" dirty="0" smtClean="0">
                <a:latin typeface="Courier New" pitchFamily="49" charset="0"/>
              </a:rPr>
              <a:t>#define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153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#include&lt;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stdio.h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&gt;  	// compiler directive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 JT_PI 3.1415926535897932384626433832795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// preprocessor directive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1800" dirty="0" smtClean="0"/>
              <a:t>(hint: Start=&gt;Programs=&gt;Accessories=&gt;Calculator, View=&gt;Scientific, PI button)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main()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double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m_pi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JT_PI;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//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enforces fixed-value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var</a:t>
            </a:r>
            <a:endParaRPr lang="en-US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return (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m_pi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 2.0);</a:t>
            </a:r>
            <a:endParaRPr lang="el-GR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l-GR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4572000" y="5489575"/>
            <a:ext cx="4184650" cy="71755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?Why is this better?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</TotalTime>
  <Words>605</Words>
  <Application>Microsoft Office PowerPoint</Application>
  <PresentationFormat>On-screen Show (4:3)</PresentationFormat>
  <Paragraphs>191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#define Directive: A Better Way for Literals</vt:lpstr>
      <vt:lpstr>Literals .vs. Constants</vt:lpstr>
      <vt:lpstr>Literals .vs. Constants</vt:lpstr>
      <vt:lpstr>All together now: Constants,  Literals,  #define</vt:lpstr>
      <vt:lpstr>Literals .vs. Constants</vt:lpstr>
      <vt:lpstr>Text output: printf()</vt:lpstr>
      <vt:lpstr>Text output: printf()</vt:lpstr>
      <vt:lpstr>Text output: printf()</vt:lpstr>
      <vt:lpstr>Keyboard input: scanf()</vt:lpstr>
      <vt:lpstr>Keyboard input: scanf()</vt:lpstr>
      <vt:lpstr>Try it!</vt:lpstr>
      <vt:lpstr>!! WARNING !! scanf() weirdness for float &amp; double</vt:lpstr>
      <vt:lpstr>What happens if we MIX data types?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110, Lecture 05</dc:title>
  <dc:creator>Jack Tumblin</dc:creator>
  <cp:lastModifiedBy>jetumblin</cp:lastModifiedBy>
  <cp:revision>59</cp:revision>
  <dcterms:created xsi:type="dcterms:W3CDTF">2002-01-11T17:35:48Z</dcterms:created>
  <dcterms:modified xsi:type="dcterms:W3CDTF">2012-01-11T15:35:35Z</dcterms:modified>
</cp:coreProperties>
</file>