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sldIdLst>
    <p:sldId id="259" r:id="rId2"/>
    <p:sldId id="287" r:id="rId3"/>
    <p:sldId id="263" r:id="rId4"/>
    <p:sldId id="257" r:id="rId5"/>
    <p:sldId id="267" r:id="rId6"/>
    <p:sldId id="266" r:id="rId7"/>
    <p:sldId id="262" r:id="rId8"/>
    <p:sldId id="270" r:id="rId9"/>
    <p:sldId id="271" r:id="rId10"/>
    <p:sldId id="272" r:id="rId11"/>
    <p:sldId id="289" r:id="rId12"/>
    <p:sldId id="273" r:id="rId13"/>
    <p:sldId id="290" r:id="rId14"/>
    <p:sldId id="291" r:id="rId15"/>
    <p:sldId id="303" r:id="rId16"/>
    <p:sldId id="302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/>
    <p:restoredTop sz="90929"/>
  </p:normalViewPr>
  <p:slideViewPr>
    <p:cSldViewPr>
      <p:cViewPr varScale="1">
        <p:scale>
          <a:sx n="63" d="100"/>
          <a:sy n="63" d="100"/>
        </p:scale>
        <p:origin x="-10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5.xml"/><Relationship Id="rId1" Type="http://schemas.openxmlformats.org/officeDocument/2006/relationships/slide" Target="slides/slide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284436-9163-4617-B331-EBEE6F2FF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94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D1062-687A-43E4-AB8F-0791300AF0C2}" type="slidenum">
              <a:rPr lang="en-US"/>
              <a:pPr/>
              <a:t>1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648E9-1DF5-4E6F-8B64-91D160D69BF0}" type="slidenum">
              <a:rPr lang="en-US"/>
              <a:pPr/>
              <a:t>10</a:t>
            </a:fld>
            <a:endParaRPr lang="en-US"/>
          </a:p>
        </p:txBody>
      </p:sp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EEEE53-5160-4B16-838E-B7B4426BF39E}" type="slidenum">
              <a:rPr lang="en-US"/>
              <a:pPr/>
              <a:t>11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685D19-FC59-4C0F-99A1-79195E8A3FD9}" type="slidenum">
              <a:rPr lang="en-US"/>
              <a:pPr/>
              <a:t>12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1035ED-EA9B-4860-A746-5D2EF089A552}" type="slidenum">
              <a:rPr lang="en-US"/>
              <a:pPr/>
              <a:t>13</a:t>
            </a:fld>
            <a:endParaRPr lang="en-US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360BA2-6F0F-43D5-863F-20321A292E16}" type="slidenum">
              <a:rPr lang="en-US"/>
              <a:pPr/>
              <a:t>14</a:t>
            </a:fld>
            <a:endParaRPr lang="en-U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360BA2-6F0F-43D5-863F-20321A292E16}" type="slidenum">
              <a:rPr lang="en-US"/>
              <a:pPr/>
              <a:t>15</a:t>
            </a:fld>
            <a:endParaRPr lang="en-U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E22288-718C-4908-A238-4D08A5287283}" type="slidenum">
              <a:rPr lang="en-US"/>
              <a:pPr/>
              <a:t>16</a:t>
            </a:fld>
            <a:endParaRPr lang="en-US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0C27B-DECC-43FA-9801-0BF28AD6DF4B}" type="slidenum">
              <a:rPr lang="en-US"/>
              <a:pPr/>
              <a:t>17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C5438-C0BD-46D0-972D-8D68E9FABB3E}" type="slidenum">
              <a:rPr lang="en-US"/>
              <a:pPr/>
              <a:t>18</a:t>
            </a:fld>
            <a:endParaRPr lang="en-US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E01693-8CBA-4801-AF42-0CFA8F0A7959}" type="slidenum">
              <a:rPr lang="en-US"/>
              <a:pPr/>
              <a:t>19</a:t>
            </a:fld>
            <a:endParaRPr lang="en-US"/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464282-240A-47D5-8F4B-1865B9DF6470}" type="slidenum">
              <a:rPr lang="en-US"/>
              <a:pPr/>
              <a:t>2</a:t>
            </a:fld>
            <a:endParaRPr lang="en-U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925C6F-B20C-4DA8-95A0-0303383FE36E}" type="slidenum">
              <a:rPr lang="en-US"/>
              <a:pPr/>
              <a:t>20</a:t>
            </a:fld>
            <a:endParaRPr lang="en-US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98F94-E945-45DC-9BA5-02ECA4A6576C}" type="slidenum">
              <a:rPr lang="en-US"/>
              <a:pPr/>
              <a:t>21</a:t>
            </a:fld>
            <a:endParaRPr lang="en-US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4FC5B0-B005-4719-9D50-3D84A09E136F}" type="slidenum">
              <a:rPr lang="en-US"/>
              <a:pPr/>
              <a:t>22</a:t>
            </a:fld>
            <a:endParaRPr lang="en-US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5A04EE-3ECE-4031-A69B-988ED7031B30}" type="slidenum">
              <a:rPr lang="en-US"/>
              <a:pPr/>
              <a:t>23</a:t>
            </a:fld>
            <a:endParaRPr lang="en-US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24F6B-3482-4F52-B427-72BA4B7D710F}" type="slidenum">
              <a:rPr lang="en-US"/>
              <a:pPr/>
              <a:t>24</a:t>
            </a:fld>
            <a:endParaRPr lang="en-US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3C330-D54A-4618-BC54-B22C812B2C34}" type="slidenum">
              <a:rPr lang="en-US"/>
              <a:pPr/>
              <a:t>25</a:t>
            </a:fld>
            <a:endParaRPr lang="en-US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21EBF-A061-4883-AD5F-A0A7351459DE}" type="slidenum">
              <a:rPr lang="en-US"/>
              <a:pPr/>
              <a:t>26</a:t>
            </a:fld>
            <a:endParaRPr lang="en-US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530E2-AEC5-4E55-9C11-41B37845C46E}" type="slidenum">
              <a:rPr lang="en-US"/>
              <a:pPr/>
              <a:t>3</a:t>
            </a:fld>
            <a:endParaRPr lang="en-US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E4BE5-2D48-4B66-AB44-0990052CE8C8}" type="slidenum">
              <a:rPr lang="en-US"/>
              <a:pPr/>
              <a:t>4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5D60AF-5A3E-417A-9A99-4B37A73DAE0A}" type="slidenum">
              <a:rPr lang="en-US"/>
              <a:pPr/>
              <a:t>5</a:t>
            </a:fld>
            <a:endParaRPr lang="en-US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7ECC99-8F47-4D2A-A56C-5B5DF017E63A}" type="slidenum">
              <a:rPr lang="en-US"/>
              <a:pPr/>
              <a:t>6</a:t>
            </a:fld>
            <a:endParaRPr lang="en-US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0E82C-0C6A-4762-8B38-0C7CD120263C}" type="slidenum">
              <a:rPr lang="en-US"/>
              <a:pPr/>
              <a:t>7</a:t>
            </a:fld>
            <a:endParaRPr lang="en-U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D2E465-636A-4EBC-98FD-BC36A58558FC}" type="slidenum">
              <a:rPr lang="en-US"/>
              <a:pPr/>
              <a:t>8</a:t>
            </a:fld>
            <a:endParaRPr lang="en-US"/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35342-6F33-4182-819D-B78279BE6B88}" type="slidenum">
              <a:rPr lang="en-US"/>
              <a:pPr/>
              <a:t>9</a:t>
            </a:fld>
            <a:endParaRPr lang="en-US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0BEF4BA-80F1-434E-B51D-1341C780F6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69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634126-F574-4578-95EF-E6C58F10A6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15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4F9CAE-51B3-4105-8DEF-1F7C45761E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600AB0-9C0C-47DC-8EDD-B934A328C6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6B2F31-69DA-4725-8CDE-2F5DF29348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2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267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6A91F2-9AEF-4D9B-8FFA-F173B73FB0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8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8F3EF0-3699-4AED-91AB-686548113A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86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41A89E-A863-4371-98D6-98A45781BF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5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5FA1F5-1848-48CA-B3FA-36F7BC266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3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12DD1B-7B6F-4472-983D-95A3DC58CE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1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5C79CF-782C-4375-9B38-92A3CAC8C9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1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76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6B6DF8-78BC-4699-AD33-B040EB3ABE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0"/>
            <a:ext cx="8686800" cy="28194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315200" cy="1981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EECS110: 3a</a:t>
            </a:r>
            <a:br>
              <a:rPr lang="en-US"/>
            </a:br>
            <a:r>
              <a:rPr lang="en-US"/>
              <a:t>Scope, Library Functions,</a:t>
            </a:r>
            <a:br>
              <a:rPr lang="en-US"/>
            </a:br>
            <a:r>
              <a:rPr lang="en-US"/>
              <a:t>&amp; Decision-Making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719388" y="25146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914400"/>
          </a:xfrm>
        </p:spPr>
        <p:txBody>
          <a:bodyPr/>
          <a:lstStyle/>
          <a:p>
            <a:r>
              <a:rPr lang="en-US"/>
              <a:t>Local Variable Subtleties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05400"/>
          </a:xfrm>
        </p:spPr>
        <p:txBody>
          <a:bodyPr/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Declare variables at the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beginning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of a block</a:t>
            </a:r>
          </a:p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the scope is limited to that block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09600" y="2133600"/>
            <a:ext cx="4800600" cy="429895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#include&lt;stdio.h&gt;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 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// for loop: explained soon!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for (i=1; i&lt;5; i++) 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j=i-1;	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printf(“ %d”,j);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j=20;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printf(“i=%d, j=%d”,i,j);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609600" y="3124200"/>
            <a:ext cx="4495800" cy="297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276600" y="3124200"/>
            <a:ext cx="18288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scope of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i,j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775325" y="3165475"/>
            <a:ext cx="2936253" cy="156966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BETTER:</a:t>
            </a:r>
          </a:p>
          <a:p>
            <a:r>
              <a:rPr lang="en-US" b="1" dirty="0">
                <a:solidFill>
                  <a:schemeClr val="accent2"/>
                </a:solidFill>
              </a:rPr>
              <a:t>Declare all </a:t>
            </a:r>
            <a:r>
              <a:rPr lang="en-US" b="1" dirty="0" smtClean="0">
                <a:solidFill>
                  <a:schemeClr val="accent2"/>
                </a:solidFill>
              </a:rPr>
              <a:t>variables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at top </a:t>
            </a:r>
            <a:r>
              <a:rPr lang="en-US" b="1" dirty="0">
                <a:solidFill>
                  <a:schemeClr val="accent2"/>
                </a:solidFill>
              </a:rPr>
              <a:t>of </a:t>
            </a:r>
            <a:r>
              <a:rPr lang="en-US" b="1" dirty="0" smtClean="0">
                <a:solidFill>
                  <a:schemeClr val="accent2"/>
                </a:solidFill>
              </a:rPr>
              <a:t>the block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b="1" dirty="0">
                <a:solidFill>
                  <a:schemeClr val="accent2"/>
                </a:solidFill>
              </a:rPr>
              <a:t>that sets their scope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838200"/>
          </a:xfrm>
        </p:spPr>
        <p:txBody>
          <a:bodyPr/>
          <a:lstStyle/>
          <a:p>
            <a:r>
              <a:rPr lang="en-US" sz="2800">
                <a:solidFill>
                  <a:schemeClr val="accent2"/>
                </a:solidFill>
              </a:rPr>
              <a:t>Scope</a:t>
            </a:r>
            <a:r>
              <a:rPr lang="en-US" sz="2800"/>
              <a:t> of Global + Local Variables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7772400" cy="5943600"/>
          </a:xfrm>
          <a:ln/>
          <a:extLst>
            <a:ext uri="{91240B29-F687-4F45-9708-019B960494DF}">
              <a14:hiddenLine xmlns:a14="http://schemas.microsoft.com/office/drawing/2010/main" w="12700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Courier New" pitchFamily="49" charset="0"/>
              </a:rPr>
              <a:t>#include&lt;</a:t>
            </a:r>
            <a:r>
              <a:rPr lang="en-US" sz="2000" b="1" dirty="0" err="1">
                <a:latin typeface="Courier New" pitchFamily="49" charset="0"/>
              </a:rPr>
              <a:t>stdio.h</a:t>
            </a:r>
            <a:r>
              <a:rPr lang="en-US" sz="2000" b="1" dirty="0">
                <a:latin typeface="Courier New" pitchFamily="49" charset="0"/>
              </a:rPr>
              <a:t>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// global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(void);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5;	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set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global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(“Before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=%d\n”,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(“After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=%d\n”,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local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10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(ignores </a:t>
            </a:r>
            <a:r>
              <a:rPr lang="en-U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global </a:t>
            </a:r>
            <a:r>
              <a:rPr lang="en-US" sz="2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endParaRPr lang="en-US" sz="2000" b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(“Within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=%d\n”,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 dirty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609600" y="4953000"/>
            <a:ext cx="5257800" cy="1143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267200" y="4572476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i="1" dirty="0"/>
              <a:t>scope of local </a:t>
            </a:r>
            <a:r>
              <a:rPr lang="en-US" sz="1800" b="1" i="1" dirty="0" err="1"/>
              <a:t>i</a:t>
            </a:r>
            <a:endParaRPr lang="en-US" sz="1800" dirty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28600" y="1066800"/>
            <a:ext cx="5791200" cy="55626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114800" y="1066800"/>
            <a:ext cx="1905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mpd="dbl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 dirty="0"/>
              <a:t>scope of global </a:t>
            </a:r>
            <a:r>
              <a:rPr lang="en-US" sz="2000" b="1" i="1" dirty="0" err="1">
                <a:solidFill>
                  <a:srgbClr val="FF0000"/>
                </a:solidFill>
              </a:rPr>
              <a:t>i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324600" y="2133600"/>
            <a:ext cx="25146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The local definition of i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hides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the global definition.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(AVOID! TRICKY!)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6553200" y="3886200"/>
            <a:ext cx="236220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Values of ‘i’</a:t>
            </a:r>
          </a:p>
          <a:p>
            <a:pPr>
              <a:spcBef>
                <a:spcPct val="50000"/>
              </a:spcBef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Before func, i</a:t>
            </a:r>
            <a:r>
              <a:rPr lang="en-US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global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=5 </a:t>
            </a:r>
          </a:p>
          <a:p>
            <a:pPr>
              <a:spcBef>
                <a:spcPct val="50000"/>
              </a:spcBef>
            </a:pP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Within func, i</a:t>
            </a:r>
            <a:r>
              <a:rPr lang="en-US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local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=10</a:t>
            </a:r>
          </a:p>
          <a:p>
            <a:pPr>
              <a:spcBef>
                <a:spcPct val="50000"/>
              </a:spcBef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After func, i</a:t>
            </a:r>
            <a:r>
              <a:rPr lang="en-US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global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=5</a:t>
            </a:r>
          </a:p>
        </p:txBody>
      </p:sp>
      <p:sp>
        <p:nvSpPr>
          <p:cNvPr id="36874" name="Oval 10"/>
          <p:cNvSpPr>
            <a:spLocks noChangeArrowheads="1"/>
          </p:cNvSpPr>
          <p:nvPr/>
        </p:nvSpPr>
        <p:spPr bwMode="auto">
          <a:xfrm>
            <a:off x="6096000" y="3657600"/>
            <a:ext cx="2819400" cy="26670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6096000" y="838200"/>
            <a:ext cx="2667000" cy="1031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DANGER Reduced by just a bit because… </a:t>
            </a:r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H="1" flipV="1">
            <a:off x="5334000" y="3657600"/>
            <a:ext cx="1371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 flipH="1">
            <a:off x="5486400" y="5334000"/>
            <a:ext cx="1143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 flipH="1">
            <a:off x="5410200" y="5791200"/>
            <a:ext cx="1219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Libraries: Collections of Functions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Your functions have two parts, in two places: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declaration (“function prototype”)</a:t>
            </a:r>
          </a:p>
          <a:p>
            <a:pPr lvl="2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defines function name, inputs and output</a:t>
            </a:r>
          </a:p>
          <a:p>
            <a:pPr lvl="2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placed above main()</a:t>
            </a:r>
          </a:p>
          <a:p>
            <a:pPr lvl="2">
              <a:lnSpc>
                <a:spcPct val="90000"/>
              </a:lnSpc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definition (“function body”)</a:t>
            </a:r>
          </a:p>
          <a:p>
            <a:pPr lvl="2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holds all the statements that do the function’s work</a:t>
            </a:r>
          </a:p>
          <a:p>
            <a:pPr lvl="2"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placed below main.</a:t>
            </a:r>
          </a:p>
          <a:p>
            <a:pPr lvl="2">
              <a:lnSpc>
                <a:spcPct val="90000"/>
              </a:lnSpc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If you write 10,000 functions? 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MESSY!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Better idea:  gather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them into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“libraries”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	You’re already using them…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33400" y="5334000"/>
            <a:ext cx="77724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Ready-Made Libraries Hold</a:t>
            </a:r>
            <a:br>
              <a:rPr lang="en-US" dirty="0" smtClean="0">
                <a:latin typeface="Tahoma" pitchFamily="34" charset="0"/>
              </a:rPr>
            </a:br>
            <a:r>
              <a:rPr lang="en-US" dirty="0" smtClean="0">
                <a:latin typeface="Tahoma" pitchFamily="34" charset="0"/>
              </a:rPr>
              <a:t>C’s </a:t>
            </a:r>
            <a:r>
              <a:rPr lang="en-US" dirty="0">
                <a:latin typeface="Tahoma" pitchFamily="34" charset="0"/>
              </a:rPr>
              <a:t>Ready-Made Functions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5334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Many, many useful functions are 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already written and debugged for you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b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use them: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</a:t>
            </a:r>
            <a:r>
              <a:rPr lang="en-US" sz="2800" b="1" i="1" dirty="0" err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something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.h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Where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they?  varies with compiler used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 Visual C++  (default installation)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C:/Program Files/Microsoft Visual Studio/VC98/Include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(Warning! cluttered with many Windows-only files)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dirty="0"/>
              <a:t>In </a:t>
            </a:r>
            <a:r>
              <a:rPr lang="en-US" sz="2800" dirty="0" err="1"/>
              <a:t>CodeBlocks</a:t>
            </a:r>
            <a:r>
              <a:rPr lang="en-US" sz="2800" dirty="0"/>
              <a:t>:</a:t>
            </a:r>
            <a:br>
              <a:rPr lang="en-US" sz="2800" dirty="0"/>
            </a:br>
            <a:r>
              <a:rPr lang="en-US" sz="2800" dirty="0"/>
              <a:t>      </a:t>
            </a:r>
            <a:r>
              <a:rPr lang="en-US" sz="2000" dirty="0">
                <a:latin typeface="Tahoma" pitchFamily="34" charset="0"/>
              </a:rPr>
              <a:t>C:\...\gcc\include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they? …  open these files, look at them!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371600" y="1295400"/>
            <a:ext cx="67818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C’s Ready-Made Functions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</a:t>
            </a:r>
            <a:r>
              <a:rPr lang="en-US" sz="2800" dirty="0"/>
              <a:t> are they?  (see book, page 1059-1069)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My Opinion</a:t>
            </a:r>
            <a:r>
              <a:rPr 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Some of the Most </a:t>
            </a:r>
            <a:r>
              <a:rPr 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Useful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Libraries are:</a:t>
            </a:r>
            <a:endParaRPr lang="en-US" sz="2400" b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files, other input/output)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(almost everything! need more?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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math.h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transcendentals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sin,cos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tan,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exp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pow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…)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minmax.h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(min(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a,b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), max(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a,b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time.h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(clock and timing functions)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(search, match, rearrange text)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ctype.h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(Chars: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toupper,tolower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isalpha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isdigit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,…)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conio.h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kbhit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,…)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errno.h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(main() return error codes)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8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. . . (see book, pg. 1059-1069 for more)…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</a:rPr>
              <a:t>When </a:t>
            </a:r>
            <a:r>
              <a:rPr lang="en-US" dirty="0" smtClean="0">
                <a:solidFill>
                  <a:schemeClr val="accent6"/>
                </a:solidFill>
                <a:latin typeface="Tahoma" pitchFamily="34" charset="0"/>
              </a:rPr>
              <a:t>YOU</a:t>
            </a:r>
            <a:r>
              <a:rPr lang="en-US" dirty="0" smtClean="0">
                <a:latin typeface="Tahoma" pitchFamily="34" charset="0"/>
              </a:rPr>
              <a:t> build up  </a:t>
            </a:r>
            <a:br>
              <a:rPr lang="en-US" dirty="0" smtClean="0">
                <a:latin typeface="Tahoma" pitchFamily="34" charset="0"/>
              </a:rPr>
            </a:br>
            <a:r>
              <a:rPr lang="en-US" dirty="0" smtClean="0">
                <a:latin typeface="Tahoma" pitchFamily="34" charset="0"/>
              </a:rPr>
              <a:t>‘Way Too Many’ Functions….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195762"/>
            <a:ext cx="8305800" cy="5181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Make your own libraries !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1)--Fill your own ‘header file’ (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e.g.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‘ </a:t>
            </a:r>
            <a:r>
              <a:rPr lang="en-US" sz="24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myLib.h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’) </a:t>
            </a:r>
            <a:b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with all your library’s 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declarations  (“function prototypes”)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bove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replace the prototypes with just one directive:</a:t>
            </a:r>
            <a:b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#include “</a:t>
            </a:r>
            <a:r>
              <a:rPr lang="en-US" sz="24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myLib.h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”     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Test it; compile, run.</a:t>
            </a:r>
            <a:endParaRPr lang="en-US" sz="24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2)--Fill your own ‘library’ file (</a:t>
            </a:r>
            <a:r>
              <a:rPr lang="en-US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e.g.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‘ </a:t>
            </a:r>
            <a:r>
              <a:rPr lang="en-US" sz="24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myLib.c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’) with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 definitions (“function body”)</a:t>
            </a:r>
          </a:p>
          <a:p>
            <a:pPr>
              <a:lnSpc>
                <a:spcPct val="90000"/>
              </a:lnSpc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3) Tell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CodeBlocks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use those files: 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Project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Add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files…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(ensures ‘build’ will compile and link to your library functions)</a:t>
            </a:r>
            <a:b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THAT’S ALL!</a:t>
            </a:r>
            <a:r>
              <a:rPr lang="en-US" sz="2400" dirty="0" smtClean="0"/>
              <a:t>  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#include “</a:t>
            </a:r>
            <a:r>
              <a:rPr lang="en-US" sz="2000" b="1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myLib.h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” </a:t>
            </a:r>
            <a:r>
              <a:rPr lang="en-US" sz="2400" dirty="0" smtClean="0"/>
              <a:t>tells preprocessor to find </a:t>
            </a:r>
            <a:r>
              <a:rPr lang="en-US" sz="2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myLib.c</a:t>
            </a:r>
            <a:r>
              <a:rPr lang="en-US" sz="2400" dirty="0" smtClean="0"/>
              <a:t>)</a:t>
            </a:r>
            <a:endParaRPr lang="en-US" sz="2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US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694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TOPIC: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    What Decisions Can A Machine Make?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b="1" dirty="0" smtClean="0"/>
              <a:t>Only</a:t>
            </a:r>
            <a:r>
              <a:rPr lang="en-US" dirty="0" smtClean="0"/>
              <a:t> </a:t>
            </a:r>
            <a:r>
              <a:rPr lang="en-US" dirty="0"/>
              <a:t>those we can write as an orderly set of rules, built up </a:t>
            </a:r>
            <a:r>
              <a:rPr lang="en-US" dirty="0" smtClean="0"/>
              <a:t>from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operators </a:t>
            </a:r>
            <a:r>
              <a:rPr lang="en-US" dirty="0"/>
              <a:t>inside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expressions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Relational: </a:t>
            </a:r>
            <a:r>
              <a:rPr lang="en-US" dirty="0" smtClean="0"/>
              <a:t>  “From </a:t>
            </a:r>
            <a:r>
              <a:rPr lang="en-US" dirty="0"/>
              <a:t>2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</a:t>
            </a:r>
            <a:r>
              <a:rPr lang="en-US" dirty="0" smtClean="0"/>
              <a:t>values,</a:t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smtClean="0">
                <a:sym typeface="Wingdings" pitchFamily="2" charset="2"/>
              </a:rPr>
              <a:t>  </a:t>
            </a:r>
            <a:r>
              <a:rPr lang="en-US" dirty="0" smtClean="0"/>
              <a:t>find a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true/false</a:t>
            </a:r>
            <a:r>
              <a:rPr lang="en-US" dirty="0" smtClean="0"/>
              <a:t> answer”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(is A &gt; B? is A exactly equal to B?)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Logical: </a:t>
            </a:r>
            <a:r>
              <a:rPr lang="en-US" dirty="0" smtClean="0"/>
              <a:t> “From </a:t>
            </a:r>
            <a:r>
              <a:rPr lang="en-US" dirty="0"/>
              <a:t>2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true/false </a:t>
            </a:r>
            <a:r>
              <a:rPr lang="en-US" dirty="0" smtClean="0"/>
              <a:t>values, </a:t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find a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true/false</a:t>
            </a:r>
            <a:r>
              <a:rPr lang="en-US" dirty="0" smtClean="0"/>
              <a:t> answer”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(Is A the opposite of B? are both true? </a:t>
            </a:r>
            <a:r>
              <a:rPr lang="en-US" dirty="0" smtClean="0"/>
              <a:t>either </a:t>
            </a:r>
            <a:r>
              <a:rPr lang="en-US" dirty="0"/>
              <a:t>true? 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Operators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057400" y="1447800"/>
            <a:ext cx="19050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 Operator</a:t>
            </a:r>
            <a:b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written as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</a:t>
            </a:r>
          </a:p>
          <a:p>
            <a:pPr algn="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 algn="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&lt;=</a:t>
            </a:r>
          </a:p>
          <a:p>
            <a:pPr algn="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&gt;=</a:t>
            </a:r>
          </a:p>
          <a:p>
            <a:pPr algn="r">
              <a:spcBef>
                <a:spcPct val="50000"/>
              </a:spcBef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</a:t>
            </a:r>
          </a:p>
          <a:p>
            <a:pPr algn="r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!=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962400" y="1828800"/>
            <a:ext cx="28194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Meaning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Less than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Greater than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Less than or equal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Greater than or equal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Is Equal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Is Not Equal</a:t>
            </a:r>
          </a:p>
          <a:p>
            <a:pPr>
              <a:spcBef>
                <a:spcPct val="50000"/>
              </a:spcBef>
            </a:pPr>
            <a:r>
              <a:rPr lang="en-US" dirty="0"/>
              <a:t>	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981200" y="5781675"/>
            <a:ext cx="52276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Result is always either TRUE or FALSE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Operators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6953250" cy="495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value of the expression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(3 &lt; 2)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FALSE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value of the expression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(2 == 2)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TRUE</a:t>
            </a:r>
          </a:p>
          <a:p>
            <a:pPr lvl="1"/>
            <a:endParaRPr 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 C (and many other languages), </a:t>
            </a:r>
          </a:p>
          <a:p>
            <a:pPr lvl="1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TRUE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represented by an (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	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</a:p>
          <a:p>
            <a:pPr lvl="1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FALSE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represented by an (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	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nonzero numbers (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are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TRUE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Relational vs. Arithmetic Ops: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BOTH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use numerical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inputs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Example: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&lt; 10)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+ 10)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	(where </a:t>
            </a:r>
            <a:r>
              <a:rPr lang="en-US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num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an integer variable 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But relational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outputs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are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TRUE / FALSE.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xample: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(number &lt; 10)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produces a TRUE or FALSE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1      0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(number + 10)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produces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number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28600" y="4343400"/>
            <a:ext cx="868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void</a:t>
            </a:r>
            <a:r>
              <a:rPr lang="en-US"/>
              <a:t> is the ‘empty’ Keyword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float square(float x);	// 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(a function prototype)</a:t>
            </a:r>
            <a:endParaRPr lang="en-US" sz="2000" b="1" dirty="0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2000" b="1" dirty="0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spcBef>
                <a:spcPct val="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Function Declaration &amp; Definition MUST have</a:t>
            </a:r>
          </a:p>
          <a:p>
            <a:pPr lvl="1">
              <a:spcBef>
                <a:spcPct val="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400" b="1" dirty="0">
                <a:solidFill>
                  <a:srgbClr val="FF0000"/>
                </a:solidFill>
              </a:rPr>
              <a:t>return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ed data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lvl="1">
              <a:spcBef>
                <a:spcPct val="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 name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lvl="1">
              <a:spcBef>
                <a:spcPct val="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list.</a:t>
            </a:r>
          </a:p>
          <a:p>
            <a:pPr>
              <a:spcBef>
                <a:spcPct val="0"/>
              </a:spcBef>
            </a:pP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Some functions don’t need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arguments.</a:t>
            </a:r>
          </a:p>
          <a:p>
            <a:pPr>
              <a:spcBef>
                <a:spcPct val="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Some functions don’t need to return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data. THEN</a:t>
            </a:r>
          </a:p>
          <a:p>
            <a:pPr lvl="1">
              <a:spcBef>
                <a:spcPct val="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use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as the argument list,  and/or</a:t>
            </a:r>
          </a:p>
          <a:p>
            <a:pPr lvl="1">
              <a:spcBef>
                <a:spcPct val="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use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as the returned data type:</a:t>
            </a:r>
          </a:p>
          <a:p>
            <a:pPr lvl="1">
              <a:spcBef>
                <a:spcPct val="0"/>
              </a:spcBef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ejectPage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(void);	//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(a function prototype)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Operators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grpSp>
        <p:nvGrpSpPr>
          <p:cNvPr id="43012" name="Group 4"/>
          <p:cNvGrpSpPr>
            <a:grpSpLocks/>
          </p:cNvGrpSpPr>
          <p:nvPr/>
        </p:nvGrpSpPr>
        <p:grpSpPr bwMode="auto">
          <a:xfrm>
            <a:off x="3124200" y="3505200"/>
            <a:ext cx="4267200" cy="2100263"/>
            <a:chOff x="768" y="1296"/>
            <a:chExt cx="2688" cy="1323"/>
          </a:xfrm>
        </p:grpSpPr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768" y="1296"/>
              <a:ext cx="864" cy="1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u="sng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Operator</a:t>
              </a:r>
              <a:r>
                <a:rPr lang="en-US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&amp;&amp;</a:t>
              </a:r>
            </a:p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||</a:t>
              </a:r>
            </a:p>
            <a:p>
              <a:pPr>
                <a:spcBef>
                  <a:spcPct val="50000"/>
                </a:spcBef>
              </a:pPr>
              <a:r>
                <a:rPr lang="en-US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!</a:t>
              </a:r>
            </a:p>
          </p:txBody>
        </p:sp>
        <p:sp>
          <p:nvSpPr>
            <p:cNvPr id="43014" name="Text Box 6"/>
            <p:cNvSpPr txBox="1">
              <a:spLocks noChangeArrowheads="1"/>
            </p:cNvSpPr>
            <p:nvPr/>
          </p:nvSpPr>
          <p:spPr bwMode="auto">
            <a:xfrm>
              <a:off x="1824" y="1296"/>
              <a:ext cx="1632" cy="1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u="sng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Action</a:t>
              </a:r>
              <a:endParaRPr lang="en-U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spcBef>
                  <a:spcPct val="50000"/>
                </a:spcBef>
              </a:pP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AND</a:t>
              </a:r>
            </a:p>
            <a:p>
              <a:pPr>
                <a:spcBef>
                  <a:spcPct val="50000"/>
                </a:spcBef>
              </a:pP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</a:t>
              </a:r>
            </a:p>
            <a:p>
              <a:pPr>
                <a:spcBef>
                  <a:spcPct val="50000"/>
                </a:spcBef>
              </a:pP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NOT</a:t>
              </a:r>
            </a:p>
          </p:txBody>
        </p:sp>
      </p:grp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85800" y="1524000"/>
            <a:ext cx="7924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Different from Relational Operators because: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Inputs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TRUE or FALSE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Outputs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TRUE or FALSE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Operators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 they mean?  </a:t>
            </a:r>
            <a:r>
              <a:rPr lang="en-US" dirty="0" smtClean="0"/>
              <a:t>The Truth Table tells all:</a:t>
            </a:r>
            <a:endParaRPr lang="en-US" dirty="0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73914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	q	p&amp;&amp;q		p||q		!p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b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(and)                  (or)              (not)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	T	    T		  T		 F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	F	    F		  T		 F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	T	    F		  T		 T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	F	    F		  F		 T</a:t>
            </a:r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762000" y="3505200"/>
            <a:ext cx="6248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2362200" y="2667000"/>
            <a:ext cx="0" cy="3276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2362200" y="41148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2362200" y="46482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2362200" y="51816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2362200" y="57912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Operators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Examples:	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int x,y;</a:t>
            </a:r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x=10;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y=-8;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Now evaluate these expressions:</a:t>
            </a: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(x+5) &lt; (12-y)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 lvl="2"/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(x&gt;5) || (y&gt;10)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Operators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Examples:	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x,y;</a:t>
            </a:r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x=10;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y=-8;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Now evaluate these expressions:</a:t>
            </a: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(x+5) &lt; (12-y)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 (10+5) &lt; (12- (-8))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		          15&lt; 20 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TRUE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(x&gt;5) || (y&gt;10)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(10&gt;5) || (-8&gt;10)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		(TRUE) || (FALSE)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TRUE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Assignment Operator </a:t>
            </a:r>
            <a:r>
              <a:rPr lang="en-US" sz="4800" b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5105400"/>
          </a:xfrm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 C, 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 is the assignment operator,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it is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the same as an ‘equals’ sign.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It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COPIES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the value on the right into the variable on the left. (remember,   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   )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The left side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MUST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be single </a:t>
            </a:r>
            <a:r>
              <a:rPr lang="en-US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(an ‘l-value’)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The right side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MUST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be either 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			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or an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expression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08" name="Arc 4"/>
          <p:cNvSpPr>
            <a:spLocks/>
          </p:cNvSpPr>
          <p:nvPr/>
        </p:nvSpPr>
        <p:spPr bwMode="auto">
          <a:xfrm rot="5400000" flipH="1">
            <a:off x="1752600" y="1371600"/>
            <a:ext cx="228600" cy="533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196"/>
              <a:gd name="T2" fmla="*/ 400 w 21600"/>
              <a:gd name="T3" fmla="*/ 43196 h 43196"/>
              <a:gd name="T4" fmla="*/ 0 w 21600"/>
              <a:gd name="T5" fmla="*/ 21600 h 4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196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373"/>
                  <a:pt x="12171" y="42978"/>
                  <a:pt x="400" y="43196"/>
                </a:cubicBezTo>
              </a:path>
              <a:path w="21600" h="43196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373"/>
                  <a:pt x="12171" y="42978"/>
                  <a:pt x="400" y="43196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Arc 5"/>
          <p:cNvSpPr>
            <a:spLocks/>
          </p:cNvSpPr>
          <p:nvPr/>
        </p:nvSpPr>
        <p:spPr bwMode="auto">
          <a:xfrm rot="5400000" flipH="1">
            <a:off x="3941762" y="3144838"/>
            <a:ext cx="346075" cy="609600"/>
          </a:xfrm>
          <a:custGeom>
            <a:avLst/>
            <a:gdLst>
              <a:gd name="G0" fmla="+- 2911 0 0"/>
              <a:gd name="G1" fmla="+- 21600 0 0"/>
              <a:gd name="G2" fmla="+- 21600 0 0"/>
              <a:gd name="T0" fmla="*/ 2911 w 24511"/>
              <a:gd name="T1" fmla="*/ 0 h 43200"/>
              <a:gd name="T2" fmla="*/ 0 w 24511"/>
              <a:gd name="T3" fmla="*/ 43003 h 43200"/>
              <a:gd name="T4" fmla="*/ 2911 w 24511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11" h="43200" fill="none" extrusionOk="0">
                <a:moveTo>
                  <a:pt x="2911" y="0"/>
                </a:moveTo>
                <a:cubicBezTo>
                  <a:pt x="14840" y="0"/>
                  <a:pt x="24511" y="9670"/>
                  <a:pt x="24511" y="21600"/>
                </a:cubicBezTo>
                <a:cubicBezTo>
                  <a:pt x="24511" y="33529"/>
                  <a:pt x="14840" y="43200"/>
                  <a:pt x="2911" y="43200"/>
                </a:cubicBezTo>
                <a:cubicBezTo>
                  <a:pt x="1937" y="43200"/>
                  <a:pt x="964" y="43134"/>
                  <a:pt x="0" y="43002"/>
                </a:cubicBezTo>
              </a:path>
              <a:path w="24511" h="43200" stroke="0" extrusionOk="0">
                <a:moveTo>
                  <a:pt x="2911" y="0"/>
                </a:moveTo>
                <a:cubicBezTo>
                  <a:pt x="14840" y="0"/>
                  <a:pt x="24511" y="9670"/>
                  <a:pt x="24511" y="21600"/>
                </a:cubicBezTo>
                <a:cubicBezTo>
                  <a:pt x="24511" y="33529"/>
                  <a:pt x="14840" y="43200"/>
                  <a:pt x="2911" y="43200"/>
                </a:cubicBezTo>
                <a:cubicBezTo>
                  <a:pt x="1937" y="43200"/>
                  <a:pt x="964" y="43134"/>
                  <a:pt x="0" y="43002"/>
                </a:cubicBezTo>
                <a:lnTo>
                  <a:pt x="2911" y="21600"/>
                </a:lnTo>
                <a:close/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NEW!  ‘IsEqual’ operator </a:t>
            </a:r>
            <a:r>
              <a:rPr lang="en-US" sz="4800" b="0">
                <a:solidFill>
                  <a:srgbClr val="FF0000"/>
                </a:solidFill>
              </a:rPr>
              <a:t>==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257800"/>
          </a:xfrm>
          <a:ln/>
        </p:spPr>
        <p:txBody>
          <a:bodyPr/>
          <a:lstStyle/>
          <a:p>
            <a:r>
              <a:rPr lang="en-US" sz="2800" dirty="0"/>
              <a:t>It is </a:t>
            </a:r>
            <a:r>
              <a:rPr lang="en-US" sz="2800" b="1" dirty="0">
                <a:solidFill>
                  <a:srgbClr val="FF0000"/>
                </a:solidFill>
              </a:rPr>
              <a:t>NOT</a:t>
            </a:r>
            <a:r>
              <a:rPr lang="en-US" sz="2800" dirty="0"/>
              <a:t> the same as an ‘equals’ sign;</a:t>
            </a:r>
            <a:br>
              <a:rPr lang="en-US" sz="2800" dirty="0"/>
            </a:br>
            <a:r>
              <a:rPr lang="en-US" sz="2800" dirty="0"/>
              <a:t>it is a relational operator.</a:t>
            </a:r>
          </a:p>
          <a:p>
            <a:pPr>
              <a:buFontTx/>
              <a:buNone/>
            </a:pPr>
            <a:r>
              <a:rPr lang="en-US" sz="2800" dirty="0"/>
              <a:t> </a:t>
            </a:r>
          </a:p>
          <a:p>
            <a:r>
              <a:rPr lang="en-US" sz="2800" dirty="0"/>
              <a:t>It compares the left-side operand (or ‘term’)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          to </a:t>
            </a:r>
            <a:r>
              <a:rPr lang="en-US" sz="2800" dirty="0"/>
              <a:t>the right-side operand (or ‘term’) </a:t>
            </a:r>
          </a:p>
          <a:p>
            <a:endParaRPr lang="en-US" sz="2800" dirty="0"/>
          </a:p>
          <a:p>
            <a:r>
              <a:rPr lang="en-US" sz="2800" dirty="0"/>
              <a:t>It returns </a:t>
            </a:r>
            <a:r>
              <a:rPr lang="en-US" sz="2800" dirty="0">
                <a:solidFill>
                  <a:srgbClr val="FF0000"/>
                </a:solidFill>
              </a:rPr>
              <a:t>TRUE  </a:t>
            </a:r>
            <a:r>
              <a:rPr lang="en-US" sz="2800" dirty="0"/>
              <a:t>or</a:t>
            </a:r>
            <a:r>
              <a:rPr lang="en-US" sz="2800" dirty="0">
                <a:solidFill>
                  <a:srgbClr val="FF0000"/>
                </a:solidFill>
              </a:rPr>
              <a:t> FALSE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TRUE </a:t>
            </a:r>
            <a:r>
              <a:rPr lang="en-US" sz="2800" dirty="0"/>
              <a:t>only if values on both sides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 perfectly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rgbClr val="FF0000"/>
                </a:solidFill>
              </a:rPr>
              <a:t>FALSE</a:t>
            </a:r>
            <a:r>
              <a:rPr lang="en-US" sz="2800" dirty="0"/>
              <a:t> if values do not </a:t>
            </a:r>
            <a:r>
              <a:rPr lang="en-US" sz="2800" dirty="0" smtClean="0"/>
              <a:t>match (even by a tiny bit)</a:t>
            </a:r>
          </a:p>
          <a:p>
            <a:r>
              <a:rPr lang="en-US" sz="2800" dirty="0" smtClean="0"/>
              <a:t>TREACHEROUS for floating-point numbers,</a:t>
            </a:r>
            <a:br>
              <a:rPr lang="en-US" sz="2800" dirty="0" smtClean="0"/>
            </a:br>
            <a:r>
              <a:rPr lang="en-US" sz="2800" dirty="0" smtClean="0"/>
              <a:t>which often differ by a tiny bit!  (2.0f  != 2.00000000)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r>
              <a:rPr lang="en-US" i="1" dirty="0" smtClean="0">
                <a:solidFill>
                  <a:schemeClr val="accent6"/>
                </a:solidFill>
              </a:rPr>
              <a:t>Update:  </a:t>
            </a:r>
            <a:r>
              <a:rPr lang="en-US" dirty="0" smtClean="0"/>
              <a:t>Operator </a:t>
            </a:r>
            <a:r>
              <a:rPr lang="en-US" dirty="0"/>
              <a:t>Precedence: </a:t>
            </a:r>
            <a:br>
              <a:rPr lang="en-US" dirty="0"/>
            </a:br>
            <a:r>
              <a:rPr lang="en-US" sz="2400" dirty="0"/>
              <a:t>Arithmetic, Relational, Logical, Assignment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066800" y="2514600"/>
            <a:ext cx="2098675" cy="43005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!      Unary -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*  /  %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+  -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&lt;    &lt;=   &gt;=   &gt;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= =    !=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&amp;&amp;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||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</a:p>
        </p:txBody>
      </p:sp>
      <p:sp>
        <p:nvSpPr>
          <p:cNvPr id="49157" name="AutoShape 5"/>
          <p:cNvSpPr>
            <a:spLocks noChangeArrowheads="1"/>
          </p:cNvSpPr>
          <p:nvPr/>
        </p:nvSpPr>
        <p:spPr bwMode="auto">
          <a:xfrm>
            <a:off x="2971800" y="2819400"/>
            <a:ext cx="381000" cy="3657600"/>
          </a:xfrm>
          <a:prstGeom prst="upArrow">
            <a:avLst>
              <a:gd name="adj1" fmla="val 50000"/>
              <a:gd name="adj2" fmla="val 24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276600" y="2743200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Higher precedence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(do these first</a:t>
            </a:r>
            <a:r>
              <a:rPr lang="en-US"/>
              <a:t>)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4038600" y="4038600"/>
            <a:ext cx="5105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Associativity: execute left-to-right (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except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for = and unary – (see book))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4267200" y="4876800"/>
            <a:ext cx="4191000" cy="10144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Example: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5+2-4+3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7-4+3  3+3  </a:t>
            </a:r>
            <a:r>
              <a:rPr lang="en-US">
                <a:sym typeface="Wingdings" pitchFamily="2" charset="2"/>
              </a:rPr>
              <a:t>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10668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Useful Jargon: </a:t>
            </a:r>
            <a:r>
              <a:rPr lang="en-US" dirty="0" smtClean="0">
                <a:solidFill>
                  <a:schemeClr val="accent6"/>
                </a:solidFill>
                <a:latin typeface="Tahoma" pitchFamily="34" charset="0"/>
              </a:rPr>
              <a:t>Scope</a:t>
            </a:r>
            <a:endParaRPr lang="en-US" dirty="0">
              <a:solidFill>
                <a:schemeClr val="accent6"/>
              </a:solidFill>
              <a:latin typeface="Tahom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Identifier</a:t>
            </a:r>
            <a:r>
              <a:rPr lang="en-US" sz="2800" u="sng" dirty="0">
                <a:solidFill>
                  <a:schemeClr val="accent2"/>
                </a:solidFill>
              </a:rPr>
              <a:t> == </a:t>
            </a:r>
            <a:r>
              <a:rPr lang="en-US" sz="2800" i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name used in your program</a:t>
            </a:r>
            <a:r>
              <a:rPr lang="en-US" sz="2800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800" dirty="0"/>
              <a:t> 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for </a:t>
            </a:r>
            <a:r>
              <a:rPr lang="en-US" sz="2800" dirty="0"/>
              <a:t>a function, variable, directive, library … </a:t>
            </a:r>
          </a:p>
          <a:p>
            <a:pPr>
              <a:lnSpc>
                <a:spcPct val="90000"/>
              </a:lnSpc>
            </a:pPr>
            <a:r>
              <a:rPr lang="en-US" sz="28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Scope</a:t>
            </a:r>
            <a:r>
              <a:rPr lang="en-US" sz="2800" u="sng" dirty="0">
                <a:solidFill>
                  <a:schemeClr val="accent2"/>
                </a:solidFill>
              </a:rPr>
              <a:t> of an identifier</a:t>
            </a:r>
            <a:r>
              <a:rPr lang="en-US" sz="2800" dirty="0"/>
              <a:t> == all the parts &amp; places of a program </a:t>
            </a:r>
            <a:r>
              <a:rPr lang="en-US" sz="2800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where that identifier is valid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	(Hint; </a:t>
            </a:r>
            <a:r>
              <a:rPr lang="en-US" sz="2000" dirty="0">
                <a:solidFill>
                  <a:srgbClr val="CC0000"/>
                </a:solidFill>
              </a:rPr>
              <a:t>think ‘tele</a:t>
            </a:r>
            <a:r>
              <a:rPr lang="en-US" sz="2000" b="1" u="sng" dirty="0">
                <a:solidFill>
                  <a:srgbClr val="CC0000"/>
                </a:solidFill>
              </a:rPr>
              <a:t>scope</a:t>
            </a:r>
            <a:r>
              <a:rPr lang="en-US" sz="2000" dirty="0">
                <a:solidFill>
                  <a:srgbClr val="CC0000"/>
                </a:solidFill>
              </a:rPr>
              <a:t>’</a:t>
            </a:r>
            <a:r>
              <a:rPr lang="en-US" sz="2000" dirty="0"/>
              <a:t>– how far away can your identifier see?)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EXAMPLES:</a:t>
            </a:r>
          </a:p>
          <a:p>
            <a:pPr>
              <a:lnSpc>
                <a:spcPct val="90000"/>
              </a:lnSpc>
            </a:pPr>
            <a:r>
              <a:rPr lang="en-US" sz="2800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Scope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global variable?</a:t>
            </a:r>
            <a:r>
              <a:rPr lang="en-US" sz="2800" dirty="0"/>
              <a:t> To the edge of the sky; the whole program from end-to-end, everywhere.</a:t>
            </a:r>
          </a:p>
          <a:p>
            <a:pPr>
              <a:lnSpc>
                <a:spcPct val="90000"/>
              </a:lnSpc>
            </a:pPr>
            <a:r>
              <a:rPr lang="en-US" sz="2800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Scope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a local variable?</a:t>
            </a:r>
            <a:r>
              <a:rPr lang="en-US" sz="2800" dirty="0">
                <a:solidFill>
                  <a:schemeClr val="accent2"/>
                </a:solidFill>
              </a:rPr>
              <a:t> </a:t>
            </a:r>
            <a:r>
              <a:rPr lang="en-US" sz="2800" dirty="0"/>
              <a:t>Only inside the “black box” that holds it; only in the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</a:t>
            </a:r>
            <a:r>
              <a:rPr lang="en-US" sz="2800" dirty="0"/>
              <a:t>  or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 body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where it was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declared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153400" cy="5867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#include&lt;stdio.h&gt;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float square(float x);  // fcn. prototype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(void) 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in,out;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in = -4.3;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out = square(in);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printf(“%f squared is %f\n”,in,out);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}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 square(float x) // fcn. definition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float out;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out = x*x;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(out);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80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533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Example: local variables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181600" y="2133600"/>
            <a:ext cx="3627916" cy="1200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 Variable names?!?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--its OK;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different scope;</a:t>
            </a: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conflicts or confusion…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H="1">
            <a:off x="3048000" y="3333928"/>
            <a:ext cx="2133600" cy="177147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H="1">
            <a:off x="3581400" y="2286000"/>
            <a:ext cx="1600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153400" cy="5867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#include&lt;stdio.h&gt;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float square(float x);  // fcn. prototype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(void) 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</a:t>
            </a:r>
            <a:r>
              <a:rPr lang="en-US" sz="20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in,out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in = -4.3;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out = square(in);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printf(“%f squared is %f\n”,in,out);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}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 square(float x) // fcn. definition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float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out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out = x*x;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(out);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80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533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Scope of local variables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990600" y="2514600"/>
            <a:ext cx="6248400" cy="18272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799013" y="2514600"/>
            <a:ext cx="2439987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Scope of </a:t>
            </a:r>
            <a:r>
              <a:rPr lang="en-US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in,out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066800" y="5181600"/>
            <a:ext cx="5029200" cy="1295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4191000" y="5181600"/>
            <a:ext cx="18923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Scope of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out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 rot="-5400000">
            <a:off x="5203825" y="3108325"/>
            <a:ext cx="645795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‘out’</a:t>
            </a:r>
            <a:r>
              <a:rPr lang="en-US" sz="2000"/>
              <a:t> and ‘</a:t>
            </a:r>
            <a:r>
              <a:rPr lang="en-US" sz="2000">
                <a:solidFill>
                  <a:srgbClr val="FF00FF"/>
                </a:solidFill>
              </a:rPr>
              <a:t>out’</a:t>
            </a:r>
            <a:r>
              <a:rPr lang="en-US" sz="2000"/>
              <a:t> Stored in two different memory locations, too!</a:t>
            </a:r>
          </a:p>
        </p:txBody>
      </p:sp>
      <p:sp>
        <p:nvSpPr>
          <p:cNvPr id="13329" name="Freeform 17"/>
          <p:cNvSpPr>
            <a:spLocks/>
          </p:cNvSpPr>
          <p:nvPr/>
        </p:nvSpPr>
        <p:spPr bwMode="auto">
          <a:xfrm>
            <a:off x="2598738" y="4875213"/>
            <a:ext cx="5657850" cy="1271587"/>
          </a:xfrm>
          <a:custGeom>
            <a:avLst/>
            <a:gdLst>
              <a:gd name="T0" fmla="*/ 3564 w 3564"/>
              <a:gd name="T1" fmla="*/ 801 h 801"/>
              <a:gd name="T2" fmla="*/ 2247 w 3564"/>
              <a:gd name="T3" fmla="*/ 83 h 801"/>
              <a:gd name="T4" fmla="*/ 0 w 3564"/>
              <a:gd name="T5" fmla="*/ 305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64" h="801">
                <a:moveTo>
                  <a:pt x="3564" y="801"/>
                </a:moveTo>
                <a:cubicBezTo>
                  <a:pt x="3345" y="681"/>
                  <a:pt x="2841" y="166"/>
                  <a:pt x="2247" y="83"/>
                </a:cubicBezTo>
                <a:cubicBezTo>
                  <a:pt x="1653" y="0"/>
                  <a:pt x="468" y="259"/>
                  <a:pt x="0" y="30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0" name="Freeform 18"/>
          <p:cNvSpPr>
            <a:spLocks/>
          </p:cNvSpPr>
          <p:nvPr/>
        </p:nvSpPr>
        <p:spPr bwMode="auto">
          <a:xfrm>
            <a:off x="2970213" y="1939925"/>
            <a:ext cx="5259387" cy="3157538"/>
          </a:xfrm>
          <a:custGeom>
            <a:avLst/>
            <a:gdLst>
              <a:gd name="T0" fmla="*/ 3313 w 3313"/>
              <a:gd name="T1" fmla="*/ 1989 h 1989"/>
              <a:gd name="T2" fmla="*/ 3016 w 3313"/>
              <a:gd name="T3" fmla="*/ 1681 h 1989"/>
              <a:gd name="T4" fmla="*/ 2800 w 3313"/>
              <a:gd name="T5" fmla="*/ 261 h 1989"/>
              <a:gd name="T6" fmla="*/ 775 w 3313"/>
              <a:gd name="T7" fmla="*/ 112 h 1989"/>
              <a:gd name="T8" fmla="*/ 0 w 3313"/>
              <a:gd name="T9" fmla="*/ 403 h 1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13" h="1989">
                <a:moveTo>
                  <a:pt x="3313" y="1989"/>
                </a:moveTo>
                <a:cubicBezTo>
                  <a:pt x="3263" y="1938"/>
                  <a:pt x="3101" y="1969"/>
                  <a:pt x="3016" y="1681"/>
                </a:cubicBezTo>
                <a:cubicBezTo>
                  <a:pt x="2931" y="1393"/>
                  <a:pt x="3173" y="522"/>
                  <a:pt x="2800" y="261"/>
                </a:cubicBezTo>
                <a:cubicBezTo>
                  <a:pt x="2427" y="0"/>
                  <a:pt x="1242" y="88"/>
                  <a:pt x="775" y="112"/>
                </a:cubicBezTo>
                <a:cubicBezTo>
                  <a:pt x="308" y="136"/>
                  <a:pt x="161" y="343"/>
                  <a:pt x="0" y="403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90600" y="1371600"/>
            <a:ext cx="7086600" cy="525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153400" cy="5867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#include&lt;stdio.h&gt;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float square(float x);  /* fcn. prototype 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in;			   /*!BAD! global var!*/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(void) 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out;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 = -4.3;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out = square();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printf(“%f squared is %f\n”,in,out);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}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 square(void) /*fcn. definition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float out;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out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in*in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(out);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80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5334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GLOBAL variables: </a:t>
            </a:r>
            <a:r>
              <a:rPr lang="en-US" b="0" u="sng" dirty="0" smtClean="0">
                <a:solidFill>
                  <a:srgbClr val="FF0000"/>
                </a:solidFill>
                <a:latin typeface="Tahoma" pitchFamily="34" charset="0"/>
              </a:rPr>
              <a:t>! A </a:t>
            </a:r>
            <a:r>
              <a:rPr lang="en-US" b="0" u="sng" dirty="0">
                <a:solidFill>
                  <a:srgbClr val="FF0000"/>
                </a:solidFill>
                <a:latin typeface="Tahoma" pitchFamily="34" charset="0"/>
              </a:rPr>
              <a:t>BAD IDEA</a:t>
            </a:r>
            <a:r>
              <a:rPr lang="en-US" b="0" u="sng" dirty="0" smtClean="0">
                <a:solidFill>
                  <a:srgbClr val="FF0000"/>
                </a:solidFill>
                <a:latin typeface="Tahoma" pitchFamily="34" charset="0"/>
              </a:rPr>
              <a:t>!!</a:t>
            </a:r>
            <a:endParaRPr lang="en-US" b="0" u="sng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943600" y="4953000"/>
            <a:ext cx="2843213" cy="162877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!DON’T DO THIS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r>
              <a:rPr lang="en-US">
                <a:solidFill>
                  <a:srgbClr val="FF0000"/>
                </a:solidFill>
              </a:rPr>
              <a:t>GLOBAL VARs </a:t>
            </a:r>
            <a:r>
              <a:rPr lang="en-US" b="1" i="1" u="sng">
                <a:solidFill>
                  <a:schemeClr val="accent2"/>
                </a:solidFill>
              </a:rPr>
              <a:t>prevent</a:t>
            </a:r>
            <a:r>
              <a:rPr lang="en-US">
                <a:solidFill>
                  <a:srgbClr val="FF0000"/>
                </a:solidFill>
              </a:rPr>
              <a:t> truly separate functions!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362700" y="2514600"/>
            <a:ext cx="17097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Scope of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H="1" flipV="1">
            <a:off x="2514600" y="1828800"/>
            <a:ext cx="38862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153400" cy="5867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#include&lt;stdio.h&gt;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float square(float x);  /* fcn. prototype 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in;			   /*!BAD! global var!*/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(void) 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out;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 = -4.3;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out = square();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printf(“%f squared is %f\n”,in,out);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}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 square(void) /*fcn. definition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float out;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out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in*in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(out);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80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533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GLOBAL variables: </a:t>
            </a:r>
            <a:r>
              <a:rPr lang="en-US" b="0" u="sng">
                <a:solidFill>
                  <a:srgbClr val="FF0000"/>
                </a:solidFill>
                <a:latin typeface="Tahoma" pitchFamily="34" charset="0"/>
              </a:rPr>
              <a:t>A BAD IDEA!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181600" y="2133600"/>
            <a:ext cx="2932113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 Variable names: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 Global Variable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2971800" y="2971800"/>
            <a:ext cx="2667000" cy="2743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 flipV="1">
            <a:off x="2514600" y="18288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3124200" y="2667000"/>
            <a:ext cx="2057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943600" y="4953000"/>
            <a:ext cx="2843213" cy="162877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!DON’T DO THIS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r>
              <a:rPr lang="en-US">
                <a:solidFill>
                  <a:srgbClr val="FF0000"/>
                </a:solidFill>
              </a:rPr>
              <a:t>GLOBAL VARs </a:t>
            </a:r>
            <a:r>
              <a:rPr lang="en-US" b="1" i="1" u="sng">
                <a:solidFill>
                  <a:schemeClr val="accent2"/>
                </a:solidFill>
              </a:rPr>
              <a:t>prevent</a:t>
            </a:r>
            <a:r>
              <a:rPr lang="en-US">
                <a:solidFill>
                  <a:srgbClr val="FF0000"/>
                </a:solidFill>
              </a:rPr>
              <a:t> truly separate functions!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762000"/>
          </a:xfrm>
        </p:spPr>
        <p:txBody>
          <a:bodyPr/>
          <a:lstStyle/>
          <a:p>
            <a:r>
              <a:rPr lang="en-US"/>
              <a:t>Local Variable Subtleties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BEST: declare all variables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 the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beginning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a block</a:t>
            </a:r>
          </a:p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the scope is limited to that block!</a:t>
            </a:r>
          </a:p>
          <a:p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775325" y="3165475"/>
            <a:ext cx="2689225" cy="8985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will happen?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should we do?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03250" y="2133600"/>
            <a:ext cx="4730750" cy="46291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spcBef>
                <a:spcPct val="20000"/>
              </a:spcBef>
            </a:pP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 (void) 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spcBef>
                <a:spcPct val="20000"/>
              </a:spcBef>
            </a:pP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// for loop: explained soon! 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for (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=1;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&lt;5;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j=i-1;	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 %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d”,j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j=20;</a:t>
            </a:r>
            <a:b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=%d, j=%d”,</a:t>
            </a:r>
            <a:r>
              <a:rPr lang="en-US" sz="1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i,j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spcBef>
                <a:spcPct val="20000"/>
              </a:spcBef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 dirty="0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1371600" y="4419600"/>
            <a:ext cx="1295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Freeform 18"/>
          <p:cNvSpPr>
            <a:spLocks/>
          </p:cNvSpPr>
          <p:nvPr/>
        </p:nvSpPr>
        <p:spPr bwMode="auto">
          <a:xfrm>
            <a:off x="2741613" y="3811588"/>
            <a:ext cx="2970212" cy="841375"/>
          </a:xfrm>
          <a:custGeom>
            <a:avLst/>
            <a:gdLst>
              <a:gd name="T0" fmla="*/ 1872 w 1872"/>
              <a:gd name="T1" fmla="*/ 0 h 528"/>
              <a:gd name="T2" fmla="*/ 1008 w 1872"/>
              <a:gd name="T3" fmla="*/ 288 h 528"/>
              <a:gd name="T4" fmla="*/ 1056 w 1872"/>
              <a:gd name="T5" fmla="*/ 480 h 528"/>
              <a:gd name="T6" fmla="*/ 0 w 1872"/>
              <a:gd name="T7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2" h="528">
                <a:moveTo>
                  <a:pt x="1872" y="0"/>
                </a:moveTo>
                <a:cubicBezTo>
                  <a:pt x="1508" y="104"/>
                  <a:pt x="1144" y="208"/>
                  <a:pt x="1008" y="288"/>
                </a:cubicBezTo>
                <a:cubicBezTo>
                  <a:pt x="872" y="368"/>
                  <a:pt x="1224" y="440"/>
                  <a:pt x="1056" y="480"/>
                </a:cubicBezTo>
                <a:cubicBezTo>
                  <a:pt x="888" y="520"/>
                  <a:pt x="444" y="524"/>
                  <a:pt x="0" y="52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1905000" y="4064000"/>
            <a:ext cx="4267200" cy="1882775"/>
          </a:xfrm>
          <a:custGeom>
            <a:avLst/>
            <a:gdLst>
              <a:gd name="T0" fmla="*/ 1872 w 1872"/>
              <a:gd name="T1" fmla="*/ 0 h 528"/>
              <a:gd name="T2" fmla="*/ 1008 w 1872"/>
              <a:gd name="T3" fmla="*/ 288 h 528"/>
              <a:gd name="T4" fmla="*/ 1056 w 1872"/>
              <a:gd name="T5" fmla="*/ 480 h 528"/>
              <a:gd name="T6" fmla="*/ 0 w 1872"/>
              <a:gd name="T7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2" h="528">
                <a:moveTo>
                  <a:pt x="1872" y="0"/>
                </a:moveTo>
                <a:cubicBezTo>
                  <a:pt x="1508" y="104"/>
                  <a:pt x="1144" y="208"/>
                  <a:pt x="1008" y="288"/>
                </a:cubicBezTo>
                <a:cubicBezTo>
                  <a:pt x="872" y="368"/>
                  <a:pt x="1224" y="440"/>
                  <a:pt x="1056" y="480"/>
                </a:cubicBezTo>
                <a:cubicBezTo>
                  <a:pt x="888" y="520"/>
                  <a:pt x="444" y="524"/>
                  <a:pt x="0" y="52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Oval 17"/>
          <p:cNvSpPr>
            <a:spLocks noChangeArrowheads="1"/>
          </p:cNvSpPr>
          <p:nvPr/>
        </p:nvSpPr>
        <p:spPr bwMode="auto">
          <a:xfrm>
            <a:off x="990600" y="5715000"/>
            <a:ext cx="914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03250" y="2133600"/>
            <a:ext cx="4730750" cy="46291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#include&lt;stdio.h&gt;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 (void) 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// for loop: explained soon!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for (i=1; i&lt;5; i++) 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{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int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j=i-1;	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printf(“ %d”,j);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j=20;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printf(“i=%d, j=%d”,i,j);</a:t>
            </a:r>
          </a:p>
          <a:p>
            <a:pPr>
              <a:spcBef>
                <a:spcPct val="2000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914400"/>
          </a:xfrm>
        </p:spPr>
        <p:txBody>
          <a:bodyPr/>
          <a:lstStyle/>
          <a:p>
            <a:r>
              <a:rPr lang="en-US"/>
              <a:t>Local Variable Subtleties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05400"/>
          </a:xfrm>
        </p:spPr>
        <p:txBody>
          <a:bodyPr/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Declare variables at the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beginning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of a block</a:t>
            </a:r>
          </a:p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the scope is limited to that block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85800" y="4419600"/>
            <a:ext cx="36576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819400" y="4419600"/>
            <a:ext cx="1524000" cy="406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scope of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j</a:t>
            </a:r>
            <a:endParaRPr 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724400" y="5334000"/>
            <a:ext cx="2654300" cy="711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Error! j is out-of-scope; </a:t>
            </a:r>
            <a:br>
              <a:rPr lang="en-US" sz="2000"/>
            </a:br>
            <a:r>
              <a:rPr lang="en-US" sz="2000"/>
              <a:t>it is </a:t>
            </a:r>
            <a:r>
              <a:rPr lang="en-US" sz="2000">
                <a:solidFill>
                  <a:srgbClr val="FF0000"/>
                </a:solidFill>
              </a:rPr>
              <a:t>undefined</a:t>
            </a:r>
            <a:r>
              <a:rPr lang="en-US" sz="2000"/>
              <a:t> here.</a:t>
            </a: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 flipH="1">
            <a:off x="1905000" y="5867400"/>
            <a:ext cx="2819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775325" y="3165475"/>
            <a:ext cx="2689225" cy="8985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What will happen?</a:t>
            </a:r>
          </a:p>
          <a:p>
            <a:r>
              <a:rPr lang="en-US"/>
              <a:t>what should we do?</a:t>
            </a:r>
          </a:p>
        </p:txBody>
      </p:sp>
      <p:sp>
        <p:nvSpPr>
          <p:cNvPr id="10" name="Oval 17"/>
          <p:cNvSpPr>
            <a:spLocks noChangeArrowheads="1"/>
          </p:cNvSpPr>
          <p:nvPr/>
        </p:nvSpPr>
        <p:spPr bwMode="auto">
          <a:xfrm>
            <a:off x="990600" y="5715000"/>
            <a:ext cx="914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2048</TotalTime>
  <Words>822</Words>
  <Application>Microsoft Office PowerPoint</Application>
  <PresentationFormat>On-screen Show (4:3)</PresentationFormat>
  <Paragraphs>329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Times New Roman</vt:lpstr>
      <vt:lpstr>Arial</vt:lpstr>
      <vt:lpstr>Courier New</vt:lpstr>
      <vt:lpstr>Tahoma</vt:lpstr>
      <vt:lpstr>Wingdings</vt:lpstr>
      <vt:lpstr>Blank Presentation</vt:lpstr>
      <vt:lpstr>EECS110: 3a Scope, Library Functions, &amp; Decision-Making</vt:lpstr>
      <vt:lpstr>void is the ‘empty’ Keyword</vt:lpstr>
      <vt:lpstr>Useful Jargon: Scope</vt:lpstr>
      <vt:lpstr>Example: local variables</vt:lpstr>
      <vt:lpstr>Scope of local variables</vt:lpstr>
      <vt:lpstr>GLOBAL variables: ! A BAD IDEA!!</vt:lpstr>
      <vt:lpstr>GLOBAL variables: A BAD IDEA!</vt:lpstr>
      <vt:lpstr>Local Variable Subtleties</vt:lpstr>
      <vt:lpstr>Local Variable Subtleties</vt:lpstr>
      <vt:lpstr>Local Variable Subtleties</vt:lpstr>
      <vt:lpstr>Scope of Global + Local Variables</vt:lpstr>
      <vt:lpstr>Libraries: Collections of Functions</vt:lpstr>
      <vt:lpstr>Ready-Made Libraries Hold C’s Ready-Made Functions</vt:lpstr>
      <vt:lpstr>C’s Ready-Made Functions</vt:lpstr>
      <vt:lpstr>When YOU build up   ‘Way Too Many’ Functions….</vt:lpstr>
      <vt:lpstr>NEW TOPIC:     What Decisions Can A Machine Make?</vt:lpstr>
      <vt:lpstr>Relational Operators</vt:lpstr>
      <vt:lpstr>Relational Operators</vt:lpstr>
      <vt:lpstr>Relational vs. Arithmetic Ops:</vt:lpstr>
      <vt:lpstr>Logical Operators</vt:lpstr>
      <vt:lpstr>Logical Operators</vt:lpstr>
      <vt:lpstr>Logical Operators</vt:lpstr>
      <vt:lpstr>Logical Operators</vt:lpstr>
      <vt:lpstr>Recall: Assignment Operator =</vt:lpstr>
      <vt:lpstr> NEW!  ‘IsEqual’ operator ==</vt:lpstr>
      <vt:lpstr>Update:  Operator Precedence:  Arithmetic, Relational, Logical, Assignment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variables</dc:title>
  <dc:creator>Jack Tumblin</dc:creator>
  <cp:lastModifiedBy>jetumblin</cp:lastModifiedBy>
  <cp:revision>35</cp:revision>
  <dcterms:created xsi:type="dcterms:W3CDTF">2002-04-14T16:46:44Z</dcterms:created>
  <dcterms:modified xsi:type="dcterms:W3CDTF">2012-01-14T21:30:21Z</dcterms:modified>
</cp:coreProperties>
</file>