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6"/>
  </p:notesMasterIdLst>
  <p:sldIdLst>
    <p:sldId id="263" r:id="rId2"/>
    <p:sldId id="266" r:id="rId3"/>
    <p:sldId id="267" r:id="rId4"/>
    <p:sldId id="268" r:id="rId5"/>
    <p:sldId id="256" r:id="rId6"/>
    <p:sldId id="257" r:id="rId7"/>
    <p:sldId id="269" r:id="rId8"/>
    <p:sldId id="260" r:id="rId9"/>
    <p:sldId id="270" r:id="rId10"/>
    <p:sldId id="271" r:id="rId11"/>
    <p:sldId id="305" r:id="rId12"/>
    <p:sldId id="334" r:id="rId13"/>
    <p:sldId id="335" r:id="rId14"/>
    <p:sldId id="336" r:id="rId15"/>
    <p:sldId id="337" r:id="rId16"/>
    <p:sldId id="342" r:id="rId17"/>
    <p:sldId id="338" r:id="rId18"/>
    <p:sldId id="339" r:id="rId19"/>
    <p:sldId id="340" r:id="rId20"/>
    <p:sldId id="341" r:id="rId21"/>
    <p:sldId id="315" r:id="rId22"/>
    <p:sldId id="316" r:id="rId23"/>
    <p:sldId id="317" r:id="rId24"/>
    <p:sldId id="318" r:id="rId25"/>
    <p:sldId id="319" r:id="rId26"/>
    <p:sldId id="320" r:id="rId27"/>
    <p:sldId id="321" r:id="rId28"/>
    <p:sldId id="322" r:id="rId29"/>
    <p:sldId id="323" r:id="rId30"/>
    <p:sldId id="324" r:id="rId31"/>
    <p:sldId id="325" r:id="rId32"/>
    <p:sldId id="326" r:id="rId33"/>
    <p:sldId id="264" r:id="rId34"/>
    <p:sldId id="261" r:id="rId35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26910" autoAdjust="0"/>
    <p:restoredTop sz="94766" autoAdjust="0"/>
  </p:normalViewPr>
  <p:slideViewPr>
    <p:cSldViewPr>
      <p:cViewPr varScale="1">
        <p:scale>
          <a:sx n="71" d="100"/>
          <a:sy n="71" d="100"/>
        </p:scale>
        <p:origin x="-738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7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12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2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12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55CBBA5E-C724-40C1-BED8-1E03630AFEA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67338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DB0758A-260E-4D15-AA47-D63CB1B83C10}" type="slidenum">
              <a:rPr lang="en-US"/>
              <a:pPr/>
              <a:t>1</a:t>
            </a:fld>
            <a:endParaRPr lang="en-US"/>
          </a:p>
        </p:txBody>
      </p:sp>
      <p:sp>
        <p:nvSpPr>
          <p:cNvPr id="171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1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48274D8-AF98-4557-8C06-9A645E842091}" type="slidenum">
              <a:rPr lang="en-US"/>
              <a:pPr/>
              <a:t>10</a:t>
            </a:fld>
            <a:endParaRPr lang="en-US"/>
          </a:p>
        </p:txBody>
      </p:sp>
      <p:sp>
        <p:nvSpPr>
          <p:cNvPr id="25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625B821-2910-40E6-B793-EB79D1993C2A}" type="slidenum">
              <a:rPr lang="en-US"/>
              <a:pPr/>
              <a:t>11</a:t>
            </a:fld>
            <a:endParaRPr lang="en-US"/>
          </a:p>
        </p:txBody>
      </p:sp>
      <p:sp>
        <p:nvSpPr>
          <p:cNvPr id="983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83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51FAA97-2689-45C3-A1B4-E5FC791E0438}" type="slidenum">
              <a:rPr lang="en-US"/>
              <a:pPr/>
              <a:t>12</a:t>
            </a:fld>
            <a:endParaRPr lang="en-US"/>
          </a:p>
        </p:txBody>
      </p:sp>
      <p:sp>
        <p:nvSpPr>
          <p:cNvPr id="155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5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923450B-0F29-4E1F-B028-95A19B139F6B}" type="slidenum">
              <a:rPr lang="en-US"/>
              <a:pPr/>
              <a:t>13</a:t>
            </a:fld>
            <a:endParaRPr lang="en-US"/>
          </a:p>
        </p:txBody>
      </p:sp>
      <p:sp>
        <p:nvSpPr>
          <p:cNvPr id="157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7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2884ADA-BA80-4D28-894E-24AD967B6043}" type="slidenum">
              <a:rPr lang="en-US"/>
              <a:pPr/>
              <a:t>14</a:t>
            </a:fld>
            <a:endParaRPr lang="en-US"/>
          </a:p>
        </p:txBody>
      </p:sp>
      <p:sp>
        <p:nvSpPr>
          <p:cNvPr id="159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9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52EB4EB-30D5-4AA9-B048-CC90A29D9BBF}" type="slidenum">
              <a:rPr lang="en-US"/>
              <a:pPr/>
              <a:t>15</a:t>
            </a:fld>
            <a:endParaRPr lang="en-US"/>
          </a:p>
        </p:txBody>
      </p:sp>
      <p:sp>
        <p:nvSpPr>
          <p:cNvPr id="161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1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A862AF4-56B0-4929-9889-841F28716CD8}" type="slidenum">
              <a:rPr lang="en-US"/>
              <a:pPr/>
              <a:t>16</a:t>
            </a:fld>
            <a:endParaRPr lang="en-US"/>
          </a:p>
        </p:txBody>
      </p:sp>
      <p:sp>
        <p:nvSpPr>
          <p:cNvPr id="1781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8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FB27EE4-BD7E-4AD9-81D8-D8DA62953FCB}" type="slidenum">
              <a:rPr lang="en-US"/>
              <a:pPr/>
              <a:t>17</a:t>
            </a:fld>
            <a:endParaRPr lang="en-US"/>
          </a:p>
        </p:txBody>
      </p:sp>
      <p:sp>
        <p:nvSpPr>
          <p:cNvPr id="163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98EA678-CD87-4F42-B361-53557934557F}" type="slidenum">
              <a:rPr lang="en-US"/>
              <a:pPr/>
              <a:t>18</a:t>
            </a:fld>
            <a:endParaRPr lang="en-US"/>
          </a:p>
        </p:txBody>
      </p:sp>
      <p:sp>
        <p:nvSpPr>
          <p:cNvPr id="165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5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E7DD175-410B-4053-AE25-A961A365E044}" type="slidenum">
              <a:rPr lang="en-US"/>
              <a:pPr/>
              <a:t>19</a:t>
            </a:fld>
            <a:endParaRPr lang="en-US"/>
          </a:p>
        </p:txBody>
      </p:sp>
      <p:sp>
        <p:nvSpPr>
          <p:cNvPr id="1679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7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0A21A6D-F9D4-4CED-8972-74260CA4D100}" type="slidenum">
              <a:rPr lang="en-US"/>
              <a:pPr/>
              <a:t>2</a:t>
            </a:fld>
            <a:endParaRPr lang="en-US"/>
          </a:p>
        </p:txBody>
      </p:sp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89330A7-72FC-4904-95B6-B32089EFD7C9}" type="slidenum">
              <a:rPr lang="en-US"/>
              <a:pPr/>
              <a:t>20</a:t>
            </a:fld>
            <a:endParaRPr lang="en-US"/>
          </a:p>
        </p:txBody>
      </p:sp>
      <p:sp>
        <p:nvSpPr>
          <p:cNvPr id="1699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9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0FB9527-020F-4183-BAEF-C73B354C28EB}" type="slidenum">
              <a:rPr lang="en-US"/>
              <a:pPr/>
              <a:t>21</a:t>
            </a:fld>
            <a:endParaRPr lang="en-US"/>
          </a:p>
        </p:txBody>
      </p:sp>
      <p:sp>
        <p:nvSpPr>
          <p:cNvPr id="118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8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5261995-2BD8-4918-8049-B891AC398B39}" type="slidenum">
              <a:rPr lang="en-US"/>
              <a:pPr/>
              <a:t>22</a:t>
            </a:fld>
            <a:endParaRPr lang="en-US"/>
          </a:p>
        </p:txBody>
      </p:sp>
      <p:sp>
        <p:nvSpPr>
          <p:cNvPr id="1208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08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BE89BCF-7BD7-4CC1-B70E-DDAE6102E005}" type="slidenum">
              <a:rPr lang="en-US"/>
              <a:pPr/>
              <a:t>23</a:t>
            </a:fld>
            <a:endParaRPr lang="en-US"/>
          </a:p>
        </p:txBody>
      </p:sp>
      <p:sp>
        <p:nvSpPr>
          <p:cNvPr id="1228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63BC3C5-C6A5-4DA2-B036-83CAB28C7210}" type="slidenum">
              <a:rPr lang="en-US"/>
              <a:pPr/>
              <a:t>24</a:t>
            </a:fld>
            <a:endParaRPr lang="en-US"/>
          </a:p>
        </p:txBody>
      </p:sp>
      <p:sp>
        <p:nvSpPr>
          <p:cNvPr id="1249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49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8F83208-22C6-4FE6-A280-90F096BBFDD0}" type="slidenum">
              <a:rPr lang="en-US"/>
              <a:pPr/>
              <a:t>25</a:t>
            </a:fld>
            <a:endParaRPr lang="en-US"/>
          </a:p>
        </p:txBody>
      </p:sp>
      <p:sp>
        <p:nvSpPr>
          <p:cNvPr id="1269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69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F6E8BBB-5F17-4201-AE1F-2F3577A43A46}" type="slidenum">
              <a:rPr lang="en-US"/>
              <a:pPr/>
              <a:t>26</a:t>
            </a:fld>
            <a:endParaRPr lang="en-US"/>
          </a:p>
        </p:txBody>
      </p:sp>
      <p:sp>
        <p:nvSpPr>
          <p:cNvPr id="1290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9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5C1FB04-2234-4226-8FD8-E258840BCD9F}" type="slidenum">
              <a:rPr lang="en-US"/>
              <a:pPr/>
              <a:t>27</a:t>
            </a:fld>
            <a:endParaRPr lang="en-US"/>
          </a:p>
        </p:txBody>
      </p:sp>
      <p:sp>
        <p:nvSpPr>
          <p:cNvPr id="1310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1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88E6E66-C98C-42E9-9DDB-5BB601660162}" type="slidenum">
              <a:rPr lang="en-US"/>
              <a:pPr/>
              <a:t>28</a:t>
            </a:fld>
            <a:endParaRPr lang="en-US"/>
          </a:p>
        </p:txBody>
      </p:sp>
      <p:sp>
        <p:nvSpPr>
          <p:cNvPr id="133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2291F3D-9252-49BC-B2FB-1415B514C44A}" type="slidenum">
              <a:rPr lang="en-US"/>
              <a:pPr/>
              <a:t>29</a:t>
            </a:fld>
            <a:endParaRPr lang="en-US"/>
          </a:p>
        </p:txBody>
      </p:sp>
      <p:sp>
        <p:nvSpPr>
          <p:cNvPr id="1351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5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4B76111-E0AA-4EBA-AF5F-448EAA94D32A}" type="slidenum">
              <a:rPr lang="en-US"/>
              <a:pPr/>
              <a:t>3</a:t>
            </a:fld>
            <a:endParaRPr lang="en-US"/>
          </a:p>
        </p:txBody>
      </p:sp>
      <p:sp>
        <p:nvSpPr>
          <p:cNvPr id="18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A067D92-D6C4-4891-B3AE-45CB9D1FA52A}" type="slidenum">
              <a:rPr lang="en-US"/>
              <a:pPr/>
              <a:t>30</a:t>
            </a:fld>
            <a:endParaRPr lang="en-US"/>
          </a:p>
        </p:txBody>
      </p:sp>
      <p:sp>
        <p:nvSpPr>
          <p:cNvPr id="1372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7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1211CFF-6AC1-4557-A782-4844916C2D44}" type="slidenum">
              <a:rPr lang="en-US"/>
              <a:pPr/>
              <a:t>31</a:t>
            </a:fld>
            <a:endParaRPr lang="en-US"/>
          </a:p>
        </p:txBody>
      </p:sp>
      <p:sp>
        <p:nvSpPr>
          <p:cNvPr id="1392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9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C7CEF91-9FEC-4ABC-A782-2FA264863906}" type="slidenum">
              <a:rPr lang="en-US"/>
              <a:pPr/>
              <a:t>32</a:t>
            </a:fld>
            <a:endParaRPr lang="en-US"/>
          </a:p>
        </p:txBody>
      </p:sp>
      <p:sp>
        <p:nvSpPr>
          <p:cNvPr id="1413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1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9A02CF5-B235-46D4-92E0-2C4B5C750A06}" type="slidenum">
              <a:rPr lang="en-US"/>
              <a:pPr/>
              <a:t>33</a:t>
            </a:fld>
            <a:endParaRPr lang="en-US"/>
          </a:p>
        </p:txBody>
      </p:sp>
      <p:sp>
        <p:nvSpPr>
          <p:cNvPr id="122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20A1387-12C4-43AD-A392-846C3EFF3F8B}" type="slidenum">
              <a:rPr lang="en-US"/>
              <a:pPr/>
              <a:t>34</a:t>
            </a:fld>
            <a:endParaRPr lang="en-US"/>
          </a:p>
        </p:txBody>
      </p:sp>
      <p:sp>
        <p:nvSpPr>
          <p:cNvPr id="1761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6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F832720-92F6-4CB7-9219-2EACF4672CA7}" type="slidenum">
              <a:rPr lang="en-US"/>
              <a:pPr/>
              <a:t>4</a:t>
            </a:fld>
            <a:endParaRPr lang="en-US"/>
          </a:p>
        </p:txBody>
      </p:sp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A0B4771-B941-4AF8-B98C-24F070E22444}" type="slidenum">
              <a:rPr lang="en-US"/>
              <a:pPr/>
              <a:t>5</a:t>
            </a:fld>
            <a:endParaRPr lang="en-US"/>
          </a:p>
        </p:txBody>
      </p:sp>
      <p:sp>
        <p:nvSpPr>
          <p:cNvPr id="1720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2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81DFC99-438F-4F53-B4E2-F464F627EE2E}" type="slidenum">
              <a:rPr lang="en-US"/>
              <a:pPr/>
              <a:t>6</a:t>
            </a:fld>
            <a:endParaRPr lang="en-US"/>
          </a:p>
        </p:txBody>
      </p:sp>
      <p:sp>
        <p:nvSpPr>
          <p:cNvPr id="173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3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71619AD-7912-464D-8E66-023549985F55}" type="slidenum">
              <a:rPr lang="en-US"/>
              <a:pPr/>
              <a:t>7</a:t>
            </a:fld>
            <a:endParaRPr lang="en-US"/>
          </a:p>
        </p:txBody>
      </p:sp>
      <p:sp>
        <p:nvSpPr>
          <p:cNvPr id="174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DDE6486-2A9F-428A-B224-9D5F2F14F113}" type="slidenum">
              <a:rPr lang="en-US"/>
              <a:pPr/>
              <a:t>8</a:t>
            </a:fld>
            <a:endParaRPr lang="en-US"/>
          </a:p>
        </p:txBody>
      </p:sp>
      <p:sp>
        <p:nvSpPr>
          <p:cNvPr id="175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5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83955BE-698B-435D-A6F8-641D0378A735}" type="slidenum">
              <a:rPr lang="en-US"/>
              <a:pPr/>
              <a:t>9</a:t>
            </a:fld>
            <a:endParaRPr lang="en-US"/>
          </a:p>
        </p:txBody>
      </p:sp>
      <p:sp>
        <p:nvSpPr>
          <p:cNvPr id="23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9173DD-7686-4920-9592-67385606EEC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24866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E26C65-6E4E-465E-AA38-EAC09E021F6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75926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D4A253-6E62-4233-8452-D78DAC143AC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8667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A0FF88-E1AD-4F68-90BB-938E3277304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59637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5393476-6D9B-40BB-A9AD-51B17266541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6093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3CE979-2EA0-4549-8313-7827A17D775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22455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DA35017-0367-4B31-8C82-DC2D1721923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89498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34E4F1-05EA-4159-BAD6-CD1A40570C7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68148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D1B941-723C-45E0-9960-988C6163981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2816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9DCA97-4B04-4ADC-B214-3CD51E5126B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63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63EBC7-BE3F-41B7-ADB7-366EEE8730C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2180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0846099E-CA6F-4E37-8293-157F2B0E1FA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3276600"/>
            <a:ext cx="8001000" cy="3276600"/>
          </a:xfrm>
        </p:spPr>
        <p:txBody>
          <a:bodyPr/>
          <a:lstStyle/>
          <a:p>
            <a:r>
              <a:rPr lang="en-US" sz="4400" u="sng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title"/>
          </p:nvPr>
        </p:nvSpPr>
        <p:spPr>
          <a:xfrm>
            <a:off x="609600" y="609600"/>
            <a:ext cx="7924800" cy="16002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EECS 110: 4b 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</a:br>
            <a:r>
              <a:rPr lang="en-US" sz="3600" b="1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Characters; Text File I/O</a:t>
            </a:r>
          </a:p>
        </p:txBody>
      </p:sp>
      <p:sp>
        <p:nvSpPr>
          <p:cNvPr id="9220" name="Rectangle 4"/>
          <p:cNvSpPr>
            <a:spLocks noChangeArrowheads="1"/>
          </p:cNvSpPr>
          <p:nvPr/>
        </p:nvSpPr>
        <p:spPr bwMode="auto">
          <a:xfrm>
            <a:off x="2719388" y="23622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US" sz="2800" dirty="0">
                <a:solidFill>
                  <a:schemeClr val="tx2"/>
                </a:solidFill>
              </a:rPr>
              <a:t>Jack </a:t>
            </a:r>
            <a:r>
              <a:rPr lang="en-US" sz="2800" dirty="0" err="1">
                <a:solidFill>
                  <a:schemeClr val="tx2"/>
                </a:solidFill>
              </a:rPr>
              <a:t>Tumblin</a:t>
            </a:r>
            <a:r>
              <a:rPr lang="en-US" sz="2800" dirty="0">
                <a:solidFill>
                  <a:schemeClr val="tx2"/>
                </a:solidFill>
              </a:rPr>
              <a:t/>
            </a:r>
            <a:br>
              <a:rPr lang="en-US" sz="2800" dirty="0">
                <a:solidFill>
                  <a:schemeClr val="tx2"/>
                </a:solidFill>
              </a:rPr>
            </a:br>
            <a:r>
              <a:rPr lang="en-US" sz="2800" dirty="0">
                <a:solidFill>
                  <a:schemeClr val="tx2"/>
                </a:solidFill>
              </a:rPr>
              <a:t>jet@cs.northwestern.edu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Files in C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9530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/>
              <a:t>File system details vary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widely</a:t>
            </a:r>
            <a:r>
              <a:rPr lang="en-US"/>
              <a:t>—</a:t>
            </a:r>
            <a:br>
              <a:rPr lang="en-US"/>
            </a:br>
            <a:r>
              <a:rPr lang="en-US"/>
              <a:t>every operating system does it differently! </a:t>
            </a:r>
            <a:br>
              <a:rPr lang="en-US"/>
            </a:br>
            <a:r>
              <a:rPr lang="en-US" sz="2000"/>
              <a:t>UNIX, Linux, IRIX, HP-UX, VMS, Be, MS-DOS, Win16, Win32, NTFS, HPFS, AppleOS, MacOS, SunOS, Solaris, …</a:t>
            </a:r>
            <a:br>
              <a:rPr lang="en-US" sz="2000"/>
            </a:br>
            <a:endParaRPr lang="en-US" sz="2000"/>
          </a:p>
          <a:p>
            <a:r>
              <a:rPr lang="en-US"/>
              <a:t>But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 C</a:t>
            </a:r>
            <a:r>
              <a:rPr lang="en-US"/>
              <a:t>, file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functions</a:t>
            </a:r>
            <a:r>
              <a:rPr lang="en-US"/>
              <a:t> are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always the same:</a:t>
            </a:r>
          </a:p>
          <a:p>
            <a:pPr lvl="1"/>
            <a:r>
              <a:rPr 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ALWAYS</a:t>
            </a:r>
            <a:r>
              <a:rPr lang="en-US" sz="2400"/>
              <a:t> uses a file-control  type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</a:t>
            </a:r>
            <a:r>
              <a:rPr lang="en-US" sz="2400"/>
              <a:t>,</a:t>
            </a:r>
          </a:p>
          <a:p>
            <a:pPr lvl="1"/>
            <a:r>
              <a:rPr 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ALWAYS</a:t>
            </a:r>
            <a:r>
              <a:rPr lang="en-US" sz="2400"/>
              <a:t> supports these 6 basic file functions:</a:t>
            </a:r>
          </a:p>
          <a:p>
            <a:pPr lvl="2"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fopen(), fclose()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/>
              <a:t>open/close a file,</a:t>
            </a:r>
            <a:endParaRPr lang="en-US" sz="16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2"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fscanf(), fprintf()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/>
              <a:t>read/write text to an open file.</a:t>
            </a: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2">
              <a:buFontTx/>
              <a:buNone/>
            </a:pP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fread(), fwrite()</a:t>
            </a:r>
            <a:r>
              <a:rPr lang="en-US" sz="16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>
                <a:solidFill>
                  <a:schemeClr val="bg2"/>
                </a:solidFill>
              </a:rPr>
              <a:t>read/write to an open file.</a:t>
            </a:r>
            <a:endParaRPr lang="en-US" sz="1800" b="1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endParaRPr lang="en-US" sz="2800"/>
          </a:p>
        </p:txBody>
      </p: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1676400" y="4953000"/>
            <a:ext cx="3581400" cy="914400"/>
          </a:xfrm>
          <a:prstGeom prst="rect">
            <a:avLst/>
          </a:prstGeom>
          <a:noFill/>
          <a:ln w="2857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4581" name="Text Box 5"/>
          <p:cNvSpPr txBox="1">
            <a:spLocks noChangeArrowheads="1"/>
          </p:cNvSpPr>
          <p:nvPr/>
        </p:nvSpPr>
        <p:spPr bwMode="auto">
          <a:xfrm>
            <a:off x="7315200" y="5867400"/>
            <a:ext cx="11303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rgbClr val="FF0000"/>
                </a:solidFill>
              </a:rPr>
              <a:t>(Later!)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Files in C</a:t>
            </a:r>
          </a:p>
        </p:txBody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51816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/>
              <a:t>But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 C</a:t>
            </a:r>
            <a:r>
              <a:rPr lang="en-US"/>
              <a:t>, file functions are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always the same:</a:t>
            </a:r>
          </a:p>
          <a:p>
            <a:pPr lvl="1"/>
            <a:r>
              <a:rPr 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ALWAYS</a:t>
            </a:r>
            <a:r>
              <a:rPr lang="en-US" sz="2400"/>
              <a:t> uses a file-control  type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</a:t>
            </a:r>
            <a:r>
              <a:rPr lang="en-US" sz="2400"/>
              <a:t>,</a:t>
            </a:r>
          </a:p>
          <a:p>
            <a:pPr lvl="1"/>
            <a:r>
              <a:rPr 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ALWAYS</a:t>
            </a:r>
            <a:r>
              <a:rPr lang="en-US" sz="2400"/>
              <a:t> supports these 6 basic file functions:</a:t>
            </a:r>
          </a:p>
          <a:p>
            <a:pPr lvl="2"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fopen(), fclose()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/>
              <a:t>open/close a file,</a:t>
            </a:r>
            <a:endParaRPr lang="en-US" sz="16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2"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fscanf(), fprintf()</a:t>
            </a:r>
            <a:r>
              <a:rPr lang="en-US" sz="16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/>
              <a:t>read/write text to an open file.</a:t>
            </a: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2">
              <a:buFontTx/>
              <a:buNone/>
            </a:pPr>
            <a:r>
              <a:rPr lang="en-US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fread(), fwrite()</a:t>
            </a:r>
            <a:r>
              <a:rPr lang="en-US" sz="16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>
                <a:solidFill>
                  <a:schemeClr val="bg2"/>
                </a:solidFill>
              </a:rPr>
              <a:t>read/write bytes to an open file.</a:t>
            </a:r>
          </a:p>
          <a:p>
            <a:pPr lvl="2">
              <a:buFontTx/>
              <a:buNone/>
            </a:pPr>
            <a:endParaRPr lang="en-US" sz="1800" b="1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PLEASE IGNORE</a:t>
            </a:r>
            <a:r>
              <a:rPr lang="en-US"/>
              <a:t> these </a:t>
            </a:r>
            <a:r>
              <a:rPr lang="en-US" sz="1400"/>
              <a:t>almost</a:t>
            </a:r>
            <a:r>
              <a:rPr lang="en-US"/>
              <a:t> obsolete fcns:</a:t>
            </a:r>
            <a:r>
              <a:rPr lang="en-US" sz="2800"/>
              <a:t> </a:t>
            </a:r>
          </a:p>
          <a:p>
            <a:pPr>
              <a:buFontTx/>
              <a:buNone/>
            </a:pPr>
            <a:r>
              <a:rPr lang="en-US" sz="1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         (messy, annoying, replaced in C++) Book describes them in Chapter 7.5</a:t>
            </a:r>
          </a:p>
          <a:p>
            <a:pPr lvl="1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getchar(), putchar(),</a:t>
            </a:r>
          </a:p>
          <a:p>
            <a:pPr lvl="1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getc(), putc(), ungetc(), fgetc(), fputc()</a:t>
            </a:r>
          </a:p>
          <a:p>
            <a:pPr lvl="1"/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getch(), putch(), …</a:t>
            </a:r>
            <a:endParaRPr lang="en-US" sz="12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endParaRPr lang="en-US" sz="1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97284" name="Rectangle 4"/>
          <p:cNvSpPr>
            <a:spLocks noChangeArrowheads="1"/>
          </p:cNvSpPr>
          <p:nvPr/>
        </p:nvSpPr>
        <p:spPr bwMode="auto">
          <a:xfrm>
            <a:off x="1600200" y="2743200"/>
            <a:ext cx="3581400" cy="914400"/>
          </a:xfrm>
          <a:prstGeom prst="rect">
            <a:avLst/>
          </a:prstGeom>
          <a:noFill/>
          <a:ln w="28575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7285" name="Text Box 5"/>
          <p:cNvSpPr txBox="1">
            <a:spLocks noChangeArrowheads="1"/>
          </p:cNvSpPr>
          <p:nvPr/>
        </p:nvSpPr>
        <p:spPr bwMode="auto">
          <a:xfrm>
            <a:off x="7467600" y="3886200"/>
            <a:ext cx="1139825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rgbClr val="FF0000"/>
                </a:solidFill>
              </a:rPr>
              <a:t>(Later!)</a:t>
            </a:r>
          </a:p>
        </p:txBody>
      </p:sp>
      <p:sp>
        <p:nvSpPr>
          <p:cNvPr id="97286" name="Line 6"/>
          <p:cNvSpPr>
            <a:spLocks noChangeShapeType="1"/>
          </p:cNvSpPr>
          <p:nvPr/>
        </p:nvSpPr>
        <p:spPr bwMode="auto">
          <a:xfrm>
            <a:off x="685800" y="4419600"/>
            <a:ext cx="7848600" cy="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97287" name="Line 7"/>
          <p:cNvSpPr>
            <a:spLocks noChangeShapeType="1"/>
          </p:cNvSpPr>
          <p:nvPr/>
        </p:nvSpPr>
        <p:spPr bwMode="auto">
          <a:xfrm>
            <a:off x="609600" y="6400800"/>
            <a:ext cx="7848600" cy="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6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 Open, File Close</a:t>
            </a:r>
          </a:p>
        </p:txBody>
      </p:sp>
      <p:sp>
        <p:nvSpPr>
          <p:cNvPr id="154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219200"/>
            <a:ext cx="8077200" cy="5334000"/>
          </a:xfrm>
        </p:spPr>
        <p:txBody>
          <a:bodyPr/>
          <a:lstStyle/>
          <a:p>
            <a:pPr lvl="0"/>
            <a:r>
              <a:rPr lang="en-US" sz="2800" b="1" dirty="0">
                <a:solidFill>
                  <a:srgbClr val="000000"/>
                </a:solidFill>
              </a:rPr>
              <a:t>ALWAYS</a:t>
            </a:r>
            <a:r>
              <a:rPr lang="en-US" sz="2800" dirty="0">
                <a:solidFill>
                  <a:srgbClr val="000000"/>
                </a:solidFill>
              </a:rPr>
              <a:t>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</a:t>
            </a:r>
            <a:r>
              <a:rPr lang="en-US" sz="2800" dirty="0">
                <a:solidFill>
                  <a:srgbClr val="000000"/>
                </a:solidFill>
              </a:rPr>
              <a:t> a file before use, </a:t>
            </a:r>
          </a:p>
          <a:p>
            <a:pPr lvl="0"/>
            <a:r>
              <a:rPr lang="en-US" sz="2800" b="1" dirty="0">
                <a:solidFill>
                  <a:srgbClr val="000000"/>
                </a:solidFill>
              </a:rPr>
              <a:t>ALWAYS</a:t>
            </a:r>
            <a:r>
              <a:rPr lang="en-US" sz="2800" dirty="0">
                <a:solidFill>
                  <a:srgbClr val="000000"/>
                </a:solidFill>
              </a:rPr>
              <a:t>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</a:t>
            </a:r>
            <a:r>
              <a:rPr lang="en-US" sz="2800" dirty="0">
                <a:solidFill>
                  <a:srgbClr val="000000"/>
                </a:solidFill>
              </a:rPr>
              <a:t> it again when finished. </a:t>
            </a:r>
            <a:br>
              <a:rPr lang="en-US" sz="2800" dirty="0">
                <a:solidFill>
                  <a:srgbClr val="000000"/>
                </a:solidFill>
              </a:rPr>
            </a:br>
            <a:r>
              <a:rPr lang="en-US" sz="2800" dirty="0">
                <a:solidFill>
                  <a:srgbClr val="000000"/>
                </a:solidFill>
              </a:rPr>
              <a:t>Here’s how:</a:t>
            </a:r>
            <a:br>
              <a:rPr lang="en-US" sz="2800" dirty="0">
                <a:solidFill>
                  <a:srgbClr val="000000"/>
                </a:solidFill>
              </a:rPr>
            </a:br>
            <a:endParaRPr lang="en-US" sz="2800" dirty="0">
              <a:solidFill>
                <a:srgbClr val="000000"/>
              </a:solidFill>
            </a:endParaRPr>
          </a:p>
          <a:p>
            <a:pPr lvl="0"/>
            <a:endParaRPr lang="en-US" sz="2800" dirty="0">
              <a:solidFill>
                <a:srgbClr val="000000"/>
              </a:solidFill>
            </a:endParaRPr>
          </a:p>
          <a:p>
            <a:pPr lvl="0">
              <a:buNone/>
            </a:pP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FILE *pF;</a:t>
            </a: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	// declare pointer-to-FILE variable </a:t>
            </a:r>
            <a:b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</a:br>
            <a:endParaRPr kumimoji="0" lang="en-US" sz="2000" b="1" i="0" u="none" strike="noStrike" kern="0" cap="none" spc="0" normalizeH="0" baseline="0" noProof="0" dirty="0" smtClean="0">
              <a:ln>
                <a:noFill/>
              </a:ln>
              <a:solidFill>
                <a:srgbClr val="3333CC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Courier New" pitchFamily="49" charset="0"/>
              <a:ea typeface="+mn-ea"/>
              <a:cs typeface="+mn-cs"/>
            </a:endParaRPr>
          </a:p>
          <a:p>
            <a:pPr lvl="0">
              <a:buNone/>
            </a:pP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	</a:t>
            </a: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pF = </a:t>
            </a:r>
            <a:r>
              <a:rPr kumimoji="0" lang="en-US" sz="20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fopen</a:t>
            </a: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(“</a:t>
            </a:r>
            <a:r>
              <a:rPr kumimoji="0" lang="en-US" sz="20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myfile.txt”,”r</a:t>
            </a: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”);  </a:t>
            </a: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  </a:t>
            </a: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// open file	</a:t>
            </a:r>
            <a:b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</a:b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/>
            </a:r>
            <a:b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</a:b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		     // . . . Read, write, </a:t>
            </a:r>
            <a:r>
              <a:rPr kumimoji="0" lang="en-US" sz="20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etc</a:t>
            </a: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 . . .</a:t>
            </a:r>
            <a:b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</a:b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		     //       and after you’re done,</a:t>
            </a:r>
            <a:b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</a:br>
            <a:endParaRPr kumimoji="0" lang="en-US" sz="2000" b="1" i="0" u="none" strike="noStrike" kern="0" cap="none" spc="0" normalizeH="0" baseline="0" noProof="0" dirty="0" smtClean="0">
              <a:ln>
                <a:noFill/>
              </a:ln>
              <a:solidFill>
                <a:srgbClr val="3333CC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Courier New" pitchFamily="49" charset="0"/>
              <a:ea typeface="+mn-ea"/>
              <a:cs typeface="+mn-cs"/>
            </a:endParaRPr>
          </a:p>
          <a:p>
            <a:pPr lvl="0">
              <a:buNone/>
            </a:pP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	</a:t>
            </a:r>
            <a:r>
              <a:rPr kumimoji="0" lang="en-US" sz="20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fclose</a:t>
            </a: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rgbClr val="33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ourier New" pitchFamily="49" charset="0"/>
                <a:ea typeface="+mn-ea"/>
                <a:cs typeface="+mn-cs"/>
              </a:rPr>
              <a:t>(pF);</a:t>
            </a:r>
            <a:endParaRPr lang="en-US" dirty="0">
              <a:solidFill>
                <a:srgbClr val="3333CC"/>
              </a:solidFill>
            </a:endParaRPr>
          </a:p>
        </p:txBody>
      </p:sp>
      <p:sp>
        <p:nvSpPr>
          <p:cNvPr id="154628" name="Text Box 4"/>
          <p:cNvSpPr txBox="1">
            <a:spLocks noChangeArrowheads="1"/>
          </p:cNvSpPr>
          <p:nvPr/>
        </p:nvSpPr>
        <p:spPr bwMode="auto">
          <a:xfrm>
            <a:off x="3810000" y="2438400"/>
            <a:ext cx="4343400" cy="1200329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r>
              <a:rPr lang="en-US" dirty="0" smtClean="0"/>
              <a:t>Declare a </a:t>
            </a:r>
            <a:r>
              <a:rPr lang="en-US" dirty="0"/>
              <a:t>new kind of </a:t>
            </a:r>
            <a:r>
              <a:rPr lang="en-US" dirty="0" smtClean="0"/>
              <a:t>variable—</a:t>
            </a:r>
            <a:br>
              <a:rPr lang="en-US" dirty="0" smtClean="0"/>
            </a:br>
            <a:r>
              <a:rPr lang="en-US" dirty="0" smtClean="0"/>
              <a:t>     its </a:t>
            </a:r>
            <a:r>
              <a:rPr lang="en-US" dirty="0"/>
              <a:t>value is a chosen file,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    and not </a:t>
            </a:r>
            <a:r>
              <a:rPr lang="en-US" dirty="0"/>
              <a:t>a number or a char!</a:t>
            </a:r>
          </a:p>
        </p:txBody>
      </p:sp>
      <p:sp>
        <p:nvSpPr>
          <p:cNvPr id="154629" name="Oval 5"/>
          <p:cNvSpPr>
            <a:spLocks noChangeArrowheads="1"/>
          </p:cNvSpPr>
          <p:nvPr/>
        </p:nvSpPr>
        <p:spPr bwMode="auto">
          <a:xfrm>
            <a:off x="457200" y="3429000"/>
            <a:ext cx="1600200" cy="7620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4630" name="Line 6"/>
          <p:cNvSpPr>
            <a:spLocks noChangeShapeType="1"/>
          </p:cNvSpPr>
          <p:nvPr/>
        </p:nvSpPr>
        <p:spPr bwMode="auto">
          <a:xfrm flipH="1">
            <a:off x="2057400" y="2971800"/>
            <a:ext cx="1752600" cy="685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6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 Open, File Close</a:t>
            </a:r>
          </a:p>
        </p:txBody>
      </p:sp>
      <p:sp>
        <p:nvSpPr>
          <p:cNvPr id="156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219200"/>
            <a:ext cx="8077200" cy="5334000"/>
          </a:xfrm>
        </p:spPr>
        <p:txBody>
          <a:bodyPr/>
          <a:lstStyle/>
          <a:p>
            <a:r>
              <a:rPr lang="en-US" sz="2800" b="1" dirty="0" smtClean="0"/>
              <a:t>ALWAYS</a:t>
            </a:r>
            <a:r>
              <a:rPr lang="en-US" sz="2800" dirty="0" smtClean="0"/>
              <a:t> </a:t>
            </a:r>
            <a:r>
              <a:rPr lang="en-US" sz="2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</a:t>
            </a:r>
            <a:r>
              <a:rPr lang="en-US" sz="2800" dirty="0" smtClean="0"/>
              <a:t> a file before use, </a:t>
            </a:r>
          </a:p>
          <a:p>
            <a:r>
              <a:rPr lang="en-US" sz="2800" b="1" dirty="0" smtClean="0"/>
              <a:t>ALWAYS</a:t>
            </a:r>
            <a:r>
              <a:rPr lang="en-US" sz="2800" dirty="0" smtClean="0"/>
              <a:t> </a:t>
            </a:r>
            <a:r>
              <a:rPr lang="en-US" sz="2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</a:t>
            </a:r>
            <a:r>
              <a:rPr lang="en-US" sz="2800" dirty="0" smtClean="0"/>
              <a:t> it again when finished. </a:t>
            </a:r>
            <a:br>
              <a:rPr lang="en-US" sz="2800" dirty="0" smtClean="0"/>
            </a:br>
            <a:r>
              <a:rPr lang="en-US" sz="2800" dirty="0" smtClean="0"/>
              <a:t>Here’s how:</a:t>
            </a:r>
            <a:br>
              <a:rPr lang="en-US" sz="2800" dirty="0" smtClean="0"/>
            </a:br>
            <a:endParaRPr lang="en-US" sz="2800" dirty="0" smtClean="0"/>
          </a:p>
          <a:p>
            <a:endParaRPr lang="en-US" sz="2800" dirty="0" smtClean="0"/>
          </a:p>
          <a:p>
            <a:pPr>
              <a:buFontTx/>
              <a:buNone/>
            </a:pP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// declare pointer-to-FILE variable </a:t>
            </a:r>
            <a:b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 dirty="0" smtClean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 = 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myfile.txt”,”r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  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open file	</a:t>
            </a:r>
            <a:b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 // . . . Read, write, 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etc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. . .</a:t>
            </a:r>
            <a:b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 //       and after you’re done,</a:t>
            </a:r>
            <a:b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 dirty="0" smtClean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  <a:endParaRPr lang="en-US" dirty="0">
              <a:solidFill>
                <a:schemeClr val="accent2"/>
              </a:solidFill>
            </a:endParaRPr>
          </a:p>
        </p:txBody>
      </p:sp>
      <p:sp>
        <p:nvSpPr>
          <p:cNvPr id="156676" name="Text Box 4"/>
          <p:cNvSpPr txBox="1">
            <a:spLocks noChangeArrowheads="1"/>
          </p:cNvSpPr>
          <p:nvPr/>
        </p:nvSpPr>
        <p:spPr bwMode="auto">
          <a:xfrm>
            <a:off x="3810000" y="2438400"/>
            <a:ext cx="4876800" cy="2739211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dirty="0"/>
              <a:t>A new kind of variable--its value is a chosen file, not a number or a char!</a:t>
            </a:r>
          </a:p>
          <a:p>
            <a:endParaRPr lang="en-US" dirty="0"/>
          </a:p>
          <a:p>
            <a:r>
              <a:rPr lang="en-US" dirty="0"/>
              <a:t>--MUST use this </a:t>
            </a:r>
            <a:r>
              <a:rPr lang="en-US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MAGIC SYMBOL</a:t>
            </a:r>
            <a:br>
              <a:rPr lang="en-US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US" dirty="0"/>
              <a:t>(just as we used ‘</a:t>
            </a:r>
            <a:r>
              <a:rPr lang="en-US" b="1" dirty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&amp;</a:t>
            </a:r>
            <a:r>
              <a:rPr lang="en-US" dirty="0"/>
              <a:t>’ in </a:t>
            </a:r>
            <a:r>
              <a:rPr lang="en-US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scanf</a:t>
            </a:r>
            <a: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()</a:t>
            </a:r>
            <a:r>
              <a:rPr lang="en-US" dirty="0" smtClean="0"/>
              <a:t>).  </a:t>
            </a:r>
            <a:br>
              <a:rPr lang="en-US" dirty="0" smtClean="0"/>
            </a:br>
            <a:r>
              <a:rPr lang="en-US" dirty="0" smtClean="0"/>
              <a:t>It is </a:t>
            </a:r>
            <a:r>
              <a:rPr lang="en-US" sz="2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required </a:t>
            </a:r>
            <a:r>
              <a:rPr lang="en-US" dirty="0"/>
              <a:t>here in declaration---</a:t>
            </a:r>
          </a:p>
          <a:p>
            <a:r>
              <a:rPr lang="en-US" dirty="0" smtClean="0"/>
              <a:t>    but we </a:t>
            </a:r>
            <a:r>
              <a:rPr lang="en-US" dirty="0"/>
              <a:t>can’t explain it to you (yet).</a:t>
            </a:r>
          </a:p>
        </p:txBody>
      </p:sp>
      <p:sp>
        <p:nvSpPr>
          <p:cNvPr id="156677" name="Oval 5"/>
          <p:cNvSpPr>
            <a:spLocks noChangeArrowheads="1"/>
          </p:cNvSpPr>
          <p:nvPr/>
        </p:nvSpPr>
        <p:spPr bwMode="auto">
          <a:xfrm>
            <a:off x="1295400" y="3429000"/>
            <a:ext cx="228600" cy="7620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6678" name="Line 6"/>
          <p:cNvSpPr>
            <a:spLocks noChangeShapeType="1"/>
          </p:cNvSpPr>
          <p:nvPr/>
        </p:nvSpPr>
        <p:spPr bwMode="auto">
          <a:xfrm flipH="1" flipV="1">
            <a:off x="1447800" y="3505200"/>
            <a:ext cx="25146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7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 Open, File Close</a:t>
            </a:r>
          </a:p>
        </p:txBody>
      </p:sp>
      <p:sp>
        <p:nvSpPr>
          <p:cNvPr id="158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219200"/>
            <a:ext cx="8077200" cy="5334000"/>
          </a:xfrm>
        </p:spPr>
        <p:txBody>
          <a:bodyPr/>
          <a:lstStyle/>
          <a:p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</a:t>
            </a:r>
            <a:r>
              <a:rPr lang="en-US" sz="2800"/>
              <a:t> a file before use, </a:t>
            </a:r>
          </a:p>
          <a:p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</a:t>
            </a:r>
            <a:r>
              <a:rPr lang="en-US" sz="2800"/>
              <a:t> it again when finished. </a:t>
            </a:r>
            <a:br>
              <a:rPr lang="en-US" sz="2800"/>
            </a:br>
            <a:r>
              <a:rPr lang="en-US" sz="2800"/>
              <a:t>Here’s how:</a:t>
            </a:r>
            <a:br>
              <a:rPr lang="en-US" sz="2800"/>
            </a:br>
            <a:endParaRPr lang="en-US" sz="2800"/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	// declare pointer-to-FILE variable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 = fopen(“myfile.txt”,”r”);  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open file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 // . . . Read, write, etc 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 //       and after you’re done,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fclose(pF);</a:t>
            </a:r>
            <a:endParaRPr lang="en-US">
              <a:solidFill>
                <a:schemeClr val="accent2"/>
              </a:solidFill>
            </a:endParaRPr>
          </a:p>
        </p:txBody>
      </p:sp>
      <p:sp>
        <p:nvSpPr>
          <p:cNvPr id="158724" name="Text Box 4"/>
          <p:cNvSpPr txBox="1">
            <a:spLocks noChangeArrowheads="1"/>
          </p:cNvSpPr>
          <p:nvPr/>
        </p:nvSpPr>
        <p:spPr bwMode="auto">
          <a:xfrm>
            <a:off x="3124200" y="5105400"/>
            <a:ext cx="3424238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File name string</a:t>
            </a:r>
            <a:r>
              <a:rPr lang="en-US"/>
              <a:t/>
            </a:r>
            <a:br>
              <a:rPr lang="en-US"/>
            </a:br>
            <a:r>
              <a:rPr lang="en-US"/>
              <a:t>(a string literal for now…)</a:t>
            </a:r>
          </a:p>
        </p:txBody>
      </p:sp>
      <p:sp>
        <p:nvSpPr>
          <p:cNvPr id="158725" name="Oval 5"/>
          <p:cNvSpPr>
            <a:spLocks noChangeArrowheads="1"/>
          </p:cNvSpPr>
          <p:nvPr/>
        </p:nvSpPr>
        <p:spPr bwMode="auto">
          <a:xfrm>
            <a:off x="2514600" y="3657600"/>
            <a:ext cx="1981200" cy="533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8726" name="Line 6"/>
          <p:cNvSpPr>
            <a:spLocks noChangeShapeType="1"/>
          </p:cNvSpPr>
          <p:nvPr/>
        </p:nvSpPr>
        <p:spPr bwMode="auto">
          <a:xfrm flipH="1" flipV="1">
            <a:off x="3733800" y="4191000"/>
            <a:ext cx="152400" cy="914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7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 Open, File Close</a:t>
            </a:r>
          </a:p>
        </p:txBody>
      </p:sp>
      <p:sp>
        <p:nvSpPr>
          <p:cNvPr id="160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219200"/>
            <a:ext cx="8077200" cy="4800600"/>
          </a:xfrm>
        </p:spPr>
        <p:txBody>
          <a:bodyPr/>
          <a:lstStyle/>
          <a:p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</a:t>
            </a:r>
            <a:r>
              <a:rPr lang="en-US" sz="2800"/>
              <a:t> a file before use, </a:t>
            </a:r>
          </a:p>
          <a:p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</a:t>
            </a:r>
            <a:r>
              <a:rPr lang="en-US" sz="2800"/>
              <a:t> it again when finished. </a:t>
            </a:r>
            <a:br>
              <a:rPr lang="en-US" sz="2800"/>
            </a:br>
            <a:r>
              <a:rPr lang="en-US" sz="2800"/>
              <a:t>Here’s how:</a:t>
            </a:r>
            <a:br>
              <a:rPr lang="en-US" sz="2800"/>
            </a:br>
            <a:endParaRPr lang="en-US" sz="2800"/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	// declare pointer-to-FILE variable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 = fopen(“myfile.txt”,”r”);  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open file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 // . . . Read, write, etc 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 //       and after you’re done,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fclose(pF);</a:t>
            </a:r>
            <a:endParaRPr lang="en-US">
              <a:solidFill>
                <a:schemeClr val="accent2"/>
              </a:solidFill>
            </a:endParaRPr>
          </a:p>
        </p:txBody>
      </p:sp>
      <p:sp>
        <p:nvSpPr>
          <p:cNvPr id="160772" name="Text Box 4"/>
          <p:cNvSpPr txBox="1">
            <a:spLocks noChangeArrowheads="1"/>
          </p:cNvSpPr>
          <p:nvPr/>
        </p:nvSpPr>
        <p:spPr bwMode="auto">
          <a:xfrm>
            <a:off x="2819400" y="5181600"/>
            <a:ext cx="6019800" cy="1258888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Mode Control string </a:t>
            </a:r>
            <a:r>
              <a:rPr lang="en-US" sz="1800"/>
              <a:t>(a string literal for now…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“r”	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-- open for reading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“w”	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-- open for writing …</a:t>
            </a:r>
            <a:r>
              <a:rPr lang="en-US" sz="1800">
                <a:effectLst>
                  <a:outerShdw blurRad="38100" dist="38100" dir="2700000" algn="tl">
                    <a:srgbClr val="C0C0C0"/>
                  </a:outerShdw>
                </a:effectLst>
              </a:rPr>
              <a:t>(more modes in book)</a:t>
            </a:r>
          </a:p>
        </p:txBody>
      </p:sp>
      <p:sp>
        <p:nvSpPr>
          <p:cNvPr id="160773" name="Oval 5"/>
          <p:cNvSpPr>
            <a:spLocks noChangeArrowheads="1"/>
          </p:cNvSpPr>
          <p:nvPr/>
        </p:nvSpPr>
        <p:spPr bwMode="auto">
          <a:xfrm flipH="1">
            <a:off x="4572000" y="3657600"/>
            <a:ext cx="609600" cy="533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0774" name="Line 6"/>
          <p:cNvSpPr>
            <a:spLocks noChangeShapeType="1"/>
          </p:cNvSpPr>
          <p:nvPr/>
        </p:nvSpPr>
        <p:spPr bwMode="auto">
          <a:xfrm flipV="1">
            <a:off x="4038600" y="4114800"/>
            <a:ext cx="762000" cy="1066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1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 Open, File Close</a:t>
            </a:r>
          </a:p>
        </p:txBody>
      </p:sp>
      <p:sp>
        <p:nvSpPr>
          <p:cNvPr id="177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219200"/>
            <a:ext cx="8077200" cy="4800600"/>
          </a:xfrm>
        </p:spPr>
        <p:txBody>
          <a:bodyPr/>
          <a:lstStyle/>
          <a:p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</a:t>
            </a:r>
            <a:r>
              <a:rPr lang="en-US" sz="2800"/>
              <a:t> a file before use, </a:t>
            </a:r>
          </a:p>
          <a:p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</a:t>
            </a:r>
            <a:r>
              <a:rPr lang="en-US" sz="2800"/>
              <a:t> it again when finished. </a:t>
            </a:r>
            <a:br>
              <a:rPr lang="en-US" sz="2800"/>
            </a:br>
            <a:r>
              <a:rPr lang="en-US" sz="2800"/>
              <a:t>Here’s how:</a:t>
            </a:r>
            <a:br>
              <a:rPr lang="en-US" sz="2800"/>
            </a:br>
            <a:endParaRPr lang="en-US" sz="2800"/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	// declare pointer-to-FILE variable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 = fopen(“myfile.txt”,”r”);  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open file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 // . . . Read, write, etc 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 //       and after you’re done,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fclose(pF);</a:t>
            </a:r>
            <a:endParaRPr lang="en-US">
              <a:solidFill>
                <a:schemeClr val="accent2"/>
              </a:solidFill>
            </a:endParaRPr>
          </a:p>
        </p:txBody>
      </p:sp>
      <p:sp>
        <p:nvSpPr>
          <p:cNvPr id="177159" name="Text Box 7"/>
          <p:cNvSpPr txBox="1">
            <a:spLocks noChangeArrowheads="1"/>
          </p:cNvSpPr>
          <p:nvPr/>
        </p:nvSpPr>
        <p:spPr bwMode="auto">
          <a:xfrm>
            <a:off x="2743200" y="5334000"/>
            <a:ext cx="4494213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Return value:</a:t>
            </a:r>
            <a:r>
              <a:rPr lang="en-US"/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‘pointer-to-FILE’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	             (or NULL on error)</a:t>
            </a:r>
          </a:p>
        </p:txBody>
      </p:sp>
      <p:sp>
        <p:nvSpPr>
          <p:cNvPr id="177160" name="Oval 8"/>
          <p:cNvSpPr>
            <a:spLocks noChangeArrowheads="1"/>
          </p:cNvSpPr>
          <p:nvPr/>
        </p:nvSpPr>
        <p:spPr bwMode="auto">
          <a:xfrm>
            <a:off x="685800" y="3657600"/>
            <a:ext cx="762000" cy="533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7161" name="Line 9"/>
          <p:cNvSpPr>
            <a:spLocks noChangeShapeType="1"/>
          </p:cNvSpPr>
          <p:nvPr/>
        </p:nvSpPr>
        <p:spPr bwMode="auto">
          <a:xfrm flipH="1" flipV="1">
            <a:off x="1371600" y="4114800"/>
            <a:ext cx="1371600" cy="1219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8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 Open, File Close</a:t>
            </a:r>
          </a:p>
        </p:txBody>
      </p:sp>
      <p:sp>
        <p:nvSpPr>
          <p:cNvPr id="162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219200"/>
            <a:ext cx="8077200" cy="54864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</a:t>
            </a:r>
            <a:r>
              <a:rPr lang="en-US" sz="2800"/>
              <a:t> a file before use, </a:t>
            </a:r>
          </a:p>
          <a:p>
            <a:pPr>
              <a:lnSpc>
                <a:spcPct val="90000"/>
              </a:lnSpc>
            </a:pPr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</a:t>
            </a:r>
            <a:r>
              <a:rPr lang="en-US" sz="2800"/>
              <a:t> it again when finished. </a:t>
            </a:r>
            <a:br>
              <a:rPr lang="en-US" sz="2800"/>
            </a:br>
            <a:r>
              <a:rPr lang="en-US" sz="2800"/>
              <a:t>Here’s how:</a:t>
            </a:r>
            <a:br>
              <a:rPr lang="en-US" sz="2800"/>
            </a:br>
            <a:endParaRPr lang="en-US" sz="40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	// declare pointer-to-FILE variable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fopen(“myfile.txt”,”r”);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open file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if(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 == NULL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 	// IMPORTANT! Error check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printf(“FILE OPENING ERROR!\n”);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exit(1);   // . . . Read, write, etc . . .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     //       and after you’re done,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fclose(pF);</a:t>
            </a:r>
            <a:endParaRPr lang="en-US">
              <a:solidFill>
                <a:schemeClr val="accent2"/>
              </a:solidFill>
            </a:endParaRPr>
          </a:p>
        </p:txBody>
      </p:sp>
      <p:sp>
        <p:nvSpPr>
          <p:cNvPr id="162820" name="Text Box 4"/>
          <p:cNvSpPr txBox="1">
            <a:spLocks noChangeArrowheads="1"/>
          </p:cNvSpPr>
          <p:nvPr/>
        </p:nvSpPr>
        <p:spPr bwMode="auto">
          <a:xfrm>
            <a:off x="2743200" y="5332413"/>
            <a:ext cx="5895975" cy="898525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ERROR CHECK:</a:t>
            </a:r>
            <a:r>
              <a:rPr lang="en-US">
                <a:latin typeface="Arial" charset="0"/>
              </a:rPr>
              <a:t> is return value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NULL ?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  DIDN’T OPEN FILE!!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(so don’t </a:t>
            </a:r>
            <a:r>
              <a:rPr lang="en-US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close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it!)</a:t>
            </a:r>
          </a:p>
        </p:txBody>
      </p:sp>
      <p:sp>
        <p:nvSpPr>
          <p:cNvPr id="162823" name="Freeform 7"/>
          <p:cNvSpPr>
            <a:spLocks/>
          </p:cNvSpPr>
          <p:nvPr/>
        </p:nvSpPr>
        <p:spPr bwMode="auto">
          <a:xfrm>
            <a:off x="762000" y="6096000"/>
            <a:ext cx="6946900" cy="609600"/>
          </a:xfrm>
          <a:custGeom>
            <a:avLst/>
            <a:gdLst>
              <a:gd name="T0" fmla="*/ 4368 w 4376"/>
              <a:gd name="T1" fmla="*/ 0 h 384"/>
              <a:gd name="T2" fmla="*/ 3744 w 4376"/>
              <a:gd name="T3" fmla="*/ 336 h 384"/>
              <a:gd name="T4" fmla="*/ 576 w 4376"/>
              <a:gd name="T5" fmla="*/ 288 h 384"/>
              <a:gd name="T6" fmla="*/ 288 w 4376"/>
              <a:gd name="T7" fmla="*/ 0 h 3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376" h="384">
                <a:moveTo>
                  <a:pt x="4368" y="0"/>
                </a:moveTo>
                <a:cubicBezTo>
                  <a:pt x="4372" y="144"/>
                  <a:pt x="4376" y="288"/>
                  <a:pt x="3744" y="336"/>
                </a:cubicBezTo>
                <a:cubicBezTo>
                  <a:pt x="3112" y="384"/>
                  <a:pt x="1152" y="344"/>
                  <a:pt x="576" y="288"/>
                </a:cubicBezTo>
                <a:cubicBezTo>
                  <a:pt x="0" y="232"/>
                  <a:pt x="144" y="116"/>
                  <a:pt x="288" y="0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62824" name="Oval 8"/>
          <p:cNvSpPr>
            <a:spLocks noChangeArrowheads="1"/>
          </p:cNvSpPr>
          <p:nvPr/>
        </p:nvSpPr>
        <p:spPr bwMode="auto">
          <a:xfrm>
            <a:off x="752475" y="5673725"/>
            <a:ext cx="19050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2826" name="Rectangle 10"/>
          <p:cNvSpPr>
            <a:spLocks noChangeArrowheads="1"/>
          </p:cNvSpPr>
          <p:nvPr/>
        </p:nvSpPr>
        <p:spPr bwMode="auto">
          <a:xfrm>
            <a:off x="381000" y="3962400"/>
            <a:ext cx="8229600" cy="13716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 Open, File Close</a:t>
            </a:r>
          </a:p>
        </p:txBody>
      </p:sp>
      <p:sp>
        <p:nvSpPr>
          <p:cNvPr id="164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219200"/>
            <a:ext cx="8077200" cy="5410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</a:t>
            </a:r>
            <a:r>
              <a:rPr lang="en-US" sz="2800"/>
              <a:t> a file before use, </a:t>
            </a:r>
          </a:p>
          <a:p>
            <a:pPr>
              <a:lnSpc>
                <a:spcPct val="90000"/>
              </a:lnSpc>
            </a:pPr>
            <a:r>
              <a:rPr lang="en-US" sz="2800" b="1"/>
              <a:t>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</a:t>
            </a:r>
            <a:r>
              <a:rPr lang="en-US" sz="2800"/>
              <a:t> it again when finished. </a:t>
            </a:r>
            <a:br>
              <a:rPr lang="en-US" sz="2800"/>
            </a:br>
            <a:r>
              <a:rPr lang="en-US" sz="2800"/>
              <a:t>Here’s how:</a:t>
            </a:r>
            <a:br>
              <a:rPr lang="en-US" sz="2800"/>
            </a:br>
            <a:endParaRPr lang="en-US" sz="40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	// declare pointer-to-FILE variable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fopen(“myfile.txt”,”r”);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open file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if(pF == NULL) 	// IMPORTANT! Error check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printf(“FILE OPENING ERROR!\n”);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exit(1);   // . . . Read, write, etc . . .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     //       and after you’re done,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fclose(pF);</a:t>
            </a:r>
          </a:p>
        </p:txBody>
      </p:sp>
      <p:sp>
        <p:nvSpPr>
          <p:cNvPr id="164868" name="Text Box 4"/>
          <p:cNvSpPr txBox="1">
            <a:spLocks noChangeArrowheads="1"/>
          </p:cNvSpPr>
          <p:nvPr/>
        </p:nvSpPr>
        <p:spPr bwMode="auto">
          <a:xfrm>
            <a:off x="3886200" y="5105400"/>
            <a:ext cx="4194175" cy="15621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 File:</a:t>
            </a:r>
            <a:r>
              <a:rPr lang="en-US"/>
              <a:t>  </a:t>
            </a:r>
            <a:br>
              <a:rPr lang="en-US"/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fclose() returns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0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when done,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or value </a:t>
            </a:r>
            <a:r>
              <a:rPr lang="en-US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EOF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on error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(EOF is an ASCII integer literal)</a:t>
            </a:r>
          </a:p>
        </p:txBody>
      </p:sp>
      <p:sp>
        <p:nvSpPr>
          <p:cNvPr id="164869" name="Oval 5"/>
          <p:cNvSpPr>
            <a:spLocks noChangeArrowheads="1"/>
          </p:cNvSpPr>
          <p:nvPr/>
        </p:nvSpPr>
        <p:spPr bwMode="auto">
          <a:xfrm>
            <a:off x="457200" y="5562600"/>
            <a:ext cx="2362200" cy="609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4870" name="Line 6"/>
          <p:cNvSpPr>
            <a:spLocks noChangeShapeType="1"/>
          </p:cNvSpPr>
          <p:nvPr/>
        </p:nvSpPr>
        <p:spPr bwMode="auto">
          <a:xfrm flipH="1">
            <a:off x="2895600" y="5638800"/>
            <a:ext cx="9906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9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File Open, File Close</a:t>
            </a:r>
          </a:p>
        </p:txBody>
      </p:sp>
      <p:sp>
        <p:nvSpPr>
          <p:cNvPr id="166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219200"/>
            <a:ext cx="7772400" cy="5257800"/>
          </a:xfrm>
        </p:spPr>
        <p:txBody>
          <a:bodyPr/>
          <a:lstStyle/>
          <a:p>
            <a:r>
              <a:rPr lang="en-US" sz="2800" b="1"/>
              <a:t>NOTES:</a:t>
            </a:r>
            <a:r>
              <a:rPr lang="en-US"/>
              <a:t> </a:t>
            </a:r>
          </a:p>
          <a:p>
            <a:pPr lvl="1"/>
            <a:r>
              <a:rPr lang="en-US"/>
              <a:t>Open/Close does all file system ‘housekeeping’</a:t>
            </a:r>
          </a:p>
          <a:p>
            <a:pPr lvl="1"/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</a:t>
            </a:r>
            <a:r>
              <a:rPr lang="en-US"/>
              <a:t> variable is your only ‘handle’ on the file</a:t>
            </a:r>
          </a:p>
          <a:p>
            <a:pPr lvl="1"/>
            <a:r>
              <a:rPr lang="en-US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No math allowed</a:t>
            </a:r>
            <a:r>
              <a:rPr lang="en-US"/>
              <a:t> on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</a:t>
            </a:r>
            <a:r>
              <a:rPr lang="en-US"/>
              <a:t> variables!!!</a:t>
            </a:r>
            <a:br>
              <a:rPr lang="en-US"/>
            </a:br>
            <a:endParaRPr lang="en-US"/>
          </a:p>
          <a:p>
            <a:pPr lvl="1">
              <a:buFontTx/>
              <a:buNone/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fclose(pF);	/* good!  */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fclose(pF+1);</a:t>
            </a:r>
            <a:b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3600"/>
          </a:p>
          <a:p>
            <a:pPr lvl="1"/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fopen()</a:t>
            </a:r>
            <a:r>
              <a:rPr lang="en-US"/>
              <a:t>reserves memory </a:t>
            </a:r>
            <a:r>
              <a:rPr lang="en-US" sz="2000"/>
              <a:t>(for buffers, counters, etc.)</a:t>
            </a:r>
            <a:r>
              <a:rPr lang="en-US"/>
              <a:t>: forget to </a:t>
            </a: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fclose()</a:t>
            </a:r>
            <a:r>
              <a:rPr lang="en-US"/>
              <a:t> files?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Big memory leak!!</a:t>
            </a:r>
          </a:p>
          <a:p>
            <a:pPr>
              <a:buFontTx/>
              <a:buNone/>
            </a:pPr>
            <a:endParaRPr lang="en-US"/>
          </a:p>
        </p:txBody>
      </p:sp>
      <p:sp>
        <p:nvSpPr>
          <p:cNvPr id="166916" name="Rectangle 4"/>
          <p:cNvSpPr>
            <a:spLocks noChangeArrowheads="1"/>
          </p:cNvSpPr>
          <p:nvPr/>
        </p:nvSpPr>
        <p:spPr bwMode="auto">
          <a:xfrm>
            <a:off x="1676400" y="4648200"/>
            <a:ext cx="1524000" cy="4572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!ERROR!</a:t>
            </a:r>
          </a:p>
        </p:txBody>
      </p:sp>
      <p:sp>
        <p:nvSpPr>
          <p:cNvPr id="166917" name="Line 5"/>
          <p:cNvSpPr>
            <a:spLocks noChangeShapeType="1"/>
          </p:cNvSpPr>
          <p:nvPr/>
        </p:nvSpPr>
        <p:spPr bwMode="auto">
          <a:xfrm>
            <a:off x="990600" y="4267200"/>
            <a:ext cx="3810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66918" name="Line 6"/>
          <p:cNvSpPr>
            <a:spLocks noChangeShapeType="1"/>
          </p:cNvSpPr>
          <p:nvPr/>
        </p:nvSpPr>
        <p:spPr bwMode="auto">
          <a:xfrm flipH="1">
            <a:off x="990600" y="4267200"/>
            <a:ext cx="3810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66919" name="Line 7"/>
          <p:cNvSpPr>
            <a:spLocks noChangeShapeType="1"/>
          </p:cNvSpPr>
          <p:nvPr/>
        </p:nvSpPr>
        <p:spPr bwMode="auto">
          <a:xfrm>
            <a:off x="3657600" y="4267200"/>
            <a:ext cx="3810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66920" name="Line 8"/>
          <p:cNvSpPr>
            <a:spLocks noChangeShapeType="1"/>
          </p:cNvSpPr>
          <p:nvPr/>
        </p:nvSpPr>
        <p:spPr bwMode="auto">
          <a:xfrm flipH="1">
            <a:off x="3657600" y="4267200"/>
            <a:ext cx="457200" cy="4572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848600" cy="12954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Characters vs. Strings in C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676400"/>
            <a:ext cx="8001000" cy="4953000"/>
          </a:xfrm>
        </p:spPr>
        <p:txBody>
          <a:bodyPr/>
          <a:lstStyle/>
          <a:p>
            <a:pPr marL="533400" indent="-533400"/>
            <a:r>
              <a:rPr lang="en-US" sz="2800" dirty="0"/>
              <a:t>(recall</a:t>
            </a:r>
            <a:r>
              <a:rPr lang="en-US" sz="2000" dirty="0"/>
              <a:t>:  </a:t>
            </a:r>
            <a:r>
              <a:rPr 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literal</a:t>
            </a:r>
            <a:r>
              <a:rPr lang="en-US" sz="2000" dirty="0"/>
              <a:t> == ‘fixed value written directly into the program’</a:t>
            </a:r>
            <a:r>
              <a:rPr lang="en-US" sz="2800" dirty="0"/>
              <a:t>)</a:t>
            </a:r>
          </a:p>
          <a:p>
            <a:pPr marL="533400" indent="-533400"/>
            <a:r>
              <a:rPr lang="en-US" dirty="0"/>
              <a:t>Character literals:  ‘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’a’ ’3’ ’\n’ ’D’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>  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only one</a:t>
            </a:r>
            <a:r>
              <a:rPr lang="en-US" dirty="0"/>
              <a:t> character in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single quotes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</a:p>
          <a:p>
            <a:pPr marL="533400" indent="-533400"/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/>
            <a:r>
              <a:rPr lang="en-US" dirty="0"/>
              <a:t>String </a:t>
            </a:r>
            <a:r>
              <a:rPr lang="en-US" dirty="0" err="1"/>
              <a:t>literals:</a:t>
            </a:r>
            <a:r>
              <a:rPr lang="en-US" sz="2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“Hi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%s!\n” “Red Trees”</a:t>
            </a:r>
            <a:b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at least one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character in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double quotes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</a:p>
          <a:p>
            <a:pPr marL="533400" indent="-533400">
              <a:buFontTx/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buFontTx/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letr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‘Y’;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</a:p>
          <a:p>
            <a:pPr marL="533400" indent="-533400"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(“choose %c”,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letr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609600" y="5105400"/>
            <a:ext cx="4648200" cy="1447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9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Text Files and C</a:t>
            </a:r>
            <a:endParaRPr lang="en-US" sz="20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68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95400"/>
            <a:ext cx="8534400" cy="4800600"/>
          </a:xfrm>
        </p:spPr>
        <p:txBody>
          <a:bodyPr/>
          <a:lstStyle/>
          <a:p>
            <a:pPr algn="ctr">
              <a:lnSpc>
                <a:spcPct val="90000"/>
              </a:lnSpc>
              <a:buFontTx/>
              <a:buNone/>
            </a:pP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Text File == File filled with nothing but strings</a:t>
            </a:r>
            <a:b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800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 u="sng"/>
              <a:t>Text files are 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</a:t>
            </a:r>
            <a:r>
              <a:rPr lang="en-US" sz="2800" u="sng"/>
              <a:t> 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trickiest kind</a:t>
            </a:r>
            <a:r>
              <a:rPr lang="en-US" sz="2800" u="sng"/>
              <a:t> of file to program: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VERY PICKY about format! </a:t>
            </a:r>
          </a:p>
          <a:p>
            <a:pPr lvl="2">
              <a:lnSpc>
                <a:spcPct val="90000"/>
              </a:lnSpc>
            </a:pPr>
            <a:r>
              <a:rPr lang="en-US" sz="2000"/>
              <a:t>1 less, 1 more digit in a file-stored number? STOP! FAIL!</a:t>
            </a:r>
          </a:p>
          <a:p>
            <a:pPr lvl="2">
              <a:lnSpc>
                <a:spcPct val="90000"/>
              </a:lnSpc>
            </a:pPr>
            <a:r>
              <a:rPr lang="en-US" sz="2000"/>
              <a:t> unexpected/extra char? STOP! FAIL!</a:t>
            </a:r>
          </a:p>
          <a:p>
            <a:pPr lvl="2">
              <a:lnSpc>
                <a:spcPct val="90000"/>
              </a:lnSpc>
            </a:pPr>
            <a:r>
              <a:rPr lang="en-US" sz="2000"/>
              <a:t>1 less, one more \n? STOP! FAIL!</a:t>
            </a:r>
          </a:p>
          <a:p>
            <a:pPr>
              <a:lnSpc>
                <a:spcPct val="90000"/>
              </a:lnSpc>
            </a:pPr>
            <a:r>
              <a:rPr lang="en-US" sz="2800" u="sng"/>
              <a:t>But are 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</a:t>
            </a:r>
            <a:r>
              <a:rPr lang="en-US" sz="2800" u="sng"/>
              <a:t> </a:t>
            </a:r>
            <a:r>
              <a:rPr lang="en-US" sz="2800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easiest kind</a:t>
            </a:r>
            <a:r>
              <a:rPr lang="en-US" sz="2800" u="sng"/>
              <a:t> of file to debug, fix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Open, look at file with any ASCII text editor (Notepad, etc.)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Use keyboard to fix the chars that you don’t like!</a:t>
            </a:r>
          </a:p>
          <a:p>
            <a:pPr lvl="1">
              <a:lnSpc>
                <a:spcPct val="90000"/>
              </a:lnSpc>
            </a:pPr>
            <a:endParaRPr lang="en-US" sz="2400">
              <a:solidFill>
                <a:schemeClr val="accent2"/>
              </a:solidFill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Formatting Details? Just like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scanf, printf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</a:t>
            </a:r>
          </a:p>
        </p:txBody>
      </p:sp>
      <p:sp>
        <p:nvSpPr>
          <p:cNvPr id="168964" name="Rectangle 4"/>
          <p:cNvSpPr>
            <a:spLocks noChangeArrowheads="1"/>
          </p:cNvSpPr>
          <p:nvPr/>
        </p:nvSpPr>
        <p:spPr bwMode="auto">
          <a:xfrm>
            <a:off x="304800" y="5562600"/>
            <a:ext cx="8458200" cy="838200"/>
          </a:xfrm>
          <a:prstGeom prst="rect">
            <a:avLst/>
          </a:prstGeom>
          <a:noFill/>
          <a:ln w="762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8965" name="Rectangle 5"/>
          <p:cNvSpPr>
            <a:spLocks noChangeArrowheads="1"/>
          </p:cNvSpPr>
          <p:nvPr/>
        </p:nvSpPr>
        <p:spPr bwMode="auto">
          <a:xfrm>
            <a:off x="762000" y="1295400"/>
            <a:ext cx="7467600" cy="457200"/>
          </a:xfrm>
          <a:prstGeom prst="rect">
            <a:avLst/>
          </a:prstGeom>
          <a:noFill/>
          <a:ln w="38100">
            <a:solidFill>
              <a:schemeClr val="accent2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7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fprintf()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“Print to file”</a:t>
            </a:r>
          </a:p>
        </p:txBody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371600"/>
            <a:ext cx="82296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print</a:t>
            </a:r>
            <a:r>
              <a:rPr lang="en-US" dirty="0"/>
              <a:t> output, written to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printf</a:t>
            </a:r>
            <a:r>
              <a:rPr lang="en-US" dirty="0"/>
              <a:t>()</a:t>
            </a:r>
          </a:p>
          <a:p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=2.2;  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 = 42;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j1=‘J’;     // my initials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j2=‘T’;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testfile.txt”,”w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(pF,”%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”,j1,j2,k,flot);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</p:txBody>
      </p:sp>
      <p:sp>
        <p:nvSpPr>
          <p:cNvPr id="117764" name="Rectangle 4"/>
          <p:cNvSpPr>
            <a:spLocks noChangeArrowheads="1"/>
          </p:cNvSpPr>
          <p:nvPr/>
        </p:nvSpPr>
        <p:spPr bwMode="auto">
          <a:xfrm>
            <a:off x="457200" y="5638800"/>
            <a:ext cx="5410200" cy="8382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 file for writing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</a:t>
            </a:r>
            <a:r>
              <a:rPr lang="en-US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!thoughtless code!</a:t>
            </a:r>
            <a:r>
              <a:rPr lang="en-US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needs error checking!!)</a:t>
            </a:r>
          </a:p>
        </p:txBody>
      </p:sp>
      <p:sp>
        <p:nvSpPr>
          <p:cNvPr id="117765" name="Line 5"/>
          <p:cNvSpPr>
            <a:spLocks noChangeShapeType="1"/>
          </p:cNvSpPr>
          <p:nvPr/>
        </p:nvSpPr>
        <p:spPr bwMode="auto">
          <a:xfrm flipV="1">
            <a:off x="609600" y="5029200"/>
            <a:ext cx="457200" cy="609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8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fprintf()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“Print to file”</a:t>
            </a:r>
          </a:p>
        </p:txBody>
      </p:sp>
      <p:sp>
        <p:nvSpPr>
          <p:cNvPr id="1198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9248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print</a:t>
            </a:r>
            <a:r>
              <a:rPr lang="en-US" dirty="0"/>
              <a:t> output, written to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printf</a:t>
            </a:r>
            <a:r>
              <a:rPr lang="en-US" dirty="0"/>
              <a:t>()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=2.2;  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 = 42;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j1=‘J’;     // my initials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j2=‘T’;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testfile.txt”,”w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,”%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”,j1,j2,k,flot);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119812" name="Rectangle 4"/>
          <p:cNvSpPr>
            <a:spLocks noChangeArrowheads="1"/>
          </p:cNvSpPr>
          <p:nvPr/>
        </p:nvSpPr>
        <p:spPr bwMode="auto">
          <a:xfrm>
            <a:off x="3810000" y="5486400"/>
            <a:ext cx="2286000" cy="11430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say </a:t>
            </a:r>
            <a:r>
              <a:rPr lang="en-US" b="1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which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pointer-to-FILE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we will write to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19813" name="Line 5"/>
          <p:cNvSpPr>
            <a:spLocks noChangeShapeType="1"/>
          </p:cNvSpPr>
          <p:nvPr/>
        </p:nvSpPr>
        <p:spPr bwMode="auto">
          <a:xfrm flipH="1" flipV="1">
            <a:off x="3352800" y="5562600"/>
            <a:ext cx="457200" cy="609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19814" name="Oval 6"/>
          <p:cNvSpPr>
            <a:spLocks noChangeArrowheads="1"/>
          </p:cNvSpPr>
          <p:nvPr/>
        </p:nvSpPr>
        <p:spPr bwMode="auto">
          <a:xfrm>
            <a:off x="3124200" y="5105400"/>
            <a:ext cx="4572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8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fprintf()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“Print to file”</a:t>
            </a:r>
          </a:p>
        </p:txBody>
      </p:sp>
      <p:sp>
        <p:nvSpPr>
          <p:cNvPr id="1218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print</a:t>
            </a:r>
            <a:r>
              <a:rPr lang="en-US" dirty="0"/>
              <a:t> output, written to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printf</a:t>
            </a:r>
            <a:r>
              <a:rPr lang="en-US" dirty="0"/>
              <a:t>()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=2.2;  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 = 42;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j1=‘J’;     // my initials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j2=‘T’;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testfile.txt”,”w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”%</a:t>
            </a:r>
            <a:r>
              <a:rPr lang="en-US" sz="2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”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,j1,j2,k,flot);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121860" name="Rectangle 4"/>
          <p:cNvSpPr>
            <a:spLocks noChangeArrowheads="1"/>
          </p:cNvSpPr>
          <p:nvPr/>
        </p:nvSpPr>
        <p:spPr bwMode="auto">
          <a:xfrm>
            <a:off x="3886200" y="5715000"/>
            <a:ext cx="2667000" cy="838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Format String,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same as for printf  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21862" name="Oval 6"/>
          <p:cNvSpPr>
            <a:spLocks noChangeArrowheads="1"/>
          </p:cNvSpPr>
          <p:nvPr/>
        </p:nvSpPr>
        <p:spPr bwMode="auto">
          <a:xfrm>
            <a:off x="3581400" y="5105400"/>
            <a:ext cx="19812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21863" name="Freeform 7"/>
          <p:cNvSpPr>
            <a:spLocks/>
          </p:cNvSpPr>
          <p:nvPr/>
        </p:nvSpPr>
        <p:spPr bwMode="auto">
          <a:xfrm>
            <a:off x="3479800" y="5486400"/>
            <a:ext cx="406400" cy="533400"/>
          </a:xfrm>
          <a:custGeom>
            <a:avLst/>
            <a:gdLst>
              <a:gd name="T0" fmla="*/ 256 w 256"/>
              <a:gd name="T1" fmla="*/ 336 h 336"/>
              <a:gd name="T2" fmla="*/ 16 w 256"/>
              <a:gd name="T3" fmla="*/ 192 h 336"/>
              <a:gd name="T4" fmla="*/ 160 w 256"/>
              <a:gd name="T5" fmla="*/ 0 h 3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56" h="336">
                <a:moveTo>
                  <a:pt x="256" y="336"/>
                </a:moveTo>
                <a:cubicBezTo>
                  <a:pt x="144" y="292"/>
                  <a:pt x="32" y="248"/>
                  <a:pt x="16" y="192"/>
                </a:cubicBezTo>
                <a:cubicBezTo>
                  <a:pt x="0" y="136"/>
                  <a:pt x="80" y="68"/>
                  <a:pt x="160" y="0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fprintf()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“Print to file”</a:t>
            </a:r>
          </a:p>
        </p:txBody>
      </p:sp>
      <p:sp>
        <p:nvSpPr>
          <p:cNvPr id="1239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print</a:t>
            </a:r>
            <a:r>
              <a:rPr lang="en-US" dirty="0"/>
              <a:t> output, written to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printf</a:t>
            </a:r>
            <a:r>
              <a:rPr lang="en-US" dirty="0"/>
              <a:t>()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=2.2;  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 = 42;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j1=‘J’;     // my initials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j2=‘T’;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testfile.txt”,”w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(pF,”%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”,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j1,j2,k,flot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123908" name="Rectangle 4"/>
          <p:cNvSpPr>
            <a:spLocks noChangeArrowheads="1"/>
          </p:cNvSpPr>
          <p:nvPr/>
        </p:nvSpPr>
        <p:spPr bwMode="auto">
          <a:xfrm>
            <a:off x="3886200" y="5791200"/>
            <a:ext cx="3124200" cy="838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 of vars to print;</a:t>
            </a:r>
          </a:p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char, char, int, float,… 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23910" name="Oval 6"/>
          <p:cNvSpPr>
            <a:spLocks noChangeArrowheads="1"/>
          </p:cNvSpPr>
          <p:nvPr/>
        </p:nvSpPr>
        <p:spPr bwMode="auto">
          <a:xfrm>
            <a:off x="5867400" y="5105400"/>
            <a:ext cx="20574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23911" name="Freeform 7"/>
          <p:cNvSpPr>
            <a:spLocks/>
          </p:cNvSpPr>
          <p:nvPr/>
        </p:nvSpPr>
        <p:spPr bwMode="auto">
          <a:xfrm>
            <a:off x="4824413" y="5562600"/>
            <a:ext cx="1423987" cy="223838"/>
          </a:xfrm>
          <a:custGeom>
            <a:avLst/>
            <a:gdLst>
              <a:gd name="T0" fmla="*/ 0 w 993"/>
              <a:gd name="T1" fmla="*/ 189 h 189"/>
              <a:gd name="T2" fmla="*/ 152 w 993"/>
              <a:gd name="T3" fmla="*/ 76 h 189"/>
              <a:gd name="T4" fmla="*/ 743 w 993"/>
              <a:gd name="T5" fmla="*/ 114 h 189"/>
              <a:gd name="T6" fmla="*/ 993 w 993"/>
              <a:gd name="T7" fmla="*/ 0 h 1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93" h="189">
                <a:moveTo>
                  <a:pt x="0" y="189"/>
                </a:moveTo>
                <a:cubicBezTo>
                  <a:pt x="25" y="170"/>
                  <a:pt x="28" y="88"/>
                  <a:pt x="152" y="76"/>
                </a:cubicBezTo>
                <a:cubicBezTo>
                  <a:pt x="276" y="64"/>
                  <a:pt x="603" y="127"/>
                  <a:pt x="743" y="114"/>
                </a:cubicBezTo>
                <a:cubicBezTo>
                  <a:pt x="883" y="101"/>
                  <a:pt x="941" y="24"/>
                  <a:pt x="993" y="0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9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fprintf()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“Print to file”</a:t>
            </a:r>
          </a:p>
        </p:txBody>
      </p:sp>
      <p:sp>
        <p:nvSpPr>
          <p:cNvPr id="1259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print</a:t>
            </a:r>
            <a:r>
              <a:rPr lang="en-US" dirty="0"/>
              <a:t> output, written to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printf</a:t>
            </a:r>
            <a:r>
              <a:rPr lang="en-US" dirty="0"/>
              <a:t>()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=2.2;  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 = 42;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j1=‘J’;     // my initials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j2=‘T’;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testfile.txt”,”w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(pF,”%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”,j1,j2,k,flot);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</p:txBody>
      </p:sp>
      <p:sp>
        <p:nvSpPr>
          <p:cNvPr id="125956" name="Rectangle 4"/>
          <p:cNvSpPr>
            <a:spLocks noChangeArrowheads="1"/>
          </p:cNvSpPr>
          <p:nvPr/>
        </p:nvSpPr>
        <p:spPr bwMode="auto">
          <a:xfrm>
            <a:off x="3276600" y="5486400"/>
            <a:ext cx="2438400" cy="11430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Return value:</a:t>
            </a:r>
          </a:p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Number of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bytes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written to file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25957" name="Line 5"/>
          <p:cNvSpPr>
            <a:spLocks noChangeShapeType="1"/>
          </p:cNvSpPr>
          <p:nvPr/>
        </p:nvSpPr>
        <p:spPr bwMode="auto">
          <a:xfrm flipH="1" flipV="1">
            <a:off x="1676400" y="5486400"/>
            <a:ext cx="1600200" cy="838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00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fprintf()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“Print to file”</a:t>
            </a:r>
          </a:p>
        </p:txBody>
      </p:sp>
      <p:sp>
        <p:nvSpPr>
          <p:cNvPr id="1280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print</a:t>
            </a:r>
            <a:r>
              <a:rPr lang="en-US" dirty="0"/>
              <a:t> output, written to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printf</a:t>
            </a:r>
            <a:r>
              <a:rPr lang="en-US" dirty="0"/>
              <a:t>()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=2.2;  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 = 42;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j1=‘J’;     // my initials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j2=‘T’;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testfile.txt”,”w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(pF,”%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”,j1,j2,k,flot);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</p:txBody>
      </p:sp>
      <p:sp>
        <p:nvSpPr>
          <p:cNvPr id="128004" name="Rectangle 4"/>
          <p:cNvSpPr>
            <a:spLocks noChangeArrowheads="1"/>
          </p:cNvSpPr>
          <p:nvPr/>
        </p:nvSpPr>
        <p:spPr bwMode="auto">
          <a:xfrm>
            <a:off x="3733800" y="5562600"/>
            <a:ext cx="2209800" cy="838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 file when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you are done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28005" name="Line 5"/>
          <p:cNvSpPr>
            <a:spLocks noChangeShapeType="1"/>
          </p:cNvSpPr>
          <p:nvPr/>
        </p:nvSpPr>
        <p:spPr bwMode="auto">
          <a:xfrm flipH="1" flipV="1">
            <a:off x="2819400" y="5715000"/>
            <a:ext cx="9144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05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80772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fscanf()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“Read text from file”</a:t>
            </a:r>
          </a:p>
        </p:txBody>
      </p:sp>
      <p:sp>
        <p:nvSpPr>
          <p:cNvPr id="1300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scan</a:t>
            </a:r>
            <a:r>
              <a:rPr lang="en-US" dirty="0"/>
              <a:t>ned input, read from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b="1" dirty="0" err="1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scanf</a:t>
            </a:r>
            <a:r>
              <a:rPr lang="en-US" b="1" dirty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()</a:t>
            </a:r>
            <a:r>
              <a:rPr lang="en-US" dirty="0"/>
              <a:t/>
            </a:r>
            <a:br>
              <a:rPr lang="en-US" dirty="0"/>
            </a:b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	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j1,j2;	     // my initials  </a:t>
            </a:r>
          </a:p>
          <a:p>
            <a:pPr>
              <a:buFontTx/>
              <a:buNone/>
            </a:pP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pF =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testfile.txt”,”r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fscanf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(pF,“%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j1,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j2,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</p:txBody>
      </p:sp>
      <p:sp>
        <p:nvSpPr>
          <p:cNvPr id="130052" name="Rectangle 4"/>
          <p:cNvSpPr>
            <a:spLocks noChangeArrowheads="1"/>
          </p:cNvSpPr>
          <p:nvPr/>
        </p:nvSpPr>
        <p:spPr bwMode="auto">
          <a:xfrm>
            <a:off x="2209800" y="5791200"/>
            <a:ext cx="5257800" cy="8382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 file for reading </a:t>
            </a:r>
          </a:p>
          <a:p>
            <a:pPr algn="ctr"/>
            <a:r>
              <a:rPr lang="en-US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</a:t>
            </a:r>
            <a:r>
              <a:rPr lang="en-US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!thoughtless code! </a:t>
            </a:r>
            <a:r>
              <a:rPr lang="en-US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needs error checking!!)</a:t>
            </a:r>
          </a:p>
        </p:txBody>
      </p:sp>
      <p:sp>
        <p:nvSpPr>
          <p:cNvPr id="130053" name="Line 5"/>
          <p:cNvSpPr>
            <a:spLocks noChangeShapeType="1"/>
          </p:cNvSpPr>
          <p:nvPr/>
        </p:nvSpPr>
        <p:spPr bwMode="auto">
          <a:xfrm flipV="1">
            <a:off x="4953000" y="5105400"/>
            <a:ext cx="228600" cy="685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09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80772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fscanf()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“Read text from file”</a:t>
            </a:r>
          </a:p>
        </p:txBody>
      </p:sp>
      <p:sp>
        <p:nvSpPr>
          <p:cNvPr id="132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scan</a:t>
            </a:r>
            <a:r>
              <a:rPr lang="en-US" dirty="0"/>
              <a:t>ned input, read from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scanf</a:t>
            </a:r>
            <a:r>
              <a:rPr lang="en-US" dirty="0"/>
              <a:t>()</a:t>
            </a:r>
            <a:br>
              <a:rPr lang="en-US" dirty="0"/>
            </a:b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	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j1,j2;	     // my initials  </a:t>
            </a:r>
          </a:p>
          <a:p>
            <a:pPr>
              <a:buFontTx/>
              <a:buNone/>
            </a:pP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fscanf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,“%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j1,&amp;j2,&amp;k,&amp;flot);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</p:txBody>
      </p:sp>
      <p:sp>
        <p:nvSpPr>
          <p:cNvPr id="132100" name="Rectangle 4"/>
          <p:cNvSpPr>
            <a:spLocks noChangeArrowheads="1"/>
          </p:cNvSpPr>
          <p:nvPr/>
        </p:nvSpPr>
        <p:spPr bwMode="auto">
          <a:xfrm>
            <a:off x="4038600" y="5486400"/>
            <a:ext cx="2286000" cy="11430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Opened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pointer-to-FILE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we will read 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32101" name="Line 5"/>
          <p:cNvSpPr>
            <a:spLocks noChangeShapeType="1"/>
          </p:cNvSpPr>
          <p:nvPr/>
        </p:nvSpPr>
        <p:spPr bwMode="auto">
          <a:xfrm flipH="1" flipV="1">
            <a:off x="3276600" y="5486400"/>
            <a:ext cx="685800" cy="381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2102" name="Oval 6"/>
          <p:cNvSpPr>
            <a:spLocks noChangeArrowheads="1"/>
          </p:cNvSpPr>
          <p:nvPr/>
        </p:nvSpPr>
        <p:spPr bwMode="auto">
          <a:xfrm>
            <a:off x="3048000" y="5054600"/>
            <a:ext cx="3810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14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80772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fscanf()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“Read text from file”</a:t>
            </a:r>
          </a:p>
        </p:txBody>
      </p:sp>
      <p:sp>
        <p:nvSpPr>
          <p:cNvPr id="134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scan</a:t>
            </a:r>
            <a:r>
              <a:rPr lang="en-US" dirty="0"/>
              <a:t>ned input, read from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scanf</a:t>
            </a:r>
            <a:r>
              <a:rPr lang="en-US" dirty="0"/>
              <a:t>()</a:t>
            </a:r>
            <a:br>
              <a:rPr lang="en-US" dirty="0"/>
            </a:b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	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j1,j2;	     // my initials  </a:t>
            </a:r>
          </a:p>
          <a:p>
            <a:pPr>
              <a:buFontTx/>
              <a:buNone/>
            </a:pP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fscanf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“%</a:t>
            </a:r>
            <a:r>
              <a:rPr lang="en-US" sz="2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j1,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j2,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</p:txBody>
      </p:sp>
      <p:sp>
        <p:nvSpPr>
          <p:cNvPr id="134148" name="Rectangle 4"/>
          <p:cNvSpPr>
            <a:spLocks noChangeArrowheads="1"/>
          </p:cNvSpPr>
          <p:nvPr/>
        </p:nvSpPr>
        <p:spPr bwMode="auto">
          <a:xfrm>
            <a:off x="2895600" y="5715000"/>
            <a:ext cx="2667000" cy="838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Format String,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same as for scanf  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34149" name="Line 5"/>
          <p:cNvSpPr>
            <a:spLocks noChangeShapeType="1"/>
          </p:cNvSpPr>
          <p:nvPr/>
        </p:nvSpPr>
        <p:spPr bwMode="auto">
          <a:xfrm flipH="1" flipV="1">
            <a:off x="5257800" y="5486400"/>
            <a:ext cx="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4150" name="Oval 6"/>
          <p:cNvSpPr>
            <a:spLocks noChangeArrowheads="1"/>
          </p:cNvSpPr>
          <p:nvPr/>
        </p:nvSpPr>
        <p:spPr bwMode="auto">
          <a:xfrm>
            <a:off x="3505200" y="5041900"/>
            <a:ext cx="19050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848600" cy="12954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Characters vs. Strings in C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676400"/>
            <a:ext cx="7772400" cy="4953000"/>
          </a:xfrm>
        </p:spPr>
        <p:txBody>
          <a:bodyPr/>
          <a:lstStyle/>
          <a:p>
            <a:pPr marL="533400" indent="-533400"/>
            <a:r>
              <a:rPr lang="en-US" sz="2800"/>
              <a:t>(recall</a:t>
            </a:r>
            <a:r>
              <a:rPr lang="en-US" sz="2000"/>
              <a:t>:  literal == ‘fixed value written directly into the program’</a:t>
            </a:r>
            <a:r>
              <a:rPr lang="en-US" sz="2800"/>
              <a:t>)</a:t>
            </a:r>
          </a:p>
          <a:p>
            <a:pPr marL="533400" indent="-533400"/>
            <a:r>
              <a:rPr lang="en-US"/>
              <a:t>Character literals:  ‘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’a’ ’3’ ’\n’ ’D’</a:t>
            </a:r>
            <a:r>
              <a:rPr lang="en-US"/>
              <a:t/>
            </a:r>
            <a:br>
              <a:rPr lang="en-US"/>
            </a:br>
            <a:r>
              <a:rPr lang="en-US"/>
              <a:t>  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only one</a:t>
            </a:r>
            <a:r>
              <a:rPr lang="en-US"/>
              <a:t> character in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single quotes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</a:p>
          <a:p>
            <a:pPr marL="533400" indent="-533400"/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/>
            <a:r>
              <a:rPr lang="en-US"/>
              <a:t>String literals: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“Hi %s!\n” “Red Trees”</a:t>
            </a:r>
            <a:b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at least one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character in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double quotes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</a:p>
          <a:p>
            <a:pPr marL="533400" indent="-533400"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letr = ‘Y’;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</a:p>
          <a:p>
            <a:pPr marL="533400" indent="-533400"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printf(“choose %c”,letr);</a:t>
            </a:r>
          </a:p>
        </p:txBody>
      </p:sp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609600" y="5105400"/>
            <a:ext cx="4648200" cy="1447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413" name="Oval 5"/>
          <p:cNvSpPr>
            <a:spLocks noChangeArrowheads="1"/>
          </p:cNvSpPr>
          <p:nvPr/>
        </p:nvSpPr>
        <p:spPr bwMode="auto">
          <a:xfrm>
            <a:off x="2514600" y="5334000"/>
            <a:ext cx="457200" cy="3810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414" name="Oval 6"/>
          <p:cNvSpPr>
            <a:spLocks noChangeArrowheads="1"/>
          </p:cNvSpPr>
          <p:nvPr/>
        </p:nvSpPr>
        <p:spPr bwMode="auto">
          <a:xfrm>
            <a:off x="2362200" y="5943600"/>
            <a:ext cx="17526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415" name="Freeform 7"/>
          <p:cNvSpPr>
            <a:spLocks/>
          </p:cNvSpPr>
          <p:nvPr/>
        </p:nvSpPr>
        <p:spPr bwMode="auto">
          <a:xfrm>
            <a:off x="504825" y="2663825"/>
            <a:ext cx="3546475" cy="2681288"/>
          </a:xfrm>
          <a:custGeom>
            <a:avLst/>
            <a:gdLst>
              <a:gd name="T0" fmla="*/ 2234 w 2234"/>
              <a:gd name="T1" fmla="*/ 0 h 1689"/>
              <a:gd name="T2" fmla="*/ 377 w 2234"/>
              <a:gd name="T3" fmla="*/ 0 h 1689"/>
              <a:gd name="T4" fmla="*/ 0 w 2234"/>
              <a:gd name="T5" fmla="*/ 844 h 1689"/>
              <a:gd name="T6" fmla="*/ 1281 w 2234"/>
              <a:gd name="T7" fmla="*/ 1689 h 16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4" h="1689">
                <a:moveTo>
                  <a:pt x="2234" y="0"/>
                </a:moveTo>
                <a:lnTo>
                  <a:pt x="377" y="0"/>
                </a:lnTo>
                <a:lnTo>
                  <a:pt x="0" y="844"/>
                </a:lnTo>
                <a:lnTo>
                  <a:pt x="1281" y="1689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416" name="Freeform 8"/>
          <p:cNvSpPr>
            <a:spLocks/>
          </p:cNvSpPr>
          <p:nvPr/>
        </p:nvSpPr>
        <p:spPr bwMode="auto">
          <a:xfrm>
            <a:off x="882650" y="4176713"/>
            <a:ext cx="2586038" cy="1830387"/>
          </a:xfrm>
          <a:custGeom>
            <a:avLst/>
            <a:gdLst>
              <a:gd name="T0" fmla="*/ 1629 w 1629"/>
              <a:gd name="T1" fmla="*/ 1 h 1153"/>
              <a:gd name="T2" fmla="*/ 205 w 1629"/>
              <a:gd name="T3" fmla="*/ 0 h 1153"/>
              <a:gd name="T4" fmla="*/ 0 w 1629"/>
              <a:gd name="T5" fmla="*/ 507 h 1153"/>
              <a:gd name="T6" fmla="*/ 1013 w 1629"/>
              <a:gd name="T7" fmla="*/ 1153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9" h="1153">
                <a:moveTo>
                  <a:pt x="1629" y="1"/>
                </a:moveTo>
                <a:lnTo>
                  <a:pt x="205" y="0"/>
                </a:lnTo>
                <a:lnTo>
                  <a:pt x="0" y="507"/>
                </a:lnTo>
                <a:lnTo>
                  <a:pt x="1013" y="1153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19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80772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fscanf()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“Read text from file”</a:t>
            </a:r>
          </a:p>
        </p:txBody>
      </p:sp>
      <p:sp>
        <p:nvSpPr>
          <p:cNvPr id="136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scan</a:t>
            </a:r>
            <a:r>
              <a:rPr lang="en-US" dirty="0"/>
              <a:t>ned input, read from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scanf</a:t>
            </a:r>
            <a:r>
              <a:rPr lang="en-US" dirty="0"/>
              <a:t>()</a:t>
            </a:r>
            <a:br>
              <a:rPr lang="en-US" dirty="0"/>
            </a:b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	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j1,j2;	     // my initials  </a:t>
            </a:r>
          </a:p>
          <a:p>
            <a:pPr>
              <a:buFontTx/>
              <a:buNone/>
            </a:pP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fscanf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(pF,“%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j1,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j2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k,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</p:txBody>
      </p:sp>
      <p:sp>
        <p:nvSpPr>
          <p:cNvPr id="136196" name="Rectangle 4"/>
          <p:cNvSpPr>
            <a:spLocks noChangeArrowheads="1"/>
          </p:cNvSpPr>
          <p:nvPr/>
        </p:nvSpPr>
        <p:spPr bwMode="auto">
          <a:xfrm>
            <a:off x="3581400" y="5771029"/>
            <a:ext cx="4648200" cy="838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List of variables with magic ‘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&amp;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’ </a:t>
            </a:r>
          </a:p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reads int, int, float,… 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36197" name="Line 5"/>
          <p:cNvSpPr>
            <a:spLocks noChangeShapeType="1"/>
          </p:cNvSpPr>
          <p:nvPr/>
        </p:nvSpPr>
        <p:spPr bwMode="auto">
          <a:xfrm flipV="1">
            <a:off x="5334000" y="5463987"/>
            <a:ext cx="571500" cy="307041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6198" name="Oval 6"/>
          <p:cNvSpPr>
            <a:spLocks noChangeArrowheads="1"/>
          </p:cNvSpPr>
          <p:nvPr/>
        </p:nvSpPr>
        <p:spPr bwMode="auto">
          <a:xfrm>
            <a:off x="5562600" y="5029200"/>
            <a:ext cx="26670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24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80772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fscanf()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“Read text from file”</a:t>
            </a:r>
          </a:p>
        </p:txBody>
      </p:sp>
      <p:sp>
        <p:nvSpPr>
          <p:cNvPr id="138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scan</a:t>
            </a:r>
            <a:r>
              <a:rPr lang="en-US" dirty="0"/>
              <a:t>ned input, read from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scanf</a:t>
            </a:r>
            <a:r>
              <a:rPr lang="en-US" dirty="0"/>
              <a:t>()</a:t>
            </a:r>
            <a:br>
              <a:rPr lang="en-US" dirty="0"/>
            </a:b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	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j1,j2;	     // my initials  </a:t>
            </a:r>
          </a:p>
          <a:p>
            <a:pPr>
              <a:buFontTx/>
              <a:buNone/>
            </a:pP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fscanf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(pF,“%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&amp;j1,&amp;j2,&amp;k,&amp;flot);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</p:txBody>
      </p:sp>
      <p:sp>
        <p:nvSpPr>
          <p:cNvPr id="138244" name="Rectangle 4"/>
          <p:cNvSpPr>
            <a:spLocks noChangeArrowheads="1"/>
          </p:cNvSpPr>
          <p:nvPr/>
        </p:nvSpPr>
        <p:spPr bwMode="auto">
          <a:xfrm>
            <a:off x="3124200" y="5562600"/>
            <a:ext cx="3276600" cy="12192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Return value:</a:t>
            </a:r>
          </a:p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Number of items read.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(Zero or ‘EOF’ on error)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38245" name="Line 5"/>
          <p:cNvSpPr>
            <a:spLocks noChangeShapeType="1"/>
          </p:cNvSpPr>
          <p:nvPr/>
        </p:nvSpPr>
        <p:spPr bwMode="auto">
          <a:xfrm flipH="1" flipV="1">
            <a:off x="1600200" y="5410200"/>
            <a:ext cx="1524000" cy="609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8246" name="Oval 6"/>
          <p:cNvSpPr>
            <a:spLocks noChangeArrowheads="1"/>
          </p:cNvSpPr>
          <p:nvPr/>
        </p:nvSpPr>
        <p:spPr bwMode="auto">
          <a:xfrm>
            <a:off x="990600" y="5105400"/>
            <a:ext cx="685800" cy="3810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2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8077200" cy="1143000"/>
          </a:xfrm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fscanf()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: “Read text from file”</a:t>
            </a:r>
          </a:p>
        </p:txBody>
      </p:sp>
      <p:sp>
        <p:nvSpPr>
          <p:cNvPr id="140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ormatted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scan</a:t>
            </a:r>
            <a:r>
              <a:rPr lang="en-US" dirty="0"/>
              <a:t>ned input, read from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</a:t>
            </a:r>
            <a:r>
              <a:rPr lang="en-US" dirty="0"/>
              <a:t>ile</a:t>
            </a:r>
          </a:p>
          <a:p>
            <a:r>
              <a:rPr lang="en-US" dirty="0"/>
              <a:t>Exact same formatting rules as </a:t>
            </a:r>
            <a:r>
              <a:rPr lang="en-US" dirty="0" err="1"/>
              <a:t>scanf</a:t>
            </a:r>
            <a:r>
              <a:rPr lang="en-US" dirty="0"/>
              <a:t>()</a:t>
            </a:r>
            <a:br>
              <a:rPr lang="en-US" dirty="0"/>
            </a:b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double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	// some numbers </a:t>
            </a:r>
          </a:p>
          <a:p>
            <a:pPr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k;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FILE *pF;        // declare a pointer-to-FILE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j1,j2;	     // my initials  </a:t>
            </a:r>
          </a:p>
          <a:p>
            <a:pPr>
              <a:buFontTx/>
              <a:buNone/>
            </a:pP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pF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fopen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testfile.txt”,”r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fscanf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(pF,“%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c%c%d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,%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&amp;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j1,&amp;j2,&amp;k,&amp;flot);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fclose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(pF);</a:t>
            </a:r>
          </a:p>
        </p:txBody>
      </p:sp>
      <p:sp>
        <p:nvSpPr>
          <p:cNvPr id="140292" name="Rectangle 4"/>
          <p:cNvSpPr>
            <a:spLocks noChangeArrowheads="1"/>
          </p:cNvSpPr>
          <p:nvPr/>
        </p:nvSpPr>
        <p:spPr bwMode="auto">
          <a:xfrm>
            <a:off x="3657600" y="5791200"/>
            <a:ext cx="2209800" cy="8382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 type="none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Close file when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you are done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40293" name="Line 5"/>
          <p:cNvSpPr>
            <a:spLocks noChangeShapeType="1"/>
          </p:cNvSpPr>
          <p:nvPr/>
        </p:nvSpPr>
        <p:spPr bwMode="auto">
          <a:xfrm flipH="1">
            <a:off x="2819400" y="5867400"/>
            <a:ext cx="8382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40294" name="Oval 6"/>
          <p:cNvSpPr>
            <a:spLocks noChangeArrowheads="1"/>
          </p:cNvSpPr>
          <p:nvPr/>
        </p:nvSpPr>
        <p:spPr bwMode="auto">
          <a:xfrm>
            <a:off x="990600" y="5715000"/>
            <a:ext cx="1828800" cy="609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533400"/>
            <a:ext cx="7848600" cy="12954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(Recall)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loops, rand(), srand:</a:t>
            </a:r>
            <a:r>
              <a:rPr lang="en-US">
                <a:latin typeface="Tahoma" pitchFamily="34" charset="0"/>
              </a:rPr>
              <a:t/>
            </a:r>
            <a:br>
              <a:rPr lang="en-US">
                <a:latin typeface="Tahoma" pitchFamily="34" charset="0"/>
              </a:rPr>
            </a:br>
            <a:r>
              <a:rPr lang="en-US">
                <a:latin typeface="Tahoma" pitchFamily="34" charset="0"/>
              </a:rPr>
              <a:t>Practice problems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2286000"/>
            <a:ext cx="7772400" cy="3962400"/>
          </a:xfrm>
        </p:spPr>
        <p:txBody>
          <a:bodyPr/>
          <a:lstStyle/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n-US" sz="2800"/>
              <a:t>Write a program that prints out all integers from </a:t>
            </a:r>
            <a:br>
              <a:rPr lang="en-US" sz="2800"/>
            </a:br>
            <a:r>
              <a:rPr lang="en-US" sz="2800"/>
              <a:t>1 to 100 that are divisible by both 6 and 7</a:t>
            </a:r>
          </a:p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n-US" sz="2800"/>
              <a:t>Write a program that prints out all integers from </a:t>
            </a:r>
            <a:br>
              <a:rPr lang="en-US" sz="2800"/>
            </a:br>
            <a:r>
              <a:rPr lang="en-US" sz="2800"/>
              <a:t>1 and 100 that are divisible by 6 or 7 but not both. </a:t>
            </a:r>
          </a:p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n-US" sz="2800"/>
              <a:t>Write a program that accepts an integer and prints out a list of all its prime divisors.</a:t>
            </a:r>
          </a:p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n-US" sz="2800"/>
              <a:t>Rewrite Problem 3 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without</a:t>
            </a:r>
            <a:r>
              <a:rPr lang="en-US" sz="2800"/>
              <a:t> using the modulus operator (%).</a:t>
            </a:r>
          </a:p>
          <a:p>
            <a:pPr marL="533400" indent="-533400">
              <a:lnSpc>
                <a:spcPct val="90000"/>
              </a:lnSpc>
            </a:pPr>
            <a:endParaRPr lang="en-US" sz="28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Character Practice Problems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648200"/>
          </a:xfrm>
        </p:spPr>
        <p:txBody>
          <a:bodyPr/>
          <a:lstStyle/>
          <a:p>
            <a:r>
              <a:rPr lang="en-US"/>
              <a:t>Write a function that returns true if its input character is a vowel, false otherwise.</a:t>
            </a:r>
          </a:p>
          <a:p>
            <a:endParaRPr lang="en-US"/>
          </a:p>
          <a:p>
            <a:r>
              <a:rPr lang="en-US"/>
              <a:t>Write a function that reads the letter grades of five students and prints them in lexicographic order.</a:t>
            </a:r>
          </a:p>
          <a:p>
            <a:pPr lvl="1"/>
            <a:r>
              <a:rPr lang="en-US"/>
              <a:t>something to think about: what if we wanted to do this for 50 students?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848600" cy="12954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Characters vs. Strings in C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953000"/>
          </a:xfrm>
        </p:spPr>
        <p:txBody>
          <a:bodyPr/>
          <a:lstStyle/>
          <a:p>
            <a:pPr marL="533400" indent="-533400">
              <a:lnSpc>
                <a:spcPct val="90000"/>
              </a:lnSpc>
            </a:pPr>
            <a:r>
              <a:rPr lang="en-US" sz="2400" dirty="0">
                <a:solidFill>
                  <a:schemeClr val="bg2"/>
                </a:solidFill>
              </a:rPr>
              <a:t>(recall</a:t>
            </a:r>
            <a:r>
              <a:rPr lang="en-US" sz="1800" dirty="0">
                <a:solidFill>
                  <a:schemeClr val="bg2"/>
                </a:solidFill>
              </a:rPr>
              <a:t>:  literal == ‘fixed value written directly into the program’</a:t>
            </a:r>
            <a:r>
              <a:rPr lang="en-US" sz="2400" dirty="0">
                <a:solidFill>
                  <a:schemeClr val="bg2"/>
                </a:solidFill>
              </a:rPr>
              <a:t>)</a:t>
            </a:r>
          </a:p>
          <a:p>
            <a:pPr marL="533400" indent="-533400">
              <a:lnSpc>
                <a:spcPct val="90000"/>
              </a:lnSpc>
            </a:pPr>
            <a:r>
              <a:rPr lang="en-US" sz="2800" dirty="0">
                <a:solidFill>
                  <a:schemeClr val="bg2"/>
                </a:solidFill>
              </a:rPr>
              <a:t>Character literals:  ‘</a:t>
            </a:r>
            <a:r>
              <a:rPr lang="en-US" sz="2400" b="1" dirty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’a’ ’3’ ’\n’ ’D’</a:t>
            </a:r>
            <a:r>
              <a:rPr lang="en-US" sz="2800" dirty="0">
                <a:solidFill>
                  <a:schemeClr val="bg2"/>
                </a:solidFill>
              </a:rPr>
              <a:t/>
            </a:r>
            <a:br>
              <a:rPr lang="en-US" sz="2800" dirty="0">
                <a:solidFill>
                  <a:schemeClr val="bg2"/>
                </a:solidFill>
              </a:rPr>
            </a:br>
            <a:r>
              <a:rPr lang="en-US" sz="2800" dirty="0">
                <a:solidFill>
                  <a:schemeClr val="bg2"/>
                </a:solidFill>
              </a:rPr>
              <a:t>   </a:t>
            </a:r>
            <a:r>
              <a:rPr lang="en-US" sz="2800" b="1" dirty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only one</a:t>
            </a:r>
            <a:r>
              <a:rPr lang="en-US" sz="2800" dirty="0">
                <a:solidFill>
                  <a:schemeClr val="bg2"/>
                </a:solidFill>
              </a:rPr>
              <a:t> character in </a:t>
            </a:r>
            <a:r>
              <a:rPr lang="en-US" sz="2800" b="1" dirty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single quotes;</a:t>
            </a:r>
            <a:endParaRPr lang="en-US" sz="1800" b="1" dirty="0">
              <a:solidFill>
                <a:schemeClr val="bg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lnSpc>
                <a:spcPct val="90000"/>
              </a:lnSpc>
            </a:pP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CAREFUL!</a:t>
            </a:r>
            <a:r>
              <a:rPr lang="en-US" sz="2800" dirty="0"/>
              <a:t> </a:t>
            </a:r>
          </a:p>
          <a:p>
            <a:pPr marL="533400" indent="-533400">
              <a:lnSpc>
                <a:spcPct val="90000"/>
              </a:lnSpc>
            </a:pPr>
            <a:r>
              <a:rPr lang="en-US" sz="2800" dirty="0"/>
              <a:t>character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‘7’</a:t>
            </a:r>
            <a:r>
              <a:rPr lang="en-US" sz="2800" dirty="0"/>
              <a:t>, string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“7”</a:t>
            </a:r>
            <a:r>
              <a:rPr lang="en-US" sz="2800" dirty="0"/>
              <a:t>, and numerical value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7</a:t>
            </a:r>
            <a:r>
              <a:rPr lang="en-US" sz="2800" dirty="0"/>
              <a:t>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ARE COMPLETELY DIFFERENT!</a:t>
            </a:r>
            <a:r>
              <a:rPr lang="en-US" sz="2800" dirty="0"/>
              <a:t> </a:t>
            </a: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lnSpc>
                <a:spcPct val="90000"/>
              </a:lnSpc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n_sev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7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 marL="533400" indent="-533400"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char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ch_sev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’7’;</a:t>
            </a:r>
          </a:p>
          <a:p>
            <a:pPr marL="533400" indent="-533400">
              <a:lnSpc>
                <a:spcPct val="90000"/>
              </a:lnSpc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if(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n_sev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== (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ch_sev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n_sev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++; //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FALSE!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!   </a:t>
            </a:r>
          </a:p>
          <a:p>
            <a:pPr marL="533400" indent="-533400"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if(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n_sev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== (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)“7”)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n_sev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++;  //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err:cast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</a:p>
          <a:p>
            <a:pPr marL="533400" indent="-533400"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if(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ch_sev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 (char)“7”)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n_sev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++; //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err:cast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</a:t>
            </a: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533400" indent="-533400">
              <a:lnSpc>
                <a:spcPct val="90000"/>
              </a:lnSpc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19465" name="Rectangle 9"/>
          <p:cNvSpPr>
            <a:spLocks noChangeArrowheads="1"/>
          </p:cNvSpPr>
          <p:nvPr/>
        </p:nvSpPr>
        <p:spPr bwMode="auto">
          <a:xfrm>
            <a:off x="533400" y="4343400"/>
            <a:ext cx="7848600" cy="22860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Characters as Numbers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8077200" cy="4800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 smtClean="0"/>
              <a:t>US Computers, C uses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ASCII </a:t>
            </a:r>
            <a:r>
              <a:rPr lang="en-US" sz="2800" dirty="0"/>
              <a:t>to encode </a:t>
            </a:r>
            <a:r>
              <a:rPr lang="en-US" sz="2800" dirty="0" smtClean="0"/>
              <a:t>characters</a:t>
            </a:r>
            <a:endParaRPr lang="en-US" sz="2800" dirty="0"/>
          </a:p>
          <a:p>
            <a:pPr>
              <a:lnSpc>
                <a:spcPct val="90000"/>
              </a:lnSpc>
            </a:pPr>
            <a:r>
              <a:rPr lang="en-US" sz="2800" dirty="0"/>
              <a:t>ASCII- (“ask-</a:t>
            </a:r>
            <a:r>
              <a:rPr lang="en-US" sz="2800" dirty="0" err="1"/>
              <a:t>ee</a:t>
            </a:r>
            <a:r>
              <a:rPr lang="en-US" sz="2800" dirty="0"/>
              <a:t>”): </a:t>
            </a:r>
            <a:r>
              <a:rPr lang="en-US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</a:t>
            </a:r>
            <a:r>
              <a:rPr lang="en-US" sz="2800" dirty="0"/>
              <a:t>merican </a:t>
            </a:r>
            <a:r>
              <a:rPr lang="en-US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</a:t>
            </a:r>
            <a:r>
              <a:rPr lang="en-US" sz="2800" dirty="0"/>
              <a:t>tandard </a:t>
            </a:r>
            <a:r>
              <a:rPr lang="en-US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en-US" sz="2800" dirty="0"/>
              <a:t>ode for </a:t>
            </a:r>
            <a:r>
              <a:rPr lang="en-US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</a:t>
            </a:r>
            <a:r>
              <a:rPr lang="en-US" sz="2800" dirty="0"/>
              <a:t>nformation </a:t>
            </a:r>
            <a:r>
              <a:rPr lang="en-US" sz="2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</a:t>
            </a:r>
            <a:r>
              <a:rPr lang="en-US" sz="2800" dirty="0"/>
              <a:t>nterchange: </a:t>
            </a:r>
            <a:r>
              <a:rPr lang="en-US" sz="2800" dirty="0">
                <a:solidFill>
                  <a:srgbClr val="FF0000"/>
                </a:solidFill>
              </a:rPr>
              <a:t>one</a:t>
            </a:r>
            <a:r>
              <a:rPr lang="en-US" sz="2800" dirty="0"/>
              <a:t> byte/char.</a:t>
            </a:r>
          </a:p>
          <a:p>
            <a:pPr>
              <a:lnSpc>
                <a:spcPct val="90000"/>
              </a:lnSpc>
            </a:pPr>
            <a:r>
              <a:rPr lang="en-US" sz="2800" dirty="0" smtClean="0"/>
              <a:t>The ASCII character-code set contains: </a:t>
            </a:r>
            <a:endParaRPr lang="en-US" sz="2800" dirty="0"/>
          </a:p>
          <a:p>
            <a:pPr lvl="1">
              <a:lnSpc>
                <a:spcPct val="90000"/>
              </a:lnSpc>
            </a:pPr>
            <a:r>
              <a:rPr lang="en-US" sz="2400" dirty="0"/>
              <a:t>lower/upper case characters from A to Z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special characters, such as %, #, {, ?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digits (characters, not numbers!) from 0 to 9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special control codes: NULL, EOF, CR, ESC, BS,	</a:t>
            </a:r>
            <a:br>
              <a:rPr lang="en-US" sz="2400" dirty="0"/>
            </a:br>
            <a:r>
              <a:rPr lang="en-US" sz="2400" dirty="0"/>
              <a:t>(&amp; obsolete teletype codes: CAN, VT, DC2, SYN …)</a:t>
            </a:r>
            <a:br>
              <a:rPr lang="en-US" sz="2400" dirty="0"/>
            </a:br>
            <a:endParaRPr lang="en-US" sz="2400" dirty="0"/>
          </a:p>
          <a:p>
            <a:pPr>
              <a:lnSpc>
                <a:spcPct val="90000"/>
              </a:lnSpc>
            </a:pPr>
            <a:r>
              <a:rPr lang="en-US" sz="2800" dirty="0"/>
              <a:t>See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Appendix A</a:t>
            </a:r>
            <a:r>
              <a:rPr lang="en-US" sz="2800" dirty="0"/>
              <a:t> for all the details: an ASCII table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(Rest of the world: ‘Unicode’ 16-bit (</a:t>
            </a:r>
            <a:r>
              <a:rPr lang="en-US" sz="2800" dirty="0">
                <a:solidFill>
                  <a:srgbClr val="FF0000"/>
                </a:solidFill>
              </a:rPr>
              <a:t>2-byte</a:t>
            </a:r>
            <a:r>
              <a:rPr lang="en-US" sz="2800" dirty="0"/>
              <a:t>) chars: Cyrillic, Greek, Arabic, Chinese, Korean,…)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Character Math: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BAD KIND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7724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Characters are stored as (short) integers;</a:t>
            </a:r>
          </a:p>
          <a:p>
            <a:pPr>
              <a:lnSpc>
                <a:spcPct val="90000"/>
              </a:lnSpc>
            </a:pPr>
            <a:r>
              <a:rPr lang="en-US" sz="2800"/>
              <a:t>Integer math on characters will work, </a:t>
            </a:r>
          </a:p>
          <a:p>
            <a:pPr>
              <a:lnSpc>
                <a:spcPct val="90000"/>
              </a:lnSpc>
            </a:pPr>
            <a:r>
              <a:rPr lang="en-US" sz="2800"/>
              <a:t>Fun, but </a:t>
            </a:r>
            <a:r>
              <a:rPr lang="en-US" sz="2800" i="1"/>
              <a:t>almost always</a:t>
            </a:r>
            <a:r>
              <a:rPr lang="en-US" sz="2800"/>
              <a:t>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A BAD IDEA!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charA, char6;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charA = ‘A’;		// ‘A’ is decimal  65  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char6 = ‘6’;		// ‘6’ is decimal  54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	// ‘w’ is decimal 119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printf(“in ASCII,6+A is %c!!\n”,charA+char6);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	   </a:t>
            </a:r>
          </a:p>
        </p:txBody>
      </p:sp>
      <p:sp>
        <p:nvSpPr>
          <p:cNvPr id="3076" name="Text Box 4"/>
          <p:cNvSpPr txBox="1">
            <a:spLocks noChangeArrowheads="1"/>
          </p:cNvSpPr>
          <p:nvPr/>
        </p:nvSpPr>
        <p:spPr bwMode="auto">
          <a:xfrm>
            <a:off x="1447800" y="5410200"/>
            <a:ext cx="4244975" cy="119697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Result: </a:t>
            </a:r>
          </a:p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Lucida Console" pitchFamily="49" charset="0"/>
              </a:rPr>
              <a:t>&gt;In ASCII, 5+A is w !!</a:t>
            </a:r>
          </a:p>
          <a:p>
            <a:pPr>
              <a:buFont typeface="Wingdings" pitchFamily="2" charset="2"/>
              <a:buNone/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Lucida Console" pitchFamily="49" charset="0"/>
              </a:rPr>
              <a:t>&gt;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Character Math: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GOOD KIND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5410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 dirty="0"/>
              <a:t>Useful Exception:  alphabetic comparisons </a:t>
            </a:r>
            <a:br>
              <a:rPr lang="en-US" sz="2400" dirty="0"/>
            </a:br>
            <a:r>
              <a:rPr lang="en-US" sz="2400" dirty="0"/>
              <a:t>	</a:t>
            </a:r>
            <a:r>
              <a:rPr lang="en-US" sz="20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(CS Jargon:  ‘lexicographic comparisons’)</a:t>
            </a:r>
            <a:r>
              <a:rPr lang="en-US" sz="2000" dirty="0"/>
              <a:t> </a:t>
            </a:r>
          </a:p>
          <a:p>
            <a:pPr>
              <a:lnSpc>
                <a:spcPct val="90000"/>
              </a:lnSpc>
            </a:pPr>
            <a:r>
              <a:rPr lang="en-US" sz="2400" dirty="0"/>
              <a:t>In ASCII code, 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digits &lt;UPPERCASE &lt;lowercase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  <a:r>
              <a:rPr lang="en-US" sz="2400" dirty="0"/>
              <a:t>  or: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0&lt;1&lt;2 …&lt;9&lt; … &lt;A&lt;B&lt;C …a&lt;b&lt;c&lt;d…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c1, c2;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 . .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(“type 2 chars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:”);    // 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ask 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user</a:t>
            </a: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scanf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 %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c%c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”, &amp;c1, &amp;c2);   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for 2 chars, then</a:t>
            </a: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if(c1 &gt;= c2)		    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// 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sort c1,c2 </a:t>
            </a:r>
            <a:r>
              <a:rPr lang="en-US" sz="1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by value:</a:t>
            </a:r>
            <a:endParaRPr lang="en-US" sz="1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(“sorted: %c, then %c\n”, c2, c1);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else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1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(“sorted: %c, then %c\n”, c1, c2);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					   </a:t>
            </a:r>
          </a:p>
        </p:txBody>
      </p:sp>
      <p:sp>
        <p:nvSpPr>
          <p:cNvPr id="21509" name="Rectangle 5"/>
          <p:cNvSpPr>
            <a:spLocks noChangeArrowheads="1"/>
          </p:cNvSpPr>
          <p:nvPr/>
        </p:nvSpPr>
        <p:spPr bwMode="auto">
          <a:xfrm>
            <a:off x="685800" y="2971800"/>
            <a:ext cx="7696200" cy="3733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Character Functions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8153400" cy="4953000"/>
          </a:xfrm>
        </p:spPr>
        <p:txBody>
          <a:bodyPr/>
          <a:lstStyle/>
          <a:p>
            <a:r>
              <a:rPr lang="en-US" sz="2800" dirty="0"/>
              <a:t>Where are they?   </a:t>
            </a:r>
            <a:r>
              <a:rPr lang="en-US" sz="2800" dirty="0">
                <a:latin typeface="Courier New" pitchFamily="49" charset="0"/>
              </a:rPr>
              <a:t>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 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ctype.h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&gt;</a:t>
            </a:r>
          </a:p>
          <a:p>
            <a:r>
              <a:rPr lang="en-US" sz="2800" dirty="0"/>
              <a:t>Many functions, but all take 1 character </a:t>
            </a:r>
            <a:r>
              <a:rPr lang="en-US" sz="2800" dirty="0" smtClean="0"/>
              <a:t>input:</a:t>
            </a:r>
            <a:endParaRPr lang="en-US" sz="2800" b="1" i="1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BOOL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isalpha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 c);	// letter or digit?  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BOOL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ispunct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 c);	// A punctuation mark?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BOOL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isspace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 c);	// Is it whitespace? 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BOOL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islower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 c);	// Is it lowercase?  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BOOL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isupper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 c);	// Is it uppercase?   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BOOL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isdigit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 c); 	// Is it a digit?      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toupper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 c);	// Convert to uppercase 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char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tolower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(char c);	// Convert to lowercase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228600"/>
            <a:ext cx="8839200" cy="1143000"/>
          </a:xfrm>
        </p:spPr>
        <p:txBody>
          <a:bodyPr/>
          <a:lstStyle/>
          <a:p>
            <a:r>
              <a:rPr lang="en-US" sz="480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‘File’: Early Computer Artifact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610600" cy="48006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Ancient Origins (1940s—first computers)</a:t>
            </a:r>
            <a:b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As a simple, logical storage format for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digital tape drives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(Rather awkward and constrained for the data types, </a:t>
            </a:r>
            <a:br>
              <a:rPr lang="en-US" sz="2000"/>
            </a:br>
            <a:r>
              <a:rPr lang="en-US" sz="2000"/>
              <a:t>data structures &amp; disk storage we use today, but we’re stuck with it…)</a:t>
            </a:r>
            <a:br>
              <a:rPr lang="en-US" sz="2000"/>
            </a:br>
            <a:endParaRPr lang="en-US" sz="2000"/>
          </a:p>
          <a:p>
            <a:pPr>
              <a:lnSpc>
                <a:spcPct val="90000"/>
              </a:lnSpc>
            </a:pPr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File: a long sequence of bytes</a:t>
            </a:r>
            <a:r>
              <a:rPr lang="en-US" sz="2400"/>
              <a:t> of </a:t>
            </a:r>
            <a:r>
              <a:rPr lang="en-US" sz="2400" b="1" i="1"/>
              <a:t>any</a:t>
            </a:r>
            <a:r>
              <a:rPr lang="en-US" sz="2400"/>
              <a:t> desired length,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</a:pPr>
            <a:r>
              <a:rPr lang="en-US" sz="2400"/>
              <a:t>Kept on a ‘persistent’ storage device.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Persistent: unaffected by end-of-program, reboot, power on/off…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Diverse recording methods: mechanical, magnetic, optical…</a:t>
            </a:r>
          </a:p>
          <a:p>
            <a:pPr>
              <a:lnSpc>
                <a:spcPct val="90000"/>
              </a:lnSpc>
            </a:pPr>
            <a:endParaRPr lang="en-US" sz="2400"/>
          </a:p>
          <a:p>
            <a:pPr>
              <a:lnSpc>
                <a:spcPct val="90000"/>
              </a:lnSpc>
            </a:pPr>
            <a:r>
              <a:rPr lang="en-US" sz="2400"/>
              <a:t>A file is stored and/or retrieved: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By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name</a:t>
            </a:r>
            <a:r>
              <a:rPr lang="en-US" sz="2000"/>
              <a:t> only, using a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string</a:t>
            </a:r>
            <a:r>
              <a:rPr lang="en-US" sz="2000"/>
              <a:t> for directories and filenames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as a ‘</a:t>
            </a:r>
            <a:r>
              <a:rPr lang="en-US" sz="2000" b="1">
                <a:solidFill>
                  <a:srgbClr val="FF0000"/>
                </a:solidFill>
              </a:rPr>
              <a:t>stream</a:t>
            </a:r>
            <a:r>
              <a:rPr lang="en-US" sz="2000"/>
              <a:t>’ of bytes, with *NO* built-in address: can’t do ‘indexing’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1913</TotalTime>
  <Words>1396</Words>
  <Application>Microsoft Office PowerPoint</Application>
  <PresentationFormat>On-screen Show (4:3)</PresentationFormat>
  <Paragraphs>399</Paragraphs>
  <Slides>34</Slides>
  <Notes>34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34</vt:i4>
      </vt:variant>
    </vt:vector>
  </HeadingPairs>
  <TitlesOfParts>
    <vt:vector size="35" baseType="lpstr">
      <vt:lpstr>Default Design</vt:lpstr>
      <vt:lpstr>EECS 110: 4b  Characters; Text File I/O</vt:lpstr>
      <vt:lpstr>Characters vs. Strings in C</vt:lpstr>
      <vt:lpstr>Characters vs. Strings in C</vt:lpstr>
      <vt:lpstr>Characters vs. Strings in C</vt:lpstr>
      <vt:lpstr>Characters as Numbers</vt:lpstr>
      <vt:lpstr>Character Math: BAD KIND</vt:lpstr>
      <vt:lpstr>Character Math: GOOD KIND</vt:lpstr>
      <vt:lpstr>Character Functions</vt:lpstr>
      <vt:lpstr>‘File’: Early Computer Artifact</vt:lpstr>
      <vt:lpstr>Files in C</vt:lpstr>
      <vt:lpstr>Files in C</vt:lpstr>
      <vt:lpstr>File Open, File Close</vt:lpstr>
      <vt:lpstr>File Open, File Close</vt:lpstr>
      <vt:lpstr>File Open, File Close</vt:lpstr>
      <vt:lpstr>File Open, File Close</vt:lpstr>
      <vt:lpstr>File Open, File Close</vt:lpstr>
      <vt:lpstr>File Open, File Close</vt:lpstr>
      <vt:lpstr>File Open, File Close</vt:lpstr>
      <vt:lpstr>File Open, File Close</vt:lpstr>
      <vt:lpstr>Text Files and C</vt:lpstr>
      <vt:lpstr>fprintf(): “Print to file”</vt:lpstr>
      <vt:lpstr>fprintf(): “Print to file”</vt:lpstr>
      <vt:lpstr>fprintf(): “Print to file”</vt:lpstr>
      <vt:lpstr>fprintf(): “Print to file”</vt:lpstr>
      <vt:lpstr>fprintf(): “Print to file”</vt:lpstr>
      <vt:lpstr>fprintf(): “Print to file”</vt:lpstr>
      <vt:lpstr>fscanf(): “Read text from file”</vt:lpstr>
      <vt:lpstr>fscanf(): “Read text from file”</vt:lpstr>
      <vt:lpstr>fscanf(): “Read text from file”</vt:lpstr>
      <vt:lpstr>fscanf(): “Read text from file”</vt:lpstr>
      <vt:lpstr>fscanf(): “Read text from file”</vt:lpstr>
      <vt:lpstr>fscanf(): “Read text from file”</vt:lpstr>
      <vt:lpstr>(Recall) loops, rand(), srand: Practice problems</vt:lpstr>
      <vt:lpstr>Character Practice Problems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Characters</dc:title>
  <dc:creator>Jack Tumblin</dc:creator>
  <cp:lastModifiedBy>jetumblin</cp:lastModifiedBy>
  <cp:revision>34</cp:revision>
  <dcterms:created xsi:type="dcterms:W3CDTF">2002-04-24T02:06:38Z</dcterms:created>
  <dcterms:modified xsi:type="dcterms:W3CDTF">2012-01-25T15:41:54Z</dcterms:modified>
</cp:coreProperties>
</file>

<file path=docProps/thumbnail.jpeg>
</file>