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791" r:id="rId3"/>
    <p:sldId id="767" r:id="rId4"/>
    <p:sldId id="763" r:id="rId5"/>
    <p:sldId id="769" r:id="rId6"/>
    <p:sldId id="773" r:id="rId7"/>
    <p:sldId id="770" r:id="rId8"/>
    <p:sldId id="768" r:id="rId9"/>
    <p:sldId id="790" r:id="rId10"/>
    <p:sldId id="682" r:id="rId11"/>
    <p:sldId id="276" r:id="rId12"/>
    <p:sldId id="258" r:id="rId13"/>
    <p:sldId id="259" r:id="rId14"/>
    <p:sldId id="260" r:id="rId15"/>
    <p:sldId id="257" r:id="rId16"/>
    <p:sldId id="787" r:id="rId17"/>
    <p:sldId id="593" r:id="rId18"/>
    <p:sldId id="771" r:id="rId19"/>
    <p:sldId id="273" r:id="rId20"/>
    <p:sldId id="552" r:id="rId21"/>
    <p:sldId id="551" r:id="rId22"/>
    <p:sldId id="740" r:id="rId23"/>
    <p:sldId id="774" r:id="rId24"/>
    <p:sldId id="775" r:id="rId25"/>
    <p:sldId id="776" r:id="rId26"/>
    <p:sldId id="786" r:id="rId27"/>
    <p:sldId id="591" r:id="rId28"/>
    <p:sldId id="592" r:id="rId29"/>
    <p:sldId id="739" r:id="rId30"/>
    <p:sldId id="789" r:id="rId31"/>
    <p:sldId id="734" r:id="rId32"/>
    <p:sldId id="735" r:id="rId33"/>
    <p:sldId id="788" r:id="rId34"/>
    <p:sldId id="751" r:id="rId35"/>
    <p:sldId id="532" r:id="rId36"/>
    <p:sldId id="535" r:id="rId37"/>
    <p:sldId id="732" r:id="rId38"/>
    <p:sldId id="730" r:id="rId39"/>
    <p:sldId id="729" r:id="rId40"/>
    <p:sldId id="728" r:id="rId41"/>
    <p:sldId id="727" r:id="rId42"/>
    <p:sldId id="726" r:id="rId43"/>
    <p:sldId id="725" r:id="rId44"/>
    <p:sldId id="724" r:id="rId45"/>
    <p:sldId id="733" r:id="rId46"/>
    <p:sldId id="519" r:id="rId47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3333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FF00"/>
    <a:srgbClr val="3366FF"/>
    <a:srgbClr val="FF0000"/>
    <a:srgbClr val="CCCC00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3" autoAdjust="0"/>
    <p:restoredTop sz="98592" autoAdjust="0"/>
  </p:normalViewPr>
  <p:slideViewPr>
    <p:cSldViewPr>
      <p:cViewPr varScale="1">
        <p:scale>
          <a:sx n="72" d="100"/>
          <a:sy n="72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315668-34D1-4C34-A96C-9CA4B1142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AC01D-C735-4CDA-BDBE-522A7BDF1EE6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9EDD0-9CC4-4093-90DE-7AD2F12B7B86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5668-34D1-4C34-A96C-9CA4B11424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7AEBF-73F5-43CF-99FE-88BAAB21B13D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EB585-711B-4E1C-B405-F2F69E147006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E3CDF-EDF0-41AA-A6C3-58324E984A23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E3CDF-EDF0-41AA-A6C3-58324E984A23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C8243-C8A8-4A3E-BF7D-FE2B92A69717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5668-34D1-4C34-A96C-9CA4B11424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5E8DE-A16E-47EF-8BE2-83B0922F0FF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30017-9C94-4A6C-B5E6-FAD272C2C3EC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1E9FC-87DE-4E68-B4C1-4C94D5786D25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A28D8-E1A7-47CB-9076-DCA3C692D85C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6D936-3BEF-44BA-B62E-2371D6A4AD9C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130BC-2A05-4D61-8D4D-2A4D39DA4BC1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865F6-AE84-43D4-9B20-704BABF02686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0545C-9746-46C7-801D-DD7F39935A55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6299B-9B58-4A34-B24D-67D1A422290B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7D073-7AFB-4CF1-AC17-CFE1A3214850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81CF0-20CD-478C-B3D2-D10A82BC343F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04A4A-6F0A-4E19-A16D-D5A64CD35D44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94118" y="960726"/>
            <a:ext cx="4325471" cy="3291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endParaRPr lang="en-US" dirty="0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16107" y="4570268"/>
            <a:ext cx="5088965" cy="36519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1327" indent="-81327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86764" algn="l"/>
                <a:tab pos="1373528" algn="l"/>
                <a:tab pos="2060292" algn="l"/>
                <a:tab pos="2747056" algn="l"/>
                <a:tab pos="3433820" algn="l"/>
                <a:tab pos="4120584" algn="l"/>
                <a:tab pos="4807348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Design of DNA brick structures analogous to structures built of LEGO</a:t>
            </a:r>
            <a:r>
              <a:rPr lang="en-GB" baseline="33000" dirty="0">
                <a:latin typeface="Arial" charset="0"/>
                <a:ea typeface="msgothic" charset="0"/>
                <a:cs typeface="msgothic" charset="0"/>
              </a:rPr>
              <a:t>®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bricks. (</a:t>
            </a:r>
            <a:r>
              <a:rPr lang="en-GB" sz="1300" b="1" dirty="0">
                <a:ea typeface="msgothic" charset="0"/>
                <a:cs typeface="msgothic" charset="0"/>
              </a:rPr>
              <a:t>A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A 32-nt four-domain single-stranded DNA brick. Each domain is 8 nt in length. The connected domains 2 and 3 are “head” domains; domains 1 and 4 are “tail” domains. (</a:t>
            </a:r>
            <a:r>
              <a:rPr lang="en-GB" sz="1300" b="1" dirty="0">
                <a:ea typeface="msgothic" charset="0"/>
                <a:cs typeface="msgothic" charset="0"/>
              </a:rPr>
              <a:t>B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Each two-brick assembly forms a 90° dihedral angle via hybridization of two complementary 8-nt domains “a” and “a*”. (</a:t>
            </a:r>
            <a:r>
              <a:rPr lang="en-GB" sz="1300" b="1" dirty="0">
                <a:ea typeface="msgothic" charset="0"/>
                <a:cs typeface="msgothic" charset="0"/>
              </a:rPr>
              <a:t>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A molecular model that shows the helical structure of a 6H by 6H by 48B cuboid 3D DNA structure. Each strand has a particular sequence, as indicated by a distinct color. The inset shows a pair of bricks. (</a:t>
            </a:r>
            <a:r>
              <a:rPr lang="en-GB" sz="1300" b="1" dirty="0">
                <a:ea typeface="msgothic" charset="0"/>
                <a:cs typeface="msgothic" charset="0"/>
              </a:rPr>
              <a:t>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A LEGO-like model of the 6H by 6H by 48B cuboid. Each brick has a particular sequence. The color use is consistent with (B). Half bricks are present on the boundary of each layer. (</a:t>
            </a:r>
            <a:r>
              <a:rPr lang="en-GB" sz="1300" b="1" dirty="0">
                <a:ea typeface="msgothic" charset="0"/>
                <a:cs typeface="msgothic" charset="0"/>
              </a:rPr>
              <a:t>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The 6H by 6H by 48B cuboid is self-assembled from DNA bricks. The bricks are not interchangeable during self-assembly because of the distinct sequence of each brick. Using the 6H by 6H by 48B as a 3D molecular canvas, a smaller shape can be designed by using a subset of the bricks. (</a:t>
            </a:r>
            <a:r>
              <a:rPr lang="en-GB" sz="1300" b="1" dirty="0">
                <a:ea typeface="msgothic" charset="0"/>
                <a:cs typeface="msgothic" charset="0"/>
              </a:rPr>
              <a:t>F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 3D shapes designed from a 10 by 10 by 10–voxel 3D canvas; each voxel fits 8 bp (2.5 nm by 2.5 nm by 2.7 nm).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155A8-027F-41EA-9BAC-9CCB72DBFD41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6B580-6EB7-4164-A31A-559C2EB0F4EB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75F95-C44D-43A2-95CE-4F27B47B239F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E3CDF-EDF0-41AA-A6C3-58324E984A23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F226A-97BE-4A9D-8373-0517C63B44B9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B0639-B9D7-498B-A134-3A0DA17E2E22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9E75E-97E4-4308-A445-2697C3B29D17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020DB-2B20-4223-B8B8-825850CA860B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CE57F-471A-4700-9444-7521A06D0C5A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6A5F6-9F37-4132-84BA-FAE722343B21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43D4A-24F9-4881-8A1D-164772BD93D2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EB5AC-1449-4A89-BD25-BC52FED9403B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0B3C4-96B7-4952-955A-A4534501BDC1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BA7F8-499D-4C5D-969F-5BBF22AF5C4D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FE50-4349-42FF-AD8A-8B0C9DC7F05E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09633-018F-42D4-AF59-6B7A779EF60A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1433F-F45F-4D7E-897F-9006068A7EF2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0DD8F-2E72-46E3-9BD8-5105F382B8D5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EB5AC-1449-4A89-BD25-BC52FED9403B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4BE85-F8F1-4C70-9900-23A1372F30F8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0AF39-36E3-4DC3-850E-77727CE594C3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15668-34D1-4C34-A96C-9CA4B11424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06747-346D-4DC4-9276-4AB90D05931D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798B-67DA-4915-A31A-120B892A9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71B5-0F47-43BB-9476-84181DF30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EFCB6-8DCB-4A99-8232-55AB8C776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1678-CC84-434F-B3E6-DEFC83897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CC92-A9AE-4002-AC88-178978712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34A0-081B-4CEA-863F-E8D3F27D1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903F-0595-4147-A586-BAC02718A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8E5AD-587B-40FB-BC17-3B054DC24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00BC-4638-46B7-9E42-D9248C7C0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4DF2-0536-4DFC-BC56-90B33AA13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E9EC-EE94-4AAB-9AD2-8BB2D394F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1AC7-A0FD-46E0-A523-DA45E93EF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76942B-48A7-43BB-875A-4780EBAB9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3D14D-EF19-4938-8BC4-BF7A3DC63F4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23996"/>
            <a:ext cx="9144000" cy="5078313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00FF"/>
                </a:solidFill>
              </a:rPr>
              <a:t>EECS 395/495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Algorithmic DNA Self-Assembly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/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General Introduction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3333FF"/>
                </a:solidFill>
              </a:rPr>
              <a:t>Thursday, 4/4/2013</a:t>
            </a:r>
            <a:br>
              <a:rPr lang="en-US" sz="4000" b="1" dirty="0" smtClean="0">
                <a:solidFill>
                  <a:srgbClr val="3333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/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3333FF"/>
                </a:solidFill>
              </a:rPr>
              <a:t> Ming-Yang Kao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33404-C960-4E1B-A552-6579920EB279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Algorithmic DNA Self-Assembly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373187"/>
            <a:ext cx="7926388" cy="3656013"/>
          </a:xfrm>
          <a:noFill/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FF0066"/>
                </a:solidFill>
              </a:rPr>
              <a:t>Nano Technology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rgbClr val="FF0066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Using computation to build nanostructures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800" b="1" dirty="0" smtClean="0">
                <a:solidFill>
                  <a:srgbClr val="FF0066"/>
                </a:solidFill>
              </a:rPr>
              <a:t>Computational Technology</a:t>
            </a:r>
          </a:p>
          <a:p>
            <a:pPr marL="609600" indent="-609600" eaLnBrk="1" hangingPunct="1">
              <a:buFontTx/>
              <a:buAutoNum type="arabicPeriod" startAt="2"/>
            </a:pPr>
            <a:endParaRPr lang="en-US" sz="2800" b="1" dirty="0" smtClean="0">
              <a:solidFill>
                <a:srgbClr val="FF0066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b="1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Using nanostructures to perform computation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866DC0-74BB-4C1E-9FBF-AF3CA711301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Algorithmic DNA Self-Assembly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762000"/>
            <a:ext cx="8382000" cy="5486400"/>
          </a:xfrm>
          <a:noFill/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Nano Technology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+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66"/>
                </a:solidFill>
              </a:rPr>
              <a:t>Computational Technology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1 dimensional self-assembly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	 e.g., 1990s’ DNA computing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00990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2 dimensional self-assembly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FF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this course’s focus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3 dimensional self-assembly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	</a:t>
            </a:r>
            <a:r>
              <a:rPr lang="en-US" sz="2800" b="1" dirty="0" smtClean="0"/>
              <a:t>some progress recently</a:t>
            </a:r>
            <a:endParaRPr lang="en-US" sz="28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10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34D23-6AED-4CA4-9AA1-E4BBF22B7879}" type="slidenum">
              <a:rPr lang="en-US" smtClean="0"/>
              <a:pPr/>
              <a:t>12</a:t>
            </a:fld>
            <a:endParaRPr lang="en-US" dirty="0" smtClean="0"/>
          </a:p>
        </p:txBody>
      </p:sp>
      <p:grpSp>
        <p:nvGrpSpPr>
          <p:cNvPr id="1031" name="Group 2"/>
          <p:cNvGrpSpPr>
            <a:grpSpLocks/>
          </p:cNvGrpSpPr>
          <p:nvPr/>
        </p:nvGrpSpPr>
        <p:grpSpPr bwMode="auto">
          <a:xfrm>
            <a:off x="1219200" y="1276350"/>
            <a:ext cx="1828800" cy="1752600"/>
            <a:chOff x="720" y="1056"/>
            <a:chExt cx="720" cy="720"/>
          </a:xfrm>
        </p:grpSpPr>
        <p:sp>
          <p:nvSpPr>
            <p:cNvPr id="1053" name="Rectangle 3"/>
            <p:cNvSpPr>
              <a:spLocks noChangeArrowheads="1"/>
            </p:cNvSpPr>
            <p:nvPr/>
          </p:nvSpPr>
          <p:spPr bwMode="auto">
            <a:xfrm>
              <a:off x="720" y="1056"/>
              <a:ext cx="72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TILE</a:t>
              </a:r>
            </a:p>
          </p:txBody>
        </p:sp>
        <p:sp>
          <p:nvSpPr>
            <p:cNvPr id="1054" name="Rectangle 4"/>
            <p:cNvSpPr>
              <a:spLocks noChangeArrowheads="1"/>
            </p:cNvSpPr>
            <p:nvPr/>
          </p:nvSpPr>
          <p:spPr bwMode="auto">
            <a:xfrm>
              <a:off x="1344" y="1152"/>
              <a:ext cx="96" cy="52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Rectangle 5"/>
            <p:cNvSpPr>
              <a:spLocks noChangeArrowheads="1"/>
            </p:cNvSpPr>
            <p:nvPr/>
          </p:nvSpPr>
          <p:spPr bwMode="auto">
            <a:xfrm>
              <a:off x="720" y="1152"/>
              <a:ext cx="96" cy="52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Rectangle 6"/>
            <p:cNvSpPr>
              <a:spLocks noChangeArrowheads="1"/>
            </p:cNvSpPr>
            <p:nvPr/>
          </p:nvSpPr>
          <p:spPr bwMode="auto">
            <a:xfrm rot="-5400000">
              <a:off x="1032" y="840"/>
              <a:ext cx="96" cy="528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Rectangle 7"/>
            <p:cNvSpPr>
              <a:spLocks noChangeArrowheads="1"/>
            </p:cNvSpPr>
            <p:nvPr/>
          </p:nvSpPr>
          <p:spPr bwMode="auto">
            <a:xfrm rot="-5400000">
              <a:off x="1032" y="1464"/>
              <a:ext cx="96" cy="52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733800" y="219075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5181600" y="971550"/>
          <a:ext cx="2971800" cy="2571750"/>
        </p:xfrm>
        <a:graphic>
          <a:graphicData uri="http://schemas.openxmlformats.org/presentationml/2006/ole">
            <p:oleObj spid="_x0000_s1026" name="Bitmap Image" r:id="rId4" imgW="2971429" imgH="2572109" progId="PBrush">
              <p:embed/>
            </p:oleObj>
          </a:graphicData>
        </a:graphic>
      </p:graphicFrame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3810000" y="3733800"/>
            <a:ext cx="3105150" cy="2466975"/>
            <a:chOff x="2875" y="2238"/>
            <a:chExt cx="1956" cy="1554"/>
          </a:xfrm>
        </p:grpSpPr>
        <p:graphicFrame>
          <p:nvGraphicFramePr>
            <p:cNvPr id="1028" name="Object 11"/>
            <p:cNvGraphicFramePr>
              <a:graphicFrameLocks noChangeAspect="1"/>
            </p:cNvGraphicFramePr>
            <p:nvPr/>
          </p:nvGraphicFramePr>
          <p:xfrm>
            <a:off x="3547" y="2238"/>
            <a:ext cx="1284" cy="1554"/>
          </p:xfrm>
          <a:graphic>
            <a:graphicData uri="http://schemas.openxmlformats.org/presentationml/2006/ole">
              <p:oleObj spid="_x0000_s1028" name="Bitmap Image" r:id="rId5" imgW="2038095" imgH="2467319" progId="PBrush">
                <p:embed/>
              </p:oleObj>
            </a:graphicData>
          </a:graphic>
        </p:graphicFrame>
        <p:sp>
          <p:nvSpPr>
            <p:cNvPr id="1045" name="Line 12"/>
            <p:cNvSpPr>
              <a:spLocks noChangeShapeType="1"/>
            </p:cNvSpPr>
            <p:nvPr/>
          </p:nvSpPr>
          <p:spPr bwMode="auto">
            <a:xfrm>
              <a:off x="2923" y="295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6" name="Line 13"/>
            <p:cNvSpPr>
              <a:spLocks noChangeShapeType="1"/>
            </p:cNvSpPr>
            <p:nvPr/>
          </p:nvSpPr>
          <p:spPr bwMode="auto">
            <a:xfrm>
              <a:off x="3451" y="295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Line 14"/>
            <p:cNvSpPr>
              <a:spLocks noChangeShapeType="1"/>
            </p:cNvSpPr>
            <p:nvPr/>
          </p:nvSpPr>
          <p:spPr bwMode="auto">
            <a:xfrm>
              <a:off x="3355" y="295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8" name="Line 15"/>
            <p:cNvSpPr>
              <a:spLocks noChangeShapeType="1"/>
            </p:cNvSpPr>
            <p:nvPr/>
          </p:nvSpPr>
          <p:spPr bwMode="auto">
            <a:xfrm>
              <a:off x="3259" y="295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Line 16"/>
            <p:cNvSpPr>
              <a:spLocks noChangeShapeType="1"/>
            </p:cNvSpPr>
            <p:nvPr/>
          </p:nvSpPr>
          <p:spPr bwMode="auto">
            <a:xfrm>
              <a:off x="3163" y="295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Line 17"/>
            <p:cNvSpPr>
              <a:spLocks noChangeShapeType="1"/>
            </p:cNvSpPr>
            <p:nvPr/>
          </p:nvSpPr>
          <p:spPr bwMode="auto">
            <a:xfrm>
              <a:off x="3067" y="295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Line 18"/>
            <p:cNvSpPr>
              <a:spLocks noChangeShapeType="1"/>
            </p:cNvSpPr>
            <p:nvPr/>
          </p:nvSpPr>
          <p:spPr bwMode="auto">
            <a:xfrm>
              <a:off x="2971" y="295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Text Box 19"/>
            <p:cNvSpPr txBox="1">
              <a:spLocks noChangeArrowheads="1"/>
            </p:cNvSpPr>
            <p:nvPr/>
          </p:nvSpPr>
          <p:spPr bwMode="auto">
            <a:xfrm>
              <a:off x="2875" y="2814"/>
              <a:ext cx="6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</a:rPr>
                <a:t>G C A T C G</a:t>
              </a:r>
            </a:p>
          </p:txBody>
        </p:sp>
      </p:grpSp>
      <p:grpSp>
        <p:nvGrpSpPr>
          <p:cNvPr id="1034" name="Group 20"/>
          <p:cNvGrpSpPr>
            <a:grpSpLocks/>
          </p:cNvGrpSpPr>
          <p:nvPr/>
        </p:nvGrpSpPr>
        <p:grpSpPr bwMode="auto">
          <a:xfrm>
            <a:off x="1676400" y="3810000"/>
            <a:ext cx="3192463" cy="2457450"/>
            <a:chOff x="672" y="2292"/>
            <a:chExt cx="2011" cy="1548"/>
          </a:xfrm>
        </p:grpSpPr>
        <p:graphicFrame>
          <p:nvGraphicFramePr>
            <p:cNvPr id="1027" name="Object 21"/>
            <p:cNvGraphicFramePr>
              <a:graphicFrameLocks noChangeAspect="1"/>
            </p:cNvGraphicFramePr>
            <p:nvPr/>
          </p:nvGraphicFramePr>
          <p:xfrm>
            <a:off x="672" y="2292"/>
            <a:ext cx="1356" cy="1548"/>
          </p:xfrm>
          <a:graphic>
            <a:graphicData uri="http://schemas.openxmlformats.org/presentationml/2006/ole">
              <p:oleObj spid="_x0000_s1027" name="Bitmap Image" r:id="rId6" imgW="2152951" imgH="2457143" progId="PBrush">
                <p:embed/>
              </p:oleObj>
            </a:graphicData>
          </a:graphic>
        </p:graphicFrame>
        <p:sp>
          <p:nvSpPr>
            <p:cNvPr id="1037" name="Line 22"/>
            <p:cNvSpPr>
              <a:spLocks noChangeShapeType="1"/>
            </p:cNvSpPr>
            <p:nvPr/>
          </p:nvSpPr>
          <p:spPr bwMode="auto">
            <a:xfrm>
              <a:off x="1968" y="315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8" name="Line 23"/>
            <p:cNvSpPr>
              <a:spLocks noChangeShapeType="1"/>
            </p:cNvSpPr>
            <p:nvPr/>
          </p:nvSpPr>
          <p:spPr bwMode="auto">
            <a:xfrm>
              <a:off x="2592" y="30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Line 24"/>
            <p:cNvSpPr>
              <a:spLocks noChangeShapeType="1"/>
            </p:cNvSpPr>
            <p:nvPr/>
          </p:nvSpPr>
          <p:spPr bwMode="auto">
            <a:xfrm>
              <a:off x="2496" y="30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Line 25"/>
            <p:cNvSpPr>
              <a:spLocks noChangeShapeType="1"/>
            </p:cNvSpPr>
            <p:nvPr/>
          </p:nvSpPr>
          <p:spPr bwMode="auto">
            <a:xfrm>
              <a:off x="2400" y="30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1" name="Line 26"/>
            <p:cNvSpPr>
              <a:spLocks noChangeShapeType="1"/>
            </p:cNvSpPr>
            <p:nvPr/>
          </p:nvSpPr>
          <p:spPr bwMode="auto">
            <a:xfrm>
              <a:off x="2304" y="30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2" name="Line 27"/>
            <p:cNvSpPr>
              <a:spLocks noChangeShapeType="1"/>
            </p:cNvSpPr>
            <p:nvPr/>
          </p:nvSpPr>
          <p:spPr bwMode="auto">
            <a:xfrm>
              <a:off x="2208" y="30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3" name="Line 28"/>
            <p:cNvSpPr>
              <a:spLocks noChangeShapeType="1"/>
            </p:cNvSpPr>
            <p:nvPr/>
          </p:nvSpPr>
          <p:spPr bwMode="auto">
            <a:xfrm>
              <a:off x="2112" y="30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" name="Text Box 29"/>
            <p:cNvSpPr txBox="1">
              <a:spLocks noChangeArrowheads="1"/>
            </p:cNvSpPr>
            <p:nvPr/>
          </p:nvSpPr>
          <p:spPr bwMode="auto">
            <a:xfrm>
              <a:off x="2016" y="3127"/>
              <a:ext cx="6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</a:rPr>
                <a:t>C G T A G C</a:t>
              </a:r>
            </a:p>
          </p:txBody>
        </p:sp>
      </p:grp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0" y="1173163"/>
            <a:ext cx="9140825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36" name="Rectangle 31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2"/>
                </a:solidFill>
              </a:rPr>
              <a:t>DNA </a:t>
            </a:r>
            <a:r>
              <a:rPr lang="en-US" sz="2800" dirty="0" smtClean="0">
                <a:solidFill>
                  <a:schemeClr val="tx2"/>
                </a:solidFill>
              </a:rPr>
              <a:t>Tiles -- Basic Unit of 2D Self-Assembly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D059E3-9307-4C76-97EA-E73270C8B6C6}" type="slidenum">
              <a:rPr lang="en-US" smtClean="0"/>
              <a:pPr/>
              <a:t>13</a:t>
            </a:fld>
            <a:endParaRPr lang="en-US" dirty="0" smtClean="0"/>
          </a:p>
        </p:txBody>
      </p:sp>
      <p:grpSp>
        <p:nvGrpSpPr>
          <p:cNvPr id="38916" name="Group 2"/>
          <p:cNvGrpSpPr>
            <a:grpSpLocks/>
          </p:cNvGrpSpPr>
          <p:nvPr/>
        </p:nvGrpSpPr>
        <p:grpSpPr bwMode="auto">
          <a:xfrm>
            <a:off x="1676400" y="3581400"/>
            <a:ext cx="304800" cy="304800"/>
            <a:chOff x="720" y="1056"/>
            <a:chExt cx="720" cy="720"/>
          </a:xfrm>
        </p:grpSpPr>
        <p:sp>
          <p:nvSpPr>
            <p:cNvPr id="39137" name="Rectangle 3"/>
            <p:cNvSpPr>
              <a:spLocks noChangeArrowheads="1"/>
            </p:cNvSpPr>
            <p:nvPr/>
          </p:nvSpPr>
          <p:spPr bwMode="auto">
            <a:xfrm>
              <a:off x="720" y="1056"/>
              <a:ext cx="72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38" name="Rectangle 4"/>
            <p:cNvSpPr>
              <a:spLocks noChangeArrowheads="1"/>
            </p:cNvSpPr>
            <p:nvPr/>
          </p:nvSpPr>
          <p:spPr bwMode="auto">
            <a:xfrm>
              <a:off x="1344" y="1152"/>
              <a:ext cx="96" cy="52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39" name="Rectangle 5"/>
            <p:cNvSpPr>
              <a:spLocks noChangeArrowheads="1"/>
            </p:cNvSpPr>
            <p:nvPr/>
          </p:nvSpPr>
          <p:spPr bwMode="auto">
            <a:xfrm>
              <a:off x="720" y="1152"/>
              <a:ext cx="96" cy="52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40" name="Rectangle 6"/>
            <p:cNvSpPr>
              <a:spLocks noChangeArrowheads="1"/>
            </p:cNvSpPr>
            <p:nvPr/>
          </p:nvSpPr>
          <p:spPr bwMode="auto">
            <a:xfrm rot="-5400000">
              <a:off x="1032" y="840"/>
              <a:ext cx="96" cy="528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41" name="Rectangle 7"/>
            <p:cNvSpPr>
              <a:spLocks noChangeArrowheads="1"/>
            </p:cNvSpPr>
            <p:nvPr/>
          </p:nvSpPr>
          <p:spPr bwMode="auto">
            <a:xfrm rot="-5400000">
              <a:off x="1032" y="1464"/>
              <a:ext cx="96" cy="52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17" name="Group 8"/>
          <p:cNvGrpSpPr>
            <a:grpSpLocks/>
          </p:cNvGrpSpPr>
          <p:nvPr/>
        </p:nvGrpSpPr>
        <p:grpSpPr bwMode="auto">
          <a:xfrm>
            <a:off x="2362200" y="3581400"/>
            <a:ext cx="304800" cy="304800"/>
            <a:chOff x="576" y="2688"/>
            <a:chExt cx="480" cy="432"/>
          </a:xfrm>
        </p:grpSpPr>
        <p:sp>
          <p:nvSpPr>
            <p:cNvPr id="39132" name="Rectangle 9"/>
            <p:cNvSpPr>
              <a:spLocks noChangeArrowheads="1"/>
            </p:cNvSpPr>
            <p:nvPr/>
          </p:nvSpPr>
          <p:spPr bwMode="auto">
            <a:xfrm>
              <a:off x="576" y="2688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33" name="Rectangle 10"/>
            <p:cNvSpPr>
              <a:spLocks noChangeArrowheads="1"/>
            </p:cNvSpPr>
            <p:nvPr/>
          </p:nvSpPr>
          <p:spPr bwMode="auto">
            <a:xfrm>
              <a:off x="992" y="2746"/>
              <a:ext cx="64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34" name="Rectangle 11"/>
            <p:cNvSpPr>
              <a:spLocks noChangeArrowheads="1"/>
            </p:cNvSpPr>
            <p:nvPr/>
          </p:nvSpPr>
          <p:spPr bwMode="auto">
            <a:xfrm>
              <a:off x="576" y="2746"/>
              <a:ext cx="64" cy="316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35" name="Rectangle 12"/>
            <p:cNvSpPr>
              <a:spLocks noChangeArrowheads="1"/>
            </p:cNvSpPr>
            <p:nvPr/>
          </p:nvSpPr>
          <p:spPr bwMode="auto">
            <a:xfrm rot="-5400000">
              <a:off x="787" y="2541"/>
              <a:ext cx="58" cy="3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36" name="Rectangle 13"/>
            <p:cNvSpPr>
              <a:spLocks noChangeArrowheads="1"/>
            </p:cNvSpPr>
            <p:nvPr/>
          </p:nvSpPr>
          <p:spPr bwMode="auto">
            <a:xfrm rot="-5400000">
              <a:off x="787" y="2915"/>
              <a:ext cx="58" cy="35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18" name="Group 14"/>
          <p:cNvGrpSpPr>
            <a:grpSpLocks/>
          </p:cNvGrpSpPr>
          <p:nvPr/>
        </p:nvGrpSpPr>
        <p:grpSpPr bwMode="auto">
          <a:xfrm>
            <a:off x="2590800" y="2971800"/>
            <a:ext cx="304800" cy="304800"/>
            <a:chOff x="1488" y="2688"/>
            <a:chExt cx="480" cy="432"/>
          </a:xfrm>
        </p:grpSpPr>
        <p:sp>
          <p:nvSpPr>
            <p:cNvPr id="39127" name="Rectangle 15"/>
            <p:cNvSpPr>
              <a:spLocks noChangeArrowheads="1"/>
            </p:cNvSpPr>
            <p:nvPr/>
          </p:nvSpPr>
          <p:spPr bwMode="auto">
            <a:xfrm>
              <a:off x="1488" y="2688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28" name="Rectangle 16"/>
            <p:cNvSpPr>
              <a:spLocks noChangeArrowheads="1"/>
            </p:cNvSpPr>
            <p:nvPr/>
          </p:nvSpPr>
          <p:spPr bwMode="auto">
            <a:xfrm>
              <a:off x="1904" y="2746"/>
              <a:ext cx="64" cy="31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29" name="Rectangle 17"/>
            <p:cNvSpPr>
              <a:spLocks noChangeArrowheads="1"/>
            </p:cNvSpPr>
            <p:nvPr/>
          </p:nvSpPr>
          <p:spPr bwMode="auto">
            <a:xfrm>
              <a:off x="1488" y="2746"/>
              <a:ext cx="64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30" name="Rectangle 18"/>
            <p:cNvSpPr>
              <a:spLocks noChangeArrowheads="1"/>
            </p:cNvSpPr>
            <p:nvPr/>
          </p:nvSpPr>
          <p:spPr bwMode="auto">
            <a:xfrm rot="-5400000">
              <a:off x="1699" y="2541"/>
              <a:ext cx="58" cy="35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31" name="Rectangle 19"/>
            <p:cNvSpPr>
              <a:spLocks noChangeArrowheads="1"/>
            </p:cNvSpPr>
            <p:nvPr/>
          </p:nvSpPr>
          <p:spPr bwMode="auto">
            <a:xfrm rot="-5400000">
              <a:off x="1699" y="2915"/>
              <a:ext cx="58" cy="3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19" name="Group 20"/>
          <p:cNvGrpSpPr>
            <a:grpSpLocks/>
          </p:cNvGrpSpPr>
          <p:nvPr/>
        </p:nvGrpSpPr>
        <p:grpSpPr bwMode="auto">
          <a:xfrm>
            <a:off x="1981200" y="2667000"/>
            <a:ext cx="304800" cy="304800"/>
            <a:chOff x="1488" y="3552"/>
            <a:chExt cx="480" cy="432"/>
          </a:xfrm>
        </p:grpSpPr>
        <p:sp>
          <p:nvSpPr>
            <p:cNvPr id="39122" name="Rectangle 21"/>
            <p:cNvSpPr>
              <a:spLocks noChangeArrowheads="1"/>
            </p:cNvSpPr>
            <p:nvPr/>
          </p:nvSpPr>
          <p:spPr bwMode="auto">
            <a:xfrm>
              <a:off x="1488" y="3552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23" name="Rectangle 22"/>
            <p:cNvSpPr>
              <a:spLocks noChangeArrowheads="1"/>
            </p:cNvSpPr>
            <p:nvPr/>
          </p:nvSpPr>
          <p:spPr bwMode="auto">
            <a:xfrm>
              <a:off x="1904" y="3610"/>
              <a:ext cx="64" cy="3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24" name="Rectangle 23"/>
            <p:cNvSpPr>
              <a:spLocks noChangeArrowheads="1"/>
            </p:cNvSpPr>
            <p:nvPr/>
          </p:nvSpPr>
          <p:spPr bwMode="auto">
            <a:xfrm>
              <a:off x="1488" y="3610"/>
              <a:ext cx="64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25" name="Rectangle 24"/>
            <p:cNvSpPr>
              <a:spLocks noChangeArrowheads="1"/>
            </p:cNvSpPr>
            <p:nvPr/>
          </p:nvSpPr>
          <p:spPr bwMode="auto">
            <a:xfrm rot="-5400000">
              <a:off x="1699" y="3405"/>
              <a:ext cx="58" cy="3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26" name="Rectangle 25"/>
            <p:cNvSpPr>
              <a:spLocks noChangeArrowheads="1"/>
            </p:cNvSpPr>
            <p:nvPr/>
          </p:nvSpPr>
          <p:spPr bwMode="auto">
            <a:xfrm rot="-5400000">
              <a:off x="1699" y="3779"/>
              <a:ext cx="58" cy="35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920" name="Text Box 26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 smtClean="0">
                <a:solidFill>
                  <a:schemeClr val="tx1"/>
                </a:solidFill>
              </a:rPr>
              <a:t>Algorithmic DNA Self-Assembly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8921" name="Group 27"/>
          <p:cNvGrpSpPr>
            <a:grpSpLocks/>
          </p:cNvGrpSpPr>
          <p:nvPr/>
        </p:nvGrpSpPr>
        <p:grpSpPr bwMode="auto">
          <a:xfrm>
            <a:off x="1981200" y="3124200"/>
            <a:ext cx="304800" cy="304800"/>
            <a:chOff x="720" y="1056"/>
            <a:chExt cx="720" cy="720"/>
          </a:xfrm>
        </p:grpSpPr>
        <p:sp>
          <p:nvSpPr>
            <p:cNvPr id="39117" name="Rectangle 28"/>
            <p:cNvSpPr>
              <a:spLocks noChangeArrowheads="1"/>
            </p:cNvSpPr>
            <p:nvPr/>
          </p:nvSpPr>
          <p:spPr bwMode="auto">
            <a:xfrm>
              <a:off x="720" y="1056"/>
              <a:ext cx="72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18" name="Rectangle 29"/>
            <p:cNvSpPr>
              <a:spLocks noChangeArrowheads="1"/>
            </p:cNvSpPr>
            <p:nvPr/>
          </p:nvSpPr>
          <p:spPr bwMode="auto">
            <a:xfrm>
              <a:off x="1344" y="1152"/>
              <a:ext cx="96" cy="52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19" name="Rectangle 30"/>
            <p:cNvSpPr>
              <a:spLocks noChangeArrowheads="1"/>
            </p:cNvSpPr>
            <p:nvPr/>
          </p:nvSpPr>
          <p:spPr bwMode="auto">
            <a:xfrm>
              <a:off x="720" y="1152"/>
              <a:ext cx="96" cy="52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20" name="Rectangle 31"/>
            <p:cNvSpPr>
              <a:spLocks noChangeArrowheads="1"/>
            </p:cNvSpPr>
            <p:nvPr/>
          </p:nvSpPr>
          <p:spPr bwMode="auto">
            <a:xfrm rot="-5400000">
              <a:off x="1032" y="840"/>
              <a:ext cx="96" cy="528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21" name="Rectangle 32"/>
            <p:cNvSpPr>
              <a:spLocks noChangeArrowheads="1"/>
            </p:cNvSpPr>
            <p:nvPr/>
          </p:nvSpPr>
          <p:spPr bwMode="auto">
            <a:xfrm rot="-5400000">
              <a:off x="1032" y="1464"/>
              <a:ext cx="96" cy="52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22" name="Group 33"/>
          <p:cNvGrpSpPr>
            <a:grpSpLocks/>
          </p:cNvGrpSpPr>
          <p:nvPr/>
        </p:nvGrpSpPr>
        <p:grpSpPr bwMode="auto">
          <a:xfrm>
            <a:off x="914400" y="2819400"/>
            <a:ext cx="304800" cy="304800"/>
            <a:chOff x="576" y="2688"/>
            <a:chExt cx="480" cy="432"/>
          </a:xfrm>
        </p:grpSpPr>
        <p:sp>
          <p:nvSpPr>
            <p:cNvPr id="39112" name="Rectangle 34"/>
            <p:cNvSpPr>
              <a:spLocks noChangeArrowheads="1"/>
            </p:cNvSpPr>
            <p:nvPr/>
          </p:nvSpPr>
          <p:spPr bwMode="auto">
            <a:xfrm>
              <a:off x="576" y="2688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13" name="Rectangle 35"/>
            <p:cNvSpPr>
              <a:spLocks noChangeArrowheads="1"/>
            </p:cNvSpPr>
            <p:nvPr/>
          </p:nvSpPr>
          <p:spPr bwMode="auto">
            <a:xfrm>
              <a:off x="992" y="2746"/>
              <a:ext cx="64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14" name="Rectangle 36"/>
            <p:cNvSpPr>
              <a:spLocks noChangeArrowheads="1"/>
            </p:cNvSpPr>
            <p:nvPr/>
          </p:nvSpPr>
          <p:spPr bwMode="auto">
            <a:xfrm>
              <a:off x="576" y="2746"/>
              <a:ext cx="64" cy="316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15" name="Rectangle 37"/>
            <p:cNvSpPr>
              <a:spLocks noChangeArrowheads="1"/>
            </p:cNvSpPr>
            <p:nvPr/>
          </p:nvSpPr>
          <p:spPr bwMode="auto">
            <a:xfrm rot="-5400000">
              <a:off x="787" y="2541"/>
              <a:ext cx="58" cy="3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16" name="Rectangle 38"/>
            <p:cNvSpPr>
              <a:spLocks noChangeArrowheads="1"/>
            </p:cNvSpPr>
            <p:nvPr/>
          </p:nvSpPr>
          <p:spPr bwMode="auto">
            <a:xfrm rot="-5400000">
              <a:off x="787" y="2915"/>
              <a:ext cx="58" cy="35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23" name="Group 39"/>
          <p:cNvGrpSpPr>
            <a:grpSpLocks/>
          </p:cNvGrpSpPr>
          <p:nvPr/>
        </p:nvGrpSpPr>
        <p:grpSpPr bwMode="auto">
          <a:xfrm>
            <a:off x="1371600" y="3200400"/>
            <a:ext cx="304800" cy="304800"/>
            <a:chOff x="1488" y="2688"/>
            <a:chExt cx="480" cy="432"/>
          </a:xfrm>
        </p:grpSpPr>
        <p:sp>
          <p:nvSpPr>
            <p:cNvPr id="39107" name="Rectangle 40"/>
            <p:cNvSpPr>
              <a:spLocks noChangeArrowheads="1"/>
            </p:cNvSpPr>
            <p:nvPr/>
          </p:nvSpPr>
          <p:spPr bwMode="auto">
            <a:xfrm>
              <a:off x="1488" y="2688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08" name="Rectangle 41"/>
            <p:cNvSpPr>
              <a:spLocks noChangeArrowheads="1"/>
            </p:cNvSpPr>
            <p:nvPr/>
          </p:nvSpPr>
          <p:spPr bwMode="auto">
            <a:xfrm>
              <a:off x="1904" y="2746"/>
              <a:ext cx="64" cy="316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09" name="Rectangle 42"/>
            <p:cNvSpPr>
              <a:spLocks noChangeArrowheads="1"/>
            </p:cNvSpPr>
            <p:nvPr/>
          </p:nvSpPr>
          <p:spPr bwMode="auto">
            <a:xfrm>
              <a:off x="1488" y="2746"/>
              <a:ext cx="64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10" name="Rectangle 43"/>
            <p:cNvSpPr>
              <a:spLocks noChangeArrowheads="1"/>
            </p:cNvSpPr>
            <p:nvPr/>
          </p:nvSpPr>
          <p:spPr bwMode="auto">
            <a:xfrm rot="-5400000">
              <a:off x="1699" y="2541"/>
              <a:ext cx="58" cy="352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11" name="Rectangle 44"/>
            <p:cNvSpPr>
              <a:spLocks noChangeArrowheads="1"/>
            </p:cNvSpPr>
            <p:nvPr/>
          </p:nvSpPr>
          <p:spPr bwMode="auto">
            <a:xfrm rot="-5400000">
              <a:off x="1699" y="2915"/>
              <a:ext cx="58" cy="3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24" name="Group 45"/>
          <p:cNvGrpSpPr>
            <a:grpSpLocks/>
          </p:cNvGrpSpPr>
          <p:nvPr/>
        </p:nvGrpSpPr>
        <p:grpSpPr bwMode="auto">
          <a:xfrm>
            <a:off x="1143000" y="3733800"/>
            <a:ext cx="304800" cy="304800"/>
            <a:chOff x="1488" y="3552"/>
            <a:chExt cx="480" cy="432"/>
          </a:xfrm>
        </p:grpSpPr>
        <p:sp>
          <p:nvSpPr>
            <p:cNvPr id="39102" name="Rectangle 46"/>
            <p:cNvSpPr>
              <a:spLocks noChangeArrowheads="1"/>
            </p:cNvSpPr>
            <p:nvPr/>
          </p:nvSpPr>
          <p:spPr bwMode="auto">
            <a:xfrm>
              <a:off x="1488" y="3552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103" name="Rectangle 47"/>
            <p:cNvSpPr>
              <a:spLocks noChangeArrowheads="1"/>
            </p:cNvSpPr>
            <p:nvPr/>
          </p:nvSpPr>
          <p:spPr bwMode="auto">
            <a:xfrm>
              <a:off x="1904" y="3610"/>
              <a:ext cx="64" cy="31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04" name="Rectangle 48"/>
            <p:cNvSpPr>
              <a:spLocks noChangeArrowheads="1"/>
            </p:cNvSpPr>
            <p:nvPr/>
          </p:nvSpPr>
          <p:spPr bwMode="auto">
            <a:xfrm>
              <a:off x="1488" y="3610"/>
              <a:ext cx="64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05" name="Rectangle 49"/>
            <p:cNvSpPr>
              <a:spLocks noChangeArrowheads="1"/>
            </p:cNvSpPr>
            <p:nvPr/>
          </p:nvSpPr>
          <p:spPr bwMode="auto">
            <a:xfrm rot="-5400000">
              <a:off x="1699" y="3405"/>
              <a:ext cx="58" cy="35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06" name="Rectangle 50"/>
            <p:cNvSpPr>
              <a:spLocks noChangeArrowheads="1"/>
            </p:cNvSpPr>
            <p:nvPr/>
          </p:nvSpPr>
          <p:spPr bwMode="auto">
            <a:xfrm rot="-5400000">
              <a:off x="1699" y="3779"/>
              <a:ext cx="58" cy="35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25" name="Group 51"/>
          <p:cNvGrpSpPr>
            <a:grpSpLocks/>
          </p:cNvGrpSpPr>
          <p:nvPr/>
        </p:nvGrpSpPr>
        <p:grpSpPr bwMode="auto">
          <a:xfrm>
            <a:off x="1447800" y="2438400"/>
            <a:ext cx="304800" cy="304800"/>
            <a:chOff x="576" y="2688"/>
            <a:chExt cx="480" cy="432"/>
          </a:xfrm>
        </p:grpSpPr>
        <p:sp>
          <p:nvSpPr>
            <p:cNvPr id="39097" name="Rectangle 52"/>
            <p:cNvSpPr>
              <a:spLocks noChangeArrowheads="1"/>
            </p:cNvSpPr>
            <p:nvPr/>
          </p:nvSpPr>
          <p:spPr bwMode="auto">
            <a:xfrm>
              <a:off x="576" y="2688"/>
              <a:ext cx="480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098" name="Rectangle 53"/>
            <p:cNvSpPr>
              <a:spLocks noChangeArrowheads="1"/>
            </p:cNvSpPr>
            <p:nvPr/>
          </p:nvSpPr>
          <p:spPr bwMode="auto">
            <a:xfrm>
              <a:off x="992" y="2746"/>
              <a:ext cx="64" cy="31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99" name="Rectangle 54"/>
            <p:cNvSpPr>
              <a:spLocks noChangeArrowheads="1"/>
            </p:cNvSpPr>
            <p:nvPr/>
          </p:nvSpPr>
          <p:spPr bwMode="auto">
            <a:xfrm>
              <a:off x="576" y="2746"/>
              <a:ext cx="64" cy="316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00" name="Rectangle 55"/>
            <p:cNvSpPr>
              <a:spLocks noChangeArrowheads="1"/>
            </p:cNvSpPr>
            <p:nvPr/>
          </p:nvSpPr>
          <p:spPr bwMode="auto">
            <a:xfrm rot="-5400000">
              <a:off x="787" y="2541"/>
              <a:ext cx="58" cy="3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01" name="Rectangle 56"/>
            <p:cNvSpPr>
              <a:spLocks noChangeArrowheads="1"/>
            </p:cNvSpPr>
            <p:nvPr/>
          </p:nvSpPr>
          <p:spPr bwMode="auto">
            <a:xfrm rot="-5400000">
              <a:off x="787" y="2915"/>
              <a:ext cx="58" cy="35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926" name="Text Box 57"/>
          <p:cNvSpPr txBox="1">
            <a:spLocks noChangeArrowheads="1"/>
          </p:cNvSpPr>
          <p:nvPr/>
        </p:nvSpPr>
        <p:spPr bwMode="auto">
          <a:xfrm>
            <a:off x="76200" y="46482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Program = Tiles + Lab </a:t>
            </a:r>
            <a:r>
              <a:rPr lang="en-US" dirty="0" smtClean="0">
                <a:solidFill>
                  <a:srgbClr val="FF0000"/>
                </a:solidFill>
              </a:rPr>
              <a:t>Steps</a:t>
            </a:r>
          </a:p>
        </p:txBody>
      </p:sp>
      <p:sp>
        <p:nvSpPr>
          <p:cNvPr id="38927" name="Rectangle 58"/>
          <p:cNvSpPr>
            <a:spLocks noChangeArrowheads="1"/>
          </p:cNvSpPr>
          <p:nvPr/>
        </p:nvSpPr>
        <p:spPr bwMode="auto">
          <a:xfrm>
            <a:off x="56388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8" name="Rectangle 59"/>
          <p:cNvSpPr>
            <a:spLocks noChangeArrowheads="1"/>
          </p:cNvSpPr>
          <p:nvPr/>
        </p:nvSpPr>
        <p:spPr bwMode="auto">
          <a:xfrm>
            <a:off x="57912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9" name="Rectangle 60"/>
          <p:cNvSpPr>
            <a:spLocks noChangeArrowheads="1"/>
          </p:cNvSpPr>
          <p:nvPr/>
        </p:nvSpPr>
        <p:spPr bwMode="auto">
          <a:xfrm>
            <a:off x="59436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0" name="Rectangle 61"/>
          <p:cNvSpPr>
            <a:spLocks noChangeArrowheads="1"/>
          </p:cNvSpPr>
          <p:nvPr/>
        </p:nvSpPr>
        <p:spPr bwMode="auto">
          <a:xfrm>
            <a:off x="60960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1" name="Rectangle 62"/>
          <p:cNvSpPr>
            <a:spLocks noChangeArrowheads="1"/>
          </p:cNvSpPr>
          <p:nvPr/>
        </p:nvSpPr>
        <p:spPr bwMode="auto">
          <a:xfrm>
            <a:off x="56388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2" name="Rectangle 63"/>
          <p:cNvSpPr>
            <a:spLocks noChangeArrowheads="1"/>
          </p:cNvSpPr>
          <p:nvPr/>
        </p:nvSpPr>
        <p:spPr bwMode="auto">
          <a:xfrm>
            <a:off x="57912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3" name="Rectangle 64"/>
          <p:cNvSpPr>
            <a:spLocks noChangeArrowheads="1"/>
          </p:cNvSpPr>
          <p:nvPr/>
        </p:nvSpPr>
        <p:spPr bwMode="auto">
          <a:xfrm>
            <a:off x="59436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4" name="Rectangle 65"/>
          <p:cNvSpPr>
            <a:spLocks noChangeArrowheads="1"/>
          </p:cNvSpPr>
          <p:nvPr/>
        </p:nvSpPr>
        <p:spPr bwMode="auto">
          <a:xfrm>
            <a:off x="60960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5" name="Rectangle 66"/>
          <p:cNvSpPr>
            <a:spLocks noChangeArrowheads="1"/>
          </p:cNvSpPr>
          <p:nvPr/>
        </p:nvSpPr>
        <p:spPr bwMode="auto">
          <a:xfrm>
            <a:off x="56388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6" name="Rectangle 67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7" name="Rectangle 68"/>
          <p:cNvSpPr>
            <a:spLocks noChangeArrowheads="1"/>
          </p:cNvSpPr>
          <p:nvPr/>
        </p:nvSpPr>
        <p:spPr bwMode="auto">
          <a:xfrm>
            <a:off x="59436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8" name="Rectangle 69"/>
          <p:cNvSpPr>
            <a:spLocks noChangeArrowheads="1"/>
          </p:cNvSpPr>
          <p:nvPr/>
        </p:nvSpPr>
        <p:spPr bwMode="auto">
          <a:xfrm>
            <a:off x="60960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9" name="Rectangle 70"/>
          <p:cNvSpPr>
            <a:spLocks noChangeArrowheads="1"/>
          </p:cNvSpPr>
          <p:nvPr/>
        </p:nvSpPr>
        <p:spPr bwMode="auto">
          <a:xfrm>
            <a:off x="56388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0" name="Rectangle 71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1" name="Rectangle 72"/>
          <p:cNvSpPr>
            <a:spLocks noChangeArrowheads="1"/>
          </p:cNvSpPr>
          <p:nvPr/>
        </p:nvSpPr>
        <p:spPr bwMode="auto">
          <a:xfrm>
            <a:off x="59436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2" name="Rectangle 73"/>
          <p:cNvSpPr>
            <a:spLocks noChangeArrowheads="1"/>
          </p:cNvSpPr>
          <p:nvPr/>
        </p:nvSpPr>
        <p:spPr bwMode="auto">
          <a:xfrm>
            <a:off x="60960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3" name="Rectangle 74"/>
          <p:cNvSpPr>
            <a:spLocks noChangeArrowheads="1"/>
          </p:cNvSpPr>
          <p:nvPr/>
        </p:nvSpPr>
        <p:spPr bwMode="auto">
          <a:xfrm>
            <a:off x="62484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4" name="Rectangle 75"/>
          <p:cNvSpPr>
            <a:spLocks noChangeArrowheads="1"/>
          </p:cNvSpPr>
          <p:nvPr/>
        </p:nvSpPr>
        <p:spPr bwMode="auto">
          <a:xfrm>
            <a:off x="64008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5" name="Rectangle 76"/>
          <p:cNvSpPr>
            <a:spLocks noChangeArrowheads="1"/>
          </p:cNvSpPr>
          <p:nvPr/>
        </p:nvSpPr>
        <p:spPr bwMode="auto">
          <a:xfrm>
            <a:off x="65532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6" name="Rectangle 77"/>
          <p:cNvSpPr>
            <a:spLocks noChangeArrowheads="1"/>
          </p:cNvSpPr>
          <p:nvPr/>
        </p:nvSpPr>
        <p:spPr bwMode="auto">
          <a:xfrm>
            <a:off x="67056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7" name="Rectangle 7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8" name="Rectangle 79"/>
          <p:cNvSpPr>
            <a:spLocks noChangeArrowheads="1"/>
          </p:cNvSpPr>
          <p:nvPr/>
        </p:nvSpPr>
        <p:spPr bwMode="auto">
          <a:xfrm>
            <a:off x="64008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49" name="Rectangle 80"/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0" name="Rectangle 81"/>
          <p:cNvSpPr>
            <a:spLocks noChangeArrowheads="1"/>
          </p:cNvSpPr>
          <p:nvPr/>
        </p:nvSpPr>
        <p:spPr bwMode="auto">
          <a:xfrm>
            <a:off x="67056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1" name="Rectangle 82"/>
          <p:cNvSpPr>
            <a:spLocks noChangeArrowheads="1"/>
          </p:cNvSpPr>
          <p:nvPr/>
        </p:nvSpPr>
        <p:spPr bwMode="auto">
          <a:xfrm>
            <a:off x="62484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Rectangle 83"/>
          <p:cNvSpPr>
            <a:spLocks noChangeArrowheads="1"/>
          </p:cNvSpPr>
          <p:nvPr/>
        </p:nvSpPr>
        <p:spPr bwMode="auto">
          <a:xfrm>
            <a:off x="64008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3" name="Rectangle 84"/>
          <p:cNvSpPr>
            <a:spLocks noChangeArrowheads="1"/>
          </p:cNvSpPr>
          <p:nvPr/>
        </p:nvSpPr>
        <p:spPr bwMode="auto">
          <a:xfrm>
            <a:off x="65532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4" name="Rectangle 85"/>
          <p:cNvSpPr>
            <a:spLocks noChangeArrowheads="1"/>
          </p:cNvSpPr>
          <p:nvPr/>
        </p:nvSpPr>
        <p:spPr bwMode="auto">
          <a:xfrm>
            <a:off x="67056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5" name="Rectangle 86"/>
          <p:cNvSpPr>
            <a:spLocks noChangeArrowheads="1"/>
          </p:cNvSpPr>
          <p:nvPr/>
        </p:nvSpPr>
        <p:spPr bwMode="auto">
          <a:xfrm>
            <a:off x="62484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6" name="Rectangle 87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7" name="Rectangle 88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8" name="Rectangle 89"/>
          <p:cNvSpPr>
            <a:spLocks noChangeArrowheads="1"/>
          </p:cNvSpPr>
          <p:nvPr/>
        </p:nvSpPr>
        <p:spPr bwMode="auto">
          <a:xfrm>
            <a:off x="67056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9" name="Rectangle 90"/>
          <p:cNvSpPr>
            <a:spLocks noChangeArrowheads="1"/>
          </p:cNvSpPr>
          <p:nvPr/>
        </p:nvSpPr>
        <p:spPr bwMode="auto">
          <a:xfrm>
            <a:off x="56388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0" name="Rectangle 91"/>
          <p:cNvSpPr>
            <a:spLocks noChangeArrowheads="1"/>
          </p:cNvSpPr>
          <p:nvPr/>
        </p:nvSpPr>
        <p:spPr bwMode="auto">
          <a:xfrm>
            <a:off x="57912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1" name="Rectangle 92"/>
          <p:cNvSpPr>
            <a:spLocks noChangeArrowheads="1"/>
          </p:cNvSpPr>
          <p:nvPr/>
        </p:nvSpPr>
        <p:spPr bwMode="auto">
          <a:xfrm>
            <a:off x="56388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2" name="Rectangle 93"/>
          <p:cNvSpPr>
            <a:spLocks noChangeArrowheads="1"/>
          </p:cNvSpPr>
          <p:nvPr/>
        </p:nvSpPr>
        <p:spPr bwMode="auto">
          <a:xfrm>
            <a:off x="57912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3" name="Rectangle 94"/>
          <p:cNvSpPr>
            <a:spLocks noChangeArrowheads="1"/>
          </p:cNvSpPr>
          <p:nvPr/>
        </p:nvSpPr>
        <p:spPr bwMode="auto">
          <a:xfrm>
            <a:off x="59436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4" name="Rectangle 95"/>
          <p:cNvSpPr>
            <a:spLocks noChangeArrowheads="1"/>
          </p:cNvSpPr>
          <p:nvPr/>
        </p:nvSpPr>
        <p:spPr bwMode="auto">
          <a:xfrm>
            <a:off x="59436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5" name="Rectangle 96"/>
          <p:cNvSpPr>
            <a:spLocks noChangeArrowheads="1"/>
          </p:cNvSpPr>
          <p:nvPr/>
        </p:nvSpPr>
        <p:spPr bwMode="auto">
          <a:xfrm>
            <a:off x="59436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6" name="Rectangle 97"/>
          <p:cNvSpPr>
            <a:spLocks noChangeArrowheads="1"/>
          </p:cNvSpPr>
          <p:nvPr/>
        </p:nvSpPr>
        <p:spPr bwMode="auto">
          <a:xfrm>
            <a:off x="59436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7" name="Rectangle 98"/>
          <p:cNvSpPr>
            <a:spLocks noChangeArrowheads="1"/>
          </p:cNvSpPr>
          <p:nvPr/>
        </p:nvSpPr>
        <p:spPr bwMode="auto">
          <a:xfrm>
            <a:off x="60960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8" name="Rectangle 99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69" name="Rectangle 100"/>
          <p:cNvSpPr>
            <a:spLocks noChangeArrowheads="1"/>
          </p:cNvSpPr>
          <p:nvPr/>
        </p:nvSpPr>
        <p:spPr bwMode="auto">
          <a:xfrm>
            <a:off x="64008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0" name="Rectangle 101"/>
          <p:cNvSpPr>
            <a:spLocks noChangeArrowheads="1"/>
          </p:cNvSpPr>
          <p:nvPr/>
        </p:nvSpPr>
        <p:spPr bwMode="auto">
          <a:xfrm>
            <a:off x="65532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1" name="Rectangle 102"/>
          <p:cNvSpPr>
            <a:spLocks noChangeArrowheads="1"/>
          </p:cNvSpPr>
          <p:nvPr/>
        </p:nvSpPr>
        <p:spPr bwMode="auto">
          <a:xfrm>
            <a:off x="60960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2" name="Rectangle 103"/>
          <p:cNvSpPr>
            <a:spLocks noChangeArrowheads="1"/>
          </p:cNvSpPr>
          <p:nvPr/>
        </p:nvSpPr>
        <p:spPr bwMode="auto">
          <a:xfrm>
            <a:off x="62484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3" name="Rectangle 104"/>
          <p:cNvSpPr>
            <a:spLocks noChangeArrowheads="1"/>
          </p:cNvSpPr>
          <p:nvPr/>
        </p:nvSpPr>
        <p:spPr bwMode="auto">
          <a:xfrm>
            <a:off x="64008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4" name="Rectangle 105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5" name="Rectangle 106"/>
          <p:cNvSpPr>
            <a:spLocks noChangeArrowheads="1"/>
          </p:cNvSpPr>
          <p:nvPr/>
        </p:nvSpPr>
        <p:spPr bwMode="auto">
          <a:xfrm>
            <a:off x="60960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6" name="Rectangle 107"/>
          <p:cNvSpPr>
            <a:spLocks noChangeArrowheads="1"/>
          </p:cNvSpPr>
          <p:nvPr/>
        </p:nvSpPr>
        <p:spPr bwMode="auto">
          <a:xfrm>
            <a:off x="62484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7" name="Rectangle 108"/>
          <p:cNvSpPr>
            <a:spLocks noChangeArrowheads="1"/>
          </p:cNvSpPr>
          <p:nvPr/>
        </p:nvSpPr>
        <p:spPr bwMode="auto">
          <a:xfrm>
            <a:off x="64008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8" name="Rectangle 109"/>
          <p:cNvSpPr>
            <a:spLocks noChangeArrowheads="1"/>
          </p:cNvSpPr>
          <p:nvPr/>
        </p:nvSpPr>
        <p:spPr bwMode="auto">
          <a:xfrm>
            <a:off x="65532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79" name="Rectangle 110"/>
          <p:cNvSpPr>
            <a:spLocks noChangeArrowheads="1"/>
          </p:cNvSpPr>
          <p:nvPr/>
        </p:nvSpPr>
        <p:spPr bwMode="auto">
          <a:xfrm>
            <a:off x="60960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0" name="Rectangle 111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1" name="Rectangle 112"/>
          <p:cNvSpPr>
            <a:spLocks noChangeArrowheads="1"/>
          </p:cNvSpPr>
          <p:nvPr/>
        </p:nvSpPr>
        <p:spPr bwMode="auto">
          <a:xfrm>
            <a:off x="64008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2" name="Rectangle 113"/>
          <p:cNvSpPr>
            <a:spLocks noChangeArrowheads="1"/>
          </p:cNvSpPr>
          <p:nvPr/>
        </p:nvSpPr>
        <p:spPr bwMode="auto">
          <a:xfrm>
            <a:off x="65532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3" name="Rectangle 114"/>
          <p:cNvSpPr>
            <a:spLocks noChangeArrowheads="1"/>
          </p:cNvSpPr>
          <p:nvPr/>
        </p:nvSpPr>
        <p:spPr bwMode="auto">
          <a:xfrm>
            <a:off x="67056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4" name="Rectangle 115"/>
          <p:cNvSpPr>
            <a:spLocks noChangeArrowheads="1"/>
          </p:cNvSpPr>
          <p:nvPr/>
        </p:nvSpPr>
        <p:spPr bwMode="auto">
          <a:xfrm>
            <a:off x="68580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5" name="Rectangle 116"/>
          <p:cNvSpPr>
            <a:spLocks noChangeArrowheads="1"/>
          </p:cNvSpPr>
          <p:nvPr/>
        </p:nvSpPr>
        <p:spPr bwMode="auto">
          <a:xfrm>
            <a:off x="70104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6" name="Rectangle 11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7" name="Rectangle 118"/>
          <p:cNvSpPr>
            <a:spLocks noChangeArrowheads="1"/>
          </p:cNvSpPr>
          <p:nvPr/>
        </p:nvSpPr>
        <p:spPr bwMode="auto">
          <a:xfrm>
            <a:off x="67056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8" name="Rectangle 119"/>
          <p:cNvSpPr>
            <a:spLocks noChangeArrowheads="1"/>
          </p:cNvSpPr>
          <p:nvPr/>
        </p:nvSpPr>
        <p:spPr bwMode="auto">
          <a:xfrm>
            <a:off x="68580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89" name="Rectangle 120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0" name="Rectangle 121"/>
          <p:cNvSpPr>
            <a:spLocks noChangeArrowheads="1"/>
          </p:cNvSpPr>
          <p:nvPr/>
        </p:nvSpPr>
        <p:spPr bwMode="auto">
          <a:xfrm>
            <a:off x="7162800" y="3048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1" name="Rectangle 122"/>
          <p:cNvSpPr>
            <a:spLocks noChangeArrowheads="1"/>
          </p:cNvSpPr>
          <p:nvPr/>
        </p:nvSpPr>
        <p:spPr bwMode="auto">
          <a:xfrm>
            <a:off x="67056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2" name="Rectangle 123"/>
          <p:cNvSpPr>
            <a:spLocks noChangeArrowheads="1"/>
          </p:cNvSpPr>
          <p:nvPr/>
        </p:nvSpPr>
        <p:spPr bwMode="auto">
          <a:xfrm>
            <a:off x="68580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3" name="Rectangle 124"/>
          <p:cNvSpPr>
            <a:spLocks noChangeArrowheads="1"/>
          </p:cNvSpPr>
          <p:nvPr/>
        </p:nvSpPr>
        <p:spPr bwMode="auto">
          <a:xfrm>
            <a:off x="70104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4" name="Rectangle 125"/>
          <p:cNvSpPr>
            <a:spLocks noChangeArrowheads="1"/>
          </p:cNvSpPr>
          <p:nvPr/>
        </p:nvSpPr>
        <p:spPr bwMode="auto">
          <a:xfrm>
            <a:off x="7162800" y="3200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5" name="Rectangle 12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6" name="Rectangle 127"/>
          <p:cNvSpPr>
            <a:spLocks noChangeArrowheads="1"/>
          </p:cNvSpPr>
          <p:nvPr/>
        </p:nvSpPr>
        <p:spPr bwMode="auto">
          <a:xfrm>
            <a:off x="68580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7" name="Rectangle 128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8" name="Rectangle 129"/>
          <p:cNvSpPr>
            <a:spLocks noChangeArrowheads="1"/>
          </p:cNvSpPr>
          <p:nvPr/>
        </p:nvSpPr>
        <p:spPr bwMode="auto">
          <a:xfrm>
            <a:off x="7162800" y="3352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99" name="Rectangle 130"/>
          <p:cNvSpPr>
            <a:spLocks noChangeArrowheads="1"/>
          </p:cNvSpPr>
          <p:nvPr/>
        </p:nvSpPr>
        <p:spPr bwMode="auto">
          <a:xfrm>
            <a:off x="67056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0" name="Rectangle 131"/>
          <p:cNvSpPr>
            <a:spLocks noChangeArrowheads="1"/>
          </p:cNvSpPr>
          <p:nvPr/>
        </p:nvSpPr>
        <p:spPr bwMode="auto">
          <a:xfrm>
            <a:off x="68580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1" name="Rectangle 132"/>
          <p:cNvSpPr>
            <a:spLocks noChangeArrowheads="1"/>
          </p:cNvSpPr>
          <p:nvPr/>
        </p:nvSpPr>
        <p:spPr bwMode="auto">
          <a:xfrm>
            <a:off x="67056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2" name="Rectangle 133"/>
          <p:cNvSpPr>
            <a:spLocks noChangeArrowheads="1"/>
          </p:cNvSpPr>
          <p:nvPr/>
        </p:nvSpPr>
        <p:spPr bwMode="auto">
          <a:xfrm>
            <a:off x="68580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3" name="Rectangle 134"/>
          <p:cNvSpPr>
            <a:spLocks noChangeArrowheads="1"/>
          </p:cNvSpPr>
          <p:nvPr/>
        </p:nvSpPr>
        <p:spPr bwMode="auto">
          <a:xfrm>
            <a:off x="70104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4" name="Rectangle 135"/>
          <p:cNvSpPr>
            <a:spLocks noChangeArrowheads="1"/>
          </p:cNvSpPr>
          <p:nvPr/>
        </p:nvSpPr>
        <p:spPr bwMode="auto">
          <a:xfrm>
            <a:off x="70104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5" name="Rectangle 136"/>
          <p:cNvSpPr>
            <a:spLocks noChangeArrowheads="1"/>
          </p:cNvSpPr>
          <p:nvPr/>
        </p:nvSpPr>
        <p:spPr bwMode="auto">
          <a:xfrm>
            <a:off x="70104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6" name="Rectangle 137"/>
          <p:cNvSpPr>
            <a:spLocks noChangeArrowheads="1"/>
          </p:cNvSpPr>
          <p:nvPr/>
        </p:nvSpPr>
        <p:spPr bwMode="auto">
          <a:xfrm>
            <a:off x="70104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7" name="Rectangle 138"/>
          <p:cNvSpPr>
            <a:spLocks noChangeArrowheads="1"/>
          </p:cNvSpPr>
          <p:nvPr/>
        </p:nvSpPr>
        <p:spPr bwMode="auto">
          <a:xfrm>
            <a:off x="71628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8" name="Rectangle 139"/>
          <p:cNvSpPr>
            <a:spLocks noChangeArrowheads="1"/>
          </p:cNvSpPr>
          <p:nvPr/>
        </p:nvSpPr>
        <p:spPr bwMode="auto">
          <a:xfrm>
            <a:off x="71628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09" name="Rectangle 140"/>
          <p:cNvSpPr>
            <a:spLocks noChangeArrowheads="1"/>
          </p:cNvSpPr>
          <p:nvPr/>
        </p:nvSpPr>
        <p:spPr bwMode="auto">
          <a:xfrm>
            <a:off x="71628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0" name="Rectangle 141"/>
          <p:cNvSpPr>
            <a:spLocks noChangeArrowheads="1"/>
          </p:cNvSpPr>
          <p:nvPr/>
        </p:nvSpPr>
        <p:spPr bwMode="auto">
          <a:xfrm>
            <a:off x="71628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1" name="Rectangle 142"/>
          <p:cNvSpPr>
            <a:spLocks noChangeArrowheads="1"/>
          </p:cNvSpPr>
          <p:nvPr/>
        </p:nvSpPr>
        <p:spPr bwMode="auto">
          <a:xfrm>
            <a:off x="59436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2" name="Rectangle 143"/>
          <p:cNvSpPr>
            <a:spLocks noChangeArrowheads="1"/>
          </p:cNvSpPr>
          <p:nvPr/>
        </p:nvSpPr>
        <p:spPr bwMode="auto">
          <a:xfrm>
            <a:off x="60960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3" name="Rectangle 144"/>
          <p:cNvSpPr>
            <a:spLocks noChangeArrowheads="1"/>
          </p:cNvSpPr>
          <p:nvPr/>
        </p:nvSpPr>
        <p:spPr bwMode="auto">
          <a:xfrm>
            <a:off x="62484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4" name="Rectangle 145"/>
          <p:cNvSpPr>
            <a:spLocks noChangeArrowheads="1"/>
          </p:cNvSpPr>
          <p:nvPr/>
        </p:nvSpPr>
        <p:spPr bwMode="auto">
          <a:xfrm>
            <a:off x="64008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5" name="Rectangle 146"/>
          <p:cNvSpPr>
            <a:spLocks noChangeArrowheads="1"/>
          </p:cNvSpPr>
          <p:nvPr/>
        </p:nvSpPr>
        <p:spPr bwMode="auto">
          <a:xfrm>
            <a:off x="59436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6" name="Rectangle 147"/>
          <p:cNvSpPr>
            <a:spLocks noChangeArrowheads="1"/>
          </p:cNvSpPr>
          <p:nvPr/>
        </p:nvSpPr>
        <p:spPr bwMode="auto">
          <a:xfrm>
            <a:off x="60960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7" name="Rectangle 148"/>
          <p:cNvSpPr>
            <a:spLocks noChangeArrowheads="1"/>
          </p:cNvSpPr>
          <p:nvPr/>
        </p:nvSpPr>
        <p:spPr bwMode="auto">
          <a:xfrm>
            <a:off x="62484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8" name="Rectangle 149"/>
          <p:cNvSpPr>
            <a:spLocks noChangeArrowheads="1"/>
          </p:cNvSpPr>
          <p:nvPr/>
        </p:nvSpPr>
        <p:spPr bwMode="auto">
          <a:xfrm>
            <a:off x="64008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19" name="Rectangle 150"/>
          <p:cNvSpPr>
            <a:spLocks noChangeArrowheads="1"/>
          </p:cNvSpPr>
          <p:nvPr/>
        </p:nvSpPr>
        <p:spPr bwMode="auto">
          <a:xfrm>
            <a:off x="59436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0" name="Rectangle 151"/>
          <p:cNvSpPr>
            <a:spLocks noChangeArrowheads="1"/>
          </p:cNvSpPr>
          <p:nvPr/>
        </p:nvSpPr>
        <p:spPr bwMode="auto">
          <a:xfrm>
            <a:off x="60960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1" name="Rectangle 152"/>
          <p:cNvSpPr>
            <a:spLocks noChangeArrowheads="1"/>
          </p:cNvSpPr>
          <p:nvPr/>
        </p:nvSpPr>
        <p:spPr bwMode="auto">
          <a:xfrm>
            <a:off x="62484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2" name="Rectangle 153"/>
          <p:cNvSpPr>
            <a:spLocks noChangeArrowheads="1"/>
          </p:cNvSpPr>
          <p:nvPr/>
        </p:nvSpPr>
        <p:spPr bwMode="auto">
          <a:xfrm>
            <a:off x="64008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3" name="Rectangle 154"/>
          <p:cNvSpPr>
            <a:spLocks noChangeArrowheads="1"/>
          </p:cNvSpPr>
          <p:nvPr/>
        </p:nvSpPr>
        <p:spPr bwMode="auto">
          <a:xfrm>
            <a:off x="59436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4" name="Rectangle 155"/>
          <p:cNvSpPr>
            <a:spLocks noChangeArrowheads="1"/>
          </p:cNvSpPr>
          <p:nvPr/>
        </p:nvSpPr>
        <p:spPr bwMode="auto">
          <a:xfrm>
            <a:off x="60960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5" name="Rectangle 156"/>
          <p:cNvSpPr>
            <a:spLocks noChangeArrowheads="1"/>
          </p:cNvSpPr>
          <p:nvPr/>
        </p:nvSpPr>
        <p:spPr bwMode="auto">
          <a:xfrm>
            <a:off x="62484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6" name="Rectangle 157"/>
          <p:cNvSpPr>
            <a:spLocks noChangeArrowheads="1"/>
          </p:cNvSpPr>
          <p:nvPr/>
        </p:nvSpPr>
        <p:spPr bwMode="auto">
          <a:xfrm>
            <a:off x="64008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7" name="Rectangle 158"/>
          <p:cNvSpPr>
            <a:spLocks noChangeArrowheads="1"/>
          </p:cNvSpPr>
          <p:nvPr/>
        </p:nvSpPr>
        <p:spPr bwMode="auto">
          <a:xfrm>
            <a:off x="5943600" y="1981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8" name="Rectangle 159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29" name="Rectangle 160"/>
          <p:cNvSpPr>
            <a:spLocks noChangeArrowheads="1"/>
          </p:cNvSpPr>
          <p:nvPr/>
        </p:nvSpPr>
        <p:spPr bwMode="auto">
          <a:xfrm>
            <a:off x="5943600" y="2133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0" name="Rectangle 161"/>
          <p:cNvSpPr>
            <a:spLocks noChangeArrowheads="1"/>
          </p:cNvSpPr>
          <p:nvPr/>
        </p:nvSpPr>
        <p:spPr bwMode="auto">
          <a:xfrm>
            <a:off x="6096000" y="2133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1" name="Rectangle 162"/>
          <p:cNvSpPr>
            <a:spLocks noChangeArrowheads="1"/>
          </p:cNvSpPr>
          <p:nvPr/>
        </p:nvSpPr>
        <p:spPr bwMode="auto">
          <a:xfrm>
            <a:off x="6248400" y="1676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2" name="Rectangle 163"/>
          <p:cNvSpPr>
            <a:spLocks noChangeArrowheads="1"/>
          </p:cNvSpPr>
          <p:nvPr/>
        </p:nvSpPr>
        <p:spPr bwMode="auto">
          <a:xfrm>
            <a:off x="6248400" y="1828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3" name="Rectangle 164"/>
          <p:cNvSpPr>
            <a:spLocks noChangeArrowheads="1"/>
          </p:cNvSpPr>
          <p:nvPr/>
        </p:nvSpPr>
        <p:spPr bwMode="auto">
          <a:xfrm>
            <a:off x="6248400" y="1981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4" name="Rectangle 165"/>
          <p:cNvSpPr>
            <a:spLocks noChangeArrowheads="1"/>
          </p:cNvSpPr>
          <p:nvPr/>
        </p:nvSpPr>
        <p:spPr bwMode="auto">
          <a:xfrm>
            <a:off x="6248400" y="2133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5" name="Rectangle 166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6" name="Rectangle 167"/>
          <p:cNvSpPr>
            <a:spLocks noChangeArrowheads="1"/>
          </p:cNvSpPr>
          <p:nvPr/>
        </p:nvSpPr>
        <p:spPr bwMode="auto">
          <a:xfrm>
            <a:off x="6400800" y="1828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7" name="Rectangle 168"/>
          <p:cNvSpPr>
            <a:spLocks noChangeArrowheads="1"/>
          </p:cNvSpPr>
          <p:nvPr/>
        </p:nvSpPr>
        <p:spPr bwMode="auto">
          <a:xfrm>
            <a:off x="6400800" y="1981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8" name="Rectangle 169"/>
          <p:cNvSpPr>
            <a:spLocks noChangeArrowheads="1"/>
          </p:cNvSpPr>
          <p:nvPr/>
        </p:nvSpPr>
        <p:spPr bwMode="auto">
          <a:xfrm>
            <a:off x="6400800" y="2133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39" name="Rectangle 170"/>
          <p:cNvSpPr>
            <a:spLocks noChangeArrowheads="1"/>
          </p:cNvSpPr>
          <p:nvPr/>
        </p:nvSpPr>
        <p:spPr bwMode="auto">
          <a:xfrm>
            <a:off x="68580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0" name="Rectangle 171"/>
          <p:cNvSpPr>
            <a:spLocks noChangeArrowheads="1"/>
          </p:cNvSpPr>
          <p:nvPr/>
        </p:nvSpPr>
        <p:spPr bwMode="auto">
          <a:xfrm>
            <a:off x="70104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1" name="Rectangle 172"/>
          <p:cNvSpPr>
            <a:spLocks noChangeArrowheads="1"/>
          </p:cNvSpPr>
          <p:nvPr/>
        </p:nvSpPr>
        <p:spPr bwMode="auto">
          <a:xfrm>
            <a:off x="71628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2" name="Rectangle 173"/>
          <p:cNvSpPr>
            <a:spLocks noChangeArrowheads="1"/>
          </p:cNvSpPr>
          <p:nvPr/>
        </p:nvSpPr>
        <p:spPr bwMode="auto">
          <a:xfrm>
            <a:off x="73152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3" name="Rectangle 174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4" name="Rectangle 175"/>
          <p:cNvSpPr>
            <a:spLocks noChangeArrowheads="1"/>
          </p:cNvSpPr>
          <p:nvPr/>
        </p:nvSpPr>
        <p:spPr bwMode="auto">
          <a:xfrm>
            <a:off x="70104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5" name="Rectangle 176"/>
          <p:cNvSpPr>
            <a:spLocks noChangeArrowheads="1"/>
          </p:cNvSpPr>
          <p:nvPr/>
        </p:nvSpPr>
        <p:spPr bwMode="auto">
          <a:xfrm>
            <a:off x="71628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6" name="Rectangle 177"/>
          <p:cNvSpPr>
            <a:spLocks noChangeArrowheads="1"/>
          </p:cNvSpPr>
          <p:nvPr/>
        </p:nvSpPr>
        <p:spPr bwMode="auto">
          <a:xfrm>
            <a:off x="73152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7" name="Rectangle 178"/>
          <p:cNvSpPr>
            <a:spLocks noChangeArrowheads="1"/>
          </p:cNvSpPr>
          <p:nvPr/>
        </p:nvSpPr>
        <p:spPr bwMode="auto">
          <a:xfrm>
            <a:off x="68580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8" name="Rectangle 179"/>
          <p:cNvSpPr>
            <a:spLocks noChangeArrowheads="1"/>
          </p:cNvSpPr>
          <p:nvPr/>
        </p:nvSpPr>
        <p:spPr bwMode="auto">
          <a:xfrm>
            <a:off x="70104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49" name="Rectangle 180"/>
          <p:cNvSpPr>
            <a:spLocks noChangeArrowheads="1"/>
          </p:cNvSpPr>
          <p:nvPr/>
        </p:nvSpPr>
        <p:spPr bwMode="auto">
          <a:xfrm>
            <a:off x="71628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0" name="Rectangle 181"/>
          <p:cNvSpPr>
            <a:spLocks noChangeArrowheads="1"/>
          </p:cNvSpPr>
          <p:nvPr/>
        </p:nvSpPr>
        <p:spPr bwMode="auto">
          <a:xfrm>
            <a:off x="73152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1" name="Rectangle 182"/>
          <p:cNvSpPr>
            <a:spLocks noChangeArrowheads="1"/>
          </p:cNvSpPr>
          <p:nvPr/>
        </p:nvSpPr>
        <p:spPr bwMode="auto">
          <a:xfrm>
            <a:off x="7467600" y="3505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2" name="Rectangle 183"/>
          <p:cNvSpPr>
            <a:spLocks noChangeArrowheads="1"/>
          </p:cNvSpPr>
          <p:nvPr/>
        </p:nvSpPr>
        <p:spPr bwMode="auto">
          <a:xfrm>
            <a:off x="7467600" y="3657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3" name="Rectangle 184"/>
          <p:cNvSpPr>
            <a:spLocks noChangeArrowheads="1"/>
          </p:cNvSpPr>
          <p:nvPr/>
        </p:nvSpPr>
        <p:spPr bwMode="auto">
          <a:xfrm>
            <a:off x="74676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4" name="Rectangle 185"/>
          <p:cNvSpPr>
            <a:spLocks noChangeArrowheads="1"/>
          </p:cNvSpPr>
          <p:nvPr/>
        </p:nvSpPr>
        <p:spPr bwMode="auto">
          <a:xfrm>
            <a:off x="73152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5" name="Rectangle 186"/>
          <p:cNvSpPr>
            <a:spLocks noChangeArrowheads="1"/>
          </p:cNvSpPr>
          <p:nvPr/>
        </p:nvSpPr>
        <p:spPr bwMode="auto">
          <a:xfrm>
            <a:off x="74676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6" name="Rectangle 187"/>
          <p:cNvSpPr>
            <a:spLocks noChangeArrowheads="1"/>
          </p:cNvSpPr>
          <p:nvPr/>
        </p:nvSpPr>
        <p:spPr bwMode="auto">
          <a:xfrm>
            <a:off x="76200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7" name="Rectangle 188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8" name="Rectangle 189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59" name="Rectangle 190"/>
          <p:cNvSpPr>
            <a:spLocks noChangeArrowheads="1"/>
          </p:cNvSpPr>
          <p:nvPr/>
        </p:nvSpPr>
        <p:spPr bwMode="auto">
          <a:xfrm>
            <a:off x="76200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0" name="Rectangle 191"/>
          <p:cNvSpPr>
            <a:spLocks noChangeArrowheads="1"/>
          </p:cNvSpPr>
          <p:nvPr/>
        </p:nvSpPr>
        <p:spPr bwMode="auto">
          <a:xfrm>
            <a:off x="73152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1" name="Rectangle 192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2" name="Rectangle 193"/>
          <p:cNvSpPr>
            <a:spLocks noChangeArrowheads="1"/>
          </p:cNvSpPr>
          <p:nvPr/>
        </p:nvSpPr>
        <p:spPr bwMode="auto">
          <a:xfrm>
            <a:off x="7620000" y="2743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3" name="Rectangle 194"/>
          <p:cNvSpPr>
            <a:spLocks noChangeArrowheads="1"/>
          </p:cNvSpPr>
          <p:nvPr/>
        </p:nvSpPr>
        <p:spPr bwMode="auto">
          <a:xfrm>
            <a:off x="73152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4" name="Rectangle 195"/>
          <p:cNvSpPr>
            <a:spLocks noChangeArrowheads="1"/>
          </p:cNvSpPr>
          <p:nvPr/>
        </p:nvSpPr>
        <p:spPr bwMode="auto">
          <a:xfrm>
            <a:off x="74676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5" name="Rectangle 196"/>
          <p:cNvSpPr>
            <a:spLocks noChangeArrowheads="1"/>
          </p:cNvSpPr>
          <p:nvPr/>
        </p:nvSpPr>
        <p:spPr bwMode="auto">
          <a:xfrm>
            <a:off x="7620000" y="28956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6" name="Rectangle 197"/>
          <p:cNvSpPr>
            <a:spLocks noChangeArrowheads="1"/>
          </p:cNvSpPr>
          <p:nvPr/>
        </p:nvSpPr>
        <p:spPr bwMode="auto">
          <a:xfrm>
            <a:off x="53340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7" name="Rectangle 198"/>
          <p:cNvSpPr>
            <a:spLocks noChangeArrowheads="1"/>
          </p:cNvSpPr>
          <p:nvPr/>
        </p:nvSpPr>
        <p:spPr bwMode="auto">
          <a:xfrm>
            <a:off x="54864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8" name="Rectangle 199"/>
          <p:cNvSpPr>
            <a:spLocks noChangeArrowheads="1"/>
          </p:cNvSpPr>
          <p:nvPr/>
        </p:nvSpPr>
        <p:spPr bwMode="auto">
          <a:xfrm>
            <a:off x="56388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69" name="Rectangle 200"/>
          <p:cNvSpPr>
            <a:spLocks noChangeArrowheads="1"/>
          </p:cNvSpPr>
          <p:nvPr/>
        </p:nvSpPr>
        <p:spPr bwMode="auto">
          <a:xfrm>
            <a:off x="5791200" y="2286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0" name="Rectangle 201"/>
          <p:cNvSpPr>
            <a:spLocks noChangeArrowheads="1"/>
          </p:cNvSpPr>
          <p:nvPr/>
        </p:nvSpPr>
        <p:spPr bwMode="auto">
          <a:xfrm>
            <a:off x="53340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1" name="Rectangle 202"/>
          <p:cNvSpPr>
            <a:spLocks noChangeArrowheads="1"/>
          </p:cNvSpPr>
          <p:nvPr/>
        </p:nvSpPr>
        <p:spPr bwMode="auto">
          <a:xfrm>
            <a:off x="54864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2" name="Rectangle 203"/>
          <p:cNvSpPr>
            <a:spLocks noChangeArrowheads="1"/>
          </p:cNvSpPr>
          <p:nvPr/>
        </p:nvSpPr>
        <p:spPr bwMode="auto">
          <a:xfrm>
            <a:off x="56388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3" name="Rectangle 204"/>
          <p:cNvSpPr>
            <a:spLocks noChangeArrowheads="1"/>
          </p:cNvSpPr>
          <p:nvPr/>
        </p:nvSpPr>
        <p:spPr bwMode="auto">
          <a:xfrm>
            <a:off x="5791200" y="2438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4" name="Rectangle 205"/>
          <p:cNvSpPr>
            <a:spLocks noChangeArrowheads="1"/>
          </p:cNvSpPr>
          <p:nvPr/>
        </p:nvSpPr>
        <p:spPr bwMode="auto">
          <a:xfrm>
            <a:off x="53340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5" name="Rectangle 206"/>
          <p:cNvSpPr>
            <a:spLocks noChangeArrowheads="1"/>
          </p:cNvSpPr>
          <p:nvPr/>
        </p:nvSpPr>
        <p:spPr bwMode="auto">
          <a:xfrm>
            <a:off x="54864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6" name="Rectangle 207"/>
          <p:cNvSpPr>
            <a:spLocks noChangeArrowheads="1"/>
          </p:cNvSpPr>
          <p:nvPr/>
        </p:nvSpPr>
        <p:spPr bwMode="auto">
          <a:xfrm>
            <a:off x="56388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7" name="Rectangle 208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8" name="Rectangle 209"/>
          <p:cNvSpPr>
            <a:spLocks noChangeArrowheads="1"/>
          </p:cNvSpPr>
          <p:nvPr/>
        </p:nvSpPr>
        <p:spPr bwMode="auto">
          <a:xfrm>
            <a:off x="71628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79" name="Rectangle 210"/>
          <p:cNvSpPr>
            <a:spLocks noChangeArrowheads="1"/>
          </p:cNvSpPr>
          <p:nvPr/>
        </p:nvSpPr>
        <p:spPr bwMode="auto">
          <a:xfrm>
            <a:off x="73152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0" name="Rectangle 211"/>
          <p:cNvSpPr>
            <a:spLocks noChangeArrowheads="1"/>
          </p:cNvSpPr>
          <p:nvPr/>
        </p:nvSpPr>
        <p:spPr bwMode="auto">
          <a:xfrm>
            <a:off x="74676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1" name="Rectangle 212"/>
          <p:cNvSpPr>
            <a:spLocks noChangeArrowheads="1"/>
          </p:cNvSpPr>
          <p:nvPr/>
        </p:nvSpPr>
        <p:spPr bwMode="auto">
          <a:xfrm>
            <a:off x="7162800" y="4114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2" name="Rectangle 213"/>
          <p:cNvSpPr>
            <a:spLocks noChangeArrowheads="1"/>
          </p:cNvSpPr>
          <p:nvPr/>
        </p:nvSpPr>
        <p:spPr bwMode="auto">
          <a:xfrm>
            <a:off x="7315200" y="4114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3" name="Rectangle 214"/>
          <p:cNvSpPr>
            <a:spLocks noChangeArrowheads="1"/>
          </p:cNvSpPr>
          <p:nvPr/>
        </p:nvSpPr>
        <p:spPr bwMode="auto">
          <a:xfrm>
            <a:off x="7467600" y="41148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4" name="Rectangle 215"/>
          <p:cNvSpPr>
            <a:spLocks noChangeArrowheads="1"/>
          </p:cNvSpPr>
          <p:nvPr/>
        </p:nvSpPr>
        <p:spPr bwMode="auto">
          <a:xfrm>
            <a:off x="7162800" y="4267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5" name="Rectangle 216"/>
          <p:cNvSpPr>
            <a:spLocks noChangeArrowheads="1"/>
          </p:cNvSpPr>
          <p:nvPr/>
        </p:nvSpPr>
        <p:spPr bwMode="auto">
          <a:xfrm>
            <a:off x="7315200" y="4267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6" name="Rectangle 217"/>
          <p:cNvSpPr>
            <a:spLocks noChangeArrowheads="1"/>
          </p:cNvSpPr>
          <p:nvPr/>
        </p:nvSpPr>
        <p:spPr bwMode="auto">
          <a:xfrm>
            <a:off x="7467600" y="42672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7" name="Rectangle 218"/>
          <p:cNvSpPr>
            <a:spLocks noChangeArrowheads="1"/>
          </p:cNvSpPr>
          <p:nvPr/>
        </p:nvSpPr>
        <p:spPr bwMode="auto">
          <a:xfrm>
            <a:off x="50292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8" name="Rectangle 219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89" name="Rectangle 220"/>
          <p:cNvSpPr>
            <a:spLocks noChangeArrowheads="1"/>
          </p:cNvSpPr>
          <p:nvPr/>
        </p:nvSpPr>
        <p:spPr bwMode="auto">
          <a:xfrm>
            <a:off x="53340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90" name="Rectangle 221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91" name="Rectangle 222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92" name="Rectangle 223"/>
          <p:cNvSpPr>
            <a:spLocks noChangeArrowheads="1"/>
          </p:cNvSpPr>
          <p:nvPr/>
        </p:nvSpPr>
        <p:spPr bwMode="auto">
          <a:xfrm>
            <a:off x="51816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93" name="Rectangle 224"/>
          <p:cNvSpPr>
            <a:spLocks noChangeArrowheads="1"/>
          </p:cNvSpPr>
          <p:nvPr/>
        </p:nvSpPr>
        <p:spPr bwMode="auto">
          <a:xfrm>
            <a:off x="53340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94" name="Rectangle 225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095" name="Line 226"/>
          <p:cNvSpPr>
            <a:spLocks noChangeShapeType="1"/>
          </p:cNvSpPr>
          <p:nvPr/>
        </p:nvSpPr>
        <p:spPr bwMode="auto">
          <a:xfrm>
            <a:off x="3657600" y="3124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096" name="Text Box 227"/>
          <p:cNvSpPr txBox="1">
            <a:spLocks noChangeArrowheads="1"/>
          </p:cNvSpPr>
          <p:nvPr/>
        </p:nvSpPr>
        <p:spPr bwMode="auto">
          <a:xfrm>
            <a:off x="4964421" y="4648200"/>
            <a:ext cx="3874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Output = Shape + Pattern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0" name="Footer Placeholder 2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A0938B-F277-41B0-8563-3F7B459E869A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Algorithmic DNA Self-Assembly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Input: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the description of a shape (or pattern)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Output: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 set of tiles and a sequence of lab steps to produce the shape (or pattern)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Computational Objectives: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minimize the # of different tiles (i.e., tile types)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minimize the range of temperatures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minimize the # different temperatures used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minimize the # of lab steps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minimize the complicatedness of steps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minimize the assembly time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minimize errors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others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355F2-664A-4984-8948-7A1A80EB7B79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 anchorCtr="1"/>
          <a:lstStyle/>
          <a:p>
            <a:pPr eaLnBrk="1" hangingPunct="1"/>
            <a:r>
              <a:rPr lang="en-US" sz="2800" b="1" dirty="0" smtClean="0"/>
              <a:t>Outline of This Discussion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7894637" cy="32766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Examples of DNA Tiles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Examples of DNA Self-Assemblies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Examples of DNA Nano Structures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A Basic Model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355F2-664A-4984-8948-7A1A80EB7B79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 anchorCtr="1"/>
          <a:lstStyle/>
          <a:p>
            <a:pPr eaLnBrk="1" hangingPunct="1"/>
            <a:r>
              <a:rPr lang="en-US" sz="2800" b="1" dirty="0" smtClean="0"/>
              <a:t>Outline of This Discussion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7894637" cy="32766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Examples of DNA Tiles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Examples of DNA Self-Assemblies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Examples of DNA Nano Structures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A Basic Model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065366-80C1-4A59-89E4-6323CF9750FD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53165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37"/>
          <p:cNvSpPr txBox="1">
            <a:spLocks noChangeArrowheads="1"/>
          </p:cNvSpPr>
          <p:nvPr/>
        </p:nvSpPr>
        <p:spPr bwMode="auto">
          <a:xfrm>
            <a:off x="0" y="0"/>
            <a:ext cx="9140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>
                <a:solidFill>
                  <a:schemeClr val="tx1"/>
                </a:solidFill>
              </a:rPr>
              <a:t>Examples of DNA </a:t>
            </a:r>
            <a:r>
              <a:rPr lang="en-US" sz="2800" dirty="0" smtClean="0">
                <a:solidFill>
                  <a:schemeClr val="tx1"/>
                </a:solidFill>
              </a:rPr>
              <a:t>Tiles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014" name="Text Box 39"/>
          <p:cNvSpPr txBox="1">
            <a:spLocks noChangeArrowheads="1"/>
          </p:cNvSpPr>
          <p:nvPr/>
        </p:nvSpPr>
        <p:spPr bwMode="auto">
          <a:xfrm>
            <a:off x="3200400" y="1568450"/>
            <a:ext cx="609600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solidFill>
                  <a:schemeClr val="bg1"/>
                </a:solidFill>
              </a:rPr>
              <a:t>aaaa</a:t>
            </a:r>
          </a:p>
        </p:txBody>
      </p:sp>
      <p:sp>
        <p:nvSpPr>
          <p:cNvPr id="43015" name="Text Box 40"/>
          <p:cNvSpPr txBox="1">
            <a:spLocks noChangeArrowheads="1"/>
          </p:cNvSpPr>
          <p:nvPr/>
        </p:nvSpPr>
        <p:spPr bwMode="auto">
          <a:xfrm>
            <a:off x="0" y="533400"/>
            <a:ext cx="9067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[Holliday, 1964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exchange of genetic information in yeast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9272AD-ADCE-43EF-A57F-DCA282E93DD9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14400"/>
            <a:ext cx="2695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1295400"/>
            <a:ext cx="1828800" cy="1752600"/>
            <a:chOff x="720" y="1056"/>
            <a:chExt cx="720" cy="720"/>
          </a:xfrm>
        </p:grpSpPr>
        <p:sp>
          <p:nvSpPr>
            <p:cNvPr id="44069" name="Rectangle 4"/>
            <p:cNvSpPr>
              <a:spLocks noChangeArrowheads="1"/>
            </p:cNvSpPr>
            <p:nvPr/>
          </p:nvSpPr>
          <p:spPr bwMode="auto">
            <a:xfrm>
              <a:off x="720" y="1056"/>
              <a:ext cx="72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TILE</a:t>
              </a:r>
            </a:p>
          </p:txBody>
        </p:sp>
        <p:sp>
          <p:nvSpPr>
            <p:cNvPr id="44070" name="Rectangle 5"/>
            <p:cNvSpPr>
              <a:spLocks noChangeArrowheads="1"/>
            </p:cNvSpPr>
            <p:nvPr/>
          </p:nvSpPr>
          <p:spPr bwMode="auto">
            <a:xfrm>
              <a:off x="1344" y="1152"/>
              <a:ext cx="96" cy="52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1" name="Rectangle 6"/>
            <p:cNvSpPr>
              <a:spLocks noChangeArrowheads="1"/>
            </p:cNvSpPr>
            <p:nvPr/>
          </p:nvSpPr>
          <p:spPr bwMode="auto">
            <a:xfrm>
              <a:off x="720" y="1152"/>
              <a:ext cx="96" cy="52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2" name="Rectangle 7"/>
            <p:cNvSpPr>
              <a:spLocks noChangeArrowheads="1"/>
            </p:cNvSpPr>
            <p:nvPr/>
          </p:nvSpPr>
          <p:spPr bwMode="auto">
            <a:xfrm rot="-5400000">
              <a:off x="1032" y="840"/>
              <a:ext cx="96" cy="528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73" name="Rectangle 8"/>
            <p:cNvSpPr>
              <a:spLocks noChangeArrowheads="1"/>
            </p:cNvSpPr>
            <p:nvPr/>
          </p:nvSpPr>
          <p:spPr bwMode="auto">
            <a:xfrm rot="-5400000">
              <a:off x="1032" y="1464"/>
              <a:ext cx="96" cy="52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4038" name="Line 9"/>
          <p:cNvSpPr>
            <a:spLocks noChangeShapeType="1"/>
          </p:cNvSpPr>
          <p:nvPr/>
        </p:nvSpPr>
        <p:spPr bwMode="auto">
          <a:xfrm>
            <a:off x="3733800" y="2286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14400" y="5334000"/>
            <a:ext cx="762000" cy="685800"/>
            <a:chOff x="720" y="1056"/>
            <a:chExt cx="720" cy="720"/>
          </a:xfrm>
        </p:grpSpPr>
        <p:sp>
          <p:nvSpPr>
            <p:cNvPr id="44064" name="Rectangle 11"/>
            <p:cNvSpPr>
              <a:spLocks noChangeArrowheads="1"/>
            </p:cNvSpPr>
            <p:nvPr/>
          </p:nvSpPr>
          <p:spPr bwMode="auto">
            <a:xfrm>
              <a:off x="720" y="1056"/>
              <a:ext cx="72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4065" name="Rectangle 12"/>
            <p:cNvSpPr>
              <a:spLocks noChangeArrowheads="1"/>
            </p:cNvSpPr>
            <p:nvPr/>
          </p:nvSpPr>
          <p:spPr bwMode="auto">
            <a:xfrm>
              <a:off x="1344" y="1152"/>
              <a:ext cx="96" cy="52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6" name="Rectangle 13"/>
            <p:cNvSpPr>
              <a:spLocks noChangeArrowheads="1"/>
            </p:cNvSpPr>
            <p:nvPr/>
          </p:nvSpPr>
          <p:spPr bwMode="auto">
            <a:xfrm>
              <a:off x="720" y="1152"/>
              <a:ext cx="96" cy="52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7" name="Rectangle 14"/>
            <p:cNvSpPr>
              <a:spLocks noChangeArrowheads="1"/>
            </p:cNvSpPr>
            <p:nvPr/>
          </p:nvSpPr>
          <p:spPr bwMode="auto">
            <a:xfrm rot="-5400000">
              <a:off x="1032" y="840"/>
              <a:ext cx="96" cy="528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68" name="Rectangle 15"/>
            <p:cNvSpPr>
              <a:spLocks noChangeArrowheads="1"/>
            </p:cNvSpPr>
            <p:nvPr/>
          </p:nvSpPr>
          <p:spPr bwMode="auto">
            <a:xfrm rot="-5400000">
              <a:off x="1032" y="1464"/>
              <a:ext cx="96" cy="52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4040" name="Rectangle 16"/>
          <p:cNvSpPr>
            <a:spLocks noChangeArrowheads="1"/>
          </p:cNvSpPr>
          <p:nvPr/>
        </p:nvSpPr>
        <p:spPr bwMode="auto">
          <a:xfrm>
            <a:off x="914400" y="3962400"/>
            <a:ext cx="7620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041" name="Rectangle 17"/>
          <p:cNvSpPr>
            <a:spLocks noChangeArrowheads="1"/>
          </p:cNvSpPr>
          <p:nvPr/>
        </p:nvSpPr>
        <p:spPr bwMode="auto">
          <a:xfrm>
            <a:off x="1574800" y="4054475"/>
            <a:ext cx="101600" cy="5016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2" name="Rectangle 18"/>
          <p:cNvSpPr>
            <a:spLocks noChangeArrowheads="1"/>
          </p:cNvSpPr>
          <p:nvPr/>
        </p:nvSpPr>
        <p:spPr bwMode="auto">
          <a:xfrm>
            <a:off x="914400" y="4054475"/>
            <a:ext cx="101600" cy="50165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3" name="Rectangle 19"/>
          <p:cNvSpPr>
            <a:spLocks noChangeArrowheads="1"/>
          </p:cNvSpPr>
          <p:nvPr/>
        </p:nvSpPr>
        <p:spPr bwMode="auto">
          <a:xfrm rot="-5400000">
            <a:off x="1249362" y="3729038"/>
            <a:ext cx="92075" cy="55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4" name="Rectangle 20"/>
          <p:cNvSpPr>
            <a:spLocks noChangeArrowheads="1"/>
          </p:cNvSpPr>
          <p:nvPr/>
        </p:nvSpPr>
        <p:spPr bwMode="auto">
          <a:xfrm rot="-5400000">
            <a:off x="1249362" y="4322763"/>
            <a:ext cx="92075" cy="5588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5" name="Rectangle 21"/>
          <p:cNvSpPr>
            <a:spLocks noChangeArrowheads="1"/>
          </p:cNvSpPr>
          <p:nvPr/>
        </p:nvSpPr>
        <p:spPr bwMode="auto">
          <a:xfrm>
            <a:off x="2362200" y="3962400"/>
            <a:ext cx="7620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046" name="Rectangle 22"/>
          <p:cNvSpPr>
            <a:spLocks noChangeArrowheads="1"/>
          </p:cNvSpPr>
          <p:nvPr/>
        </p:nvSpPr>
        <p:spPr bwMode="auto">
          <a:xfrm>
            <a:off x="3023616" y="4054475"/>
            <a:ext cx="100584" cy="501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7" name="Rectangle 23"/>
          <p:cNvSpPr>
            <a:spLocks noChangeArrowheads="1"/>
          </p:cNvSpPr>
          <p:nvPr/>
        </p:nvSpPr>
        <p:spPr bwMode="auto">
          <a:xfrm>
            <a:off x="2362200" y="4054475"/>
            <a:ext cx="101600" cy="5016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8" name="Rectangle 24"/>
          <p:cNvSpPr>
            <a:spLocks noChangeArrowheads="1"/>
          </p:cNvSpPr>
          <p:nvPr/>
        </p:nvSpPr>
        <p:spPr bwMode="auto">
          <a:xfrm rot="-5400000">
            <a:off x="2697162" y="3729038"/>
            <a:ext cx="92075" cy="558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9" name="Rectangle 25"/>
          <p:cNvSpPr>
            <a:spLocks noChangeArrowheads="1"/>
          </p:cNvSpPr>
          <p:nvPr/>
        </p:nvSpPr>
        <p:spPr bwMode="auto">
          <a:xfrm rot="-5400000">
            <a:off x="2697162" y="4322763"/>
            <a:ext cx="92075" cy="558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0" name="Rectangle 26"/>
          <p:cNvSpPr>
            <a:spLocks noChangeArrowheads="1"/>
          </p:cNvSpPr>
          <p:nvPr/>
        </p:nvSpPr>
        <p:spPr bwMode="auto">
          <a:xfrm>
            <a:off x="2362200" y="5334000"/>
            <a:ext cx="7620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051" name="Rectangle 27"/>
          <p:cNvSpPr>
            <a:spLocks noChangeArrowheads="1"/>
          </p:cNvSpPr>
          <p:nvPr/>
        </p:nvSpPr>
        <p:spPr bwMode="auto">
          <a:xfrm>
            <a:off x="3022600" y="5426075"/>
            <a:ext cx="101600" cy="5016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2" name="Rectangle 28"/>
          <p:cNvSpPr>
            <a:spLocks noChangeArrowheads="1"/>
          </p:cNvSpPr>
          <p:nvPr/>
        </p:nvSpPr>
        <p:spPr bwMode="auto">
          <a:xfrm>
            <a:off x="2362200" y="5426075"/>
            <a:ext cx="101600" cy="5016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3" name="Rectangle 29"/>
          <p:cNvSpPr>
            <a:spLocks noChangeArrowheads="1"/>
          </p:cNvSpPr>
          <p:nvPr/>
        </p:nvSpPr>
        <p:spPr bwMode="auto">
          <a:xfrm rot="-5400000">
            <a:off x="2697162" y="5100638"/>
            <a:ext cx="92075" cy="558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4" name="Rectangle 30"/>
          <p:cNvSpPr>
            <a:spLocks noChangeArrowheads="1"/>
          </p:cNvSpPr>
          <p:nvPr/>
        </p:nvSpPr>
        <p:spPr bwMode="auto">
          <a:xfrm rot="-5400000">
            <a:off x="2697162" y="5694363"/>
            <a:ext cx="92075" cy="5588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55" name="Line 31"/>
          <p:cNvSpPr>
            <a:spLocks noChangeShapeType="1"/>
          </p:cNvSpPr>
          <p:nvPr/>
        </p:nvSpPr>
        <p:spPr bwMode="auto">
          <a:xfrm>
            <a:off x="18288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6" name="Line 32"/>
          <p:cNvSpPr>
            <a:spLocks noChangeShapeType="1"/>
          </p:cNvSpPr>
          <p:nvPr/>
        </p:nvSpPr>
        <p:spPr bwMode="auto">
          <a:xfrm>
            <a:off x="18288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7" name="Line 33"/>
          <p:cNvSpPr>
            <a:spLocks noChangeShapeType="1"/>
          </p:cNvSpPr>
          <p:nvPr/>
        </p:nvSpPr>
        <p:spPr bwMode="auto">
          <a:xfrm>
            <a:off x="12954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8" name="Line 34"/>
          <p:cNvSpPr>
            <a:spLocks noChangeShapeType="1"/>
          </p:cNvSpPr>
          <p:nvPr/>
        </p:nvSpPr>
        <p:spPr bwMode="auto">
          <a:xfrm>
            <a:off x="27432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0" name="Line 36"/>
          <p:cNvSpPr>
            <a:spLocks noChangeShapeType="1"/>
          </p:cNvSpPr>
          <p:nvPr/>
        </p:nvSpPr>
        <p:spPr bwMode="auto">
          <a:xfrm>
            <a:off x="3733800" y="5029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1" name="Text Box 37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>
                <a:solidFill>
                  <a:schemeClr val="tx1"/>
                </a:solidFill>
              </a:rPr>
              <a:t>Examples of DNA </a:t>
            </a:r>
            <a:r>
              <a:rPr lang="en-US" sz="2800" dirty="0" smtClean="0">
                <a:solidFill>
                  <a:schemeClr val="tx1"/>
                </a:solidFill>
              </a:rPr>
              <a:t>Tiles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4062" name="Text Box 38"/>
          <p:cNvSpPr txBox="1">
            <a:spLocks noChangeArrowheads="1"/>
          </p:cNvSpPr>
          <p:nvPr/>
        </p:nvSpPr>
        <p:spPr bwMode="auto">
          <a:xfrm>
            <a:off x="4800600" y="4724400"/>
            <a:ext cx="609600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solidFill>
                  <a:schemeClr val="bg1"/>
                </a:solidFill>
              </a:rPr>
              <a:t>aaaa</a:t>
            </a:r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5410200" y="914400"/>
            <a:ext cx="609600" cy="6413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solidFill>
                  <a:schemeClr val="bg1"/>
                </a:solidFill>
              </a:rPr>
              <a:t>aaaa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6248400" y="4267200"/>
            <a:ext cx="914400" cy="158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172200" y="4419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914400" y="4050792"/>
            <a:ext cx="101600" cy="5016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6" name="Picture 45" descr="picture -- 4 DNA ti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7236" y="3936492"/>
            <a:ext cx="2226564" cy="2235708"/>
          </a:xfrm>
          <a:prstGeom prst="rect">
            <a:avLst/>
          </a:prstGeom>
        </p:spPr>
      </p:pic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89948-B2A5-4E00-A7D5-82151413F155}" type="slidenum">
              <a:rPr lang="en-US" smtClean="0"/>
              <a:pPr/>
              <a:t>19</a:t>
            </a:fld>
            <a:endParaRPr lang="en-US" dirty="0" smtClean="0"/>
          </a:p>
        </p:txBody>
      </p:sp>
      <p:grpSp>
        <p:nvGrpSpPr>
          <p:cNvPr id="45060" name="Group 2"/>
          <p:cNvGrpSpPr>
            <a:grpSpLocks/>
          </p:cNvGrpSpPr>
          <p:nvPr/>
        </p:nvGrpSpPr>
        <p:grpSpPr bwMode="auto">
          <a:xfrm>
            <a:off x="431800" y="2355850"/>
            <a:ext cx="3606800" cy="3036888"/>
            <a:chOff x="128" y="1543"/>
            <a:chExt cx="1776" cy="1539"/>
          </a:xfrm>
        </p:grpSpPr>
        <p:sp>
          <p:nvSpPr>
            <p:cNvPr id="45075" name="Freeform 3"/>
            <p:cNvSpPr>
              <a:spLocks/>
            </p:cNvSpPr>
            <p:nvPr/>
          </p:nvSpPr>
          <p:spPr bwMode="auto">
            <a:xfrm>
              <a:off x="624" y="1680"/>
              <a:ext cx="462" cy="1128"/>
            </a:xfrm>
            <a:custGeom>
              <a:avLst/>
              <a:gdLst>
                <a:gd name="T0" fmla="*/ 9 w 848"/>
                <a:gd name="T1" fmla="*/ 22 h 2040"/>
                <a:gd name="T2" fmla="*/ 24 w 848"/>
                <a:gd name="T3" fmla="*/ 22 h 2040"/>
                <a:gd name="T4" fmla="*/ 152 w 848"/>
                <a:gd name="T5" fmla="*/ 36 h 2040"/>
                <a:gd name="T6" fmla="*/ 38 w 848"/>
                <a:gd name="T7" fmla="*/ 242 h 2040"/>
                <a:gd name="T8" fmla="*/ 166 w 848"/>
                <a:gd name="T9" fmla="*/ 330 h 2040"/>
                <a:gd name="T10" fmla="*/ 194 w 848"/>
                <a:gd name="T11" fmla="*/ 404 h 2040"/>
                <a:gd name="T12" fmla="*/ 166 w 848"/>
                <a:gd name="T13" fmla="*/ 506 h 2040"/>
                <a:gd name="T14" fmla="*/ 252 w 848"/>
                <a:gd name="T15" fmla="*/ 624 h 20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8"/>
                <a:gd name="T25" fmla="*/ 0 h 2040"/>
                <a:gd name="T26" fmla="*/ 848 w 848"/>
                <a:gd name="T27" fmla="*/ 2040 h 20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8" h="2040">
                  <a:moveTo>
                    <a:pt x="32" y="72"/>
                  </a:moveTo>
                  <a:cubicBezTo>
                    <a:pt x="16" y="68"/>
                    <a:pt x="0" y="64"/>
                    <a:pt x="80" y="72"/>
                  </a:cubicBezTo>
                  <a:cubicBezTo>
                    <a:pt x="160" y="80"/>
                    <a:pt x="504" y="0"/>
                    <a:pt x="512" y="120"/>
                  </a:cubicBezTo>
                  <a:cubicBezTo>
                    <a:pt x="520" y="240"/>
                    <a:pt x="120" y="632"/>
                    <a:pt x="128" y="792"/>
                  </a:cubicBezTo>
                  <a:cubicBezTo>
                    <a:pt x="136" y="952"/>
                    <a:pt x="472" y="992"/>
                    <a:pt x="560" y="1080"/>
                  </a:cubicBezTo>
                  <a:cubicBezTo>
                    <a:pt x="648" y="1168"/>
                    <a:pt x="656" y="1224"/>
                    <a:pt x="656" y="1320"/>
                  </a:cubicBezTo>
                  <a:cubicBezTo>
                    <a:pt x="656" y="1416"/>
                    <a:pt x="528" y="1536"/>
                    <a:pt x="560" y="1656"/>
                  </a:cubicBezTo>
                  <a:cubicBezTo>
                    <a:pt x="592" y="1776"/>
                    <a:pt x="720" y="1908"/>
                    <a:pt x="848" y="204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76" name="Freeform 4"/>
            <p:cNvSpPr>
              <a:spLocks/>
            </p:cNvSpPr>
            <p:nvPr/>
          </p:nvSpPr>
          <p:spPr bwMode="auto">
            <a:xfrm>
              <a:off x="1120" y="1839"/>
              <a:ext cx="449" cy="367"/>
            </a:xfrm>
            <a:custGeom>
              <a:avLst/>
              <a:gdLst>
                <a:gd name="T0" fmla="*/ 17 w 824"/>
                <a:gd name="T1" fmla="*/ 12 h 664"/>
                <a:gd name="T2" fmla="*/ 31 w 824"/>
                <a:gd name="T3" fmla="*/ 12 h 664"/>
                <a:gd name="T4" fmla="*/ 202 w 824"/>
                <a:gd name="T5" fmla="*/ 27 h 664"/>
                <a:gd name="T6" fmla="*/ 216 w 824"/>
                <a:gd name="T7" fmla="*/ 174 h 664"/>
                <a:gd name="T8" fmla="*/ 245 w 824"/>
                <a:gd name="T9" fmla="*/ 203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4"/>
                <a:gd name="T16" fmla="*/ 0 h 664"/>
                <a:gd name="T17" fmla="*/ 824 w 824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4" h="664">
                  <a:moveTo>
                    <a:pt x="56" y="40"/>
                  </a:moveTo>
                  <a:cubicBezTo>
                    <a:pt x="28" y="36"/>
                    <a:pt x="0" y="32"/>
                    <a:pt x="104" y="40"/>
                  </a:cubicBezTo>
                  <a:cubicBezTo>
                    <a:pt x="208" y="48"/>
                    <a:pt x="576" y="0"/>
                    <a:pt x="680" y="88"/>
                  </a:cubicBezTo>
                  <a:cubicBezTo>
                    <a:pt x="784" y="176"/>
                    <a:pt x="704" y="472"/>
                    <a:pt x="728" y="568"/>
                  </a:cubicBezTo>
                  <a:cubicBezTo>
                    <a:pt x="752" y="664"/>
                    <a:pt x="788" y="664"/>
                    <a:pt x="824" y="66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77" name="Freeform 5"/>
            <p:cNvSpPr>
              <a:spLocks/>
            </p:cNvSpPr>
            <p:nvPr/>
          </p:nvSpPr>
          <p:spPr bwMode="auto">
            <a:xfrm>
              <a:off x="1303" y="1998"/>
              <a:ext cx="340" cy="398"/>
            </a:xfrm>
            <a:custGeom>
              <a:avLst/>
              <a:gdLst>
                <a:gd name="T0" fmla="*/ 185 w 624"/>
                <a:gd name="T1" fmla="*/ 0 h 720"/>
                <a:gd name="T2" fmla="*/ 143 w 624"/>
                <a:gd name="T3" fmla="*/ 15 h 720"/>
                <a:gd name="T4" fmla="*/ 71 w 624"/>
                <a:gd name="T5" fmla="*/ 74 h 720"/>
                <a:gd name="T6" fmla="*/ 100 w 624"/>
                <a:gd name="T7" fmla="*/ 146 h 720"/>
                <a:gd name="T8" fmla="*/ 0 w 624"/>
                <a:gd name="T9" fmla="*/ 22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720"/>
                <a:gd name="T17" fmla="*/ 624 w 62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720">
                  <a:moveTo>
                    <a:pt x="624" y="0"/>
                  </a:moveTo>
                  <a:cubicBezTo>
                    <a:pt x="584" y="4"/>
                    <a:pt x="544" y="8"/>
                    <a:pt x="480" y="48"/>
                  </a:cubicBezTo>
                  <a:cubicBezTo>
                    <a:pt x="416" y="88"/>
                    <a:pt x="264" y="168"/>
                    <a:pt x="240" y="240"/>
                  </a:cubicBezTo>
                  <a:cubicBezTo>
                    <a:pt x="216" y="312"/>
                    <a:pt x="376" y="400"/>
                    <a:pt x="336" y="480"/>
                  </a:cubicBezTo>
                  <a:cubicBezTo>
                    <a:pt x="296" y="560"/>
                    <a:pt x="148" y="640"/>
                    <a:pt x="0" y="720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78" name="Freeform 6"/>
            <p:cNvSpPr>
              <a:spLocks/>
            </p:cNvSpPr>
            <p:nvPr/>
          </p:nvSpPr>
          <p:spPr bwMode="auto">
            <a:xfrm>
              <a:off x="755" y="2529"/>
              <a:ext cx="435" cy="553"/>
            </a:xfrm>
            <a:custGeom>
              <a:avLst/>
              <a:gdLst>
                <a:gd name="T0" fmla="*/ 232 w 800"/>
                <a:gd name="T1" fmla="*/ 12 h 1000"/>
                <a:gd name="T2" fmla="*/ 203 w 800"/>
                <a:gd name="T3" fmla="*/ 12 h 1000"/>
                <a:gd name="T4" fmla="*/ 33 w 800"/>
                <a:gd name="T5" fmla="*/ 86 h 1000"/>
                <a:gd name="T6" fmla="*/ 5 w 800"/>
                <a:gd name="T7" fmla="*/ 306 h 1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1000"/>
                <a:gd name="T14" fmla="*/ 800 w 800"/>
                <a:gd name="T15" fmla="*/ 1000 h 1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1000">
                  <a:moveTo>
                    <a:pt x="784" y="40"/>
                  </a:moveTo>
                  <a:cubicBezTo>
                    <a:pt x="792" y="20"/>
                    <a:pt x="800" y="0"/>
                    <a:pt x="688" y="40"/>
                  </a:cubicBezTo>
                  <a:cubicBezTo>
                    <a:pt x="576" y="80"/>
                    <a:pt x="224" y="120"/>
                    <a:pt x="112" y="280"/>
                  </a:cubicBezTo>
                  <a:cubicBezTo>
                    <a:pt x="0" y="440"/>
                    <a:pt x="8" y="720"/>
                    <a:pt x="16" y="10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79" name="Freeform 7"/>
            <p:cNvSpPr>
              <a:spLocks/>
            </p:cNvSpPr>
            <p:nvPr/>
          </p:nvSpPr>
          <p:spPr bwMode="auto">
            <a:xfrm>
              <a:off x="128" y="2290"/>
              <a:ext cx="566" cy="155"/>
            </a:xfrm>
            <a:custGeom>
              <a:avLst/>
              <a:gdLst>
                <a:gd name="T0" fmla="*/ 299 w 1040"/>
                <a:gd name="T1" fmla="*/ 74 h 280"/>
                <a:gd name="T2" fmla="*/ 284 w 1040"/>
                <a:gd name="T3" fmla="*/ 74 h 280"/>
                <a:gd name="T4" fmla="*/ 156 w 1040"/>
                <a:gd name="T5" fmla="*/ 0 h 280"/>
                <a:gd name="T6" fmla="*/ 85 w 1040"/>
                <a:gd name="T7" fmla="*/ 74 h 280"/>
                <a:gd name="T8" fmla="*/ 0 w 1040"/>
                <a:gd name="T9" fmla="*/ 59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280"/>
                <a:gd name="T17" fmla="*/ 1040 w 1040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280">
                  <a:moveTo>
                    <a:pt x="1008" y="240"/>
                  </a:moveTo>
                  <a:cubicBezTo>
                    <a:pt x="1024" y="260"/>
                    <a:pt x="1040" y="280"/>
                    <a:pt x="960" y="240"/>
                  </a:cubicBezTo>
                  <a:cubicBezTo>
                    <a:pt x="880" y="200"/>
                    <a:pt x="640" y="0"/>
                    <a:pt x="528" y="0"/>
                  </a:cubicBezTo>
                  <a:cubicBezTo>
                    <a:pt x="416" y="0"/>
                    <a:pt x="376" y="208"/>
                    <a:pt x="288" y="240"/>
                  </a:cubicBezTo>
                  <a:cubicBezTo>
                    <a:pt x="200" y="272"/>
                    <a:pt x="100" y="232"/>
                    <a:pt x="0" y="192"/>
                  </a:cubicBezTo>
                </a:path>
              </a:pathLst>
            </a:custGeom>
            <a:noFill/>
            <a:ln w="2857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0" name="Freeform 8"/>
            <p:cNvSpPr>
              <a:spLocks/>
            </p:cNvSpPr>
            <p:nvPr/>
          </p:nvSpPr>
          <p:spPr bwMode="auto">
            <a:xfrm>
              <a:off x="1199" y="2396"/>
              <a:ext cx="705" cy="372"/>
            </a:xfrm>
            <a:custGeom>
              <a:avLst/>
              <a:gdLst>
                <a:gd name="T0" fmla="*/ 384 w 1296"/>
                <a:gd name="T1" fmla="*/ 0 h 672"/>
                <a:gd name="T2" fmla="*/ 142 w 1296"/>
                <a:gd name="T3" fmla="*/ 44 h 672"/>
                <a:gd name="T4" fmla="*/ 114 w 1296"/>
                <a:gd name="T5" fmla="*/ 162 h 672"/>
                <a:gd name="T6" fmla="*/ 0 w 1296"/>
                <a:gd name="T7" fmla="*/ 206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672"/>
                <a:gd name="T14" fmla="*/ 1296 w 129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672">
                  <a:moveTo>
                    <a:pt x="1296" y="0"/>
                  </a:moveTo>
                  <a:cubicBezTo>
                    <a:pt x="964" y="28"/>
                    <a:pt x="632" y="56"/>
                    <a:pt x="480" y="144"/>
                  </a:cubicBezTo>
                  <a:cubicBezTo>
                    <a:pt x="328" y="232"/>
                    <a:pt x="464" y="440"/>
                    <a:pt x="384" y="528"/>
                  </a:cubicBezTo>
                  <a:cubicBezTo>
                    <a:pt x="304" y="616"/>
                    <a:pt x="152" y="644"/>
                    <a:pt x="0" y="6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1" name="Freeform 9"/>
            <p:cNvSpPr>
              <a:spLocks/>
            </p:cNvSpPr>
            <p:nvPr/>
          </p:nvSpPr>
          <p:spPr bwMode="auto">
            <a:xfrm>
              <a:off x="1016" y="1543"/>
              <a:ext cx="409" cy="327"/>
            </a:xfrm>
            <a:custGeom>
              <a:avLst/>
              <a:gdLst>
                <a:gd name="T0" fmla="*/ 24 w 752"/>
                <a:gd name="T1" fmla="*/ 154 h 592"/>
                <a:gd name="T2" fmla="*/ 24 w 752"/>
                <a:gd name="T3" fmla="*/ 139 h 592"/>
                <a:gd name="T4" fmla="*/ 24 w 752"/>
                <a:gd name="T5" fmla="*/ 7 h 592"/>
                <a:gd name="T6" fmla="*/ 166 w 752"/>
                <a:gd name="T7" fmla="*/ 95 h 592"/>
                <a:gd name="T8" fmla="*/ 194 w 752"/>
                <a:gd name="T9" fmla="*/ 168 h 592"/>
                <a:gd name="T10" fmla="*/ 222 w 752"/>
                <a:gd name="T11" fmla="*/ 168 h 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592"/>
                <a:gd name="T20" fmla="*/ 752 w 752"/>
                <a:gd name="T21" fmla="*/ 592 h 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592">
                  <a:moveTo>
                    <a:pt x="80" y="504"/>
                  </a:moveTo>
                  <a:cubicBezTo>
                    <a:pt x="80" y="520"/>
                    <a:pt x="80" y="536"/>
                    <a:pt x="80" y="456"/>
                  </a:cubicBezTo>
                  <a:cubicBezTo>
                    <a:pt x="80" y="376"/>
                    <a:pt x="0" y="48"/>
                    <a:pt x="80" y="24"/>
                  </a:cubicBezTo>
                  <a:cubicBezTo>
                    <a:pt x="160" y="0"/>
                    <a:pt x="464" y="224"/>
                    <a:pt x="560" y="312"/>
                  </a:cubicBezTo>
                  <a:cubicBezTo>
                    <a:pt x="656" y="400"/>
                    <a:pt x="624" y="512"/>
                    <a:pt x="656" y="552"/>
                  </a:cubicBezTo>
                  <a:cubicBezTo>
                    <a:pt x="688" y="592"/>
                    <a:pt x="720" y="572"/>
                    <a:pt x="752" y="552"/>
                  </a:cubicBez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2" name="Freeform 10"/>
            <p:cNvSpPr>
              <a:spLocks/>
            </p:cNvSpPr>
            <p:nvPr/>
          </p:nvSpPr>
          <p:spPr bwMode="auto">
            <a:xfrm>
              <a:off x="232" y="1812"/>
              <a:ext cx="688" cy="390"/>
            </a:xfrm>
            <a:custGeom>
              <a:avLst/>
              <a:gdLst>
                <a:gd name="T0" fmla="*/ 5 w 1264"/>
                <a:gd name="T1" fmla="*/ 204 h 704"/>
                <a:gd name="T2" fmla="*/ 19 w 1264"/>
                <a:gd name="T3" fmla="*/ 189 h 704"/>
                <a:gd name="T4" fmla="*/ 119 w 1264"/>
                <a:gd name="T5" fmla="*/ 42 h 704"/>
                <a:gd name="T6" fmla="*/ 247 w 1264"/>
                <a:gd name="T7" fmla="*/ 12 h 704"/>
                <a:gd name="T8" fmla="*/ 275 w 1264"/>
                <a:gd name="T9" fmla="*/ 115 h 704"/>
                <a:gd name="T10" fmla="*/ 332 w 1264"/>
                <a:gd name="T11" fmla="*/ 115 h 704"/>
                <a:gd name="T12" fmla="*/ 374 w 1264"/>
                <a:gd name="T13" fmla="*/ 115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4"/>
                <a:gd name="T22" fmla="*/ 0 h 704"/>
                <a:gd name="T23" fmla="*/ 1264 w 1264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4" h="704">
                  <a:moveTo>
                    <a:pt x="16" y="664"/>
                  </a:moveTo>
                  <a:cubicBezTo>
                    <a:pt x="8" y="684"/>
                    <a:pt x="0" y="704"/>
                    <a:pt x="64" y="616"/>
                  </a:cubicBezTo>
                  <a:cubicBezTo>
                    <a:pt x="128" y="528"/>
                    <a:pt x="272" y="232"/>
                    <a:pt x="400" y="136"/>
                  </a:cubicBezTo>
                  <a:cubicBezTo>
                    <a:pt x="528" y="40"/>
                    <a:pt x="744" y="0"/>
                    <a:pt x="832" y="40"/>
                  </a:cubicBezTo>
                  <a:cubicBezTo>
                    <a:pt x="920" y="80"/>
                    <a:pt x="880" y="320"/>
                    <a:pt x="928" y="376"/>
                  </a:cubicBezTo>
                  <a:cubicBezTo>
                    <a:pt x="976" y="432"/>
                    <a:pt x="1064" y="376"/>
                    <a:pt x="1120" y="376"/>
                  </a:cubicBezTo>
                  <a:cubicBezTo>
                    <a:pt x="1176" y="376"/>
                    <a:pt x="1220" y="376"/>
                    <a:pt x="1264" y="37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83" name="Freeform 11"/>
            <p:cNvSpPr>
              <a:spLocks/>
            </p:cNvSpPr>
            <p:nvPr/>
          </p:nvSpPr>
          <p:spPr bwMode="auto">
            <a:xfrm>
              <a:off x="441" y="2449"/>
              <a:ext cx="331" cy="430"/>
            </a:xfrm>
            <a:custGeom>
              <a:avLst/>
              <a:gdLst>
                <a:gd name="T0" fmla="*/ 180 w 608"/>
                <a:gd name="T1" fmla="*/ 17 h 776"/>
                <a:gd name="T2" fmla="*/ 152 w 608"/>
                <a:gd name="T3" fmla="*/ 17 h 776"/>
                <a:gd name="T4" fmla="*/ 9 w 608"/>
                <a:gd name="T5" fmla="*/ 120 h 776"/>
                <a:gd name="T6" fmla="*/ 95 w 608"/>
                <a:gd name="T7" fmla="*/ 180 h 776"/>
                <a:gd name="T8" fmla="*/ 38 w 608"/>
                <a:gd name="T9" fmla="*/ 238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776"/>
                <a:gd name="T17" fmla="*/ 608 w 608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776">
                  <a:moveTo>
                    <a:pt x="608" y="56"/>
                  </a:moveTo>
                  <a:cubicBezTo>
                    <a:pt x="608" y="28"/>
                    <a:pt x="608" y="0"/>
                    <a:pt x="512" y="56"/>
                  </a:cubicBezTo>
                  <a:cubicBezTo>
                    <a:pt x="416" y="112"/>
                    <a:pt x="64" y="304"/>
                    <a:pt x="32" y="392"/>
                  </a:cubicBezTo>
                  <a:cubicBezTo>
                    <a:pt x="0" y="480"/>
                    <a:pt x="304" y="520"/>
                    <a:pt x="320" y="584"/>
                  </a:cubicBezTo>
                  <a:cubicBezTo>
                    <a:pt x="336" y="648"/>
                    <a:pt x="232" y="712"/>
                    <a:pt x="128" y="776"/>
                  </a:cubicBezTo>
                </a:path>
              </a:pathLst>
            </a:cu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061" name="Rectangle 12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Examples of DNA </a:t>
            </a:r>
            <a:r>
              <a:rPr lang="en-US" sz="2800" dirty="0" smtClean="0">
                <a:solidFill>
                  <a:schemeClr val="tx1"/>
                </a:solidFill>
              </a:rPr>
              <a:t>Tiles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062" name="AutoShape 13"/>
          <p:cNvSpPr>
            <a:spLocks noChangeArrowheads="1"/>
          </p:cNvSpPr>
          <p:nvPr/>
        </p:nvSpPr>
        <p:spPr bwMode="auto">
          <a:xfrm>
            <a:off x="3962400" y="356393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06538"/>
            <a:ext cx="4175125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15"/>
          <p:cNvSpPr txBox="1">
            <a:spLocks noChangeArrowheads="1"/>
          </p:cNvSpPr>
          <p:nvPr/>
        </p:nvSpPr>
        <p:spPr bwMode="auto">
          <a:xfrm>
            <a:off x="0" y="684213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[Reif’s Group, Duke University]</a:t>
            </a:r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 rot="-3280128">
            <a:off x="149225" y="2919413"/>
            <a:ext cx="952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A C G C</a:t>
            </a:r>
          </a:p>
        </p:txBody>
      </p:sp>
      <p:sp>
        <p:nvSpPr>
          <p:cNvPr id="45066" name="Line 17"/>
          <p:cNvSpPr>
            <a:spLocks noChangeShapeType="1"/>
          </p:cNvSpPr>
          <p:nvPr/>
        </p:nvSpPr>
        <p:spPr bwMode="auto">
          <a:xfrm flipH="1" flipV="1">
            <a:off x="533400" y="3449638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7" name="Line 18"/>
          <p:cNvSpPr>
            <a:spLocks noChangeShapeType="1"/>
          </p:cNvSpPr>
          <p:nvPr/>
        </p:nvSpPr>
        <p:spPr bwMode="auto">
          <a:xfrm flipH="1" flipV="1">
            <a:off x="685800" y="3297238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 flipH="1" flipV="1">
            <a:off x="762000" y="3106738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9" name="Line 20"/>
          <p:cNvSpPr>
            <a:spLocks noChangeShapeType="1"/>
          </p:cNvSpPr>
          <p:nvPr/>
        </p:nvSpPr>
        <p:spPr bwMode="auto">
          <a:xfrm flipH="1" flipV="1">
            <a:off x="990600" y="2916238"/>
            <a:ext cx="152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0" name="Text Box 21"/>
          <p:cNvSpPr txBox="1">
            <a:spLocks noChangeArrowheads="1"/>
          </p:cNvSpPr>
          <p:nvPr/>
        </p:nvSpPr>
        <p:spPr bwMode="auto">
          <a:xfrm rot="1937061">
            <a:off x="2362200" y="2160588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T G C G</a:t>
            </a:r>
          </a:p>
        </p:txBody>
      </p:sp>
      <p:sp>
        <p:nvSpPr>
          <p:cNvPr id="45071" name="Line 22"/>
          <p:cNvSpPr>
            <a:spLocks noChangeShapeType="1"/>
          </p:cNvSpPr>
          <p:nvPr/>
        </p:nvSpPr>
        <p:spPr bwMode="auto">
          <a:xfrm flipV="1">
            <a:off x="2438400" y="2268538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2" name="Line 23"/>
          <p:cNvSpPr>
            <a:spLocks noChangeShapeType="1"/>
          </p:cNvSpPr>
          <p:nvPr/>
        </p:nvSpPr>
        <p:spPr bwMode="auto">
          <a:xfrm flipV="1">
            <a:off x="2590800" y="2344738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3" name="Line 24"/>
          <p:cNvSpPr>
            <a:spLocks noChangeShapeType="1"/>
          </p:cNvSpPr>
          <p:nvPr/>
        </p:nvSpPr>
        <p:spPr bwMode="auto">
          <a:xfrm flipV="1">
            <a:off x="2743200" y="2497138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74" name="Line 25"/>
          <p:cNvSpPr>
            <a:spLocks noChangeShapeType="1"/>
          </p:cNvSpPr>
          <p:nvPr/>
        </p:nvSpPr>
        <p:spPr bwMode="auto">
          <a:xfrm flipV="1">
            <a:off x="2895600" y="2573338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Three Essential Ingredients </a:t>
            </a:r>
            <a:endParaRPr lang="en-US" sz="4000" b="1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62541"/>
          </a:xfrm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algorithms 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DNAs</a:t>
            </a:r>
          </a:p>
          <a:p>
            <a:pPr marL="742950" indent="-742950">
              <a:buFont typeface="+mj-lt"/>
              <a:buAutoNum type="arabicPeriod"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self-assembly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General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5CC92-A9AE-4002-AC88-1789787129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18D965-8948-4C5D-8E37-D4E78D237511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6842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[Park, Pistol, </a:t>
            </a:r>
            <a:r>
              <a:rPr lang="en-US" dirty="0" err="1">
                <a:solidFill>
                  <a:srgbClr val="0000FF"/>
                </a:solidFill>
              </a:rPr>
              <a:t>Ahn</a:t>
            </a:r>
            <a:r>
              <a:rPr lang="en-US" dirty="0" smtClean="0">
                <a:solidFill>
                  <a:srgbClr val="0000FF"/>
                </a:solidFill>
              </a:rPr>
              <a:t>, Reif</a:t>
            </a:r>
            <a:r>
              <a:rPr lang="en-US" dirty="0">
                <a:solidFill>
                  <a:srgbClr val="0000FF"/>
                </a:solidFill>
              </a:rPr>
              <a:t>, Lebeck, Dwyer, and LaBean, 2006]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81488"/>
            <a:ext cx="61833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Examples of DNA Tiles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303338"/>
            <a:ext cx="8867775" cy="273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AAB35-4927-4361-ABA5-41FA7A4B6E83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4710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62100"/>
            <a:ext cx="3733800" cy="227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0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75" y="3757613"/>
            <a:ext cx="19050" cy="2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75" y="3757613"/>
            <a:ext cx="19050" cy="2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2950" y="3748088"/>
            <a:ext cx="38100" cy="4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2" name="Text Box 16"/>
          <p:cNvSpPr txBox="1">
            <a:spLocks noChangeArrowheads="1"/>
          </p:cNvSpPr>
          <p:nvPr/>
        </p:nvSpPr>
        <p:spPr bwMode="auto">
          <a:xfrm>
            <a:off x="6080125" y="51800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 b="0" dirty="0">
              <a:solidFill>
                <a:schemeClr val="bg1"/>
              </a:solidFill>
            </a:endParaRPr>
          </a:p>
        </p:txBody>
      </p:sp>
      <p:pic>
        <p:nvPicPr>
          <p:cNvPr id="4711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4938" y="4229100"/>
            <a:ext cx="6334125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4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 anchorCtr="1"/>
          <a:lstStyle/>
          <a:p>
            <a:pPr eaLnBrk="1" hangingPunct="1"/>
            <a:r>
              <a:rPr lang="en-US" sz="2800" b="1" dirty="0" smtClean="0"/>
              <a:t>Examples of DNA Tiles</a:t>
            </a:r>
            <a:endParaRPr lang="en-US" dirty="0" smtClean="0"/>
          </a:p>
        </p:txBody>
      </p:sp>
      <p:pic>
        <p:nvPicPr>
          <p:cNvPr id="47115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7738" y="1485900"/>
            <a:ext cx="4005262" cy="230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0" y="685800"/>
            <a:ext cx="914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altLang="zh-TW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[Winfree</a:t>
            </a:r>
            <a:r>
              <a:rPr kumimoji="1" lang="en-US" altLang="zh-TW" dirty="0">
                <a:solidFill>
                  <a:srgbClr val="0000FF"/>
                </a:solidFill>
                <a:latin typeface="Times New Roman" pitchFamily="18" charset="0"/>
                <a:ea typeface="新細明體" pitchFamily="18" charset="-120"/>
              </a:rPr>
              <a:t>’</a:t>
            </a:r>
            <a:r>
              <a:rPr kumimoji="1" lang="en-US" altLang="zh-TW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s Group, Cal Tech]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ACE64-9188-48D4-A5C9-30A8A7A9C798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Examples of DNA Tiles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0" y="684213"/>
            <a:ext cx="9140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smtClean="0"/>
              <a:t>Sierpinski Triangle, </a:t>
            </a:r>
            <a:r>
              <a:rPr lang="en-US" dirty="0" smtClean="0">
                <a:solidFill>
                  <a:srgbClr val="0000FF"/>
                </a:solidFill>
              </a:rPr>
              <a:t>Rothemund</a:t>
            </a:r>
            <a:r>
              <a:rPr lang="en-US" dirty="0">
                <a:solidFill>
                  <a:srgbClr val="0000FF"/>
                </a:solidFill>
              </a:rPr>
              <a:t>, Papadakis, Winfree, 2004]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371600"/>
            <a:ext cx="8226425" cy="4802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C75A19-2B35-4498-BA9D-0312DD5024C3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>
                <a:solidFill>
                  <a:schemeClr val="tx2"/>
                </a:solidFill>
              </a:rPr>
              <a:t>Self-Assembly for Binary Counters</a:t>
            </a:r>
            <a:endParaRPr lang="en-US" sz="4400" b="0" dirty="0">
              <a:solidFill>
                <a:schemeClr val="tx2"/>
              </a:solidFill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0" y="685800"/>
            <a:ext cx="914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altLang="zh-TW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[Winfree, 2000]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1223963"/>
            <a:ext cx="7496175" cy="5030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D9451A-A88B-4E87-8FF1-EED8C8E63E0F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>
                <a:solidFill>
                  <a:schemeClr val="tx2"/>
                </a:solidFill>
              </a:rPr>
              <a:t>2D Self-Assembly for Turing Machines</a:t>
            </a:r>
            <a:endParaRPr lang="en-US" sz="4400" b="0" dirty="0">
              <a:solidFill>
                <a:schemeClr val="tx2"/>
              </a:solidFill>
            </a:endParaRP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0" y="685800"/>
            <a:ext cx="914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altLang="zh-TW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[Winfree, Yang, and Seeman, 1998]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8238"/>
            <a:ext cx="9140825" cy="516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8C6C4-E0BF-4857-9E63-75352EEEE64A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>
                <a:solidFill>
                  <a:schemeClr val="tx2"/>
                </a:solidFill>
              </a:rPr>
              <a:t>Self-Assembly for Circuit Patterns</a:t>
            </a:r>
            <a:endParaRPr lang="en-US" sz="4400" b="0" dirty="0">
              <a:solidFill>
                <a:schemeClr val="tx2"/>
              </a:solidFill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0" y="685800"/>
            <a:ext cx="914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altLang="zh-TW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[Cook, Rothemund, and Winfree, 2003]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2688"/>
            <a:ext cx="9140825" cy="448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686E8-0AAF-436A-8D2E-B477FFEEBD6E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 of 3D Self-Assembly</a:t>
            </a: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33475"/>
            <a:ext cx="6705600" cy="496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[Shaw, University of Southern California]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088C5D-103C-49C9-A6AC-776D0A4F3DB7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3D DNA Cube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684213"/>
            <a:ext cx="9140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[Seeman, New York University]</a:t>
            </a:r>
          </a:p>
        </p:txBody>
      </p:sp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5019675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CB67B3-6FF0-4E7E-A070-82F8862B6ED0}" type="slidenum">
              <a:rPr lang="en-US" smtClean="0"/>
              <a:pPr/>
              <a:t>28</a:t>
            </a:fld>
            <a:endParaRPr lang="en-US" dirty="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838" y="1263650"/>
            <a:ext cx="5137150" cy="513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3D DNA Truncated Octahedron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684213"/>
            <a:ext cx="9140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[Seeman, New York University]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20D9BC-E2C1-4F44-AEFD-5DFB18D0805F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Clonable DNA Octahedron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0" y="684213"/>
            <a:ext cx="9140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[Shih, Quispe, Joyce, 2004]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1219200"/>
            <a:ext cx="5083175" cy="5119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2129135"/>
            <a:ext cx="440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one 1,669-mer + five 40-mers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B985AB-920B-47F4-A71B-E4562AF0C67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842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[http://www.math.udel.edu/MECLAB, 2007]</a:t>
            </a: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 of Self-Assembly</a:t>
            </a: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0" y="5029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Self-Assembly by Magnetic Forces</a:t>
            </a:r>
          </a:p>
        </p:txBody>
      </p:sp>
      <p:pic>
        <p:nvPicPr>
          <p:cNvPr id="31751" name="Picture 2" descr="http://www.math.udel.edu/MECLAB/Projects/SelfAssembly/MSAanimation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8" descr="http://www.math.udel.edu/MECLAB/Projects/SelfAssembly/magnetstrip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dirty="0">
                <a:solidFill>
                  <a:srgbClr val="000000"/>
                </a:solidFill>
                <a:ea typeface="msgothic" charset="0"/>
                <a:cs typeface="msgothic" charset="0"/>
              </a:rPr>
              <a:t>Fig. 1 Design of DNA brick structures analogous to structures built of LEGO® bricks.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920" y="5943505"/>
            <a:ext cx="1226880" cy="65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680" y="979303"/>
            <a:ext cx="663552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568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dirty="0">
                <a:solidFill>
                  <a:srgbClr val="000000"/>
                </a:solidFill>
                <a:ea typeface="msgothic" charset="0"/>
                <a:cs typeface="msgothic" charset="0"/>
              </a:rPr>
              <a:t>Y Ke et al. Science 2012;338:1177-1183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Published by AAAS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6778-284C-476C-809B-E24EDA418DCB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>
                <a:solidFill>
                  <a:schemeClr val="tx2"/>
                </a:solidFill>
              </a:rPr>
              <a:t>Linear Self-Assembly for Regular Languages</a:t>
            </a:r>
            <a:endParaRPr lang="en-US" sz="4400" b="0" dirty="0">
              <a:solidFill>
                <a:schemeClr val="tx2"/>
              </a:solidFill>
            </a:endParaRP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0" y="685800"/>
            <a:ext cx="914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altLang="zh-TW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[Winfree, Yang, and Seeman, 1998]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2588"/>
            <a:ext cx="9140825" cy="412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A79757-2F2D-499A-A7A4-F1EA84A3383E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2800" dirty="0">
                <a:solidFill>
                  <a:schemeClr val="tx2"/>
                </a:solidFill>
              </a:rPr>
              <a:t>Tree Self-Assembly for Context-Free Languages</a:t>
            </a:r>
            <a:endParaRPr lang="en-US" sz="4400" b="0" dirty="0">
              <a:solidFill>
                <a:schemeClr val="tx2"/>
              </a:solidFill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0" y="685800"/>
            <a:ext cx="914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en-US" altLang="zh-TW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[Winfree, Yang, and Seeman, 1998]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813"/>
            <a:ext cx="9140825" cy="5040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355F2-664A-4984-8948-7A1A80EB7B79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 anchorCtr="1"/>
          <a:lstStyle/>
          <a:p>
            <a:pPr eaLnBrk="1" hangingPunct="1"/>
            <a:r>
              <a:rPr lang="en-US" sz="2800" b="1" dirty="0" smtClean="0"/>
              <a:t>Outline of This Discussion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7894637" cy="3711785"/>
          </a:xfrm>
          <a:noFill/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Examples of DNA Tiles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Examples of DNA Self-Assemblies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3333FF"/>
                </a:solidFill>
              </a:rPr>
              <a:t>Examples of DNA Nano Structures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b="1" dirty="0" smtClean="0">
              <a:solidFill>
                <a:srgbClr val="3333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A Basic Model – the Abstract Tile Assembly Model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B67E3-4FF1-4041-90FA-416FFE203496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Typical Examples Used in This Discussion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7663" y="1600200"/>
            <a:ext cx="3352800" cy="2667000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N x N Squares</a:t>
            </a:r>
          </a:p>
          <a:p>
            <a:pPr eaLnBrk="1" hangingPunct="1"/>
            <a:endParaRPr lang="en-US" sz="2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k x N rectangles</a:t>
            </a:r>
          </a:p>
          <a:p>
            <a:pPr eaLnBrk="1" hangingPunct="1"/>
            <a:endParaRPr lang="en-US" sz="28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00FF"/>
                </a:solidFill>
              </a:rPr>
              <a:t>Counters</a:t>
            </a:r>
            <a:r>
              <a:rPr lang="en-US" dirty="0" smtClean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FE0C7-93C3-4514-B7E5-3EA2E6334062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Standard Tile Model of DNA Self-Assembly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93725" y="1512888"/>
            <a:ext cx="80168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dirty="0">
                <a:solidFill>
                  <a:srgbClr val="0000FF"/>
                </a:solidFill>
              </a:rPr>
              <a:t>tile system</a:t>
            </a:r>
            <a:r>
              <a:rPr lang="en-US" b="0" dirty="0" smtClean="0">
                <a:solidFill>
                  <a:srgbClr val="0000FF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, s, G, 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="0" dirty="0" smtClean="0">
                <a:solidFill>
                  <a:srgbClr val="0000FF"/>
                </a:solidFill>
              </a:rPr>
              <a:t>: tile </a:t>
            </a:r>
            <a:r>
              <a:rPr lang="en-US" b="0" dirty="0">
                <a:solidFill>
                  <a:srgbClr val="0000FF"/>
                </a:solidFill>
              </a:rPr>
              <a:t>set</a:t>
            </a:r>
          </a:p>
          <a:p>
            <a:pPr algn="l"/>
            <a:endParaRPr lang="en-US" b="0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r>
              <a:rPr lang="en-US" b="0" dirty="0" smtClean="0">
                <a:solidFill>
                  <a:srgbClr val="0000FF"/>
                </a:solidFill>
              </a:rPr>
              <a:t> seed </a:t>
            </a:r>
            <a:r>
              <a:rPr lang="en-US" b="0" dirty="0">
                <a:solidFill>
                  <a:srgbClr val="0000FF"/>
                </a:solidFill>
              </a:rPr>
              <a:t>tile</a:t>
            </a:r>
          </a:p>
          <a:p>
            <a:pPr algn="l"/>
            <a:endParaRPr lang="en-US" b="0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b="0" dirty="0" smtClean="0">
                <a:solidFill>
                  <a:srgbClr val="0000FF"/>
                </a:solidFill>
              </a:rPr>
              <a:t>: glue </a:t>
            </a:r>
            <a:r>
              <a:rPr lang="en-US" b="0" dirty="0">
                <a:solidFill>
                  <a:srgbClr val="0000FF"/>
                </a:solidFill>
              </a:rPr>
              <a:t>function </a:t>
            </a:r>
          </a:p>
          <a:p>
            <a:pPr algn="l"/>
            <a:endParaRPr lang="en-US" b="0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solidFill>
                  <a:srgbClr val="0000FF"/>
                </a:solidFill>
              </a:rPr>
              <a:t>: temperature</a:t>
            </a:r>
            <a:r>
              <a:rPr lang="en-US" b="0" dirty="0">
                <a:solidFill>
                  <a:srgbClr val="0000FF"/>
                </a:solidFill>
              </a:rPr>
              <a:t>, positive integer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565150" y="55880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0" i="1" dirty="0">
                <a:solidFill>
                  <a:srgbClr val="0000FF"/>
                </a:solidFill>
              </a:rPr>
              <a:t> 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520700" y="36068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b="0" dirty="0">
              <a:solidFill>
                <a:srgbClr val="0000FF"/>
              </a:solidFill>
            </a:endParaRP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3019425" y="3733800"/>
          <a:ext cx="4524375" cy="487363"/>
        </p:xfrm>
        <a:graphic>
          <a:graphicData uri="http://schemas.openxmlformats.org/presentationml/2006/ole">
            <p:oleObj spid="_x0000_s2050" name="Equation" r:id="rId4" imgW="1409400" imgH="203040" progId="Equation.3">
              <p:embed/>
            </p:oleObj>
          </a:graphicData>
        </a:graphic>
      </p:graphicFrame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981200"/>
            <a:ext cx="5118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0" y="684213"/>
            <a:ext cx="914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[Rothemund and Winfree, STOC 2000]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572909-D34C-4942-BF51-56F69F5689BE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0422" name="Text Box 26"/>
          <p:cNvSpPr txBox="1">
            <a:spLocks noChangeArrowheads="1"/>
          </p:cNvSpPr>
          <p:nvPr/>
        </p:nvSpPr>
        <p:spPr bwMode="auto">
          <a:xfrm>
            <a:off x="152400" y="2971800"/>
            <a:ext cx="6629400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b="0" dirty="0">
                <a:solidFill>
                  <a:srgbClr val="0000FF"/>
                </a:solidFill>
              </a:rPr>
              <a:t>positive strength between same glues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b="0" dirty="0">
                <a:solidFill>
                  <a:srgbClr val="0000FF"/>
                </a:solidFill>
              </a:rPr>
              <a:t>zero strength between distinct glues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b="0" dirty="0">
                <a:solidFill>
                  <a:srgbClr val="0000FF"/>
                </a:solidFill>
              </a:rPr>
              <a:t>start with the seed tile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b="0" dirty="0">
                <a:solidFill>
                  <a:srgbClr val="0000FF"/>
                </a:solidFill>
              </a:rPr>
              <a:t>add one tile at a time 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b="0" dirty="0">
                <a:solidFill>
                  <a:srgbClr val="0000FF"/>
                </a:solidFill>
              </a:rPr>
              <a:t>bind if total strength is at least t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n-US" b="0" dirty="0">
                <a:solidFill>
                  <a:srgbClr val="0000FF"/>
                </a:solidFill>
              </a:rPr>
              <a:t>order must not affect final shape and pattern</a:t>
            </a:r>
          </a:p>
        </p:txBody>
      </p:sp>
      <p:sp>
        <p:nvSpPr>
          <p:cNvPr id="60423" name="Rectangle 27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0424" name="Rectangle 28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5" name="Rectangle 29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6" name="Rectangle 30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7" name="Rectangle 31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8" name="Rectangle 32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429" name="Rectangle 33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0" name="Rectangle 34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1" name="Rectangle 35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2" name="Rectangle 36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3" name="Rectangle 37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0434" name="Rectangle 38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5" name="Rectangle 39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6" name="Rectangle 40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7" name="Rectangle 41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438" name="Rectangle 42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39" name="Rectangle 43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0" name="Rectangle 44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1" name="Rectangle 45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2" name="Rectangle 46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3" name="Rectangle 47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4" name="Rectangle 48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5" name="AutoShape 49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6" name="Rectangle 50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447" name="Rectangle 51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8" name="Rectangle 52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49" name="Rectangle 53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50" name="Rectangle 54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51" name="Rectangle 55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0452" name="Rectangle 56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53" name="Rectangle 57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54" name="Rectangle 58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55" name="Rectangle 59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56" name="Rectangle 60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57" name="Text Box 61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0458" name="Rectangle 62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0459" name="Rectangle 63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0" name="Rectangle 64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1" name="Rectangle 65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2" name="Rectangle 66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3" name="Rectangle 67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4" name="Rectangle 68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5" name="Rectangle 69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6" name="Rectangle 70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7" name="Rectangle 71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8" name="Rectangle 72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69" name="Rectangle 73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70" name="Rectangle 74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71" name="Rectangle 75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0472" name="Rectangle 76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33BC2-CB36-428A-BD20-90939FC4CDF2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1446" name="Rectangle 22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1447" name="Rectangle 23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8" name="Rectangle 24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9" name="Rectangle 25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0" name="Rectangle 30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1" name="Rectangle 32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2" name="Rectangle 34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1453" name="Rectangle 35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4" name="Rectangle 36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5" name="Rectangle 37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6" name="Rectangle 38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7" name="Rectangle 39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458" name="Rectangle 40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9" name="Rectangle 41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0" name="Rectangle 42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1" name="Rectangle 43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Rectangle 44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1463" name="Rectangle 45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4" name="Rectangle 46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5" name="Rectangle 47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6" name="Rectangle 48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1467" name="Rectangle 49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8" name="Rectangle 50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9" name="Rectangle 51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0" name="Rectangle 52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1" name="Rectangle 53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2" name="Rectangle 54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3" name="Rectangle 55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4" name="AutoShape 56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5" name="Rectangle 57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1476" name="Rectangle 58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7" name="Rectangle 59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8" name="Rectangle 60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9" name="Rectangle 61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0" name="Rectangle 62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1481" name="Rectangle 63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2" name="Rectangle 64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3" name="Rectangle 65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4" name="Rectangle 66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5" name="Rectangle 67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6" name="Text Box 68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1487" name="Rectangle 70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1488" name="Rectangle 71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89" name="Rectangle 72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0" name="Rectangle 73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1" name="Rectangle 74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2" name="Rectangle 75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3" name="Rectangle 76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4" name="Rectangle 77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5" name="Rectangle 78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6" name="Rectangle 79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7" name="Rectangle 80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8" name="Rectangle 81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499" name="Rectangle 82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500" name="Rectangle 83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1501" name="Rectangle 84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F6139-F174-429D-A43F-953CEC8C9320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2470" name="Rectangle 27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2471" name="Rectangle 28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2" name="Rectangle 30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3" name="Rectangle 31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4" name="Rectangle 32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2475" name="Rectangle 33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6" name="Rectangle 34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7" name="Rectangle 35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8" name="Rectangle 36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9" name="Rectangle 37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0" name="Rectangle 38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1" name="Rectangle 39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2" name="Rectangle 40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2483" name="Rectangle 41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4" name="Rectangle 42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5" name="Rectangle 43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6" name="Rectangle 44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7" name="Rectangle 45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2488" name="Rectangle 46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89" name="Rectangle 47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0" name="Rectangle 48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1" name="Rectangle 49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2" name="Rectangle 50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2493" name="Rectangle 51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4" name="Rectangle 52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5" name="Rectangle 53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6" name="Rectangle 54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2497" name="Rectangle 55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8" name="Rectangle 56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9" name="Rectangle 57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0" name="Rectangle 58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1" name="Rectangle 59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2" name="Rectangle 60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3" name="Rectangle 61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4" name="AutoShape 62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5" name="Rectangle 63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2506" name="Rectangle 64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7" name="Rectangle 65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8" name="Rectangle 66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9" name="Rectangle 67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10" name="Rectangle 68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2511" name="Rectangle 69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12" name="Rectangle 70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13" name="Rectangle 71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14" name="Rectangle 72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15" name="Rectangle 73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16" name="Text Box 74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2517" name="Rectangle 75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2518" name="Rectangle 76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19" name="Rectangle 77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0" name="Rectangle 78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1" name="Rectangle 79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2" name="Rectangle 80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3" name="Rectangle 81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4" name="Rectangle 82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5" name="Rectangle 83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6" name="Rectangle 84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7" name="Rectangle 85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8" name="Rectangle 86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29" name="Rectangle 87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30" name="Rectangle 88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2531" name="Rectangle 89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1DFD05-5662-4D1C-AE66-71E48983AE8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3494" name="Rectangle 27"/>
          <p:cNvSpPr>
            <a:spLocks noChangeArrowheads="1"/>
          </p:cNvSpPr>
          <p:nvPr/>
        </p:nvSpPr>
        <p:spPr bwMode="auto">
          <a:xfrm>
            <a:off x="7683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3495" name="Rectangle 28"/>
          <p:cNvSpPr>
            <a:spLocks noChangeArrowheads="1"/>
          </p:cNvSpPr>
          <p:nvPr/>
        </p:nvSpPr>
        <p:spPr bwMode="auto">
          <a:xfrm>
            <a:off x="768350" y="463708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496" name="Rectangle 29"/>
          <p:cNvSpPr>
            <a:spLocks noChangeArrowheads="1"/>
          </p:cNvSpPr>
          <p:nvPr/>
        </p:nvSpPr>
        <p:spPr bwMode="auto">
          <a:xfrm>
            <a:off x="877888" y="4525963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497" name="Rectangle 30"/>
          <p:cNvSpPr>
            <a:spLocks noChangeArrowheads="1"/>
          </p:cNvSpPr>
          <p:nvPr/>
        </p:nvSpPr>
        <p:spPr bwMode="auto">
          <a:xfrm>
            <a:off x="14271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498" name="Rectangle 31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499" name="Rectangle 32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3500" name="Rectangle 33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1" name="Rectangle 34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2" name="Rectangle 35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3" name="Rectangle 36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4" name="Rectangle 37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3505" name="Rectangle 38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6" name="Rectangle 39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7" name="Rectangle 40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8" name="Rectangle 41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09" name="Rectangle 42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0" name="Rectangle 43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1" name="Rectangle 44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2" name="Rectangle 45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3513" name="Rectangle 46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4" name="Rectangle 47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5" name="Rectangle 48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6" name="Rectangle 49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7" name="Rectangle 50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3518" name="Rectangle 51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19" name="Rectangle 52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0" name="Rectangle 53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1" name="Rectangle 54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2" name="Rectangle 55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3523" name="Rectangle 56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4" name="Rectangle 57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5" name="Rectangle 58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6" name="Rectangle 59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3527" name="Rectangle 60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8" name="Rectangle 61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29" name="Rectangle 62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0" name="Rectangle 63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1" name="Rectangle 64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2" name="Rectangle 65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3" name="Rectangle 66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4" name="AutoShape 67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5" name="Rectangle 68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3536" name="Rectangle 69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7" name="Rectangle 70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8" name="Rectangle 71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39" name="Rectangle 72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40" name="Rectangle 73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3541" name="Rectangle 74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42" name="Rectangle 75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43" name="Rectangle 76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44" name="Rectangle 77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45" name="Rectangle 78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546" name="Text Box 79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3547" name="Rectangle 80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3548" name="Rectangle 81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49" name="Rectangle 82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0" name="Rectangle 83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1" name="Rectangle 84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2" name="Rectangle 85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3" name="Rectangle 86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4" name="Rectangle 87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5" name="Rectangle 88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6" name="Rectangle 89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7" name="Rectangle 90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8" name="Rectangle 91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59" name="Rectangle 92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60" name="Rectangle 93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561" name="Rectangle 94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0498B-FC23-44CA-B9B9-AC5497EC4B8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842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[Campbell et al., 2007]</a:t>
            </a:r>
          </a:p>
        </p:txBody>
      </p:sp>
      <p:sp>
        <p:nvSpPr>
          <p:cNvPr id="3277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 of Self-Assembly</a:t>
            </a:r>
          </a:p>
        </p:txBody>
      </p:sp>
      <p:pic>
        <p:nvPicPr>
          <p:cNvPr id="327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158875"/>
            <a:ext cx="4572000" cy="4325938"/>
          </a:xfrm>
          <a:noFill/>
        </p:spPr>
      </p:pic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0" y="55626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LEGO Bricks + Water + Capillary Forces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62B706-429D-4392-BD40-57652413B234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4518" name="Rectangle 22"/>
          <p:cNvSpPr>
            <a:spLocks noChangeArrowheads="1"/>
          </p:cNvSpPr>
          <p:nvPr/>
        </p:nvSpPr>
        <p:spPr bwMode="auto">
          <a:xfrm>
            <a:off x="76835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4519" name="Rectangle 23"/>
          <p:cNvSpPr>
            <a:spLocks noChangeArrowheads="1"/>
          </p:cNvSpPr>
          <p:nvPr/>
        </p:nvSpPr>
        <p:spPr bwMode="auto">
          <a:xfrm>
            <a:off x="768350" y="38687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0" name="Rectangle 24"/>
          <p:cNvSpPr>
            <a:spLocks noChangeArrowheads="1"/>
          </p:cNvSpPr>
          <p:nvPr/>
        </p:nvSpPr>
        <p:spPr bwMode="auto">
          <a:xfrm>
            <a:off x="877888" y="37576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1" name="Rectangle 25"/>
          <p:cNvSpPr>
            <a:spLocks noChangeArrowheads="1"/>
          </p:cNvSpPr>
          <p:nvPr/>
        </p:nvSpPr>
        <p:spPr bwMode="auto">
          <a:xfrm>
            <a:off x="142716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2" name="Rectangle 26"/>
          <p:cNvSpPr>
            <a:spLocks noChangeArrowheads="1"/>
          </p:cNvSpPr>
          <p:nvPr/>
        </p:nvSpPr>
        <p:spPr bwMode="auto">
          <a:xfrm>
            <a:off x="877888" y="44164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3" name="Rectangle 27"/>
          <p:cNvSpPr>
            <a:spLocks noChangeArrowheads="1"/>
          </p:cNvSpPr>
          <p:nvPr/>
        </p:nvSpPr>
        <p:spPr bwMode="auto">
          <a:xfrm>
            <a:off x="7683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4524" name="Rectangle 28"/>
          <p:cNvSpPr>
            <a:spLocks noChangeArrowheads="1"/>
          </p:cNvSpPr>
          <p:nvPr/>
        </p:nvSpPr>
        <p:spPr bwMode="auto">
          <a:xfrm>
            <a:off x="768350" y="463708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5" name="Rectangle 29"/>
          <p:cNvSpPr>
            <a:spLocks noChangeArrowheads="1"/>
          </p:cNvSpPr>
          <p:nvPr/>
        </p:nvSpPr>
        <p:spPr bwMode="auto">
          <a:xfrm>
            <a:off x="877888" y="4525963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6" name="Rectangle 30"/>
          <p:cNvSpPr>
            <a:spLocks noChangeArrowheads="1"/>
          </p:cNvSpPr>
          <p:nvPr/>
        </p:nvSpPr>
        <p:spPr bwMode="auto">
          <a:xfrm>
            <a:off x="14271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7" name="Rectangle 31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28" name="Rectangle 32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4529" name="Rectangle 33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0" name="Rectangle 34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1" name="Rectangle 35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2" name="Rectangle 36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3" name="Rectangle 37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4534" name="Rectangle 38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5" name="Rectangle 39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6" name="Rectangle 40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7" name="Rectangle 45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8" name="Rectangle 46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39" name="Rectangle 48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0" name="Rectangle 49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1" name="Rectangle 51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4542" name="Rectangle 52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3" name="Rectangle 53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4" name="Rectangle 54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5" name="Rectangle 55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6" name="Rectangle 56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4547" name="Rectangle 57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8" name="Rectangle 58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49" name="Rectangle 59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0" name="Rectangle 60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1" name="Rectangle 61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4552" name="Rectangle 62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3" name="Rectangle 63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4" name="Rectangle 64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5" name="Rectangle 65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4556" name="Rectangle 66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7" name="Rectangle 67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8" name="Rectangle 68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59" name="Rectangle 69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0" name="Rectangle 70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1" name="Rectangle 71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2" name="Rectangle 72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3" name="AutoShape 73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4" name="Rectangle 74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4565" name="Rectangle 75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6" name="Rectangle 76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7" name="Rectangle 77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8" name="Rectangle 78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69" name="Rectangle 79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4570" name="Rectangle 80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71" name="Rectangle 81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72" name="Rectangle 82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73" name="Rectangle 83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74" name="Rectangle 84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575" name="Text Box 85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4576" name="Rectangle 86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4577" name="Rectangle 87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78" name="Rectangle 88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79" name="Rectangle 89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0" name="Rectangle 90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1" name="Rectangle 91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2" name="Rectangle 92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3" name="Rectangle 93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4" name="Rectangle 94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5" name="Rectangle 95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6" name="Rectangle 96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7" name="Rectangle 97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8" name="Rectangle 98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89" name="Rectangle 99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4590" name="Rectangle 100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8CAE1-5AE1-46FE-8697-79B93A2985BF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5542" name="Rectangle 22"/>
          <p:cNvSpPr>
            <a:spLocks noChangeArrowheads="1"/>
          </p:cNvSpPr>
          <p:nvPr/>
        </p:nvSpPr>
        <p:spPr bwMode="auto">
          <a:xfrm>
            <a:off x="76835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5543" name="Rectangle 23"/>
          <p:cNvSpPr>
            <a:spLocks noChangeArrowheads="1"/>
          </p:cNvSpPr>
          <p:nvPr/>
        </p:nvSpPr>
        <p:spPr bwMode="auto">
          <a:xfrm>
            <a:off x="768350" y="38687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4" name="Rectangle 24"/>
          <p:cNvSpPr>
            <a:spLocks noChangeArrowheads="1"/>
          </p:cNvSpPr>
          <p:nvPr/>
        </p:nvSpPr>
        <p:spPr bwMode="auto">
          <a:xfrm>
            <a:off x="877888" y="37576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5" name="Rectangle 25"/>
          <p:cNvSpPr>
            <a:spLocks noChangeArrowheads="1"/>
          </p:cNvSpPr>
          <p:nvPr/>
        </p:nvSpPr>
        <p:spPr bwMode="auto">
          <a:xfrm>
            <a:off x="142716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6" name="Rectangle 26"/>
          <p:cNvSpPr>
            <a:spLocks noChangeArrowheads="1"/>
          </p:cNvSpPr>
          <p:nvPr/>
        </p:nvSpPr>
        <p:spPr bwMode="auto">
          <a:xfrm>
            <a:off x="877888" y="44164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7" name="Rectangle 27"/>
          <p:cNvSpPr>
            <a:spLocks noChangeArrowheads="1"/>
          </p:cNvSpPr>
          <p:nvPr/>
        </p:nvSpPr>
        <p:spPr bwMode="auto">
          <a:xfrm>
            <a:off x="7683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5548" name="Rectangle 28"/>
          <p:cNvSpPr>
            <a:spLocks noChangeArrowheads="1"/>
          </p:cNvSpPr>
          <p:nvPr/>
        </p:nvSpPr>
        <p:spPr bwMode="auto">
          <a:xfrm>
            <a:off x="768350" y="463708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49" name="Rectangle 29"/>
          <p:cNvSpPr>
            <a:spLocks noChangeArrowheads="1"/>
          </p:cNvSpPr>
          <p:nvPr/>
        </p:nvSpPr>
        <p:spPr bwMode="auto">
          <a:xfrm>
            <a:off x="877888" y="4525963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0" name="Rectangle 30"/>
          <p:cNvSpPr>
            <a:spLocks noChangeArrowheads="1"/>
          </p:cNvSpPr>
          <p:nvPr/>
        </p:nvSpPr>
        <p:spPr bwMode="auto">
          <a:xfrm>
            <a:off x="14271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1" name="Rectangle 31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2" name="Rectangle 37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5553" name="Rectangle 38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4" name="Rectangle 39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5" name="Rectangle 40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6" name="Rectangle 41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7" name="Rectangle 42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5558" name="Rectangle 43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59" name="Rectangle 45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0" name="Rectangle 46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1" name="Rectangle 47"/>
          <p:cNvSpPr>
            <a:spLocks noChangeArrowheads="1"/>
          </p:cNvSpPr>
          <p:nvPr/>
        </p:nvSpPr>
        <p:spPr bwMode="auto">
          <a:xfrm>
            <a:off x="230505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5562" name="Rectangle 48"/>
          <p:cNvSpPr>
            <a:spLocks noChangeArrowheads="1"/>
          </p:cNvSpPr>
          <p:nvPr/>
        </p:nvSpPr>
        <p:spPr bwMode="auto">
          <a:xfrm>
            <a:off x="2305050" y="540543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3" name="Rectangle 49"/>
          <p:cNvSpPr>
            <a:spLocks noChangeArrowheads="1"/>
          </p:cNvSpPr>
          <p:nvPr/>
        </p:nvSpPr>
        <p:spPr bwMode="auto">
          <a:xfrm>
            <a:off x="2963863" y="540385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4" name="Rectangle 50"/>
          <p:cNvSpPr>
            <a:spLocks noChangeArrowheads="1"/>
          </p:cNvSpPr>
          <p:nvPr/>
        </p:nvSpPr>
        <p:spPr bwMode="auto">
          <a:xfrm>
            <a:off x="24145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5" name="Rectangle 51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6" name="Rectangle 52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7" name="Rectangle 53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8" name="Rectangle 54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69" name="Rectangle 55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0" name="Rectangle 56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1" name="Rectangle 57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5572" name="Rectangle 58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3" name="Rectangle 59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4" name="Rectangle 60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5" name="Rectangle 61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6" name="Rectangle 62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5577" name="Rectangle 63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8" name="Rectangle 64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79" name="Rectangle 65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0" name="Rectangle 66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1" name="Rectangle 67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5582" name="Rectangle 68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3" name="Rectangle 69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4" name="Rectangle 70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5" name="Rectangle 71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5586" name="Rectangle 72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7" name="Rectangle 73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8" name="Rectangle 74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89" name="Rectangle 75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0" name="Rectangle 76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1" name="Rectangle 77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2" name="Rectangle 78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3" name="AutoShape 79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4" name="Rectangle 80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5595" name="Rectangle 81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6" name="Rectangle 82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7" name="Rectangle 83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8" name="Rectangle 84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599" name="Rectangle 85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5600" name="Rectangle 86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601" name="Rectangle 87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602" name="Rectangle 88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603" name="Rectangle 89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604" name="Rectangle 90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605" name="Text Box 91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5606" name="Rectangle 92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5607" name="Rectangle 93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08" name="Rectangle 94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09" name="Rectangle 95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0" name="Rectangle 96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1" name="Rectangle 97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2" name="Rectangle 98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3" name="Rectangle 99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4" name="Rectangle 100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5" name="Rectangle 101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6" name="Rectangle 102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7" name="Rectangle 103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8" name="Rectangle 104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19" name="Rectangle 105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5620" name="Rectangle 106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FB1C03-5965-44D3-953F-A3763A403ECB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6566" name="Rectangle 22"/>
          <p:cNvSpPr>
            <a:spLocks noChangeArrowheads="1"/>
          </p:cNvSpPr>
          <p:nvPr/>
        </p:nvSpPr>
        <p:spPr bwMode="auto">
          <a:xfrm>
            <a:off x="76835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6567" name="Rectangle 23"/>
          <p:cNvSpPr>
            <a:spLocks noChangeArrowheads="1"/>
          </p:cNvSpPr>
          <p:nvPr/>
        </p:nvSpPr>
        <p:spPr bwMode="auto">
          <a:xfrm>
            <a:off x="768350" y="38687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8" name="Rectangle 24"/>
          <p:cNvSpPr>
            <a:spLocks noChangeArrowheads="1"/>
          </p:cNvSpPr>
          <p:nvPr/>
        </p:nvSpPr>
        <p:spPr bwMode="auto">
          <a:xfrm>
            <a:off x="877888" y="37576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69" name="Rectangle 25"/>
          <p:cNvSpPr>
            <a:spLocks noChangeArrowheads="1"/>
          </p:cNvSpPr>
          <p:nvPr/>
        </p:nvSpPr>
        <p:spPr bwMode="auto">
          <a:xfrm>
            <a:off x="142716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0" name="Rectangle 26"/>
          <p:cNvSpPr>
            <a:spLocks noChangeArrowheads="1"/>
          </p:cNvSpPr>
          <p:nvPr/>
        </p:nvSpPr>
        <p:spPr bwMode="auto">
          <a:xfrm>
            <a:off x="877888" y="44164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1" name="Rectangle 27"/>
          <p:cNvSpPr>
            <a:spLocks noChangeArrowheads="1"/>
          </p:cNvSpPr>
          <p:nvPr/>
        </p:nvSpPr>
        <p:spPr bwMode="auto">
          <a:xfrm>
            <a:off x="7683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6572" name="Rectangle 28"/>
          <p:cNvSpPr>
            <a:spLocks noChangeArrowheads="1"/>
          </p:cNvSpPr>
          <p:nvPr/>
        </p:nvSpPr>
        <p:spPr bwMode="auto">
          <a:xfrm>
            <a:off x="768350" y="463708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3" name="Rectangle 29"/>
          <p:cNvSpPr>
            <a:spLocks noChangeArrowheads="1"/>
          </p:cNvSpPr>
          <p:nvPr/>
        </p:nvSpPr>
        <p:spPr bwMode="auto">
          <a:xfrm>
            <a:off x="877888" y="4525963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4" name="Rectangle 30"/>
          <p:cNvSpPr>
            <a:spLocks noChangeArrowheads="1"/>
          </p:cNvSpPr>
          <p:nvPr/>
        </p:nvSpPr>
        <p:spPr bwMode="auto">
          <a:xfrm>
            <a:off x="14271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5" name="Rectangle 31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6" name="Rectangle 32"/>
          <p:cNvSpPr>
            <a:spLocks noChangeArrowheads="1"/>
          </p:cNvSpPr>
          <p:nvPr/>
        </p:nvSpPr>
        <p:spPr bwMode="auto">
          <a:xfrm>
            <a:off x="153670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6577" name="Rectangle 33"/>
          <p:cNvSpPr>
            <a:spLocks noChangeArrowheads="1"/>
          </p:cNvSpPr>
          <p:nvPr/>
        </p:nvSpPr>
        <p:spPr bwMode="auto">
          <a:xfrm>
            <a:off x="1536700" y="463708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8" name="Rectangle 34"/>
          <p:cNvSpPr>
            <a:spLocks noChangeArrowheads="1"/>
          </p:cNvSpPr>
          <p:nvPr/>
        </p:nvSpPr>
        <p:spPr bwMode="auto">
          <a:xfrm>
            <a:off x="1646238" y="45259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79" name="Rectangle 35"/>
          <p:cNvSpPr>
            <a:spLocks noChangeArrowheads="1"/>
          </p:cNvSpPr>
          <p:nvPr/>
        </p:nvSpPr>
        <p:spPr bwMode="auto">
          <a:xfrm>
            <a:off x="219551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0" name="Rectangle 36"/>
          <p:cNvSpPr>
            <a:spLocks noChangeArrowheads="1"/>
          </p:cNvSpPr>
          <p:nvPr/>
        </p:nvSpPr>
        <p:spPr bwMode="auto">
          <a:xfrm>
            <a:off x="164623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1" name="Rectangle 42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6582" name="Rectangle 43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3" name="Rectangle 44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4" name="Rectangle 45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5" name="Rectangle 46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6" name="Rectangle 47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6587" name="Rectangle 48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8" name="Rectangle 49"/>
          <p:cNvSpPr>
            <a:spLocks noChangeArrowheads="1"/>
          </p:cNvSpPr>
          <p:nvPr/>
        </p:nvSpPr>
        <p:spPr bwMode="auto">
          <a:xfrm>
            <a:off x="1647825" y="518477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89" name="Rectangle 50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0" name="Rectangle 51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1" name="Rectangle 52"/>
          <p:cNvSpPr>
            <a:spLocks noChangeArrowheads="1"/>
          </p:cNvSpPr>
          <p:nvPr/>
        </p:nvSpPr>
        <p:spPr bwMode="auto">
          <a:xfrm>
            <a:off x="230505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6592" name="Rectangle 53"/>
          <p:cNvSpPr>
            <a:spLocks noChangeArrowheads="1"/>
          </p:cNvSpPr>
          <p:nvPr/>
        </p:nvSpPr>
        <p:spPr bwMode="auto">
          <a:xfrm>
            <a:off x="2305050" y="540543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3" name="Rectangle 55"/>
          <p:cNvSpPr>
            <a:spLocks noChangeArrowheads="1"/>
          </p:cNvSpPr>
          <p:nvPr/>
        </p:nvSpPr>
        <p:spPr bwMode="auto">
          <a:xfrm>
            <a:off x="2963863" y="540385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4" name="Rectangle 56"/>
          <p:cNvSpPr>
            <a:spLocks noChangeArrowheads="1"/>
          </p:cNvSpPr>
          <p:nvPr/>
        </p:nvSpPr>
        <p:spPr bwMode="auto">
          <a:xfrm>
            <a:off x="24145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5" name="Rectangle 57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6" name="Rectangle 58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7" name="Rectangle 59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8" name="Rectangle 60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599" name="Rectangle 61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0" name="Rectangle 62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1" name="Rectangle 63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6602" name="Rectangle 64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3" name="Rectangle 65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4" name="Rectangle 66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5" name="Rectangle 67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6" name="Rectangle 68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6607" name="Rectangle 69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8" name="Rectangle 70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09" name="Rectangle 71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0" name="Rectangle 72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1" name="Rectangle 73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6612" name="Rectangle 74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3" name="Rectangle 75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4" name="Rectangle 76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5" name="Rectangle 77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6616" name="Rectangle 78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7" name="Rectangle 79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8" name="Rectangle 80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19" name="Rectangle 81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0" name="Rectangle 82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1" name="Rectangle 83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2" name="Rectangle 84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3" name="AutoShape 85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4" name="Rectangle 86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6625" name="Rectangle 87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6" name="Rectangle 88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7" name="Rectangle 89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8" name="Rectangle 90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29" name="Rectangle 91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6630" name="Rectangle 92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31" name="Rectangle 93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32" name="Rectangle 94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33" name="Rectangle 95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34" name="Rectangle 96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635" name="Text Box 97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6636" name="Rectangle 98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6637" name="Rectangle 99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38" name="Rectangle 100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39" name="Rectangle 101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0" name="Rectangle 102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1" name="Rectangle 103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2" name="Rectangle 104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3" name="Rectangle 105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4" name="Rectangle 106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5" name="Rectangle 107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6" name="Rectangle 108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7" name="Rectangle 109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8" name="Rectangle 110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49" name="Rectangle 111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6650" name="Rectangle 112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F9A5F-A271-43EA-962B-EC0F070420E2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7590" name="Rectangle 22"/>
          <p:cNvSpPr>
            <a:spLocks noChangeArrowheads="1"/>
          </p:cNvSpPr>
          <p:nvPr/>
        </p:nvSpPr>
        <p:spPr bwMode="auto">
          <a:xfrm>
            <a:off x="76835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7591" name="Rectangle 23"/>
          <p:cNvSpPr>
            <a:spLocks noChangeArrowheads="1"/>
          </p:cNvSpPr>
          <p:nvPr/>
        </p:nvSpPr>
        <p:spPr bwMode="auto">
          <a:xfrm>
            <a:off x="768350" y="38687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2" name="Rectangle 24"/>
          <p:cNvSpPr>
            <a:spLocks noChangeArrowheads="1"/>
          </p:cNvSpPr>
          <p:nvPr/>
        </p:nvSpPr>
        <p:spPr bwMode="auto">
          <a:xfrm>
            <a:off x="877888" y="37576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3" name="Rectangle 25"/>
          <p:cNvSpPr>
            <a:spLocks noChangeArrowheads="1"/>
          </p:cNvSpPr>
          <p:nvPr/>
        </p:nvSpPr>
        <p:spPr bwMode="auto">
          <a:xfrm>
            <a:off x="142716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4" name="Rectangle 26"/>
          <p:cNvSpPr>
            <a:spLocks noChangeArrowheads="1"/>
          </p:cNvSpPr>
          <p:nvPr/>
        </p:nvSpPr>
        <p:spPr bwMode="auto">
          <a:xfrm>
            <a:off x="877888" y="44164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5" name="Rectangle 32"/>
          <p:cNvSpPr>
            <a:spLocks noChangeArrowheads="1"/>
          </p:cNvSpPr>
          <p:nvPr/>
        </p:nvSpPr>
        <p:spPr bwMode="auto">
          <a:xfrm>
            <a:off x="7683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7596" name="Rectangle 33"/>
          <p:cNvSpPr>
            <a:spLocks noChangeArrowheads="1"/>
          </p:cNvSpPr>
          <p:nvPr/>
        </p:nvSpPr>
        <p:spPr bwMode="auto">
          <a:xfrm>
            <a:off x="768350" y="463708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7" name="Rectangle 34"/>
          <p:cNvSpPr>
            <a:spLocks noChangeArrowheads="1"/>
          </p:cNvSpPr>
          <p:nvPr/>
        </p:nvSpPr>
        <p:spPr bwMode="auto">
          <a:xfrm>
            <a:off x="877888" y="4525963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8" name="Rectangle 35"/>
          <p:cNvSpPr>
            <a:spLocks noChangeArrowheads="1"/>
          </p:cNvSpPr>
          <p:nvPr/>
        </p:nvSpPr>
        <p:spPr bwMode="auto">
          <a:xfrm>
            <a:off x="14271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599" name="Rectangle 36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0" name="Rectangle 37"/>
          <p:cNvSpPr>
            <a:spLocks noChangeArrowheads="1"/>
          </p:cNvSpPr>
          <p:nvPr/>
        </p:nvSpPr>
        <p:spPr bwMode="auto">
          <a:xfrm>
            <a:off x="153670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7601" name="Rectangle 38"/>
          <p:cNvSpPr>
            <a:spLocks noChangeArrowheads="1"/>
          </p:cNvSpPr>
          <p:nvPr/>
        </p:nvSpPr>
        <p:spPr bwMode="auto">
          <a:xfrm>
            <a:off x="1536700" y="463708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2" name="Rectangle 39"/>
          <p:cNvSpPr>
            <a:spLocks noChangeArrowheads="1"/>
          </p:cNvSpPr>
          <p:nvPr/>
        </p:nvSpPr>
        <p:spPr bwMode="auto">
          <a:xfrm>
            <a:off x="1646238" y="45259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3" name="Rectangle 40"/>
          <p:cNvSpPr>
            <a:spLocks noChangeArrowheads="1"/>
          </p:cNvSpPr>
          <p:nvPr/>
        </p:nvSpPr>
        <p:spPr bwMode="auto">
          <a:xfrm>
            <a:off x="219551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4" name="Rectangle 41"/>
          <p:cNvSpPr>
            <a:spLocks noChangeArrowheads="1"/>
          </p:cNvSpPr>
          <p:nvPr/>
        </p:nvSpPr>
        <p:spPr bwMode="auto">
          <a:xfrm>
            <a:off x="164623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5" name="Rectangle 42"/>
          <p:cNvSpPr>
            <a:spLocks noChangeArrowheads="1"/>
          </p:cNvSpPr>
          <p:nvPr/>
        </p:nvSpPr>
        <p:spPr bwMode="auto">
          <a:xfrm>
            <a:off x="23050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7606" name="Rectangle 43"/>
          <p:cNvSpPr>
            <a:spLocks noChangeArrowheads="1"/>
          </p:cNvSpPr>
          <p:nvPr/>
        </p:nvSpPr>
        <p:spPr bwMode="auto">
          <a:xfrm>
            <a:off x="2305050" y="463708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7" name="Rectangle 44"/>
          <p:cNvSpPr>
            <a:spLocks noChangeArrowheads="1"/>
          </p:cNvSpPr>
          <p:nvPr/>
        </p:nvSpPr>
        <p:spPr bwMode="auto">
          <a:xfrm>
            <a:off x="2414588" y="45259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8" name="Rectangle 45"/>
          <p:cNvSpPr>
            <a:spLocks noChangeArrowheads="1"/>
          </p:cNvSpPr>
          <p:nvPr/>
        </p:nvSpPr>
        <p:spPr bwMode="auto">
          <a:xfrm>
            <a:off x="29638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09" name="Rectangle 46"/>
          <p:cNvSpPr>
            <a:spLocks noChangeArrowheads="1"/>
          </p:cNvSpPr>
          <p:nvPr/>
        </p:nvSpPr>
        <p:spPr bwMode="auto">
          <a:xfrm>
            <a:off x="24145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0" name="Rectangle 47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611" name="Rectangle 48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2" name="Rectangle 49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3" name="Rectangle 50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4" name="Rectangle 51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5" name="Rectangle 52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7616" name="Rectangle 53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7" name="Rectangle 54"/>
          <p:cNvSpPr>
            <a:spLocks noChangeArrowheads="1"/>
          </p:cNvSpPr>
          <p:nvPr/>
        </p:nvSpPr>
        <p:spPr bwMode="auto">
          <a:xfrm>
            <a:off x="1647825" y="518477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8" name="Rectangle 55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19" name="Rectangle 56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0" name="Rectangle 57"/>
          <p:cNvSpPr>
            <a:spLocks noChangeArrowheads="1"/>
          </p:cNvSpPr>
          <p:nvPr/>
        </p:nvSpPr>
        <p:spPr bwMode="auto">
          <a:xfrm>
            <a:off x="230505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7621" name="Rectangle 58"/>
          <p:cNvSpPr>
            <a:spLocks noChangeArrowheads="1"/>
          </p:cNvSpPr>
          <p:nvPr/>
        </p:nvSpPr>
        <p:spPr bwMode="auto">
          <a:xfrm>
            <a:off x="2305050" y="540543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2" name="Rectangle 59"/>
          <p:cNvSpPr>
            <a:spLocks noChangeArrowheads="1"/>
          </p:cNvSpPr>
          <p:nvPr/>
        </p:nvSpPr>
        <p:spPr bwMode="auto">
          <a:xfrm>
            <a:off x="2414588" y="5184775"/>
            <a:ext cx="547687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3" name="Rectangle 60"/>
          <p:cNvSpPr>
            <a:spLocks noChangeArrowheads="1"/>
          </p:cNvSpPr>
          <p:nvPr/>
        </p:nvSpPr>
        <p:spPr bwMode="auto">
          <a:xfrm>
            <a:off x="2963863" y="540385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4" name="Rectangle 61"/>
          <p:cNvSpPr>
            <a:spLocks noChangeArrowheads="1"/>
          </p:cNvSpPr>
          <p:nvPr/>
        </p:nvSpPr>
        <p:spPr bwMode="auto">
          <a:xfrm>
            <a:off x="24145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5" name="Rectangle 62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6" name="Rectangle 63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7" name="Rectangle 64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8" name="Rectangle 65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29" name="Rectangle 66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0" name="Rectangle 67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1" name="Rectangle 68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7632" name="Rectangle 69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3" name="Rectangle 70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4" name="Rectangle 71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5" name="Rectangle 72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6" name="Rectangle 73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7637" name="Rectangle 74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8" name="Rectangle 75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39" name="Rectangle 76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0" name="Rectangle 77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1" name="Rectangle 78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7642" name="Rectangle 79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3" name="Rectangle 80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4" name="Rectangle 81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5" name="Rectangle 82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7646" name="Rectangle 83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7" name="Rectangle 84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8" name="Rectangle 85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49" name="Rectangle 86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0" name="Rectangle 87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1" name="Rectangle 88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2" name="Rectangle 89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3" name="AutoShape 90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4" name="Rectangle 91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7655" name="Rectangle 92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6" name="Rectangle 93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7" name="Rectangle 94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8" name="Rectangle 95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59" name="Rectangle 96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7660" name="Rectangle 97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61" name="Rectangle 98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62" name="Rectangle 99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63" name="Rectangle 100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64" name="Rectangle 101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665" name="Text Box 102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7666" name="Rectangle 103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7667" name="Rectangle 104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68" name="Rectangle 105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69" name="Rectangle 106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0" name="Rectangle 107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1" name="Rectangle 108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2" name="Rectangle 109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3" name="Rectangle 110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4" name="Rectangle 111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5" name="Rectangle 112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6" name="Rectangle 113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7" name="Rectangle 114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8" name="Rectangle 115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79" name="Rectangle 116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7680" name="Rectangle 117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97" name="Footer Placeholder 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BB88B-587E-4CB1-8321-71BFE415BDF9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8614" name="Rectangle 22"/>
          <p:cNvSpPr>
            <a:spLocks noChangeArrowheads="1"/>
          </p:cNvSpPr>
          <p:nvPr/>
        </p:nvSpPr>
        <p:spPr bwMode="auto">
          <a:xfrm>
            <a:off x="76835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8615" name="Rectangle 23"/>
          <p:cNvSpPr>
            <a:spLocks noChangeArrowheads="1"/>
          </p:cNvSpPr>
          <p:nvPr/>
        </p:nvSpPr>
        <p:spPr bwMode="auto">
          <a:xfrm>
            <a:off x="768350" y="38687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16" name="Rectangle 24"/>
          <p:cNvSpPr>
            <a:spLocks noChangeArrowheads="1"/>
          </p:cNvSpPr>
          <p:nvPr/>
        </p:nvSpPr>
        <p:spPr bwMode="auto">
          <a:xfrm>
            <a:off x="877888" y="37576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17" name="Rectangle 25"/>
          <p:cNvSpPr>
            <a:spLocks noChangeArrowheads="1"/>
          </p:cNvSpPr>
          <p:nvPr/>
        </p:nvSpPr>
        <p:spPr bwMode="auto">
          <a:xfrm>
            <a:off x="142716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18" name="Rectangle 26"/>
          <p:cNvSpPr>
            <a:spLocks noChangeArrowheads="1"/>
          </p:cNvSpPr>
          <p:nvPr/>
        </p:nvSpPr>
        <p:spPr bwMode="auto">
          <a:xfrm>
            <a:off x="877888" y="44164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19" name="Rectangle 27"/>
          <p:cNvSpPr>
            <a:spLocks noChangeArrowheads="1"/>
          </p:cNvSpPr>
          <p:nvPr/>
        </p:nvSpPr>
        <p:spPr bwMode="auto">
          <a:xfrm>
            <a:off x="153670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8620" name="Rectangle 28"/>
          <p:cNvSpPr>
            <a:spLocks noChangeArrowheads="1"/>
          </p:cNvSpPr>
          <p:nvPr/>
        </p:nvSpPr>
        <p:spPr bwMode="auto">
          <a:xfrm>
            <a:off x="1536700" y="386873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1" name="Rectangle 29"/>
          <p:cNvSpPr>
            <a:spLocks noChangeArrowheads="1"/>
          </p:cNvSpPr>
          <p:nvPr/>
        </p:nvSpPr>
        <p:spPr bwMode="auto">
          <a:xfrm>
            <a:off x="1646238" y="37576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2" name="Rectangle 30"/>
          <p:cNvSpPr>
            <a:spLocks noChangeArrowheads="1"/>
          </p:cNvSpPr>
          <p:nvPr/>
        </p:nvSpPr>
        <p:spPr bwMode="auto">
          <a:xfrm>
            <a:off x="219551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3" name="Rectangle 31"/>
          <p:cNvSpPr>
            <a:spLocks noChangeArrowheads="1"/>
          </p:cNvSpPr>
          <p:nvPr/>
        </p:nvSpPr>
        <p:spPr bwMode="auto">
          <a:xfrm>
            <a:off x="1646238" y="4416425"/>
            <a:ext cx="547687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4" name="Rectangle 37"/>
          <p:cNvSpPr>
            <a:spLocks noChangeArrowheads="1"/>
          </p:cNvSpPr>
          <p:nvPr/>
        </p:nvSpPr>
        <p:spPr bwMode="auto">
          <a:xfrm>
            <a:off x="7683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8625" name="Rectangle 38"/>
          <p:cNvSpPr>
            <a:spLocks noChangeArrowheads="1"/>
          </p:cNvSpPr>
          <p:nvPr/>
        </p:nvSpPr>
        <p:spPr bwMode="auto">
          <a:xfrm>
            <a:off x="768350" y="463708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6" name="Rectangle 39"/>
          <p:cNvSpPr>
            <a:spLocks noChangeArrowheads="1"/>
          </p:cNvSpPr>
          <p:nvPr/>
        </p:nvSpPr>
        <p:spPr bwMode="auto">
          <a:xfrm>
            <a:off x="877888" y="4525963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7" name="Rectangle 40"/>
          <p:cNvSpPr>
            <a:spLocks noChangeArrowheads="1"/>
          </p:cNvSpPr>
          <p:nvPr/>
        </p:nvSpPr>
        <p:spPr bwMode="auto">
          <a:xfrm>
            <a:off x="14271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8" name="Rectangle 41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29" name="Rectangle 42"/>
          <p:cNvSpPr>
            <a:spLocks noChangeArrowheads="1"/>
          </p:cNvSpPr>
          <p:nvPr/>
        </p:nvSpPr>
        <p:spPr bwMode="auto">
          <a:xfrm>
            <a:off x="153670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8630" name="Rectangle 43"/>
          <p:cNvSpPr>
            <a:spLocks noChangeArrowheads="1"/>
          </p:cNvSpPr>
          <p:nvPr/>
        </p:nvSpPr>
        <p:spPr bwMode="auto">
          <a:xfrm>
            <a:off x="1536700" y="463708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1" name="Rectangle 44"/>
          <p:cNvSpPr>
            <a:spLocks noChangeArrowheads="1"/>
          </p:cNvSpPr>
          <p:nvPr/>
        </p:nvSpPr>
        <p:spPr bwMode="auto">
          <a:xfrm>
            <a:off x="1646238" y="45259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2" name="Rectangle 45"/>
          <p:cNvSpPr>
            <a:spLocks noChangeArrowheads="1"/>
          </p:cNvSpPr>
          <p:nvPr/>
        </p:nvSpPr>
        <p:spPr bwMode="auto">
          <a:xfrm>
            <a:off x="219551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3" name="Rectangle 46"/>
          <p:cNvSpPr>
            <a:spLocks noChangeArrowheads="1"/>
          </p:cNvSpPr>
          <p:nvPr/>
        </p:nvSpPr>
        <p:spPr bwMode="auto">
          <a:xfrm>
            <a:off x="164623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4" name="Rectangle 47"/>
          <p:cNvSpPr>
            <a:spLocks noChangeArrowheads="1"/>
          </p:cNvSpPr>
          <p:nvPr/>
        </p:nvSpPr>
        <p:spPr bwMode="auto">
          <a:xfrm>
            <a:off x="23050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8635" name="Rectangle 48"/>
          <p:cNvSpPr>
            <a:spLocks noChangeArrowheads="1"/>
          </p:cNvSpPr>
          <p:nvPr/>
        </p:nvSpPr>
        <p:spPr bwMode="auto">
          <a:xfrm>
            <a:off x="2305050" y="463708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6" name="Rectangle 49"/>
          <p:cNvSpPr>
            <a:spLocks noChangeArrowheads="1"/>
          </p:cNvSpPr>
          <p:nvPr/>
        </p:nvSpPr>
        <p:spPr bwMode="auto">
          <a:xfrm>
            <a:off x="2414588" y="45259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7" name="Rectangle 50"/>
          <p:cNvSpPr>
            <a:spLocks noChangeArrowheads="1"/>
          </p:cNvSpPr>
          <p:nvPr/>
        </p:nvSpPr>
        <p:spPr bwMode="auto">
          <a:xfrm>
            <a:off x="29638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8" name="Rectangle 51"/>
          <p:cNvSpPr>
            <a:spLocks noChangeArrowheads="1"/>
          </p:cNvSpPr>
          <p:nvPr/>
        </p:nvSpPr>
        <p:spPr bwMode="auto">
          <a:xfrm>
            <a:off x="24145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39" name="Rectangle 52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8640" name="Rectangle 53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1" name="Rectangle 54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2" name="Rectangle 55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3" name="Rectangle 56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4" name="Rectangle 57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8645" name="Rectangle 58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6" name="Rectangle 59"/>
          <p:cNvSpPr>
            <a:spLocks noChangeArrowheads="1"/>
          </p:cNvSpPr>
          <p:nvPr/>
        </p:nvSpPr>
        <p:spPr bwMode="auto">
          <a:xfrm>
            <a:off x="1647825" y="518477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7" name="Rectangle 60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8" name="Rectangle 61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49" name="Rectangle 62"/>
          <p:cNvSpPr>
            <a:spLocks noChangeArrowheads="1"/>
          </p:cNvSpPr>
          <p:nvPr/>
        </p:nvSpPr>
        <p:spPr bwMode="auto">
          <a:xfrm>
            <a:off x="230505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8650" name="Rectangle 63"/>
          <p:cNvSpPr>
            <a:spLocks noChangeArrowheads="1"/>
          </p:cNvSpPr>
          <p:nvPr/>
        </p:nvSpPr>
        <p:spPr bwMode="auto">
          <a:xfrm>
            <a:off x="2305050" y="540543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1" name="Rectangle 64"/>
          <p:cNvSpPr>
            <a:spLocks noChangeArrowheads="1"/>
          </p:cNvSpPr>
          <p:nvPr/>
        </p:nvSpPr>
        <p:spPr bwMode="auto">
          <a:xfrm>
            <a:off x="2414588" y="5184775"/>
            <a:ext cx="547687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2" name="Rectangle 65"/>
          <p:cNvSpPr>
            <a:spLocks noChangeArrowheads="1"/>
          </p:cNvSpPr>
          <p:nvPr/>
        </p:nvSpPr>
        <p:spPr bwMode="auto">
          <a:xfrm>
            <a:off x="2963863" y="540385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3" name="Rectangle 66"/>
          <p:cNvSpPr>
            <a:spLocks noChangeArrowheads="1"/>
          </p:cNvSpPr>
          <p:nvPr/>
        </p:nvSpPr>
        <p:spPr bwMode="auto">
          <a:xfrm>
            <a:off x="24145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4" name="Rectangle 67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5" name="Rectangle 68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6" name="Rectangle 69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7" name="Rectangle 70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8" name="Rectangle 71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59" name="Rectangle 72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0" name="Rectangle 74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8661" name="Rectangle 75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2" name="Rectangle 76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3" name="Rectangle 77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4" name="Rectangle 78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5" name="Rectangle 79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8666" name="Rectangle 80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7" name="Rectangle 81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8" name="Rectangle 82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69" name="Rectangle 83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0" name="Rectangle 84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8671" name="Rectangle 85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2" name="Rectangle 86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3" name="Rectangle 87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4" name="Rectangle 88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8675" name="Rectangle 89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6" name="Rectangle 90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7" name="Rectangle 91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8" name="Rectangle 92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79" name="Rectangle 93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0" name="Rectangle 94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1" name="Rectangle 95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2" name="AutoShape 96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3" name="Rectangle 97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8684" name="Rectangle 98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5" name="Rectangle 99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6" name="Rectangle 100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7" name="Rectangle 101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88" name="Rectangle 102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8689" name="Rectangle 103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90" name="Rectangle 104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91" name="Rectangle 105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92" name="Rectangle 106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93" name="Rectangle 107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694" name="Text Box 108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8695" name="Rectangle 109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8696" name="Rectangle 110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697" name="Rectangle 111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698" name="Rectangle 112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699" name="Rectangle 113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0" name="Rectangle 114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1" name="Rectangle 115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2" name="Rectangle 116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3" name="Rectangle 117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4" name="Rectangle 118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5" name="Rectangle 119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6" name="Rectangle 120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7" name="Rectangle 121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8" name="Rectangle 122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8709" name="Rectangle 123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2" name="Footer Placeholder 10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6E938-8378-40CC-8B01-0ED3F01B279F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0" y="0"/>
            <a:ext cx="9140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chemeClr val="tx1"/>
                </a:solidFill>
              </a:rPr>
              <a:t>Example: Build a Square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113463" y="4114800"/>
            <a:ext cx="2649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temperature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0" dirty="0">
                <a:solidFill>
                  <a:schemeClr val="tx1"/>
                </a:solidFill>
              </a:rPr>
              <a:t> = 2</a:t>
            </a:r>
          </a:p>
        </p:txBody>
      </p:sp>
      <p:sp>
        <p:nvSpPr>
          <p:cNvPr id="69638" name="Rectangle 22"/>
          <p:cNvSpPr>
            <a:spLocks noChangeArrowheads="1"/>
          </p:cNvSpPr>
          <p:nvPr/>
        </p:nvSpPr>
        <p:spPr bwMode="auto">
          <a:xfrm>
            <a:off x="76835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9639" name="Rectangle 23"/>
          <p:cNvSpPr>
            <a:spLocks noChangeArrowheads="1"/>
          </p:cNvSpPr>
          <p:nvPr/>
        </p:nvSpPr>
        <p:spPr bwMode="auto">
          <a:xfrm>
            <a:off x="768350" y="38687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0" name="Rectangle 24"/>
          <p:cNvSpPr>
            <a:spLocks noChangeArrowheads="1"/>
          </p:cNvSpPr>
          <p:nvPr/>
        </p:nvSpPr>
        <p:spPr bwMode="auto">
          <a:xfrm>
            <a:off x="877888" y="37576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1" name="Rectangle 25"/>
          <p:cNvSpPr>
            <a:spLocks noChangeArrowheads="1"/>
          </p:cNvSpPr>
          <p:nvPr/>
        </p:nvSpPr>
        <p:spPr bwMode="auto">
          <a:xfrm>
            <a:off x="142716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2" name="Rectangle 26"/>
          <p:cNvSpPr>
            <a:spLocks noChangeArrowheads="1"/>
          </p:cNvSpPr>
          <p:nvPr/>
        </p:nvSpPr>
        <p:spPr bwMode="auto">
          <a:xfrm>
            <a:off x="877888" y="44164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3" name="Rectangle 27"/>
          <p:cNvSpPr>
            <a:spLocks noChangeArrowheads="1"/>
          </p:cNvSpPr>
          <p:nvPr/>
        </p:nvSpPr>
        <p:spPr bwMode="auto">
          <a:xfrm>
            <a:off x="153670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9644" name="Rectangle 28"/>
          <p:cNvSpPr>
            <a:spLocks noChangeArrowheads="1"/>
          </p:cNvSpPr>
          <p:nvPr/>
        </p:nvSpPr>
        <p:spPr bwMode="auto">
          <a:xfrm>
            <a:off x="1536700" y="386873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5" name="Rectangle 29"/>
          <p:cNvSpPr>
            <a:spLocks noChangeArrowheads="1"/>
          </p:cNvSpPr>
          <p:nvPr/>
        </p:nvSpPr>
        <p:spPr bwMode="auto">
          <a:xfrm>
            <a:off x="1646238" y="37576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6" name="Rectangle 30"/>
          <p:cNvSpPr>
            <a:spLocks noChangeArrowheads="1"/>
          </p:cNvSpPr>
          <p:nvPr/>
        </p:nvSpPr>
        <p:spPr bwMode="auto">
          <a:xfrm>
            <a:off x="219551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7" name="Rectangle 31"/>
          <p:cNvSpPr>
            <a:spLocks noChangeArrowheads="1"/>
          </p:cNvSpPr>
          <p:nvPr/>
        </p:nvSpPr>
        <p:spPr bwMode="auto">
          <a:xfrm>
            <a:off x="1646238" y="4416425"/>
            <a:ext cx="547687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48" name="Rectangle 32"/>
          <p:cNvSpPr>
            <a:spLocks noChangeArrowheads="1"/>
          </p:cNvSpPr>
          <p:nvPr/>
        </p:nvSpPr>
        <p:spPr bwMode="auto">
          <a:xfrm>
            <a:off x="2305050" y="37576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9649" name="Rectangle 33"/>
          <p:cNvSpPr>
            <a:spLocks noChangeArrowheads="1"/>
          </p:cNvSpPr>
          <p:nvPr/>
        </p:nvSpPr>
        <p:spPr bwMode="auto">
          <a:xfrm>
            <a:off x="2305050" y="386873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0" name="Rectangle 34"/>
          <p:cNvSpPr>
            <a:spLocks noChangeArrowheads="1"/>
          </p:cNvSpPr>
          <p:nvPr/>
        </p:nvSpPr>
        <p:spPr bwMode="auto">
          <a:xfrm>
            <a:off x="2414588" y="37576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1" name="Rectangle 35"/>
          <p:cNvSpPr>
            <a:spLocks noChangeArrowheads="1"/>
          </p:cNvSpPr>
          <p:nvPr/>
        </p:nvSpPr>
        <p:spPr bwMode="auto">
          <a:xfrm>
            <a:off x="2963863" y="38671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2" name="Rectangle 36"/>
          <p:cNvSpPr>
            <a:spLocks noChangeArrowheads="1"/>
          </p:cNvSpPr>
          <p:nvPr/>
        </p:nvSpPr>
        <p:spPr bwMode="auto">
          <a:xfrm>
            <a:off x="2414588" y="4416425"/>
            <a:ext cx="547687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3" name="Rectangle 37"/>
          <p:cNvSpPr>
            <a:spLocks noChangeArrowheads="1"/>
          </p:cNvSpPr>
          <p:nvPr/>
        </p:nvSpPr>
        <p:spPr bwMode="auto">
          <a:xfrm>
            <a:off x="7683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9654" name="Rectangle 38"/>
          <p:cNvSpPr>
            <a:spLocks noChangeArrowheads="1"/>
          </p:cNvSpPr>
          <p:nvPr/>
        </p:nvSpPr>
        <p:spPr bwMode="auto">
          <a:xfrm>
            <a:off x="768350" y="463708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5" name="Rectangle 39"/>
          <p:cNvSpPr>
            <a:spLocks noChangeArrowheads="1"/>
          </p:cNvSpPr>
          <p:nvPr/>
        </p:nvSpPr>
        <p:spPr bwMode="auto">
          <a:xfrm>
            <a:off x="877888" y="4525963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6" name="Rectangle 40"/>
          <p:cNvSpPr>
            <a:spLocks noChangeArrowheads="1"/>
          </p:cNvSpPr>
          <p:nvPr/>
        </p:nvSpPr>
        <p:spPr bwMode="auto">
          <a:xfrm>
            <a:off x="14271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7" name="Rectangle 41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58" name="Rectangle 42"/>
          <p:cNvSpPr>
            <a:spLocks noChangeArrowheads="1"/>
          </p:cNvSpPr>
          <p:nvPr/>
        </p:nvSpPr>
        <p:spPr bwMode="auto">
          <a:xfrm>
            <a:off x="153670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9659" name="Rectangle 43"/>
          <p:cNvSpPr>
            <a:spLocks noChangeArrowheads="1"/>
          </p:cNvSpPr>
          <p:nvPr/>
        </p:nvSpPr>
        <p:spPr bwMode="auto">
          <a:xfrm>
            <a:off x="1536700" y="463708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0" name="Rectangle 44"/>
          <p:cNvSpPr>
            <a:spLocks noChangeArrowheads="1"/>
          </p:cNvSpPr>
          <p:nvPr/>
        </p:nvSpPr>
        <p:spPr bwMode="auto">
          <a:xfrm>
            <a:off x="1646238" y="45259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1" name="Rectangle 45"/>
          <p:cNvSpPr>
            <a:spLocks noChangeArrowheads="1"/>
          </p:cNvSpPr>
          <p:nvPr/>
        </p:nvSpPr>
        <p:spPr bwMode="auto">
          <a:xfrm>
            <a:off x="219551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2" name="Rectangle 46"/>
          <p:cNvSpPr>
            <a:spLocks noChangeArrowheads="1"/>
          </p:cNvSpPr>
          <p:nvPr/>
        </p:nvSpPr>
        <p:spPr bwMode="auto">
          <a:xfrm>
            <a:off x="164623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3" name="Rectangle 47"/>
          <p:cNvSpPr>
            <a:spLocks noChangeArrowheads="1"/>
          </p:cNvSpPr>
          <p:nvPr/>
        </p:nvSpPr>
        <p:spPr bwMode="auto">
          <a:xfrm>
            <a:off x="2305050" y="45259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9664" name="Rectangle 48"/>
          <p:cNvSpPr>
            <a:spLocks noChangeArrowheads="1"/>
          </p:cNvSpPr>
          <p:nvPr/>
        </p:nvSpPr>
        <p:spPr bwMode="auto">
          <a:xfrm>
            <a:off x="2305050" y="4637088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5" name="Rectangle 49"/>
          <p:cNvSpPr>
            <a:spLocks noChangeArrowheads="1"/>
          </p:cNvSpPr>
          <p:nvPr/>
        </p:nvSpPr>
        <p:spPr bwMode="auto">
          <a:xfrm>
            <a:off x="2414588" y="45259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6" name="Rectangle 50"/>
          <p:cNvSpPr>
            <a:spLocks noChangeArrowheads="1"/>
          </p:cNvSpPr>
          <p:nvPr/>
        </p:nvSpPr>
        <p:spPr bwMode="auto">
          <a:xfrm>
            <a:off x="2963863" y="463550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7" name="Rectangle 51"/>
          <p:cNvSpPr>
            <a:spLocks noChangeArrowheads="1"/>
          </p:cNvSpPr>
          <p:nvPr/>
        </p:nvSpPr>
        <p:spPr bwMode="auto">
          <a:xfrm>
            <a:off x="2414588" y="51847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68" name="Rectangle 52"/>
          <p:cNvSpPr>
            <a:spLocks noChangeArrowheads="1"/>
          </p:cNvSpPr>
          <p:nvPr/>
        </p:nvSpPr>
        <p:spPr bwMode="auto">
          <a:xfrm>
            <a:off x="768350" y="5294313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9669" name="Rectangle 53"/>
          <p:cNvSpPr>
            <a:spLocks noChangeArrowheads="1"/>
          </p:cNvSpPr>
          <p:nvPr/>
        </p:nvSpPr>
        <p:spPr bwMode="auto">
          <a:xfrm>
            <a:off x="768350" y="5405438"/>
            <a:ext cx="109538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0" name="Rectangle 54"/>
          <p:cNvSpPr>
            <a:spLocks noChangeArrowheads="1"/>
          </p:cNvSpPr>
          <p:nvPr/>
        </p:nvSpPr>
        <p:spPr bwMode="auto">
          <a:xfrm>
            <a:off x="877888" y="5184775"/>
            <a:ext cx="547687" cy="1095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1" name="Rectangle 55"/>
          <p:cNvSpPr>
            <a:spLocks noChangeArrowheads="1"/>
          </p:cNvSpPr>
          <p:nvPr/>
        </p:nvSpPr>
        <p:spPr bwMode="auto">
          <a:xfrm>
            <a:off x="1427163" y="5403850"/>
            <a:ext cx="109537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2" name="Rectangle 56"/>
          <p:cNvSpPr>
            <a:spLocks noChangeArrowheads="1"/>
          </p:cNvSpPr>
          <p:nvPr/>
        </p:nvSpPr>
        <p:spPr bwMode="auto">
          <a:xfrm>
            <a:off x="8778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3" name="Rectangle 57"/>
          <p:cNvSpPr>
            <a:spLocks noChangeArrowheads="1"/>
          </p:cNvSpPr>
          <p:nvPr/>
        </p:nvSpPr>
        <p:spPr bwMode="auto">
          <a:xfrm>
            <a:off x="153670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9674" name="Rectangle 58"/>
          <p:cNvSpPr>
            <a:spLocks noChangeArrowheads="1"/>
          </p:cNvSpPr>
          <p:nvPr/>
        </p:nvSpPr>
        <p:spPr bwMode="auto">
          <a:xfrm>
            <a:off x="1536700" y="540385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5" name="Rectangle 59"/>
          <p:cNvSpPr>
            <a:spLocks noChangeArrowheads="1"/>
          </p:cNvSpPr>
          <p:nvPr/>
        </p:nvSpPr>
        <p:spPr bwMode="auto">
          <a:xfrm>
            <a:off x="1647825" y="518477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6" name="Rectangle 60"/>
          <p:cNvSpPr>
            <a:spLocks noChangeArrowheads="1"/>
          </p:cNvSpPr>
          <p:nvPr/>
        </p:nvSpPr>
        <p:spPr bwMode="auto">
          <a:xfrm>
            <a:off x="2195513" y="540385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7" name="Rectangle 61"/>
          <p:cNvSpPr>
            <a:spLocks noChangeArrowheads="1"/>
          </p:cNvSpPr>
          <p:nvPr/>
        </p:nvSpPr>
        <p:spPr bwMode="auto">
          <a:xfrm>
            <a:off x="164623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78" name="Rectangle 62"/>
          <p:cNvSpPr>
            <a:spLocks noChangeArrowheads="1"/>
          </p:cNvSpPr>
          <p:nvPr/>
        </p:nvSpPr>
        <p:spPr bwMode="auto">
          <a:xfrm>
            <a:off x="2305050" y="529431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9679" name="Rectangle 63"/>
          <p:cNvSpPr>
            <a:spLocks noChangeArrowheads="1"/>
          </p:cNvSpPr>
          <p:nvPr/>
        </p:nvSpPr>
        <p:spPr bwMode="auto">
          <a:xfrm>
            <a:off x="2305050" y="540543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0" name="Rectangle 64"/>
          <p:cNvSpPr>
            <a:spLocks noChangeArrowheads="1"/>
          </p:cNvSpPr>
          <p:nvPr/>
        </p:nvSpPr>
        <p:spPr bwMode="auto">
          <a:xfrm>
            <a:off x="2414588" y="5184775"/>
            <a:ext cx="547687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1" name="Rectangle 65"/>
          <p:cNvSpPr>
            <a:spLocks noChangeArrowheads="1"/>
          </p:cNvSpPr>
          <p:nvPr/>
        </p:nvSpPr>
        <p:spPr bwMode="auto">
          <a:xfrm>
            <a:off x="2963863" y="540385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2" name="Rectangle 66"/>
          <p:cNvSpPr>
            <a:spLocks noChangeArrowheads="1"/>
          </p:cNvSpPr>
          <p:nvPr/>
        </p:nvSpPr>
        <p:spPr bwMode="auto">
          <a:xfrm>
            <a:off x="2414588" y="59531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3" name="Rectangle 67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4" name="Rectangle 68"/>
          <p:cNvSpPr>
            <a:spLocks noChangeArrowheads="1"/>
          </p:cNvSpPr>
          <p:nvPr/>
        </p:nvSpPr>
        <p:spPr bwMode="auto">
          <a:xfrm>
            <a:off x="164623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5" name="Rectangle 69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6" name="Rectangle 70"/>
          <p:cNvSpPr>
            <a:spLocks noChangeArrowheads="1"/>
          </p:cNvSpPr>
          <p:nvPr/>
        </p:nvSpPr>
        <p:spPr bwMode="auto">
          <a:xfrm>
            <a:off x="877888" y="5294313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7" name="Rectangle 71"/>
          <p:cNvSpPr>
            <a:spLocks noChangeArrowheads="1"/>
          </p:cNvSpPr>
          <p:nvPr/>
        </p:nvSpPr>
        <p:spPr bwMode="auto">
          <a:xfrm>
            <a:off x="1647825" y="5294313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8" name="Rectangle 72"/>
          <p:cNvSpPr>
            <a:spLocks noChangeArrowheads="1"/>
          </p:cNvSpPr>
          <p:nvPr/>
        </p:nvSpPr>
        <p:spPr bwMode="auto">
          <a:xfrm>
            <a:off x="2414588" y="529431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89" name="Rectangle 73"/>
          <p:cNvSpPr>
            <a:spLocks noChangeArrowheads="1"/>
          </p:cNvSpPr>
          <p:nvPr/>
        </p:nvSpPr>
        <p:spPr bwMode="auto">
          <a:xfrm>
            <a:off x="1462088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9690" name="Rectangle 74"/>
          <p:cNvSpPr>
            <a:spLocks noChangeArrowheads="1"/>
          </p:cNvSpPr>
          <p:nvPr/>
        </p:nvSpPr>
        <p:spPr bwMode="auto">
          <a:xfrm>
            <a:off x="1462088" y="979488"/>
            <a:ext cx="109537" cy="547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1" name="Rectangle 75"/>
          <p:cNvSpPr>
            <a:spLocks noChangeArrowheads="1"/>
          </p:cNvSpPr>
          <p:nvPr/>
        </p:nvSpPr>
        <p:spPr bwMode="auto">
          <a:xfrm>
            <a:off x="1571625" y="868363"/>
            <a:ext cx="547688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2" name="Rectangle 76"/>
          <p:cNvSpPr>
            <a:spLocks noChangeArrowheads="1"/>
          </p:cNvSpPr>
          <p:nvPr/>
        </p:nvSpPr>
        <p:spPr bwMode="auto">
          <a:xfrm>
            <a:off x="2120900" y="977900"/>
            <a:ext cx="109538" cy="5476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3" name="Rectangle 77"/>
          <p:cNvSpPr>
            <a:spLocks noChangeArrowheads="1"/>
          </p:cNvSpPr>
          <p:nvPr/>
        </p:nvSpPr>
        <p:spPr bwMode="auto">
          <a:xfrm>
            <a:off x="1571625" y="152717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4" name="Rectangle 78"/>
          <p:cNvSpPr>
            <a:spLocks noChangeArrowheads="1"/>
          </p:cNvSpPr>
          <p:nvPr/>
        </p:nvSpPr>
        <p:spPr bwMode="auto">
          <a:xfrm>
            <a:off x="2743200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9695" name="Rectangle 79"/>
          <p:cNvSpPr>
            <a:spLocks noChangeArrowheads="1"/>
          </p:cNvSpPr>
          <p:nvPr/>
        </p:nvSpPr>
        <p:spPr bwMode="auto">
          <a:xfrm>
            <a:off x="2743200" y="979488"/>
            <a:ext cx="109538" cy="5476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6" name="Rectangle 80"/>
          <p:cNvSpPr>
            <a:spLocks noChangeArrowheads="1"/>
          </p:cNvSpPr>
          <p:nvPr/>
        </p:nvSpPr>
        <p:spPr bwMode="auto">
          <a:xfrm>
            <a:off x="2852738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7" name="Rectangle 81"/>
          <p:cNvSpPr>
            <a:spLocks noChangeArrowheads="1"/>
          </p:cNvSpPr>
          <p:nvPr/>
        </p:nvSpPr>
        <p:spPr bwMode="auto">
          <a:xfrm>
            <a:off x="3402013" y="977900"/>
            <a:ext cx="109537" cy="5476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8" name="Rectangle 82"/>
          <p:cNvSpPr>
            <a:spLocks noChangeArrowheads="1"/>
          </p:cNvSpPr>
          <p:nvPr/>
        </p:nvSpPr>
        <p:spPr bwMode="auto">
          <a:xfrm>
            <a:off x="2852738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99" name="Rectangle 83"/>
          <p:cNvSpPr>
            <a:spLocks noChangeArrowheads="1"/>
          </p:cNvSpPr>
          <p:nvPr/>
        </p:nvSpPr>
        <p:spPr bwMode="auto">
          <a:xfrm>
            <a:off x="1462088" y="1965325"/>
            <a:ext cx="768350" cy="7683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9700" name="Rectangle 84"/>
          <p:cNvSpPr>
            <a:spLocks noChangeArrowheads="1"/>
          </p:cNvSpPr>
          <p:nvPr/>
        </p:nvSpPr>
        <p:spPr bwMode="auto">
          <a:xfrm>
            <a:off x="1462088" y="2076450"/>
            <a:ext cx="109537" cy="547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1" name="Rectangle 85"/>
          <p:cNvSpPr>
            <a:spLocks noChangeArrowheads="1"/>
          </p:cNvSpPr>
          <p:nvPr/>
        </p:nvSpPr>
        <p:spPr bwMode="auto">
          <a:xfrm>
            <a:off x="2120900" y="2074863"/>
            <a:ext cx="109538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2" name="Rectangle 86"/>
          <p:cNvSpPr>
            <a:spLocks noChangeArrowheads="1"/>
          </p:cNvSpPr>
          <p:nvPr/>
        </p:nvSpPr>
        <p:spPr bwMode="auto">
          <a:xfrm>
            <a:off x="1571625" y="2624138"/>
            <a:ext cx="547688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3" name="Rectangle 87"/>
          <p:cNvSpPr>
            <a:spLocks noChangeArrowheads="1"/>
          </p:cNvSpPr>
          <p:nvPr/>
        </p:nvSpPr>
        <p:spPr bwMode="auto">
          <a:xfrm>
            <a:off x="2743200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9704" name="Rectangle 88"/>
          <p:cNvSpPr>
            <a:spLocks noChangeArrowheads="1"/>
          </p:cNvSpPr>
          <p:nvPr/>
        </p:nvSpPr>
        <p:spPr bwMode="auto">
          <a:xfrm>
            <a:off x="2743200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5" name="Rectangle 89"/>
          <p:cNvSpPr>
            <a:spLocks noChangeArrowheads="1"/>
          </p:cNvSpPr>
          <p:nvPr/>
        </p:nvSpPr>
        <p:spPr bwMode="auto">
          <a:xfrm>
            <a:off x="3402013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6" name="Rectangle 90"/>
          <p:cNvSpPr>
            <a:spLocks noChangeArrowheads="1"/>
          </p:cNvSpPr>
          <p:nvPr/>
        </p:nvSpPr>
        <p:spPr bwMode="auto">
          <a:xfrm>
            <a:off x="2852738" y="2624138"/>
            <a:ext cx="547687" cy="109537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7" name="Rectangle 91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8" name="Rectangle 92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09" name="Rectangle 93"/>
          <p:cNvSpPr>
            <a:spLocks noChangeArrowheads="1"/>
          </p:cNvSpPr>
          <p:nvPr/>
        </p:nvSpPr>
        <p:spPr bwMode="auto">
          <a:xfrm>
            <a:off x="1571625" y="1965325"/>
            <a:ext cx="547688" cy="1095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0" name="Rectangle 94"/>
          <p:cNvSpPr>
            <a:spLocks noChangeArrowheads="1"/>
          </p:cNvSpPr>
          <p:nvPr/>
        </p:nvSpPr>
        <p:spPr bwMode="auto">
          <a:xfrm>
            <a:off x="2852738" y="1965325"/>
            <a:ext cx="547687" cy="109538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1" name="AutoShape 95"/>
          <p:cNvSpPr>
            <a:spLocks noChangeArrowheads="1"/>
          </p:cNvSpPr>
          <p:nvPr/>
        </p:nvSpPr>
        <p:spPr bwMode="auto">
          <a:xfrm>
            <a:off x="1463675" y="868363"/>
            <a:ext cx="3838575" cy="2303462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2" name="Rectangle 96"/>
          <p:cNvSpPr>
            <a:spLocks noChangeArrowheads="1"/>
          </p:cNvSpPr>
          <p:nvPr/>
        </p:nvSpPr>
        <p:spPr bwMode="auto">
          <a:xfrm>
            <a:off x="4022725" y="868363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9713" name="Rectangle 97"/>
          <p:cNvSpPr>
            <a:spLocks noChangeArrowheads="1"/>
          </p:cNvSpPr>
          <p:nvPr/>
        </p:nvSpPr>
        <p:spPr bwMode="auto">
          <a:xfrm>
            <a:off x="4022725" y="979488"/>
            <a:ext cx="109538" cy="54768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4" name="Rectangle 98"/>
          <p:cNvSpPr>
            <a:spLocks noChangeArrowheads="1"/>
          </p:cNvSpPr>
          <p:nvPr/>
        </p:nvSpPr>
        <p:spPr bwMode="auto">
          <a:xfrm>
            <a:off x="4132263" y="868363"/>
            <a:ext cx="547687" cy="1095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5" name="Rectangle 99"/>
          <p:cNvSpPr>
            <a:spLocks noChangeArrowheads="1"/>
          </p:cNvSpPr>
          <p:nvPr/>
        </p:nvSpPr>
        <p:spPr bwMode="auto">
          <a:xfrm>
            <a:off x="4681538" y="977900"/>
            <a:ext cx="109537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6" name="Rectangle 100"/>
          <p:cNvSpPr>
            <a:spLocks noChangeArrowheads="1"/>
          </p:cNvSpPr>
          <p:nvPr/>
        </p:nvSpPr>
        <p:spPr bwMode="auto">
          <a:xfrm>
            <a:off x="4132263" y="152717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7" name="Rectangle 101"/>
          <p:cNvSpPr>
            <a:spLocks noChangeArrowheads="1"/>
          </p:cNvSpPr>
          <p:nvPr/>
        </p:nvSpPr>
        <p:spPr bwMode="auto">
          <a:xfrm>
            <a:off x="4022725" y="1965325"/>
            <a:ext cx="768350" cy="768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9718" name="Rectangle 102"/>
          <p:cNvSpPr>
            <a:spLocks noChangeArrowheads="1"/>
          </p:cNvSpPr>
          <p:nvPr/>
        </p:nvSpPr>
        <p:spPr bwMode="auto">
          <a:xfrm>
            <a:off x="4022725" y="2076450"/>
            <a:ext cx="109538" cy="5476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19" name="Rectangle 103"/>
          <p:cNvSpPr>
            <a:spLocks noChangeArrowheads="1"/>
          </p:cNvSpPr>
          <p:nvPr/>
        </p:nvSpPr>
        <p:spPr bwMode="auto">
          <a:xfrm>
            <a:off x="4681538" y="2074863"/>
            <a:ext cx="109537" cy="547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20" name="Rectangle 104"/>
          <p:cNvSpPr>
            <a:spLocks noChangeArrowheads="1"/>
          </p:cNvSpPr>
          <p:nvPr/>
        </p:nvSpPr>
        <p:spPr bwMode="auto">
          <a:xfrm>
            <a:off x="4132263" y="2624138"/>
            <a:ext cx="547687" cy="10953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21" name="Rectangle 105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22" name="Rectangle 106"/>
          <p:cNvSpPr>
            <a:spLocks noChangeArrowheads="1"/>
          </p:cNvSpPr>
          <p:nvPr/>
        </p:nvSpPr>
        <p:spPr bwMode="auto">
          <a:xfrm>
            <a:off x="4132263" y="1965325"/>
            <a:ext cx="547687" cy="1095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723" name="Text Box 107"/>
          <p:cNvSpPr txBox="1">
            <a:spLocks noChangeArrowheads="1"/>
          </p:cNvSpPr>
          <p:nvPr/>
        </p:nvSpPr>
        <p:spPr bwMode="auto">
          <a:xfrm>
            <a:off x="695325" y="15636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="0" dirty="0" smtClean="0">
                <a:solidFill>
                  <a:schemeClr val="tx1"/>
                </a:solidFill>
              </a:rPr>
              <a:t> =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9724" name="Rectangle 108"/>
          <p:cNvSpPr>
            <a:spLocks noChangeArrowheads="1"/>
          </p:cNvSpPr>
          <p:nvPr/>
        </p:nvSpPr>
        <p:spPr bwMode="auto">
          <a:xfrm>
            <a:off x="6848475" y="762000"/>
            <a:ext cx="1685925" cy="314007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( , ) </a:t>
            </a:r>
            <a:r>
              <a:rPr lang="en-US" sz="2000" dirty="0">
                <a:solidFill>
                  <a:schemeClr val="tx1"/>
                </a:solidFill>
              </a:rPr>
              <a:t>= 1</a:t>
            </a:r>
          </a:p>
        </p:txBody>
      </p:sp>
      <p:sp>
        <p:nvSpPr>
          <p:cNvPr id="69725" name="Rectangle 109"/>
          <p:cNvSpPr>
            <a:spLocks noChangeArrowheads="1"/>
          </p:cNvSpPr>
          <p:nvPr/>
        </p:nvSpPr>
        <p:spPr bwMode="auto">
          <a:xfrm>
            <a:off x="7229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26" name="Rectangle 110"/>
          <p:cNvSpPr>
            <a:spLocks noChangeArrowheads="1"/>
          </p:cNvSpPr>
          <p:nvPr/>
        </p:nvSpPr>
        <p:spPr bwMode="auto">
          <a:xfrm>
            <a:off x="7229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27" name="Rectangle 111"/>
          <p:cNvSpPr>
            <a:spLocks noChangeArrowheads="1"/>
          </p:cNvSpPr>
          <p:nvPr/>
        </p:nvSpPr>
        <p:spPr bwMode="auto">
          <a:xfrm>
            <a:off x="7610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28" name="Rectangle 112"/>
          <p:cNvSpPr>
            <a:spLocks noChangeArrowheads="1"/>
          </p:cNvSpPr>
          <p:nvPr/>
        </p:nvSpPr>
        <p:spPr bwMode="auto">
          <a:xfrm>
            <a:off x="7229475" y="1295400"/>
            <a:ext cx="228600" cy="304800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29" name="Rectangle 113"/>
          <p:cNvSpPr>
            <a:spLocks noChangeArrowheads="1"/>
          </p:cNvSpPr>
          <p:nvPr/>
        </p:nvSpPr>
        <p:spPr bwMode="auto">
          <a:xfrm>
            <a:off x="7610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0" name="Rectangle 114"/>
          <p:cNvSpPr>
            <a:spLocks noChangeArrowheads="1"/>
          </p:cNvSpPr>
          <p:nvPr/>
        </p:nvSpPr>
        <p:spPr bwMode="auto">
          <a:xfrm>
            <a:off x="7229475" y="17526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1" name="Rectangle 115"/>
          <p:cNvSpPr>
            <a:spLocks noChangeArrowheads="1"/>
          </p:cNvSpPr>
          <p:nvPr/>
        </p:nvSpPr>
        <p:spPr bwMode="auto">
          <a:xfrm>
            <a:off x="7610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2" name="Rectangle 116"/>
          <p:cNvSpPr>
            <a:spLocks noChangeArrowheads="1"/>
          </p:cNvSpPr>
          <p:nvPr/>
        </p:nvSpPr>
        <p:spPr bwMode="auto">
          <a:xfrm>
            <a:off x="7229475" y="2209800"/>
            <a:ext cx="228600" cy="3048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3" name="Rectangle 117"/>
          <p:cNvSpPr>
            <a:spLocks noChangeArrowheads="1"/>
          </p:cNvSpPr>
          <p:nvPr/>
        </p:nvSpPr>
        <p:spPr bwMode="auto">
          <a:xfrm>
            <a:off x="7610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4" name="Rectangle 118"/>
          <p:cNvSpPr>
            <a:spLocks noChangeArrowheads="1"/>
          </p:cNvSpPr>
          <p:nvPr/>
        </p:nvSpPr>
        <p:spPr bwMode="auto">
          <a:xfrm>
            <a:off x="7229475" y="2667000"/>
            <a:ext cx="228600" cy="3048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5" name="Rectangle 119"/>
          <p:cNvSpPr>
            <a:spLocks noChangeArrowheads="1"/>
          </p:cNvSpPr>
          <p:nvPr/>
        </p:nvSpPr>
        <p:spPr bwMode="auto">
          <a:xfrm>
            <a:off x="7610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6" name="Rectangle 120"/>
          <p:cNvSpPr>
            <a:spLocks noChangeArrowheads="1"/>
          </p:cNvSpPr>
          <p:nvPr/>
        </p:nvSpPr>
        <p:spPr bwMode="auto">
          <a:xfrm>
            <a:off x="7229475" y="3124200"/>
            <a:ext cx="2286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7" name="Rectangle 121"/>
          <p:cNvSpPr>
            <a:spLocks noChangeArrowheads="1"/>
          </p:cNvSpPr>
          <p:nvPr/>
        </p:nvSpPr>
        <p:spPr bwMode="auto">
          <a:xfrm>
            <a:off x="7610475" y="3581400"/>
            <a:ext cx="228600" cy="3048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9738" name="Rectangle 122"/>
          <p:cNvSpPr>
            <a:spLocks noChangeArrowheads="1"/>
          </p:cNvSpPr>
          <p:nvPr/>
        </p:nvSpPr>
        <p:spPr bwMode="auto">
          <a:xfrm>
            <a:off x="7610475" y="838200"/>
            <a:ext cx="228600" cy="304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07" name="Footer Placeholder 1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190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0F8B53-C4E9-4A14-8C33-7C7FF96AECD8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190469" name="Rectangle 3"/>
          <p:cNvSpPr>
            <a:spLocks noChangeArrowheads="1"/>
          </p:cNvSpPr>
          <p:nvPr/>
        </p:nvSpPr>
        <p:spPr bwMode="auto">
          <a:xfrm>
            <a:off x="76200" y="28956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 smtClean="0"/>
              <a:t>The End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86BD5-8911-408C-B622-F4967C69B39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[http://staff.jccc.net/pdecell/chemistry/selfassem.html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proteins and molecules on cell membrane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79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 of Self-Assembly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0" y="5786437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Self-Assembly by Hydrophilic and Hydrophobic Interactions</a:t>
            </a:r>
          </a:p>
        </p:txBody>
      </p:sp>
      <p:pic>
        <p:nvPicPr>
          <p:cNvPr id="33799" name="Picture 2" descr="http://staff.jccc.net/pdecell/chemistry/selfass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6550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86BD5-8911-408C-B622-F4967C69B393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842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[http://web.mit.edu/lms/www, Zhang, 2001]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79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 of Self-Assembly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0" y="5562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Crystal Formation</a:t>
            </a:r>
            <a:endParaRPr lang="en-US" dirty="0"/>
          </a:p>
        </p:txBody>
      </p:sp>
      <p:pic>
        <p:nvPicPr>
          <p:cNvPr id="375810" name="Picture 2" descr="http://web.mit.edu/lms/www/images/NaCl-Pat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9027"/>
            <a:ext cx="4572000" cy="3878773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8B06CF-12EA-4001-A555-5CEB6E5BBDA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/>
              <a:t>Tuci et al.</a:t>
            </a:r>
            <a:r>
              <a:rPr lang="en-US" dirty="0">
                <a:solidFill>
                  <a:srgbClr val="0000FF"/>
                </a:solidFill>
              </a:rPr>
              <a:t>, 2006]</a:t>
            </a:r>
          </a:p>
        </p:txBody>
      </p:sp>
      <p:sp>
        <p:nvSpPr>
          <p:cNvPr id="3482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 of Self-Assembly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0" y="48720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Robot </a:t>
            </a:r>
            <a:r>
              <a:rPr lang="en-US" dirty="0" smtClean="0">
                <a:solidFill>
                  <a:srgbClr val="FF0000"/>
                </a:solidFill>
              </a:rPr>
              <a:t>Self-Assembly via Cellular Automata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1262063" y="5357813"/>
            <a:ext cx="6619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A group of robots physically connected to each other that (a) moves on rough terrain and (b) passes over a gap during an experiment in a close arena with a flat terrain.</a:t>
            </a: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9050"/>
            <a:ext cx="8229600" cy="358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4/4/2013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E99C1-C647-490D-9066-5C71D70E997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6842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[http://www.technologyreview.com/Biztech, 2007]</a:t>
            </a:r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Example of Self-Assembly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0" y="45720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Insulation around Copper Wiring</a:t>
            </a:r>
          </a:p>
        </p:txBody>
      </p:sp>
      <p:pic>
        <p:nvPicPr>
          <p:cNvPr id="35847" name="Picture 2" descr="http://www.technologyreview.com/files/10855/airgapsem1r_x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11275"/>
            <a:ext cx="3657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1262063" y="5105400"/>
            <a:ext cx="6619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This microprocessor cross section shows empty space in between the chip’s copper wiring. Wires are usually insulated with a glasslike material, but IBM has used self-assembly techniques, which can be employed in chip-making facilities, to create air gaps that insulate the wires</a:t>
            </a:r>
            <a:r>
              <a:rPr lang="en-US" sz="1400" dirty="0" smtClean="0">
                <a:solidFill>
                  <a:schemeClr val="tx1"/>
                </a:solidFill>
              </a:rPr>
              <a:t>. Credit</a:t>
            </a:r>
            <a:r>
              <a:rPr lang="en-US" sz="1400" dirty="0">
                <a:solidFill>
                  <a:schemeClr val="tx1"/>
                </a:solidFill>
              </a:rPr>
              <a:t>: IBM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DNA-based </a:t>
            </a:r>
            <a:br>
              <a:rPr lang="en-US" sz="4000" b="1" dirty="0" smtClean="0"/>
            </a:br>
            <a:r>
              <a:rPr lang="en-US" sz="4000" b="1" dirty="0" smtClean="0"/>
              <a:t>Self-Assembly + Algorithms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7382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DNA – four bases A, C, G, T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paring of A/T and C/G </a:t>
            </a:r>
            <a:r>
              <a:rPr lang="en-US" sz="2800" b="1" dirty="0" smtClean="0">
                <a:solidFill>
                  <a:srgbClr val="0000FF"/>
                </a:solidFill>
                <a:sym typeface="Wingdings" pitchFamily="2" charset="2"/>
              </a:rPr>
              <a:t> self-assembly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two pairs </a:t>
            </a:r>
            <a:r>
              <a:rPr lang="en-US" sz="2800" b="1" dirty="0" smtClean="0">
                <a:solidFill>
                  <a:srgbClr val="0000FF"/>
                </a:solidFill>
                <a:sym typeface="Wingdings" pitchFamily="2" charset="2"/>
              </a:rPr>
              <a:t> two bits 0 and 1  encoding of programs and data  algorithms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sym typeface="Wingdings" pitchFamily="2" charset="2"/>
              </a:rPr>
              <a:t>self-assembly  executing algorithms  guiding self-assembly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5CC92-A9AE-4002-AC88-1789787129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1878</Words>
  <Application>Microsoft Office PowerPoint</Application>
  <PresentationFormat>On-screen Show (4:3)</PresentationFormat>
  <Paragraphs>553</Paragraphs>
  <Slides>46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Bitmap Image</vt:lpstr>
      <vt:lpstr>Equation</vt:lpstr>
      <vt:lpstr>EECS 395/495 Algorithmic DNA Self-Assembly  General Introduction  Thursday, 4/4/2013   Ming-Yang Kao</vt:lpstr>
      <vt:lpstr>Three Essential Ingredients </vt:lpstr>
      <vt:lpstr>Example of Self-Assembly</vt:lpstr>
      <vt:lpstr>Example of Self-Assembly</vt:lpstr>
      <vt:lpstr>Example of Self-Assembly</vt:lpstr>
      <vt:lpstr>Example of Self-Assembly</vt:lpstr>
      <vt:lpstr>Example of Self-Assembly</vt:lpstr>
      <vt:lpstr>Example of Self-Assembly</vt:lpstr>
      <vt:lpstr>DNA-based  Self-Assembly + Algorithms </vt:lpstr>
      <vt:lpstr>Algorithmic DNA Self-Assembly</vt:lpstr>
      <vt:lpstr>Algorithmic DNA Self-Assembly</vt:lpstr>
      <vt:lpstr>Slide 12</vt:lpstr>
      <vt:lpstr>Slide 13</vt:lpstr>
      <vt:lpstr>Algorithmic DNA Self-Assembly</vt:lpstr>
      <vt:lpstr>Outline of This Discussion </vt:lpstr>
      <vt:lpstr>Outline of This Discussion </vt:lpstr>
      <vt:lpstr>Slide 17</vt:lpstr>
      <vt:lpstr>Slide 18</vt:lpstr>
      <vt:lpstr>Slide 19</vt:lpstr>
      <vt:lpstr>Examples of DNA Tiles</vt:lpstr>
      <vt:lpstr>Examples of DNA Tiles</vt:lpstr>
      <vt:lpstr>Examples of DNA Tiles</vt:lpstr>
      <vt:lpstr>Slide 23</vt:lpstr>
      <vt:lpstr>Slide 24</vt:lpstr>
      <vt:lpstr>Slide 25</vt:lpstr>
      <vt:lpstr>Example of 3D Self-Assembly</vt:lpstr>
      <vt:lpstr>3D DNA Cube</vt:lpstr>
      <vt:lpstr>3D DNA Truncated Octahedron</vt:lpstr>
      <vt:lpstr>Clonable DNA Octahedron</vt:lpstr>
      <vt:lpstr>Slide 30</vt:lpstr>
      <vt:lpstr>Slide 31</vt:lpstr>
      <vt:lpstr>Slide 32</vt:lpstr>
      <vt:lpstr>Outline of This Discussion </vt:lpstr>
      <vt:lpstr>Typical Examples Used in This Discussion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DNA Self-Assembly</dc:title>
  <dc:creator>Ming-Yang Kao</dc:creator>
  <cp:lastModifiedBy>Ming-Yang Kao</cp:lastModifiedBy>
  <cp:revision>237</cp:revision>
  <dcterms:created xsi:type="dcterms:W3CDTF">2006-05-28T21:06:06Z</dcterms:created>
  <dcterms:modified xsi:type="dcterms:W3CDTF">2013-04-04T19:08:25Z</dcterms:modified>
</cp:coreProperties>
</file>