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320" r:id="rId3"/>
    <p:sldId id="321" r:id="rId4"/>
    <p:sldId id="324" r:id="rId5"/>
    <p:sldId id="347" r:id="rId6"/>
    <p:sldId id="348" r:id="rId7"/>
    <p:sldId id="346" r:id="rId8"/>
    <p:sldId id="345" r:id="rId9"/>
    <p:sldId id="326" r:id="rId10"/>
    <p:sldId id="349" r:id="rId11"/>
    <p:sldId id="322" r:id="rId12"/>
    <p:sldId id="344" r:id="rId13"/>
    <p:sldId id="350" r:id="rId14"/>
    <p:sldId id="331" r:id="rId15"/>
    <p:sldId id="343" r:id="rId16"/>
    <p:sldId id="358" r:id="rId17"/>
    <p:sldId id="359" r:id="rId18"/>
    <p:sldId id="360" r:id="rId19"/>
    <p:sldId id="361" r:id="rId20"/>
    <p:sldId id="362" r:id="rId21"/>
    <p:sldId id="363" r:id="rId22"/>
    <p:sldId id="364" r:id="rId23"/>
    <p:sldId id="342" r:id="rId24"/>
    <p:sldId id="332" r:id="rId25"/>
    <p:sldId id="367" r:id="rId26"/>
    <p:sldId id="366" r:id="rId27"/>
    <p:sldId id="368" r:id="rId28"/>
    <p:sldId id="370" r:id="rId29"/>
    <p:sldId id="371" r:id="rId30"/>
    <p:sldId id="372" r:id="rId31"/>
    <p:sldId id="373" r:id="rId32"/>
    <p:sldId id="374" r:id="rId33"/>
    <p:sldId id="369" r:id="rId34"/>
    <p:sldId id="323" r:id="rId35"/>
    <p:sldId id="375" r:id="rId36"/>
    <p:sldId id="351" r:id="rId37"/>
    <p:sldId id="319" r:id="rId38"/>
    <p:sldId id="352" r:id="rId39"/>
    <p:sldId id="353" r:id="rId40"/>
    <p:sldId id="354" r:id="rId41"/>
    <p:sldId id="355" r:id="rId42"/>
    <p:sldId id="356" r:id="rId43"/>
    <p:sldId id="35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76F"/>
    <a:srgbClr val="FAF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592" autoAdjust="0"/>
  </p:normalViewPr>
  <p:slideViewPr>
    <p:cSldViewPr>
      <p:cViewPr varScale="1">
        <p:scale>
          <a:sx n="89" d="100"/>
          <a:sy n="89" d="100"/>
        </p:scale>
        <p:origin x="-1258" y="-72"/>
      </p:cViewPr>
      <p:guideLst>
        <p:guide orient="horz" pos="2160"/>
        <p:guide pos="2880"/>
      </p:guideLst>
    </p:cSldViewPr>
  </p:slideViewPr>
  <p:outlineViewPr>
    <p:cViewPr>
      <p:scale>
        <a:sx n="33" d="100"/>
        <a:sy n="33" d="100"/>
      </p:scale>
      <p:origin x="0" y="1452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E4B40-99EC-4C46-9ECB-4B75635109FD}" type="datetimeFigureOut">
              <a:rPr lang="en-US" smtClean="0"/>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2CE40-0E32-4B90-B83A-405D5901487B}" type="slidenum">
              <a:rPr lang="en-US" smtClean="0"/>
              <a:t>‹#›</a:t>
            </a:fld>
            <a:endParaRPr lang="en-US"/>
          </a:p>
        </p:txBody>
      </p:sp>
    </p:spTree>
    <p:extLst>
      <p:ext uri="{BB962C8B-B14F-4D97-AF65-F5344CB8AC3E}">
        <p14:creationId xmlns:p14="http://schemas.microsoft.com/office/powerpoint/2010/main" val="244569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She worked</a:t>
            </a:r>
            <a:r>
              <a:rPr kumimoji="1" lang="en-US" altLang="zh-CN" baseline="0" dirty="0" smtClean="0"/>
              <a:t> on this project mainly during her </a:t>
            </a:r>
            <a:r>
              <a:rPr kumimoji="1" lang="en-US" altLang="zh-CN" baseline="0" smtClean="0"/>
              <a:t>summer internship </a:t>
            </a:r>
            <a:r>
              <a:rPr kumimoji="1" lang="en-US" altLang="zh-CN" baseline="0" dirty="0" smtClean="0"/>
              <a:t>at northwestern university.</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a:t>
            </a:fld>
            <a:endParaRPr lang="en-US"/>
          </a:p>
        </p:txBody>
      </p:sp>
    </p:spTree>
    <p:extLst>
      <p:ext uri="{BB962C8B-B14F-4D97-AF65-F5344CB8AC3E}">
        <p14:creationId xmlns:p14="http://schemas.microsoft.com/office/powerpoint/2010/main" val="94008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12 applications failed during rewriting because their obfuscation crashed the reverse engineering tools </a:t>
            </a:r>
            <a:r>
              <a:rPr lang="en-US" altLang="zh-CN" sz="1200" b="0" i="0" u="none" strike="noStrike" kern="1200" baseline="0" dirty="0" err="1" smtClean="0">
                <a:solidFill>
                  <a:schemeClr val="tx1"/>
                </a:solidFill>
                <a:latin typeface="+mn-lt"/>
                <a:ea typeface="+mn-ea"/>
                <a:cs typeface="+mn-cs"/>
              </a:rPr>
              <a:t>smali</a:t>
            </a:r>
            <a:r>
              <a:rPr lang="en-US" altLang="zh-CN" sz="1200" b="0" i="0" u="none" strike="noStrike" kern="1200" baseline="0" dirty="0" smtClean="0">
                <a:solidFill>
                  <a:schemeClr val="tx1"/>
                </a:solidFill>
                <a:latin typeface="+mn-lt"/>
                <a:ea typeface="+mn-ea"/>
                <a:cs typeface="+mn-cs"/>
              </a:rPr>
              <a:t>/</a:t>
            </a:r>
            <a:r>
              <a:rPr lang="en-US" altLang="zh-CN" sz="1200" b="0" i="0" u="none" strike="noStrike" kern="1200" baseline="0" dirty="0" err="1" smtClean="0">
                <a:solidFill>
                  <a:schemeClr val="tx1"/>
                </a:solidFill>
                <a:latin typeface="+mn-lt"/>
                <a:ea typeface="+mn-ea"/>
                <a:cs typeface="+mn-cs"/>
              </a:rPr>
              <a:t>baksmali</a:t>
            </a:r>
            <a:r>
              <a:rPr lang="en-US" altLang="zh-CN" sz="1200" b="0" i="0" u="none" strike="noStrike" kern="1200" baseline="0" dirty="0" smtClean="0">
                <a:solidFill>
                  <a:schemeClr val="tx1"/>
                </a:solidFill>
                <a:latin typeface="+mn-lt"/>
                <a:ea typeface="+mn-ea"/>
                <a:cs typeface="+mn-cs"/>
              </a:rPr>
              <a:t>  and </a:t>
            </a:r>
            <a:r>
              <a:rPr lang="en-US" altLang="zh-CN" sz="1200" b="0" i="0" u="none" strike="noStrike" kern="1200" baseline="0" dirty="0" err="1" smtClean="0">
                <a:solidFill>
                  <a:schemeClr val="tx1"/>
                </a:solidFill>
                <a:latin typeface="+mn-lt"/>
                <a:ea typeface="+mn-ea"/>
                <a:cs typeface="+mn-cs"/>
              </a:rPr>
              <a:t>apktool</a:t>
            </a:r>
            <a:r>
              <a:rPr lang="en-US" altLang="zh-CN" sz="1200" b="0" i="0" u="none" strike="noStrike" kern="1200" baseline="0" dirty="0" smtClean="0">
                <a:solidFill>
                  <a:schemeClr val="tx1"/>
                </a:solidFill>
                <a:latin typeface="+mn-lt"/>
                <a:ea typeface="+mn-ea"/>
                <a:cs typeface="+mn-cs"/>
              </a:rPr>
              <a:t>  in unpacking, decoding, and repacking.</a:t>
            </a:r>
          </a:p>
          <a:p>
            <a:endParaRPr kumimoji="1" lang="en-US" altLang="zh-CN" sz="1200" b="0" i="0" u="none" strike="noStrike" kern="1200" baseline="0" dirty="0" smtClean="0">
              <a:solidFill>
                <a:schemeClr val="tx1"/>
              </a:solidFill>
              <a:latin typeface="+mn-lt"/>
              <a:ea typeface="+mn-ea"/>
              <a:cs typeface="+mn-cs"/>
            </a:endParaRPr>
          </a:p>
          <a:p>
            <a:r>
              <a:rPr kumimoji="1" lang="en-US" altLang="zh-CN" sz="1200" b="0" i="0" u="none" strike="noStrike" kern="1200" baseline="0" dirty="0" smtClean="0">
                <a:solidFill>
                  <a:schemeClr val="tx1"/>
                </a:solidFill>
                <a:latin typeface="+mn-lt"/>
                <a:ea typeface="+mn-ea"/>
                <a:cs typeface="+mn-cs"/>
              </a:rPr>
              <a:t>35 apps crashes</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ran their original versions and found 29 of them also crashed, which clearly were not caused by AppShield . To investigate the reasons why the remaining 6 rewritten applications crashed while their original versions did not, we just unpacked and repacked them without modifying their code or data, and found all of them still crashed after repacking. We hypothesize that they might use anti-repacking techniques, such as signature validation.</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29</a:t>
            </a:fld>
            <a:endParaRPr lang="en-US"/>
          </a:p>
        </p:txBody>
      </p:sp>
    </p:spTree>
    <p:extLst>
      <p:ext uri="{BB962C8B-B14F-4D97-AF65-F5344CB8AC3E}">
        <p14:creationId xmlns:p14="http://schemas.microsoft.com/office/powerpoint/2010/main" val="318976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 the worst case, AppShield 's policy enforcement introduced a latency of 2.269ms on the Android le system, because acquiring each file descriptor involves one round of IPC with AppShield . As for rendering the le contents on the UI on </a:t>
            </a:r>
            <a:r>
              <a:rPr lang="en-US" altLang="zh-CN" sz="1200" b="0" i="0" u="none" strike="noStrike" kern="1200" baseline="0" dirty="0" err="1" smtClean="0">
                <a:solidFill>
                  <a:schemeClr val="tx1"/>
                </a:solidFill>
                <a:latin typeface="+mn-lt"/>
                <a:ea typeface="+mn-ea"/>
                <a:cs typeface="+mn-cs"/>
              </a:rPr>
              <a:t>iOS</a:t>
            </a:r>
            <a:r>
              <a:rPr lang="en-US" altLang="zh-CN" sz="1200" b="0" i="0" u="none" strike="noStrike" kern="1200" baseline="0" dirty="0" smtClean="0">
                <a:solidFill>
                  <a:schemeClr val="tx1"/>
                </a:solidFill>
                <a:latin typeface="+mn-lt"/>
                <a:ea typeface="+mn-ea"/>
                <a:cs typeface="+mn-cs"/>
              </a:rPr>
              <a:t>, AppShield  introduced a latency of 176ms. AppShield  introduces a latency of 1.711 when getting the cursor of content provider. Since IPC is the dominant factor in the latency and has a </a:t>
            </a:r>
            <a:r>
              <a:rPr lang="en-US" altLang="zh-CN" sz="1200" b="0" i="0" u="none" strike="noStrike" kern="1200" baseline="0" dirty="0" err="1" smtClean="0">
                <a:solidFill>
                  <a:schemeClr val="tx1"/>
                </a:solidFill>
                <a:latin typeface="+mn-lt"/>
                <a:ea typeface="+mn-ea"/>
                <a:cs typeface="+mn-cs"/>
              </a:rPr>
              <a:t>xed</a:t>
            </a:r>
            <a:r>
              <a:rPr lang="en-US" altLang="zh-CN" sz="1200" b="0" i="0" u="none" strike="noStrike" kern="1200" baseline="0" dirty="0" smtClean="0">
                <a:solidFill>
                  <a:schemeClr val="tx1"/>
                </a:solidFill>
                <a:latin typeface="+mn-lt"/>
                <a:ea typeface="+mn-ea"/>
                <a:cs typeface="+mn-cs"/>
              </a:rPr>
              <a:t> time cost, the relative latency decreases as the original le system operation takes longer.</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AppShield introduced a latency of 52ms, 110ms, and 126ms in data operations on the Android le system, </a:t>
            </a:r>
            <a:r>
              <a:rPr lang="en-US" altLang="zh-CN" sz="1200" b="0" i="0" u="none" strike="noStrike" kern="1200" baseline="0" dirty="0" err="1" smtClean="0">
                <a:solidFill>
                  <a:schemeClr val="tx1"/>
                </a:solidFill>
                <a:latin typeface="+mn-lt"/>
                <a:ea typeface="+mn-ea"/>
                <a:cs typeface="+mn-cs"/>
              </a:rPr>
              <a:t>iOS</a:t>
            </a:r>
            <a:r>
              <a:rPr lang="en-US" altLang="zh-CN" sz="1200" b="0" i="0" u="none" strike="noStrike" kern="1200" baseline="0" dirty="0" smtClean="0">
                <a:solidFill>
                  <a:schemeClr val="tx1"/>
                </a:solidFill>
                <a:latin typeface="+mn-lt"/>
                <a:ea typeface="+mn-ea"/>
                <a:cs typeface="+mn-cs"/>
              </a:rPr>
              <a:t> le system, and Android content provider, respectively. Such latency is barely perceptible.</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31</a:t>
            </a:fld>
            <a:endParaRPr lang="en-US"/>
          </a:p>
        </p:txBody>
      </p:sp>
    </p:spTree>
    <p:extLst>
      <p:ext uri="{BB962C8B-B14F-4D97-AF65-F5344CB8AC3E}">
        <p14:creationId xmlns:p14="http://schemas.microsoft.com/office/powerpoint/2010/main" val="297323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err="1" smtClean="0">
                <a:solidFill>
                  <a:schemeClr val="tx1"/>
                </a:solidFill>
                <a:latin typeface="+mn-lt"/>
                <a:ea typeface="+mn-ea"/>
                <a:cs typeface="+mn-cs"/>
              </a:rPr>
              <a:t>AppShield's</a:t>
            </a:r>
            <a:r>
              <a:rPr lang="en-US" altLang="zh-CN" sz="1200" b="0" i="0" u="none" strike="noStrike" kern="1200" baseline="0" dirty="0" smtClean="0">
                <a:solidFill>
                  <a:schemeClr val="tx1"/>
                </a:solidFill>
                <a:latin typeface="+mn-lt"/>
                <a:ea typeface="+mn-ea"/>
                <a:cs typeface="+mn-cs"/>
              </a:rPr>
              <a:t> rewriting introduced less than 50% overhead in memory usage and code size in 90% applications. The average overhead is 8049.1KiB in memory usage and 121.2KiB in code size. Our system hooks into the low-level system calls, and the dynamic linking mechanism naturally supports our efficient memory utilization by avoiding code duplication. Moreover, we add our customized system calls, and the classes for communication with  AppShield and UI notification just once rather than </a:t>
            </a:r>
            <a:r>
              <a:rPr lang="en-US" altLang="zh-CN" sz="1200" b="0" i="0" u="none" strike="noStrike" kern="1200" baseline="0" dirty="0" err="1" smtClean="0">
                <a:solidFill>
                  <a:schemeClr val="tx1"/>
                </a:solidFill>
                <a:latin typeface="+mn-lt"/>
                <a:ea typeface="+mn-ea"/>
                <a:cs typeface="+mn-cs"/>
              </a:rPr>
              <a:t>inlining</a:t>
            </a:r>
            <a:r>
              <a:rPr lang="en-US" altLang="zh-CN" sz="1200" b="0" i="0" u="none" strike="noStrike" kern="1200" baseline="0" dirty="0" smtClean="0">
                <a:solidFill>
                  <a:schemeClr val="tx1"/>
                </a:solidFill>
                <a:latin typeface="+mn-lt"/>
                <a:ea typeface="+mn-ea"/>
                <a:cs typeface="+mn-cs"/>
              </a:rPr>
              <a:t> them at every point where the original application accesses privileged data.</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32</a:t>
            </a:fld>
            <a:endParaRPr lang="en-US"/>
          </a:p>
        </p:txBody>
      </p:sp>
    </p:spTree>
    <p:extLst>
      <p:ext uri="{BB962C8B-B14F-4D97-AF65-F5344CB8AC3E}">
        <p14:creationId xmlns:p14="http://schemas.microsoft.com/office/powerpoint/2010/main" val="92584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initial step of our rewriting mechanism is to unpack the APK le and decompile the </a:t>
            </a:r>
            <a:r>
              <a:rPr lang="en-US" altLang="zh-CN" sz="1200" b="0" i="0" u="none" strike="noStrike" kern="1200" baseline="0" dirty="0" err="1" smtClean="0">
                <a:solidFill>
                  <a:schemeClr val="tx1"/>
                </a:solidFill>
                <a:latin typeface="+mn-lt"/>
                <a:ea typeface="+mn-ea"/>
                <a:cs typeface="+mn-cs"/>
              </a:rPr>
              <a:t>dex</a:t>
            </a:r>
            <a:r>
              <a:rPr lang="en-US" altLang="zh-CN" sz="1200" b="0" i="0" u="none" strike="noStrike" kern="1200" baseline="0" dirty="0" smtClean="0">
                <a:solidFill>
                  <a:schemeClr val="tx1"/>
                </a:solidFill>
                <a:latin typeface="+mn-lt"/>
                <a:ea typeface="+mn-ea"/>
                <a:cs typeface="+mn-cs"/>
              </a:rPr>
              <a:t> bytecode to IR. Application developers sometimes use anti-reverse engineering techniques to crash decompilation tools to protect their intellectual property. However, our large scale evaluation shows that the percentage of these applications is still low.</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Another limitation of our approach is that it depends on hooking on the dynamically-linked </a:t>
            </a:r>
            <a:r>
              <a:rPr lang="en-US" altLang="zh-CN" sz="1200" b="0" i="0" u="none" strike="noStrike" kern="1200" baseline="0" dirty="0" err="1" smtClean="0">
                <a:solidFill>
                  <a:schemeClr val="tx1"/>
                </a:solidFill>
                <a:latin typeface="+mn-lt"/>
                <a:ea typeface="+mn-ea"/>
                <a:cs typeface="+mn-cs"/>
              </a:rPr>
              <a:t>libc</a:t>
            </a:r>
            <a:r>
              <a:rPr lang="en-US" altLang="zh-CN" sz="1200" b="0" i="0" u="none" strike="noStrike" kern="1200" baseline="0" dirty="0" smtClean="0">
                <a:solidFill>
                  <a:schemeClr val="tx1"/>
                </a:solidFill>
                <a:latin typeface="+mn-lt"/>
                <a:ea typeface="+mn-ea"/>
                <a:cs typeface="+mn-cs"/>
              </a:rPr>
              <a:t> . Any system call invoked not through the system </a:t>
            </a:r>
            <a:r>
              <a:rPr lang="en-US" altLang="zh-CN" sz="1200" b="0" i="0" u="none" strike="noStrike" kern="1200" baseline="0" dirty="0" err="1" smtClean="0">
                <a:solidFill>
                  <a:schemeClr val="tx1"/>
                </a:solidFill>
                <a:latin typeface="+mn-lt"/>
                <a:ea typeface="+mn-ea"/>
                <a:cs typeface="+mn-cs"/>
              </a:rPr>
              <a:t>libc</a:t>
            </a:r>
            <a:r>
              <a:rPr lang="en-US" altLang="zh-CN" sz="1200" b="0" i="0" u="none" strike="noStrike" kern="1200" baseline="0" dirty="0" smtClean="0">
                <a:solidFill>
                  <a:schemeClr val="tx1"/>
                </a:solidFill>
                <a:latin typeface="+mn-lt"/>
                <a:ea typeface="+mn-ea"/>
                <a:cs typeface="+mn-cs"/>
              </a:rPr>
              <a:t> , such as by using a statically-linked </a:t>
            </a:r>
            <a:r>
              <a:rPr lang="en-US" altLang="zh-CN" sz="1200" b="0" i="0" u="none" strike="noStrike" kern="1200" baseline="0" dirty="0" err="1" smtClean="0">
                <a:solidFill>
                  <a:schemeClr val="tx1"/>
                </a:solidFill>
                <a:latin typeface="+mn-lt"/>
                <a:ea typeface="+mn-ea"/>
                <a:cs typeface="+mn-cs"/>
              </a:rPr>
              <a:t>libc</a:t>
            </a:r>
            <a:r>
              <a:rPr lang="en-US" altLang="zh-CN" sz="1200" b="0" i="0" u="none" strike="noStrike" kern="1200" baseline="0" dirty="0" smtClean="0">
                <a:solidFill>
                  <a:schemeClr val="tx1"/>
                </a:solidFill>
                <a:latin typeface="+mn-lt"/>
                <a:ea typeface="+mn-ea"/>
                <a:cs typeface="+mn-cs"/>
              </a:rPr>
              <a:t> in the application, will bypass our hooking mechanism. The chance of this happening, however, is very low, and </a:t>
            </a:r>
            <a:r>
              <a:rPr lang="en-US" altLang="zh-CN" sz="1200" b="0" i="0" u="none" strike="noStrike" kern="1200" baseline="0" smtClean="0">
                <a:solidFill>
                  <a:schemeClr val="tx1"/>
                </a:solidFill>
                <a:latin typeface="+mn-lt"/>
                <a:ea typeface="+mn-ea"/>
                <a:cs typeface="+mn-cs"/>
              </a:rPr>
              <a:t>can be detected </a:t>
            </a:r>
            <a:r>
              <a:rPr lang="en-US" altLang="zh-CN" sz="1200" b="0" i="0" u="none" strike="noStrike" kern="1200" baseline="0" dirty="0" smtClean="0">
                <a:solidFill>
                  <a:schemeClr val="tx1"/>
                </a:solidFill>
                <a:latin typeface="+mn-lt"/>
                <a:ea typeface="+mn-ea"/>
                <a:cs typeface="+mn-cs"/>
              </a:rPr>
              <a:t>statically.</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35</a:t>
            </a:fld>
            <a:endParaRPr lang="en-US"/>
          </a:p>
        </p:txBody>
      </p:sp>
    </p:spTree>
    <p:extLst>
      <p:ext uri="{BB962C8B-B14F-4D97-AF65-F5344CB8AC3E}">
        <p14:creationId xmlns:p14="http://schemas.microsoft.com/office/powerpoint/2010/main" val="424621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Example of choice of email client,</a:t>
            </a:r>
            <a:r>
              <a:rPr kumimoji="1" lang="en-US" altLang="zh-CN" baseline="0" dirty="0" smtClean="0"/>
              <a:t> doc editor</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4</a:t>
            </a:fld>
            <a:endParaRPr lang="en-US"/>
          </a:p>
        </p:txBody>
      </p:sp>
    </p:spTree>
    <p:extLst>
      <p:ext uri="{BB962C8B-B14F-4D97-AF65-F5344CB8AC3E}">
        <p14:creationId xmlns:p14="http://schemas.microsoft.com/office/powerpoint/2010/main" val="150989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kumimoji="1" lang="en-US" altLang="zh-CN" dirty="0" smtClean="0"/>
              <a:t>Application rewriting</a:t>
            </a:r>
          </a:p>
          <a:p>
            <a:pPr lvl="2"/>
            <a:r>
              <a:rPr kumimoji="1" lang="en-US" altLang="zh-CN" dirty="0" err="1" smtClean="0"/>
              <a:t>Mocana</a:t>
            </a:r>
            <a:endParaRPr kumimoji="1" lang="en-US" altLang="zh-CN" dirty="0" smtClean="0"/>
          </a:p>
          <a:p>
            <a:pPr lvl="2"/>
            <a:r>
              <a:rPr kumimoji="1" lang="en-US" altLang="zh-CN" dirty="0" smtClean="0"/>
              <a:t>Work on all devices, NOT on all applications</a:t>
            </a:r>
          </a:p>
          <a:p>
            <a:pPr lvl="1"/>
            <a:r>
              <a:rPr kumimoji="1" lang="en-US" altLang="zh-CN" dirty="0" smtClean="0"/>
              <a:t>SDK</a:t>
            </a:r>
          </a:p>
          <a:p>
            <a:pPr lvl="2"/>
            <a:r>
              <a:rPr kumimoji="1" lang="en-US" altLang="zh-CN" dirty="0" smtClean="0"/>
              <a:t>Good</a:t>
            </a:r>
          </a:p>
          <a:p>
            <a:pPr lvl="2"/>
            <a:r>
              <a:rPr kumimoji="1" lang="en-US" altLang="zh-CN" dirty="0" smtClean="0"/>
              <a:t>Work on all applications, NOT on all versions of OS</a:t>
            </a:r>
          </a:p>
          <a:p>
            <a:pPr lvl="2"/>
            <a:r>
              <a:rPr kumimoji="1" lang="en-US" altLang="zh-CN" dirty="0" smtClean="0"/>
              <a:t>Extra developer support</a:t>
            </a:r>
          </a:p>
          <a:p>
            <a:pPr lvl="1"/>
            <a:r>
              <a:rPr kumimoji="1" lang="en-US" altLang="zh-CN" dirty="0" smtClean="0"/>
              <a:t>OS Modification</a:t>
            </a:r>
          </a:p>
          <a:p>
            <a:pPr lvl="2"/>
            <a:r>
              <a:rPr kumimoji="1" lang="en-US" altLang="zh-CN" i="1" dirty="0" smtClean="0"/>
              <a:t>Bring Android to work </a:t>
            </a:r>
            <a:r>
              <a:rPr kumimoji="1" lang="en-US" altLang="zh-CN" dirty="0" smtClean="0"/>
              <a:t>on Android Lollipop</a:t>
            </a:r>
          </a:p>
          <a:p>
            <a:pPr lvl="2"/>
            <a:r>
              <a:rPr kumimoji="1" lang="en-US" altLang="zh-CN" dirty="0" smtClean="0"/>
              <a:t>Dependencies on OS versions or customization</a:t>
            </a:r>
          </a:p>
          <a:p>
            <a:pPr lvl="2"/>
            <a:r>
              <a:rPr kumimoji="1" lang="en-US" altLang="zh-CN" dirty="0" smtClean="0"/>
              <a:t>Limitation of portability</a:t>
            </a:r>
          </a:p>
          <a:p>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8</a:t>
            </a:fld>
            <a:endParaRPr lang="en-US"/>
          </a:p>
        </p:txBody>
      </p:sp>
    </p:spTree>
    <p:extLst>
      <p:ext uri="{BB962C8B-B14F-4D97-AF65-F5344CB8AC3E}">
        <p14:creationId xmlns:p14="http://schemas.microsoft.com/office/powerpoint/2010/main" val="50529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Lack of</a:t>
            </a:r>
            <a:r>
              <a:rPr kumimoji="1" lang="en-US" altLang="zh-CN" baseline="0" dirty="0" smtClean="0"/>
              <a:t> OS support,</a:t>
            </a:r>
          </a:p>
          <a:p>
            <a:endParaRPr kumimoji="1" lang="en-US" altLang="zh-CN" baseline="0" dirty="0" smtClean="0"/>
          </a:p>
          <a:p>
            <a:r>
              <a:rPr kumimoji="1" lang="en-US" altLang="zh-CN" baseline="0" dirty="0" smtClean="0"/>
              <a:t>Talk about internal storage and external storage here!</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9</a:t>
            </a:fld>
            <a:endParaRPr lang="en-US"/>
          </a:p>
        </p:txBody>
      </p:sp>
    </p:spTree>
    <p:extLst>
      <p:ext uri="{BB962C8B-B14F-4D97-AF65-F5344CB8AC3E}">
        <p14:creationId xmlns:p14="http://schemas.microsoft.com/office/powerpoint/2010/main" val="13534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order of next</a:t>
            </a:r>
            <a:r>
              <a:rPr lang="en-US" baseline="0" dirty="0" smtClean="0"/>
              <a:t> few slides</a:t>
            </a:r>
            <a:endParaRPr lang="en-US" dirty="0"/>
          </a:p>
        </p:txBody>
      </p:sp>
      <p:sp>
        <p:nvSpPr>
          <p:cNvPr id="4" name="Slide Number Placeholder 3"/>
          <p:cNvSpPr>
            <a:spLocks noGrp="1"/>
          </p:cNvSpPr>
          <p:nvPr>
            <p:ph type="sldNum" sz="quarter" idx="10"/>
          </p:nvPr>
        </p:nvSpPr>
        <p:spPr/>
        <p:txBody>
          <a:bodyPr/>
          <a:lstStyle/>
          <a:p>
            <a:fld id="{07D2CE40-0E32-4B90-B83A-405D5901487B}" type="slidenum">
              <a:rPr lang="en-US" smtClean="0"/>
              <a:t>13</a:t>
            </a:fld>
            <a:endParaRPr lang="en-US"/>
          </a:p>
        </p:txBody>
      </p:sp>
    </p:spTree>
    <p:extLst>
      <p:ext uri="{BB962C8B-B14F-4D97-AF65-F5344CB8AC3E}">
        <p14:creationId xmlns:p14="http://schemas.microsoft.com/office/powerpoint/2010/main" val="35395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Decompile</a:t>
            </a:r>
            <a:r>
              <a:rPr kumimoji="1" lang="en-US" altLang="zh-CN" baseline="0" dirty="0" smtClean="0"/>
              <a:t> the </a:t>
            </a:r>
            <a:r>
              <a:rPr kumimoji="1" lang="en-US" altLang="zh-CN" baseline="0" dirty="0" err="1" smtClean="0"/>
              <a:t>dex</a:t>
            </a:r>
            <a:r>
              <a:rPr kumimoji="1" lang="en-US" altLang="zh-CN" baseline="0" dirty="0" smtClean="0"/>
              <a:t> bytecode to a intermediate representation (IR) </a:t>
            </a:r>
            <a:r>
              <a:rPr kumimoji="1" lang="en-US" altLang="zh-CN" baseline="0" dirty="0" err="1" smtClean="0"/>
              <a:t>smali</a:t>
            </a:r>
            <a:r>
              <a:rPr kumimoji="1" lang="en-US" altLang="zh-CN" baseline="0" dirty="0" smtClean="0"/>
              <a:t> using open-source tool </a:t>
            </a:r>
            <a:r>
              <a:rPr kumimoji="1" lang="en-US" altLang="zh-CN" baseline="0" dirty="0" err="1" smtClean="0"/>
              <a:t>apktool</a:t>
            </a:r>
            <a:endParaRPr kumimoji="1" lang="en-US" altLang="zh-CN" baseline="0" dirty="0" smtClean="0"/>
          </a:p>
          <a:p>
            <a:endParaRPr kumimoji="1" lang="en-US" altLang="zh-CN" baseline="0" dirty="0" smtClean="0"/>
          </a:p>
          <a:p>
            <a:r>
              <a:rPr kumimoji="1" lang="en-US" altLang="zh-CN" baseline="0" dirty="0" err="1" smtClean="0"/>
              <a:t>Modifiy</a:t>
            </a:r>
            <a:r>
              <a:rPr kumimoji="1" lang="en-US" altLang="zh-CN" baseline="0" dirty="0" smtClean="0"/>
              <a:t> the application for three parts</a:t>
            </a:r>
          </a:p>
          <a:p>
            <a:endParaRPr kumimoji="1" lang="en-US" altLang="zh-CN" baseline="0" dirty="0" smtClean="0"/>
          </a:p>
          <a:p>
            <a:r>
              <a:rPr kumimoji="1" lang="en-US" altLang="zh-CN" baseline="0" dirty="0" smtClean="0"/>
              <a:t>Native code for customized system calls and GOT entry overwriting</a:t>
            </a:r>
          </a:p>
          <a:p>
            <a:endParaRPr kumimoji="1" lang="en-US" altLang="zh-CN" baseline="0" dirty="0" smtClean="0"/>
          </a:p>
          <a:p>
            <a:r>
              <a:rPr kumimoji="1" lang="en-US" altLang="zh-CN" baseline="0" dirty="0" err="1" smtClean="0"/>
              <a:t>AndroManifest.xml</a:t>
            </a:r>
            <a:r>
              <a:rPr kumimoji="1" lang="en-US" altLang="zh-CN" baseline="0" dirty="0" smtClean="0"/>
              <a:t> </a:t>
            </a:r>
            <a:r>
              <a:rPr kumimoji="1" lang="en-US" altLang="zh-CN" baseline="0" dirty="0" err="1" smtClean="0"/>
              <a:t>delceare</a:t>
            </a:r>
            <a:r>
              <a:rPr kumimoji="1" lang="en-US" altLang="zh-CN" baseline="0" dirty="0" smtClean="0"/>
              <a:t> the parent class of the whole application, the preprocess service in the middle of zygote and the application</a:t>
            </a:r>
          </a:p>
          <a:p>
            <a:r>
              <a:rPr kumimoji="1" lang="en-US" altLang="zh-CN" baseline="0" dirty="0" err="1" smtClean="0"/>
              <a:t>Premission</a:t>
            </a:r>
            <a:r>
              <a:rPr kumimoji="1" lang="en-US" altLang="zh-CN" baseline="0" dirty="0" smtClean="0"/>
              <a:t> declaration of content provider</a:t>
            </a:r>
          </a:p>
          <a:p>
            <a:endParaRPr kumimoji="1" lang="en-US" altLang="zh-CN" baseline="0" dirty="0" smtClean="0"/>
          </a:p>
          <a:p>
            <a:r>
              <a:rPr kumimoji="1" lang="en-US" altLang="zh-CN" baseline="0" dirty="0" err="1" smtClean="0"/>
              <a:t>Smali</a:t>
            </a:r>
            <a:endParaRPr kumimoji="1" lang="en-US" altLang="zh-CN" baseline="0" dirty="0" smtClean="0"/>
          </a:p>
          <a:p>
            <a:r>
              <a:rPr kumimoji="1" lang="en-US" altLang="zh-CN" baseline="0" dirty="0" smtClean="0"/>
              <a:t>Initial the communication with AppShield, popup UI notification</a:t>
            </a:r>
          </a:p>
          <a:p>
            <a:endParaRPr kumimoji="1" lang="en-US" altLang="zh-CN" baseline="0" dirty="0" smtClean="0"/>
          </a:p>
          <a:p>
            <a:r>
              <a:rPr lang="en-US" altLang="zh-CN" sz="1200" b="0" i="0" u="none" strike="noStrike" kern="1200" baseline="0" dirty="0" smtClean="0">
                <a:solidFill>
                  <a:schemeClr val="tx1"/>
                </a:solidFill>
                <a:latin typeface="+mn-lt"/>
                <a:ea typeface="+mn-ea"/>
                <a:cs typeface="+mn-cs"/>
              </a:rPr>
              <a:t>AppShield is deployed as a remote service and generates a random private key to sign each business application. When the application is installed, the client side  AppShield keeps the mapping from the application name to the signature, which is used to </a:t>
            </a:r>
            <a:r>
              <a:rPr lang="en-US" altLang="zh-CN" sz="1200" b="0" i="0" u="none" strike="noStrike" kern="1200" baseline="0" dirty="0" err="1" smtClean="0">
                <a:solidFill>
                  <a:schemeClr val="tx1"/>
                </a:solidFill>
                <a:latin typeface="+mn-lt"/>
                <a:ea typeface="+mn-ea"/>
                <a:cs typeface="+mn-cs"/>
              </a:rPr>
              <a:t>dierentiate</a:t>
            </a:r>
            <a:r>
              <a:rPr lang="en-US" altLang="zh-CN" sz="1200" b="0" i="0" u="none" strike="noStrike" kern="1200" baseline="0" dirty="0" smtClean="0">
                <a:solidFill>
                  <a:schemeClr val="tx1"/>
                </a:solidFill>
                <a:latin typeface="+mn-lt"/>
                <a:ea typeface="+mn-ea"/>
                <a:cs typeface="+mn-cs"/>
              </a:rPr>
              <a:t> business applications and personal applications. Due to the physical isolation of signature generation and the one-to-one map-ping of original keys to new keys, it is computationally </a:t>
            </a:r>
            <a:r>
              <a:rPr lang="en-US" altLang="zh-CN" sz="1200" b="0" i="0" u="none" strike="noStrike" kern="1200" baseline="0" dirty="0" err="1" smtClean="0">
                <a:solidFill>
                  <a:schemeClr val="tx1"/>
                </a:solidFill>
                <a:latin typeface="+mn-lt"/>
                <a:ea typeface="+mn-ea"/>
                <a:cs typeface="+mn-cs"/>
              </a:rPr>
              <a:t>dicult</a:t>
            </a:r>
            <a:r>
              <a:rPr lang="en-US" altLang="zh-CN" sz="1200" b="0" i="0" u="none" strike="noStrike" kern="1200" baseline="0" dirty="0" smtClean="0">
                <a:solidFill>
                  <a:schemeClr val="tx1"/>
                </a:solidFill>
                <a:latin typeface="+mn-lt"/>
                <a:ea typeface="+mn-ea"/>
                <a:cs typeface="+mn-cs"/>
              </a:rPr>
              <a:t> for an attacker to create a malicious application with the same signature as that of a legitimate business application to launch the privilege escalation attack.</a:t>
            </a:r>
            <a:endParaRPr kumimoji="1" lang="en-US" altLang="zh-CN"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20</a:t>
            </a:fld>
            <a:endParaRPr lang="en-US"/>
          </a:p>
        </p:txBody>
      </p:sp>
    </p:spTree>
    <p:extLst>
      <p:ext uri="{BB962C8B-B14F-4D97-AF65-F5344CB8AC3E}">
        <p14:creationId xmlns:p14="http://schemas.microsoft.com/office/powerpoint/2010/main" val="117191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Open(),</a:t>
            </a:r>
            <a:r>
              <a:rPr kumimoji="1" lang="en-US" altLang="zh-CN" baseline="0" dirty="0" smtClean="0"/>
              <a:t> modify the file path with the one in the internal storage of AppShield, pass the flags and modes.</a:t>
            </a:r>
          </a:p>
          <a:p>
            <a:endParaRPr kumimoji="1"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err="1" smtClean="0"/>
              <a:t>creat</a:t>
            </a:r>
            <a:r>
              <a:rPr kumimoji="1" lang="en-US" altLang="zh-CN" dirty="0" smtClean="0"/>
              <a:t>(), rename(), </a:t>
            </a:r>
            <a:r>
              <a:rPr kumimoji="1" lang="en-US" altLang="zh-CN" dirty="0" err="1" smtClean="0"/>
              <a:t>mkdir</a:t>
            </a:r>
            <a:r>
              <a:rPr kumimoji="1" lang="en-US" altLang="zh-CN" dirty="0" smtClean="0"/>
              <a:t>(), remove()</a:t>
            </a:r>
          </a:p>
          <a:p>
            <a:r>
              <a:rPr lang="en-US" altLang="zh-CN" sz="1200" b="0" i="0" u="none" strike="noStrike" kern="1200" baseline="0" dirty="0" smtClean="0">
                <a:solidFill>
                  <a:schemeClr val="tx1"/>
                </a:solidFill>
                <a:latin typeface="+mn-lt"/>
                <a:ea typeface="+mn-ea"/>
                <a:cs typeface="+mn-cs"/>
              </a:rPr>
              <a:t>Replaces the le paths in the parameters of these system calls with the corresponding business file paths in its internal storage.</a:t>
            </a:r>
          </a:p>
          <a:p>
            <a:endParaRPr kumimoji="1" lang="en-US" altLang="zh-CN" sz="1200" b="0" i="0" u="none" strike="noStrike" kern="1200" baseline="0" dirty="0" smtClean="0">
              <a:solidFill>
                <a:schemeClr val="tx1"/>
              </a:solidFill>
              <a:latin typeface="+mn-lt"/>
              <a:ea typeface="+mn-ea"/>
              <a:cs typeface="+mn-cs"/>
            </a:endParaRPr>
          </a:p>
          <a:p>
            <a:r>
              <a:rPr kumimoji="1" lang="en-US" altLang="zh-CN" sz="1200" b="0" i="0" u="none" strike="noStrike" kern="1200" baseline="0" dirty="0" smtClean="0">
                <a:solidFill>
                  <a:schemeClr val="tx1"/>
                </a:solidFill>
                <a:latin typeface="+mn-lt"/>
                <a:ea typeface="+mn-ea"/>
                <a:cs typeface="+mn-cs"/>
              </a:rPr>
              <a:t>Stat(), </a:t>
            </a:r>
            <a:r>
              <a:rPr kumimoji="1" lang="en-US" altLang="zh-CN" sz="1200" b="0" i="0" u="none" strike="noStrike" kern="1200" baseline="0" dirty="0" err="1" smtClean="0">
                <a:solidFill>
                  <a:schemeClr val="tx1"/>
                </a:solidFill>
                <a:latin typeface="+mn-lt"/>
                <a:ea typeface="+mn-ea"/>
                <a:cs typeface="+mn-cs"/>
              </a:rPr>
              <a:t>lstat</a:t>
            </a:r>
            <a:r>
              <a:rPr kumimoji="1" lang="en-US" altLang="zh-CN" sz="1200" b="0" i="0" u="none" strike="noStrike" kern="1200" baseline="0" dirty="0" smtClean="0">
                <a:solidFill>
                  <a:schemeClr val="tx1"/>
                </a:solidFill>
                <a:latin typeface="+mn-lt"/>
                <a:ea typeface="+mn-ea"/>
                <a:cs typeface="+mn-cs"/>
              </a:rPr>
              <a:t>()</a:t>
            </a:r>
          </a:p>
          <a:p>
            <a:r>
              <a:rPr kumimoji="1" lang="en-US" altLang="zh-CN" sz="1200" b="0" i="0" u="none" strike="noStrike" kern="1200" baseline="0" dirty="0" smtClean="0">
                <a:solidFill>
                  <a:schemeClr val="tx1"/>
                </a:solidFill>
                <a:latin typeface="+mn-lt"/>
                <a:ea typeface="+mn-ea"/>
                <a:cs typeface="+mn-cs"/>
              </a:rPr>
              <a:t>Get the file descriptor first and call the default system call </a:t>
            </a:r>
            <a:r>
              <a:rPr kumimoji="1" lang="en-US" altLang="zh-CN" sz="1200" b="0" i="0" u="none" strike="noStrike" kern="1200" baseline="0" dirty="0" err="1" smtClean="0">
                <a:solidFill>
                  <a:schemeClr val="tx1"/>
                </a:solidFill>
                <a:latin typeface="+mn-lt"/>
                <a:ea typeface="+mn-ea"/>
                <a:cs typeface="+mn-cs"/>
              </a:rPr>
              <a:t>fstat</a:t>
            </a:r>
            <a:r>
              <a:rPr kumimoji="1" lang="en-US" altLang="zh-CN" sz="1200" b="0" i="0" u="none" strike="noStrike" kern="1200" baseline="0" dirty="0" smtClean="0">
                <a:solidFill>
                  <a:schemeClr val="tx1"/>
                </a:solidFill>
                <a:latin typeface="+mn-lt"/>
                <a:ea typeface="+mn-ea"/>
                <a:cs typeface="+mn-cs"/>
              </a:rPr>
              <a:t>()</a:t>
            </a:r>
          </a:p>
          <a:p>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21</a:t>
            </a:fld>
            <a:endParaRPr lang="en-US"/>
          </a:p>
        </p:txBody>
      </p:sp>
    </p:spTree>
    <p:extLst>
      <p:ext uri="{BB962C8B-B14F-4D97-AF65-F5344CB8AC3E}">
        <p14:creationId xmlns:p14="http://schemas.microsoft.com/office/powerpoint/2010/main" val="118845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AppShield duplicates the target content provider with the same schema and table definition in its private internal storage.  AppShield guards the mirror content provider with a special permission.</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Access to content provider relies on IPC. This is the main system call through which all binder IPCs are sent. By interposing on this system call, AppShield  replaces the URIs to the original content provider with the URIs to the mirror content provider to redirect the data operation. Using context in this system call, AppShield  could validate who initiates the  operations on the content provider, and the PDP module could decide whether to allow the access. Malicious application thus cannot operate on the mirror content provider by the overwriting URI and permission declaration.</a:t>
            </a:r>
          </a:p>
          <a:p>
            <a:endParaRPr kumimoji="1" lang="en-US" altLang="zh-CN" sz="1200" b="0" i="0" u="none" strike="noStrike" kern="1200" baseline="0" dirty="0" smtClean="0">
              <a:solidFill>
                <a:schemeClr val="tx1"/>
              </a:solidFill>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22</a:t>
            </a:fld>
            <a:endParaRPr lang="en-US"/>
          </a:p>
        </p:txBody>
      </p:sp>
    </p:spTree>
    <p:extLst>
      <p:ext uri="{BB962C8B-B14F-4D97-AF65-F5344CB8AC3E}">
        <p14:creationId xmlns:p14="http://schemas.microsoft.com/office/powerpoint/2010/main" val="220483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1 app cannot be rewritten because </a:t>
            </a:r>
            <a:r>
              <a:rPr kumimoji="1" lang="en-US" altLang="zh-CN" dirty="0" err="1" smtClean="0"/>
              <a:t>apktool</a:t>
            </a:r>
            <a:r>
              <a:rPr kumimoji="1" lang="en-US" altLang="zh-CN" dirty="0" smtClean="0"/>
              <a:t> crash when unpacking</a:t>
            </a:r>
            <a:r>
              <a:rPr kumimoji="1" lang="en-US" altLang="zh-CN" baseline="0" dirty="0" smtClean="0"/>
              <a:t> the app</a:t>
            </a:r>
          </a:p>
          <a:p>
            <a:endParaRPr kumimoji="1" lang="en-US" altLang="zh-CN" baseline="0" dirty="0" smtClean="0"/>
          </a:p>
          <a:p>
            <a:r>
              <a:rPr lang="en-US" altLang="zh-CN" sz="1200" b="0" i="0" u="none" strike="noStrike" kern="1200" baseline="0" dirty="0" smtClean="0">
                <a:solidFill>
                  <a:schemeClr val="tx1"/>
                </a:solidFill>
                <a:latin typeface="+mn-lt"/>
                <a:ea typeface="+mn-ea"/>
                <a:cs typeface="+mn-cs"/>
              </a:rPr>
              <a:t>2 applications crashed because the column NAME RAW CONTACT ID , introduced in the recent Android API 21, was not included in our mirror contact provider.</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Our proxy-based data access mechanism failed on only one application, because it uses Java </a:t>
            </a:r>
            <a:r>
              <a:rPr lang="en-US" altLang="zh-CN" sz="1200" b="0" i="0" u="none" strike="noStrike" kern="1200" baseline="0" dirty="0" err="1" smtClean="0">
                <a:solidFill>
                  <a:schemeClr val="tx1"/>
                </a:solidFill>
                <a:latin typeface="+mn-lt"/>
                <a:ea typeface="+mn-ea"/>
                <a:cs typeface="+mn-cs"/>
              </a:rPr>
              <a:t>reection</a:t>
            </a:r>
            <a:r>
              <a:rPr lang="en-US" altLang="zh-CN" sz="1200" b="0" i="0" u="none" strike="noStrike" kern="1200" baseline="0" dirty="0" smtClean="0">
                <a:solidFill>
                  <a:schemeClr val="tx1"/>
                </a:solidFill>
                <a:latin typeface="+mn-lt"/>
                <a:ea typeface="+mn-ea"/>
                <a:cs typeface="+mn-cs"/>
              </a:rPr>
              <a:t> to invoke the </a:t>
            </a:r>
            <a:r>
              <a:rPr lang="en-US" altLang="zh-CN" sz="1200" b="0" i="0" u="none" strike="noStrike" kern="1200" baseline="0" dirty="0" err="1" smtClean="0">
                <a:solidFill>
                  <a:schemeClr val="tx1"/>
                </a:solidFill>
                <a:latin typeface="+mn-lt"/>
                <a:ea typeface="+mn-ea"/>
                <a:cs typeface="+mn-cs"/>
              </a:rPr>
              <a:t>onCreate</a:t>
            </a:r>
            <a:r>
              <a:rPr lang="en-US" altLang="zh-CN" sz="1200" b="0" i="0" u="none" strike="noStrike" kern="1200" baseline="0" dirty="0" smtClean="0">
                <a:solidFill>
                  <a:schemeClr val="tx1"/>
                </a:solidFill>
                <a:latin typeface="+mn-lt"/>
                <a:ea typeface="+mn-ea"/>
                <a:cs typeface="+mn-cs"/>
              </a:rPr>
              <a:t>()  method as the application entry and therefore skips our preprocess service, which establishes  the communication with AppShield  and redirects system calls.</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28</a:t>
            </a:fld>
            <a:endParaRPr lang="en-US"/>
          </a:p>
        </p:txBody>
      </p:sp>
    </p:spTree>
    <p:extLst>
      <p:ext uri="{BB962C8B-B14F-4D97-AF65-F5344CB8AC3E}">
        <p14:creationId xmlns:p14="http://schemas.microsoft.com/office/powerpoint/2010/main" val="2084846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D41EBD-418B-436B-86A5-BDFB7FD1A62D}" type="datetime1">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pic>
        <p:nvPicPr>
          <p:cNvPr id="7" name="Picture 6"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4300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C56DC-613E-4DD6-8788-89D4A20CAFF7}" type="datetime1">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444EB-5AD3-47AB-917B-91661F929DA3}" type="datetime1">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87642-B0AD-4512-949A-D44216E3DBF0}" type="datetime1">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AE2D2-452F-4C28-9B8A-F5D8A111728A}" type="datetime1">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42C98F-F221-4CD3-A738-F75A07B34FE8}" type="datetime1">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FE9D30-712B-4BF9-B156-8A4D01A3444F}" type="datetime1">
              <a:rPr lang="en-US" smtClean="0"/>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2B4EB4-9C9E-4B8B-A84F-5698E36657A1}" type="datetime1">
              <a:rPr lang="en-US" smtClean="0"/>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4C676-E7A3-4AD2-B677-6CFDBAC3EE7B}" type="datetime1">
              <a:rPr lang="en-US" smtClean="0"/>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0DB8D-2662-4937-9CC3-B49070F8B535}" type="datetime1">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8D09-FD5C-452D-BB66-33F05E894CD9}" type="datetime1">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D1877-DAD5-42DA-A3F5-5D3BF79622A9}" type="datetime1">
              <a:rPr lang="en-US" smtClean="0"/>
              <a:t>5/20/2015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3E5EF-7AA6-40DD-AA96-319B0649D502}" type="slidenum">
              <a:rPr lang="en-US" smtClean="0"/>
              <a:pPr/>
              <a:t>‹#›</a:t>
            </a:fld>
            <a:endParaRPr lang="en-US"/>
          </a:p>
        </p:txBody>
      </p:sp>
      <p:pic>
        <p:nvPicPr>
          <p:cNvPr id="7" name="Picture 6" descr="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53401" y="152400"/>
            <a:ext cx="838200" cy="99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981200"/>
            <a:ext cx="7848600" cy="1752600"/>
          </a:xfrm>
        </p:spPr>
        <p:txBody>
          <a:bodyPr>
            <a:noAutofit/>
          </a:bodyPr>
          <a:lstStyle/>
          <a:p>
            <a:r>
              <a:rPr lang="en-US" sz="4000" dirty="0" smtClean="0"/>
              <a:t>AppShield: A Virtual File System in Enterprise Mobility Management </a:t>
            </a:r>
            <a:endParaRPr lang="en-US" sz="4000" dirty="0"/>
          </a:p>
        </p:txBody>
      </p:sp>
      <p:sp>
        <p:nvSpPr>
          <p:cNvPr id="6" name="Subtitle 5"/>
          <p:cNvSpPr>
            <a:spLocks noGrp="1"/>
          </p:cNvSpPr>
          <p:nvPr>
            <p:ph type="subTitle" idx="1"/>
          </p:nvPr>
        </p:nvSpPr>
        <p:spPr>
          <a:xfrm>
            <a:off x="685800" y="3962400"/>
            <a:ext cx="7772400" cy="1143000"/>
          </a:xfrm>
        </p:spPr>
        <p:txBody>
          <a:bodyPr>
            <a:normAutofit/>
          </a:bodyPr>
          <a:lstStyle/>
          <a:p>
            <a:r>
              <a:rPr lang="en-US" b="1" dirty="0" smtClean="0">
                <a:solidFill>
                  <a:schemeClr val="tx1">
                    <a:lumMod val="65000"/>
                    <a:lumOff val="35000"/>
                  </a:schemeClr>
                </a:solidFill>
              </a:rPr>
              <a:t>Zhengyang Qu</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pPr>
              <a:defRPr/>
            </a:pPr>
            <a:fld id="{3A977956-C97C-4DB0-99BB-ECF1321B175A}" type="slidenum">
              <a:rPr lang="en-US" altLang="zh-CN" smtClean="0">
                <a:solidFill>
                  <a:srgbClr val="000000"/>
                </a:solidFill>
              </a:rPr>
              <a:pPr>
                <a:defRPr/>
              </a:pPr>
              <a:t>1</a:t>
            </a:fld>
            <a:endParaRPr lang="en-US" altLang="zh-CN" dirty="0">
              <a:solidFill>
                <a:srgbClr val="000000"/>
              </a:solidFill>
            </a:endParaRPr>
          </a:p>
        </p:txBody>
      </p:sp>
      <p:sp>
        <p:nvSpPr>
          <p:cNvPr id="2" name="文本框 1"/>
          <p:cNvSpPr txBox="1"/>
          <p:nvPr/>
        </p:nvSpPr>
        <p:spPr>
          <a:xfrm>
            <a:off x="1219200" y="5105400"/>
            <a:ext cx="6858000" cy="461665"/>
          </a:xfrm>
          <a:prstGeom prst="rect">
            <a:avLst/>
          </a:prstGeom>
          <a:noFill/>
        </p:spPr>
        <p:txBody>
          <a:bodyPr wrap="square" rtlCol="0">
            <a:spAutoFit/>
          </a:bodyPr>
          <a:lstStyle/>
          <a:p>
            <a:pPr algn="ctr"/>
            <a:r>
              <a:rPr kumimoji="1" lang="en-US" altLang="zh-CN" sz="2400" dirty="0" smtClean="0"/>
              <a:t>Northwestern University, IL, US, </a:t>
            </a:r>
          </a:p>
        </p:txBody>
      </p:sp>
    </p:spTree>
    <p:extLst>
      <p:ext uri="{BB962C8B-B14F-4D97-AF65-F5344CB8AC3E}">
        <p14:creationId xmlns:p14="http://schemas.microsoft.com/office/powerpoint/2010/main" val="465246274"/>
      </p:ext>
    </p:extLst>
  </p:cSld>
  <p:clrMapOvr>
    <a:masterClrMapping/>
  </p:clrMapOvr>
  <mc:AlternateContent xmlns:mc="http://schemas.openxmlformats.org/markup-compatibility/2006" xmlns:p14="http://schemas.microsoft.com/office/powerpoint/2010/main">
    <mc:Choice Requires="p14">
      <p:transition spd="slow" p14:dur="2000" advTm="976"/>
    </mc:Choice>
    <mc:Fallback xmlns="">
      <p:transition xmlns:p14="http://schemas.microsoft.com/office/powerpoint/2010/main" spd="slow" advTm="97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chemeClr val="bg1">
                    <a:lumMod val="65000"/>
                  </a:schemeClr>
                </a:solidFill>
              </a:rPr>
              <a:t>Introduction</a:t>
            </a:r>
          </a:p>
          <a:p>
            <a:r>
              <a:rPr kumimoji="1" lang="en-US" altLang="zh-CN" dirty="0" smtClean="0"/>
              <a:t>System Design &amp; Implementation</a:t>
            </a:r>
          </a:p>
          <a:p>
            <a:r>
              <a:rPr kumimoji="1" lang="en-US" altLang="zh-CN" dirty="0" smtClean="0">
                <a:solidFill>
                  <a:schemeClr val="bg1">
                    <a:lumMod val="65000"/>
                  </a:schemeClr>
                </a:solidFill>
              </a:rPr>
              <a:t>Evaluation</a:t>
            </a:r>
          </a:p>
          <a:p>
            <a:r>
              <a:rPr kumimoji="1" lang="en-US" altLang="zh-CN" dirty="0" smtClean="0">
                <a:solidFill>
                  <a:schemeClr val="bg1">
                    <a:lumMod val="65000"/>
                  </a:schemeClr>
                </a:solidFill>
              </a:rPr>
              <a:t>Conclusion &amp; Discussion</a:t>
            </a:r>
          </a:p>
        </p:txBody>
      </p:sp>
      <p:sp>
        <p:nvSpPr>
          <p:cNvPr id="4" name="幻灯片编号占位符 3"/>
          <p:cNvSpPr>
            <a:spLocks noGrp="1"/>
          </p:cNvSpPr>
          <p:nvPr>
            <p:ph type="sldNum" sz="quarter" idx="12"/>
          </p:nvPr>
        </p:nvSpPr>
        <p:spPr/>
        <p:txBody>
          <a:bodyPr/>
          <a:lstStyle/>
          <a:p>
            <a:fld id="{B4E3E5EF-7AA6-40DD-AA96-319B0649D502}" type="slidenum">
              <a:rPr lang="en-US" smtClean="0"/>
              <a:pPr/>
              <a:t>10</a:t>
            </a:fld>
            <a:endParaRPr lang="en-US"/>
          </a:p>
        </p:txBody>
      </p:sp>
    </p:spTree>
    <p:extLst>
      <p:ext uri="{BB962C8B-B14F-4D97-AF65-F5344CB8AC3E}">
        <p14:creationId xmlns:p14="http://schemas.microsoft.com/office/powerpoint/2010/main" val="380336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mtClean="0"/>
              <a:t>Security Model</a:t>
            </a:r>
            <a:endParaRPr kumimoji="1" lang="zh-CN" altLang="en-US" dirty="0"/>
          </a:p>
        </p:txBody>
      </p:sp>
      <p:sp>
        <p:nvSpPr>
          <p:cNvPr id="3" name="内容占位符 2"/>
          <p:cNvSpPr>
            <a:spLocks noGrp="1"/>
          </p:cNvSpPr>
          <p:nvPr>
            <p:ph idx="1"/>
          </p:nvPr>
        </p:nvSpPr>
        <p:spPr>
          <a:xfrm>
            <a:off x="457200" y="2027237"/>
            <a:ext cx="8229600" cy="4525963"/>
          </a:xfrm>
        </p:spPr>
        <p:txBody>
          <a:bodyPr>
            <a:normAutofit fontScale="92500" lnSpcReduction="20000"/>
          </a:bodyPr>
          <a:lstStyle/>
          <a:p>
            <a:endParaRPr kumimoji="1" lang="en-US" altLang="zh-CN" dirty="0" smtClean="0"/>
          </a:p>
          <a:p>
            <a:endParaRPr kumimoji="1" lang="en-US" altLang="zh-CN" dirty="0"/>
          </a:p>
          <a:p>
            <a:endParaRPr kumimoji="1" lang="en-US" altLang="zh-CN" dirty="0" smtClean="0"/>
          </a:p>
          <a:p>
            <a:endParaRPr kumimoji="1" lang="en-US" altLang="zh-CN" dirty="0" smtClean="0"/>
          </a:p>
          <a:p>
            <a:endParaRPr kumimoji="1" lang="en-US" altLang="zh-CN" dirty="0"/>
          </a:p>
          <a:p>
            <a:r>
              <a:rPr kumimoji="1" lang="en-US" altLang="zh-CN" dirty="0" smtClean="0"/>
              <a:t>How to use:</a:t>
            </a:r>
          </a:p>
          <a:p>
            <a:pPr lvl="1"/>
            <a:r>
              <a:rPr kumimoji="1" lang="en-US" altLang="zh-CN" dirty="0" smtClean="0"/>
              <a:t>Shield the application to get the business version of application</a:t>
            </a:r>
          </a:p>
          <a:p>
            <a:pPr lvl="1"/>
            <a:r>
              <a:rPr kumimoji="1" lang="en-US" altLang="zh-CN" dirty="0" smtClean="0"/>
              <a:t>Applications on device are divided into two sets: </a:t>
            </a:r>
            <a:r>
              <a:rPr kumimoji="1" lang="en-US" altLang="zh-CN" i="1" dirty="0" smtClean="0"/>
              <a:t>business</a:t>
            </a:r>
            <a:r>
              <a:rPr kumimoji="1" lang="en-US" altLang="zh-CN" dirty="0" smtClean="0"/>
              <a:t> and </a:t>
            </a:r>
            <a:r>
              <a:rPr kumimoji="1" lang="en-US" altLang="zh-CN" i="1" dirty="0" smtClean="0"/>
              <a:t>personal</a:t>
            </a:r>
          </a:p>
          <a:p>
            <a:endParaRPr kumimoji="1" lang="en-US" altLang="zh-CN" dirty="0" smtClean="0"/>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11</a:t>
            </a:fld>
            <a:endParaRPr lang="en-US"/>
          </a:p>
        </p:txBody>
      </p:sp>
      <p:pic>
        <p:nvPicPr>
          <p:cNvPr id="6" name="图片 5" descr="securitymodel-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35" y="1778000"/>
            <a:ext cx="7642665" cy="1955800"/>
          </a:xfrm>
          <a:prstGeom prst="rect">
            <a:avLst/>
          </a:prstGeom>
        </p:spPr>
      </p:pic>
    </p:spTree>
    <p:extLst>
      <p:ext uri="{BB962C8B-B14F-4D97-AF65-F5344CB8AC3E}">
        <p14:creationId xmlns:p14="http://schemas.microsoft.com/office/powerpoint/2010/main" val="1785288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Android Segmentation</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12</a:t>
            </a:fld>
            <a:endParaRPr lang="en-US"/>
          </a:p>
        </p:txBody>
      </p:sp>
      <p:pic>
        <p:nvPicPr>
          <p:cNvPr id="6" name="图片 5" descr="android_dis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403"/>
            <a:ext cx="4920629" cy="3108197"/>
          </a:xfrm>
          <a:prstGeom prst="rect">
            <a:avLst/>
          </a:prstGeom>
        </p:spPr>
      </p:pic>
      <p:pic>
        <p:nvPicPr>
          <p:cNvPr id="5" name="内容占位符 4" descr="timedist.eps"/>
          <p:cNvPicPr>
            <a:picLocks noGrp="1" noChangeAspect="1"/>
          </p:cNvPicPr>
          <p:nvPr>
            <p:ph idx="1"/>
          </p:nvPr>
        </p:nvPicPr>
        <p:blipFill>
          <a:blip r:embed="rId3">
            <a:extLst>
              <a:ext uri="{28A0092B-C50C-407E-A947-70E740481C1C}">
                <a14:useLocalDpi xmlns:a14="http://schemas.microsoft.com/office/drawing/2010/main" val="0"/>
              </a:ext>
            </a:extLst>
          </a:blip>
          <a:srcRect l="-17094" r="-17094"/>
          <a:stretch>
            <a:fillRect/>
          </a:stretch>
        </p:blipFill>
        <p:spPr>
          <a:xfrm>
            <a:off x="3124200" y="2133600"/>
            <a:ext cx="6927759" cy="3810000"/>
          </a:xfrm>
        </p:spPr>
      </p:pic>
    </p:spTree>
    <p:extLst>
      <p:ext uri="{BB962C8B-B14F-4D97-AF65-F5344CB8AC3E}">
        <p14:creationId xmlns:p14="http://schemas.microsoft.com/office/powerpoint/2010/main" val="2057297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smtClean="0"/>
              <a:t>AppShield</a:t>
            </a:r>
            <a:r>
              <a:rPr kumimoji="1" lang="en-US" altLang="zh-CN" dirty="0" smtClean="0"/>
              <a:t> Design</a:t>
            </a:r>
            <a:endParaRPr kumimoji="1" lang="zh-CN" altLang="en-US" dirty="0"/>
          </a:p>
        </p:txBody>
      </p:sp>
      <p:sp>
        <p:nvSpPr>
          <p:cNvPr id="3" name="内容占位符 2"/>
          <p:cNvSpPr>
            <a:spLocks noGrp="1"/>
          </p:cNvSpPr>
          <p:nvPr>
            <p:ph idx="1"/>
          </p:nvPr>
        </p:nvSpPr>
        <p:spPr/>
        <p:txBody>
          <a:bodyPr/>
          <a:lstStyle/>
          <a:p>
            <a:r>
              <a:rPr kumimoji="1" lang="en-US" altLang="zh-CN" dirty="0"/>
              <a:t>Apps data exchange channels:</a:t>
            </a:r>
          </a:p>
          <a:p>
            <a:pPr lvl="1"/>
            <a:r>
              <a:rPr kumimoji="1" lang="en-US" altLang="zh-CN" dirty="0"/>
              <a:t>File system</a:t>
            </a:r>
          </a:p>
          <a:p>
            <a:pPr lvl="1"/>
            <a:r>
              <a:rPr kumimoji="1" lang="en-US" altLang="zh-CN" dirty="0"/>
              <a:t>Content provider</a:t>
            </a:r>
          </a:p>
          <a:p>
            <a:pPr lvl="1"/>
            <a:r>
              <a:rPr kumimoji="1" lang="en-US" altLang="zh-CN" dirty="0"/>
              <a:t>Inter-process communication</a:t>
            </a:r>
          </a:p>
          <a:p>
            <a:r>
              <a:rPr kumimoji="1" lang="en-US" altLang="zh-CN" dirty="0" smtClean="0"/>
              <a:t>Proxy-based data access mechanism</a:t>
            </a:r>
          </a:p>
          <a:p>
            <a:r>
              <a:rPr kumimoji="1" lang="en-US" altLang="zh-CN" dirty="0" smtClean="0"/>
              <a:t>Privileged data leakage detection/prevention</a:t>
            </a:r>
          </a:p>
        </p:txBody>
      </p:sp>
      <p:sp>
        <p:nvSpPr>
          <p:cNvPr id="4" name="幻灯片编号占位符 3"/>
          <p:cNvSpPr>
            <a:spLocks noGrp="1"/>
          </p:cNvSpPr>
          <p:nvPr>
            <p:ph type="sldNum" sz="quarter" idx="12"/>
          </p:nvPr>
        </p:nvSpPr>
        <p:spPr/>
        <p:txBody>
          <a:bodyPr/>
          <a:lstStyle/>
          <a:p>
            <a:fld id="{B4E3E5EF-7AA6-40DD-AA96-319B0649D502}" type="slidenum">
              <a:rPr lang="en-US" smtClean="0"/>
              <a:pPr/>
              <a:t>13</a:t>
            </a:fld>
            <a:endParaRPr lang="en-US"/>
          </a:p>
        </p:txBody>
      </p:sp>
    </p:spTree>
    <p:extLst>
      <p:ext uri="{BB962C8B-B14F-4D97-AF65-F5344CB8AC3E}">
        <p14:creationId xmlns:p14="http://schemas.microsoft.com/office/powerpoint/2010/main" val="37906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AppShield Architecture</a:t>
            </a:r>
            <a:endParaRPr kumimoji="1" lang="zh-CN" altLang="en-US" dirty="0"/>
          </a:p>
        </p:txBody>
      </p:sp>
      <p:pic>
        <p:nvPicPr>
          <p:cNvPr id="5" name="内容占位符 4" descr="proxymech.eps"/>
          <p:cNvPicPr>
            <a:picLocks noGrp="1" noChangeAspect="1"/>
          </p:cNvPicPr>
          <p:nvPr>
            <p:ph idx="1"/>
          </p:nvPr>
        </p:nvPicPr>
        <p:blipFill>
          <a:blip r:embed="rId2">
            <a:extLst>
              <a:ext uri="{28A0092B-C50C-407E-A947-70E740481C1C}">
                <a14:useLocalDpi xmlns:a14="http://schemas.microsoft.com/office/drawing/2010/main" val="0"/>
              </a:ext>
            </a:extLst>
          </a:blip>
          <a:srcRect t="-40194" b="-40194"/>
          <a:stretch>
            <a:fillRect/>
          </a:stretch>
        </p:blipFill>
        <p:spPr>
          <a:xfrm>
            <a:off x="457200" y="1524000"/>
            <a:ext cx="8229600" cy="4525963"/>
          </a:xfrm>
        </p:spPr>
      </p:pic>
      <p:sp>
        <p:nvSpPr>
          <p:cNvPr id="4" name="幻灯片编号占位符 3"/>
          <p:cNvSpPr>
            <a:spLocks noGrp="1"/>
          </p:cNvSpPr>
          <p:nvPr>
            <p:ph type="sldNum" sz="quarter" idx="12"/>
          </p:nvPr>
        </p:nvSpPr>
        <p:spPr/>
        <p:txBody>
          <a:bodyPr/>
          <a:lstStyle/>
          <a:p>
            <a:fld id="{B4E3E5EF-7AA6-40DD-AA96-319B0649D502}" type="slidenum">
              <a:rPr lang="en-US" smtClean="0"/>
              <a:pPr/>
              <a:t>14</a:t>
            </a:fld>
            <a:endParaRPr lang="en-US"/>
          </a:p>
        </p:txBody>
      </p:sp>
      <p:sp>
        <p:nvSpPr>
          <p:cNvPr id="3" name="文本框 2"/>
          <p:cNvSpPr txBox="1"/>
          <p:nvPr/>
        </p:nvSpPr>
        <p:spPr>
          <a:xfrm>
            <a:off x="2209800" y="5105400"/>
            <a:ext cx="225460" cy="338554"/>
          </a:xfrm>
          <a:prstGeom prst="rect">
            <a:avLst/>
          </a:prstGeom>
          <a:noFill/>
        </p:spPr>
        <p:txBody>
          <a:bodyPr wrap="square" rtlCol="0">
            <a:spAutoFit/>
          </a:bodyPr>
          <a:lstStyle/>
          <a:p>
            <a:r>
              <a:rPr kumimoji="1" lang="en-US" altLang="zh-CN" sz="1600" dirty="0" smtClean="0">
                <a:solidFill>
                  <a:srgbClr val="FF0000"/>
                </a:solidFill>
              </a:rPr>
              <a:t>1</a:t>
            </a:r>
            <a:endParaRPr kumimoji="1" lang="zh-CN" altLang="en-US" sz="1600" dirty="0">
              <a:solidFill>
                <a:srgbClr val="FF0000"/>
              </a:solidFill>
            </a:endParaRPr>
          </a:p>
        </p:txBody>
      </p:sp>
      <p:sp>
        <p:nvSpPr>
          <p:cNvPr id="6" name="文本框 5"/>
          <p:cNvSpPr txBox="1"/>
          <p:nvPr/>
        </p:nvSpPr>
        <p:spPr>
          <a:xfrm>
            <a:off x="6400800" y="5105400"/>
            <a:ext cx="225460" cy="338554"/>
          </a:xfrm>
          <a:prstGeom prst="rect">
            <a:avLst/>
          </a:prstGeom>
          <a:noFill/>
        </p:spPr>
        <p:txBody>
          <a:bodyPr wrap="square" rtlCol="0">
            <a:spAutoFit/>
          </a:bodyPr>
          <a:lstStyle/>
          <a:p>
            <a:r>
              <a:rPr kumimoji="1" lang="en-US" altLang="zh-CN" sz="1600" dirty="0">
                <a:solidFill>
                  <a:srgbClr val="FF0000"/>
                </a:solidFill>
              </a:rPr>
              <a:t>2</a:t>
            </a:r>
            <a:endParaRPr kumimoji="1" lang="zh-CN" altLang="en-US" sz="1600" dirty="0">
              <a:solidFill>
                <a:srgbClr val="FF0000"/>
              </a:solidFill>
            </a:endParaRPr>
          </a:p>
        </p:txBody>
      </p:sp>
      <p:sp>
        <p:nvSpPr>
          <p:cNvPr id="7" name="文本框 6"/>
          <p:cNvSpPr txBox="1"/>
          <p:nvPr/>
        </p:nvSpPr>
        <p:spPr>
          <a:xfrm>
            <a:off x="7772400" y="2286000"/>
            <a:ext cx="225460" cy="338554"/>
          </a:xfrm>
          <a:prstGeom prst="rect">
            <a:avLst/>
          </a:prstGeom>
          <a:noFill/>
        </p:spPr>
        <p:txBody>
          <a:bodyPr wrap="square" rtlCol="0">
            <a:spAutoFit/>
          </a:bodyPr>
          <a:lstStyle/>
          <a:p>
            <a:r>
              <a:rPr kumimoji="1" lang="en-US" altLang="zh-CN" sz="1600" dirty="0">
                <a:solidFill>
                  <a:srgbClr val="FF0000"/>
                </a:solidFill>
              </a:rPr>
              <a:t>3</a:t>
            </a:r>
            <a:endParaRPr kumimoji="1" lang="zh-CN" altLang="en-US" sz="1600" dirty="0">
              <a:solidFill>
                <a:srgbClr val="FF0000"/>
              </a:solidFill>
            </a:endParaRPr>
          </a:p>
        </p:txBody>
      </p:sp>
      <p:sp>
        <p:nvSpPr>
          <p:cNvPr id="8" name="文本框 7"/>
          <p:cNvSpPr txBox="1"/>
          <p:nvPr/>
        </p:nvSpPr>
        <p:spPr>
          <a:xfrm>
            <a:off x="7239000" y="3048000"/>
            <a:ext cx="225460" cy="338554"/>
          </a:xfrm>
          <a:prstGeom prst="rect">
            <a:avLst/>
          </a:prstGeom>
          <a:noFill/>
        </p:spPr>
        <p:txBody>
          <a:bodyPr wrap="square" rtlCol="0">
            <a:spAutoFit/>
          </a:bodyPr>
          <a:lstStyle/>
          <a:p>
            <a:r>
              <a:rPr kumimoji="1" lang="en-US" altLang="zh-CN" sz="1600" dirty="0">
                <a:solidFill>
                  <a:srgbClr val="FF0000"/>
                </a:solidFill>
              </a:rPr>
              <a:t>4</a:t>
            </a:r>
            <a:endParaRPr kumimoji="1" lang="zh-CN" altLang="en-US" sz="1600" dirty="0">
              <a:solidFill>
                <a:srgbClr val="FF0000"/>
              </a:solidFill>
            </a:endParaRPr>
          </a:p>
        </p:txBody>
      </p:sp>
      <p:sp>
        <p:nvSpPr>
          <p:cNvPr id="9" name="文本框 8"/>
          <p:cNvSpPr txBox="1"/>
          <p:nvPr/>
        </p:nvSpPr>
        <p:spPr>
          <a:xfrm>
            <a:off x="2362200" y="3733800"/>
            <a:ext cx="381000" cy="254360"/>
          </a:xfrm>
          <a:prstGeom prst="rect">
            <a:avLst/>
          </a:prstGeom>
          <a:noFill/>
        </p:spPr>
        <p:txBody>
          <a:bodyPr wrap="square" rtlCol="0">
            <a:spAutoFit/>
          </a:bodyPr>
          <a:lstStyle/>
          <a:p>
            <a:r>
              <a:rPr kumimoji="1" lang="en-US" altLang="zh-CN" sz="1600" dirty="0" smtClean="0">
                <a:solidFill>
                  <a:srgbClr val="FF0000"/>
                </a:solidFill>
              </a:rPr>
              <a:t>5</a:t>
            </a:r>
            <a:endParaRPr kumimoji="1" lang="zh-CN" altLang="en-US" sz="1600" dirty="0">
              <a:solidFill>
                <a:srgbClr val="FF0000"/>
              </a:solidFill>
            </a:endParaRPr>
          </a:p>
        </p:txBody>
      </p:sp>
      <p:pic>
        <p:nvPicPr>
          <p:cNvPr id="13" name="图片 12"/>
          <p:cNvPicPr>
            <a:picLocks noChangeAspect="1"/>
          </p:cNvPicPr>
          <p:nvPr/>
        </p:nvPicPr>
        <p:blipFill>
          <a:blip r:embed="rId3"/>
          <a:stretch>
            <a:fillRect/>
          </a:stretch>
        </p:blipFill>
        <p:spPr>
          <a:xfrm>
            <a:off x="2222500" y="4127500"/>
            <a:ext cx="749300" cy="139700"/>
          </a:xfrm>
          <a:prstGeom prst="rect">
            <a:avLst/>
          </a:prstGeom>
        </p:spPr>
      </p:pic>
      <p:pic>
        <p:nvPicPr>
          <p:cNvPr id="14" name="图片 13"/>
          <p:cNvPicPr>
            <a:picLocks noChangeAspect="1"/>
          </p:cNvPicPr>
          <p:nvPr/>
        </p:nvPicPr>
        <p:blipFill>
          <a:blip r:embed="rId4"/>
          <a:stretch>
            <a:fillRect/>
          </a:stretch>
        </p:blipFill>
        <p:spPr>
          <a:xfrm>
            <a:off x="2162144" y="3956106"/>
            <a:ext cx="622300" cy="139700"/>
          </a:xfrm>
          <a:prstGeom prst="rect">
            <a:avLst/>
          </a:prstGeom>
        </p:spPr>
      </p:pic>
      <p:sp>
        <p:nvSpPr>
          <p:cNvPr id="16" name="文本框 15"/>
          <p:cNvSpPr txBox="1"/>
          <p:nvPr/>
        </p:nvSpPr>
        <p:spPr>
          <a:xfrm>
            <a:off x="2286000" y="3352800"/>
            <a:ext cx="225460" cy="338554"/>
          </a:xfrm>
          <a:prstGeom prst="rect">
            <a:avLst/>
          </a:prstGeom>
          <a:noFill/>
        </p:spPr>
        <p:txBody>
          <a:bodyPr wrap="square" rtlCol="0">
            <a:spAutoFit/>
          </a:bodyPr>
          <a:lstStyle/>
          <a:p>
            <a:r>
              <a:rPr kumimoji="1" lang="en-US" altLang="zh-CN" sz="1600" dirty="0">
                <a:solidFill>
                  <a:srgbClr val="FF0000"/>
                </a:solidFill>
              </a:rPr>
              <a:t>6</a:t>
            </a:r>
            <a:endParaRPr kumimoji="1" lang="zh-CN" altLang="en-US" sz="1600" dirty="0">
              <a:solidFill>
                <a:srgbClr val="FF0000"/>
              </a:solidFill>
            </a:endParaRPr>
          </a:p>
        </p:txBody>
      </p:sp>
      <p:pic>
        <p:nvPicPr>
          <p:cNvPr id="21" name="图片 20"/>
          <p:cNvPicPr>
            <a:picLocks noChangeAspect="1"/>
          </p:cNvPicPr>
          <p:nvPr/>
        </p:nvPicPr>
        <p:blipFill>
          <a:blip r:embed="rId3"/>
          <a:stretch>
            <a:fillRect/>
          </a:stretch>
        </p:blipFill>
        <p:spPr>
          <a:xfrm>
            <a:off x="3975100" y="3200400"/>
            <a:ext cx="749300" cy="139700"/>
          </a:xfrm>
          <a:prstGeom prst="rect">
            <a:avLst/>
          </a:prstGeom>
        </p:spPr>
      </p:pic>
      <p:pic>
        <p:nvPicPr>
          <p:cNvPr id="22" name="图片 21"/>
          <p:cNvPicPr>
            <a:picLocks noChangeAspect="1"/>
          </p:cNvPicPr>
          <p:nvPr/>
        </p:nvPicPr>
        <p:blipFill>
          <a:blip r:embed="rId5"/>
          <a:stretch>
            <a:fillRect/>
          </a:stretch>
        </p:blipFill>
        <p:spPr>
          <a:xfrm>
            <a:off x="3835400" y="3383445"/>
            <a:ext cx="736600" cy="139700"/>
          </a:xfrm>
          <a:prstGeom prst="rect">
            <a:avLst/>
          </a:prstGeom>
        </p:spPr>
      </p:pic>
      <p:sp>
        <p:nvSpPr>
          <p:cNvPr id="23" name="文本框 22"/>
          <p:cNvSpPr txBox="1"/>
          <p:nvPr/>
        </p:nvSpPr>
        <p:spPr>
          <a:xfrm>
            <a:off x="4267200" y="2971800"/>
            <a:ext cx="225460" cy="338554"/>
          </a:xfrm>
          <a:prstGeom prst="rect">
            <a:avLst/>
          </a:prstGeom>
          <a:noFill/>
        </p:spPr>
        <p:txBody>
          <a:bodyPr wrap="square" rtlCol="0">
            <a:spAutoFit/>
          </a:bodyPr>
          <a:lstStyle/>
          <a:p>
            <a:r>
              <a:rPr kumimoji="1" lang="en-US" altLang="zh-CN" sz="1600" dirty="0" smtClean="0">
                <a:solidFill>
                  <a:srgbClr val="FF0000"/>
                </a:solidFill>
              </a:rPr>
              <a:t>7</a:t>
            </a:r>
            <a:endParaRPr kumimoji="1" lang="zh-CN" altLang="en-US" sz="1600" dirty="0">
              <a:solidFill>
                <a:srgbClr val="FF0000"/>
              </a:solidFill>
            </a:endParaRPr>
          </a:p>
        </p:txBody>
      </p:sp>
      <p:sp>
        <p:nvSpPr>
          <p:cNvPr id="24" name="文本框 23"/>
          <p:cNvSpPr txBox="1"/>
          <p:nvPr/>
        </p:nvSpPr>
        <p:spPr>
          <a:xfrm>
            <a:off x="5257800" y="2667000"/>
            <a:ext cx="225460" cy="338554"/>
          </a:xfrm>
          <a:prstGeom prst="rect">
            <a:avLst/>
          </a:prstGeom>
          <a:noFill/>
        </p:spPr>
        <p:txBody>
          <a:bodyPr wrap="square" rtlCol="0">
            <a:spAutoFit/>
          </a:bodyPr>
          <a:lstStyle/>
          <a:p>
            <a:r>
              <a:rPr kumimoji="1" lang="en-US" altLang="zh-CN" sz="1600" dirty="0">
                <a:solidFill>
                  <a:srgbClr val="FF0000"/>
                </a:solidFill>
              </a:rPr>
              <a:t>8</a:t>
            </a:r>
            <a:endParaRPr kumimoji="1" lang="zh-CN" altLang="en-US" sz="1600" dirty="0">
              <a:solidFill>
                <a:srgbClr val="FF0000"/>
              </a:solidFill>
            </a:endParaRPr>
          </a:p>
        </p:txBody>
      </p:sp>
      <p:sp>
        <p:nvSpPr>
          <p:cNvPr id="25" name="文本框 24"/>
          <p:cNvSpPr txBox="1"/>
          <p:nvPr/>
        </p:nvSpPr>
        <p:spPr>
          <a:xfrm>
            <a:off x="6327740" y="3048000"/>
            <a:ext cx="225460" cy="338554"/>
          </a:xfrm>
          <a:prstGeom prst="rect">
            <a:avLst/>
          </a:prstGeom>
          <a:noFill/>
        </p:spPr>
        <p:txBody>
          <a:bodyPr wrap="square" rtlCol="0">
            <a:spAutoFit/>
          </a:bodyPr>
          <a:lstStyle/>
          <a:p>
            <a:r>
              <a:rPr kumimoji="1" lang="en-US" altLang="zh-CN" sz="1600" dirty="0">
                <a:solidFill>
                  <a:srgbClr val="FF0000"/>
                </a:solidFill>
              </a:rPr>
              <a:t>9</a:t>
            </a:r>
            <a:endParaRPr kumimoji="1" lang="zh-CN" altLang="en-US" sz="1600" dirty="0">
              <a:solidFill>
                <a:srgbClr val="FF0000"/>
              </a:solidFill>
            </a:endParaRPr>
          </a:p>
        </p:txBody>
      </p:sp>
      <p:sp>
        <p:nvSpPr>
          <p:cNvPr id="26" name="文本框 25"/>
          <p:cNvSpPr txBox="1"/>
          <p:nvPr/>
        </p:nvSpPr>
        <p:spPr>
          <a:xfrm>
            <a:off x="5181600" y="3547646"/>
            <a:ext cx="457200" cy="338554"/>
          </a:xfrm>
          <a:prstGeom prst="rect">
            <a:avLst/>
          </a:prstGeom>
          <a:noFill/>
        </p:spPr>
        <p:txBody>
          <a:bodyPr wrap="square" rtlCol="0">
            <a:spAutoFit/>
          </a:bodyPr>
          <a:lstStyle/>
          <a:p>
            <a:r>
              <a:rPr kumimoji="1" lang="en-US" altLang="zh-CN" sz="1600" dirty="0">
                <a:solidFill>
                  <a:srgbClr val="FF0000"/>
                </a:solidFill>
              </a:rPr>
              <a:t>1</a:t>
            </a:r>
            <a:r>
              <a:rPr kumimoji="1" lang="en-US" altLang="zh-CN" sz="1600" dirty="0" smtClean="0">
                <a:solidFill>
                  <a:srgbClr val="FF0000"/>
                </a:solidFill>
              </a:rPr>
              <a:t>0</a:t>
            </a:r>
            <a:endParaRPr kumimoji="1" lang="zh-CN" altLang="en-US" sz="1600" dirty="0">
              <a:solidFill>
                <a:srgbClr val="FF0000"/>
              </a:solidFill>
            </a:endParaRPr>
          </a:p>
        </p:txBody>
      </p:sp>
      <p:sp>
        <p:nvSpPr>
          <p:cNvPr id="27" name="文本框 26"/>
          <p:cNvSpPr txBox="1"/>
          <p:nvPr/>
        </p:nvSpPr>
        <p:spPr>
          <a:xfrm>
            <a:off x="4572000" y="3581400"/>
            <a:ext cx="457200" cy="338554"/>
          </a:xfrm>
          <a:prstGeom prst="rect">
            <a:avLst/>
          </a:prstGeom>
          <a:noFill/>
        </p:spPr>
        <p:txBody>
          <a:bodyPr wrap="square" rtlCol="0">
            <a:spAutoFit/>
          </a:bodyPr>
          <a:lstStyle/>
          <a:p>
            <a:r>
              <a:rPr kumimoji="1" lang="en-US" altLang="zh-CN" sz="1600" dirty="0" smtClean="0">
                <a:solidFill>
                  <a:srgbClr val="FF0000"/>
                </a:solidFill>
              </a:rPr>
              <a:t>1</a:t>
            </a:r>
            <a:r>
              <a:rPr kumimoji="1" lang="en-US" altLang="zh-CN" sz="1600" dirty="0">
                <a:solidFill>
                  <a:srgbClr val="FF0000"/>
                </a:solidFill>
              </a:rPr>
              <a:t>1</a:t>
            </a:r>
            <a:endParaRPr kumimoji="1" lang="zh-CN" altLang="en-US" sz="1600" dirty="0">
              <a:solidFill>
                <a:srgbClr val="FF0000"/>
              </a:solidFill>
            </a:endParaRPr>
          </a:p>
        </p:txBody>
      </p:sp>
      <p:sp>
        <p:nvSpPr>
          <p:cNvPr id="28" name="文本框 27"/>
          <p:cNvSpPr txBox="1"/>
          <p:nvPr/>
        </p:nvSpPr>
        <p:spPr>
          <a:xfrm>
            <a:off x="3788892" y="3429000"/>
            <a:ext cx="415636" cy="338554"/>
          </a:xfrm>
          <a:prstGeom prst="rect">
            <a:avLst/>
          </a:prstGeom>
          <a:noFill/>
        </p:spPr>
        <p:txBody>
          <a:bodyPr wrap="square" rtlCol="0">
            <a:spAutoFit/>
          </a:bodyPr>
          <a:lstStyle/>
          <a:p>
            <a:r>
              <a:rPr kumimoji="1" lang="en-US" altLang="zh-CN" sz="1600" dirty="0" smtClean="0">
                <a:solidFill>
                  <a:srgbClr val="FF0000"/>
                </a:solidFill>
              </a:rPr>
              <a:t>1</a:t>
            </a:r>
            <a:r>
              <a:rPr kumimoji="1" lang="en-US" altLang="zh-CN" sz="1600" dirty="0">
                <a:solidFill>
                  <a:srgbClr val="FF0000"/>
                </a:solidFill>
              </a:rPr>
              <a:t>2</a:t>
            </a:r>
            <a:endParaRPr kumimoji="1" lang="zh-CN" altLang="en-US" sz="1600" dirty="0">
              <a:solidFill>
                <a:srgbClr val="FF0000"/>
              </a:solidFill>
            </a:endParaRPr>
          </a:p>
        </p:txBody>
      </p:sp>
      <p:sp>
        <p:nvSpPr>
          <p:cNvPr id="29" name="文本框 28"/>
          <p:cNvSpPr txBox="1"/>
          <p:nvPr/>
        </p:nvSpPr>
        <p:spPr>
          <a:xfrm>
            <a:off x="2514600" y="3581400"/>
            <a:ext cx="457200" cy="338554"/>
          </a:xfrm>
          <a:prstGeom prst="rect">
            <a:avLst/>
          </a:prstGeom>
          <a:noFill/>
        </p:spPr>
        <p:txBody>
          <a:bodyPr wrap="square" rtlCol="0">
            <a:spAutoFit/>
          </a:bodyPr>
          <a:lstStyle/>
          <a:p>
            <a:r>
              <a:rPr kumimoji="1" lang="en-US" altLang="zh-CN" sz="1600" dirty="0" smtClean="0">
                <a:solidFill>
                  <a:srgbClr val="FF0000"/>
                </a:solidFill>
              </a:rPr>
              <a:t>1</a:t>
            </a:r>
            <a:r>
              <a:rPr kumimoji="1" lang="en-US" altLang="zh-CN" sz="1600" dirty="0">
                <a:solidFill>
                  <a:srgbClr val="FF0000"/>
                </a:solidFill>
              </a:rPr>
              <a:t>3</a:t>
            </a:r>
            <a:endParaRPr kumimoji="1" lang="zh-CN" altLang="en-US" sz="1600" dirty="0">
              <a:solidFill>
                <a:srgbClr val="FF0000"/>
              </a:solidFill>
            </a:endParaRPr>
          </a:p>
        </p:txBody>
      </p:sp>
      <p:sp>
        <p:nvSpPr>
          <p:cNvPr id="30" name="文本框 29"/>
          <p:cNvSpPr txBox="1"/>
          <p:nvPr/>
        </p:nvSpPr>
        <p:spPr>
          <a:xfrm>
            <a:off x="2286000" y="4114800"/>
            <a:ext cx="457200" cy="338554"/>
          </a:xfrm>
          <a:prstGeom prst="rect">
            <a:avLst/>
          </a:prstGeom>
          <a:noFill/>
        </p:spPr>
        <p:txBody>
          <a:bodyPr wrap="square" rtlCol="0">
            <a:spAutoFit/>
          </a:bodyPr>
          <a:lstStyle/>
          <a:p>
            <a:r>
              <a:rPr kumimoji="1" lang="en-US" altLang="zh-CN" sz="1600" dirty="0" smtClean="0">
                <a:solidFill>
                  <a:srgbClr val="FF0000"/>
                </a:solidFill>
              </a:rPr>
              <a:t>1</a:t>
            </a:r>
            <a:r>
              <a:rPr kumimoji="1" lang="en-US" altLang="zh-CN" sz="1600" dirty="0">
                <a:solidFill>
                  <a:srgbClr val="FF0000"/>
                </a:solidFill>
              </a:rPr>
              <a:t>4</a:t>
            </a:r>
            <a:endParaRPr kumimoji="1" lang="zh-CN" altLang="en-US" sz="1600" dirty="0">
              <a:solidFill>
                <a:srgbClr val="FF0000"/>
              </a:solidFill>
            </a:endParaRPr>
          </a:p>
        </p:txBody>
      </p:sp>
      <p:pic>
        <p:nvPicPr>
          <p:cNvPr id="31" name="图片 30"/>
          <p:cNvPicPr>
            <a:picLocks noChangeAspect="1"/>
          </p:cNvPicPr>
          <p:nvPr/>
        </p:nvPicPr>
        <p:blipFill>
          <a:blip r:embed="rId6"/>
          <a:stretch>
            <a:fillRect/>
          </a:stretch>
        </p:blipFill>
        <p:spPr>
          <a:xfrm>
            <a:off x="1986564" y="3227898"/>
            <a:ext cx="1206500" cy="711200"/>
          </a:xfrm>
          <a:prstGeom prst="rect">
            <a:avLst/>
          </a:prstGeom>
        </p:spPr>
      </p:pic>
      <p:pic>
        <p:nvPicPr>
          <p:cNvPr id="32" name="图片 31"/>
          <p:cNvPicPr>
            <a:picLocks noChangeAspect="1"/>
          </p:cNvPicPr>
          <p:nvPr/>
        </p:nvPicPr>
        <p:blipFill>
          <a:blip r:embed="rId7"/>
          <a:stretch>
            <a:fillRect/>
          </a:stretch>
        </p:blipFill>
        <p:spPr>
          <a:xfrm>
            <a:off x="2102955" y="3452302"/>
            <a:ext cx="892149" cy="587768"/>
          </a:xfrm>
          <a:prstGeom prst="rect">
            <a:avLst/>
          </a:prstGeom>
        </p:spPr>
      </p:pic>
    </p:spTree>
    <p:extLst>
      <p:ext uri="{BB962C8B-B14F-4D97-AF65-F5344CB8AC3E}">
        <p14:creationId xmlns:p14="http://schemas.microsoft.com/office/powerpoint/2010/main" val="75045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par>
                                <p:cTn id="36" presetID="3" presetClass="entr" presetSubtype="1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linds(horizontal)">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linds(horizontal)">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linds(horizont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linds(horizontal)">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blinds(horizontal)">
                                      <p:cBhvr>
                                        <p:cTn id="71" dur="500"/>
                                        <p:tgtEl>
                                          <p:spTgt spid="28"/>
                                        </p:tgtEl>
                                      </p:cBhvr>
                                    </p:animEffect>
                                  </p:childTnLst>
                                </p:cTn>
                              </p:par>
                              <p:par>
                                <p:cTn id="72" presetID="3" presetClass="entr" presetSubtype="1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linds(horizontal)">
                                      <p:cBhvr>
                                        <p:cTn id="79" dur="500"/>
                                        <p:tgtEl>
                                          <p:spTgt spid="29"/>
                                        </p:tgtEl>
                                      </p:cBhvr>
                                    </p:animEffect>
                                  </p:childTnLst>
                                </p:cTn>
                              </p:par>
                              <p:par>
                                <p:cTn id="80" presetID="3" presetClass="entr" presetSubtype="10"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linds(horizontal)">
                                      <p:cBhvr>
                                        <p:cTn id="87" dur="500"/>
                                        <p:tgtEl>
                                          <p:spTgt spid="30"/>
                                        </p:tgtEl>
                                      </p:cBhvr>
                                    </p:animEffect>
                                  </p:childTnLst>
                                </p:cTn>
                              </p:par>
                              <p:par>
                                <p:cTn id="88" presetID="3" presetClass="entr" presetSubtype="10"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blinds(horizontal)">
                                      <p:cBhvr>
                                        <p:cTn id="9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6" grpId="0"/>
      <p:bldP spid="23" grpId="0"/>
      <p:bldP spid="24" grpId="0"/>
      <p:bldP spid="25" grpId="0"/>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System </a:t>
            </a:r>
            <a:r>
              <a:rPr kumimoji="1" lang="en-US" altLang="zh-CN" dirty="0"/>
              <a:t>C</a:t>
            </a:r>
            <a:r>
              <a:rPr kumimoji="1" lang="en-US" altLang="zh-CN" dirty="0" smtClean="0"/>
              <a:t>all Hooking</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15</a:t>
            </a:fld>
            <a:endParaRPr lang="en-US"/>
          </a:p>
        </p:txBody>
      </p:sp>
      <p:pic>
        <p:nvPicPr>
          <p:cNvPr id="7" name="图片 6" descr="androidsta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285999"/>
            <a:ext cx="3505200" cy="3814242"/>
          </a:xfrm>
          <a:prstGeom prst="rect">
            <a:avLst/>
          </a:prstGeom>
        </p:spPr>
      </p:pic>
      <p:pic>
        <p:nvPicPr>
          <p:cNvPr id="8" name="图片 7" descr="androidstac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286000"/>
            <a:ext cx="6344584" cy="3810000"/>
          </a:xfrm>
          <a:prstGeom prst="rect">
            <a:avLst/>
          </a:prstGeom>
        </p:spPr>
      </p:pic>
    </p:spTree>
    <p:extLst>
      <p:ext uri="{BB962C8B-B14F-4D97-AF65-F5344CB8AC3E}">
        <p14:creationId xmlns:p14="http://schemas.microsoft.com/office/powerpoint/2010/main" val="36416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3" presetClass="entr" presetSubtype="1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linds(horizontal)">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System call interposition</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16</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7865" r="-17865"/>
          <a:stretch>
            <a:fillRect/>
          </a:stretch>
        </p:blipFill>
        <p:spPr bwMode="auto">
          <a:xfrm>
            <a:off x="-838200" y="2209800"/>
            <a:ext cx="62896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4343400" cy="557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116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Example: Socket Connection</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17</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2415" b="-1241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259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Example: Send SMS</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18</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145" b="-1114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385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Application Rewriting </a:t>
            </a:r>
            <a:br>
              <a:rPr kumimoji="1" lang="en-US" altLang="zh-CN" dirty="0" smtClean="0"/>
            </a:br>
            <a:r>
              <a:rPr kumimoji="1" lang="en-US" altLang="zh-CN" dirty="0" smtClean="0"/>
              <a:t>Framework</a:t>
            </a:r>
            <a:endParaRPr kumimoji="1" lang="zh-CN" altLang="en-US" dirty="0"/>
          </a:p>
        </p:txBody>
      </p:sp>
      <p:sp>
        <p:nvSpPr>
          <p:cNvPr id="3" name="内容占位符 2"/>
          <p:cNvSpPr>
            <a:spLocks noGrp="1"/>
          </p:cNvSpPr>
          <p:nvPr>
            <p:ph idx="1"/>
          </p:nvPr>
        </p:nvSpPr>
        <p:spPr/>
        <p:txBody>
          <a:bodyPr/>
          <a:lstStyle/>
          <a:p>
            <a:r>
              <a:rPr kumimoji="1" lang="en-US" altLang="zh-CN" dirty="0" smtClean="0"/>
              <a:t>Android application project organization</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17" y="2362200"/>
            <a:ext cx="900308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52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lstStyle/>
          <a:p>
            <a:r>
              <a:rPr kumimoji="1" lang="en-US" altLang="zh-CN" dirty="0" smtClean="0"/>
              <a:t>Introduction</a:t>
            </a:r>
          </a:p>
          <a:p>
            <a:r>
              <a:rPr kumimoji="1" lang="en-US" altLang="zh-CN" dirty="0" smtClean="0">
                <a:solidFill>
                  <a:schemeClr val="bg1">
                    <a:lumMod val="65000"/>
                  </a:schemeClr>
                </a:solidFill>
              </a:rPr>
              <a:t>System Design &amp; Implementation</a:t>
            </a:r>
          </a:p>
          <a:p>
            <a:r>
              <a:rPr kumimoji="1" lang="en-US" altLang="zh-CN" dirty="0" smtClean="0">
                <a:solidFill>
                  <a:schemeClr val="bg1">
                    <a:lumMod val="65000"/>
                  </a:schemeClr>
                </a:solidFill>
              </a:rPr>
              <a:t>Evaluation</a:t>
            </a:r>
          </a:p>
          <a:p>
            <a:r>
              <a:rPr kumimoji="1" lang="en-US" altLang="zh-CN" dirty="0" smtClean="0">
                <a:solidFill>
                  <a:schemeClr val="bg1">
                    <a:lumMod val="65000"/>
                  </a:schemeClr>
                </a:solidFill>
              </a:rPr>
              <a:t>Conclusion &amp; Discussion</a:t>
            </a:r>
          </a:p>
        </p:txBody>
      </p:sp>
      <p:sp>
        <p:nvSpPr>
          <p:cNvPr id="4" name="幻灯片编号占位符 3"/>
          <p:cNvSpPr>
            <a:spLocks noGrp="1"/>
          </p:cNvSpPr>
          <p:nvPr>
            <p:ph type="sldNum" sz="quarter" idx="12"/>
          </p:nvPr>
        </p:nvSpPr>
        <p:spPr/>
        <p:txBody>
          <a:bodyPr/>
          <a:lstStyle/>
          <a:p>
            <a:fld id="{B4E3E5EF-7AA6-40DD-AA96-319B0649D502}" type="slidenum">
              <a:rPr lang="en-US" smtClean="0"/>
              <a:pPr/>
              <a:t>2</a:t>
            </a:fld>
            <a:endParaRPr lang="en-US"/>
          </a:p>
        </p:txBody>
      </p:sp>
    </p:spTree>
    <p:extLst>
      <p:ext uri="{BB962C8B-B14F-4D97-AF65-F5344CB8AC3E}">
        <p14:creationId xmlns:p14="http://schemas.microsoft.com/office/powerpoint/2010/main" val="1082503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Application Rewriting Framework (cont’d)</a:t>
            </a:r>
            <a:endParaRPr kumimoji="1" lang="zh-CN" altLang="en-US" dirty="0"/>
          </a:p>
        </p:txBody>
      </p:sp>
      <p:sp>
        <p:nvSpPr>
          <p:cNvPr id="3" name="内容占位符 2"/>
          <p:cNvSpPr>
            <a:spLocks noGrp="1"/>
          </p:cNvSpPr>
          <p:nvPr>
            <p:ph idx="1"/>
          </p:nvPr>
        </p:nvSpPr>
        <p:spPr/>
        <p:txBody>
          <a:bodyPr/>
          <a:lstStyle/>
          <a:p>
            <a:r>
              <a:rPr kumimoji="1" lang="en-US" altLang="zh-CN" dirty="0" smtClean="0"/>
              <a:t>Application reverse engineering</a:t>
            </a:r>
          </a:p>
          <a:p>
            <a:pPr marL="0" indent="0">
              <a:buNone/>
            </a:pP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20</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23" y="2371725"/>
            <a:ext cx="87534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422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File System</a:t>
            </a:r>
            <a:endParaRPr kumimoji="1" lang="zh-CN" altLang="en-US" dirty="0"/>
          </a:p>
        </p:txBody>
      </p:sp>
      <p:sp>
        <p:nvSpPr>
          <p:cNvPr id="3" name="内容占位符 2"/>
          <p:cNvSpPr>
            <a:spLocks noGrp="1"/>
          </p:cNvSpPr>
          <p:nvPr>
            <p:ph idx="1"/>
          </p:nvPr>
        </p:nvSpPr>
        <p:spPr/>
        <p:txBody>
          <a:bodyPr/>
          <a:lstStyle/>
          <a:p>
            <a:r>
              <a:rPr kumimoji="1" lang="en-US" altLang="zh-CN" i="1" dirty="0"/>
              <a:t>o</a:t>
            </a:r>
            <a:r>
              <a:rPr kumimoji="1" lang="en-US" altLang="zh-CN" i="1" dirty="0" smtClean="0"/>
              <a:t>pen()</a:t>
            </a:r>
          </a:p>
          <a:p>
            <a:r>
              <a:rPr kumimoji="1" lang="en-US" altLang="zh-CN" i="1" dirty="0" err="1"/>
              <a:t>c</a:t>
            </a:r>
            <a:r>
              <a:rPr kumimoji="1" lang="en-US" altLang="zh-CN" i="1" dirty="0" err="1" smtClean="0"/>
              <a:t>reat</a:t>
            </a:r>
            <a:r>
              <a:rPr kumimoji="1" lang="en-US" altLang="zh-CN" i="1" dirty="0" smtClean="0"/>
              <a:t>(), rename(), </a:t>
            </a:r>
            <a:r>
              <a:rPr kumimoji="1" lang="en-US" altLang="zh-CN" i="1" dirty="0" err="1" smtClean="0"/>
              <a:t>mkdir</a:t>
            </a:r>
            <a:r>
              <a:rPr kumimoji="1" lang="en-US" altLang="zh-CN" i="1" dirty="0" smtClean="0"/>
              <a:t>(), remove()</a:t>
            </a:r>
          </a:p>
          <a:p>
            <a:r>
              <a:rPr kumimoji="1" lang="en-US" altLang="zh-CN" i="1" dirty="0"/>
              <a:t>s</a:t>
            </a:r>
            <a:r>
              <a:rPr kumimoji="1" lang="en-US" altLang="zh-CN" i="1" dirty="0" smtClean="0"/>
              <a:t>tat(), </a:t>
            </a:r>
            <a:r>
              <a:rPr kumimoji="1" lang="en-US" altLang="zh-CN" i="1" dirty="0" err="1" smtClean="0"/>
              <a:t>lstat</a:t>
            </a:r>
            <a:r>
              <a:rPr kumimoji="1" lang="en-US" altLang="zh-CN" i="1" dirty="0" smtClean="0"/>
              <a:t>(</a:t>
            </a:r>
            <a:r>
              <a:rPr kumimoji="1" lang="en-US" altLang="zh-CN" dirty="0" smtClean="0"/>
              <a:t>)</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21</a:t>
            </a:fld>
            <a:endParaRPr lang="en-US"/>
          </a:p>
        </p:txBody>
      </p:sp>
    </p:spTree>
    <p:extLst>
      <p:ext uri="{BB962C8B-B14F-4D97-AF65-F5344CB8AC3E}">
        <p14:creationId xmlns:p14="http://schemas.microsoft.com/office/powerpoint/2010/main" val="286465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Content Provider</a:t>
            </a:r>
            <a:endParaRPr kumimoji="1" lang="zh-CN" altLang="en-US" dirty="0"/>
          </a:p>
        </p:txBody>
      </p:sp>
      <p:sp>
        <p:nvSpPr>
          <p:cNvPr id="3" name="内容占位符 2"/>
          <p:cNvSpPr>
            <a:spLocks noGrp="1"/>
          </p:cNvSpPr>
          <p:nvPr>
            <p:ph idx="1"/>
          </p:nvPr>
        </p:nvSpPr>
        <p:spPr/>
        <p:txBody>
          <a:bodyPr/>
          <a:lstStyle/>
          <a:p>
            <a:r>
              <a:rPr kumimoji="1" lang="en-US" altLang="zh-CN" dirty="0"/>
              <a:t>M</a:t>
            </a:r>
            <a:r>
              <a:rPr kumimoji="1" lang="en-US" altLang="zh-CN" dirty="0" smtClean="0"/>
              <a:t>anage the access to a structured set of data</a:t>
            </a:r>
          </a:p>
          <a:p>
            <a:r>
              <a:rPr kumimoji="1" lang="en-US" altLang="zh-CN" dirty="0" smtClean="0"/>
              <a:t>Core: </a:t>
            </a:r>
            <a:r>
              <a:rPr kumimoji="1" lang="en-US" altLang="zh-CN" i="1" dirty="0" smtClean="0"/>
              <a:t>SQLite</a:t>
            </a:r>
            <a:r>
              <a:rPr kumimoji="1" lang="en-US" altLang="zh-CN" dirty="0" smtClean="0"/>
              <a:t> with schema </a:t>
            </a:r>
          </a:p>
          <a:p>
            <a:r>
              <a:rPr kumimoji="1" lang="en-US" altLang="zh-CN" dirty="0" smtClean="0"/>
              <a:t>System content providers: contact, SMS, calendar</a:t>
            </a:r>
          </a:p>
          <a:p>
            <a:r>
              <a:rPr kumimoji="1" lang="en-US" altLang="zh-CN" dirty="0" smtClean="0"/>
              <a:t>Process:</a:t>
            </a:r>
          </a:p>
          <a:p>
            <a:pPr lvl="1"/>
            <a:r>
              <a:rPr kumimoji="1" lang="en-US" altLang="zh-CN" dirty="0" smtClean="0"/>
              <a:t>Create mirror content provider</a:t>
            </a:r>
          </a:p>
          <a:p>
            <a:pPr lvl="1"/>
            <a:r>
              <a:rPr kumimoji="1" lang="en-US" altLang="zh-CN" dirty="0" smtClean="0"/>
              <a:t>Hook system call </a:t>
            </a:r>
            <a:r>
              <a:rPr kumimoji="1" lang="en-US" altLang="zh-CN" i="1" dirty="0" err="1" smtClean="0"/>
              <a:t>ioctl</a:t>
            </a:r>
            <a:r>
              <a:rPr kumimoji="1" lang="en-US" altLang="zh-CN" i="1" dirty="0" smtClean="0"/>
              <a:t>()</a:t>
            </a:r>
            <a:endParaRPr kumimoji="1" lang="zh-CN" altLang="en-US" i="1"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22</a:t>
            </a:fld>
            <a:endParaRPr lang="en-US"/>
          </a:p>
        </p:txBody>
      </p:sp>
    </p:spTree>
    <p:extLst>
      <p:ext uri="{BB962C8B-B14F-4D97-AF65-F5344CB8AC3E}">
        <p14:creationId xmlns:p14="http://schemas.microsoft.com/office/powerpoint/2010/main" val="918574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Data Sharing/isolation</a:t>
            </a:r>
            <a:endParaRPr kumimoji="1" lang="zh-CN" altLang="en-US" dirty="0"/>
          </a:p>
        </p:txBody>
      </p:sp>
      <p:sp>
        <p:nvSpPr>
          <p:cNvPr id="3" name="内容占位符 2"/>
          <p:cNvSpPr>
            <a:spLocks noGrp="1"/>
          </p:cNvSpPr>
          <p:nvPr>
            <p:ph idx="1"/>
          </p:nvPr>
        </p:nvSpPr>
        <p:spPr/>
        <p:txBody>
          <a:bodyPr/>
          <a:lstStyle/>
          <a:p>
            <a:r>
              <a:rPr kumimoji="1" lang="en-US" altLang="zh-CN" dirty="0"/>
              <a:t>P</a:t>
            </a:r>
            <a:r>
              <a:rPr kumimoji="1" lang="en-US" altLang="zh-CN" dirty="0" smtClean="0"/>
              <a:t>rivileged data kept in internal storage, private access mode owned by </a:t>
            </a:r>
            <a:r>
              <a:rPr kumimoji="1" lang="en-US" altLang="zh-CN" dirty="0" err="1" smtClean="0"/>
              <a:t>AppShield</a:t>
            </a:r>
            <a:endParaRPr kumimoji="1" lang="en-US" altLang="zh-CN" dirty="0" smtClean="0"/>
          </a:p>
          <a:p>
            <a:r>
              <a:rPr kumimoji="1" lang="en-US" altLang="zh-CN" dirty="0" smtClean="0"/>
              <a:t>Data access by other applications go through public storage with the virtual file path</a:t>
            </a:r>
          </a:p>
          <a:p>
            <a:r>
              <a:rPr kumimoji="1" lang="en-US" altLang="zh-CN" dirty="0" smtClean="0"/>
              <a:t>Business application’s access redirect to the true file </a:t>
            </a:r>
            <a:r>
              <a:rPr kumimoji="1" lang="en-US" altLang="zh-CN" dirty="0" smtClean="0">
                <a:sym typeface="Wingdings"/>
              </a:rPr>
              <a:t> sharing</a:t>
            </a:r>
          </a:p>
          <a:p>
            <a:r>
              <a:rPr kumimoji="1" lang="en-US" altLang="zh-CN" dirty="0" smtClean="0">
                <a:sym typeface="Wingdings"/>
              </a:rPr>
              <a:t>Personal application cannot access the private internal storage isolation</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23</a:t>
            </a:fld>
            <a:endParaRPr lang="en-US"/>
          </a:p>
        </p:txBody>
      </p:sp>
    </p:spTree>
    <p:extLst>
      <p:ext uri="{BB962C8B-B14F-4D97-AF65-F5344CB8AC3E}">
        <p14:creationId xmlns:p14="http://schemas.microsoft.com/office/powerpoint/2010/main" val="247527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Data Sharing/</a:t>
            </a:r>
            <a:r>
              <a:rPr kumimoji="1" lang="en-US" altLang="zh-CN" dirty="0" smtClean="0"/>
              <a:t>isolation (cont’d)</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24</a:t>
            </a:fld>
            <a:endParaRPr lang="en-US"/>
          </a:p>
        </p:txBody>
      </p:sp>
      <p:pic>
        <p:nvPicPr>
          <p:cNvPr id="21" name="图片 20"/>
          <p:cNvPicPr>
            <a:picLocks noChangeAspect="1"/>
          </p:cNvPicPr>
          <p:nvPr/>
        </p:nvPicPr>
        <p:blipFill>
          <a:blip r:embed="rId2"/>
          <a:stretch>
            <a:fillRect/>
          </a:stretch>
        </p:blipFill>
        <p:spPr>
          <a:xfrm>
            <a:off x="2104656" y="4949727"/>
            <a:ext cx="1238250" cy="1143000"/>
          </a:xfrm>
          <a:prstGeom prst="rect">
            <a:avLst/>
          </a:prstGeom>
        </p:spPr>
      </p:pic>
      <p:pic>
        <p:nvPicPr>
          <p:cNvPr id="22" name="图片 21"/>
          <p:cNvPicPr>
            <a:picLocks noChangeAspect="1"/>
          </p:cNvPicPr>
          <p:nvPr/>
        </p:nvPicPr>
        <p:blipFill>
          <a:blip r:embed="rId2"/>
          <a:stretch>
            <a:fillRect/>
          </a:stretch>
        </p:blipFill>
        <p:spPr>
          <a:xfrm>
            <a:off x="5266565" y="4949727"/>
            <a:ext cx="1238250" cy="1143000"/>
          </a:xfrm>
          <a:prstGeom prst="rect">
            <a:avLst/>
          </a:prstGeom>
        </p:spPr>
      </p:pic>
      <p:pic>
        <p:nvPicPr>
          <p:cNvPr id="23" name="图片 22"/>
          <p:cNvPicPr>
            <a:picLocks noChangeAspect="1"/>
          </p:cNvPicPr>
          <p:nvPr/>
        </p:nvPicPr>
        <p:blipFill>
          <a:blip r:embed="rId2"/>
          <a:stretch>
            <a:fillRect/>
          </a:stretch>
        </p:blipFill>
        <p:spPr>
          <a:xfrm>
            <a:off x="2104656" y="2288088"/>
            <a:ext cx="1238250" cy="1143000"/>
          </a:xfrm>
          <a:prstGeom prst="rect">
            <a:avLst/>
          </a:prstGeom>
        </p:spPr>
      </p:pic>
      <p:sp>
        <p:nvSpPr>
          <p:cNvPr id="25" name="内容占位符 2"/>
          <p:cNvSpPr txBox="1">
            <a:spLocks/>
          </p:cNvSpPr>
          <p:nvPr/>
        </p:nvSpPr>
        <p:spPr>
          <a:xfrm>
            <a:off x="4724400" y="6172200"/>
            <a:ext cx="3437122" cy="5214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zh-CN" sz="2200" b="1" dirty="0" smtClean="0"/>
              <a:t>Business application</a:t>
            </a:r>
            <a:endParaRPr lang="zh-CN" altLang="en-US" sz="2200" b="1" dirty="0"/>
          </a:p>
        </p:txBody>
      </p:sp>
      <p:cxnSp>
        <p:nvCxnSpPr>
          <p:cNvPr id="26" name="直接箭头连接符 13"/>
          <p:cNvCxnSpPr>
            <a:stCxn id="21" idx="0"/>
            <a:endCxn id="23" idx="2"/>
          </p:cNvCxnSpPr>
          <p:nvPr/>
        </p:nvCxnSpPr>
        <p:spPr>
          <a:xfrm flipV="1">
            <a:off x="2723781" y="3431088"/>
            <a:ext cx="0" cy="1518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内容占位符 2"/>
          <p:cNvSpPr txBox="1">
            <a:spLocks/>
          </p:cNvSpPr>
          <p:nvPr/>
        </p:nvSpPr>
        <p:spPr>
          <a:xfrm>
            <a:off x="1066799" y="1981200"/>
            <a:ext cx="2079191" cy="4445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zh-CN" sz="2200" b="1" dirty="0" err="1" smtClean="0"/>
              <a:t>AppShield</a:t>
            </a:r>
            <a:endParaRPr lang="zh-CN" altLang="en-US" sz="2200" b="1" dirty="0"/>
          </a:p>
        </p:txBody>
      </p:sp>
      <p:cxnSp>
        <p:nvCxnSpPr>
          <p:cNvPr id="28" name="直接箭头连接符 22"/>
          <p:cNvCxnSpPr>
            <a:stCxn id="22" idx="0"/>
            <a:endCxn id="23" idx="2"/>
          </p:cNvCxnSpPr>
          <p:nvPr/>
        </p:nvCxnSpPr>
        <p:spPr>
          <a:xfrm flipH="1" flipV="1">
            <a:off x="2723781" y="3431088"/>
            <a:ext cx="3161909" cy="1518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内容占位符 2"/>
          <p:cNvSpPr txBox="1">
            <a:spLocks/>
          </p:cNvSpPr>
          <p:nvPr/>
        </p:nvSpPr>
        <p:spPr>
          <a:xfrm>
            <a:off x="1447800" y="4114800"/>
            <a:ext cx="2759695" cy="4065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zh-CN" sz="2200" b="1" dirty="0" smtClean="0"/>
              <a:t>Access</a:t>
            </a:r>
            <a:endParaRPr lang="en-US" altLang="zh-CN" sz="2200" b="1" dirty="0"/>
          </a:p>
        </p:txBody>
      </p:sp>
      <p:sp>
        <p:nvSpPr>
          <p:cNvPr id="30" name="内容占位符 2"/>
          <p:cNvSpPr txBox="1">
            <a:spLocks/>
          </p:cNvSpPr>
          <p:nvPr/>
        </p:nvSpPr>
        <p:spPr>
          <a:xfrm>
            <a:off x="4419600" y="3962400"/>
            <a:ext cx="2759695" cy="4065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zh-CN" sz="2200" b="1" dirty="0" smtClean="0"/>
              <a:t>Access </a:t>
            </a:r>
            <a:endParaRPr lang="en-US" altLang="zh-CN" sz="2200" b="1" dirty="0"/>
          </a:p>
        </p:txBody>
      </p:sp>
      <p:pic>
        <p:nvPicPr>
          <p:cNvPr id="31" name="图片 30"/>
          <p:cNvPicPr>
            <a:picLocks noChangeAspect="1"/>
          </p:cNvPicPr>
          <p:nvPr/>
        </p:nvPicPr>
        <p:blipFill>
          <a:blip r:embed="rId2"/>
          <a:stretch>
            <a:fillRect/>
          </a:stretch>
        </p:blipFill>
        <p:spPr>
          <a:xfrm>
            <a:off x="5530693" y="1170782"/>
            <a:ext cx="1238250" cy="1143000"/>
          </a:xfrm>
          <a:prstGeom prst="rect">
            <a:avLst/>
          </a:prstGeom>
        </p:spPr>
      </p:pic>
      <p:sp>
        <p:nvSpPr>
          <p:cNvPr id="32" name="内容占位符 2"/>
          <p:cNvSpPr txBox="1">
            <a:spLocks/>
          </p:cNvSpPr>
          <p:nvPr/>
        </p:nvSpPr>
        <p:spPr>
          <a:xfrm>
            <a:off x="5105400" y="2590800"/>
            <a:ext cx="2869087" cy="87607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zh-CN" sz="2200" b="1" dirty="0" smtClean="0"/>
              <a:t>Personal Application</a:t>
            </a:r>
            <a:endParaRPr lang="zh-CN" altLang="en-US" sz="2200" b="1" dirty="0"/>
          </a:p>
        </p:txBody>
      </p:sp>
      <p:cxnSp>
        <p:nvCxnSpPr>
          <p:cNvPr id="33" name="直接箭头连接符 40"/>
          <p:cNvCxnSpPr>
            <a:stCxn id="31" idx="1"/>
            <a:endCxn id="23" idx="3"/>
          </p:cNvCxnSpPr>
          <p:nvPr/>
        </p:nvCxnSpPr>
        <p:spPr>
          <a:xfrm flipH="1">
            <a:off x="3342906" y="1742282"/>
            <a:ext cx="2187787" cy="1117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内容占位符 2"/>
          <p:cNvSpPr txBox="1">
            <a:spLocks/>
          </p:cNvSpPr>
          <p:nvPr/>
        </p:nvSpPr>
        <p:spPr>
          <a:xfrm>
            <a:off x="2819400" y="1219200"/>
            <a:ext cx="2438400" cy="685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zh-CN" sz="2200" b="1" dirty="0" smtClean="0"/>
              <a:t>No access to privileged data</a:t>
            </a:r>
            <a:endParaRPr lang="en-US" altLang="zh-CN" sz="2200" b="1" dirty="0"/>
          </a:p>
        </p:txBody>
      </p:sp>
      <p:cxnSp>
        <p:nvCxnSpPr>
          <p:cNvPr id="35" name="直接连接符 48"/>
          <p:cNvCxnSpPr/>
          <p:nvPr/>
        </p:nvCxnSpPr>
        <p:spPr>
          <a:xfrm>
            <a:off x="3886200" y="1981200"/>
            <a:ext cx="467975" cy="368369"/>
          </a:xfrm>
          <a:prstGeom prst="line">
            <a:avLst/>
          </a:prstGeom>
        </p:spPr>
        <p:style>
          <a:lnRef idx="1">
            <a:schemeClr val="accent1"/>
          </a:lnRef>
          <a:fillRef idx="0">
            <a:schemeClr val="accent1"/>
          </a:fillRef>
          <a:effectRef idx="0">
            <a:schemeClr val="accent1"/>
          </a:effectRef>
          <a:fontRef idx="minor">
            <a:schemeClr val="tx1"/>
          </a:fontRef>
        </p:style>
      </p:cxnSp>
      <p:sp>
        <p:nvSpPr>
          <p:cNvPr id="40" name="内容占位符 2"/>
          <p:cNvSpPr txBox="1">
            <a:spLocks/>
          </p:cNvSpPr>
          <p:nvPr/>
        </p:nvSpPr>
        <p:spPr>
          <a:xfrm>
            <a:off x="1219200" y="6172200"/>
            <a:ext cx="3437122" cy="5214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zh-CN" sz="2200" b="1" dirty="0" smtClean="0"/>
              <a:t>Business application</a:t>
            </a:r>
            <a:endParaRPr lang="zh-CN" altLang="en-US" sz="2200" b="1" dirty="0"/>
          </a:p>
        </p:txBody>
      </p:sp>
    </p:spTree>
    <p:extLst>
      <p:ext uri="{BB962C8B-B14F-4D97-AF65-F5344CB8AC3E}">
        <p14:creationId xmlns:p14="http://schemas.microsoft.com/office/powerpoint/2010/main" val="384433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smtClean="0"/>
              <a:t>User Privacy </a:t>
            </a:r>
            <a:r>
              <a:rPr kumimoji="1" lang="en-US" altLang="zh-CN" dirty="0" smtClean="0"/>
              <a:t>Leakage </a:t>
            </a:r>
            <a:br>
              <a:rPr kumimoji="1" lang="en-US" altLang="zh-CN" dirty="0" smtClean="0"/>
            </a:br>
            <a:r>
              <a:rPr kumimoji="1" lang="en-US" altLang="zh-CN" dirty="0" smtClean="0"/>
              <a:t>Detection/Prevention</a:t>
            </a:r>
            <a:endParaRPr kumimoji="1" lang="zh-CN" altLang="en-US" dirty="0"/>
          </a:p>
        </p:txBody>
      </p:sp>
      <p:sp>
        <p:nvSpPr>
          <p:cNvPr id="3" name="内容占位符 2"/>
          <p:cNvSpPr>
            <a:spLocks noGrp="1"/>
          </p:cNvSpPr>
          <p:nvPr>
            <p:ph idx="1"/>
          </p:nvPr>
        </p:nvSpPr>
        <p:spPr/>
        <p:txBody>
          <a:bodyPr/>
          <a:lstStyle/>
          <a:p>
            <a:r>
              <a:rPr kumimoji="1" lang="en-US" altLang="zh-CN" dirty="0" smtClean="0"/>
              <a:t>Other system calls to hook</a:t>
            </a:r>
          </a:p>
          <a:p>
            <a:pPr lvl="1"/>
            <a:r>
              <a:rPr kumimoji="1" lang="en-US" altLang="zh-CN" dirty="0" smtClean="0"/>
              <a:t>Internet connects</a:t>
            </a:r>
          </a:p>
          <a:p>
            <a:pPr lvl="2"/>
            <a:r>
              <a:rPr kumimoji="1" lang="en-US" altLang="zh-CN" i="1" dirty="0"/>
              <a:t>c</a:t>
            </a:r>
            <a:r>
              <a:rPr kumimoji="1" lang="en-US" altLang="zh-CN" i="1" dirty="0" smtClean="0"/>
              <a:t>onnect()</a:t>
            </a:r>
          </a:p>
          <a:p>
            <a:pPr lvl="1"/>
            <a:r>
              <a:rPr kumimoji="1" lang="en-US" altLang="zh-CN" dirty="0" smtClean="0"/>
              <a:t>Process management</a:t>
            </a:r>
          </a:p>
          <a:p>
            <a:pPr lvl="2"/>
            <a:r>
              <a:rPr kumimoji="1" lang="en-US" altLang="zh-CN" i="1" dirty="0"/>
              <a:t>f</a:t>
            </a:r>
            <a:r>
              <a:rPr kumimoji="1" lang="en-US" altLang="zh-CN" i="1" dirty="0" smtClean="0"/>
              <a:t>ork(), </a:t>
            </a:r>
            <a:r>
              <a:rPr kumimoji="1" lang="en-US" altLang="zh-CN" i="1" dirty="0" err="1" smtClean="0"/>
              <a:t>execvp</a:t>
            </a:r>
            <a:r>
              <a:rPr kumimoji="1" lang="en-US" altLang="zh-CN" i="1" dirty="0" smtClean="0"/>
              <a:t>()</a:t>
            </a:r>
            <a:endParaRPr kumimoji="1" lang="zh-CN" altLang="en-US" i="1"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25</a:t>
            </a:fld>
            <a:endParaRPr lang="en-US"/>
          </a:p>
        </p:txBody>
      </p:sp>
    </p:spTree>
    <p:extLst>
      <p:ext uri="{BB962C8B-B14F-4D97-AF65-F5344CB8AC3E}">
        <p14:creationId xmlns:p14="http://schemas.microsoft.com/office/powerpoint/2010/main" val="4140780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Privacies Guarded</a:t>
            </a:r>
            <a:endParaRPr kumimoji="1" lang="zh-CN" altLang="en-US" dirty="0"/>
          </a:p>
        </p:txBody>
      </p:sp>
      <p:sp>
        <p:nvSpPr>
          <p:cNvPr id="3" name="内容占位符 2"/>
          <p:cNvSpPr>
            <a:spLocks noGrp="1"/>
          </p:cNvSpPr>
          <p:nvPr>
            <p:ph idx="1"/>
          </p:nvPr>
        </p:nvSpPr>
        <p:spPr/>
        <p:txBody>
          <a:bodyPr/>
          <a:lstStyle/>
          <a:p>
            <a:r>
              <a:rPr kumimoji="1" lang="en-US" altLang="zh-CN" dirty="0" smtClean="0"/>
              <a:t>Location</a:t>
            </a:r>
          </a:p>
          <a:p>
            <a:r>
              <a:rPr kumimoji="1" lang="en-US" altLang="zh-CN" dirty="0" smtClean="0"/>
              <a:t>Contacts</a:t>
            </a:r>
          </a:p>
          <a:p>
            <a:r>
              <a:rPr kumimoji="1" lang="en-US" altLang="zh-CN" dirty="0" smtClean="0"/>
              <a:t>Phone number</a:t>
            </a:r>
          </a:p>
          <a:p>
            <a:r>
              <a:rPr kumimoji="1" lang="en-US" altLang="zh-CN" dirty="0" smtClean="0"/>
              <a:t>IMEI</a:t>
            </a:r>
          </a:p>
          <a:p>
            <a:r>
              <a:rPr kumimoji="1" lang="en-US" altLang="zh-CN" dirty="0" smtClean="0"/>
              <a:t>IMSI</a:t>
            </a:r>
          </a:p>
          <a:p>
            <a:r>
              <a:rPr kumimoji="1" lang="en-US" altLang="zh-CN" dirty="0" smtClean="0"/>
              <a:t>ICCID</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1447800"/>
            <a:ext cx="43243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311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chemeClr val="bg1">
                    <a:lumMod val="65000"/>
                  </a:schemeClr>
                </a:solidFill>
              </a:rPr>
              <a:t>Introduction</a:t>
            </a:r>
          </a:p>
          <a:p>
            <a:r>
              <a:rPr kumimoji="1" lang="en-US" altLang="zh-CN" dirty="0" smtClean="0">
                <a:solidFill>
                  <a:schemeClr val="bg1">
                    <a:lumMod val="65000"/>
                  </a:schemeClr>
                </a:solidFill>
              </a:rPr>
              <a:t>System Design &amp; Implementation</a:t>
            </a:r>
          </a:p>
          <a:p>
            <a:r>
              <a:rPr kumimoji="1" lang="en-US" altLang="zh-CN" dirty="0" smtClean="0"/>
              <a:t>Evaluation</a:t>
            </a:r>
          </a:p>
          <a:p>
            <a:pPr lvl="1"/>
            <a:r>
              <a:rPr kumimoji="1" lang="en-US" altLang="zh-CN" dirty="0" smtClean="0"/>
              <a:t>Need to add methodology</a:t>
            </a:r>
            <a:endParaRPr kumimoji="1" lang="en-US" altLang="zh-CN" dirty="0" smtClean="0"/>
          </a:p>
          <a:p>
            <a:r>
              <a:rPr kumimoji="1" lang="en-US" altLang="zh-CN" dirty="0" smtClean="0">
                <a:solidFill>
                  <a:schemeClr val="bg1">
                    <a:lumMod val="65000"/>
                  </a:schemeClr>
                </a:solidFill>
              </a:rPr>
              <a:t>Conclusion &amp; Discussion</a:t>
            </a:r>
          </a:p>
        </p:txBody>
      </p:sp>
      <p:sp>
        <p:nvSpPr>
          <p:cNvPr id="4" name="幻灯片编号占位符 3"/>
          <p:cNvSpPr>
            <a:spLocks noGrp="1"/>
          </p:cNvSpPr>
          <p:nvPr>
            <p:ph type="sldNum" sz="quarter" idx="12"/>
          </p:nvPr>
        </p:nvSpPr>
        <p:spPr/>
        <p:txBody>
          <a:bodyPr/>
          <a:lstStyle/>
          <a:p>
            <a:fld id="{B4E3E5EF-7AA6-40DD-AA96-319B0649D502}" type="slidenum">
              <a:rPr lang="en-US" smtClean="0"/>
              <a:pPr/>
              <a:t>27</a:t>
            </a:fld>
            <a:endParaRPr lang="en-US"/>
          </a:p>
        </p:txBody>
      </p:sp>
    </p:spTree>
    <p:extLst>
      <p:ext uri="{BB962C8B-B14F-4D97-AF65-F5344CB8AC3E}">
        <p14:creationId xmlns:p14="http://schemas.microsoft.com/office/powerpoint/2010/main" val="1835993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Security Policy Enforcement</a:t>
            </a:r>
            <a:endParaRPr kumimoji="1" lang="zh-CN" altLang="en-US" dirty="0"/>
          </a:p>
        </p:txBody>
      </p:sp>
      <p:sp>
        <p:nvSpPr>
          <p:cNvPr id="3" name="内容占位符 2"/>
          <p:cNvSpPr>
            <a:spLocks noGrp="1"/>
          </p:cNvSpPr>
          <p:nvPr>
            <p:ph idx="1"/>
          </p:nvPr>
        </p:nvSpPr>
        <p:spPr/>
        <p:txBody>
          <a:bodyPr/>
          <a:lstStyle/>
          <a:p>
            <a:r>
              <a:rPr kumimoji="1" lang="en-US" altLang="zh-CN" dirty="0" smtClean="0"/>
              <a:t>Manual operations on 50 apps</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28</a:t>
            </a:fld>
            <a:endParaRPr lang="en-US"/>
          </a:p>
        </p:txBody>
      </p:sp>
      <p:graphicFrame>
        <p:nvGraphicFramePr>
          <p:cNvPr id="5" name="表格 4"/>
          <p:cNvGraphicFramePr>
            <a:graphicFrameLocks noGrp="1"/>
          </p:cNvGraphicFramePr>
          <p:nvPr>
            <p:extLst>
              <p:ext uri="{D42A27DB-BD31-4B8C-83A1-F6EECF244321}">
                <p14:modId xmlns:p14="http://schemas.microsoft.com/office/powerpoint/2010/main" val="2917924896"/>
              </p:ext>
            </p:extLst>
          </p:nvPr>
        </p:nvGraphicFramePr>
        <p:xfrm>
          <a:off x="1295400" y="3200400"/>
          <a:ext cx="7010400" cy="1285240"/>
        </p:xfrm>
        <a:graphic>
          <a:graphicData uri="http://schemas.openxmlformats.org/drawingml/2006/table">
            <a:tbl>
              <a:tblPr firstRow="1" bandRow="1">
                <a:tableStyleId>{5C22544A-7EE6-4342-B048-85BDC9FD1C3A}</a:tableStyleId>
              </a:tblPr>
              <a:tblGrid>
                <a:gridCol w="990600"/>
                <a:gridCol w="1143000"/>
                <a:gridCol w="2209800"/>
                <a:gridCol w="826770"/>
                <a:gridCol w="1840230"/>
              </a:tblGrid>
              <a:tr h="370840">
                <a:tc>
                  <a:txBody>
                    <a:bodyPr/>
                    <a:lstStyle/>
                    <a:p>
                      <a:r>
                        <a:rPr lang="en-US" altLang="zh-CN" dirty="0" smtClean="0"/>
                        <a:t>Total Apps</a:t>
                      </a:r>
                      <a:endParaRPr lang="zh-CN" altLang="en-US" dirty="0"/>
                    </a:p>
                  </a:txBody>
                  <a:tcPr/>
                </a:tc>
                <a:tc>
                  <a:txBody>
                    <a:bodyPr/>
                    <a:lstStyle/>
                    <a:p>
                      <a:r>
                        <a:rPr lang="en-US" altLang="zh-CN" dirty="0" smtClean="0"/>
                        <a:t>Succeed</a:t>
                      </a:r>
                      <a:endParaRPr lang="zh-CN" altLang="en-US" dirty="0"/>
                    </a:p>
                  </a:txBody>
                  <a:tcPr/>
                </a:tc>
                <a:tc>
                  <a:txBody>
                    <a:bodyPr/>
                    <a:lstStyle/>
                    <a:p>
                      <a:r>
                        <a:rPr lang="en-US" altLang="zh-CN" dirty="0" smtClean="0"/>
                        <a:t>Cannot be rewritten</a:t>
                      </a:r>
                      <a:endParaRPr lang="zh-CN" altLang="en-US" dirty="0"/>
                    </a:p>
                  </a:txBody>
                  <a:tcPr/>
                </a:tc>
                <a:tc>
                  <a:txBody>
                    <a:bodyPr/>
                    <a:lstStyle/>
                    <a:p>
                      <a:r>
                        <a:rPr lang="en-US" altLang="zh-CN" dirty="0" smtClean="0"/>
                        <a:t>Crash </a:t>
                      </a:r>
                      <a:endParaRPr lang="zh-CN" altLang="en-US" dirty="0"/>
                    </a:p>
                  </a:txBody>
                  <a:tcPr/>
                </a:tc>
                <a:tc>
                  <a:txBody>
                    <a:bodyPr/>
                    <a:lstStyle/>
                    <a:p>
                      <a:r>
                        <a:rPr lang="en-US" altLang="zh-CN" dirty="0" smtClean="0"/>
                        <a:t>Cannot isolate/share data</a:t>
                      </a:r>
                      <a:endParaRPr lang="zh-CN" altLang="en-US" dirty="0"/>
                    </a:p>
                  </a:txBody>
                  <a:tcPr/>
                </a:tc>
              </a:tr>
              <a:tr h="370840">
                <a:tc>
                  <a:txBody>
                    <a:bodyPr/>
                    <a:lstStyle/>
                    <a:p>
                      <a:r>
                        <a:rPr lang="en-US" altLang="zh-CN" dirty="0" smtClean="0"/>
                        <a:t>50</a:t>
                      </a:r>
                      <a:endParaRPr lang="zh-CN" altLang="en-US" dirty="0"/>
                    </a:p>
                  </a:txBody>
                  <a:tcPr/>
                </a:tc>
                <a:tc>
                  <a:txBody>
                    <a:bodyPr/>
                    <a:lstStyle/>
                    <a:p>
                      <a:r>
                        <a:rPr lang="en-US" altLang="zh-CN" dirty="0" smtClean="0"/>
                        <a:t>46 (92%)</a:t>
                      </a:r>
                      <a:endParaRPr lang="zh-CN" altLang="en-US" dirty="0"/>
                    </a:p>
                  </a:txBody>
                  <a:tcPr/>
                </a:tc>
                <a:tc>
                  <a:txBody>
                    <a:bodyPr/>
                    <a:lstStyle/>
                    <a:p>
                      <a:r>
                        <a:rPr lang="en-US" altLang="zh-CN" dirty="0" smtClean="0"/>
                        <a:t>1 (2%)</a:t>
                      </a:r>
                      <a:endParaRPr lang="zh-CN" altLang="en-US" dirty="0"/>
                    </a:p>
                  </a:txBody>
                  <a:tcPr/>
                </a:tc>
                <a:tc>
                  <a:txBody>
                    <a:bodyPr/>
                    <a:lstStyle/>
                    <a:p>
                      <a:r>
                        <a:rPr lang="en-US" altLang="zh-CN" dirty="0" smtClean="0"/>
                        <a:t>2 (4%)</a:t>
                      </a:r>
                      <a:endParaRPr lang="zh-CN" altLang="en-US" dirty="0"/>
                    </a:p>
                  </a:txBody>
                  <a:tcPr/>
                </a:tc>
                <a:tc>
                  <a:txBody>
                    <a:bodyPr/>
                    <a:lstStyle/>
                    <a:p>
                      <a:r>
                        <a:rPr lang="en-US" altLang="zh-CN" dirty="0" smtClean="0"/>
                        <a:t>1 (2%)</a:t>
                      </a:r>
                      <a:endParaRPr lang="zh-CN" altLang="en-US" dirty="0"/>
                    </a:p>
                  </a:txBody>
                  <a:tcPr/>
                </a:tc>
              </a:tr>
            </a:tbl>
          </a:graphicData>
        </a:graphic>
      </p:graphicFrame>
    </p:spTree>
    <p:extLst>
      <p:ext uri="{BB962C8B-B14F-4D97-AF65-F5344CB8AC3E}">
        <p14:creationId xmlns:p14="http://schemas.microsoft.com/office/powerpoint/2010/main" val="874446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Reliability</a:t>
            </a:r>
            <a:endParaRPr kumimoji="1" lang="zh-CN" altLang="en-US" dirty="0"/>
          </a:p>
        </p:txBody>
      </p:sp>
      <p:sp>
        <p:nvSpPr>
          <p:cNvPr id="3" name="内容占位符 2"/>
          <p:cNvSpPr>
            <a:spLocks noGrp="1"/>
          </p:cNvSpPr>
          <p:nvPr>
            <p:ph idx="1"/>
          </p:nvPr>
        </p:nvSpPr>
        <p:spPr/>
        <p:txBody>
          <a:bodyPr/>
          <a:lstStyle/>
          <a:p>
            <a:r>
              <a:rPr kumimoji="1" lang="en-US" altLang="zh-CN" dirty="0" smtClean="0"/>
              <a:t>Automatic test on 1000 apps (Monkey)</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29</a:t>
            </a:fld>
            <a:endParaRPr lang="en-US"/>
          </a:p>
        </p:txBody>
      </p:sp>
      <p:graphicFrame>
        <p:nvGraphicFramePr>
          <p:cNvPr id="5" name="表格 4"/>
          <p:cNvGraphicFramePr>
            <a:graphicFrameLocks noGrp="1"/>
          </p:cNvGraphicFramePr>
          <p:nvPr>
            <p:extLst>
              <p:ext uri="{D42A27DB-BD31-4B8C-83A1-F6EECF244321}">
                <p14:modId xmlns:p14="http://schemas.microsoft.com/office/powerpoint/2010/main" val="3339695604"/>
              </p:ext>
            </p:extLst>
          </p:nvPr>
        </p:nvGraphicFramePr>
        <p:xfrm>
          <a:off x="1371600" y="3429000"/>
          <a:ext cx="6934200" cy="741680"/>
        </p:xfrm>
        <a:graphic>
          <a:graphicData uri="http://schemas.openxmlformats.org/drawingml/2006/table">
            <a:tbl>
              <a:tblPr firstRow="1" bandRow="1">
                <a:tableStyleId>{5C22544A-7EE6-4342-B048-85BDC9FD1C3A}</a:tableStyleId>
              </a:tblPr>
              <a:tblGrid>
                <a:gridCol w="1733550"/>
                <a:gridCol w="1314450"/>
                <a:gridCol w="2152650"/>
                <a:gridCol w="1733550"/>
              </a:tblGrid>
              <a:tr h="370840">
                <a:tc>
                  <a:txBody>
                    <a:bodyPr/>
                    <a:lstStyle/>
                    <a:p>
                      <a:r>
                        <a:rPr lang="en-US" altLang="zh-CN" dirty="0" smtClean="0"/>
                        <a:t>Total</a:t>
                      </a:r>
                      <a:r>
                        <a:rPr lang="en-US" altLang="zh-CN" baseline="0" dirty="0" smtClean="0"/>
                        <a:t> Apps</a:t>
                      </a:r>
                      <a:endParaRPr lang="zh-CN" altLang="en-US" dirty="0"/>
                    </a:p>
                  </a:txBody>
                  <a:tcPr/>
                </a:tc>
                <a:tc>
                  <a:txBody>
                    <a:bodyPr/>
                    <a:lstStyle/>
                    <a:p>
                      <a:r>
                        <a:rPr lang="en-US" altLang="zh-CN" dirty="0" smtClean="0"/>
                        <a:t>Succeed</a:t>
                      </a:r>
                      <a:endParaRPr lang="zh-CN" altLang="en-US" dirty="0"/>
                    </a:p>
                  </a:txBody>
                  <a:tcPr/>
                </a:tc>
                <a:tc>
                  <a:txBody>
                    <a:bodyPr/>
                    <a:lstStyle/>
                    <a:p>
                      <a:r>
                        <a:rPr lang="en-US" altLang="zh-CN" dirty="0" smtClean="0"/>
                        <a:t>Cannot</a:t>
                      </a:r>
                      <a:r>
                        <a:rPr lang="en-US" altLang="zh-CN" baseline="0" dirty="0" smtClean="0"/>
                        <a:t> be rewritten </a:t>
                      </a:r>
                      <a:endParaRPr lang="zh-CN" altLang="en-US" dirty="0"/>
                    </a:p>
                  </a:txBody>
                  <a:tcPr/>
                </a:tc>
                <a:tc>
                  <a:txBody>
                    <a:bodyPr/>
                    <a:lstStyle/>
                    <a:p>
                      <a:r>
                        <a:rPr lang="en-US" altLang="zh-CN" dirty="0" smtClean="0"/>
                        <a:t>Crashed</a:t>
                      </a:r>
                      <a:endParaRPr lang="zh-CN" altLang="en-US" dirty="0"/>
                    </a:p>
                  </a:txBody>
                  <a:tcPr/>
                </a:tc>
              </a:tr>
              <a:tr h="370840">
                <a:tc>
                  <a:txBody>
                    <a:bodyPr/>
                    <a:lstStyle/>
                    <a:p>
                      <a:r>
                        <a:rPr lang="en-US" altLang="zh-CN" dirty="0" smtClean="0"/>
                        <a:t>1000</a:t>
                      </a:r>
                      <a:endParaRPr lang="zh-CN" altLang="en-US" dirty="0"/>
                    </a:p>
                  </a:txBody>
                  <a:tcPr/>
                </a:tc>
                <a:tc>
                  <a:txBody>
                    <a:bodyPr/>
                    <a:lstStyle/>
                    <a:p>
                      <a:r>
                        <a:rPr lang="en-US" altLang="zh-CN" dirty="0" smtClean="0"/>
                        <a:t>953 (95.3%)</a:t>
                      </a:r>
                      <a:endParaRPr lang="zh-CN" altLang="en-US" dirty="0"/>
                    </a:p>
                  </a:txBody>
                  <a:tcPr/>
                </a:tc>
                <a:tc>
                  <a:txBody>
                    <a:bodyPr/>
                    <a:lstStyle/>
                    <a:p>
                      <a:r>
                        <a:rPr lang="en-US" altLang="zh-CN" dirty="0" smtClean="0"/>
                        <a:t>12 (1.2%)</a:t>
                      </a:r>
                      <a:endParaRPr lang="zh-CN" altLang="en-US" dirty="0"/>
                    </a:p>
                  </a:txBody>
                  <a:tcPr/>
                </a:tc>
                <a:tc>
                  <a:txBody>
                    <a:bodyPr/>
                    <a:lstStyle/>
                    <a:p>
                      <a:r>
                        <a:rPr lang="en-US" altLang="zh-CN" dirty="0" smtClean="0"/>
                        <a:t>35 (3.5%)</a:t>
                      </a:r>
                      <a:endParaRPr lang="zh-CN" altLang="en-US" dirty="0"/>
                    </a:p>
                  </a:txBody>
                  <a:tcPr/>
                </a:tc>
              </a:tr>
            </a:tbl>
          </a:graphicData>
        </a:graphic>
      </p:graphicFrame>
    </p:spTree>
    <p:extLst>
      <p:ext uri="{BB962C8B-B14F-4D97-AF65-F5344CB8AC3E}">
        <p14:creationId xmlns:p14="http://schemas.microsoft.com/office/powerpoint/2010/main" val="413136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Background</a:t>
            </a:r>
            <a:endParaRPr kumimoji="1" lang="zh-CN" altLang="en-US" dirty="0"/>
          </a:p>
        </p:txBody>
      </p:sp>
      <p:sp>
        <p:nvSpPr>
          <p:cNvPr id="3" name="内容占位符 2"/>
          <p:cNvSpPr>
            <a:spLocks noGrp="1"/>
          </p:cNvSpPr>
          <p:nvPr>
            <p:ph idx="1"/>
          </p:nvPr>
        </p:nvSpPr>
        <p:spPr/>
        <p:txBody>
          <a:bodyPr/>
          <a:lstStyle/>
          <a:p>
            <a:r>
              <a:rPr kumimoji="1" lang="en-US" altLang="zh-CN" dirty="0" smtClean="0"/>
              <a:t>Evolution of Enterprise Mobile Management (EMM)</a:t>
            </a:r>
          </a:p>
          <a:p>
            <a:pPr lvl="1"/>
            <a:r>
              <a:rPr kumimoji="1" lang="en-US" altLang="zh-CN" dirty="0" smtClean="0"/>
              <a:t>The rise of smartphone and growth of mobile app</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a:t>
            </a:fld>
            <a:endParaRPr lang="en-US"/>
          </a:p>
        </p:txBody>
      </p:sp>
      <p:pic>
        <p:nvPicPr>
          <p:cNvPr id="5" name="图片 4" descr="MDM_M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505200"/>
            <a:ext cx="6858000" cy="2739490"/>
          </a:xfrm>
          <a:prstGeom prst="rect">
            <a:avLst/>
          </a:prstGeom>
        </p:spPr>
      </p:pic>
    </p:spTree>
    <p:extLst>
      <p:ext uri="{BB962C8B-B14F-4D97-AF65-F5344CB8AC3E}">
        <p14:creationId xmlns:p14="http://schemas.microsoft.com/office/powerpoint/2010/main" val="10969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Latency</a:t>
            </a:r>
            <a:endParaRPr kumimoji="1" lang="zh-CN" altLang="en-US" dirty="0"/>
          </a:p>
        </p:txBody>
      </p:sp>
      <p:sp>
        <p:nvSpPr>
          <p:cNvPr id="3" name="内容占位符 2"/>
          <p:cNvSpPr>
            <a:spLocks noGrp="1"/>
          </p:cNvSpPr>
          <p:nvPr>
            <p:ph idx="1"/>
          </p:nvPr>
        </p:nvSpPr>
        <p:spPr/>
        <p:txBody>
          <a:bodyPr>
            <a:normAutofit fontScale="92500" lnSpcReduction="20000"/>
          </a:bodyPr>
          <a:lstStyle/>
          <a:p>
            <a:r>
              <a:rPr kumimoji="1" lang="en-US" altLang="zh-CN" dirty="0" smtClean="0"/>
              <a:t>Micro-benchmark</a:t>
            </a:r>
          </a:p>
          <a:p>
            <a:pPr lvl="1"/>
            <a:r>
              <a:rPr kumimoji="1" lang="en-US" altLang="zh-CN" dirty="0" smtClean="0"/>
              <a:t>Android file system: time latency in fetching file descriptor 1000 times</a:t>
            </a:r>
          </a:p>
          <a:p>
            <a:pPr lvl="1"/>
            <a:r>
              <a:rPr kumimoji="1" lang="en-US" altLang="zh-CN" dirty="0" err="1" smtClean="0"/>
              <a:t>iOS</a:t>
            </a:r>
            <a:r>
              <a:rPr kumimoji="1" lang="en-US" altLang="zh-CN" dirty="0" smtClean="0"/>
              <a:t> file system: time latency in rendering contents of file to UI 1000 times</a:t>
            </a:r>
          </a:p>
          <a:p>
            <a:pPr lvl="1"/>
            <a:r>
              <a:rPr kumimoji="1" lang="en-US" altLang="zh-CN" dirty="0" smtClean="0"/>
              <a:t>Android content provider: time latency in getting cursor 1000 times</a:t>
            </a:r>
          </a:p>
          <a:p>
            <a:r>
              <a:rPr kumimoji="1" lang="en-US" altLang="zh-CN" dirty="0" smtClean="0"/>
              <a:t>Marco-benchmark</a:t>
            </a:r>
          </a:p>
          <a:p>
            <a:pPr lvl="1"/>
            <a:r>
              <a:rPr kumimoji="1" lang="en-US" altLang="zh-CN" dirty="0" smtClean="0"/>
              <a:t>Manually operate the phone, wait the content rendered to UI, close the app, average latency in 5 operations</a:t>
            </a:r>
          </a:p>
        </p:txBody>
      </p:sp>
      <p:sp>
        <p:nvSpPr>
          <p:cNvPr id="4" name="幻灯片编号占位符 3"/>
          <p:cNvSpPr>
            <a:spLocks noGrp="1"/>
          </p:cNvSpPr>
          <p:nvPr>
            <p:ph type="sldNum" sz="quarter" idx="12"/>
          </p:nvPr>
        </p:nvSpPr>
        <p:spPr/>
        <p:txBody>
          <a:bodyPr/>
          <a:lstStyle/>
          <a:p>
            <a:fld id="{B4E3E5EF-7AA6-40DD-AA96-319B0649D502}" type="slidenum">
              <a:rPr lang="en-US" smtClean="0"/>
              <a:pPr/>
              <a:t>30</a:t>
            </a:fld>
            <a:endParaRPr lang="en-US"/>
          </a:p>
        </p:txBody>
      </p:sp>
    </p:spTree>
    <p:extLst>
      <p:ext uri="{BB962C8B-B14F-4D97-AF65-F5344CB8AC3E}">
        <p14:creationId xmlns:p14="http://schemas.microsoft.com/office/powerpoint/2010/main" val="1889679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Latency Results</a:t>
            </a:r>
            <a:endParaRPr kumimoji="1"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325966819"/>
              </p:ext>
            </p:extLst>
          </p:nvPr>
        </p:nvGraphicFramePr>
        <p:xfrm>
          <a:off x="228600" y="2641600"/>
          <a:ext cx="8686798" cy="1854200"/>
        </p:xfrm>
        <a:graphic>
          <a:graphicData uri="http://schemas.openxmlformats.org/drawingml/2006/table">
            <a:tbl>
              <a:tblPr firstRow="1" bandRow="1">
                <a:tableStyleId>{5C22544A-7EE6-4342-B048-85BDC9FD1C3A}</a:tableStyleId>
              </a:tblPr>
              <a:tblGrid>
                <a:gridCol w="2332567"/>
                <a:gridCol w="804333"/>
                <a:gridCol w="1206500"/>
                <a:gridCol w="1045633"/>
                <a:gridCol w="1286933"/>
                <a:gridCol w="769861"/>
                <a:gridCol w="1240971"/>
              </a:tblGrid>
              <a:tr h="370840">
                <a:tc>
                  <a:txBody>
                    <a:bodyPr/>
                    <a:lstStyle/>
                    <a:p>
                      <a:endParaRPr lang="zh-CN" altLang="en-US" dirty="0"/>
                    </a:p>
                  </a:txBody>
                  <a:tcPr/>
                </a:tc>
                <a:tc gridSpan="4">
                  <a:txBody>
                    <a:bodyPr/>
                    <a:lstStyle/>
                    <a:p>
                      <a:pPr algn="ctr"/>
                      <a:r>
                        <a:rPr lang="en-US" altLang="zh-CN" dirty="0" smtClean="0"/>
                        <a:t>File</a:t>
                      </a:r>
                      <a:r>
                        <a:rPr lang="en-US" altLang="zh-CN" baseline="0" dirty="0" smtClean="0"/>
                        <a:t> System</a:t>
                      </a:r>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gridSpan="2">
                  <a:txBody>
                    <a:bodyPr/>
                    <a:lstStyle/>
                    <a:p>
                      <a:pPr algn="ctr"/>
                      <a:r>
                        <a:rPr lang="en-US" altLang="zh-CN" dirty="0" smtClean="0"/>
                        <a:t>Content Provider</a:t>
                      </a:r>
                      <a:endParaRPr lang="zh-CN" altLang="en-US" dirty="0"/>
                    </a:p>
                  </a:txBody>
                  <a:tcPr/>
                </a:tc>
                <a:tc hMerge="1">
                  <a:txBody>
                    <a:bodyPr/>
                    <a:lstStyle/>
                    <a:p>
                      <a:endParaRPr lang="zh-CN" altLang="en-US" dirty="0"/>
                    </a:p>
                  </a:txBody>
                  <a:tcPr/>
                </a:tc>
              </a:tr>
              <a:tr h="370840">
                <a:tc>
                  <a:txBody>
                    <a:bodyPr/>
                    <a:lstStyle/>
                    <a:p>
                      <a:endParaRPr lang="zh-CN" altLang="en-US"/>
                    </a:p>
                  </a:txBody>
                  <a:tcPr/>
                </a:tc>
                <a:tc gridSpan="2">
                  <a:txBody>
                    <a:bodyPr/>
                    <a:lstStyle/>
                    <a:p>
                      <a:pPr algn="ctr"/>
                      <a:r>
                        <a:rPr lang="en-US" altLang="zh-CN" dirty="0" smtClean="0"/>
                        <a:t>Android</a:t>
                      </a:r>
                      <a:endParaRPr lang="zh-CN" altLang="en-US" dirty="0"/>
                    </a:p>
                  </a:txBody>
                  <a:tcPr/>
                </a:tc>
                <a:tc hMerge="1">
                  <a:txBody>
                    <a:bodyPr/>
                    <a:lstStyle/>
                    <a:p>
                      <a:endParaRPr lang="zh-CN" altLang="en-US" dirty="0"/>
                    </a:p>
                  </a:txBody>
                  <a:tcPr/>
                </a:tc>
                <a:tc gridSpan="2">
                  <a:txBody>
                    <a:bodyPr/>
                    <a:lstStyle/>
                    <a:p>
                      <a:pPr algn="ctr"/>
                      <a:r>
                        <a:rPr lang="en-US" altLang="zh-CN" dirty="0" err="1" smtClean="0"/>
                        <a:t>iOS</a:t>
                      </a:r>
                      <a:endParaRPr lang="zh-CN" altLang="en-US" dirty="0"/>
                    </a:p>
                  </a:txBody>
                  <a:tcPr/>
                </a:tc>
                <a:tc hMerge="1">
                  <a:txBody>
                    <a:bodyPr/>
                    <a:lstStyle/>
                    <a:p>
                      <a:endParaRPr lang="zh-CN" altLang="en-US" dirty="0"/>
                    </a:p>
                  </a:txBody>
                  <a:tcPr/>
                </a:tc>
                <a:tc gridSpan="2">
                  <a:txBody>
                    <a:bodyPr/>
                    <a:lstStyle/>
                    <a:p>
                      <a:pPr algn="ctr"/>
                      <a:r>
                        <a:rPr lang="en-US" altLang="zh-CN" dirty="0" smtClean="0"/>
                        <a:t>Android</a:t>
                      </a:r>
                      <a:endParaRPr lang="zh-CN" altLang="en-US" dirty="0"/>
                    </a:p>
                  </a:txBody>
                  <a:tcPr/>
                </a:tc>
                <a:tc hMerge="1">
                  <a:txBody>
                    <a:bodyPr/>
                    <a:lstStyle/>
                    <a:p>
                      <a:endParaRPr lang="zh-CN" altLang="en-US" dirty="0"/>
                    </a:p>
                  </a:txBody>
                  <a:tcPr/>
                </a:tc>
              </a:tr>
              <a:tr h="370840">
                <a:tc>
                  <a:txBody>
                    <a:bodyPr/>
                    <a:lstStyle/>
                    <a:p>
                      <a:endParaRPr lang="zh-CN" altLang="en-US"/>
                    </a:p>
                  </a:txBody>
                  <a:tcPr/>
                </a:tc>
                <a:tc>
                  <a:txBody>
                    <a:bodyPr/>
                    <a:lstStyle/>
                    <a:p>
                      <a:pPr algn="ctr"/>
                      <a:r>
                        <a:rPr lang="en-US" altLang="zh-CN" dirty="0" err="1" smtClean="0"/>
                        <a:t>Orig</a:t>
                      </a:r>
                      <a:endParaRPr lang="zh-CN" altLang="en-US" dirty="0"/>
                    </a:p>
                  </a:txBody>
                  <a:tcPr/>
                </a:tc>
                <a:tc>
                  <a:txBody>
                    <a:bodyPr/>
                    <a:lstStyle/>
                    <a:p>
                      <a:pPr algn="ctr"/>
                      <a:r>
                        <a:rPr lang="en-US" altLang="zh-CN" dirty="0" smtClean="0"/>
                        <a:t>AppShield</a:t>
                      </a:r>
                      <a:endParaRPr lang="zh-CN" altLang="en-US" dirty="0"/>
                    </a:p>
                  </a:txBody>
                  <a:tcPr/>
                </a:tc>
                <a:tc>
                  <a:txBody>
                    <a:bodyPr/>
                    <a:lstStyle/>
                    <a:p>
                      <a:pPr algn="ctr"/>
                      <a:r>
                        <a:rPr lang="en-US" altLang="zh-CN" dirty="0" err="1" smtClean="0"/>
                        <a:t>Orig</a:t>
                      </a:r>
                      <a:endParaRPr lang="zh-CN" altLang="en-US" dirty="0"/>
                    </a:p>
                  </a:txBody>
                  <a:tcPr/>
                </a:tc>
                <a:tc>
                  <a:txBody>
                    <a:bodyPr/>
                    <a:lstStyle/>
                    <a:p>
                      <a:pPr algn="ctr"/>
                      <a:r>
                        <a:rPr lang="en-US" altLang="zh-CN" dirty="0" smtClean="0"/>
                        <a:t>AppShield</a:t>
                      </a:r>
                      <a:endParaRPr lang="zh-CN" altLang="en-US" dirty="0"/>
                    </a:p>
                  </a:txBody>
                  <a:tcPr/>
                </a:tc>
                <a:tc>
                  <a:txBody>
                    <a:bodyPr/>
                    <a:lstStyle/>
                    <a:p>
                      <a:pPr algn="ctr"/>
                      <a:r>
                        <a:rPr lang="en-US" altLang="zh-CN" dirty="0" err="1" smtClean="0"/>
                        <a:t>Orig</a:t>
                      </a:r>
                      <a:endParaRPr lang="zh-CN" altLang="en-US" dirty="0"/>
                    </a:p>
                  </a:txBody>
                  <a:tcPr/>
                </a:tc>
                <a:tc>
                  <a:txBody>
                    <a:bodyPr/>
                    <a:lstStyle/>
                    <a:p>
                      <a:pPr algn="ctr"/>
                      <a:r>
                        <a:rPr lang="en-US" altLang="zh-CN" dirty="0" smtClean="0"/>
                        <a:t>AppShield</a:t>
                      </a:r>
                      <a:endParaRPr lang="zh-CN" altLang="en-US" dirty="0"/>
                    </a:p>
                  </a:txBody>
                  <a:tcPr/>
                </a:tc>
              </a:tr>
              <a:tr h="370840">
                <a:tc>
                  <a:txBody>
                    <a:bodyPr/>
                    <a:lstStyle/>
                    <a:p>
                      <a:r>
                        <a:rPr lang="en-US" altLang="zh-CN" dirty="0" smtClean="0"/>
                        <a:t>Micro-benchmark (</a:t>
                      </a:r>
                      <a:r>
                        <a:rPr lang="en-US" altLang="zh-CN" dirty="0" err="1" smtClean="0"/>
                        <a:t>ms</a:t>
                      </a:r>
                      <a:r>
                        <a:rPr lang="en-US" altLang="zh-CN" dirty="0" smtClean="0"/>
                        <a:t>)</a:t>
                      </a:r>
                      <a:endParaRPr lang="zh-CN" altLang="en-US" dirty="0"/>
                    </a:p>
                  </a:txBody>
                  <a:tcPr/>
                </a:tc>
                <a:tc>
                  <a:txBody>
                    <a:bodyPr/>
                    <a:lstStyle/>
                    <a:p>
                      <a:r>
                        <a:rPr lang="en-US" altLang="zh-CN" dirty="0" smtClean="0"/>
                        <a:t>0.729</a:t>
                      </a:r>
                      <a:endParaRPr lang="zh-CN" altLang="en-US" dirty="0"/>
                    </a:p>
                  </a:txBody>
                  <a:tcPr/>
                </a:tc>
                <a:tc>
                  <a:txBody>
                    <a:bodyPr/>
                    <a:lstStyle/>
                    <a:p>
                      <a:r>
                        <a:rPr lang="en-US" altLang="zh-CN" dirty="0" smtClean="0"/>
                        <a:t>2.998</a:t>
                      </a:r>
                      <a:endParaRPr lang="zh-CN" altLang="en-US" dirty="0"/>
                    </a:p>
                  </a:txBody>
                  <a:tcPr/>
                </a:tc>
                <a:tc>
                  <a:txBody>
                    <a:bodyPr/>
                    <a:lstStyle/>
                    <a:p>
                      <a:r>
                        <a:rPr lang="en-US" altLang="zh-CN" dirty="0" smtClean="0"/>
                        <a:t>171.092</a:t>
                      </a:r>
                      <a:endParaRPr lang="zh-CN" altLang="en-US" dirty="0"/>
                    </a:p>
                  </a:txBody>
                  <a:tcPr/>
                </a:tc>
                <a:tc>
                  <a:txBody>
                    <a:bodyPr/>
                    <a:lstStyle/>
                    <a:p>
                      <a:r>
                        <a:rPr lang="en-US" altLang="zh-CN" dirty="0" smtClean="0"/>
                        <a:t>347.475</a:t>
                      </a:r>
                      <a:endParaRPr lang="zh-CN" altLang="en-US" dirty="0"/>
                    </a:p>
                  </a:txBody>
                  <a:tcPr/>
                </a:tc>
                <a:tc>
                  <a:txBody>
                    <a:bodyPr/>
                    <a:lstStyle/>
                    <a:p>
                      <a:r>
                        <a:rPr lang="en-US" altLang="zh-CN" dirty="0" smtClean="0"/>
                        <a:t>7.303</a:t>
                      </a:r>
                      <a:endParaRPr lang="zh-CN" altLang="en-US" dirty="0"/>
                    </a:p>
                  </a:txBody>
                  <a:tcPr/>
                </a:tc>
                <a:tc>
                  <a:txBody>
                    <a:bodyPr/>
                    <a:lstStyle/>
                    <a:p>
                      <a:r>
                        <a:rPr lang="en-US" altLang="zh-CN" dirty="0" smtClean="0"/>
                        <a:t>9.014</a:t>
                      </a:r>
                      <a:endParaRPr lang="zh-CN" altLang="en-US" dirty="0"/>
                    </a:p>
                  </a:txBody>
                  <a:tcPr/>
                </a:tc>
              </a:tr>
              <a:tr h="370840">
                <a:tc>
                  <a:txBody>
                    <a:bodyPr/>
                    <a:lstStyle/>
                    <a:p>
                      <a:r>
                        <a:rPr lang="en-US" altLang="zh-CN" dirty="0" smtClean="0"/>
                        <a:t>Marco-benchmark (s)</a:t>
                      </a:r>
                      <a:endParaRPr lang="zh-CN" altLang="en-US" dirty="0"/>
                    </a:p>
                  </a:txBody>
                  <a:tcPr/>
                </a:tc>
                <a:tc>
                  <a:txBody>
                    <a:bodyPr/>
                    <a:lstStyle/>
                    <a:p>
                      <a:r>
                        <a:rPr lang="en-US" altLang="zh-CN" dirty="0" smtClean="0"/>
                        <a:t>1.472</a:t>
                      </a:r>
                      <a:endParaRPr lang="zh-CN" altLang="en-US" dirty="0"/>
                    </a:p>
                  </a:txBody>
                  <a:tcPr/>
                </a:tc>
                <a:tc>
                  <a:txBody>
                    <a:bodyPr/>
                    <a:lstStyle/>
                    <a:p>
                      <a:r>
                        <a:rPr lang="en-US" altLang="zh-CN" dirty="0" smtClean="0"/>
                        <a:t>1.524</a:t>
                      </a:r>
                      <a:endParaRPr lang="zh-CN" altLang="en-US" dirty="0"/>
                    </a:p>
                  </a:txBody>
                  <a:tcPr/>
                </a:tc>
                <a:tc>
                  <a:txBody>
                    <a:bodyPr/>
                    <a:lstStyle/>
                    <a:p>
                      <a:r>
                        <a:rPr lang="en-US" altLang="zh-CN" dirty="0" smtClean="0"/>
                        <a:t>1.643</a:t>
                      </a:r>
                      <a:endParaRPr lang="zh-CN" altLang="en-US" dirty="0"/>
                    </a:p>
                  </a:txBody>
                  <a:tcPr/>
                </a:tc>
                <a:tc>
                  <a:txBody>
                    <a:bodyPr/>
                    <a:lstStyle/>
                    <a:p>
                      <a:r>
                        <a:rPr lang="en-US" altLang="zh-CN" dirty="0" smtClean="0"/>
                        <a:t>1.753</a:t>
                      </a:r>
                      <a:endParaRPr lang="zh-CN" altLang="en-US" dirty="0"/>
                    </a:p>
                  </a:txBody>
                  <a:tcPr/>
                </a:tc>
                <a:tc>
                  <a:txBody>
                    <a:bodyPr/>
                    <a:lstStyle/>
                    <a:p>
                      <a:r>
                        <a:rPr lang="en-US" altLang="zh-CN" dirty="0" smtClean="0"/>
                        <a:t>1.068</a:t>
                      </a:r>
                      <a:endParaRPr lang="zh-CN" altLang="en-US" dirty="0"/>
                    </a:p>
                  </a:txBody>
                  <a:tcPr/>
                </a:tc>
                <a:tc>
                  <a:txBody>
                    <a:bodyPr/>
                    <a:lstStyle/>
                    <a:p>
                      <a:r>
                        <a:rPr lang="en-US" altLang="zh-CN" dirty="0" smtClean="0"/>
                        <a:t>1.194</a:t>
                      </a:r>
                      <a:endParaRPr lang="zh-CN" altLang="en-US" dirty="0"/>
                    </a:p>
                  </a:txBody>
                  <a:tcPr/>
                </a:tc>
              </a:tr>
            </a:tbl>
          </a:graphicData>
        </a:graphic>
      </p:graphicFrame>
      <p:sp>
        <p:nvSpPr>
          <p:cNvPr id="4" name="幻灯片编号占位符 3"/>
          <p:cNvSpPr>
            <a:spLocks noGrp="1"/>
          </p:cNvSpPr>
          <p:nvPr>
            <p:ph type="sldNum" sz="quarter" idx="12"/>
          </p:nvPr>
        </p:nvSpPr>
        <p:spPr/>
        <p:txBody>
          <a:bodyPr/>
          <a:lstStyle/>
          <a:p>
            <a:fld id="{B4E3E5EF-7AA6-40DD-AA96-319B0649D502}" type="slidenum">
              <a:rPr lang="en-US" smtClean="0"/>
              <a:pPr/>
              <a:t>31</a:t>
            </a:fld>
            <a:endParaRPr lang="en-US"/>
          </a:p>
        </p:txBody>
      </p:sp>
    </p:spTree>
    <p:extLst>
      <p:ext uri="{BB962C8B-B14F-4D97-AF65-F5344CB8AC3E}">
        <p14:creationId xmlns:p14="http://schemas.microsoft.com/office/powerpoint/2010/main" val="3177305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Memory Consumption &amp; Code </a:t>
            </a:r>
            <a:br>
              <a:rPr kumimoji="1" lang="en-US" altLang="zh-CN" dirty="0" smtClean="0"/>
            </a:br>
            <a:r>
              <a:rPr kumimoji="1" lang="en-US" altLang="zh-CN" dirty="0" smtClean="0"/>
              <a:t>size increment</a:t>
            </a:r>
            <a:endParaRPr kumimoji="1" lang="zh-CN" altLang="en-US" dirty="0"/>
          </a:p>
        </p:txBody>
      </p:sp>
      <p:pic>
        <p:nvPicPr>
          <p:cNvPr id="5" name="内容占位符 4" descr="memory&amp;applicationsize-eps-converted-to.pdf"/>
          <p:cNvPicPr>
            <a:picLocks noGrp="1" noChangeAspect="1"/>
          </p:cNvPicPr>
          <p:nvPr>
            <p:ph idx="1"/>
          </p:nvPr>
        </p:nvPicPr>
        <p:blipFill>
          <a:blip r:embed="rId3">
            <a:extLst>
              <a:ext uri="{28A0092B-C50C-407E-A947-70E740481C1C}">
                <a14:useLocalDpi xmlns:a14="http://schemas.microsoft.com/office/drawing/2010/main" val="0"/>
              </a:ext>
            </a:extLst>
          </a:blip>
          <a:srcRect l="-23189" r="-23189"/>
          <a:stretch>
            <a:fillRect/>
          </a:stretch>
        </p:blipFill>
        <p:spPr>
          <a:xfrm>
            <a:off x="457200" y="2179637"/>
            <a:ext cx="8229600" cy="4525963"/>
          </a:xfrm>
        </p:spPr>
      </p:pic>
      <p:sp>
        <p:nvSpPr>
          <p:cNvPr id="4" name="幻灯片编号占位符 3"/>
          <p:cNvSpPr>
            <a:spLocks noGrp="1"/>
          </p:cNvSpPr>
          <p:nvPr>
            <p:ph type="sldNum" sz="quarter" idx="12"/>
          </p:nvPr>
        </p:nvSpPr>
        <p:spPr/>
        <p:txBody>
          <a:bodyPr/>
          <a:lstStyle/>
          <a:p>
            <a:fld id="{B4E3E5EF-7AA6-40DD-AA96-319B0649D502}" type="slidenum">
              <a:rPr lang="en-US" smtClean="0"/>
              <a:pPr/>
              <a:t>32</a:t>
            </a:fld>
            <a:endParaRPr lang="en-US"/>
          </a:p>
        </p:txBody>
      </p:sp>
      <p:sp>
        <p:nvSpPr>
          <p:cNvPr id="6" name="文本框 5"/>
          <p:cNvSpPr txBox="1"/>
          <p:nvPr/>
        </p:nvSpPr>
        <p:spPr>
          <a:xfrm>
            <a:off x="1066800" y="1828800"/>
            <a:ext cx="6629400" cy="369332"/>
          </a:xfrm>
          <a:prstGeom prst="rect">
            <a:avLst/>
          </a:prstGeom>
          <a:noFill/>
        </p:spPr>
        <p:txBody>
          <a:bodyPr wrap="square" rtlCol="0">
            <a:spAutoFit/>
          </a:bodyPr>
          <a:lstStyle/>
          <a:p>
            <a:r>
              <a:rPr kumimoji="1" lang="en-US" altLang="zh-CN" dirty="0" err="1"/>
              <a:t>adb</a:t>
            </a:r>
            <a:r>
              <a:rPr kumimoji="1" lang="en-US" altLang="zh-CN" dirty="0"/>
              <a:t> shell </a:t>
            </a:r>
            <a:r>
              <a:rPr kumimoji="1" lang="en-US" altLang="zh-CN" dirty="0" err="1"/>
              <a:t>dumpsys</a:t>
            </a:r>
            <a:r>
              <a:rPr kumimoji="1" lang="en-US" altLang="zh-CN" dirty="0"/>
              <a:t> </a:t>
            </a:r>
            <a:r>
              <a:rPr kumimoji="1" lang="en-US" altLang="zh-CN" dirty="0" err="1" smtClean="0"/>
              <a:t>meminfo</a:t>
            </a:r>
            <a:r>
              <a:rPr kumimoji="1" lang="en-US" altLang="zh-CN" dirty="0"/>
              <a:t> &lt;</a:t>
            </a:r>
            <a:r>
              <a:rPr kumimoji="1" lang="en-US" altLang="zh-CN" dirty="0" err="1"/>
              <a:t>package_name|pid</a:t>
            </a:r>
            <a:r>
              <a:rPr kumimoji="1" lang="en-US" altLang="zh-CN" dirty="0"/>
              <a:t>&gt;</a:t>
            </a:r>
            <a:endParaRPr kumimoji="1" lang="zh-CN" altLang="en-US" dirty="0"/>
          </a:p>
        </p:txBody>
      </p:sp>
    </p:spTree>
    <p:extLst>
      <p:ext uri="{BB962C8B-B14F-4D97-AF65-F5344CB8AC3E}">
        <p14:creationId xmlns:p14="http://schemas.microsoft.com/office/powerpoint/2010/main" val="908793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chemeClr val="bg1">
                    <a:lumMod val="65000"/>
                  </a:schemeClr>
                </a:solidFill>
              </a:rPr>
              <a:t>Introduction</a:t>
            </a:r>
          </a:p>
          <a:p>
            <a:r>
              <a:rPr kumimoji="1" lang="en-US" altLang="zh-CN" dirty="0" smtClean="0">
                <a:solidFill>
                  <a:schemeClr val="bg1">
                    <a:lumMod val="65000"/>
                  </a:schemeClr>
                </a:solidFill>
              </a:rPr>
              <a:t>System Design &amp; Implementation</a:t>
            </a:r>
          </a:p>
          <a:p>
            <a:r>
              <a:rPr kumimoji="1" lang="en-US" altLang="zh-CN" dirty="0" smtClean="0">
                <a:solidFill>
                  <a:schemeClr val="bg1">
                    <a:lumMod val="65000"/>
                  </a:schemeClr>
                </a:solidFill>
              </a:rPr>
              <a:t>Evaluation</a:t>
            </a:r>
          </a:p>
          <a:p>
            <a:r>
              <a:rPr kumimoji="1" lang="en-US" altLang="zh-CN" dirty="0" smtClean="0"/>
              <a:t>Conclusion &amp; Discussion </a:t>
            </a:r>
          </a:p>
        </p:txBody>
      </p:sp>
      <p:sp>
        <p:nvSpPr>
          <p:cNvPr id="4" name="幻灯片编号占位符 3"/>
          <p:cNvSpPr>
            <a:spLocks noGrp="1"/>
          </p:cNvSpPr>
          <p:nvPr>
            <p:ph type="sldNum" sz="quarter" idx="12"/>
          </p:nvPr>
        </p:nvSpPr>
        <p:spPr/>
        <p:txBody>
          <a:bodyPr/>
          <a:lstStyle/>
          <a:p>
            <a:fld id="{B4E3E5EF-7AA6-40DD-AA96-319B0649D502}" type="slidenum">
              <a:rPr lang="en-US" smtClean="0"/>
              <a:pPr/>
              <a:t>33</a:t>
            </a:fld>
            <a:endParaRPr lang="en-US"/>
          </a:p>
        </p:txBody>
      </p:sp>
    </p:spTree>
    <p:extLst>
      <p:ext uri="{BB962C8B-B14F-4D97-AF65-F5344CB8AC3E}">
        <p14:creationId xmlns:p14="http://schemas.microsoft.com/office/powerpoint/2010/main" val="3961151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Comparison</a:t>
            </a:r>
            <a:endParaRPr kumimoji="1"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4251918123"/>
              </p:ext>
            </p:extLst>
          </p:nvPr>
        </p:nvGraphicFramePr>
        <p:xfrm>
          <a:off x="152400" y="1380467"/>
          <a:ext cx="8686798" cy="4937760"/>
        </p:xfrm>
        <a:graphic>
          <a:graphicData uri="http://schemas.openxmlformats.org/drawingml/2006/table">
            <a:tbl>
              <a:tblPr firstRow="1" bandRow="1">
                <a:tableStyleId>{3C2FFA5D-87B4-456A-9821-1D502468CF0F}</a:tableStyleId>
              </a:tblPr>
              <a:tblGrid>
                <a:gridCol w="1371600"/>
                <a:gridCol w="1110343"/>
                <a:gridCol w="1240971"/>
                <a:gridCol w="1240971"/>
                <a:gridCol w="1240971"/>
                <a:gridCol w="1034144"/>
                <a:gridCol w="1447798"/>
              </a:tblGrid>
              <a:tr h="370840">
                <a:tc>
                  <a:txBody>
                    <a:bodyPr/>
                    <a:lstStyle/>
                    <a:p>
                      <a:endParaRPr lang="zh-CN" altLang="en-US" dirty="0"/>
                    </a:p>
                  </a:txBody>
                  <a:tcPr/>
                </a:tc>
                <a:tc>
                  <a:txBody>
                    <a:bodyPr/>
                    <a:lstStyle/>
                    <a:p>
                      <a:r>
                        <a:rPr lang="en-US" altLang="zh-CN" dirty="0" err="1" smtClean="0"/>
                        <a:t>AirWatch</a:t>
                      </a:r>
                      <a:endParaRPr lang="zh-CN" altLang="en-US" dirty="0"/>
                    </a:p>
                  </a:txBody>
                  <a:tcPr/>
                </a:tc>
                <a:tc>
                  <a:txBody>
                    <a:bodyPr/>
                    <a:lstStyle/>
                    <a:p>
                      <a:r>
                        <a:rPr lang="en-US" altLang="zh-CN" dirty="0" smtClean="0"/>
                        <a:t>MOCANA</a:t>
                      </a:r>
                      <a:endParaRPr lang="zh-CN" altLang="en-US" dirty="0"/>
                    </a:p>
                  </a:txBody>
                  <a:tcPr/>
                </a:tc>
                <a:tc>
                  <a:txBody>
                    <a:bodyPr/>
                    <a:lstStyle/>
                    <a:p>
                      <a:r>
                        <a:rPr lang="en-US" altLang="zh-CN" dirty="0" smtClean="0"/>
                        <a:t>GOOD</a:t>
                      </a:r>
                      <a:endParaRPr lang="zh-CN" altLang="en-US" dirty="0"/>
                    </a:p>
                  </a:txBody>
                  <a:tcPr/>
                </a:tc>
                <a:tc>
                  <a:txBody>
                    <a:bodyPr/>
                    <a:lstStyle/>
                    <a:p>
                      <a:r>
                        <a:rPr lang="en-US" altLang="zh-CN" dirty="0" smtClean="0"/>
                        <a:t>Citrix</a:t>
                      </a:r>
                      <a:endParaRPr lang="zh-CN" altLang="en-US" dirty="0"/>
                    </a:p>
                  </a:txBody>
                  <a:tcPr/>
                </a:tc>
                <a:tc>
                  <a:txBody>
                    <a:bodyPr/>
                    <a:lstStyle/>
                    <a:p>
                      <a:r>
                        <a:rPr lang="en-US" altLang="zh-CN" dirty="0" smtClean="0"/>
                        <a:t>Android L</a:t>
                      </a:r>
                      <a:endParaRPr lang="zh-CN" altLang="en-US" dirty="0"/>
                    </a:p>
                  </a:txBody>
                  <a:tcPr/>
                </a:tc>
                <a:tc>
                  <a:txBody>
                    <a:bodyPr/>
                    <a:lstStyle/>
                    <a:p>
                      <a:r>
                        <a:rPr lang="en-US" altLang="zh-CN" b="1" dirty="0" err="1" smtClean="0"/>
                        <a:t>AppShield</a:t>
                      </a:r>
                      <a:r>
                        <a:rPr lang="en-US" altLang="zh-CN" b="1" dirty="0" smtClean="0"/>
                        <a:t> *</a:t>
                      </a:r>
                      <a:endParaRPr lang="zh-CN" altLang="en-US" b="1" dirty="0"/>
                    </a:p>
                  </a:txBody>
                  <a:tcPr/>
                </a:tc>
              </a:tr>
              <a:tr h="370840">
                <a:tc>
                  <a:txBody>
                    <a:bodyPr/>
                    <a:lstStyle/>
                    <a:p>
                      <a:r>
                        <a:rPr lang="en-US" altLang="zh-CN" dirty="0" smtClean="0"/>
                        <a:t>Method</a:t>
                      </a:r>
                      <a:endParaRPr lang="zh-CN" altLang="en-US" dirty="0"/>
                    </a:p>
                  </a:txBody>
                  <a:tcPr/>
                </a:tc>
                <a:tc>
                  <a:txBody>
                    <a:bodyPr/>
                    <a:lstStyle/>
                    <a:p>
                      <a:r>
                        <a:rPr lang="en-US" altLang="zh-CN" dirty="0" smtClean="0"/>
                        <a:t>SDK</a:t>
                      </a:r>
                      <a:r>
                        <a:rPr lang="en-US" altLang="zh-CN" baseline="0" dirty="0" smtClean="0"/>
                        <a:t> &amp; App rewriting</a:t>
                      </a:r>
                      <a:endParaRPr lang="zh-CN" altLang="en-US" dirty="0"/>
                    </a:p>
                  </a:txBody>
                  <a:tcPr/>
                </a:tc>
                <a:tc>
                  <a:txBody>
                    <a:bodyPr/>
                    <a:lstStyle/>
                    <a:p>
                      <a:r>
                        <a:rPr lang="en-US" altLang="zh-CN" baseline="0" dirty="0" smtClean="0"/>
                        <a:t>App rewriting</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SDK</a:t>
                      </a:r>
                      <a:endParaRPr lang="zh-CN" altLang="en-US" dirty="0" smtClean="0"/>
                    </a:p>
                  </a:txBody>
                  <a:tcPr/>
                </a:tc>
                <a:tc>
                  <a:txBody>
                    <a:bodyPr/>
                    <a:lstStyle/>
                    <a:p>
                      <a:r>
                        <a:rPr lang="en-US" altLang="zh-CN" dirty="0" smtClean="0"/>
                        <a:t>SDK</a:t>
                      </a:r>
                      <a:endParaRPr lang="zh-CN" altLang="en-US" dirty="0" smtClean="0"/>
                    </a:p>
                  </a:txBody>
                  <a:tcPr/>
                </a:tc>
                <a:tc>
                  <a:txBody>
                    <a:bodyPr/>
                    <a:lstStyle/>
                    <a:p>
                      <a:r>
                        <a:rPr lang="en-US" altLang="zh-CN" dirty="0" smtClean="0"/>
                        <a:t>OS modification</a:t>
                      </a:r>
                      <a:endParaRPr lang="zh-CN" altLang="en-US" dirty="0"/>
                    </a:p>
                  </a:txBody>
                  <a:tcPr/>
                </a:tc>
                <a:tc>
                  <a:txBody>
                    <a:bodyPr/>
                    <a:lstStyle/>
                    <a:p>
                      <a:r>
                        <a:rPr lang="en-US" altLang="zh-CN" b="1" baseline="0" dirty="0" smtClean="0"/>
                        <a:t>App rewriting</a:t>
                      </a:r>
                      <a:endParaRPr lang="zh-CN" altLang="en-US" b="1" dirty="0" smtClean="0"/>
                    </a:p>
                  </a:txBody>
                  <a:tcPr/>
                </a:tc>
              </a:tr>
              <a:tr h="370840">
                <a:tc>
                  <a:txBody>
                    <a:bodyPr/>
                    <a:lstStyle/>
                    <a:p>
                      <a:r>
                        <a:rPr lang="en-US" altLang="zh-CN" dirty="0" smtClean="0"/>
                        <a:t>Data location</a:t>
                      </a:r>
                      <a:endParaRPr lang="zh-CN" altLang="en-US" dirty="0"/>
                    </a:p>
                  </a:txBody>
                  <a:tcPr/>
                </a:tc>
                <a:tc>
                  <a:txBody>
                    <a:bodyPr/>
                    <a:lstStyle/>
                    <a:p>
                      <a:r>
                        <a:rPr lang="en-US" altLang="zh-CN" dirty="0" smtClean="0"/>
                        <a:t>Internal Storage</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Internal Storage</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Internal Storage</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Internal Storage</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External Storage</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t>Internal Storage</a:t>
                      </a:r>
                      <a:endParaRPr lang="zh-CN" altLang="en-US" b="1" dirty="0" smtClean="0"/>
                    </a:p>
                  </a:txBody>
                  <a:tcPr/>
                </a:tc>
              </a:tr>
              <a:tr h="370840">
                <a:tc>
                  <a:txBody>
                    <a:bodyPr/>
                    <a:lstStyle/>
                    <a:p>
                      <a:r>
                        <a:rPr lang="en-US" altLang="zh-CN" dirty="0" smtClean="0"/>
                        <a:t>Isolation</a:t>
                      </a:r>
                      <a:endParaRPr lang="zh-CN" altLang="en-US" dirty="0"/>
                    </a:p>
                  </a:txBody>
                  <a:tcPr/>
                </a:tc>
                <a:tc>
                  <a:txBody>
                    <a:bodyPr/>
                    <a:lstStyle/>
                    <a:p>
                      <a:r>
                        <a:rPr lang="en-US" altLang="zh-CN" dirty="0" smtClean="0"/>
                        <a:t>Sandbox</a:t>
                      </a:r>
                      <a:endParaRPr lang="zh-CN" altLang="en-US" dirty="0"/>
                    </a:p>
                  </a:txBody>
                  <a:tcPr/>
                </a:tc>
                <a:tc>
                  <a:txBody>
                    <a:bodyPr/>
                    <a:lstStyle/>
                    <a:p>
                      <a:r>
                        <a:rPr lang="en-US" altLang="zh-CN" dirty="0" smtClean="0"/>
                        <a:t>Sandbox</a:t>
                      </a:r>
                      <a:endParaRPr lang="zh-CN" altLang="en-US" dirty="0"/>
                    </a:p>
                  </a:txBody>
                  <a:tcPr/>
                </a:tc>
                <a:tc>
                  <a:txBody>
                    <a:bodyPr/>
                    <a:lstStyle/>
                    <a:p>
                      <a:r>
                        <a:rPr lang="en-US" altLang="zh-CN" dirty="0" smtClean="0"/>
                        <a:t>Sandbox</a:t>
                      </a:r>
                      <a:endParaRPr lang="zh-CN" altLang="en-US" dirty="0"/>
                    </a:p>
                  </a:txBody>
                  <a:tcPr/>
                </a:tc>
                <a:tc>
                  <a:txBody>
                    <a:bodyPr/>
                    <a:lstStyle/>
                    <a:p>
                      <a:r>
                        <a:rPr lang="en-US" altLang="zh-CN" dirty="0" smtClean="0"/>
                        <a:t>Sandbox &amp; Encryption</a:t>
                      </a:r>
                      <a:endParaRPr lang="zh-CN" altLang="en-US" dirty="0"/>
                    </a:p>
                  </a:txBody>
                  <a:tcPr/>
                </a:tc>
                <a:tc>
                  <a:txBody>
                    <a:bodyPr/>
                    <a:lstStyle/>
                    <a:p>
                      <a:r>
                        <a:rPr lang="en-US" altLang="zh-CN" dirty="0" smtClean="0"/>
                        <a:t>DAC</a:t>
                      </a:r>
                      <a:endParaRPr lang="zh-CN" altLang="en-US" dirty="0"/>
                    </a:p>
                  </a:txBody>
                  <a:tcPr/>
                </a:tc>
                <a:tc>
                  <a:txBody>
                    <a:bodyPr/>
                    <a:lstStyle/>
                    <a:p>
                      <a:r>
                        <a:rPr lang="en-US" altLang="zh-CN" b="1" dirty="0" smtClean="0"/>
                        <a:t>Sandbox</a:t>
                      </a:r>
                      <a:endParaRPr lang="zh-CN" altLang="en-US" b="1" dirty="0"/>
                    </a:p>
                  </a:txBody>
                  <a:tcPr/>
                </a:tc>
              </a:tr>
              <a:tr h="370840">
                <a:tc>
                  <a:txBody>
                    <a:bodyPr/>
                    <a:lstStyle/>
                    <a:p>
                      <a:r>
                        <a:rPr lang="en-US" altLang="zh-CN" dirty="0" smtClean="0"/>
                        <a:t>Data sharing among business</a:t>
                      </a:r>
                      <a:r>
                        <a:rPr lang="en-US" altLang="zh-CN" baseline="0" dirty="0" smtClean="0"/>
                        <a:t> apps</a:t>
                      </a:r>
                      <a:endParaRPr lang="zh-CN" altLang="en-US" dirty="0"/>
                    </a:p>
                  </a:txBody>
                  <a:tcPr/>
                </a:tc>
                <a:tc>
                  <a:txBody>
                    <a:bodyPr/>
                    <a:lstStyle/>
                    <a:p>
                      <a:r>
                        <a:rPr lang="en-US" altLang="zh-CN" baseline="0" dirty="0" smtClean="0"/>
                        <a:t>O</a:t>
                      </a:r>
                      <a:r>
                        <a:rPr lang="en-US" altLang="zh-CN" dirty="0" smtClean="0"/>
                        <a:t>nline access required</a:t>
                      </a:r>
                      <a:r>
                        <a:rPr lang="en-US" altLang="zh-CN" baseline="0" dirty="0" smtClean="0"/>
                        <a:t> </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a:t>
                      </a:r>
                      <a:r>
                        <a:rPr lang="en-US" altLang="zh-CN" dirty="0" smtClean="0"/>
                        <a:t>nline access required</a:t>
                      </a:r>
                      <a:r>
                        <a:rPr lang="en-US" altLang="zh-CN" baseline="0" dirty="0" smtClean="0"/>
                        <a:t> </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txBody>
                  <a:tcPr/>
                </a:tc>
                <a:tc>
                  <a:txBody>
                    <a:bodyPr/>
                    <a:lstStyle/>
                    <a:p>
                      <a:r>
                        <a:rPr lang="en-US" altLang="zh-CN" baseline="0" dirty="0" smtClean="0"/>
                        <a:t>O</a:t>
                      </a:r>
                      <a:r>
                        <a:rPr lang="en-US" altLang="zh-CN" dirty="0" smtClean="0"/>
                        <a:t>nline access required</a:t>
                      </a:r>
                      <a:r>
                        <a:rPr lang="en-US" altLang="zh-CN" baseline="0" dirty="0" smtClean="0"/>
                        <a:t> </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Local shared</a:t>
                      </a:r>
                      <a:endParaRPr lang="zh-CN" altLang="en-US" dirty="0" smtClean="0"/>
                    </a:p>
                  </a:txBody>
                  <a:tcPr/>
                </a:tc>
                <a:tc>
                  <a:txBody>
                    <a:bodyPr/>
                    <a:lstStyle/>
                    <a:p>
                      <a:r>
                        <a:rPr lang="en-US" altLang="zh-CN" dirty="0" smtClean="0"/>
                        <a:t>Local shared</a:t>
                      </a:r>
                      <a:endParaRPr lang="zh-CN" altLang="en-US" dirty="0"/>
                    </a:p>
                  </a:txBody>
                  <a:tcPr/>
                </a:tc>
                <a:tc>
                  <a:txBody>
                    <a:bodyPr/>
                    <a:lstStyle/>
                    <a:p>
                      <a:r>
                        <a:rPr lang="en-US" altLang="zh-CN" b="1" dirty="0" smtClean="0"/>
                        <a:t>Local shared</a:t>
                      </a:r>
                      <a:endParaRPr lang="zh-CN" altLang="en-US" b="1" dirty="0"/>
                    </a:p>
                  </a:txBody>
                  <a:tcPr/>
                </a:tc>
              </a:tr>
              <a:tr h="370840">
                <a:tc>
                  <a:txBody>
                    <a:bodyPr/>
                    <a:lstStyle/>
                    <a:p>
                      <a:r>
                        <a:rPr lang="en-US" altLang="zh-CN" dirty="0" smtClean="0"/>
                        <a:t>Access control and</a:t>
                      </a:r>
                      <a:r>
                        <a:rPr lang="en-US" altLang="zh-CN" baseline="0" dirty="0" smtClean="0"/>
                        <a:t> granularity</a:t>
                      </a:r>
                      <a:endParaRPr lang="zh-CN" altLang="en-US" dirty="0"/>
                    </a:p>
                  </a:txBody>
                  <a:tcPr/>
                </a:tc>
                <a:tc>
                  <a:txBody>
                    <a:bodyPr/>
                    <a:lstStyle/>
                    <a:p>
                      <a:r>
                        <a:rPr lang="en-US" altLang="zh-CN" dirty="0" smtClean="0"/>
                        <a:t>Static</a:t>
                      </a:r>
                      <a:endParaRPr lang="zh-CN" altLang="en-US" dirty="0"/>
                    </a:p>
                  </a:txBody>
                  <a:tcPr/>
                </a:tc>
                <a:tc>
                  <a:txBody>
                    <a:bodyPr/>
                    <a:lstStyle/>
                    <a:p>
                      <a:r>
                        <a:rPr lang="en-US" altLang="zh-CN" dirty="0" smtClean="0"/>
                        <a:t>Static</a:t>
                      </a:r>
                      <a:endParaRPr lang="zh-CN" altLang="en-US" dirty="0"/>
                    </a:p>
                  </a:txBody>
                  <a:tcPr/>
                </a:tc>
                <a:tc>
                  <a:txBody>
                    <a:bodyPr/>
                    <a:lstStyle/>
                    <a:p>
                      <a:r>
                        <a:rPr lang="en-US" altLang="zh-CN" dirty="0" smtClean="0"/>
                        <a:t>Coarse</a:t>
                      </a:r>
                      <a:r>
                        <a:rPr lang="en-US" altLang="zh-CN" baseline="0" dirty="0" smtClean="0"/>
                        <a:t> </a:t>
                      </a:r>
                      <a:r>
                        <a:rPr lang="en-US" altLang="zh-CN" dirty="0" smtClean="0"/>
                        <a:t>Dynamic</a:t>
                      </a:r>
                      <a:endParaRPr lang="zh-CN" altLang="en-US" dirty="0"/>
                    </a:p>
                  </a:txBody>
                  <a:tcPr/>
                </a:tc>
                <a:tc>
                  <a:txBody>
                    <a:bodyPr/>
                    <a:lstStyle/>
                    <a:p>
                      <a:r>
                        <a:rPr lang="en-US" altLang="zh-CN" dirty="0" smtClean="0"/>
                        <a:t>Static</a:t>
                      </a:r>
                      <a:endParaRPr lang="zh-CN" altLang="en-US" dirty="0"/>
                    </a:p>
                  </a:txBody>
                  <a:tcPr/>
                </a:tc>
                <a:tc>
                  <a:txBody>
                    <a:bodyPr/>
                    <a:lstStyle/>
                    <a:p>
                      <a:r>
                        <a:rPr lang="en-US" altLang="zh-CN" dirty="0" smtClean="0"/>
                        <a:t>Coarse</a:t>
                      </a:r>
                      <a:r>
                        <a:rPr lang="en-US" altLang="zh-CN" baseline="0" dirty="0" smtClean="0"/>
                        <a:t> </a:t>
                      </a:r>
                      <a:r>
                        <a:rPr lang="en-US" altLang="zh-CN" dirty="0" smtClean="0"/>
                        <a:t>Dynamic</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t>File</a:t>
                      </a:r>
                      <a:r>
                        <a:rPr lang="en-US" altLang="zh-CN" b="1" baseline="0" dirty="0" smtClean="0"/>
                        <a:t>-level</a:t>
                      </a:r>
                      <a:endParaRPr lang="zh-CN" altLang="en-US" b="1" dirty="0" smtClean="0"/>
                    </a:p>
                    <a:p>
                      <a:r>
                        <a:rPr lang="en-US" altLang="zh-CN" b="1" dirty="0" smtClean="0"/>
                        <a:t>Dynamic</a:t>
                      </a:r>
                    </a:p>
                  </a:txBody>
                  <a:tcPr/>
                </a:tc>
              </a:tr>
            </a:tbl>
          </a:graphicData>
        </a:graphic>
      </p:graphicFrame>
      <p:sp>
        <p:nvSpPr>
          <p:cNvPr id="4" name="幻灯片编号占位符 3"/>
          <p:cNvSpPr>
            <a:spLocks noGrp="1"/>
          </p:cNvSpPr>
          <p:nvPr>
            <p:ph type="sldNum" sz="quarter" idx="12"/>
          </p:nvPr>
        </p:nvSpPr>
        <p:spPr/>
        <p:txBody>
          <a:bodyPr/>
          <a:lstStyle/>
          <a:p>
            <a:fld id="{B4E3E5EF-7AA6-40DD-AA96-319B0649D502}" type="slidenum">
              <a:rPr lang="en-US" smtClean="0"/>
              <a:pPr/>
              <a:t>34</a:t>
            </a:fld>
            <a:endParaRPr lang="en-US"/>
          </a:p>
        </p:txBody>
      </p:sp>
    </p:spTree>
    <p:extLst>
      <p:ext uri="{BB962C8B-B14F-4D97-AF65-F5344CB8AC3E}">
        <p14:creationId xmlns:p14="http://schemas.microsoft.com/office/powerpoint/2010/main" val="736692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Discussion</a:t>
            </a:r>
            <a:endParaRPr kumimoji="1" lang="zh-CN" altLang="en-US" dirty="0"/>
          </a:p>
        </p:txBody>
      </p:sp>
      <p:sp>
        <p:nvSpPr>
          <p:cNvPr id="3" name="内容占位符 2"/>
          <p:cNvSpPr>
            <a:spLocks noGrp="1"/>
          </p:cNvSpPr>
          <p:nvPr>
            <p:ph idx="1"/>
          </p:nvPr>
        </p:nvSpPr>
        <p:spPr/>
        <p:txBody>
          <a:bodyPr/>
          <a:lstStyle/>
          <a:p>
            <a:r>
              <a:rPr kumimoji="1" lang="en-US" altLang="zh-CN" dirty="0" smtClean="0"/>
              <a:t>Usage of anti-reverse engineering techniques crashes the application rewriting</a:t>
            </a:r>
          </a:p>
          <a:p>
            <a:pPr lvl="1"/>
            <a:r>
              <a:rPr kumimoji="1" lang="en-US" altLang="zh-CN" i="1" dirty="0" err="1" smtClean="0"/>
              <a:t>apktool</a:t>
            </a:r>
            <a:endParaRPr kumimoji="1" lang="en-US" altLang="zh-CN" i="1" dirty="0"/>
          </a:p>
          <a:p>
            <a:r>
              <a:rPr kumimoji="1" lang="en-US" altLang="zh-CN" dirty="0" smtClean="0"/>
              <a:t> System call invoked not through the system </a:t>
            </a:r>
            <a:r>
              <a:rPr kumimoji="1" lang="en-US" altLang="zh-CN" i="1" dirty="0" err="1" smtClean="0"/>
              <a:t>libc</a:t>
            </a:r>
            <a:r>
              <a:rPr kumimoji="1" lang="en-US" altLang="zh-CN" i="1" dirty="0" smtClean="0"/>
              <a:t> </a:t>
            </a:r>
            <a:r>
              <a:rPr kumimoji="1" lang="en-US" altLang="zh-CN" dirty="0" smtClean="0"/>
              <a:t>by pass our mechanism</a:t>
            </a:r>
            <a:endParaRPr kumimoji="1" lang="zh-CN" altLang="en-US" i="1"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35</a:t>
            </a:fld>
            <a:endParaRPr lang="en-US"/>
          </a:p>
        </p:txBody>
      </p:sp>
    </p:spTree>
    <p:extLst>
      <p:ext uri="{BB962C8B-B14F-4D97-AF65-F5344CB8AC3E}">
        <p14:creationId xmlns:p14="http://schemas.microsoft.com/office/powerpoint/2010/main" val="2389108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Publication List</a:t>
            </a:r>
            <a:endParaRPr kumimoji="1" lang="zh-CN" altLang="en-US" dirty="0"/>
          </a:p>
        </p:txBody>
      </p:sp>
      <p:sp>
        <p:nvSpPr>
          <p:cNvPr id="3" name="内容占位符 2"/>
          <p:cNvSpPr>
            <a:spLocks noGrp="1"/>
          </p:cNvSpPr>
          <p:nvPr>
            <p:ph idx="1"/>
          </p:nvPr>
        </p:nvSpPr>
        <p:spPr/>
        <p:txBody>
          <a:bodyPr>
            <a:normAutofit/>
          </a:bodyPr>
          <a:lstStyle/>
          <a:p>
            <a:r>
              <a:rPr kumimoji="1" lang="en-US" altLang="zh-CN" sz="2800" dirty="0" smtClean="0"/>
              <a:t>Zhengyang Qu, V. </a:t>
            </a:r>
            <a:r>
              <a:rPr kumimoji="1" lang="en-US" altLang="zh-CN" sz="2800" dirty="0" err="1" smtClean="0"/>
              <a:t>Rastogi</a:t>
            </a:r>
            <a:r>
              <a:rPr kumimoji="1" lang="en-US" altLang="zh-CN" sz="2800" dirty="0" smtClean="0"/>
              <a:t>, X. Zhang, Y. Chen, T. Zhu, Z. Chen, “AutoCog: Measuring the Description-to-permission Fidelity in Android Applications” in ACM CCS 2014 (114/585, 19.5%)</a:t>
            </a:r>
          </a:p>
          <a:p>
            <a:r>
              <a:rPr kumimoji="1" lang="en-US" altLang="zh-CN" sz="2800" dirty="0" smtClean="0"/>
              <a:t>Zhengyang Qu, G. </a:t>
            </a:r>
            <a:r>
              <a:rPr kumimoji="1" lang="en-US" altLang="zh-CN" sz="2800" dirty="0" err="1" smtClean="0"/>
              <a:t>Guo</a:t>
            </a:r>
            <a:r>
              <a:rPr kumimoji="1" lang="en-US" altLang="zh-CN" sz="2800" dirty="0" smtClean="0"/>
              <a:t>, Z. Shao, </a:t>
            </a:r>
            <a:r>
              <a:rPr kumimoji="1" lang="en-US" altLang="zh-CN" sz="2800" dirty="0" err="1" smtClean="0"/>
              <a:t>V.Rastogi</a:t>
            </a:r>
            <a:r>
              <a:rPr kumimoji="1" lang="en-US" altLang="zh-CN" sz="2800" dirty="0" smtClean="0"/>
              <a:t>, Y. Chen, H. Chen, W. Hong, “AppShield: A Proxy-based Data Access Mechanism in Enterprise Mobility Management”, submitted to ESORICS 2015.</a:t>
            </a:r>
            <a:endParaRPr kumimoji="1" lang="zh-CN" altLang="en-US" sz="2800"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36</a:t>
            </a:fld>
            <a:endParaRPr lang="en-US"/>
          </a:p>
        </p:txBody>
      </p:sp>
    </p:spTree>
    <p:extLst>
      <p:ext uri="{BB962C8B-B14F-4D97-AF65-F5344CB8AC3E}">
        <p14:creationId xmlns:p14="http://schemas.microsoft.com/office/powerpoint/2010/main" val="3258145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B4E3E5EF-7AA6-40DD-AA96-319B0649D502}" type="slidenum">
              <a:rPr lang="en-US" smtClean="0"/>
              <a:pPr/>
              <a:t>37</a:t>
            </a:fld>
            <a:endParaRPr lang="en-US"/>
          </a:p>
        </p:txBody>
      </p:sp>
      <p:sp>
        <p:nvSpPr>
          <p:cNvPr id="6" name="文本框 5"/>
          <p:cNvSpPr txBox="1"/>
          <p:nvPr/>
        </p:nvSpPr>
        <p:spPr>
          <a:xfrm>
            <a:off x="2743200" y="2819400"/>
            <a:ext cx="3886200" cy="1077218"/>
          </a:xfrm>
          <a:prstGeom prst="rect">
            <a:avLst/>
          </a:prstGeom>
          <a:noFill/>
        </p:spPr>
        <p:txBody>
          <a:bodyPr wrap="square" rtlCol="0">
            <a:spAutoFit/>
          </a:bodyPr>
          <a:lstStyle/>
          <a:p>
            <a:r>
              <a:rPr kumimoji="1" lang="en-US" altLang="zh-CN" sz="6400" dirty="0" smtClean="0"/>
              <a:t>Thank you!</a:t>
            </a:r>
            <a:endParaRPr kumimoji="1" lang="zh-CN" altLang="en-US" sz="6400" dirty="0"/>
          </a:p>
        </p:txBody>
      </p:sp>
      <p:sp>
        <p:nvSpPr>
          <p:cNvPr id="2" name="文本框 1"/>
          <p:cNvSpPr txBox="1"/>
          <p:nvPr/>
        </p:nvSpPr>
        <p:spPr>
          <a:xfrm>
            <a:off x="1295400" y="4953000"/>
            <a:ext cx="6858000" cy="584775"/>
          </a:xfrm>
          <a:prstGeom prst="rect">
            <a:avLst/>
          </a:prstGeom>
          <a:noFill/>
        </p:spPr>
        <p:txBody>
          <a:bodyPr wrap="square" rtlCol="0">
            <a:spAutoFit/>
          </a:bodyPr>
          <a:lstStyle/>
          <a:p>
            <a:pPr algn="ctr"/>
            <a:r>
              <a:rPr kumimoji="1" lang="en-US" altLang="zh-CN" sz="3200" i="1" dirty="0"/>
              <a:t>http://</a:t>
            </a:r>
            <a:r>
              <a:rPr kumimoji="1" lang="en-US" altLang="zh-CN" sz="3200" i="1" dirty="0" err="1"/>
              <a:t>list.cs.northwestern.edu</a:t>
            </a:r>
            <a:r>
              <a:rPr kumimoji="1" lang="en-US" altLang="zh-CN" sz="3200" i="1" dirty="0"/>
              <a:t>/mobile/</a:t>
            </a:r>
            <a:endParaRPr kumimoji="1" lang="zh-CN" altLang="en-US" sz="3200" i="1" dirty="0"/>
          </a:p>
        </p:txBody>
      </p:sp>
      <p:sp>
        <p:nvSpPr>
          <p:cNvPr id="5" name="文本框 4"/>
          <p:cNvSpPr txBox="1"/>
          <p:nvPr/>
        </p:nvSpPr>
        <p:spPr>
          <a:xfrm>
            <a:off x="2514600" y="4191000"/>
            <a:ext cx="4419600" cy="553998"/>
          </a:xfrm>
          <a:prstGeom prst="rect">
            <a:avLst/>
          </a:prstGeom>
          <a:noFill/>
        </p:spPr>
        <p:txBody>
          <a:bodyPr wrap="square" rtlCol="0">
            <a:spAutoFit/>
          </a:bodyPr>
          <a:lstStyle/>
          <a:p>
            <a:pPr algn="ctr"/>
            <a:r>
              <a:rPr kumimoji="1" lang="en-US" altLang="zh-CN" sz="3000" dirty="0" smtClean="0"/>
              <a:t>Questions?</a:t>
            </a:r>
            <a:endParaRPr kumimoji="1" lang="zh-CN" altLang="en-US" sz="3000" dirty="0"/>
          </a:p>
        </p:txBody>
      </p:sp>
    </p:spTree>
    <p:extLst>
      <p:ext uri="{BB962C8B-B14F-4D97-AF65-F5344CB8AC3E}">
        <p14:creationId xmlns:p14="http://schemas.microsoft.com/office/powerpoint/2010/main" val="1190202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Demo</a:t>
            </a:r>
            <a:endParaRPr kumimoji="1" lang="zh-CN" altLang="en-US" dirty="0"/>
          </a:p>
        </p:txBody>
      </p:sp>
      <p:sp>
        <p:nvSpPr>
          <p:cNvPr id="3" name="内容占位符 2"/>
          <p:cNvSpPr>
            <a:spLocks noGrp="1"/>
          </p:cNvSpPr>
          <p:nvPr>
            <p:ph idx="1"/>
          </p:nvPr>
        </p:nvSpPr>
        <p:spPr>
          <a:xfrm>
            <a:off x="457200" y="1600200"/>
            <a:ext cx="4572000" cy="4525963"/>
          </a:xfrm>
        </p:spPr>
        <p:txBody>
          <a:bodyPr/>
          <a:lstStyle/>
          <a:p>
            <a:r>
              <a:rPr kumimoji="1" lang="en-US" altLang="zh-CN" dirty="0" smtClean="0"/>
              <a:t>The shielded sample app </a:t>
            </a:r>
            <a:r>
              <a:rPr kumimoji="1" lang="en-US" altLang="zh-CN" dirty="0" err="1" smtClean="0"/>
              <a:t>TextEdit</a:t>
            </a:r>
            <a:endParaRPr kumimoji="1" lang="en-US" altLang="zh-CN" dirty="0" smtClean="0"/>
          </a:p>
          <a:p>
            <a:r>
              <a:rPr kumimoji="1" lang="en-US" altLang="zh-CN" dirty="0" smtClean="0"/>
              <a:t>The virtual file path “/storage/emulated/0/</a:t>
            </a:r>
            <a:r>
              <a:rPr kumimoji="1" lang="en-US" altLang="zh-CN" dirty="0" err="1" smtClean="0"/>
              <a:t>AppShield</a:t>
            </a:r>
            <a:r>
              <a:rPr kumimoji="1" lang="en-US" altLang="zh-CN" dirty="0" smtClean="0"/>
              <a:t>/testfile1.txt” in SD card</a:t>
            </a:r>
          </a:p>
          <a:p>
            <a:r>
              <a:rPr kumimoji="1" lang="en-US" altLang="zh-CN" dirty="0" smtClean="0"/>
              <a:t>The file really accessed is in the internal storage </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38</a:t>
            </a:fld>
            <a:endParaRPr 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447800"/>
            <a:ext cx="2914650" cy="5181600"/>
          </a:xfrm>
          <a:prstGeom prst="rect">
            <a:avLst/>
          </a:prstGeom>
        </p:spPr>
      </p:pic>
    </p:spTree>
    <p:extLst>
      <p:ext uri="{BB962C8B-B14F-4D97-AF65-F5344CB8AC3E}">
        <p14:creationId xmlns:p14="http://schemas.microsoft.com/office/powerpoint/2010/main" val="3335679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Demo</a:t>
            </a:r>
            <a:endParaRPr kumimoji="1" lang="zh-CN" altLang="en-US" dirty="0"/>
          </a:p>
        </p:txBody>
      </p:sp>
      <p:sp>
        <p:nvSpPr>
          <p:cNvPr id="3" name="内容占位符 2"/>
          <p:cNvSpPr>
            <a:spLocks noGrp="1"/>
          </p:cNvSpPr>
          <p:nvPr>
            <p:ph idx="1"/>
          </p:nvPr>
        </p:nvSpPr>
        <p:spPr/>
        <p:txBody>
          <a:bodyPr/>
          <a:lstStyle/>
          <a:p>
            <a:r>
              <a:rPr kumimoji="1" lang="en-US" altLang="zh-CN" dirty="0" smtClean="0"/>
              <a:t>The personal application WPS could only access the fake file kept in SD card </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39</a:t>
            </a:fld>
            <a:endParaRPr 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3988" y="2624667"/>
            <a:ext cx="2338388" cy="415713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624667"/>
            <a:ext cx="2338388" cy="4157133"/>
          </a:xfrm>
          <a:prstGeom prst="rect">
            <a:avLst/>
          </a:prstGeom>
        </p:spPr>
      </p:pic>
      <p:sp>
        <p:nvSpPr>
          <p:cNvPr id="7" name="圆角矩形 6"/>
          <p:cNvSpPr/>
          <p:nvPr/>
        </p:nvSpPr>
        <p:spPr>
          <a:xfrm>
            <a:off x="1066800" y="3733800"/>
            <a:ext cx="1716259" cy="5345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11"/>
          <p:cNvCxnSpPr>
            <a:stCxn id="7" idx="3"/>
          </p:cNvCxnSpPr>
          <p:nvPr/>
        </p:nvCxnSpPr>
        <p:spPr>
          <a:xfrm flipV="1">
            <a:off x="2783059" y="2895600"/>
            <a:ext cx="2474741" cy="1105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090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Tradeoff: </a:t>
            </a:r>
            <a:br>
              <a:rPr kumimoji="1" lang="en-US" altLang="zh-CN" dirty="0" smtClean="0"/>
            </a:br>
            <a:r>
              <a:rPr kumimoji="1" lang="en-US" altLang="zh-CN" dirty="0" smtClean="0"/>
              <a:t>Productivity </a:t>
            </a:r>
            <a:r>
              <a:rPr kumimoji="1" lang="en-US" altLang="zh-CN" i="1" dirty="0" err="1" smtClean="0"/>
              <a:t>v.s</a:t>
            </a:r>
            <a:r>
              <a:rPr kumimoji="1" lang="en-US" altLang="zh-CN" i="1" dirty="0" smtClean="0"/>
              <a:t>. </a:t>
            </a:r>
            <a:r>
              <a:rPr kumimoji="1" lang="en-US" altLang="zh-CN" dirty="0" smtClean="0"/>
              <a:t>Security</a:t>
            </a:r>
            <a:endParaRPr kumimoji="1" lang="zh-CN" altLang="en-US" dirty="0"/>
          </a:p>
        </p:txBody>
      </p:sp>
      <p:sp>
        <p:nvSpPr>
          <p:cNvPr id="3" name="内容占位符 2"/>
          <p:cNvSpPr>
            <a:spLocks noGrp="1"/>
          </p:cNvSpPr>
          <p:nvPr>
            <p:ph idx="1"/>
          </p:nvPr>
        </p:nvSpPr>
        <p:spPr>
          <a:xfrm>
            <a:off x="457200" y="1600200"/>
            <a:ext cx="8229600" cy="4876800"/>
          </a:xfrm>
        </p:spPr>
        <p:txBody>
          <a:bodyPr>
            <a:normAutofit/>
          </a:bodyPr>
          <a:lstStyle/>
          <a:p>
            <a:pPr marL="0" indent="0">
              <a:buNone/>
            </a:pPr>
            <a:endParaRPr kumimoji="1" lang="en-US" altLang="zh-CN" dirty="0"/>
          </a:p>
          <a:p>
            <a:endParaRPr kumimoji="1" lang="en-US" altLang="zh-CN" dirty="0" smtClean="0"/>
          </a:p>
          <a:p>
            <a:endParaRPr kumimoji="1" lang="en-US" altLang="zh-CN" dirty="0"/>
          </a:p>
          <a:p>
            <a:endParaRPr kumimoji="1" lang="en-US" altLang="zh-CN" dirty="0" smtClean="0"/>
          </a:p>
          <a:p>
            <a:pPr marL="0" indent="0">
              <a:buNone/>
            </a:pPr>
            <a:endParaRPr kumimoji="1" lang="en-US" altLang="zh-CN"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4</a:t>
            </a:fld>
            <a:endParaRPr lang="en-US"/>
          </a:p>
        </p:txBody>
      </p:sp>
      <p:pic>
        <p:nvPicPr>
          <p:cNvPr id="9" name="图片 8"/>
          <p:cNvPicPr>
            <a:picLocks noChangeAspect="1"/>
          </p:cNvPicPr>
          <p:nvPr/>
        </p:nvPicPr>
        <p:blipFill>
          <a:blip r:embed="rId3"/>
          <a:stretch>
            <a:fillRect/>
          </a:stretch>
        </p:blipFill>
        <p:spPr>
          <a:xfrm>
            <a:off x="838200" y="1600200"/>
            <a:ext cx="7543800" cy="4881282"/>
          </a:xfrm>
          <a:prstGeom prst="rect">
            <a:avLst/>
          </a:prstGeom>
        </p:spPr>
      </p:pic>
    </p:spTree>
    <p:extLst>
      <p:ext uri="{BB962C8B-B14F-4D97-AF65-F5344CB8AC3E}">
        <p14:creationId xmlns:p14="http://schemas.microsoft.com/office/powerpoint/2010/main" val="1485591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546" y="2674839"/>
            <a:ext cx="2343854" cy="4166852"/>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524" y="2674839"/>
            <a:ext cx="2343855" cy="4166852"/>
          </a:xfrm>
          <a:prstGeom prst="rect">
            <a:avLst/>
          </a:prstGeom>
        </p:spPr>
      </p:pic>
      <p:sp>
        <p:nvSpPr>
          <p:cNvPr id="2" name="标题 1"/>
          <p:cNvSpPr>
            <a:spLocks noGrp="1"/>
          </p:cNvSpPr>
          <p:nvPr>
            <p:ph type="title"/>
          </p:nvPr>
        </p:nvSpPr>
        <p:spPr/>
        <p:txBody>
          <a:bodyPr>
            <a:normAutofit/>
          </a:bodyPr>
          <a:lstStyle/>
          <a:p>
            <a:r>
              <a:rPr kumimoji="1" lang="en-US" altLang="zh-CN" dirty="0" smtClean="0"/>
              <a:t>Demo</a:t>
            </a:r>
            <a:endParaRPr kumimoji="1" lang="zh-CN" altLang="en-US" dirty="0"/>
          </a:p>
        </p:txBody>
      </p:sp>
      <p:sp>
        <p:nvSpPr>
          <p:cNvPr id="3" name="内容占位符 2"/>
          <p:cNvSpPr>
            <a:spLocks noGrp="1"/>
          </p:cNvSpPr>
          <p:nvPr>
            <p:ph idx="1"/>
          </p:nvPr>
        </p:nvSpPr>
        <p:spPr/>
        <p:txBody>
          <a:bodyPr/>
          <a:lstStyle/>
          <a:p>
            <a:r>
              <a:rPr kumimoji="1" lang="en-US" altLang="zh-CN" dirty="0" smtClean="0"/>
              <a:t>Select the application to </a:t>
            </a:r>
            <a:r>
              <a:rPr kumimoji="1" lang="en-US" altLang="zh-CN" smtClean="0"/>
              <a:t>be shield</a:t>
            </a:r>
            <a:r>
              <a:rPr kumimoji="1" lang="en-US" altLang="zh-CN" dirty="0" smtClean="0"/>
              <a:t>, and upload to our server</a:t>
            </a:r>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40</a:t>
            </a:fld>
            <a:endParaRPr lang="en-US"/>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503" y="2674839"/>
            <a:ext cx="2345347" cy="4169506"/>
          </a:xfrm>
          <a:prstGeom prst="rect">
            <a:avLst/>
          </a:prstGeom>
        </p:spPr>
      </p:pic>
    </p:spTree>
    <p:extLst>
      <p:ext uri="{BB962C8B-B14F-4D97-AF65-F5344CB8AC3E}">
        <p14:creationId xmlns:p14="http://schemas.microsoft.com/office/powerpoint/2010/main" val="3916619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199" y="2179987"/>
            <a:ext cx="2588519" cy="4601812"/>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915" y="2179987"/>
            <a:ext cx="2588519" cy="4601812"/>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054" y="2180740"/>
            <a:ext cx="2588096" cy="4601059"/>
          </a:xfrm>
          <a:prstGeom prst="rect">
            <a:avLst/>
          </a:prstGeom>
        </p:spPr>
      </p:pic>
      <p:sp>
        <p:nvSpPr>
          <p:cNvPr id="2" name="标题 1"/>
          <p:cNvSpPr>
            <a:spLocks noGrp="1"/>
          </p:cNvSpPr>
          <p:nvPr>
            <p:ph type="title"/>
          </p:nvPr>
        </p:nvSpPr>
        <p:spPr/>
        <p:txBody>
          <a:bodyPr/>
          <a:lstStyle/>
          <a:p>
            <a:r>
              <a:rPr kumimoji="1" lang="en-US" altLang="zh-CN" dirty="0" smtClean="0"/>
              <a:t>Demo</a:t>
            </a:r>
            <a:endParaRPr kumimoji="1" lang="zh-CN" altLang="en-US" dirty="0"/>
          </a:p>
        </p:txBody>
      </p:sp>
      <p:sp>
        <p:nvSpPr>
          <p:cNvPr id="3" name="内容占位符 2"/>
          <p:cNvSpPr>
            <a:spLocks noGrp="1"/>
          </p:cNvSpPr>
          <p:nvPr>
            <p:ph idx="1"/>
          </p:nvPr>
        </p:nvSpPr>
        <p:spPr/>
        <p:txBody>
          <a:bodyPr/>
          <a:lstStyle/>
          <a:p>
            <a:r>
              <a:rPr kumimoji="1" lang="en-US" altLang="zh-CN" dirty="0" smtClean="0"/>
              <a:t>Replace the application with the shielded one</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41</a:t>
            </a:fld>
            <a:endParaRPr lang="en-US"/>
          </a:p>
        </p:txBody>
      </p:sp>
    </p:spTree>
    <p:extLst>
      <p:ext uri="{BB962C8B-B14F-4D97-AF65-F5344CB8AC3E}">
        <p14:creationId xmlns:p14="http://schemas.microsoft.com/office/powerpoint/2010/main" val="3957236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438" y="1432655"/>
            <a:ext cx="2971800" cy="5283200"/>
          </a:xfrm>
          <a:prstGeom prst="rect">
            <a:avLst/>
          </a:prstGeom>
        </p:spPr>
      </p:pic>
      <p:sp>
        <p:nvSpPr>
          <p:cNvPr id="2" name="标题 1"/>
          <p:cNvSpPr>
            <a:spLocks noGrp="1"/>
          </p:cNvSpPr>
          <p:nvPr>
            <p:ph type="title"/>
          </p:nvPr>
        </p:nvSpPr>
        <p:spPr/>
        <p:txBody>
          <a:bodyPr/>
          <a:lstStyle/>
          <a:p>
            <a:r>
              <a:rPr kumimoji="1" lang="en-US" altLang="zh-CN" dirty="0" smtClean="0"/>
              <a:t>Demo</a:t>
            </a:r>
            <a:endParaRPr kumimoji="1" lang="zh-CN" altLang="en-US" dirty="0"/>
          </a:p>
        </p:txBody>
      </p:sp>
      <p:sp>
        <p:nvSpPr>
          <p:cNvPr id="3" name="内容占位符 2"/>
          <p:cNvSpPr>
            <a:spLocks noGrp="1"/>
          </p:cNvSpPr>
          <p:nvPr>
            <p:ph idx="1"/>
          </p:nvPr>
        </p:nvSpPr>
        <p:spPr>
          <a:xfrm>
            <a:off x="457200" y="1600200"/>
            <a:ext cx="4114800" cy="4525963"/>
          </a:xfrm>
        </p:spPr>
        <p:txBody>
          <a:bodyPr/>
          <a:lstStyle/>
          <a:p>
            <a:r>
              <a:rPr kumimoji="1" lang="en-US" altLang="zh-CN" dirty="0" smtClean="0"/>
              <a:t>The business version of application monitors the behavior, and alert the user in enforcing the policy</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42</a:t>
            </a:fld>
            <a:endParaRPr lang="en-US"/>
          </a:p>
        </p:txBody>
      </p:sp>
    </p:spTree>
    <p:extLst>
      <p:ext uri="{BB962C8B-B14F-4D97-AF65-F5344CB8AC3E}">
        <p14:creationId xmlns:p14="http://schemas.microsoft.com/office/powerpoint/2010/main" val="2129250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600200"/>
            <a:ext cx="2828925" cy="5029200"/>
          </a:xfrm>
          <a:prstGeom prst="rect">
            <a:avLst/>
          </a:prstGeom>
        </p:spPr>
      </p:pic>
      <p:sp>
        <p:nvSpPr>
          <p:cNvPr id="2" name="标题 1"/>
          <p:cNvSpPr>
            <a:spLocks noGrp="1"/>
          </p:cNvSpPr>
          <p:nvPr>
            <p:ph type="title"/>
          </p:nvPr>
        </p:nvSpPr>
        <p:spPr/>
        <p:txBody>
          <a:bodyPr/>
          <a:lstStyle/>
          <a:p>
            <a:r>
              <a:rPr kumimoji="1" lang="en-US" altLang="zh-CN" dirty="0" smtClean="0"/>
              <a:t>Security Policy</a:t>
            </a:r>
            <a:endParaRPr kumimoji="1" lang="zh-CN" altLang="en-US" dirty="0"/>
          </a:p>
        </p:txBody>
      </p:sp>
      <p:sp>
        <p:nvSpPr>
          <p:cNvPr id="3" name="内容占位符 2"/>
          <p:cNvSpPr>
            <a:spLocks noGrp="1"/>
          </p:cNvSpPr>
          <p:nvPr>
            <p:ph idx="1"/>
          </p:nvPr>
        </p:nvSpPr>
        <p:spPr>
          <a:xfrm>
            <a:off x="457200" y="1600200"/>
            <a:ext cx="4114800" cy="4525963"/>
          </a:xfrm>
        </p:spPr>
        <p:txBody>
          <a:bodyPr/>
          <a:lstStyle/>
          <a:p>
            <a:r>
              <a:rPr kumimoji="1" lang="en-US" altLang="zh-CN" dirty="0" smtClean="0"/>
              <a:t>Decision on behavior: Allow (A), Forbid (F), Popup (P)</a:t>
            </a:r>
          </a:p>
          <a:p>
            <a:r>
              <a:rPr kumimoji="1" lang="en-US" altLang="zh-CN" dirty="0" smtClean="0"/>
              <a:t>Could change both locally and remotely in runtime</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43</a:t>
            </a:fld>
            <a:endParaRPr lang="en-US"/>
          </a:p>
        </p:txBody>
      </p:sp>
    </p:spTree>
    <p:extLst>
      <p:ext uri="{BB962C8B-B14F-4D97-AF65-F5344CB8AC3E}">
        <p14:creationId xmlns:p14="http://schemas.microsoft.com/office/powerpoint/2010/main" val="4050902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Android OS Popularity </a:t>
            </a:r>
            <a:endParaRPr kumimoji="1" lang="zh-CN" altLang="en-US" dirty="0"/>
          </a:p>
        </p:txBody>
      </p:sp>
      <p:pic>
        <p:nvPicPr>
          <p:cNvPr id="5" name="内容占位符 4"/>
          <p:cNvPicPr>
            <a:picLocks noGrp="1" noChangeAspect="1"/>
          </p:cNvPicPr>
          <p:nvPr>
            <p:ph idx="1"/>
          </p:nvPr>
        </p:nvPicPr>
        <p:blipFill>
          <a:blip r:embed="rId2"/>
          <a:srcRect t="1923" b="1923"/>
          <a:stretch>
            <a:fillRect/>
          </a:stretch>
        </p:blipFill>
        <p:spPr>
          <a:xfrm>
            <a:off x="533400" y="1295400"/>
            <a:ext cx="8229600" cy="4525963"/>
          </a:xfrm>
        </p:spPr>
      </p:pic>
      <p:sp>
        <p:nvSpPr>
          <p:cNvPr id="4" name="幻灯片编号占位符 3"/>
          <p:cNvSpPr>
            <a:spLocks noGrp="1"/>
          </p:cNvSpPr>
          <p:nvPr>
            <p:ph type="sldNum" sz="quarter" idx="12"/>
          </p:nvPr>
        </p:nvSpPr>
        <p:spPr/>
        <p:txBody>
          <a:bodyPr/>
          <a:lstStyle/>
          <a:p>
            <a:fld id="{B4E3E5EF-7AA6-40DD-AA96-319B0649D502}" type="slidenum">
              <a:rPr lang="en-US" smtClean="0"/>
              <a:pPr/>
              <a:t>5</a:t>
            </a:fld>
            <a:endParaRPr lang="en-US"/>
          </a:p>
        </p:txBody>
      </p:sp>
      <p:sp>
        <p:nvSpPr>
          <p:cNvPr id="6" name="文本框 5"/>
          <p:cNvSpPr txBox="1"/>
          <p:nvPr/>
        </p:nvSpPr>
        <p:spPr>
          <a:xfrm>
            <a:off x="1143000" y="5715000"/>
            <a:ext cx="7162800" cy="861774"/>
          </a:xfrm>
          <a:prstGeom prst="rect">
            <a:avLst/>
          </a:prstGeom>
          <a:noFill/>
        </p:spPr>
        <p:txBody>
          <a:bodyPr wrap="square" rtlCol="0">
            <a:spAutoFit/>
          </a:bodyPr>
          <a:lstStyle/>
          <a:p>
            <a:pPr algn="ctr"/>
            <a:r>
              <a:rPr kumimoji="1" lang="en-US" altLang="zh-CN" sz="2500" dirty="0" smtClean="0"/>
              <a:t>Mobile OS Market Share, Jan 2015</a:t>
            </a:r>
            <a:r>
              <a:rPr kumimoji="1" lang="en-US" altLang="zh-CN" sz="2500" dirty="0"/>
              <a:t>, by </a:t>
            </a:r>
            <a:r>
              <a:rPr kumimoji="1" lang="en-US" altLang="zh-CN" sz="2500" i="1" dirty="0" err="1" smtClean="0"/>
              <a:t>netmarketshare.com</a:t>
            </a:r>
            <a:r>
              <a:rPr kumimoji="1" lang="en-US" altLang="zh-CN" sz="2500" dirty="0" smtClean="0"/>
              <a:t>  </a:t>
            </a:r>
            <a:endParaRPr kumimoji="1" lang="zh-CN" altLang="en-US" sz="2500" dirty="0"/>
          </a:p>
        </p:txBody>
      </p:sp>
    </p:spTree>
    <p:extLst>
      <p:ext uri="{BB962C8B-B14F-4D97-AF65-F5344CB8AC3E}">
        <p14:creationId xmlns:p14="http://schemas.microsoft.com/office/powerpoint/2010/main" val="1687474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Android </a:t>
            </a:r>
            <a:r>
              <a:rPr kumimoji="1" lang="en-US" altLang="zh-CN" dirty="0" smtClean="0"/>
              <a:t>Malware/Spyware</a:t>
            </a:r>
            <a:endParaRPr kumimoji="1" lang="zh-CN" altLang="en-US" dirty="0"/>
          </a:p>
        </p:txBody>
      </p:sp>
      <p:pic>
        <p:nvPicPr>
          <p:cNvPr id="5" name="内容占位符 4"/>
          <p:cNvPicPr>
            <a:picLocks noGrp="1" noChangeAspect="1"/>
          </p:cNvPicPr>
          <p:nvPr>
            <p:ph idx="1"/>
          </p:nvPr>
        </p:nvPicPr>
        <p:blipFill>
          <a:blip r:embed="rId2"/>
          <a:srcRect t="16236" b="16236"/>
          <a:stretch>
            <a:fillRect/>
          </a:stretch>
        </p:blipFill>
        <p:spPr>
          <a:xfrm>
            <a:off x="533400" y="1676400"/>
            <a:ext cx="7848600" cy="4316428"/>
          </a:xfrm>
        </p:spPr>
      </p:pic>
      <p:sp>
        <p:nvSpPr>
          <p:cNvPr id="4" name="幻灯片编号占位符 3"/>
          <p:cNvSpPr>
            <a:spLocks noGrp="1"/>
          </p:cNvSpPr>
          <p:nvPr>
            <p:ph type="sldNum" sz="quarter" idx="12"/>
          </p:nvPr>
        </p:nvSpPr>
        <p:spPr/>
        <p:txBody>
          <a:bodyPr/>
          <a:lstStyle/>
          <a:p>
            <a:fld id="{B4E3E5EF-7AA6-40DD-AA96-319B0649D502}" type="slidenum">
              <a:rPr lang="en-US" smtClean="0"/>
              <a:pPr/>
              <a:t>6</a:t>
            </a:fld>
            <a:endParaRPr lang="en-US"/>
          </a:p>
        </p:txBody>
      </p:sp>
      <p:pic>
        <p:nvPicPr>
          <p:cNvPr id="6" name="图片 5"/>
          <p:cNvPicPr>
            <a:picLocks noChangeAspect="1"/>
          </p:cNvPicPr>
          <p:nvPr/>
        </p:nvPicPr>
        <p:blipFill>
          <a:blip r:embed="rId3"/>
          <a:stretch>
            <a:fillRect/>
          </a:stretch>
        </p:blipFill>
        <p:spPr>
          <a:xfrm>
            <a:off x="609600" y="1676400"/>
            <a:ext cx="7391400" cy="4419197"/>
          </a:xfrm>
          <a:prstGeom prst="rect">
            <a:avLst/>
          </a:prstGeom>
        </p:spPr>
      </p:pic>
    </p:spTree>
    <p:extLst>
      <p:ext uri="{BB962C8B-B14F-4D97-AF65-F5344CB8AC3E}">
        <p14:creationId xmlns:p14="http://schemas.microsoft.com/office/powerpoint/2010/main" val="379466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3"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Desired System</a:t>
            </a:r>
            <a:endParaRPr kumimoji="1" lang="zh-CN" altLang="en-US" dirty="0"/>
          </a:p>
        </p:txBody>
      </p:sp>
      <p:sp>
        <p:nvSpPr>
          <p:cNvPr id="3" name="内容占位符 2"/>
          <p:cNvSpPr>
            <a:spLocks noGrp="1"/>
          </p:cNvSpPr>
          <p:nvPr>
            <p:ph idx="1"/>
          </p:nvPr>
        </p:nvSpPr>
        <p:spPr/>
        <p:txBody>
          <a:bodyPr>
            <a:normAutofit fontScale="77500" lnSpcReduction="20000"/>
          </a:bodyPr>
          <a:lstStyle/>
          <a:p>
            <a:r>
              <a:rPr kumimoji="1" lang="en-US" altLang="zh-CN" dirty="0" smtClean="0"/>
              <a:t>Generality</a:t>
            </a:r>
          </a:p>
          <a:p>
            <a:pPr lvl="1"/>
            <a:r>
              <a:rPr kumimoji="1" lang="en-US" altLang="zh-CN" dirty="0" smtClean="0"/>
              <a:t>Any application on mobile marketplaces </a:t>
            </a:r>
            <a:r>
              <a:rPr kumimoji="1" lang="en-US" altLang="zh-CN" dirty="0" smtClean="0">
                <a:sym typeface="Wingdings"/>
              </a:rPr>
              <a:t> hardened business version</a:t>
            </a:r>
            <a:endParaRPr kumimoji="1" lang="en-US" altLang="zh-CN" dirty="0" smtClean="0"/>
          </a:p>
          <a:p>
            <a:r>
              <a:rPr kumimoji="1" lang="en-US" altLang="zh-CN" dirty="0" smtClean="0"/>
              <a:t>Data isolation/sharing</a:t>
            </a:r>
          </a:p>
          <a:p>
            <a:r>
              <a:rPr kumimoji="1" lang="en-US" altLang="zh-CN" dirty="0" smtClean="0"/>
              <a:t>Complete mediation</a:t>
            </a:r>
          </a:p>
          <a:p>
            <a:pPr lvl="1"/>
            <a:r>
              <a:rPr kumimoji="1" lang="en-US" altLang="zh-CN" dirty="0" smtClean="0"/>
              <a:t>Stealthy channels: reflection, native code, dynamic load </a:t>
            </a:r>
          </a:p>
          <a:p>
            <a:r>
              <a:rPr kumimoji="1" lang="en-US" altLang="zh-CN" dirty="0" smtClean="0"/>
              <a:t>Flexibility</a:t>
            </a:r>
          </a:p>
          <a:p>
            <a:pPr lvl="1"/>
            <a:r>
              <a:rPr kumimoji="1" lang="en-US" altLang="zh-CN" dirty="0" smtClean="0"/>
              <a:t>Dynamic &amp; remote access policy update</a:t>
            </a:r>
          </a:p>
          <a:p>
            <a:r>
              <a:rPr kumimoji="1" lang="en-US" altLang="zh-CN" dirty="0" smtClean="0"/>
              <a:t>Portability</a:t>
            </a:r>
          </a:p>
          <a:p>
            <a:pPr lvl="1"/>
            <a:r>
              <a:rPr kumimoji="1" lang="en-US" altLang="zh-CN" dirty="0" smtClean="0"/>
              <a:t>No modifications (dependencies) on OS</a:t>
            </a:r>
          </a:p>
          <a:p>
            <a:r>
              <a:rPr kumimoji="1" lang="en-US" altLang="zh-CN" dirty="0" smtClean="0"/>
              <a:t>Cross-platform</a:t>
            </a:r>
          </a:p>
          <a:p>
            <a:pPr lvl="1"/>
            <a:r>
              <a:rPr kumimoji="1" lang="en-US" altLang="zh-CN" dirty="0" smtClean="0"/>
              <a:t>Proxy-based data access mechanism demo on </a:t>
            </a:r>
            <a:r>
              <a:rPr kumimoji="1" lang="en-US" altLang="zh-CN" dirty="0" err="1" smtClean="0"/>
              <a:t>iOS</a:t>
            </a:r>
            <a:endParaRPr kumimoji="1" lang="en-US" altLang="zh-CN" dirty="0" smtClean="0"/>
          </a:p>
          <a:p>
            <a:endParaRPr kumimoji="1" lang="en-US" altLang="zh-CN" dirty="0" smtClean="0"/>
          </a:p>
          <a:p>
            <a:endParaRPr kumimoji="1" lang="en-US" altLang="zh-CN" dirty="0" smtClean="0"/>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7</a:t>
            </a:fld>
            <a:endParaRPr lang="en-US"/>
          </a:p>
        </p:txBody>
      </p:sp>
    </p:spTree>
    <p:extLst>
      <p:ext uri="{BB962C8B-B14F-4D97-AF65-F5344CB8AC3E}">
        <p14:creationId xmlns:p14="http://schemas.microsoft.com/office/powerpoint/2010/main" val="31509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Major Methods</a:t>
            </a:r>
            <a:endParaRPr kumimoji="1"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030651102"/>
              </p:ext>
            </p:extLst>
          </p:nvPr>
        </p:nvGraphicFramePr>
        <p:xfrm>
          <a:off x="304799" y="2286000"/>
          <a:ext cx="8382002" cy="3108960"/>
        </p:xfrm>
        <a:graphic>
          <a:graphicData uri="http://schemas.openxmlformats.org/drawingml/2006/table">
            <a:tbl>
              <a:tblPr firstRow="1" bandRow="1">
                <a:tableStyleId>{5C22544A-7EE6-4342-B048-85BDC9FD1C3A}</a:tableStyleId>
              </a:tblPr>
              <a:tblGrid>
                <a:gridCol w="1600201"/>
                <a:gridCol w="1193799"/>
                <a:gridCol w="1436915"/>
                <a:gridCol w="1436915"/>
                <a:gridCol w="1436915"/>
                <a:gridCol w="1277257"/>
              </a:tblGrid>
              <a:tr h="370840">
                <a:tc>
                  <a:txBody>
                    <a:bodyPr/>
                    <a:lstStyle/>
                    <a:p>
                      <a:endParaRPr lang="zh-CN" altLang="en-US" dirty="0"/>
                    </a:p>
                  </a:txBody>
                  <a:tcPr/>
                </a:tc>
                <a:tc>
                  <a:txBody>
                    <a:bodyPr/>
                    <a:lstStyle/>
                    <a:p>
                      <a:r>
                        <a:rPr lang="en-US" altLang="zh-CN" dirty="0" smtClean="0"/>
                        <a:t>Developer</a:t>
                      </a:r>
                      <a:r>
                        <a:rPr lang="en-US" altLang="zh-CN" baseline="0" dirty="0" smtClean="0"/>
                        <a:t> support</a:t>
                      </a:r>
                      <a:endParaRPr lang="zh-CN" altLang="en-US" dirty="0"/>
                    </a:p>
                  </a:txBody>
                  <a:tcPr/>
                </a:tc>
                <a:tc>
                  <a:txBody>
                    <a:bodyPr/>
                    <a:lstStyle/>
                    <a:p>
                      <a:r>
                        <a:rPr lang="en-US" altLang="zh-CN" dirty="0" smtClean="0"/>
                        <a:t>OS version</a:t>
                      </a:r>
                      <a:r>
                        <a:rPr lang="en-US" altLang="zh-CN" baseline="0" dirty="0" smtClean="0"/>
                        <a:t> dependency</a:t>
                      </a:r>
                      <a:endParaRPr lang="zh-CN" altLang="en-US" dirty="0"/>
                    </a:p>
                  </a:txBody>
                  <a:tcPr/>
                </a:tc>
                <a:tc>
                  <a:txBody>
                    <a:bodyPr/>
                    <a:lstStyle/>
                    <a:p>
                      <a:r>
                        <a:rPr lang="en-US" altLang="zh-CN" dirty="0" smtClean="0"/>
                        <a:t>Device dependency</a:t>
                      </a:r>
                      <a:endParaRPr lang="zh-CN" altLang="en-US" dirty="0"/>
                    </a:p>
                  </a:txBody>
                  <a:tcPr/>
                </a:tc>
                <a:tc>
                  <a:txBody>
                    <a:bodyPr/>
                    <a:lstStyle/>
                    <a:p>
                      <a:r>
                        <a:rPr lang="en-US" altLang="zh-CN" dirty="0" smtClean="0"/>
                        <a:t>App dependency</a:t>
                      </a:r>
                      <a:endParaRPr lang="zh-CN" altLang="en-US" dirty="0"/>
                    </a:p>
                  </a:txBody>
                  <a:tcPr/>
                </a:tc>
                <a:tc>
                  <a:txBody>
                    <a:bodyPr/>
                    <a:lstStyle/>
                    <a:p>
                      <a:r>
                        <a:rPr lang="en-US" altLang="zh-CN" dirty="0" smtClean="0"/>
                        <a:t>Generality </a:t>
                      </a:r>
                      <a:endParaRPr lang="zh-CN" altLang="en-US" dirty="0"/>
                    </a:p>
                  </a:txBody>
                  <a:tcPr/>
                </a:tc>
              </a:tr>
              <a:tr h="370840">
                <a:tc>
                  <a:txBody>
                    <a:bodyPr/>
                    <a:lstStyle/>
                    <a:p>
                      <a:r>
                        <a:rPr lang="en-US" altLang="zh-CN" dirty="0" smtClean="0"/>
                        <a:t>Application rewriting</a:t>
                      </a:r>
                      <a:endParaRPr lang="zh-CN" altLang="en-US" dirty="0"/>
                    </a:p>
                  </a:txBody>
                  <a:tcPr/>
                </a:tc>
                <a:tc>
                  <a:txBody>
                    <a:bodyPr/>
                    <a:lstStyle/>
                    <a:p>
                      <a:r>
                        <a:rPr lang="en-US" altLang="zh-CN" dirty="0" smtClean="0"/>
                        <a:t>No</a:t>
                      </a:r>
                      <a:endParaRPr lang="zh-CN" altLang="en-US" dirty="0"/>
                    </a:p>
                  </a:txBody>
                  <a:tcPr>
                    <a:solidFill>
                      <a:srgbClr val="CCFFCC"/>
                    </a:solidFill>
                  </a:tcPr>
                </a:tc>
                <a:tc>
                  <a:txBody>
                    <a:bodyPr/>
                    <a:lstStyle/>
                    <a:p>
                      <a:r>
                        <a:rPr lang="en-US" altLang="zh-CN" dirty="0" smtClean="0"/>
                        <a:t>No</a:t>
                      </a:r>
                      <a:endParaRPr lang="zh-CN" altLang="en-US" dirty="0"/>
                    </a:p>
                  </a:txBody>
                  <a:tcPr>
                    <a:solidFill>
                      <a:srgbClr val="CCFFCC"/>
                    </a:solidFill>
                  </a:tcPr>
                </a:tc>
                <a:tc>
                  <a:txBody>
                    <a:bodyPr/>
                    <a:lstStyle/>
                    <a:p>
                      <a:r>
                        <a:rPr lang="en-US" altLang="zh-CN" dirty="0" smtClean="0"/>
                        <a:t>No</a:t>
                      </a:r>
                      <a:endParaRPr lang="zh-CN" altLang="en-US" dirty="0"/>
                    </a:p>
                  </a:txBody>
                  <a:tcPr>
                    <a:solidFill>
                      <a:srgbClr val="CCFFCC"/>
                    </a:solidFill>
                  </a:tcPr>
                </a:tc>
                <a:tc>
                  <a:txBody>
                    <a:bodyPr/>
                    <a:lstStyle/>
                    <a:p>
                      <a:r>
                        <a:rPr lang="en-US" altLang="zh-CN" dirty="0" smtClean="0"/>
                        <a:t>Partial</a:t>
                      </a:r>
                      <a:endParaRPr lang="zh-CN" altLang="en-US" dirty="0"/>
                    </a:p>
                  </a:txBody>
                  <a:tcPr>
                    <a:solidFill>
                      <a:srgbClr val="FAFF73"/>
                    </a:solidFill>
                  </a:tcPr>
                </a:tc>
                <a:tc>
                  <a:txBody>
                    <a:bodyPr/>
                    <a:lstStyle/>
                    <a:p>
                      <a:r>
                        <a:rPr lang="en-US" altLang="zh-CN" dirty="0" smtClean="0"/>
                        <a:t>Full</a:t>
                      </a:r>
                      <a:endParaRPr lang="zh-CN" altLang="en-US" dirty="0"/>
                    </a:p>
                  </a:txBody>
                  <a:tcPr>
                    <a:solidFill>
                      <a:srgbClr val="CCFFCC"/>
                    </a:solidFill>
                  </a:tcPr>
                </a:tc>
              </a:tr>
              <a:tr h="370840">
                <a:tc>
                  <a:txBody>
                    <a:bodyPr/>
                    <a:lstStyle/>
                    <a:p>
                      <a:r>
                        <a:rPr lang="en-US" altLang="zh-CN" dirty="0" smtClean="0"/>
                        <a:t>Software development</a:t>
                      </a:r>
                      <a:r>
                        <a:rPr lang="en-US" altLang="zh-CN" baseline="0" dirty="0" smtClean="0"/>
                        <a:t> kit (SDK)</a:t>
                      </a:r>
                      <a:endParaRPr lang="zh-CN" altLang="en-US" dirty="0"/>
                    </a:p>
                  </a:txBody>
                  <a:tcPr/>
                </a:tc>
                <a:tc>
                  <a:txBody>
                    <a:bodyPr/>
                    <a:lstStyle/>
                    <a:p>
                      <a:r>
                        <a:rPr lang="en-US" altLang="zh-CN" dirty="0" smtClean="0"/>
                        <a:t>Yes</a:t>
                      </a:r>
                      <a:endParaRPr lang="zh-CN" altLang="en-US" dirty="0"/>
                    </a:p>
                  </a:txBody>
                  <a:tcPr>
                    <a:solidFill>
                      <a:srgbClr val="E2576F"/>
                    </a:solidFill>
                  </a:tcPr>
                </a:tc>
                <a:tc>
                  <a:txBody>
                    <a:bodyPr/>
                    <a:lstStyle/>
                    <a:p>
                      <a:r>
                        <a:rPr lang="en-US" altLang="zh-CN" dirty="0" smtClean="0"/>
                        <a:t>Partial</a:t>
                      </a:r>
                      <a:endParaRPr lang="zh-CN" altLang="en-US" dirty="0"/>
                    </a:p>
                  </a:txBody>
                  <a:tcPr>
                    <a:solidFill>
                      <a:srgbClr val="FAFF73"/>
                    </a:solidFill>
                  </a:tcPr>
                </a:tc>
                <a:tc>
                  <a:txBody>
                    <a:bodyPr/>
                    <a:lstStyle/>
                    <a:p>
                      <a:r>
                        <a:rPr lang="en-US" altLang="zh-CN" dirty="0" smtClean="0"/>
                        <a:t>No</a:t>
                      </a:r>
                      <a:endParaRPr lang="zh-CN" altLang="en-US" dirty="0"/>
                    </a:p>
                  </a:txBody>
                  <a:tcPr>
                    <a:solidFill>
                      <a:srgbClr val="CCFFCC"/>
                    </a:solidFill>
                  </a:tcPr>
                </a:tc>
                <a:tc>
                  <a:txBody>
                    <a:bodyPr/>
                    <a:lstStyle/>
                    <a:p>
                      <a:r>
                        <a:rPr lang="en-US" altLang="zh-CN" dirty="0" smtClean="0"/>
                        <a:t>No</a:t>
                      </a:r>
                      <a:endParaRPr lang="zh-CN" altLang="en-US" dirty="0"/>
                    </a:p>
                  </a:txBody>
                  <a:tcPr>
                    <a:solidFill>
                      <a:srgbClr val="CCFFCC"/>
                    </a:solidFill>
                  </a:tcPr>
                </a:tc>
                <a:tc>
                  <a:txBody>
                    <a:bodyPr/>
                    <a:lstStyle/>
                    <a:p>
                      <a:r>
                        <a:rPr lang="en-US" altLang="zh-CN" dirty="0" smtClean="0"/>
                        <a:t>Limited</a:t>
                      </a:r>
                      <a:endParaRPr lang="zh-CN" altLang="en-US" dirty="0"/>
                    </a:p>
                  </a:txBody>
                  <a:tcPr>
                    <a:solidFill>
                      <a:srgbClr val="E2576F"/>
                    </a:solidFill>
                  </a:tcPr>
                </a:tc>
              </a:tr>
              <a:tr h="370840">
                <a:tc>
                  <a:txBody>
                    <a:bodyPr/>
                    <a:lstStyle/>
                    <a:p>
                      <a:r>
                        <a:rPr lang="en-US" altLang="zh-CN" dirty="0" smtClean="0"/>
                        <a:t>Operating System modification</a:t>
                      </a:r>
                      <a:endParaRPr lang="zh-CN" altLang="en-US" dirty="0"/>
                    </a:p>
                  </a:txBody>
                  <a:tcPr/>
                </a:tc>
                <a:tc>
                  <a:txBody>
                    <a:bodyPr/>
                    <a:lstStyle/>
                    <a:p>
                      <a:r>
                        <a:rPr lang="en-US" altLang="zh-CN" dirty="0" smtClean="0"/>
                        <a:t>No</a:t>
                      </a:r>
                      <a:endParaRPr lang="zh-CN" altLang="en-US" dirty="0"/>
                    </a:p>
                  </a:txBody>
                  <a:tcPr>
                    <a:solidFill>
                      <a:srgbClr val="CCFFCC"/>
                    </a:solidFill>
                  </a:tcPr>
                </a:tc>
                <a:tc>
                  <a:txBody>
                    <a:bodyPr/>
                    <a:lstStyle/>
                    <a:p>
                      <a:r>
                        <a:rPr lang="en-US" altLang="zh-CN" dirty="0" smtClean="0"/>
                        <a:t>Yes</a:t>
                      </a:r>
                      <a:endParaRPr lang="zh-CN" altLang="en-US" dirty="0"/>
                    </a:p>
                  </a:txBody>
                  <a:tcPr>
                    <a:solidFill>
                      <a:srgbClr val="E2576F"/>
                    </a:solidFill>
                  </a:tcPr>
                </a:tc>
                <a:tc>
                  <a:txBody>
                    <a:bodyPr/>
                    <a:lstStyle/>
                    <a:p>
                      <a:r>
                        <a:rPr lang="en-US" altLang="zh-CN" dirty="0" smtClean="0"/>
                        <a:t>Yes</a:t>
                      </a:r>
                      <a:endParaRPr lang="zh-CN" altLang="en-US" dirty="0"/>
                    </a:p>
                  </a:txBody>
                  <a:tcPr>
                    <a:solidFill>
                      <a:srgbClr val="E2576F"/>
                    </a:solidFill>
                  </a:tcPr>
                </a:tc>
                <a:tc>
                  <a:txBody>
                    <a:bodyPr/>
                    <a:lstStyle/>
                    <a:p>
                      <a:r>
                        <a:rPr lang="en-US" altLang="zh-CN" dirty="0" smtClean="0"/>
                        <a:t>No</a:t>
                      </a:r>
                      <a:endParaRPr lang="zh-CN" altLang="en-US" dirty="0"/>
                    </a:p>
                  </a:txBody>
                  <a:tcPr>
                    <a:solidFill>
                      <a:srgbClr val="CCFFCC"/>
                    </a:solidFill>
                  </a:tcPr>
                </a:tc>
                <a:tc>
                  <a:txBody>
                    <a:bodyPr/>
                    <a:lstStyle/>
                    <a:p>
                      <a:r>
                        <a:rPr lang="en-US" altLang="zh-CN" dirty="0" smtClean="0"/>
                        <a:t>Full</a:t>
                      </a:r>
                      <a:endParaRPr lang="zh-CN" altLang="en-US" dirty="0"/>
                    </a:p>
                  </a:txBody>
                  <a:tcPr>
                    <a:solidFill>
                      <a:srgbClr val="CCFFCC"/>
                    </a:solidFill>
                  </a:tcPr>
                </a:tc>
              </a:tr>
            </a:tbl>
          </a:graphicData>
        </a:graphic>
      </p:graphicFrame>
      <p:sp>
        <p:nvSpPr>
          <p:cNvPr id="4" name="幻灯片编号占位符 3"/>
          <p:cNvSpPr>
            <a:spLocks noGrp="1"/>
          </p:cNvSpPr>
          <p:nvPr>
            <p:ph type="sldNum" sz="quarter" idx="12"/>
          </p:nvPr>
        </p:nvSpPr>
        <p:spPr/>
        <p:txBody>
          <a:bodyPr/>
          <a:lstStyle/>
          <a:p>
            <a:fld id="{B4E3E5EF-7AA6-40DD-AA96-319B0649D502}" type="slidenum">
              <a:rPr lang="en-US" smtClean="0"/>
              <a:pPr/>
              <a:t>8</a:t>
            </a:fld>
            <a:endParaRPr lang="en-US"/>
          </a:p>
        </p:txBody>
      </p:sp>
    </p:spTree>
    <p:extLst>
      <p:ext uri="{BB962C8B-B14F-4D97-AF65-F5344CB8AC3E}">
        <p14:creationId xmlns:p14="http://schemas.microsoft.com/office/powerpoint/2010/main" val="3959608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Challenges</a:t>
            </a:r>
            <a:endParaRPr kumimoji="1" lang="zh-CN" altLang="en-US" dirty="0"/>
          </a:p>
        </p:txBody>
      </p:sp>
      <p:sp>
        <p:nvSpPr>
          <p:cNvPr id="3" name="内容占位符 2"/>
          <p:cNvSpPr>
            <a:spLocks noGrp="1"/>
          </p:cNvSpPr>
          <p:nvPr>
            <p:ph idx="1"/>
          </p:nvPr>
        </p:nvSpPr>
        <p:spPr/>
        <p:txBody>
          <a:bodyPr/>
          <a:lstStyle/>
          <a:p>
            <a:r>
              <a:rPr kumimoji="1" lang="en-US" altLang="zh-CN" dirty="0" smtClean="0"/>
              <a:t>Lack of OS support</a:t>
            </a:r>
          </a:p>
          <a:p>
            <a:pPr lvl="1"/>
            <a:r>
              <a:rPr kumimoji="1" lang="en-US" altLang="zh-CN" dirty="0" smtClean="0"/>
              <a:t>Existing Android storage mechanism supports either data sharing or data isolation alone</a:t>
            </a:r>
          </a:p>
          <a:p>
            <a:r>
              <a:rPr kumimoji="1" lang="en-US" altLang="zh-CN" dirty="0" smtClean="0"/>
              <a:t>Diversity of data access behavior</a:t>
            </a:r>
          </a:p>
          <a:p>
            <a:pPr lvl="1"/>
            <a:r>
              <a:rPr kumimoji="1" lang="en-US" altLang="zh-CN" dirty="0" smtClean="0"/>
              <a:t>Native code, Java reflection, Dynamic loading</a:t>
            </a:r>
          </a:p>
          <a:p>
            <a:r>
              <a:rPr kumimoji="1" lang="en-US" altLang="zh-CN" dirty="0" smtClean="0"/>
              <a:t>Performance penalty</a:t>
            </a:r>
          </a:p>
          <a:p>
            <a:pPr lvl="1"/>
            <a:r>
              <a:rPr kumimoji="1" lang="en-US" altLang="zh-CN" dirty="0" smtClean="0"/>
              <a:t>Popular resource virtualization-based solutions have the scalability issue</a:t>
            </a:r>
          </a:p>
          <a:p>
            <a:endParaRPr kumimoji="1" lang="en-US" altLang="zh-CN"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9</a:t>
            </a:fld>
            <a:endParaRPr lang="en-US"/>
          </a:p>
        </p:txBody>
      </p:sp>
    </p:spTree>
    <p:extLst>
      <p:ext uri="{BB962C8B-B14F-4D97-AF65-F5344CB8AC3E}">
        <p14:creationId xmlns:p14="http://schemas.microsoft.com/office/powerpoint/2010/main" val="3887271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7573956</TotalTime>
  <Words>1987</Words>
  <Application>Microsoft Office PowerPoint</Application>
  <PresentationFormat>On-screen Show (4:3)</PresentationFormat>
  <Paragraphs>393</Paragraphs>
  <Slides>43</Slides>
  <Notes>13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AppShield: A Virtual File System in Enterprise Mobility Management </vt:lpstr>
      <vt:lpstr>Outline</vt:lpstr>
      <vt:lpstr>Background</vt:lpstr>
      <vt:lpstr>Tradeoff:  Productivity v.s. Security</vt:lpstr>
      <vt:lpstr>Android OS Popularity </vt:lpstr>
      <vt:lpstr>Android Malware/Spyware</vt:lpstr>
      <vt:lpstr>Desired System</vt:lpstr>
      <vt:lpstr>Major Methods</vt:lpstr>
      <vt:lpstr>Challenges</vt:lpstr>
      <vt:lpstr>Outline</vt:lpstr>
      <vt:lpstr>Security Model</vt:lpstr>
      <vt:lpstr>Android Segmentation</vt:lpstr>
      <vt:lpstr>AppShield Design</vt:lpstr>
      <vt:lpstr>AppShield Architecture</vt:lpstr>
      <vt:lpstr>System Call Hooking</vt:lpstr>
      <vt:lpstr>System call interposition</vt:lpstr>
      <vt:lpstr>Example: Socket Connection</vt:lpstr>
      <vt:lpstr>Example: Send SMS</vt:lpstr>
      <vt:lpstr>Application Rewriting  Framework</vt:lpstr>
      <vt:lpstr>Application Rewriting Framework (cont’d)</vt:lpstr>
      <vt:lpstr>File System</vt:lpstr>
      <vt:lpstr>Content Provider</vt:lpstr>
      <vt:lpstr>Data Sharing/isolation</vt:lpstr>
      <vt:lpstr>Data Sharing/isolation (cont’d)</vt:lpstr>
      <vt:lpstr>User Privacy Leakage  Detection/Prevention</vt:lpstr>
      <vt:lpstr>Privacies Guarded</vt:lpstr>
      <vt:lpstr>Outline</vt:lpstr>
      <vt:lpstr>Security Policy Enforcement</vt:lpstr>
      <vt:lpstr>Reliability</vt:lpstr>
      <vt:lpstr>Latency</vt:lpstr>
      <vt:lpstr>Latency Results</vt:lpstr>
      <vt:lpstr>Memory Consumption &amp; Code  size increment</vt:lpstr>
      <vt:lpstr>Outline</vt:lpstr>
      <vt:lpstr>Comparison</vt:lpstr>
      <vt:lpstr>Discussion</vt:lpstr>
      <vt:lpstr>Publication List</vt:lpstr>
      <vt:lpstr>PowerPoint Presentation</vt:lpstr>
      <vt:lpstr>Demo</vt:lpstr>
      <vt:lpstr>Demo</vt:lpstr>
      <vt:lpstr>Demo</vt:lpstr>
      <vt:lpstr>Demo</vt:lpstr>
      <vt:lpstr>Demo</vt:lpstr>
      <vt:lpstr>Security Policy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AppsPlayground: Automatic Security Analysis of Android Applications</dc:title>
  <dc:creator>vaibhav</dc:creator>
  <cp:lastModifiedBy>Yan Chen</cp:lastModifiedBy>
  <cp:revision>328</cp:revision>
  <dcterms:created xsi:type="dcterms:W3CDTF">2013-02-06T16:22:28Z</dcterms:created>
  <dcterms:modified xsi:type="dcterms:W3CDTF">2015-05-20T16:53:16Z</dcterms:modified>
</cp:coreProperties>
</file>