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  <p:sldMasterId id="2147483851" r:id="rId4"/>
    <p:sldMasterId id="2147483873" r:id="rId5"/>
  </p:sldMasterIdLst>
  <p:notesMasterIdLst>
    <p:notesMasterId r:id="rId53"/>
  </p:notesMasterIdLst>
  <p:handoutMasterIdLst>
    <p:handoutMasterId r:id="rId54"/>
  </p:handoutMasterIdLst>
  <p:sldIdLst>
    <p:sldId id="256" r:id="rId6"/>
    <p:sldId id="464" r:id="rId7"/>
    <p:sldId id="912" r:id="rId8"/>
    <p:sldId id="913" r:id="rId9"/>
    <p:sldId id="914" r:id="rId10"/>
    <p:sldId id="915" r:id="rId11"/>
    <p:sldId id="916" r:id="rId12"/>
    <p:sldId id="917" r:id="rId13"/>
    <p:sldId id="919" r:id="rId14"/>
    <p:sldId id="920" r:id="rId15"/>
    <p:sldId id="921" r:id="rId16"/>
    <p:sldId id="922" r:id="rId17"/>
    <p:sldId id="923" r:id="rId18"/>
    <p:sldId id="924" r:id="rId19"/>
    <p:sldId id="925" r:id="rId20"/>
    <p:sldId id="926" r:id="rId21"/>
    <p:sldId id="927" r:id="rId22"/>
    <p:sldId id="928" r:id="rId23"/>
    <p:sldId id="929" r:id="rId24"/>
    <p:sldId id="930" r:id="rId25"/>
    <p:sldId id="931" r:id="rId26"/>
    <p:sldId id="932" r:id="rId27"/>
    <p:sldId id="933" r:id="rId28"/>
    <p:sldId id="949" r:id="rId29"/>
    <p:sldId id="934" r:id="rId30"/>
    <p:sldId id="935" r:id="rId31"/>
    <p:sldId id="936" r:id="rId32"/>
    <p:sldId id="937" r:id="rId33"/>
    <p:sldId id="938" r:id="rId34"/>
    <p:sldId id="939" r:id="rId35"/>
    <p:sldId id="940" r:id="rId36"/>
    <p:sldId id="941" r:id="rId37"/>
    <p:sldId id="942" r:id="rId38"/>
    <p:sldId id="943" r:id="rId39"/>
    <p:sldId id="944" r:id="rId40"/>
    <p:sldId id="945" r:id="rId41"/>
    <p:sldId id="946" r:id="rId42"/>
    <p:sldId id="947" r:id="rId43"/>
    <p:sldId id="948" r:id="rId44"/>
    <p:sldId id="905" r:id="rId45"/>
    <p:sldId id="906" r:id="rId46"/>
    <p:sldId id="907" r:id="rId47"/>
    <p:sldId id="908" r:id="rId48"/>
    <p:sldId id="909" r:id="rId49"/>
    <p:sldId id="910" r:id="rId50"/>
    <p:sldId id="911" r:id="rId51"/>
    <p:sldId id="374" r:id="rId52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732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 Sekar" initials="R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4E"/>
    <a:srgbClr val="D5DFE3"/>
    <a:srgbClr val="214FCF"/>
    <a:srgbClr val="004266"/>
    <a:srgbClr val="0081D0"/>
    <a:srgbClr val="F19027"/>
    <a:srgbClr val="83D1F5"/>
    <a:srgbClr val="9BDBFF"/>
    <a:srgbClr val="221F1F"/>
    <a:srgbClr val="5DC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2" autoAdjust="0"/>
    <p:restoredTop sz="92624" autoAdjust="0"/>
  </p:normalViewPr>
  <p:slideViewPr>
    <p:cSldViewPr>
      <p:cViewPr>
        <p:scale>
          <a:sx n="121" d="100"/>
          <a:sy n="121" d="100"/>
        </p:scale>
        <p:origin x="-202" y="86"/>
      </p:cViewPr>
      <p:guideLst>
        <p:guide orient="horz" pos="732"/>
        <p:guide orient="horz" pos="3096"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168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0350" y="2917825"/>
            <a:ext cx="6340475" cy="5802313"/>
          </a:xfrm>
          <a:prstGeom prst="rect">
            <a:avLst/>
          </a:prstGeom>
          <a:noFill/>
        </p:spPr>
        <p:txBody>
          <a:bodyPr/>
          <a:lstStyle/>
          <a:p>
            <a:pPr marL="1588" lvl="1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Miss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baseline="0" dirty="0" err="1">
                <a:latin typeface="Arial" pitchFamily="34" charset="0"/>
                <a:cs typeface="Arial" pitchFamily="34" charset="0"/>
              </a:rPr>
              <a:t>Marple</a:t>
            </a:r>
            <a:r>
              <a:rPr lang="en-US" baseline="0" dirty="0">
                <a:latin typeface="Arial" pitchFamily="34" charset="0"/>
                <a:cs typeface="Arial" pitchFamily="34" charset="0"/>
              </a:rPr>
              <a:t> is the detective in Agatha Christie’s novels who ‘connects the dots’…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Slide Image Placeholder 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692275" y="661988"/>
            <a:ext cx="3473450" cy="2171700"/>
          </a:xfrm>
          <a:ln/>
        </p:spPr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A3D4A3-F433-42F7-805B-20D345B00D8D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17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1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effort</a:t>
            </a:r>
          </a:p>
          <a:p>
            <a:r>
              <a:rPr lang="en-US" dirty="0"/>
              <a:t>NT Kernel</a:t>
            </a:r>
          </a:p>
          <a:p>
            <a:r>
              <a:rPr lang="en-US" dirty="0"/>
              <a:t>Feature store (remove)</a:t>
            </a:r>
          </a:p>
          <a:p>
            <a:r>
              <a:rPr lang="zh-CN" altLang="en-US" dirty="0"/>
              <a:t>虚线、红圈圈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83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Controller</a:t>
            </a:r>
          </a:p>
          <a:p>
            <a:endParaRPr lang="en-US" dirty="0"/>
          </a:p>
          <a:p>
            <a:r>
              <a:rPr lang="en-US" dirty="0"/>
              <a:t>First create a session, enable providers(generate data to session), filter the not-interested data (provider provides multiple kinds of data), (real-time, local disk) session</a:t>
            </a:r>
          </a:p>
        </p:txBody>
      </p:sp>
    </p:spTree>
    <p:extLst>
      <p:ext uri="{BB962C8B-B14F-4D97-AF65-F5344CB8AC3E}">
        <p14:creationId xmlns:p14="http://schemas.microsoft.com/office/powerpoint/2010/main" val="1005009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000" dirty="0"/>
              <a:t>Each provider defines a class which has different members.</a:t>
            </a:r>
          </a:p>
          <a:p>
            <a:endParaRPr lang="en-US" dirty="0"/>
          </a:p>
          <a:p>
            <a:r>
              <a:rPr lang="en-US" dirty="0"/>
              <a:t>Filename, </a:t>
            </a:r>
            <a:r>
              <a:rPr lang="en-US" dirty="0" err="1"/>
              <a:t>FileObject</a:t>
            </a:r>
            <a:r>
              <a:rPr lang="en-US" dirty="0"/>
              <a:t>, </a:t>
            </a:r>
            <a:r>
              <a:rPr lang="en-US" dirty="0" err="1"/>
              <a:t>KeyName</a:t>
            </a:r>
            <a:r>
              <a:rPr lang="en-US" dirty="0"/>
              <a:t>, </a:t>
            </a:r>
          </a:p>
          <a:p>
            <a:r>
              <a:rPr lang="en-US" dirty="0"/>
              <a:t>Open a registry (</a:t>
            </a:r>
            <a:r>
              <a:rPr lang="en-US" dirty="0" err="1"/>
              <a:t>kname</a:t>
            </a:r>
            <a:r>
              <a:rPr lang="en-US" dirty="0"/>
              <a:t>, object, </a:t>
            </a:r>
            <a:r>
              <a:rPr lang="en-US" dirty="0" err="1"/>
              <a:t>objectname</a:t>
            </a:r>
            <a:r>
              <a:rPr lang="en-US" dirty="0"/>
              <a:t>), </a:t>
            </a:r>
          </a:p>
          <a:p>
            <a:endParaRPr lang="en-US" dirty="0"/>
          </a:p>
          <a:p>
            <a:r>
              <a:rPr lang="en-US" dirty="0"/>
              <a:t>Members -&gt; Struct fields</a:t>
            </a:r>
          </a:p>
          <a:p>
            <a:endParaRPr lang="en-US" dirty="0"/>
          </a:p>
          <a:p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Kernal</a:t>
            </a:r>
            <a:r>
              <a:rPr lang="en-US" dirty="0"/>
              <a:t> logger (21 providers, 105 events (30-40 classes)), manual check MSDN (DWORD type), parse fields based on the offset to the event base address</a:t>
            </a:r>
          </a:p>
          <a:p>
            <a:endParaRPr lang="en-US" dirty="0"/>
          </a:p>
          <a:p>
            <a:r>
              <a:rPr lang="en-US" dirty="0"/>
              <a:t>Combine/correlate several events to produce one CDM event! (send </a:t>
            </a:r>
            <a:r>
              <a:rPr lang="en-US" dirty="0" err="1"/>
              <a:t>messageID</a:t>
            </a:r>
            <a:r>
              <a:rPr lang="en-US" dirty="0"/>
              <a:t>, receive </a:t>
            </a:r>
            <a:r>
              <a:rPr lang="en-US" dirty="0" err="1"/>
              <a:t>messageID</a:t>
            </a:r>
            <a:r>
              <a:rPr lang="en-US" dirty="0"/>
              <a:t>, ALPC, advanced local procedure call mechanism)</a:t>
            </a:r>
          </a:p>
        </p:txBody>
      </p:sp>
    </p:spTree>
    <p:extLst>
      <p:ext uri="{BB962C8B-B14F-4D97-AF65-F5344CB8AC3E}">
        <p14:creationId xmlns:p14="http://schemas.microsoft.com/office/powerpoint/2010/main" val="2314958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Shape 85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9" name="Shape 8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4990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Filename, </a:t>
            </a:r>
            <a:r>
              <a:rPr lang="en-US" dirty="0" err="1"/>
              <a:t>FileObject</a:t>
            </a:r>
            <a:r>
              <a:rPr lang="en-US" dirty="0"/>
              <a:t>, </a:t>
            </a:r>
            <a:r>
              <a:rPr lang="en-US" dirty="0" err="1"/>
              <a:t>KeyName</a:t>
            </a:r>
            <a:r>
              <a:rPr lang="en-US" dirty="0"/>
              <a:t>, </a:t>
            </a:r>
          </a:p>
          <a:p>
            <a:r>
              <a:rPr lang="en-US" dirty="0"/>
              <a:t>Open a registry (</a:t>
            </a:r>
            <a:r>
              <a:rPr lang="en-US" dirty="0" err="1"/>
              <a:t>kname</a:t>
            </a:r>
            <a:r>
              <a:rPr lang="en-US" dirty="0"/>
              <a:t>, object, </a:t>
            </a:r>
            <a:r>
              <a:rPr lang="en-US" dirty="0" err="1"/>
              <a:t>objectname</a:t>
            </a:r>
            <a:r>
              <a:rPr lang="en-US" dirty="0"/>
              <a:t>), </a:t>
            </a:r>
          </a:p>
          <a:p>
            <a:endParaRPr lang="en-US" dirty="0"/>
          </a:p>
          <a:p>
            <a:r>
              <a:rPr lang="en-US" dirty="0"/>
              <a:t>Members -&gt; Struct fields</a:t>
            </a:r>
          </a:p>
          <a:p>
            <a:endParaRPr lang="en-US" dirty="0"/>
          </a:p>
          <a:p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Kernal</a:t>
            </a:r>
            <a:r>
              <a:rPr lang="en-US" dirty="0"/>
              <a:t> logger (21 providers, 105 events (30-40 classes)), manual check MSDN (DWORD type), parse fields based on the offset to the event base address</a:t>
            </a:r>
          </a:p>
          <a:p>
            <a:endParaRPr lang="en-US" dirty="0"/>
          </a:p>
          <a:p>
            <a:r>
              <a:rPr lang="en-US" dirty="0"/>
              <a:t>Combine/correlate several events to produce one CDM event! (send </a:t>
            </a:r>
            <a:r>
              <a:rPr lang="en-US" dirty="0" err="1"/>
              <a:t>messageID</a:t>
            </a:r>
            <a:r>
              <a:rPr lang="en-US" dirty="0"/>
              <a:t>, receive </a:t>
            </a:r>
            <a:r>
              <a:rPr lang="en-US" dirty="0" err="1"/>
              <a:t>messageID</a:t>
            </a:r>
            <a:r>
              <a:rPr lang="en-US" dirty="0"/>
              <a:t>, ALPC, advanced local procedure call mechanism)</a:t>
            </a:r>
          </a:p>
        </p:txBody>
      </p:sp>
    </p:spTree>
    <p:extLst>
      <p:ext uri="{BB962C8B-B14F-4D97-AF65-F5344CB8AC3E}">
        <p14:creationId xmlns:p14="http://schemas.microsoft.com/office/powerpoint/2010/main" val="421218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OS start</a:t>
            </a:r>
          </a:p>
          <a:p>
            <a:pPr marL="171450" indent="-171450">
              <a:buFontTx/>
              <a:buChar char="-"/>
            </a:pPr>
            <a:r>
              <a:rPr lang="en-US" dirty="0"/>
              <a:t>User login / logout</a:t>
            </a:r>
          </a:p>
          <a:p>
            <a:pPr marL="171450" indent="-171450">
              <a:buFontTx/>
              <a:buChar char="-"/>
            </a:pPr>
            <a:r>
              <a:rPr lang="en-US" dirty="0"/>
              <a:t>File read / write </a:t>
            </a:r>
          </a:p>
          <a:p>
            <a:pPr marL="171450" indent="-171450">
              <a:buFontTx/>
              <a:buChar char="-"/>
            </a:pPr>
            <a:r>
              <a:rPr lang="en-US" dirty="0"/>
              <a:t>TCP/UDP/IPv4/IPv6</a:t>
            </a:r>
          </a:p>
          <a:p>
            <a:pPr marL="171450" indent="-171450">
              <a:buFontTx/>
              <a:buChar char="-"/>
            </a:pPr>
            <a:r>
              <a:rPr lang="en-US" dirty="0"/>
              <a:t>Clear the log / tracks</a:t>
            </a:r>
          </a:p>
          <a:p>
            <a:pPr marL="171450" indent="-171450">
              <a:buFontTx/>
              <a:buChar char="-"/>
            </a:pPr>
            <a:r>
              <a:rPr lang="en-US" dirty="0"/>
              <a:t>WMI (Windows Management Instrumentation)</a:t>
            </a:r>
          </a:p>
        </p:txBody>
      </p:sp>
    </p:spTree>
    <p:extLst>
      <p:ext uri="{BB962C8B-B14F-4D97-AF65-F5344CB8AC3E}">
        <p14:creationId xmlns:p14="http://schemas.microsoft.com/office/powerpoint/2010/main" val="31614097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User-level event structure has been given by the “ETW manifest”.</a:t>
            </a:r>
          </a:p>
          <a:p>
            <a:r>
              <a:rPr lang="en-US" dirty="0"/>
              <a:t>Write file ()</a:t>
            </a:r>
          </a:p>
          <a:p>
            <a:endParaRPr lang="en-US" dirty="0"/>
          </a:p>
          <a:p>
            <a:r>
              <a:rPr lang="en-US" dirty="0"/>
              <a:t>Raw data -&gt; by which provider (</a:t>
            </a:r>
            <a:r>
              <a:rPr lang="en-US" dirty="0" err="1"/>
              <a:t>fileIO</a:t>
            </a:r>
            <a:r>
              <a:rPr lang="en-US" dirty="0"/>
              <a:t>), opcode (34, write file) -&gt; (who/when, operated object )  (who create the connection, if send data)</a:t>
            </a:r>
          </a:p>
        </p:txBody>
      </p:sp>
    </p:spTree>
    <p:extLst>
      <p:ext uri="{BB962C8B-B14F-4D97-AF65-F5344CB8AC3E}">
        <p14:creationId xmlns:p14="http://schemas.microsoft.com/office/powerpoint/2010/main" val="4136766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ALPC: Inter process communication (IPC)</a:t>
            </a:r>
          </a:p>
          <a:p>
            <a:r>
              <a:rPr lang="en-US" dirty="0"/>
              <a:t>System call entry address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VAMAP: Enables the map and </a:t>
            </a:r>
            <a:r>
              <a:rPr lang="en-US" dirty="0" err="1"/>
              <a:t>unmap</a:t>
            </a:r>
            <a:r>
              <a:rPr lang="en-US" dirty="0"/>
              <a:t> (excluding image files) event type (only appear starting from Win8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328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NT Kernel</a:t>
            </a:r>
          </a:p>
          <a:p>
            <a:r>
              <a:rPr lang="en-US" dirty="0"/>
              <a:t>2/2 Which processor is calling which address</a:t>
            </a:r>
          </a:p>
          <a:p>
            <a:r>
              <a:rPr lang="en-US" dirty="0"/>
              <a:t>Context Switch</a:t>
            </a:r>
          </a:p>
          <a:p>
            <a:r>
              <a:rPr lang="en-US" dirty="0"/>
              <a:t>One processor is being used by which thread</a:t>
            </a:r>
          </a:p>
          <a:p>
            <a:endParaRPr lang="en-US" dirty="0"/>
          </a:p>
          <a:p>
            <a:r>
              <a:rPr lang="en-US" dirty="0"/>
              <a:t>A system call (actually API)  of NTDLL.dll -&gt; image message (NT Kernel is loaded, current loaded)</a:t>
            </a:r>
          </a:p>
          <a:p>
            <a:r>
              <a:rPr lang="en-US" dirty="0"/>
              <a:t>System calls stored in Windows Kernel (Win32k.sys, NTOSKNL.exe)</a:t>
            </a:r>
          </a:p>
          <a:p>
            <a:endParaRPr lang="en-US" dirty="0"/>
          </a:p>
          <a:p>
            <a:r>
              <a:rPr lang="en-US" dirty="0"/>
              <a:t>Output: which thread invokes which system call?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76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21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4423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Which USB devices are generating the data</a:t>
            </a:r>
          </a:p>
          <a:p>
            <a:r>
              <a:rPr lang="en-US" dirty="0"/>
              <a:t>USB keyboard transferred data</a:t>
            </a:r>
          </a:p>
          <a:p>
            <a:r>
              <a:rPr lang="en-US" dirty="0"/>
              <a:t>Checking the raw data against FID protocol</a:t>
            </a:r>
          </a:p>
          <a:p>
            <a:r>
              <a:rPr lang="en-US" dirty="0"/>
              <a:t>We have the capability of capturing the keyboard input!!!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62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000" baseline="-25000" dirty="0">
                <a:cs typeface="Calibri" panose="020F0502020204030204" pitchFamily="34" charset="0"/>
              </a:rPr>
              <a:t>(We only focus on the overhead of ETW parser, except CDM </a:t>
            </a:r>
            <a:r>
              <a:rPr lang="en-US" altLang="zh-CN" sz="1000" baseline="-25000" dirty="0" err="1">
                <a:cs typeface="Calibri" panose="020F0502020204030204" pitchFamily="34" charset="0"/>
              </a:rPr>
              <a:t>translater</a:t>
            </a:r>
            <a:r>
              <a:rPr lang="en-US" altLang="zh-CN" sz="1000" baseline="-25000" dirty="0">
                <a:cs typeface="Calibri" panose="020F0502020204030204" pitchFamily="34" charset="0"/>
              </a:rPr>
              <a:t> and Kafka producer.</a:t>
            </a:r>
            <a:endParaRPr lang="en-US" dirty="0"/>
          </a:p>
          <a:p>
            <a:endParaRPr lang="en-US" dirty="0"/>
          </a:p>
          <a:p>
            <a:r>
              <a:rPr lang="en-US" dirty="0"/>
              <a:t>Idle Run: When computers are idle with few tasks </a:t>
            </a:r>
          </a:p>
          <a:p>
            <a:r>
              <a:rPr lang="en-US" dirty="0"/>
              <a:t>Full-Load: CPU-intensive and memory-intensive tasks (Watching video, program compiling (STMQ test program))</a:t>
            </a:r>
          </a:p>
          <a:p>
            <a:endParaRPr lang="en-US" dirty="0"/>
          </a:p>
          <a:p>
            <a:r>
              <a:rPr lang="en-US" dirty="0"/>
              <a:t>Increment in CPU/Memory</a:t>
            </a:r>
          </a:p>
        </p:txBody>
      </p:sp>
    </p:spTree>
    <p:extLst>
      <p:ext uri="{BB962C8B-B14F-4D97-AF65-F5344CB8AC3E}">
        <p14:creationId xmlns:p14="http://schemas.microsoft.com/office/powerpoint/2010/main" val="6409038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5D is mainly user-level </a:t>
            </a:r>
            <a:r>
              <a:rPr lang="en-US" dirty="0" smtClean="0"/>
              <a:t>data,</a:t>
            </a:r>
            <a:endParaRPr lang="en-US" dirty="0"/>
          </a:p>
          <a:p>
            <a:r>
              <a:rPr lang="en-US" dirty="0" err="1" smtClean="0"/>
              <a:t>Marple</a:t>
            </a:r>
            <a:r>
              <a:rPr lang="en-US" dirty="0" smtClean="0"/>
              <a:t>: we have no </a:t>
            </a:r>
            <a:r>
              <a:rPr lang="en-US" dirty="0"/>
              <a:t>disk access (save resource, small load on the system), real-time data </a:t>
            </a:r>
            <a:r>
              <a:rPr lang="en-US" dirty="0" smtClean="0"/>
              <a:t>output</a:t>
            </a:r>
            <a:endParaRPr lang="en-US" dirty="0"/>
          </a:p>
          <a:p>
            <a:endParaRPr lang="en-US" dirty="0"/>
          </a:p>
          <a:p>
            <a:r>
              <a:rPr lang="en-US" dirty="0"/>
              <a:t>NT Keylogger session is the only real-time</a:t>
            </a:r>
          </a:p>
        </p:txBody>
      </p:sp>
    </p:spTree>
    <p:extLst>
      <p:ext uri="{BB962C8B-B14F-4D97-AF65-F5344CB8AC3E}">
        <p14:creationId xmlns:p14="http://schemas.microsoft.com/office/powerpoint/2010/main" val="3398144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SID: Security ID (user, group, privilege, …) -&gt; unwanted TCP/IP access</a:t>
            </a:r>
          </a:p>
          <a:p>
            <a:r>
              <a:rPr lang="en-US" dirty="0"/>
              <a:t>Windows assign a SID to </a:t>
            </a:r>
          </a:p>
          <a:p>
            <a:endParaRPr lang="en-US" dirty="0"/>
          </a:p>
          <a:p>
            <a:r>
              <a:rPr lang="en-US" dirty="0"/>
              <a:t>Policy 2: TCP/IP, DNS (</a:t>
            </a:r>
            <a:r>
              <a:rPr lang="en-US" dirty="0" err="1"/>
              <a:t>ip</a:t>
            </a:r>
            <a:r>
              <a:rPr lang="en-US" dirty="0"/>
              <a:t> address)</a:t>
            </a:r>
          </a:p>
          <a:p>
            <a:endParaRPr lang="en-US" dirty="0"/>
          </a:p>
          <a:p>
            <a:r>
              <a:rPr lang="en-US" dirty="0"/>
              <a:t>Policy 3: Keyboard typing / Keyboard action –based human interaction  ()</a:t>
            </a:r>
          </a:p>
          <a:p>
            <a:r>
              <a:rPr lang="en-US" dirty="0"/>
              <a:t>(Keyboard input, menu …)</a:t>
            </a:r>
          </a:p>
          <a:p>
            <a:endParaRPr lang="en-US" dirty="0"/>
          </a:p>
          <a:p>
            <a:r>
              <a:rPr lang="en-US" dirty="0"/>
              <a:t>Policy 4:</a:t>
            </a:r>
          </a:p>
          <a:p>
            <a:r>
              <a:rPr lang="en-US" dirty="0"/>
              <a:t>Need fine-grained taint information (part of the file from Internet will be blocked to be sent out)</a:t>
            </a:r>
          </a:p>
        </p:txBody>
      </p:sp>
    </p:spTree>
    <p:extLst>
      <p:ext uri="{BB962C8B-B14F-4D97-AF65-F5344CB8AC3E}">
        <p14:creationId xmlns:p14="http://schemas.microsoft.com/office/powerpoint/2010/main" val="20047742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012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/>
              <a:t>&amp; injection processes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432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</a:t>
            </a:r>
            <a:r>
              <a:rPr lang="en-US" baseline="0" dirty="0" smtClean="0"/>
              <a:t> window: 1 hour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0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07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Overview X</a:t>
            </a:r>
          </a:p>
          <a:p>
            <a:r>
              <a:rPr lang="en-US" dirty="0"/>
              <a:t>Feature store -&gt; Kafka</a:t>
            </a:r>
          </a:p>
          <a:p>
            <a:endParaRPr lang="en-US" dirty="0"/>
          </a:p>
          <a:p>
            <a:r>
              <a:rPr lang="en-US" dirty="0"/>
              <a:t>Advantages</a:t>
            </a:r>
          </a:p>
          <a:p>
            <a:endParaRPr lang="en-US" dirty="0"/>
          </a:p>
          <a:p>
            <a:r>
              <a:rPr lang="en-US" dirty="0"/>
              <a:t>Stack information (useful for unit/PHF detection, implementation info related to system call/events) -&gt; may cause overhead</a:t>
            </a:r>
          </a:p>
          <a:p>
            <a:endParaRPr lang="en-US" dirty="0"/>
          </a:p>
          <a:p>
            <a:r>
              <a:rPr lang="en-US" dirty="0"/>
              <a:t>Thread-level granularity (which thread invokes the event) (TCP/IP are only process-level)</a:t>
            </a:r>
          </a:p>
          <a:p>
            <a:r>
              <a:rPr lang="en-US" dirty="0"/>
              <a:t>-&gt; System call information</a:t>
            </a:r>
          </a:p>
          <a:p>
            <a:r>
              <a:rPr lang="en-US" dirty="0"/>
              <a:t>Device information -&gt; USB keylogging information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source -&gt; ETW </a:t>
            </a:r>
          </a:p>
          <a:p>
            <a:r>
              <a:rPr lang="en-US" dirty="0"/>
              <a:t>Controller, provider, consumer / session provider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Controller enables provider</a:t>
            </a:r>
          </a:p>
          <a:p>
            <a:pPr marL="171450" indent="-171450">
              <a:buFontTx/>
              <a:buChar char="-"/>
            </a:pPr>
            <a:r>
              <a:rPr lang="en-US" dirty="0"/>
              <a:t>Consumer receiver data from ETW and parse</a:t>
            </a:r>
          </a:p>
          <a:p>
            <a:pPr marL="171450" indent="-171450">
              <a:buFontTx/>
              <a:buChar char="-"/>
            </a:pPr>
            <a:r>
              <a:rPr lang="en-US" dirty="0"/>
              <a:t>Session – consumer (real-time), only one session is real-time</a:t>
            </a:r>
          </a:p>
          <a:p>
            <a:pPr marL="171450" indent="-171450">
              <a:buFontTx/>
              <a:buChar char="-"/>
            </a:pPr>
            <a:r>
              <a:rPr lang="en-US" dirty="0"/>
              <a:t>Many ways of storing (</a:t>
            </a:r>
          </a:p>
          <a:p>
            <a:pPr marL="171450" indent="-171450">
              <a:buFontTx/>
              <a:buChar char="-"/>
            </a:pPr>
            <a:r>
              <a:rPr lang="en-US" dirty="0"/>
              <a:t>Tool on the end user: Control and parse; Use TA3 API to compress into AVRO files; data transmission protocol ()</a:t>
            </a:r>
          </a:p>
          <a:p>
            <a:pPr marL="171450" indent="-171450">
              <a:buFontTx/>
              <a:buChar char="-"/>
            </a:pPr>
            <a:r>
              <a:rPr lang="en-US" dirty="0"/>
              <a:t>USB logging 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55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multi-thread parsing / single-thread</a:t>
            </a:r>
          </a:p>
          <a:p>
            <a:r>
              <a:rPr lang="en-US" dirty="0" err="1"/>
              <a:t>Nt</a:t>
            </a:r>
            <a:r>
              <a:rPr lang="en-US" dirty="0"/>
              <a:t> </a:t>
            </a:r>
            <a:r>
              <a:rPr lang="en-US" dirty="0" err="1"/>
              <a:t>Kernal</a:t>
            </a:r>
            <a:r>
              <a:rPr lang="en-US" dirty="0"/>
              <a:t> logger (21 providers, 105 events (30-40 classes)), manual check MSDN (DWORD type), parse fields based on the offset to the event base address</a:t>
            </a:r>
          </a:p>
          <a:p>
            <a:r>
              <a:rPr lang="en-US" dirty="0"/>
              <a:t>Consume the event (CPU is calling which kernel address)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4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Reconstruction -&gt; construction / restoration</a:t>
            </a:r>
          </a:p>
          <a:p>
            <a:endParaRPr lang="en-US" dirty="0"/>
          </a:p>
          <a:p>
            <a:r>
              <a:rPr lang="en-US" dirty="0"/>
              <a:t>Although we cannot uncover the parameters for all system calls, we are able to uncover the parameters for most security-related system calls.</a:t>
            </a:r>
          </a:p>
          <a:p>
            <a:endParaRPr lang="en-US" dirty="0"/>
          </a:p>
          <a:p>
            <a:r>
              <a:rPr lang="en-US" dirty="0"/>
              <a:t>By checking MSDN and other public forums, we could uncover a set of security-related system calls.</a:t>
            </a:r>
          </a:p>
        </p:txBody>
      </p:sp>
    </p:spTree>
    <p:extLst>
      <p:ext uri="{BB962C8B-B14F-4D97-AF65-F5344CB8AC3E}">
        <p14:creationId xmlns:p14="http://schemas.microsoft.com/office/powerpoint/2010/main" val="276191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Leman Akoglu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Streaming Graph Anomaly Detection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19A5C-EF9D-4D58-BC98-FB7EF41E1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196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14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09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8395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8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202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2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62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1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186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58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7108"/>
            <a:ext cx="6858000" cy="1989667"/>
          </a:xfrm>
        </p:spPr>
        <p:txBody>
          <a:bodyPr anchor="b">
            <a:normAutofit/>
          </a:bodyPr>
          <a:lstStyle>
            <a:lvl1pPr algn="ctr">
              <a:defRPr sz="4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6616" indent="0" algn="ctr">
              <a:buNone/>
              <a:defRPr sz="2200"/>
            </a:lvl2pPr>
            <a:lvl3pPr marL="713232" indent="0" algn="ctr">
              <a:buNone/>
              <a:defRPr sz="1900"/>
            </a:lvl3pPr>
            <a:lvl4pPr marL="1069848" indent="0" algn="ctr">
              <a:buNone/>
              <a:defRPr sz="1600"/>
            </a:lvl4pPr>
            <a:lvl5pPr marL="1426464" indent="0" algn="ctr">
              <a:buNone/>
              <a:defRPr sz="1600"/>
            </a:lvl5pPr>
            <a:lvl6pPr marL="1783080" indent="0" algn="ctr">
              <a:buNone/>
              <a:defRPr sz="1600"/>
            </a:lvl6pPr>
            <a:lvl7pPr marL="2139696" indent="0" algn="ctr">
              <a:buNone/>
              <a:defRPr sz="1600"/>
            </a:lvl7pPr>
            <a:lvl8pPr marL="2496312" indent="0" algn="ctr">
              <a:buNone/>
              <a:defRPr sz="1600"/>
            </a:lvl8pPr>
            <a:lvl9pPr marL="285292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93CBEE6D-2DF1-EC40-8D5F-10D2409747AD}" type="datetime1">
              <a:rPr lang="en-US" smtClean="0"/>
              <a:t>10/9/2017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63145" y="5296959"/>
            <a:ext cx="2057400" cy="304271"/>
          </a:xfrm>
          <a:prstGeom prst="rect">
            <a:avLst/>
          </a:prstGeom>
        </p:spPr>
        <p:txBody>
          <a:bodyPr lIns="71323" tIns="35662" rIns="71323" bIns="35662"/>
          <a:lstStyle/>
          <a:p>
            <a:fld id="{DD3E331F-65DC-3248-94C4-0E4F15F44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46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8400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69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7765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920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1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860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6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512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70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70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532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45" r:id="rId1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7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October 11, 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MARPLE: Mitigating APT Damage by Reasoning with Provenance in Large Enterprise Networks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24300"/>
            <a:ext cx="1143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PROCESS_QUERY_INFORMATION…"/>
          <p:cNvSpPr txBox="1"/>
          <p:nvPr/>
        </p:nvSpPr>
        <p:spPr>
          <a:xfrm>
            <a:off x="1392448" y="2384913"/>
            <a:ext cx="3611629" cy="1691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150000"/>
              </a:lnSpc>
              <a:defRPr sz="1300"/>
            </a:pPr>
            <a:r>
              <a:rPr dirty="0"/>
              <a:t>PROCESS_QUERY_INFORMATION</a:t>
            </a:r>
          </a:p>
          <a:p>
            <a:pPr>
              <a:lnSpc>
                <a:spcPct val="150000"/>
              </a:lnSpc>
              <a:defRPr sz="1300"/>
            </a:pPr>
            <a:r>
              <a:rPr dirty="0"/>
              <a:t>PROCESS_QUERY_LIMITED_INFORMATION</a:t>
            </a:r>
          </a:p>
          <a:p>
            <a:pPr>
              <a:lnSpc>
                <a:spcPct val="150000"/>
              </a:lnSpc>
              <a:defRPr sz="1300"/>
            </a:pPr>
            <a:r>
              <a:rPr dirty="0"/>
              <a:t>PROCESS_CREATE_THREAD</a:t>
            </a:r>
          </a:p>
          <a:p>
            <a:pPr>
              <a:lnSpc>
                <a:spcPct val="150000"/>
              </a:lnSpc>
              <a:defRPr sz="1300"/>
            </a:pPr>
            <a:r>
              <a:rPr dirty="0"/>
              <a:t>PROCESS_VM_OPERATION</a:t>
            </a:r>
          </a:p>
          <a:p>
            <a:pPr>
              <a:lnSpc>
                <a:spcPct val="150000"/>
              </a:lnSpc>
              <a:defRPr sz="1300"/>
            </a:pPr>
            <a:r>
              <a:rPr dirty="0"/>
              <a:t>PROCESS_VM_READ</a:t>
            </a:r>
          </a:p>
          <a:p>
            <a:pPr>
              <a:lnSpc>
                <a:spcPct val="150000"/>
              </a:lnSpc>
              <a:defRPr sz="1300"/>
            </a:pPr>
            <a:r>
              <a:rPr dirty="0"/>
              <a:t>PROCESS_VM_WRITE</a:t>
            </a:r>
          </a:p>
        </p:txBody>
      </p:sp>
      <p:sp>
        <p:nvSpPr>
          <p:cNvPr id="884" name="矩形 2"/>
          <p:cNvSpPr txBox="1"/>
          <p:nvPr/>
        </p:nvSpPr>
        <p:spPr>
          <a:xfrm>
            <a:off x="282574" y="802541"/>
            <a:ext cx="4843632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Rules</a:t>
            </a:r>
            <a:r>
              <a:rPr lang="en-US" dirty="0"/>
              <a:t> for identifying “injection” activity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 err="1"/>
              <a:t>Event_create_thread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 err="1"/>
              <a:t>Event_process_access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Many Access such as:</a:t>
            </a:r>
          </a:p>
        </p:txBody>
      </p:sp>
      <p:pic>
        <p:nvPicPr>
          <p:cNvPr id="885" name="图像" descr="图像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381500"/>
            <a:ext cx="9144000" cy="77030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1.1 Deal with Hub process&amp;injection">
            <a:extLst>
              <a:ext uri="{FF2B5EF4-FFF2-40B4-BE49-F238E27FC236}">
                <a16:creationId xmlns="" xmlns:a16="http://schemas.microsoft.com/office/drawing/2014/main" id="{E235D479-972E-4F62-A101-F472C28D71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90000"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/>
              <a:t>1.1</a:t>
            </a:r>
            <a:r>
              <a:rPr lang="en-US" sz="2800" dirty="0"/>
              <a:t>:</a:t>
            </a:r>
            <a:r>
              <a:rPr sz="2800" dirty="0"/>
              <a:t> Hub process</a:t>
            </a:r>
            <a:r>
              <a:rPr lang="en-US" sz="2800" dirty="0"/>
              <a:t>es vs I</a:t>
            </a:r>
            <a:r>
              <a:rPr sz="2800" dirty="0"/>
              <a:t>njection</a:t>
            </a:r>
            <a:r>
              <a:rPr lang="en-US" sz="2800" dirty="0"/>
              <a:t> processes - cont’d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28931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Maybe hub process or injection…"/>
          <p:cNvSpPr txBox="1">
            <a:spLocks noGrp="1"/>
          </p:cNvSpPr>
          <p:nvPr>
            <p:ph type="body" sz="quarter" idx="1"/>
          </p:nvPr>
        </p:nvSpPr>
        <p:spPr>
          <a:xfrm>
            <a:off x="180976" y="1009650"/>
            <a:ext cx="4140497" cy="23649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2000" dirty="0" smtClean="0"/>
              <a:t>Maybe hub process or injection</a:t>
            </a:r>
          </a:p>
          <a:p>
            <a:r>
              <a:rPr sz="2000" dirty="0" smtClean="0"/>
              <a:t>Explorer.exe</a:t>
            </a:r>
            <a:endParaRPr sz="2000" dirty="0"/>
          </a:p>
          <a:p>
            <a:r>
              <a:rPr sz="2000" dirty="0"/>
              <a:t>firefox.exe</a:t>
            </a:r>
          </a:p>
          <a:p>
            <a:r>
              <a:rPr sz="2000" dirty="0"/>
              <a:t>Svchost.exe</a:t>
            </a:r>
          </a:p>
          <a:p>
            <a:r>
              <a:rPr sz="2000" dirty="0"/>
              <a:t>Rundll32.exe</a:t>
            </a:r>
          </a:p>
          <a:p>
            <a:r>
              <a:rPr sz="2000" dirty="0"/>
              <a:t>…</a:t>
            </a:r>
          </a:p>
        </p:txBody>
      </p:sp>
      <p:sp>
        <p:nvSpPr>
          <p:cNvPr id="889" name="1.2 White list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/>
              <a:t>1.2</a:t>
            </a:r>
            <a:r>
              <a:rPr lang="en-US" sz="2800" dirty="0"/>
              <a:t>: </a:t>
            </a:r>
            <a:r>
              <a:rPr sz="2800" dirty="0"/>
              <a:t>White </a:t>
            </a:r>
            <a:r>
              <a:rPr lang="en-US" sz="2800" dirty="0"/>
              <a:t>L</a:t>
            </a:r>
            <a:r>
              <a:rPr sz="2800" dirty="0"/>
              <a:t>ist</a:t>
            </a:r>
          </a:p>
        </p:txBody>
      </p:sp>
    </p:spTree>
    <p:extLst>
      <p:ext uri="{BB962C8B-B14F-4D97-AF65-F5344CB8AC3E}">
        <p14:creationId xmlns:p14="http://schemas.microsoft.com/office/powerpoint/2010/main" val="374180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*.ttf(TTF)    font file…"/>
          <p:cNvSpPr txBox="1">
            <a:spLocks noGrp="1"/>
          </p:cNvSpPr>
          <p:nvPr>
            <p:ph type="body" sz="quarter" idx="1"/>
          </p:nvPr>
        </p:nvSpPr>
        <p:spPr>
          <a:xfrm>
            <a:off x="180976" y="1162050"/>
            <a:ext cx="2310507" cy="3473452"/>
          </a:xfrm>
          <a:prstGeom prst="rect">
            <a:avLst/>
          </a:prstGeom>
        </p:spPr>
        <p:txBody>
          <a:bodyPr/>
          <a:lstStyle/>
          <a:p>
            <a:r>
              <a:t>*.ttf(TTF)    font file</a:t>
            </a:r>
          </a:p>
          <a:p>
            <a:r>
              <a:t>*.ttc(TTC)   font file</a:t>
            </a:r>
          </a:p>
          <a:p>
            <a:r>
              <a:t>…</a:t>
            </a:r>
          </a:p>
        </p:txBody>
      </p:sp>
      <p:sp>
        <p:nvSpPr>
          <p:cNvPr id="893" name="1.3 Delete some nodes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 smtClean="0"/>
              <a:t>1.</a:t>
            </a:r>
            <a:r>
              <a:rPr lang="en-US" sz="2800" dirty="0" smtClean="0"/>
              <a:t>2:</a:t>
            </a:r>
            <a:r>
              <a:rPr sz="2800" dirty="0" smtClean="0"/>
              <a:t> </a:t>
            </a:r>
            <a:r>
              <a:rPr sz="2800" dirty="0"/>
              <a:t>Delete </a:t>
            </a:r>
            <a:r>
              <a:rPr lang="en-US" sz="2800" dirty="0"/>
              <a:t>Irrelevant</a:t>
            </a:r>
            <a:r>
              <a:rPr sz="2800" dirty="0"/>
              <a:t> </a:t>
            </a:r>
            <a:r>
              <a:rPr lang="en-US" sz="2800" dirty="0"/>
              <a:t>N</a:t>
            </a:r>
            <a:r>
              <a:rPr sz="2800" dirty="0"/>
              <a:t>odes</a:t>
            </a:r>
          </a:p>
        </p:txBody>
      </p:sp>
      <p:pic>
        <p:nvPicPr>
          <p:cNvPr id="894" name="ttf.png" descr="ttf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5" y="2899619"/>
            <a:ext cx="8891791" cy="14317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93383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1.4 Dll files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 smtClean="0"/>
              <a:t>1.</a:t>
            </a:r>
            <a:r>
              <a:rPr lang="en-US" sz="2800" dirty="0" smtClean="0"/>
              <a:t>3:</a:t>
            </a:r>
            <a:r>
              <a:rPr sz="2800" dirty="0" smtClean="0"/>
              <a:t> </a:t>
            </a:r>
            <a:r>
              <a:rPr sz="2800" dirty="0"/>
              <a:t>D</a:t>
            </a:r>
            <a:r>
              <a:rPr lang="en-US" sz="2800" dirty="0"/>
              <a:t>LL</a:t>
            </a:r>
            <a:r>
              <a:rPr sz="2800" dirty="0"/>
              <a:t> </a:t>
            </a:r>
            <a:r>
              <a:rPr lang="en-US" sz="2800" dirty="0"/>
              <a:t>F</a:t>
            </a:r>
            <a:r>
              <a:rPr sz="2800" dirty="0"/>
              <a:t>iles</a:t>
            </a:r>
          </a:p>
        </p:txBody>
      </p:sp>
      <p:sp>
        <p:nvSpPr>
          <p:cNvPr id="898" name="矩形 2"/>
          <p:cNvSpPr txBox="1"/>
          <p:nvPr/>
        </p:nvSpPr>
        <p:spPr>
          <a:xfrm>
            <a:off x="282574" y="1054100"/>
            <a:ext cx="3439401" cy="17312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Characteristic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L</a:t>
            </a:r>
            <a:r>
              <a:rPr dirty="0"/>
              <a:t>arge amount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Difficult to prune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Shared with other process</a:t>
            </a:r>
          </a:p>
        </p:txBody>
      </p:sp>
      <p:pic>
        <p:nvPicPr>
          <p:cNvPr id="899" name="dll.png" descr="d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978" y="2738988"/>
            <a:ext cx="6796618" cy="23585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440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1.4 Dll files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 smtClean="0"/>
              <a:t>1.</a:t>
            </a:r>
            <a:r>
              <a:rPr lang="en-US" sz="2800" dirty="0" smtClean="0"/>
              <a:t>3: </a:t>
            </a:r>
            <a:r>
              <a:rPr sz="2800" dirty="0"/>
              <a:t>D</a:t>
            </a:r>
            <a:r>
              <a:rPr lang="en-US" sz="2800" dirty="0"/>
              <a:t>LL</a:t>
            </a:r>
            <a:r>
              <a:rPr sz="2800" dirty="0"/>
              <a:t> </a:t>
            </a:r>
            <a:r>
              <a:rPr lang="en-US" sz="2800" dirty="0"/>
              <a:t>F</a:t>
            </a:r>
            <a:r>
              <a:rPr sz="2800" dirty="0"/>
              <a:t>iles</a:t>
            </a:r>
            <a:r>
              <a:rPr lang="en-US" sz="2800" dirty="0"/>
              <a:t> - cont’d</a:t>
            </a:r>
            <a:endParaRPr sz="2800" dirty="0"/>
          </a:p>
        </p:txBody>
      </p:sp>
      <p:sp>
        <p:nvSpPr>
          <p:cNvPr id="903" name="矩形 2"/>
          <p:cNvSpPr txBox="1"/>
          <p:nvPr/>
        </p:nvSpPr>
        <p:spPr>
          <a:xfrm>
            <a:off x="282574" y="1054100"/>
            <a:ext cx="4043734" cy="94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Rules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 smtClean="0"/>
              <a:t>N</a:t>
            </a:r>
            <a:r>
              <a:rPr dirty="0" smtClean="0"/>
              <a:t>o </a:t>
            </a:r>
            <a:r>
              <a:rPr dirty="0"/>
              <a:t>backward </a:t>
            </a:r>
            <a:r>
              <a:rPr lang="en-US" dirty="0" smtClean="0"/>
              <a:t>or</a:t>
            </a:r>
            <a:r>
              <a:rPr dirty="0" smtClean="0"/>
              <a:t> </a:t>
            </a:r>
            <a:r>
              <a:rPr dirty="0"/>
              <a:t>forward tracking</a:t>
            </a:r>
          </a:p>
        </p:txBody>
      </p:sp>
      <p:pic>
        <p:nvPicPr>
          <p:cNvPr id="904" name="dll.png" descr="dl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38978" y="2586588"/>
            <a:ext cx="6796618" cy="2358581"/>
          </a:xfrm>
          <a:prstGeom prst="rect">
            <a:avLst/>
          </a:prstGeom>
          <a:ln w="12700">
            <a:miter lim="400000"/>
          </a:ln>
        </p:spPr>
      </p:pic>
      <p:sp>
        <p:nvSpPr>
          <p:cNvPr id="905" name="形状"/>
          <p:cNvSpPr/>
          <p:nvPr/>
        </p:nvSpPr>
        <p:spPr>
          <a:xfrm>
            <a:off x="1968579" y="3534188"/>
            <a:ext cx="6745953" cy="1472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611" y="5306"/>
                </a:moveTo>
                <a:lnTo>
                  <a:pt x="15225" y="12713"/>
                </a:lnTo>
                <a:lnTo>
                  <a:pt x="12100" y="16340"/>
                </a:lnTo>
                <a:lnTo>
                  <a:pt x="7795" y="16782"/>
                </a:lnTo>
                <a:lnTo>
                  <a:pt x="1544" y="16380"/>
                </a:lnTo>
                <a:lnTo>
                  <a:pt x="0" y="18544"/>
                </a:lnTo>
                <a:lnTo>
                  <a:pt x="1487" y="21070"/>
                </a:lnTo>
                <a:lnTo>
                  <a:pt x="5891" y="21600"/>
                </a:lnTo>
                <a:lnTo>
                  <a:pt x="10443" y="21094"/>
                </a:lnTo>
                <a:lnTo>
                  <a:pt x="15162" y="17838"/>
                </a:lnTo>
                <a:lnTo>
                  <a:pt x="18464" y="6777"/>
                </a:lnTo>
                <a:lnTo>
                  <a:pt x="21600" y="4318"/>
                </a:lnTo>
                <a:lnTo>
                  <a:pt x="19771" y="0"/>
                </a:lnTo>
                <a:lnTo>
                  <a:pt x="17857" y="885"/>
                </a:lnTo>
                <a:lnTo>
                  <a:pt x="15383" y="2161"/>
                </a:lnTo>
                <a:lnTo>
                  <a:pt x="15750" y="4974"/>
                </a:lnTo>
                <a:lnTo>
                  <a:pt x="17611" y="5306"/>
                </a:lnTo>
                <a:close/>
              </a:path>
            </a:pathLst>
          </a:custGeom>
          <a:ln w="25400">
            <a:solidFill>
              <a:srgbClr val="F5201C"/>
            </a:solidFill>
            <a:miter lim="400000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06" name="线条"/>
          <p:cNvSpPr/>
          <p:nvPr/>
        </p:nvSpPr>
        <p:spPr>
          <a:xfrm flipH="1" flipV="1">
            <a:off x="5086436" y="2345407"/>
            <a:ext cx="1137286" cy="2119104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07" name="线条"/>
          <p:cNvSpPr/>
          <p:nvPr/>
        </p:nvSpPr>
        <p:spPr>
          <a:xfrm flipV="1">
            <a:off x="5107997" y="2329644"/>
            <a:ext cx="1198124" cy="2149489"/>
          </a:xfrm>
          <a:prstGeom prst="line">
            <a:avLst/>
          </a:prstGeom>
          <a:ln w="25400">
            <a:solidFill>
              <a:schemeClr val="accent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32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2.1 Time stamp in injection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/>
              <a:t>2.1</a:t>
            </a:r>
            <a:r>
              <a:rPr lang="en-US" sz="2800" dirty="0"/>
              <a:t>:</a:t>
            </a:r>
            <a:r>
              <a:rPr sz="2800" dirty="0"/>
              <a:t> </a:t>
            </a:r>
            <a:r>
              <a:rPr lang="en-US" sz="2800" dirty="0" smtClean="0"/>
              <a:t>Prune Nodes before Attacks</a:t>
            </a:r>
            <a:endParaRPr sz="2800" dirty="0"/>
          </a:p>
        </p:txBody>
      </p:sp>
      <p:sp>
        <p:nvSpPr>
          <p:cNvPr id="911" name="B"/>
          <p:cNvSpPr/>
          <p:nvPr/>
        </p:nvSpPr>
        <p:spPr>
          <a:xfrm>
            <a:off x="1842203" y="2488691"/>
            <a:ext cx="669103" cy="68828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B</a:t>
            </a:r>
          </a:p>
        </p:txBody>
      </p:sp>
      <p:sp>
        <p:nvSpPr>
          <p:cNvPr id="912" name="C"/>
          <p:cNvSpPr/>
          <p:nvPr/>
        </p:nvSpPr>
        <p:spPr>
          <a:xfrm>
            <a:off x="5901821" y="3769418"/>
            <a:ext cx="669103" cy="68828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C</a:t>
            </a:r>
          </a:p>
        </p:txBody>
      </p:sp>
      <p:sp>
        <p:nvSpPr>
          <p:cNvPr id="913" name="D"/>
          <p:cNvSpPr/>
          <p:nvPr/>
        </p:nvSpPr>
        <p:spPr>
          <a:xfrm>
            <a:off x="3865545" y="2488691"/>
            <a:ext cx="669103" cy="68828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D</a:t>
            </a:r>
          </a:p>
        </p:txBody>
      </p:sp>
      <p:sp>
        <p:nvSpPr>
          <p:cNvPr id="914" name="A"/>
          <p:cNvSpPr/>
          <p:nvPr/>
        </p:nvSpPr>
        <p:spPr>
          <a:xfrm>
            <a:off x="5901821" y="2488691"/>
            <a:ext cx="669103" cy="688281"/>
          </a:xfrm>
          <a:prstGeom prst="ellipse">
            <a:avLst/>
          </a:prstGeom>
          <a:solidFill>
            <a:srgbClr val="FBFFFD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A</a:t>
            </a:r>
          </a:p>
        </p:txBody>
      </p:sp>
      <p:sp>
        <p:nvSpPr>
          <p:cNvPr id="915" name="线条"/>
          <p:cNvSpPr/>
          <p:nvPr/>
        </p:nvSpPr>
        <p:spPr>
          <a:xfrm>
            <a:off x="4570674" y="2832831"/>
            <a:ext cx="1295120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16" name="10:00"/>
          <p:cNvSpPr txBox="1"/>
          <p:nvPr/>
        </p:nvSpPr>
        <p:spPr>
          <a:xfrm>
            <a:off x="4815723" y="2501361"/>
            <a:ext cx="669703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10:00</a:t>
            </a:r>
          </a:p>
        </p:txBody>
      </p:sp>
      <p:sp>
        <p:nvSpPr>
          <p:cNvPr id="917" name="线条"/>
          <p:cNvSpPr/>
          <p:nvPr/>
        </p:nvSpPr>
        <p:spPr>
          <a:xfrm>
            <a:off x="2543621" y="2841860"/>
            <a:ext cx="1289608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18" name="7:00"/>
          <p:cNvSpPr txBox="1"/>
          <p:nvPr/>
        </p:nvSpPr>
        <p:spPr>
          <a:xfrm>
            <a:off x="4463873" y="3398005"/>
            <a:ext cx="669703" cy="264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7:00</a:t>
            </a:r>
          </a:p>
        </p:txBody>
      </p:sp>
      <p:sp>
        <p:nvSpPr>
          <p:cNvPr id="919" name="线条"/>
          <p:cNvSpPr/>
          <p:nvPr/>
        </p:nvSpPr>
        <p:spPr>
          <a:xfrm>
            <a:off x="4529408" y="3138015"/>
            <a:ext cx="1288378" cy="7949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0" name="9:00  B inject D"/>
          <p:cNvSpPr txBox="1"/>
          <p:nvPr/>
        </p:nvSpPr>
        <p:spPr>
          <a:xfrm>
            <a:off x="2597227" y="2436285"/>
            <a:ext cx="1159802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9:00  B inject D</a:t>
            </a:r>
          </a:p>
        </p:txBody>
      </p:sp>
      <p:sp>
        <p:nvSpPr>
          <p:cNvPr id="921" name="线条"/>
          <p:cNvSpPr/>
          <p:nvPr/>
        </p:nvSpPr>
        <p:spPr>
          <a:xfrm>
            <a:off x="4868446" y="3241976"/>
            <a:ext cx="564258" cy="576314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22" name="线条"/>
          <p:cNvSpPr/>
          <p:nvPr/>
        </p:nvSpPr>
        <p:spPr>
          <a:xfrm flipH="1">
            <a:off x="4862514" y="3242072"/>
            <a:ext cx="576122" cy="576122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" name="矩形 2">
            <a:extLst>
              <a:ext uri="{FF2B5EF4-FFF2-40B4-BE49-F238E27FC236}">
                <a16:creationId xmlns="" xmlns:a16="http://schemas.microsoft.com/office/drawing/2014/main" id="{C4963C60-FAD7-4472-8163-7D607D47120D}"/>
              </a:ext>
            </a:extLst>
          </p:cNvPr>
          <p:cNvSpPr txBox="1"/>
          <p:nvPr/>
        </p:nvSpPr>
        <p:spPr>
          <a:xfrm>
            <a:off x="273116" y="876300"/>
            <a:ext cx="5973749" cy="94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Rules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Perform only </a:t>
            </a:r>
            <a:r>
              <a:rPr lang="en-US" dirty="0" smtClean="0"/>
              <a:t>forward </a:t>
            </a:r>
            <a:r>
              <a:rPr dirty="0" smtClean="0"/>
              <a:t>tracking</a:t>
            </a:r>
            <a:r>
              <a:rPr lang="en-US" dirty="0"/>
              <a:t>; </a:t>
            </a:r>
            <a:r>
              <a:rPr dirty="0"/>
              <a:t>No </a:t>
            </a:r>
            <a:r>
              <a:rPr lang="en-US" dirty="0" smtClean="0"/>
              <a:t>back</a:t>
            </a:r>
            <a:r>
              <a:rPr dirty="0" smtClean="0"/>
              <a:t>ward </a:t>
            </a:r>
            <a:r>
              <a:rPr dirty="0"/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3903865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3) Event_read&amp;Event_check/modify_file_attribute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90000"/>
          </a:bodyPr>
          <a:lstStyle>
            <a:lvl1pPr>
              <a:defRPr sz="2400"/>
            </a:lvl1pPr>
          </a:lstStyle>
          <a:p>
            <a:r>
              <a:rPr lang="en-US" sz="2800" dirty="0"/>
              <a:t>Rule 3: </a:t>
            </a:r>
            <a:r>
              <a:rPr sz="2800" dirty="0" err="1"/>
              <a:t>Event_read</a:t>
            </a:r>
            <a:r>
              <a:rPr lang="en-US" sz="2800" dirty="0"/>
              <a:t>, </a:t>
            </a:r>
            <a:r>
              <a:rPr sz="2800" dirty="0" err="1"/>
              <a:t>Event_check</a:t>
            </a:r>
            <a:r>
              <a:rPr lang="en-US" sz="2800" dirty="0"/>
              <a:t>, </a:t>
            </a:r>
            <a:r>
              <a:rPr sz="2800" dirty="0" err="1"/>
              <a:t>modify_file_attribute</a:t>
            </a:r>
            <a:endParaRPr sz="2800" dirty="0"/>
          </a:p>
        </p:txBody>
      </p:sp>
      <p:sp>
        <p:nvSpPr>
          <p:cNvPr id="926" name="矩形 2"/>
          <p:cNvSpPr txBox="1"/>
          <p:nvPr/>
        </p:nvSpPr>
        <p:spPr>
          <a:xfrm>
            <a:off x="282574" y="969257"/>
            <a:ext cx="5808639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Characteristic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Such events are not so suspicious like </a:t>
            </a:r>
            <a:r>
              <a:rPr lang="en-US" dirty="0" err="1"/>
              <a:t>Event_write</a:t>
            </a:r>
            <a:endParaRPr lang="en-US"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Important information</a:t>
            </a:r>
            <a:r>
              <a:rPr lang="en-US" dirty="0"/>
              <a:t> but with l</a:t>
            </a:r>
            <a:r>
              <a:rPr dirty="0"/>
              <a:t>arge amount</a:t>
            </a:r>
          </a:p>
        </p:txBody>
      </p:sp>
      <p:sp>
        <p:nvSpPr>
          <p:cNvPr id="5" name="矩形 2">
            <a:extLst>
              <a:ext uri="{FF2B5EF4-FFF2-40B4-BE49-F238E27FC236}">
                <a16:creationId xmlns="" xmlns:a16="http://schemas.microsoft.com/office/drawing/2014/main" id="{C4963C60-FAD7-4472-8163-7D607D47120D}"/>
              </a:ext>
            </a:extLst>
          </p:cNvPr>
          <p:cNvSpPr txBox="1"/>
          <p:nvPr/>
        </p:nvSpPr>
        <p:spPr>
          <a:xfrm>
            <a:off x="282575" y="2223027"/>
            <a:ext cx="5973749" cy="94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Rules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Perform only </a:t>
            </a:r>
            <a:r>
              <a:rPr dirty="0"/>
              <a:t>backward tracking</a:t>
            </a:r>
            <a:r>
              <a:rPr lang="en-US" dirty="0"/>
              <a:t>; </a:t>
            </a:r>
            <a:r>
              <a:rPr dirty="0"/>
              <a:t>No forward tracking</a:t>
            </a:r>
          </a:p>
        </p:txBody>
      </p:sp>
      <p:sp>
        <p:nvSpPr>
          <p:cNvPr id="6" name="B">
            <a:extLst>
              <a:ext uri="{FF2B5EF4-FFF2-40B4-BE49-F238E27FC236}">
                <a16:creationId xmlns="" xmlns:a16="http://schemas.microsoft.com/office/drawing/2014/main" id="{40DCD62F-F3E7-46F6-97AB-BD23F719F4DF}"/>
              </a:ext>
            </a:extLst>
          </p:cNvPr>
          <p:cNvSpPr/>
          <p:nvPr/>
        </p:nvSpPr>
        <p:spPr>
          <a:xfrm>
            <a:off x="2641272" y="3312231"/>
            <a:ext cx="669103" cy="68828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B</a:t>
            </a:r>
          </a:p>
        </p:txBody>
      </p:sp>
      <p:sp>
        <p:nvSpPr>
          <p:cNvPr id="7" name="C">
            <a:extLst>
              <a:ext uri="{FF2B5EF4-FFF2-40B4-BE49-F238E27FC236}">
                <a16:creationId xmlns="" xmlns:a16="http://schemas.microsoft.com/office/drawing/2014/main" id="{8E31D07D-3894-417F-83DB-AD3DEF3004C2}"/>
              </a:ext>
            </a:extLst>
          </p:cNvPr>
          <p:cNvSpPr/>
          <p:nvPr/>
        </p:nvSpPr>
        <p:spPr>
          <a:xfrm>
            <a:off x="6700891" y="4592958"/>
            <a:ext cx="669103" cy="688282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C</a:t>
            </a:r>
          </a:p>
        </p:txBody>
      </p:sp>
      <p:sp>
        <p:nvSpPr>
          <p:cNvPr id="8" name="D">
            <a:extLst>
              <a:ext uri="{FF2B5EF4-FFF2-40B4-BE49-F238E27FC236}">
                <a16:creationId xmlns="" xmlns:a16="http://schemas.microsoft.com/office/drawing/2014/main" id="{66684690-8D53-46EE-8C17-4A4898387470}"/>
              </a:ext>
            </a:extLst>
          </p:cNvPr>
          <p:cNvSpPr/>
          <p:nvPr/>
        </p:nvSpPr>
        <p:spPr>
          <a:xfrm>
            <a:off x="4664615" y="3312231"/>
            <a:ext cx="669103" cy="68828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D</a:t>
            </a:r>
          </a:p>
        </p:txBody>
      </p:sp>
      <p:sp>
        <p:nvSpPr>
          <p:cNvPr id="9" name="A">
            <a:extLst>
              <a:ext uri="{FF2B5EF4-FFF2-40B4-BE49-F238E27FC236}">
                <a16:creationId xmlns="" xmlns:a16="http://schemas.microsoft.com/office/drawing/2014/main" id="{5DC98220-8153-4874-B263-141985215EF6}"/>
              </a:ext>
            </a:extLst>
          </p:cNvPr>
          <p:cNvSpPr/>
          <p:nvPr/>
        </p:nvSpPr>
        <p:spPr>
          <a:xfrm>
            <a:off x="8212190" y="3321260"/>
            <a:ext cx="669103" cy="688282"/>
          </a:xfrm>
          <a:prstGeom prst="ellipse">
            <a:avLst/>
          </a:prstGeom>
          <a:solidFill>
            <a:schemeClr val="accent4"/>
          </a:solidFill>
          <a:ln w="25400">
            <a:solidFill>
              <a:schemeClr val="accent1"/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2900"/>
            </a:lvl1pPr>
          </a:lstStyle>
          <a:p>
            <a:r>
              <a:t>A</a:t>
            </a:r>
          </a:p>
        </p:txBody>
      </p:sp>
      <p:sp>
        <p:nvSpPr>
          <p:cNvPr id="10" name="线条">
            <a:extLst>
              <a:ext uri="{FF2B5EF4-FFF2-40B4-BE49-F238E27FC236}">
                <a16:creationId xmlns="" xmlns:a16="http://schemas.microsoft.com/office/drawing/2014/main" id="{D154493C-9D35-4F7B-8631-2CCB2A947BCD}"/>
              </a:ext>
            </a:extLst>
          </p:cNvPr>
          <p:cNvSpPr/>
          <p:nvPr/>
        </p:nvSpPr>
        <p:spPr>
          <a:xfrm>
            <a:off x="5369744" y="3656371"/>
            <a:ext cx="2600522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1" name="Event_check_file_attributes">
            <a:extLst>
              <a:ext uri="{FF2B5EF4-FFF2-40B4-BE49-F238E27FC236}">
                <a16:creationId xmlns="" xmlns:a16="http://schemas.microsoft.com/office/drawing/2014/main" id="{202BCB1B-DDD4-4F0F-BFAA-0029035E66A8}"/>
              </a:ext>
            </a:extLst>
          </p:cNvPr>
          <p:cNvSpPr txBox="1"/>
          <p:nvPr/>
        </p:nvSpPr>
        <p:spPr>
          <a:xfrm>
            <a:off x="5512789" y="3296276"/>
            <a:ext cx="205871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Event_check_file_attributes</a:t>
            </a:r>
          </a:p>
        </p:txBody>
      </p:sp>
      <p:sp>
        <p:nvSpPr>
          <p:cNvPr id="12" name="线条">
            <a:extLst>
              <a:ext uri="{FF2B5EF4-FFF2-40B4-BE49-F238E27FC236}">
                <a16:creationId xmlns="" xmlns:a16="http://schemas.microsoft.com/office/drawing/2014/main" id="{75B9B819-CDB1-4894-ABA7-629DD286F358}"/>
              </a:ext>
            </a:extLst>
          </p:cNvPr>
          <p:cNvSpPr/>
          <p:nvPr/>
        </p:nvSpPr>
        <p:spPr>
          <a:xfrm>
            <a:off x="3342690" y="3665400"/>
            <a:ext cx="1289609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3" name="线条">
            <a:extLst>
              <a:ext uri="{FF2B5EF4-FFF2-40B4-BE49-F238E27FC236}">
                <a16:creationId xmlns="" xmlns:a16="http://schemas.microsoft.com/office/drawing/2014/main" id="{ED1DE0AD-7616-462A-BB53-51559AB136E8}"/>
              </a:ext>
            </a:extLst>
          </p:cNvPr>
          <p:cNvSpPr/>
          <p:nvPr/>
        </p:nvSpPr>
        <p:spPr>
          <a:xfrm>
            <a:off x="5328478" y="3961555"/>
            <a:ext cx="1288378" cy="7949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4" name="线条">
            <a:extLst>
              <a:ext uri="{FF2B5EF4-FFF2-40B4-BE49-F238E27FC236}">
                <a16:creationId xmlns="" xmlns:a16="http://schemas.microsoft.com/office/drawing/2014/main" id="{2A409C32-52DC-46BB-90FC-832287154E50}"/>
              </a:ext>
            </a:extLst>
          </p:cNvPr>
          <p:cNvSpPr/>
          <p:nvPr/>
        </p:nvSpPr>
        <p:spPr>
          <a:xfrm>
            <a:off x="5667516" y="4065516"/>
            <a:ext cx="564258" cy="576314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15" name="线条">
            <a:extLst>
              <a:ext uri="{FF2B5EF4-FFF2-40B4-BE49-F238E27FC236}">
                <a16:creationId xmlns="" xmlns:a16="http://schemas.microsoft.com/office/drawing/2014/main" id="{910E9C85-873D-48F0-BDB5-FC038AF7761B}"/>
              </a:ext>
            </a:extLst>
          </p:cNvPr>
          <p:cNvSpPr/>
          <p:nvPr/>
        </p:nvSpPr>
        <p:spPr>
          <a:xfrm flipH="1">
            <a:off x="5661584" y="4065612"/>
            <a:ext cx="576122" cy="576122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8594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4" name="page28image1728.png" descr="page28image172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5870" y="600516"/>
            <a:ext cx="2731631" cy="4796706"/>
          </a:xfrm>
          <a:prstGeom prst="rect">
            <a:avLst/>
          </a:prstGeom>
          <a:ln w="12700">
            <a:miter lim="400000"/>
          </a:ln>
        </p:spPr>
      </p:pic>
      <p:sp>
        <p:nvSpPr>
          <p:cNvPr id="943" name="About pandex-injection data set"/>
          <p:cNvSpPr txBox="1">
            <a:spLocks noGrp="1"/>
          </p:cNvSpPr>
          <p:nvPr>
            <p:ph type="title"/>
          </p:nvPr>
        </p:nvSpPr>
        <p:spPr>
          <a:xfrm>
            <a:off x="185737" y="271779"/>
            <a:ext cx="8772526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Data Issue:</a:t>
            </a:r>
            <a:r>
              <a:rPr sz="2800" dirty="0"/>
              <a:t> </a:t>
            </a:r>
            <a:r>
              <a:rPr lang="en-US" sz="2800" dirty="0"/>
              <a:t>Data Loss in </a:t>
            </a:r>
            <a:r>
              <a:rPr lang="en-US" sz="2800" dirty="0" err="1"/>
              <a:t>P</a:t>
            </a:r>
            <a:r>
              <a:rPr sz="2800" dirty="0" err="1"/>
              <a:t>andex</a:t>
            </a:r>
            <a:r>
              <a:rPr lang="en-US" sz="2800" dirty="0"/>
              <a:t> I</a:t>
            </a:r>
            <a:r>
              <a:rPr sz="2800" dirty="0"/>
              <a:t>njection</a:t>
            </a:r>
            <a:r>
              <a:rPr lang="en-US" sz="2800" dirty="0"/>
              <a:t> Attack</a:t>
            </a:r>
            <a:endParaRPr sz="2800" dirty="0"/>
          </a:p>
        </p:txBody>
      </p:sp>
      <p:sp>
        <p:nvSpPr>
          <p:cNvPr id="945" name="文本"/>
          <p:cNvSpPr txBox="1"/>
          <p:nvPr/>
        </p:nvSpPr>
        <p:spPr>
          <a:xfrm>
            <a:off x="495300" y="1384300"/>
            <a:ext cx="18034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lnSpc>
                <a:spcPts val="2800"/>
              </a:lnSpc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946" name="线条"/>
          <p:cNvSpPr/>
          <p:nvPr/>
        </p:nvSpPr>
        <p:spPr>
          <a:xfrm>
            <a:off x="7572135" y="3070953"/>
            <a:ext cx="564258" cy="576314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47" name="线条"/>
          <p:cNvSpPr/>
          <p:nvPr/>
        </p:nvSpPr>
        <p:spPr>
          <a:xfrm flipH="1">
            <a:off x="7566204" y="3071049"/>
            <a:ext cx="576122" cy="576122"/>
          </a:xfrm>
          <a:prstGeom prst="line">
            <a:avLst/>
          </a:prstGeom>
          <a:ln w="25400">
            <a:solidFill>
              <a:schemeClr val="accent4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948" name="矩形 2"/>
          <p:cNvSpPr txBox="1"/>
          <p:nvPr/>
        </p:nvSpPr>
        <p:spPr>
          <a:xfrm>
            <a:off x="66674" y="1143000"/>
            <a:ext cx="5234764" cy="436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A</a:t>
            </a:r>
            <a:r>
              <a:rPr dirty="0"/>
              <a:t>ll the nodes </a:t>
            </a:r>
            <a:r>
              <a:rPr lang="en-US" dirty="0"/>
              <a:t>are missing after “Meterpreter ”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205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B32EC7D0-072B-49BA-9218-8E3D6EBEB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FCCE Integration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CB16DA-D362-4937-8A03-F52D2C24A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723900"/>
            <a:ext cx="8772524" cy="4216401"/>
          </a:xfrm>
        </p:spPr>
        <p:txBody>
          <a:bodyPr/>
          <a:lstStyle/>
          <a:p>
            <a:r>
              <a:rPr lang="en-US" sz="2000" dirty="0"/>
              <a:t>FCCE provides a complete data management solution</a:t>
            </a:r>
          </a:p>
          <a:p>
            <a:pPr lvl="1"/>
            <a:r>
              <a:rPr lang="en-US" sz="1800" dirty="0"/>
              <a:t>PHF detection relies on streaming data processing</a:t>
            </a:r>
          </a:p>
          <a:p>
            <a:pPr lvl="1"/>
            <a:r>
              <a:rPr lang="en-US" sz="1800" dirty="0"/>
              <a:t>Attack graph pruning relies on historical data queries</a:t>
            </a:r>
          </a:p>
          <a:p>
            <a:pPr lvl="1"/>
            <a:endParaRPr lang="en-US" sz="1800" dirty="0"/>
          </a:p>
          <a:p>
            <a:r>
              <a:rPr lang="en-US" sz="2000" dirty="0"/>
              <a:t>FCCE is scalable</a:t>
            </a:r>
          </a:p>
          <a:p>
            <a:pPr lvl="1"/>
            <a:r>
              <a:rPr lang="en-US" sz="1800" dirty="0"/>
              <a:t>No worries about memory size and large graphs</a:t>
            </a:r>
          </a:p>
          <a:p>
            <a:pPr lvl="1"/>
            <a:endParaRPr lang="en-US" sz="1800" dirty="0"/>
          </a:p>
          <a:p>
            <a:r>
              <a:rPr lang="en-US" sz="2000" dirty="0"/>
              <a:t>FCCE now has a REST API</a:t>
            </a:r>
          </a:p>
          <a:p>
            <a:pPr lvl="1"/>
            <a:r>
              <a:rPr lang="en-US" sz="1800" dirty="0"/>
              <a:t>Stateless query interface</a:t>
            </a:r>
          </a:p>
          <a:p>
            <a:pPr lvl="1"/>
            <a:r>
              <a:rPr lang="en-US" sz="1800" dirty="0"/>
              <a:t>Extensible for writing and specific query needs</a:t>
            </a:r>
          </a:p>
          <a:p>
            <a:pPr lvl="1"/>
            <a:endParaRPr lang="en-US" sz="1800" dirty="0"/>
          </a:p>
          <a:p>
            <a:r>
              <a:rPr lang="en-US" sz="2000" dirty="0"/>
              <a:t>Attack graph pruning is a good starting task to integrate FCCE and NWU’s modules</a:t>
            </a:r>
          </a:p>
        </p:txBody>
      </p:sp>
    </p:spTree>
    <p:extLst>
      <p:ext uri="{BB962C8B-B14F-4D97-AF65-F5344CB8AC3E}">
        <p14:creationId xmlns:p14="http://schemas.microsoft.com/office/powerpoint/2010/main" val="1401914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8782051" cy="799777"/>
          </a:xfrm>
        </p:spPr>
        <p:txBody>
          <a:bodyPr/>
          <a:lstStyle/>
          <a:p>
            <a:r>
              <a:rPr lang="en-US" sz="2800" dirty="0"/>
              <a:t>Windows Monitoring and Graph Generation</a:t>
            </a:r>
          </a:p>
        </p:txBody>
      </p:sp>
    </p:spTree>
    <p:extLst>
      <p:ext uri="{BB962C8B-B14F-4D97-AF65-F5344CB8AC3E}">
        <p14:creationId xmlns:p14="http://schemas.microsoft.com/office/powerpoint/2010/main" val="184103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000965"/>
              </p:ext>
            </p:extLst>
          </p:nvPr>
        </p:nvGraphicFramePr>
        <p:xfrm>
          <a:off x="377191" y="845820"/>
          <a:ext cx="8309610" cy="4145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464248">
                  <a:extLst>
                    <a:ext uri="{9D8B030D-6E8A-4147-A177-3AD203B41FA5}">
                      <a16:colId xmlns="" xmlns:a16="http://schemas.microsoft.com/office/drawing/2014/main" val="433381199"/>
                    </a:ext>
                  </a:extLst>
                </a:gridCol>
                <a:gridCol w="3955063">
                  <a:extLst>
                    <a:ext uri="{9D8B030D-6E8A-4147-A177-3AD203B41FA5}">
                      <a16:colId xmlns="" xmlns:a16="http://schemas.microsoft.com/office/drawing/2014/main" val="112343451"/>
                    </a:ext>
                  </a:extLst>
                </a:gridCol>
                <a:gridCol w="2890299">
                  <a:extLst>
                    <a:ext uri="{9D8B030D-6E8A-4147-A177-3AD203B41FA5}">
                      <a16:colId xmlns="" xmlns:a16="http://schemas.microsoft.com/office/drawing/2014/main" val="1564291676"/>
                    </a:ext>
                  </a:extLst>
                </a:gridCol>
              </a:tblGrid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Presenter(s)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40627627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11:00am-11:05am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Arrival and Introduction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3168319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11:05am-11:10am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Overview of Site Visit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J.R. Rao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9895302"/>
                  </a:ext>
                </a:extLst>
              </a:tr>
              <a:tr h="261027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THE MARPLE APPROACH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47179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11:10am-11:20am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MARPLE Post-Engagement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01361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11:20am-11:30pm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Clr>
                          <a:srgbClr val="000000"/>
                        </a:buClr>
                      </a:pPr>
                      <a:r>
                        <a:rPr lang="en-US" sz="1200" dirty="0"/>
                        <a:t>Architecture Evolvement For Cross-Host Forensics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J.R. Rao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060623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11:30am-12:15pm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Policy Enforcement: MARPLE Response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Xiaokui</a:t>
                      </a:r>
                      <a:r>
                        <a:rPr lang="en-US" sz="1200" baseline="0" dirty="0"/>
                        <a:t> Shu, R. </a:t>
                      </a:r>
                      <a:r>
                        <a:rPr lang="en-US" sz="1200" baseline="0" dirty="0" err="1"/>
                        <a:t>Sekar</a:t>
                      </a:r>
                      <a:r>
                        <a:rPr lang="en-US" sz="1200" baseline="0" dirty="0"/>
                        <a:t>, and Yan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64405690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12:15pm-12:30pm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Lunch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0241373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12:30pm-12:50pm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 Faster and More Versatile </a:t>
                      </a:r>
                      <a:r>
                        <a:rPr lang="en-US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τ</a:t>
                      </a:r>
                      <a:r>
                        <a:rPr lang="en-US" sz="1200" dirty="0"/>
                        <a:t>-calculus and FCCE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Xiaokui</a:t>
                      </a:r>
                      <a:r>
                        <a:rPr lang="en-US" sz="1200" baseline="0" dirty="0"/>
                        <a:t> Shu and Doug </a:t>
                      </a:r>
                      <a:r>
                        <a:rPr lang="en-US" sz="1200" baseline="0" dirty="0" err="1"/>
                        <a:t>Schales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70397245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12:50pm-13:10pm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RiskDroid</a:t>
                      </a:r>
                      <a:r>
                        <a:rPr lang="en-US" sz="1200" baseline="0" dirty="0"/>
                        <a:t> with Neural 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Heqing</a:t>
                      </a:r>
                      <a:r>
                        <a:rPr lang="en-US" sz="1200" baseline="0" dirty="0"/>
                        <a:t> Huang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24451081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13:10pm-13:30pm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SLEUTH Development and 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R. </a:t>
                      </a:r>
                      <a:r>
                        <a:rPr lang="en-US" sz="1200" baseline="0" dirty="0" err="1"/>
                        <a:t>Sekar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754696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13:30pm-13:50pm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APT Story Teller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Venkat </a:t>
                      </a:r>
                      <a:r>
                        <a:rPr lang="en-US" sz="1200" baseline="0" dirty="0" err="1"/>
                        <a:t>Venkatakrishnan</a:t>
                      </a:r>
                      <a:endParaRPr lang="en-US" sz="1200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099005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13:50pm-14:10pm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Automatic Attack Graph Pruning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err="1"/>
                        <a:t>Haitao</a:t>
                      </a:r>
                      <a:r>
                        <a:rPr lang="en-US" sz="1200" baseline="0" dirty="0"/>
                        <a:t> Xu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1482972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14:10pm-14:40pm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Windows Monitoring and Graph 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Yan Chen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2094565"/>
                  </a:ext>
                </a:extLst>
              </a:tr>
              <a:tr h="261027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14:40pm-15:00pm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Discussion and Next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03762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247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3200" dirty="0"/>
              <a:t>Outline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52400" y="647700"/>
            <a:ext cx="8915400" cy="46482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b="1" dirty="0"/>
              <a:t>System Overview</a:t>
            </a:r>
            <a:r>
              <a:rPr lang="en-US" altLang="zh-CN" sz="2600" dirty="0"/>
              <a:t> </a:t>
            </a:r>
          </a:p>
          <a:p>
            <a:r>
              <a:rPr lang="en-US" altLang="zh-CN" sz="2600" dirty="0" smtClean="0"/>
              <a:t>Challenges and solutions</a:t>
            </a:r>
          </a:p>
          <a:p>
            <a:r>
              <a:rPr lang="en-US" altLang="zh-CN" sz="2600" dirty="0" smtClean="0"/>
              <a:t>Components</a:t>
            </a:r>
          </a:p>
          <a:p>
            <a:pPr lvl="2"/>
            <a:r>
              <a:rPr lang="en-US" altLang="zh-CN" sz="2400" dirty="0" smtClean="0"/>
              <a:t>User-level </a:t>
            </a:r>
            <a:r>
              <a:rPr lang="en-US" altLang="zh-CN" sz="2400" dirty="0"/>
              <a:t>parser</a:t>
            </a:r>
          </a:p>
          <a:p>
            <a:pPr lvl="2"/>
            <a:r>
              <a:rPr lang="en-US" altLang="zh-CN" sz="2400" dirty="0"/>
              <a:t>Kernel logger parser</a:t>
            </a:r>
          </a:p>
          <a:p>
            <a:pPr lvl="2"/>
            <a:r>
              <a:rPr lang="en-US" altLang="zh-CN" sz="2400" dirty="0"/>
              <a:t>CDM translator</a:t>
            </a:r>
          </a:p>
          <a:p>
            <a:r>
              <a:rPr lang="en-US" altLang="zh-CN" sz="2600" b="1" dirty="0" smtClean="0"/>
              <a:t>Our </a:t>
            </a:r>
            <a:r>
              <a:rPr lang="en-US" altLang="zh-CN" sz="2600" b="1" dirty="0"/>
              <a:t>Advantages</a:t>
            </a:r>
          </a:p>
          <a:p>
            <a:pPr lvl="2"/>
            <a:r>
              <a:rPr lang="en-US" altLang="zh-CN" sz="2400" dirty="0"/>
              <a:t>Fine-grained (i.e., thread-level)</a:t>
            </a:r>
          </a:p>
          <a:p>
            <a:pPr lvl="2"/>
            <a:r>
              <a:rPr lang="en-US" altLang="zh-CN" sz="2400" dirty="0"/>
              <a:t>System call</a:t>
            </a:r>
          </a:p>
          <a:p>
            <a:pPr lvl="2"/>
            <a:r>
              <a:rPr lang="en-US" altLang="zh-CN" sz="2400" dirty="0"/>
              <a:t>Stack walk information</a:t>
            </a:r>
          </a:p>
          <a:p>
            <a:pPr lvl="2"/>
            <a:r>
              <a:rPr lang="en-US" altLang="zh-CN" sz="2400" dirty="0"/>
              <a:t>Device information (e.g., USB Keylogging</a:t>
            </a:r>
            <a:r>
              <a:rPr lang="en-US" altLang="zh-CN" sz="2400" dirty="0" smtClean="0"/>
              <a:t>)</a:t>
            </a:r>
          </a:p>
          <a:p>
            <a:r>
              <a:rPr lang="en-US" altLang="zh-CN" sz="2600" dirty="0" smtClean="0"/>
              <a:t>Deployment </a:t>
            </a:r>
            <a:r>
              <a:rPr lang="en-US" altLang="zh-CN" sz="2600" smtClean="0"/>
              <a:t>and Overhead</a:t>
            </a:r>
            <a:endParaRPr lang="en-US" altLang="zh-CN" sz="2600" dirty="0"/>
          </a:p>
          <a:p>
            <a:endParaRPr lang="en-US" altLang="zh-CN" dirty="0"/>
          </a:p>
          <a:p>
            <a:pPr lvl="2"/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3200" dirty="0"/>
              <a:t>ETW Architecture</a:t>
            </a:r>
            <a:endParaRPr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5" y="3980757"/>
            <a:ext cx="8660149" cy="1341325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" panose="020F0502020204030204" pitchFamily="34" charset="0"/>
              </a:rPr>
              <a:t>ETW has many trace providers (600+ in Win7, 1000+ in Win10)</a:t>
            </a:r>
          </a:p>
          <a:p>
            <a:pPr lvl="1"/>
            <a:r>
              <a:rPr lang="en-US" b="1" i="1" dirty="0">
                <a:cs typeface="Calibri" panose="020F0502020204030204" pitchFamily="34" charset="0"/>
              </a:rPr>
              <a:t>NT Kernel Logger</a:t>
            </a:r>
            <a:r>
              <a:rPr lang="en-US" dirty="0">
                <a:cs typeface="Calibri" panose="020F0502020204030204" pitchFamily="34" charset="0"/>
              </a:rPr>
              <a:t>: Kernel logging</a:t>
            </a:r>
          </a:p>
          <a:p>
            <a:pPr lvl="1"/>
            <a:r>
              <a:rPr lang="zh-CN" altLang="en-US" b="1" i="1" dirty="0"/>
              <a:t>Microsoft-Windows-USB-UCX</a:t>
            </a:r>
            <a:r>
              <a:rPr lang="en-US" altLang="zh-CN" b="1" i="1" dirty="0"/>
              <a:t>/</a:t>
            </a:r>
            <a:r>
              <a:rPr lang="zh-CN" altLang="en-US" b="1" i="1" dirty="0"/>
              <a:t>Microsoft-Windows-USB-USBPORT</a:t>
            </a:r>
            <a:r>
              <a:rPr lang="en-US" altLang="zh-CN" dirty="0"/>
              <a:t>: </a:t>
            </a:r>
            <a:r>
              <a:rPr lang="en-US" dirty="0">
                <a:cs typeface="Calibri" panose="020F0502020204030204" pitchFamily="34" charset="0"/>
              </a:rPr>
              <a:t>USB logging </a:t>
            </a:r>
            <a:endParaRPr lang="en-US" altLang="zh-CN" dirty="0"/>
          </a:p>
          <a:p>
            <a:pPr lvl="1"/>
            <a:r>
              <a:rPr lang="en-US" b="1" i="1" dirty="0" err="1">
                <a:cs typeface="Calibri" panose="020F0502020204030204" pitchFamily="34" charset="0"/>
              </a:rPr>
              <a:t>Stackwalking</a:t>
            </a:r>
            <a:r>
              <a:rPr lang="en-US" b="1" i="1" dirty="0">
                <a:cs typeface="Calibri" panose="020F0502020204030204" pitchFamily="34" charset="0"/>
              </a:rPr>
              <a:t> with </a:t>
            </a:r>
            <a:r>
              <a:rPr lang="en-US" b="1" i="1" dirty="0" err="1">
                <a:cs typeface="Calibri" panose="020F0502020204030204" pitchFamily="34" charset="0"/>
              </a:rPr>
              <a:t>xperf</a:t>
            </a:r>
            <a:r>
              <a:rPr lang="en-US" b="1" i="1" dirty="0">
                <a:cs typeface="Calibri" panose="020F0502020204030204" pitchFamily="34" charset="0"/>
              </a:rPr>
              <a:t> (A tool which also uses ETW)</a:t>
            </a:r>
            <a:r>
              <a:rPr lang="en-US" dirty="0">
                <a:cs typeface="Calibri" panose="020F0502020204030204" pitchFamily="34" charset="0"/>
              </a:rPr>
              <a:t>: Stack logging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7E6AF301-8CAC-4CEA-BFC0-1FF687751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612" y="760186"/>
            <a:ext cx="5326865" cy="330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95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8"/>
            <a:ext cx="8772525" cy="4272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Challenges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31596" y="952106"/>
            <a:ext cx="8105089" cy="3669415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2" indent="0">
              <a:buNone/>
            </a:pPr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5637" y="900892"/>
            <a:ext cx="8812639" cy="3231652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altLang="zh-CN" sz="2400" dirty="0">
                <a:cs typeface="Calibri" panose="020F0502020204030204"/>
                <a:sym typeface="+mn-ea"/>
              </a:rPr>
              <a:t>Efficiency</a:t>
            </a:r>
          </a:p>
          <a:p>
            <a:pPr marL="742950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cs typeface="Calibri" panose="020F0502020204030204"/>
                <a:sym typeface="+mn-ea"/>
              </a:rPr>
              <a:t>The </a:t>
            </a:r>
            <a:r>
              <a:rPr lang="en-US" altLang="zh-CN" sz="2200" dirty="0" smtClean="0">
                <a:cs typeface="Calibri" panose="020F0502020204030204"/>
                <a:sym typeface="+mn-ea"/>
              </a:rPr>
              <a:t>default ETW </a:t>
            </a:r>
            <a:r>
              <a:rPr lang="en-US" altLang="zh-CN" sz="2200" i="1" dirty="0" err="1">
                <a:cs typeface="Calibri" panose="020F0502020204030204"/>
                <a:sym typeface="+mn-ea"/>
              </a:rPr>
              <a:t>tdh</a:t>
            </a:r>
            <a:r>
              <a:rPr lang="en-US" altLang="zh-CN" sz="2200" dirty="0">
                <a:cs typeface="Calibri" panose="020F0502020204030204"/>
                <a:sym typeface="+mn-ea"/>
              </a:rPr>
              <a:t> library for parsing events can only achieve 2000-3000 events per second.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dirty="0">
                <a:cs typeface="Calibri" panose="020F0502020204030204"/>
                <a:sym typeface="+mn-ea"/>
              </a:rPr>
              <a:t>Solution: we</a:t>
            </a:r>
            <a:r>
              <a:rPr lang="zh-CN" altLang="en-US" sz="2200" dirty="0">
                <a:cs typeface="Calibri" panose="020F0502020204030204"/>
                <a:sym typeface="+mn-ea"/>
              </a:rPr>
              <a:t> </a:t>
            </a:r>
            <a:r>
              <a:rPr lang="en-US" altLang="zh-CN" sz="2200" dirty="0">
                <a:cs typeface="Calibri" panose="020F0502020204030204"/>
                <a:sym typeface="+mn-ea"/>
              </a:rPr>
              <a:t>manage</a:t>
            </a:r>
            <a:r>
              <a:rPr lang="zh-CN" altLang="en-US" sz="2200" dirty="0">
                <a:cs typeface="Calibri" panose="020F0502020204030204"/>
                <a:sym typeface="+mn-ea"/>
              </a:rPr>
              <a:t> </a:t>
            </a:r>
            <a:r>
              <a:rPr lang="en-US" altLang="zh-CN" sz="2200" dirty="0">
                <a:cs typeface="Calibri" panose="020F0502020204030204"/>
                <a:sym typeface="+mn-ea"/>
              </a:rPr>
              <a:t>to</a:t>
            </a:r>
            <a:r>
              <a:rPr lang="zh-CN" altLang="en-US" sz="2200" dirty="0">
                <a:cs typeface="Calibri" panose="020F0502020204030204"/>
                <a:sym typeface="+mn-ea"/>
              </a:rPr>
              <a:t> </a:t>
            </a:r>
            <a:r>
              <a:rPr lang="en-US" altLang="zh-CN" sz="2200" dirty="0">
                <a:cs typeface="Calibri" panose="020F0502020204030204"/>
                <a:sym typeface="+mn-ea"/>
              </a:rPr>
              <a:t>get the struct of each event class and </a:t>
            </a:r>
            <a:r>
              <a:rPr lang="en-US" altLang="zh-CN" sz="2200" dirty="0" smtClean="0">
                <a:cs typeface="Calibri" panose="020F0502020204030204"/>
                <a:sym typeface="+mn-ea"/>
              </a:rPr>
              <a:t>are the first to parse </a:t>
            </a:r>
            <a:r>
              <a:rPr lang="en-US" altLang="zh-CN" sz="2200" dirty="0">
                <a:cs typeface="Calibri" panose="020F0502020204030204"/>
                <a:sym typeface="+mn-ea"/>
              </a:rPr>
              <a:t>more than </a:t>
            </a:r>
            <a:r>
              <a:rPr lang="en-US" altLang="zh-CN" sz="2200" b="1" dirty="0">
                <a:cs typeface="Calibri" panose="020F0502020204030204"/>
                <a:sym typeface="+mn-ea"/>
              </a:rPr>
              <a:t>1,000,000 events per second</a:t>
            </a:r>
            <a:r>
              <a:rPr lang="en-US" altLang="zh-CN" sz="2200" dirty="0">
                <a:cs typeface="Calibri" panose="020F0502020204030204"/>
                <a:sym typeface="+mn-ea"/>
              </a:rPr>
              <a:t>.</a:t>
            </a:r>
          </a:p>
          <a:p>
            <a:pPr marL="457200" lvl="1" indent="0" algn="l">
              <a:buFont typeface="+mj-lt"/>
            </a:pPr>
            <a:endParaRPr kumimoji="0" lang="en-US" altLang="zh-CN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cs typeface="Calibri" panose="020F0502020204030204"/>
              <a:sym typeface="+mn-ea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altLang="zh-CN" sz="2400" dirty="0"/>
              <a:t>S</a:t>
            </a:r>
            <a:r>
              <a:rPr lang="zh-CN" altLang="en-US" sz="2400" dirty="0"/>
              <a:t>ystem call </a:t>
            </a:r>
            <a:r>
              <a:rPr lang="en-US" altLang="zh-CN" sz="2400" dirty="0" smtClean="0"/>
              <a:t>parameter reconstruction</a:t>
            </a:r>
            <a:endParaRPr lang="zh-CN" alt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2200" dirty="0"/>
              <a:t>ETW provide</a:t>
            </a:r>
            <a:r>
              <a:rPr lang="en-US" altLang="zh-CN" sz="2200" dirty="0"/>
              <a:t>s</a:t>
            </a:r>
            <a:r>
              <a:rPr lang="zh-CN" altLang="en-US" sz="2200" dirty="0"/>
              <a:t> only the address of </a:t>
            </a:r>
            <a:r>
              <a:rPr lang="en-US" altLang="zh-CN" sz="2200" dirty="0"/>
              <a:t>a</a:t>
            </a:r>
            <a:r>
              <a:rPr lang="zh-CN" altLang="en-US" sz="2200" dirty="0"/>
              <a:t> system </a:t>
            </a:r>
            <a:r>
              <a:rPr lang="zh-CN" altLang="en-US" sz="2200" dirty="0" smtClean="0"/>
              <a:t>call</a:t>
            </a:r>
            <a:r>
              <a:rPr lang="en-US" altLang="zh-CN" sz="2200" dirty="0"/>
              <a:t>.</a:t>
            </a:r>
            <a:endParaRPr lang="zh-CN" alt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W</a:t>
            </a:r>
            <a:r>
              <a:rPr lang="zh-CN" altLang="en-US" sz="2200" dirty="0"/>
              <a:t>e need </a:t>
            </a:r>
            <a:r>
              <a:rPr lang="en-US" altLang="zh-CN" sz="2200" dirty="0"/>
              <a:t>to do </a:t>
            </a:r>
            <a:r>
              <a:rPr lang="zh-CN" altLang="en-US" sz="2200" dirty="0"/>
              <a:t>map</a:t>
            </a:r>
            <a:r>
              <a:rPr lang="en-US" altLang="zh-CN" sz="2200" dirty="0"/>
              <a:t>ping</a:t>
            </a:r>
            <a:r>
              <a:rPr lang="zh-CN" altLang="en-US" sz="2200" dirty="0"/>
              <a:t> from address to system call </a:t>
            </a:r>
            <a:r>
              <a:rPr lang="en-US" altLang="zh-CN" sz="2200" dirty="0"/>
              <a:t>name</a:t>
            </a:r>
            <a:r>
              <a:rPr lang="zh-CN" alt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995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76700"/>
            <a:ext cx="7886700" cy="1295400"/>
          </a:xfrm>
          <a:prstGeom prst="rect">
            <a:avLst/>
          </a:prstGeom>
        </p:spPr>
      </p:pic>
      <p:pic>
        <p:nvPicPr>
          <p:cNvPr id="6" name="图片 5" descr="M7IK[R@CQ35$%PG[5](TKM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7708" y="266700"/>
            <a:ext cx="4479925" cy="4069080"/>
          </a:xfrm>
          <a:prstGeom prst="rect">
            <a:avLst/>
          </a:prstGeom>
        </p:spPr>
      </p:pic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98783" y="38100"/>
            <a:ext cx="8772525" cy="330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Challenges &amp; Solutions – cont’d</a:t>
            </a:r>
            <a:endParaRPr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98783" y="700803"/>
            <a:ext cx="4678700" cy="3200874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zh-CN" sz="2400" dirty="0">
                <a:cs typeface="Calibri" panose="020F0502020204030204"/>
              </a:rPr>
              <a:t>System call parameter reconstruction</a:t>
            </a:r>
            <a:r>
              <a:rPr lang="zh-CN" altLang="en-US" sz="2400" dirty="0">
                <a:ea typeface="宋体" panose="02010600030101010101" pitchFamily="2" charset="-122"/>
                <a:cs typeface="Calibri" panose="020F0502020204030204"/>
              </a:rPr>
              <a:t>：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The parameters of system calls are not directly provided via ETW.</a:t>
            </a:r>
          </a:p>
          <a:p>
            <a:pPr marL="800100" indent="-342900">
              <a:buFont typeface="Arial" panose="020B0604020202020204" pitchFamily="34" charset="0"/>
              <a:buChar char="•"/>
            </a:pPr>
            <a:endParaRPr lang="en-US" altLang="zh-CN" sz="2200" dirty="0"/>
          </a:p>
          <a:p>
            <a:pPr marL="8001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We </a:t>
            </a:r>
            <a:r>
              <a:rPr lang="en-US" altLang="zh-CN" sz="2200" dirty="0" smtClean="0"/>
              <a:t>correlate events to extract the </a:t>
            </a:r>
            <a:r>
              <a:rPr lang="en-US" altLang="zh-CN" sz="2200" dirty="0"/>
              <a:t>parameters for most security-related system calls.</a:t>
            </a:r>
            <a:endParaRPr kumimoji="0" lang="en-US" altLang="zh-CN" sz="16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/>
              <a:cs typeface="Calibri" panose="020F0502020204030204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05118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182880"/>
            <a:ext cx="9296399" cy="4648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smtClean="0"/>
              <a:t>Existing Work on Windows Low-Level Data Collection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723900"/>
            <a:ext cx="8772524" cy="4572000"/>
          </a:xfrm>
        </p:spPr>
        <p:txBody>
          <a:bodyPr/>
          <a:lstStyle/>
          <a:p>
            <a:r>
              <a:rPr lang="en-US" sz="2400" dirty="0" smtClean="0"/>
              <a:t>Non-ETW approaches</a:t>
            </a:r>
            <a:endParaRPr lang="en-US" sz="2400" dirty="0"/>
          </a:p>
          <a:p>
            <a:pPr lvl="1"/>
            <a:r>
              <a:rPr lang="en-US" sz="2000" dirty="0"/>
              <a:t>SSDT and API Hooking </a:t>
            </a:r>
            <a:r>
              <a:rPr lang="en-US" sz="2000" b="1" dirty="0">
                <a:solidFill>
                  <a:schemeClr val="accent4"/>
                </a:solidFill>
              </a:rPr>
              <a:t>(Affect the stability and reliability of the running system, limited usefulness in recent versions of Windows)</a:t>
            </a:r>
            <a:endParaRPr lang="en-US" sz="2000" dirty="0"/>
          </a:p>
          <a:p>
            <a:pPr lvl="2"/>
            <a:r>
              <a:rPr lang="en-US" sz="2000" dirty="0"/>
              <a:t>SSDT: Overwriting of a kernel data structure</a:t>
            </a:r>
          </a:p>
          <a:p>
            <a:pPr lvl="2"/>
            <a:r>
              <a:rPr lang="en-US" sz="2000" dirty="0"/>
              <a:t>API: Modification of running software to intercept function calls</a:t>
            </a:r>
          </a:p>
          <a:p>
            <a:pPr lvl="1"/>
            <a:r>
              <a:rPr lang="en-US" sz="2000" dirty="0"/>
              <a:t>Run the system on QEMU </a:t>
            </a:r>
            <a:r>
              <a:rPr lang="en-US" sz="2000" b="1" dirty="0" smtClean="0">
                <a:solidFill>
                  <a:schemeClr val="accent4"/>
                </a:solidFill>
              </a:rPr>
              <a:t>(Efficiency problem ?)</a:t>
            </a:r>
            <a:endParaRPr lang="en-US" sz="2000" dirty="0"/>
          </a:p>
          <a:p>
            <a:pPr lvl="1"/>
            <a:r>
              <a:rPr lang="en-US" sz="2000" dirty="0"/>
              <a:t>Monitor single processes </a:t>
            </a:r>
            <a:r>
              <a:rPr lang="en-US" sz="2000" b="1" dirty="0">
                <a:solidFill>
                  <a:schemeClr val="accent4"/>
                </a:solidFill>
              </a:rPr>
              <a:t>(High Overhead)</a:t>
            </a:r>
            <a:endParaRPr lang="en-US" sz="2000" b="1" dirty="0"/>
          </a:p>
          <a:p>
            <a:r>
              <a:rPr lang="en-US" sz="2400" dirty="0" smtClean="0"/>
              <a:t>ETW-based approaches</a:t>
            </a:r>
          </a:p>
          <a:p>
            <a:pPr lvl="1"/>
            <a:r>
              <a:rPr lang="en-US" sz="2000" dirty="0" smtClean="0"/>
              <a:t>[</a:t>
            </a:r>
            <a:r>
              <a:rPr lang="en-US" sz="2000" dirty="0" err="1" smtClean="0"/>
              <a:t>purdue</a:t>
            </a:r>
            <a:r>
              <a:rPr lang="en-US" sz="2000" dirty="0" smtClean="0"/>
              <a:t>] overhead is very high based on our measurements and other papers (100K+ events/sec)</a:t>
            </a:r>
          </a:p>
          <a:p>
            <a:pPr lvl="1"/>
            <a:r>
              <a:rPr lang="en-US" sz="2000" dirty="0" smtClean="0"/>
              <a:t>No parameter reconstruction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436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CEE1529C-C215-4F38-B67A-E0B043C49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670" y="-151567"/>
            <a:ext cx="7719276" cy="5526685"/>
          </a:xfrm>
          <a:prstGeom prst="rect">
            <a:avLst/>
          </a:prstGeom>
        </p:spPr>
      </p:pic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Our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1162050"/>
            <a:ext cx="8772525" cy="4043934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="" xmlns:a16="http://schemas.microsoft.com/office/drawing/2014/main" id="{549921DB-1D6A-4E08-84CD-839245C203A5}"/>
              </a:ext>
            </a:extLst>
          </p:cNvPr>
          <p:cNvSpPr/>
          <p:nvPr/>
        </p:nvSpPr>
        <p:spPr>
          <a:xfrm>
            <a:off x="4941870" y="3411020"/>
            <a:ext cx="3534310" cy="1890445"/>
          </a:xfrm>
          <a:prstGeom prst="roundRect">
            <a:avLst/>
          </a:prstGeom>
          <a:noFill/>
          <a:ln w="31750" cap="flat">
            <a:solidFill>
              <a:srgbClr val="FF0000"/>
            </a:solidFill>
            <a:prstDash val="sysDash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9E9233E6-2405-4289-9967-8E5B76D9ED04}"/>
              </a:ext>
            </a:extLst>
          </p:cNvPr>
          <p:cNvSpPr txBox="1"/>
          <p:nvPr/>
        </p:nvSpPr>
        <p:spPr>
          <a:xfrm>
            <a:off x="757326" y="4253501"/>
            <a:ext cx="2465798" cy="461663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 panose="020B0604020202020204"/>
              </a:rPr>
              <a:t>Four components</a:t>
            </a:r>
          </a:p>
        </p:txBody>
      </p:sp>
    </p:spTree>
    <p:extLst>
      <p:ext uri="{BB962C8B-B14F-4D97-AF65-F5344CB8AC3E}">
        <p14:creationId xmlns:p14="http://schemas.microsoft.com/office/powerpoint/2010/main" val="292614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Component 1: ETW Controller</a:t>
            </a:r>
            <a:endParaRPr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65" y="1348740"/>
            <a:ext cx="8282305" cy="291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32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Component 2: NT Kernel Logger Parser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1162050"/>
            <a:ext cx="8772525" cy="4043934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1"/>
          <p:cNvSpPr>
            <a:spLocks noGrp="1"/>
          </p:cNvSpPr>
          <p:nvPr/>
        </p:nvSpPr>
        <p:spPr>
          <a:xfrm>
            <a:off x="285751" y="1042670"/>
            <a:ext cx="8772525" cy="404393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▪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L="497840" marR="0" indent="-25019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L="70485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L="1203325" marR="0" indent="-1727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L="1539875" marR="0" indent="-163195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L="19970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24542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29114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33686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r>
              <a:rPr lang="en-US" altLang="zh-CN" sz="2000" dirty="0">
                <a:sym typeface="+mn-ea"/>
              </a:rPr>
              <a:t>NT Kernel Logger Session is a special session which provides events from Windows kernel. </a:t>
            </a:r>
          </a:p>
          <a:p>
            <a:endParaRPr lang="en-US" altLang="zh-CN" sz="2000" dirty="0">
              <a:sym typeface="+mn-ea"/>
            </a:endParaRPr>
          </a:p>
          <a:p>
            <a:r>
              <a:rPr lang="en-US" altLang="zh-CN" sz="2000" dirty="0">
                <a:sym typeface="+mn-ea"/>
              </a:rPr>
              <a:t>Contains 21 providers, and provides 105 events in total on </a:t>
            </a:r>
            <a:r>
              <a:rPr lang="en-US" altLang="zh-CN" sz="2000" dirty="0" smtClean="0">
                <a:sym typeface="+mn-ea"/>
              </a:rPr>
              <a:t>Win7</a:t>
            </a:r>
          </a:p>
          <a:p>
            <a:endParaRPr lang="en-US" altLang="zh-CN" sz="2000" dirty="0">
              <a:sym typeface="+mn-ea"/>
            </a:endParaRPr>
          </a:p>
          <a:p>
            <a:r>
              <a:rPr lang="en-US" altLang="zh-CN" sz="2000" dirty="0" smtClean="0">
                <a:sym typeface="+mn-ea"/>
              </a:rPr>
              <a:t>Automatically correlate joint events to infer parameters of system calls.</a:t>
            </a:r>
          </a:p>
          <a:p>
            <a:pPr lvl="1"/>
            <a:r>
              <a:rPr lang="en-US" sz="2000" dirty="0" smtClean="0"/>
              <a:t>For</a:t>
            </a:r>
            <a:r>
              <a:rPr lang="en-US" sz="2000" dirty="0"/>
              <a:t> example,  </a:t>
            </a:r>
            <a:br>
              <a:rPr lang="en-US" sz="2000" dirty="0"/>
            </a:br>
            <a:r>
              <a:rPr lang="en-US" sz="2000" dirty="0"/>
              <a:t>1 event "FILE CREATE"   +   1 event "SYSTEM CALL ENTRY "(</a:t>
            </a:r>
            <a:r>
              <a:rPr lang="en-US" sz="2000" dirty="0" err="1"/>
              <a:t>NtCreateFile</a:t>
            </a:r>
            <a:r>
              <a:rPr lang="en-US" sz="2000" dirty="0"/>
              <a:t>)  =   </a:t>
            </a:r>
            <a:r>
              <a:rPr lang="en-US" sz="2000" dirty="0" err="1" smtClean="0"/>
              <a:t>NtCreateFile</a:t>
            </a:r>
            <a:r>
              <a:rPr lang="en-US" sz="2000" dirty="0"/>
              <a:t> + some of the </a:t>
            </a:r>
            <a:r>
              <a:rPr lang="en-US" sz="2000" dirty="0" smtClean="0"/>
              <a:t>parameters from the other event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lvl="1"/>
            <a:endParaRPr lang="en-US" altLang="zh-CN" sz="2000" dirty="0">
              <a:sym typeface="+mn-ea"/>
            </a:endParaRPr>
          </a:p>
          <a:p>
            <a:pPr marL="0" indent="0">
              <a:buNone/>
            </a:pPr>
            <a:endParaRPr lang="en-US" altLang="zh-CN" sz="2000" dirty="0">
              <a:sym typeface="+mn-ea"/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lvl="2"/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9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Title 1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Component 2: NT Kernel Logger</a:t>
            </a:r>
            <a:endParaRPr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4" y="596682"/>
            <a:ext cx="7371756" cy="477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74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66BBC3DF-D2B0-4D0E-876F-EF876049E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597" y="596152"/>
            <a:ext cx="6941679" cy="4771235"/>
          </a:xfrm>
          <a:prstGeom prst="rect">
            <a:avLst/>
          </a:prstGeom>
        </p:spPr>
      </p:pic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Component 2: NT Kernel Logger Parser – cont’d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1162050"/>
            <a:ext cx="8772525" cy="4043934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77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8782051" cy="799777"/>
          </a:xfrm>
        </p:spPr>
        <p:txBody>
          <a:bodyPr/>
          <a:lstStyle/>
          <a:p>
            <a:r>
              <a:rPr lang="en-US" sz="2800" dirty="0"/>
              <a:t>Automatic Attack Graph Pruning</a:t>
            </a:r>
          </a:p>
        </p:txBody>
      </p:sp>
    </p:spTree>
    <p:extLst>
      <p:ext uri="{BB962C8B-B14F-4D97-AF65-F5344CB8AC3E}">
        <p14:creationId xmlns:p14="http://schemas.microsoft.com/office/powerpoint/2010/main" val="15211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Component 3: User-level parser – cont’d 	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934720"/>
            <a:ext cx="8772525" cy="4397568"/>
          </a:xfrm>
        </p:spPr>
        <p:txBody>
          <a:bodyPr>
            <a:normAutofit fontScale="92500" lnSpcReduction="20000"/>
          </a:bodyPr>
          <a:lstStyle/>
          <a:p>
            <a:pPr marL="228600" lvl="2">
              <a:buFontTx/>
              <a:buChar char="▪"/>
            </a:pPr>
            <a:r>
              <a:rPr lang="en-US" sz="2800" dirty="0">
                <a:latin typeface="+mn-ea"/>
              </a:rPr>
              <a:t>User-Level Events</a:t>
            </a:r>
          </a:p>
          <a:p>
            <a:pPr lvl="2"/>
            <a:r>
              <a:rPr lang="en-US" altLang="zh-CN" sz="2400" dirty="0">
                <a:latin typeface="+mn-ea"/>
              </a:rPr>
              <a:t>Windows Start</a:t>
            </a:r>
          </a:p>
          <a:p>
            <a:pPr lvl="2"/>
            <a:r>
              <a:rPr lang="en-US" altLang="zh-CN" sz="2400" b="1" dirty="0">
                <a:latin typeface="+mn-ea"/>
                <a:sym typeface="+mn-ea"/>
              </a:rPr>
              <a:t>Account(Login/Logout)</a:t>
            </a:r>
          </a:p>
          <a:p>
            <a:pPr lvl="2"/>
            <a:r>
              <a:rPr lang="en-US" altLang="zh-CN" sz="2400" dirty="0">
                <a:latin typeface="+mn-ea"/>
              </a:rPr>
              <a:t>File</a:t>
            </a:r>
          </a:p>
          <a:p>
            <a:pPr lvl="2"/>
            <a:r>
              <a:rPr lang="en-US" altLang="zh-CN" sz="2400" dirty="0">
                <a:latin typeface="+mn-ea"/>
              </a:rPr>
              <a:t>Registry</a:t>
            </a:r>
          </a:p>
          <a:p>
            <a:pPr lvl="2"/>
            <a:r>
              <a:rPr lang="en-US" altLang="zh-CN" sz="2400" dirty="0">
                <a:latin typeface="+mn-ea"/>
              </a:rPr>
              <a:t>Process</a:t>
            </a:r>
          </a:p>
          <a:p>
            <a:pPr lvl="2"/>
            <a:r>
              <a:rPr lang="en-US" altLang="zh-CN" sz="2400" dirty="0">
                <a:latin typeface="+mn-ea"/>
              </a:rPr>
              <a:t>Thread (Remote Thread Creation)</a:t>
            </a:r>
          </a:p>
          <a:p>
            <a:pPr lvl="2"/>
            <a:r>
              <a:rPr lang="en-US" altLang="zh-CN" sz="2400" dirty="0">
                <a:latin typeface="+mn-ea"/>
              </a:rPr>
              <a:t>Network (TCP/UDP, Bind to Port)</a:t>
            </a:r>
          </a:p>
          <a:p>
            <a:pPr lvl="2"/>
            <a:r>
              <a:rPr lang="en-US" altLang="zh-CN" sz="2400" dirty="0">
                <a:latin typeface="+mn-ea"/>
              </a:rPr>
              <a:t>Dynamic Library Load</a:t>
            </a:r>
          </a:p>
          <a:p>
            <a:pPr lvl="2"/>
            <a:r>
              <a:rPr lang="en-US" altLang="zh-CN" sz="2400" b="1" dirty="0">
                <a:latin typeface="+mn-ea"/>
              </a:rPr>
              <a:t>System and Security Log Clear</a:t>
            </a:r>
          </a:p>
          <a:p>
            <a:pPr lvl="2"/>
            <a:r>
              <a:rPr lang="en-US" altLang="zh-CN" sz="2400" dirty="0">
                <a:latin typeface="+mn-ea"/>
              </a:rPr>
              <a:t>WMI Queries</a:t>
            </a:r>
          </a:p>
          <a:p>
            <a:pPr lvl="2"/>
            <a:r>
              <a:rPr lang="en-US" altLang="zh-CN" sz="2400" dirty="0">
                <a:latin typeface="+mn-ea"/>
              </a:rPr>
              <a:t>USB related </a:t>
            </a:r>
          </a:p>
          <a:p>
            <a:pPr lvl="2"/>
            <a:r>
              <a:rPr lang="en-US" altLang="zh-CN" sz="2400" dirty="0">
                <a:latin typeface="+mn-ea"/>
              </a:rPr>
              <a:t>……</a:t>
            </a:r>
          </a:p>
          <a:p>
            <a:pPr lvl="2"/>
            <a:endParaRPr lang="en-US" sz="2000" baseline="-25000" dirty="0">
              <a:latin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9630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836105A4-D64B-4987-BAE6-158748070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231" y="585527"/>
            <a:ext cx="7023804" cy="4804017"/>
          </a:xfrm>
          <a:prstGeom prst="rect">
            <a:avLst/>
          </a:prstGeom>
        </p:spPr>
      </p:pic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Component 3: User-level parser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1162050"/>
            <a:ext cx="8772525" cy="4043934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2700"/>
            </a:lvl1pPr>
          </a:lstStyle>
          <a:p>
            <a:r>
              <a:rPr lang="en-US" sz="2800" dirty="0"/>
              <a:t>Component 4: CDM Translator</a:t>
            </a:r>
            <a:endParaRPr sz="2800" dirty="0"/>
          </a:p>
        </p:txBody>
      </p:sp>
      <p:graphicFrame>
        <p:nvGraphicFramePr>
          <p:cNvPr id="4" name="表格 3"/>
          <p:cNvGraphicFramePr/>
          <p:nvPr>
            <p:extLst/>
          </p:nvPr>
        </p:nvGraphicFramePr>
        <p:xfrm>
          <a:off x="386943" y="1118902"/>
          <a:ext cx="3887874" cy="3649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39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43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1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ETW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CDM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Windows Start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Subject(SUBJECT_PROCESS), EVENT_BOOT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1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Account Login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EVENT_LOGIN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1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Registry Link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EVENT_LINK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1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Registry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EVENT_READ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0195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File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EVENT_READ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234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File Read Attribute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EVENT_CHECK_FILE_ATTRIBUTES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7528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Dynamic Library 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EVENT_LOADLIBRARY, EVENT_UPDATE, FileObject(hash)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1188719" y="680508"/>
            <a:ext cx="229422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Arial" panose="020B0604020202020204"/>
              </a:rPr>
              <a:t>User Level (short list)</a:t>
            </a:r>
          </a:p>
        </p:txBody>
      </p:sp>
      <p:graphicFrame>
        <p:nvGraphicFramePr>
          <p:cNvPr id="6" name="表格 5"/>
          <p:cNvGraphicFramePr/>
          <p:nvPr>
            <p:extLst/>
          </p:nvPr>
        </p:nvGraphicFramePr>
        <p:xfrm>
          <a:off x="4474210" y="1114213"/>
          <a:ext cx="4279900" cy="36544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564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234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4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ETW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CDM Records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ALPC_SEND 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b="1" dirty="0"/>
                        <a:t> ALPC_REC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EVENT_SIGNAL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9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FILEIO::Name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dirty="0"/>
                        <a:t> FILEIO::Create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dirty="0"/>
                        <a:t>FILEIO::Read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1200"/>
                        <a:t>EVENT_OPEN</a:t>
                      </a:r>
                    </a:p>
                    <a:p>
                      <a:pPr algn="ctr">
                        <a:buNone/>
                      </a:pPr>
                      <a:r>
                        <a:rPr lang="en-US" sz="1200"/>
                        <a:t>EVENT_READ</a:t>
                      </a:r>
                    </a:p>
                    <a:p>
                      <a:pPr algn="ctr">
                        <a:buNone/>
                      </a:pPr>
                      <a:r>
                        <a:rPr lang="en-US" sz="1200"/>
                        <a:t>EVENT_LSEEK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PageFault_V2</a:t>
                      </a:r>
                      <a:r>
                        <a:rPr lang="en-US" altLang="zh-CN" sz="1200" dirty="0"/>
                        <a:t>::</a:t>
                      </a:r>
                    </a:p>
                    <a:p>
                      <a:pPr algn="ctr">
                        <a:buNone/>
                      </a:pPr>
                      <a:r>
                        <a:rPr lang="en-US" altLang="zh-CN" sz="1200" b="1" dirty="0" err="1">
                          <a:solidFill>
                            <a:schemeClr val="tx1"/>
                          </a:solidFill>
                        </a:rPr>
                        <a:t>VirtualAlloc</a:t>
                      </a:r>
                      <a:endParaRPr lang="en-US" altLang="zh-CN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EVENT_</a:t>
                      </a:r>
                      <a:r>
                        <a:rPr lang="en-US" altLang="zh-CN" sz="120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Thread::</a:t>
                      </a:r>
                      <a:r>
                        <a:rPr lang="en-US" altLang="zh-CN" sz="1200" dirty="0" err="1"/>
                        <a:t>CSwitch</a:t>
                      </a:r>
                      <a:endParaRPr lang="en-US" altLang="zh-CN" sz="1200" dirty="0"/>
                    </a:p>
                    <a:p>
                      <a:pPr algn="ctr">
                        <a:buNone/>
                      </a:pPr>
                      <a:r>
                        <a:rPr lang="en-US" altLang="zh-CN" sz="1200" dirty="0" err="1"/>
                        <a:t>PerfInfo</a:t>
                      </a:r>
                      <a:r>
                        <a:rPr lang="en-US" altLang="zh-CN" sz="1200" dirty="0"/>
                        <a:t>::</a:t>
                      </a:r>
                      <a:r>
                        <a:rPr lang="en-US" altLang="zh-CN" sz="1200" dirty="0" err="1"/>
                        <a:t>SyscallEnter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</a:t>
                      </a:r>
                      <a:r>
                        <a:rPr lang="en-US" altLang="zh-CN" sz="1200" dirty="0"/>
                        <a:t>OTHER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VAMAP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EVENT_MMAP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949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Image</a:t>
                      </a:r>
                      <a:r>
                        <a:rPr lang="en-US" altLang="zh-CN" sz="1200" dirty="0"/>
                        <a:t>::</a:t>
                      </a:r>
                      <a:r>
                        <a:rPr lang="en-US" altLang="zh-CN" sz="1200" dirty="0" err="1"/>
                        <a:t>Image_Load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>
                          <a:sym typeface="+mn-ea"/>
                        </a:rPr>
                        <a:t>EVENT_MMAP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8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 dirty="0"/>
                        <a:t>TCPIP::RecvIPV4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EVENT_RECVFROM</a:t>
                      </a:r>
                    </a:p>
                    <a:p>
                      <a:pPr algn="ctr">
                        <a:buNone/>
                      </a:pPr>
                      <a:r>
                        <a:rPr lang="zh-CN" altLang="en-US" sz="1200" dirty="0"/>
                        <a:t>EVENT_RECVMSG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5340700" y="675265"/>
            <a:ext cx="2580676" cy="3693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ea typeface="+mn-ea"/>
                <a:cs typeface="+mn-cs"/>
                <a:sym typeface="Arial" panose="020B0604020202020204"/>
              </a:rPr>
              <a:t>Kernel </a:t>
            </a:r>
            <a:r>
              <a:rPr lang="en-US" altLang="zh-CN" sz="1800" dirty="0"/>
              <a:t>Level (short list)</a:t>
            </a:r>
            <a:endParaRPr kumimoji="0" lang="en-US" altLang="zh-CN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11" name="文本占位符 10">
            <a:extLst>
              <a:ext uri="{FF2B5EF4-FFF2-40B4-BE49-F238E27FC236}">
                <a16:creationId xmlns="" xmlns:a16="http://schemas.microsoft.com/office/drawing/2014/main" id="{495B66ED-0998-4DA3-B140-D6BD768786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30379" y="4912418"/>
            <a:ext cx="8772525" cy="43345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altLang="zh-CN" sz="1800" dirty="0"/>
              <a:t>Several ETW events may be combined together to produce one CDM record.</a:t>
            </a:r>
            <a:endParaRPr kumimoji="0" 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556666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79"/>
            <a:ext cx="9384265" cy="330730"/>
          </a:xfrm>
        </p:spPr>
        <p:txBody>
          <a:bodyPr>
            <a:noAutofit/>
          </a:bodyPr>
          <a:lstStyle/>
          <a:p>
            <a:r>
              <a:rPr lang="en-US" sz="2800" dirty="0"/>
              <a:t>Advantage 1: Fine-grained System Call Collection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310184CC-1A8C-445C-B51D-8EB2BC799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" y="867507"/>
            <a:ext cx="9101179" cy="396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9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Ru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400"/>
            </a:lvl1pPr>
          </a:lstStyle>
          <a:p>
            <a:r>
              <a:rPr lang="en-US" sz="2800" dirty="0"/>
              <a:t>Advantage 2: Call Stack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1777" y="845820"/>
            <a:ext cx="8550070" cy="799485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Call stack: stack data structure that stores information about the active subroutines of a program. </a:t>
            </a:r>
          </a:p>
          <a:p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5" y="1645285"/>
            <a:ext cx="4241165" cy="346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7068" y="1765955"/>
            <a:ext cx="4212507" cy="3475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Frames are stored in the call stack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If the frame sizes are not equal, stack pointers indicate frame pointers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Routines are popped out of the stack after they are finished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Return address is used to check where should the program go after it’s execution is finished</a:t>
            </a:r>
            <a:endParaRPr kumimoji="0" 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39001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13" y="525338"/>
            <a:ext cx="4302375" cy="4754584"/>
          </a:xfrm>
          <a:prstGeom prst="rect">
            <a:avLst/>
          </a:prstGeom>
        </p:spPr>
      </p:pic>
      <p:sp>
        <p:nvSpPr>
          <p:cNvPr id="867" name="Hub process"/>
          <p:cNvSpPr txBox="1">
            <a:spLocks noGrp="1"/>
          </p:cNvSpPr>
          <p:nvPr>
            <p:ph type="title"/>
          </p:nvPr>
        </p:nvSpPr>
        <p:spPr>
          <a:xfrm>
            <a:off x="177175" y="194608"/>
            <a:ext cx="8772525" cy="330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400"/>
            </a:lvl1pPr>
          </a:lstStyle>
          <a:p>
            <a:r>
              <a:rPr lang="en-US" sz="2800" dirty="0"/>
              <a:t>Advantage 2: Stack Logging</a:t>
            </a:r>
            <a:endParaRPr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6660" y="1306187"/>
            <a:ext cx="4197340" cy="397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3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Advantage 2: USB Keylogging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0976" y="1162050"/>
            <a:ext cx="8772525" cy="4043934"/>
          </a:xfrm>
        </p:spPr>
        <p:txBody>
          <a:bodyPr>
            <a:normAutofit/>
          </a:bodyPr>
          <a:lstStyle/>
          <a:p>
            <a:pPr marL="476250" lvl="2" indent="0">
              <a:buNone/>
            </a:pP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en-US" sz="28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1">
            <a:hlinkClick r:id="rId3"/>
          </p:cNvPr>
          <p:cNvSpPr>
            <a:spLocks noChangeArrowheads="1"/>
          </p:cNvSpPr>
          <p:nvPr/>
        </p:nvSpPr>
        <p:spPr bwMode="auto">
          <a:xfrm>
            <a:off x="457200" y="2485123"/>
            <a:ext cx="184731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84200" y="745490"/>
            <a:ext cx="6657340" cy="89027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9" tIns="45719" rIns="45719" bIns="45719" numCol="1" spcCol="38100" rtlCol="0" anchor="t" forceAA="0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 panose="020B0604020202020204"/>
              </a:rPr>
              <a:t>Microsoft-Windows-USB-UCX           (usb3.0</a:t>
            </a:r>
            <a:r>
              <a:rPr kumimoji="0" lang="en-US" altLang="zh-CN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 panose="020B0604020202020204"/>
              </a:rPr>
              <a:t>, Win8 +</a:t>
            </a:r>
            <a:r>
              <a:rPr kumimoji="0" lang="zh-CN" altLang="en-US" sz="2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 panose="020B0604020202020204"/>
              </a:rPr>
              <a:t>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000" dirty="0">
                <a:sym typeface="Arial" panose="020B0604020202020204"/>
              </a:rPr>
              <a:t>Microsoft-Windows-USB-USBPORT  (usb2.0</a:t>
            </a:r>
            <a:r>
              <a:rPr lang="en-US" altLang="zh-CN" sz="2000" dirty="0">
                <a:sym typeface="Arial" panose="020B0604020202020204"/>
              </a:rPr>
              <a:t>, Win7 +</a:t>
            </a:r>
            <a:r>
              <a:rPr lang="zh-CN" altLang="en-US" sz="2000" dirty="0">
                <a:sym typeface="Arial" panose="020B0604020202020204"/>
              </a:rPr>
              <a:t>)</a:t>
            </a:r>
            <a:endParaRPr kumimoji="0" lang="zh-CN" altLang="en-US" sz="2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 panose="020B0604020202020204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00" y="1759585"/>
            <a:ext cx="8662035" cy="21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40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80"/>
            <a:ext cx="8772525" cy="4191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700"/>
            </a:lvl1pPr>
          </a:lstStyle>
          <a:p>
            <a:r>
              <a:rPr lang="en-US" sz="2800" dirty="0" smtClean="0"/>
              <a:t>Deployment and System </a:t>
            </a:r>
            <a:r>
              <a:rPr lang="en-US" sz="2800" dirty="0"/>
              <a:t>Overhead</a:t>
            </a:r>
            <a:endParaRPr sz="2800" dirty="0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25AC76B2-F173-4C0C-91AF-6A1B85069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952500"/>
            <a:ext cx="8772524" cy="38100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We have tested our system on server physical machines:</a:t>
            </a:r>
          </a:p>
          <a:p>
            <a:pPr lvl="2"/>
            <a:r>
              <a:rPr lang="en-US" sz="2000" dirty="0"/>
              <a:t>Computer Specification</a:t>
            </a:r>
          </a:p>
          <a:p>
            <a:pPr lvl="2"/>
            <a:r>
              <a:rPr lang="en-US" sz="2000" dirty="0" err="1"/>
              <a:t>CPU:Intel</a:t>
            </a:r>
            <a:r>
              <a:rPr lang="en-US" sz="2000" dirty="0"/>
              <a:t>(R) Core(TM) i5-4590 CPU @ 3.30GHz</a:t>
            </a:r>
          </a:p>
          <a:p>
            <a:pPr lvl="2"/>
            <a:r>
              <a:rPr lang="en-US" sz="2000" dirty="0"/>
              <a:t>RAM: 8.GB</a:t>
            </a:r>
          </a:p>
          <a:p>
            <a:pPr lvl="2"/>
            <a:r>
              <a:rPr lang="en-US" sz="2000" dirty="0"/>
              <a:t>Operation System : Windows 7  SP1 64 bit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ETW Parser Overhead:</a:t>
            </a:r>
          </a:p>
          <a:p>
            <a:pPr lvl="2"/>
            <a:r>
              <a:rPr lang="en-US" sz="2000" dirty="0"/>
              <a:t>Idle-Run:1%-3% CPU , 34MB memory (increment)</a:t>
            </a:r>
          </a:p>
          <a:p>
            <a:pPr lvl="2"/>
            <a:r>
              <a:rPr lang="en-US" sz="2000" dirty="0" smtClean="0"/>
              <a:t>Full-Load</a:t>
            </a:r>
            <a:r>
              <a:rPr lang="en-US" sz="2000" dirty="0"/>
              <a:t>: 8%-12% CPU, 50MB memory (increment) </a:t>
            </a:r>
            <a:endParaRPr lang="en-US" sz="2000" dirty="0" smtClean="0"/>
          </a:p>
          <a:p>
            <a:pPr lvl="2"/>
            <a:endParaRPr lang="en-US" sz="2000" dirty="0" smtClean="0"/>
          </a:p>
          <a:p>
            <a:r>
              <a:rPr lang="en-US" sz="2200" dirty="0" smtClean="0"/>
              <a:t>System has been deployed and running on the TA3 VM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89666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700"/>
            </a:lvl1pPr>
          </a:lstStyle>
          <a:p>
            <a:r>
              <a:rPr lang="en-US" altLang="zh-CN" sz="2800" dirty="0"/>
              <a:t>Comparison with </a:t>
            </a:r>
            <a:r>
              <a:rPr lang="en-US" altLang="zh-CN" sz="2800" dirty="0" err="1"/>
              <a:t>FiveDirections</a:t>
            </a:r>
            <a:endParaRPr sz="2800" dirty="0"/>
          </a:p>
        </p:txBody>
      </p:sp>
      <p:graphicFrame>
        <p:nvGraphicFramePr>
          <p:cNvPr id="2" name="表格 1"/>
          <p:cNvGraphicFramePr/>
          <p:nvPr>
            <p:extLst>
              <p:ext uri="{D42A27DB-BD31-4B8C-83A1-F6EECF244321}">
                <p14:modId xmlns:p14="http://schemas.microsoft.com/office/powerpoint/2010/main" val="1950593787"/>
              </p:ext>
            </p:extLst>
          </p:nvPr>
        </p:nvGraphicFramePr>
        <p:xfrm>
          <a:off x="1351052" y="1379306"/>
          <a:ext cx="6398895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29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2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 smtClean="0"/>
                        <a:t>MARPLE</a:t>
                      </a:r>
                      <a:endParaRPr lang="en-US" altLang="zh-C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5D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dirty="0"/>
                        <a:t>System Call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/>
                        <a:t>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Ca</a:t>
                      </a:r>
                      <a:r>
                        <a:rPr lang="en-US" altLang="zh-CN" sz="1800">
                          <a:ea typeface="宋体" panose="02010600030101010101" pitchFamily="2" charset="-122"/>
                        </a:rPr>
                        <a:t>ll Stack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×</a:t>
                      </a: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Thread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×</a:t>
                      </a: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/>
                        <a:t>User Level 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US" altLang="zh-CN" sz="1800" dirty="0"/>
                        <a:t>Real-time </a:t>
                      </a:r>
                      <a:r>
                        <a:rPr lang="en-US" altLang="zh-CN" sz="1800" dirty="0" smtClean="0"/>
                        <a:t>Parsing</a:t>
                      </a:r>
                      <a:endParaRPr lang="en-US" altLang="zh-CN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800" i="1">
                          <a:ea typeface="宋体" panose="02010600030101010101" pitchFamily="2" charset="-122"/>
                          <a:sym typeface="+mn-ea"/>
                        </a:rPr>
                        <a:t>√</a:t>
                      </a:r>
                      <a:endParaRPr lang="zh-CN" alt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×</a:t>
                      </a:r>
                      <a:endParaRPr lang="zh-CN" altLang="en-US" sz="180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2632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4212222"/>
            <a:ext cx="897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kern="0" dirty="0" smtClean="0"/>
              <a:t>Notes: </a:t>
            </a:r>
            <a:r>
              <a:rPr lang="en-US" sz="1600" dirty="0"/>
              <a:t>5D is mainly user-level data</a:t>
            </a:r>
            <a:r>
              <a:rPr lang="en-US" sz="1600" dirty="0" smtClean="0"/>
              <a:t>, has to be saved to logs before reading from it.</a:t>
            </a:r>
            <a:endParaRPr lang="en-US" sz="1600" dirty="0"/>
          </a:p>
          <a:p>
            <a:r>
              <a:rPr lang="en-US" sz="1600" dirty="0" smtClean="0"/>
              <a:t>We read directly from providers, have </a:t>
            </a:r>
            <a:r>
              <a:rPr lang="en-US" sz="1600" dirty="0"/>
              <a:t>no disk access (save resource, small load on the system</a:t>
            </a:r>
            <a:r>
              <a:rPr lang="en-US" sz="1600" dirty="0" smtClean="0"/>
              <a:t>).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68511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Autofit/>
          </a:bodyPr>
          <a:lstStyle>
            <a:lvl1pPr>
              <a:defRPr sz="2700"/>
            </a:lvl1pPr>
          </a:lstStyle>
          <a:p>
            <a:r>
              <a:rPr lang="en-US" sz="2800" dirty="0"/>
              <a:t>Policy Enforcement Scenario Support</a:t>
            </a:r>
            <a:endParaRPr sz="28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239692" y="1022985"/>
            <a:ext cx="4986355" cy="3669665"/>
          </a:xfrm>
        </p:spPr>
        <p:txBody>
          <a:bodyPr>
            <a:noAutofit/>
          </a:bodyPr>
          <a:lstStyle/>
          <a:p>
            <a:pPr marL="476250" lvl="2" indent="0">
              <a:buNone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Policy 1: Originating User</a:t>
            </a:r>
          </a:p>
          <a:p>
            <a:pPr marL="47625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NT-Kernel-Logger::Process  (SID)</a:t>
            </a:r>
          </a:p>
          <a:p>
            <a:pPr marL="476250" lvl="2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	NT-Kernel-Logger::TCPIP</a:t>
            </a:r>
          </a:p>
          <a:p>
            <a:pPr marL="476250" lvl="2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2" indent="0">
              <a:buNone/>
            </a:pP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Policy 2:</a:t>
            </a:r>
          </a:p>
          <a:p>
            <a:pPr marL="476250" lvl="2" indent="0">
              <a:buNone/>
            </a:pP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	NT-Kernel-Logger::TCPIP</a:t>
            </a:r>
          </a:p>
          <a:p>
            <a:pPr marL="476250" lvl="2" indent="0">
              <a:buNone/>
            </a:pP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	Microsoft-Windows-TCPIP</a:t>
            </a:r>
          </a:p>
          <a:p>
            <a:pPr marL="476250" lvl="2" indent="0">
              <a:buNone/>
            </a:pPr>
            <a:r>
              <a:rPr lang="en-US" sz="3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	Microsoft-Windows-DNS-Client </a:t>
            </a:r>
          </a:p>
          <a:p>
            <a:pPr marL="476250" lvl="2" indent="0">
              <a:buNone/>
            </a:pPr>
            <a:endParaRPr lang="en-US" sz="3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1"/>
          <p:cNvSpPr>
            <a:spLocks noGrp="1"/>
          </p:cNvSpPr>
          <p:nvPr/>
        </p:nvSpPr>
        <p:spPr>
          <a:xfrm>
            <a:off x="4325419" y="1022984"/>
            <a:ext cx="4679451" cy="366966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 marL="22860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▪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1pPr>
            <a:lvl2pPr marL="497840" marR="0" indent="-25019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2pPr>
            <a:lvl3pPr marL="704850" marR="0" indent="-2286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•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3pPr>
            <a:lvl4pPr marL="1203325" marR="0" indent="-17272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–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4pPr>
            <a:lvl5pPr marL="1539875" marR="0" indent="-163195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5pPr>
            <a:lvl6pPr marL="19970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6pPr>
            <a:lvl7pPr marL="24542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7pPr>
            <a:lvl8pPr marL="29114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8pPr>
            <a:lvl9pPr marL="3368675" marR="0" indent="-16383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Char char="»"/>
              <a:defRPr sz="1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Arial" panose="020B0604020202020204"/>
              </a:defRPr>
            </a:lvl9pPr>
          </a:lstStyle>
          <a:p>
            <a:pPr marL="476250" lvl="2" indent="0">
              <a:buNone/>
            </a:pPr>
            <a:r>
              <a:rPr lang="en-US" sz="3600" baseline="-25000" dirty="0">
                <a:latin typeface="Calibri" panose="020F0502020204030204" pitchFamily="34" charset="0"/>
              </a:rPr>
              <a:t>Policy 3: keyboard</a:t>
            </a:r>
          </a:p>
          <a:p>
            <a:pPr marL="974725" lvl="3" indent="0">
              <a:buNone/>
            </a:pPr>
            <a:r>
              <a:rPr lang="zh-CN" altLang="en-US" sz="2000" dirty="0">
                <a:latin typeface="Calibri" panose="020F0502020204030204" pitchFamily="34" charset="0"/>
              </a:rPr>
              <a:t>Microsoft-Windows-USB-UCX</a:t>
            </a:r>
            <a:endParaRPr lang="en-US" altLang="zh-CN" sz="2000" dirty="0">
              <a:latin typeface="Calibri" panose="020F0502020204030204" pitchFamily="34" charset="0"/>
            </a:endParaRPr>
          </a:p>
          <a:p>
            <a:pPr marL="974725" lvl="3" indent="0">
              <a:buNone/>
            </a:pPr>
            <a:r>
              <a:rPr lang="zh-CN" altLang="en-US" sz="2000" dirty="0">
                <a:latin typeface="Calibri" panose="020F0502020204030204" pitchFamily="34" charset="0"/>
              </a:rPr>
              <a:t>Microsoft-Windows-USB-USBPORT</a:t>
            </a:r>
          </a:p>
          <a:p>
            <a:pPr marL="476250" lvl="2" indent="0">
              <a:buNone/>
            </a:pPr>
            <a:endParaRPr lang="en-US" sz="36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2" indent="0">
              <a:buNone/>
            </a:pP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Policy 4:</a:t>
            </a:r>
          </a:p>
          <a:p>
            <a:pPr marL="476250" lvl="2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NT-Kernel-Logger::</a:t>
            </a:r>
            <a:r>
              <a:rPr lang="en-US" sz="20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FileIo_Read</a:t>
            </a:r>
            <a:endParaRPr lang="en-US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250" lvl="2" indent="0">
              <a:buNone/>
            </a:pPr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offset size</a:t>
            </a:r>
          </a:p>
          <a:p>
            <a:pPr marL="476250" lvl="2" indent="0">
              <a:buNone/>
            </a:pPr>
            <a:endParaRPr lang="en-US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49584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sz="2800" dirty="0"/>
              <a:t>Goal</a:t>
            </a:r>
            <a:endParaRPr sz="2800" dirty="0"/>
          </a:p>
        </p:txBody>
      </p:sp>
      <p:grpSp>
        <p:nvGrpSpPr>
          <p:cNvPr id="813" name="Rectangle 4"/>
          <p:cNvGrpSpPr/>
          <p:nvPr/>
        </p:nvGrpSpPr>
        <p:grpSpPr>
          <a:xfrm>
            <a:off x="740403" y="2520756"/>
            <a:ext cx="1547747" cy="1677971"/>
            <a:chOff x="0" y="0"/>
            <a:chExt cx="1547746" cy="2472986"/>
          </a:xfrm>
        </p:grpSpPr>
        <p:sp>
          <p:nvSpPr>
            <p:cNvPr id="811" name="矩形"/>
            <p:cNvSpPr/>
            <p:nvPr/>
          </p:nvSpPr>
          <p:spPr>
            <a:xfrm>
              <a:off x="-1" y="0"/>
              <a:ext cx="1547748" cy="2472987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2" name="When and…"/>
            <p:cNvSpPr txBox="1"/>
            <p:nvPr/>
          </p:nvSpPr>
          <p:spPr>
            <a:xfrm>
              <a:off x="-1" y="156424"/>
              <a:ext cx="1547748" cy="2160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When and 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Where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US" dirty="0"/>
                <a:t>to get into the system</a:t>
              </a:r>
              <a:endParaRPr dirty="0"/>
            </a:p>
          </p:txBody>
        </p:sp>
      </p:grpSp>
      <p:grpSp>
        <p:nvGrpSpPr>
          <p:cNvPr id="816" name="Rectangle 4"/>
          <p:cNvGrpSpPr/>
          <p:nvPr/>
        </p:nvGrpSpPr>
        <p:grpSpPr>
          <a:xfrm>
            <a:off x="3795338" y="2516230"/>
            <a:ext cx="1545336" cy="1682496"/>
            <a:chOff x="0" y="0"/>
            <a:chExt cx="1539652" cy="2460052"/>
          </a:xfrm>
        </p:grpSpPr>
        <p:sp>
          <p:nvSpPr>
            <p:cNvPr id="814" name="矩形"/>
            <p:cNvSpPr/>
            <p:nvPr/>
          </p:nvSpPr>
          <p:spPr>
            <a:xfrm>
              <a:off x="-1" y="0"/>
              <a:ext cx="1539654" cy="2460053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5" name="Malicious…"/>
            <p:cNvSpPr txBox="1"/>
            <p:nvPr/>
          </p:nvSpPr>
          <p:spPr>
            <a:xfrm>
              <a:off x="-1" y="841406"/>
              <a:ext cx="1539654" cy="77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Malicious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dirty="0"/>
                <a:t>Point</a:t>
              </a:r>
            </a:p>
          </p:txBody>
        </p:sp>
      </p:grpSp>
      <p:grpSp>
        <p:nvGrpSpPr>
          <p:cNvPr id="819" name="Rectangle 4"/>
          <p:cNvGrpSpPr/>
          <p:nvPr/>
        </p:nvGrpSpPr>
        <p:grpSpPr>
          <a:xfrm>
            <a:off x="6863053" y="2513484"/>
            <a:ext cx="1545338" cy="1682497"/>
            <a:chOff x="-1" y="0"/>
            <a:chExt cx="1539654" cy="2460053"/>
          </a:xfrm>
        </p:grpSpPr>
        <p:sp>
          <p:nvSpPr>
            <p:cNvPr id="817" name="矩形"/>
            <p:cNvSpPr/>
            <p:nvPr/>
          </p:nvSpPr>
          <p:spPr>
            <a:xfrm>
              <a:off x="-1" y="0"/>
              <a:ext cx="1539654" cy="2460053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18" name="Malicious behavior…"/>
            <p:cNvSpPr txBox="1"/>
            <p:nvPr/>
          </p:nvSpPr>
          <p:spPr>
            <a:xfrm>
              <a:off x="-1" y="82495"/>
              <a:ext cx="1539654" cy="22950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US" dirty="0"/>
                <a:t>More m</a:t>
              </a:r>
              <a:r>
                <a:rPr dirty="0"/>
                <a:t>alicious behavior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US" dirty="0"/>
                <a:t>In system</a:t>
              </a:r>
              <a:endParaRPr dirty="0"/>
            </a:p>
          </p:txBody>
        </p:sp>
      </p:grpSp>
      <p:sp>
        <p:nvSpPr>
          <p:cNvPr id="820" name="箭头"/>
          <p:cNvSpPr/>
          <p:nvPr/>
        </p:nvSpPr>
        <p:spPr>
          <a:xfrm>
            <a:off x="5549579" y="2843577"/>
            <a:ext cx="1270001" cy="1051214"/>
          </a:xfrm>
          <a:prstGeom prst="rightArrow">
            <a:avLst>
              <a:gd name="adj1" fmla="val 32000"/>
              <a:gd name="adj2" fmla="val 7732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1" name="箭头"/>
          <p:cNvSpPr/>
          <p:nvPr/>
        </p:nvSpPr>
        <p:spPr>
          <a:xfrm>
            <a:off x="2366381" y="2734184"/>
            <a:ext cx="1274012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80" y="14256"/>
                </a:moveTo>
                <a:lnTo>
                  <a:pt x="13780" y="21600"/>
                </a:lnTo>
                <a:lnTo>
                  <a:pt x="0" y="10800"/>
                </a:lnTo>
                <a:lnTo>
                  <a:pt x="13780" y="0"/>
                </a:lnTo>
                <a:lnTo>
                  <a:pt x="13780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6FFFC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22" name="Backward…"/>
          <p:cNvSpPr txBox="1"/>
          <p:nvPr/>
        </p:nvSpPr>
        <p:spPr>
          <a:xfrm>
            <a:off x="2537221" y="4071530"/>
            <a:ext cx="10090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1600" dirty="0"/>
              <a:t>b</a:t>
            </a:r>
            <a:r>
              <a:rPr sz="1600" dirty="0"/>
              <a:t>ackwar</a:t>
            </a:r>
            <a:r>
              <a:rPr lang="en-US" sz="1600" dirty="0"/>
              <a:t>d</a:t>
            </a:r>
          </a:p>
          <a:p>
            <a:r>
              <a:rPr lang="en-US" sz="1600" dirty="0"/>
              <a:t>tracking</a:t>
            </a:r>
          </a:p>
        </p:txBody>
      </p:sp>
      <p:sp>
        <p:nvSpPr>
          <p:cNvPr id="823" name="Forward…"/>
          <p:cNvSpPr txBox="1"/>
          <p:nvPr/>
        </p:nvSpPr>
        <p:spPr>
          <a:xfrm>
            <a:off x="5688331" y="4004185"/>
            <a:ext cx="1009046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1600" dirty="0"/>
              <a:t>f</a:t>
            </a:r>
            <a:r>
              <a:rPr sz="1600" dirty="0"/>
              <a:t>orward</a:t>
            </a:r>
            <a:endParaRPr lang="en-US" sz="1600" dirty="0"/>
          </a:p>
          <a:p>
            <a:r>
              <a:rPr lang="en-US" sz="1600" dirty="0"/>
              <a:t>tracking</a:t>
            </a:r>
          </a:p>
        </p:txBody>
      </p:sp>
      <p:grpSp>
        <p:nvGrpSpPr>
          <p:cNvPr id="17" name="Rectangle 4">
            <a:extLst>
              <a:ext uri="{FF2B5EF4-FFF2-40B4-BE49-F238E27FC236}">
                <a16:creationId xmlns="" xmlns:a16="http://schemas.microsoft.com/office/drawing/2014/main" id="{49D6185D-D9C7-43EB-96F8-23C5664C126E}"/>
              </a:ext>
            </a:extLst>
          </p:cNvPr>
          <p:cNvGrpSpPr/>
          <p:nvPr/>
        </p:nvGrpSpPr>
        <p:grpSpPr>
          <a:xfrm>
            <a:off x="3795337" y="735290"/>
            <a:ext cx="1539656" cy="1121789"/>
            <a:chOff x="-1" y="0"/>
            <a:chExt cx="1539654" cy="2460053"/>
          </a:xfrm>
        </p:grpSpPr>
        <p:sp>
          <p:nvSpPr>
            <p:cNvPr id="18" name="矩形">
              <a:extLst>
                <a:ext uri="{FF2B5EF4-FFF2-40B4-BE49-F238E27FC236}">
                  <a16:creationId xmlns="" xmlns:a16="http://schemas.microsoft.com/office/drawing/2014/main" id="{51430F00-39E2-4DD5-830D-F0A2C2F11F69}"/>
                </a:ext>
              </a:extLst>
            </p:cNvPr>
            <p:cNvSpPr/>
            <p:nvPr/>
          </p:nvSpPr>
          <p:spPr>
            <a:xfrm>
              <a:off x="-1" y="0"/>
              <a:ext cx="1539654" cy="2460053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Malicious…">
              <a:extLst>
                <a:ext uri="{FF2B5EF4-FFF2-40B4-BE49-F238E27FC236}">
                  <a16:creationId xmlns="" xmlns:a16="http://schemas.microsoft.com/office/drawing/2014/main" id="{A3227760-1F2C-4EA2-8C29-F2665858CE52}"/>
                </a:ext>
              </a:extLst>
            </p:cNvPr>
            <p:cNvSpPr txBox="1"/>
            <p:nvPr/>
          </p:nvSpPr>
          <p:spPr>
            <a:xfrm>
              <a:off x="-1" y="567844"/>
              <a:ext cx="1539654" cy="120032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rPr lang="en-US" dirty="0"/>
                <a:t>APT Detection Analytics</a:t>
              </a:r>
              <a:endParaRPr dirty="0"/>
            </a:p>
          </p:txBody>
        </p:sp>
      </p:grpSp>
      <p:sp>
        <p:nvSpPr>
          <p:cNvPr id="2" name="箭头: 下 1">
            <a:extLst>
              <a:ext uri="{FF2B5EF4-FFF2-40B4-BE49-F238E27FC236}">
                <a16:creationId xmlns="" xmlns:a16="http://schemas.microsoft.com/office/drawing/2014/main" id="{6D9002DF-9BA1-467B-B744-26E697933565}"/>
              </a:ext>
            </a:extLst>
          </p:cNvPr>
          <p:cNvSpPr/>
          <p:nvPr/>
        </p:nvSpPr>
        <p:spPr>
          <a:xfrm>
            <a:off x="4374037" y="1857079"/>
            <a:ext cx="377072" cy="659151"/>
          </a:xfrm>
          <a:prstGeom prst="downArrow">
            <a:avLst/>
          </a:prstGeom>
          <a:solidFill>
            <a:srgbClr val="FFFFFF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21" name="Forward…">
            <a:extLst>
              <a:ext uri="{FF2B5EF4-FFF2-40B4-BE49-F238E27FC236}">
                <a16:creationId xmlns="" xmlns:a16="http://schemas.microsoft.com/office/drawing/2014/main" id="{8F9B2497-71F4-4383-826D-6FB750800A55}"/>
              </a:ext>
            </a:extLst>
          </p:cNvPr>
          <p:cNvSpPr txBox="1"/>
          <p:nvPr/>
        </p:nvSpPr>
        <p:spPr>
          <a:xfrm>
            <a:off x="4816889" y="1937541"/>
            <a:ext cx="452695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r>
              <a:rPr lang="en-US" sz="1600" dirty="0" err="1"/>
              <a:t>IoC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4190733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09549" y="1676723"/>
            <a:ext cx="8782051" cy="799777"/>
          </a:xfrm>
        </p:spPr>
        <p:txBody>
          <a:bodyPr/>
          <a:lstStyle/>
          <a:p>
            <a:r>
              <a:rPr lang="en-US" sz="2800" dirty="0">
                <a:latin typeface="Arial" panose="020B0604020202020204" pitchFamily="34" charset="0"/>
              </a:rPr>
              <a:t>Policy Enforcement: MARPLE Response System</a:t>
            </a:r>
          </a:p>
        </p:txBody>
      </p:sp>
    </p:spTree>
    <p:extLst>
      <p:ext uri="{BB962C8B-B14F-4D97-AF65-F5344CB8AC3E}">
        <p14:creationId xmlns:p14="http://schemas.microsoft.com/office/powerpoint/2010/main" val="150545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FBFF426-AFE4-42E4-9489-2BAE82BAEBCE}"/>
              </a:ext>
            </a:extLst>
          </p:cNvPr>
          <p:cNvSpPr/>
          <p:nvPr/>
        </p:nvSpPr>
        <p:spPr bwMode="auto">
          <a:xfrm>
            <a:off x="5824922" y="3270279"/>
            <a:ext cx="857252" cy="71871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kern="0" dirty="0"/>
              <a:t>SLEUTH traversal module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7D558175-733D-4259-9440-C34C5441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Enforcement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DFE32A-0EC8-4B62-AEDC-68DDD28E7B15}"/>
              </a:ext>
            </a:extLst>
          </p:cNvPr>
          <p:cNvSpPr/>
          <p:nvPr/>
        </p:nvSpPr>
        <p:spPr bwMode="auto">
          <a:xfrm>
            <a:off x="533400" y="1031610"/>
            <a:ext cx="1905000" cy="144489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TA1 server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9AF7DE1-225D-46E4-AA6C-FB044FE88FB0}"/>
              </a:ext>
            </a:extLst>
          </p:cNvPr>
          <p:cNvSpPr/>
          <p:nvPr/>
        </p:nvSpPr>
        <p:spPr bwMode="auto">
          <a:xfrm>
            <a:off x="533400" y="3521950"/>
            <a:ext cx="1901190" cy="137899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TA1 client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53F209C-4CB4-4750-B3D9-81C70F0EA29E}"/>
              </a:ext>
            </a:extLst>
          </p:cNvPr>
          <p:cNvSpPr/>
          <p:nvPr/>
        </p:nvSpPr>
        <p:spPr bwMode="auto">
          <a:xfrm>
            <a:off x="762000" y="3855493"/>
            <a:ext cx="1447800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Firefox</a:t>
            </a:r>
          </a:p>
        </p:txBody>
      </p:sp>
      <p:sp>
        <p:nvSpPr>
          <p:cNvPr id="10" name="Cylinder 9">
            <a:extLst>
              <a:ext uri="{FF2B5EF4-FFF2-40B4-BE49-F238E27FC236}">
                <a16:creationId xmlns="" xmlns:a16="http://schemas.microsoft.com/office/drawing/2014/main" id="{4594755A-982E-42E1-990C-3EAB0E4FF248}"/>
              </a:ext>
            </a:extLst>
          </p:cNvPr>
          <p:cNvSpPr/>
          <p:nvPr/>
        </p:nvSpPr>
        <p:spPr bwMode="auto">
          <a:xfrm>
            <a:off x="3128679" y="3245893"/>
            <a:ext cx="990600" cy="1219200"/>
          </a:xfrm>
          <a:prstGeom prst="can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BBN Kafka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="" xmlns:a16="http://schemas.microsoft.com/office/drawing/2014/main" id="{80E289B5-B49B-457B-8604-620E6470AC8E}"/>
              </a:ext>
            </a:extLst>
          </p:cNvPr>
          <p:cNvCxnSpPr>
            <a:cxnSpLocks/>
            <a:stCxn id="13" idx="3"/>
            <a:endCxn id="10" idx="2"/>
          </p:cNvCxnSpPr>
          <p:nvPr/>
        </p:nvCxnSpPr>
        <p:spPr bwMode="auto">
          <a:xfrm flipV="1">
            <a:off x="2209800" y="3855493"/>
            <a:ext cx="918879" cy="672098"/>
          </a:xfrm>
          <a:prstGeom prst="bentConnector3">
            <a:avLst/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F80E6C2-F796-4DF0-AF16-B407924C87EC}"/>
              </a:ext>
            </a:extLst>
          </p:cNvPr>
          <p:cNvSpPr/>
          <p:nvPr/>
        </p:nvSpPr>
        <p:spPr bwMode="auto">
          <a:xfrm>
            <a:off x="762000" y="4390230"/>
            <a:ext cx="1447800" cy="27472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Monitor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26A98140-785C-4DD6-87ED-C72E2D0799CB}"/>
              </a:ext>
            </a:extLst>
          </p:cNvPr>
          <p:cNvCxnSpPr>
            <a:stCxn id="9" idx="2"/>
            <a:endCxn id="13" idx="0"/>
          </p:cNvCxnSpPr>
          <p:nvPr/>
        </p:nvCxnSpPr>
        <p:spPr bwMode="auto">
          <a:xfrm>
            <a:off x="1485900" y="4131551"/>
            <a:ext cx="0" cy="258679"/>
          </a:xfrm>
          <a:prstGeom prst="straightConnector1">
            <a:avLst/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6FED82BE-6B3E-45F3-8F85-EF2E35A0A212}"/>
              </a:ext>
            </a:extLst>
          </p:cNvPr>
          <p:cNvSpPr/>
          <p:nvPr/>
        </p:nvSpPr>
        <p:spPr bwMode="auto">
          <a:xfrm>
            <a:off x="762000" y="1388351"/>
            <a:ext cx="1447800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Apache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D9BFA629-4561-47B8-8AD8-A4A0F04C8942}"/>
              </a:ext>
            </a:extLst>
          </p:cNvPr>
          <p:cNvSpPr/>
          <p:nvPr/>
        </p:nvSpPr>
        <p:spPr bwMode="auto">
          <a:xfrm>
            <a:off x="762000" y="1940467"/>
            <a:ext cx="1447800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Enforcement Module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F6EAECF4-AD9A-488C-8075-E13F7B3A5D2A}"/>
              </a:ext>
            </a:extLst>
          </p:cNvPr>
          <p:cNvCxnSpPr>
            <a:cxnSpLocks/>
            <a:stCxn id="9" idx="0"/>
            <a:endCxn id="24" idx="2"/>
          </p:cNvCxnSpPr>
          <p:nvPr/>
        </p:nvCxnSpPr>
        <p:spPr bwMode="auto">
          <a:xfrm flipV="1">
            <a:off x="1485900" y="2216525"/>
            <a:ext cx="0" cy="1638968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43294095-C780-45D1-94F4-EF9A97712B9F}"/>
              </a:ext>
            </a:extLst>
          </p:cNvPr>
          <p:cNvSpPr/>
          <p:nvPr/>
        </p:nvSpPr>
        <p:spPr bwMode="auto">
          <a:xfrm>
            <a:off x="4953000" y="1028700"/>
            <a:ext cx="3505200" cy="387224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MARPLE Policy Enforcement Response System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2D6459A4-AD9F-4516-994F-54C016D53991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 bwMode="auto">
          <a:xfrm flipV="1">
            <a:off x="2209800" y="1664409"/>
            <a:ext cx="3105148" cy="414087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EDF31C15-6A7B-44BE-B393-890AFD0D6C78}"/>
              </a:ext>
            </a:extLst>
          </p:cNvPr>
          <p:cNvSpPr/>
          <p:nvPr/>
        </p:nvSpPr>
        <p:spPr bwMode="auto">
          <a:xfrm>
            <a:off x="5314948" y="1526380"/>
            <a:ext cx="2762251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Customized HTTP Server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5C9B826-67BA-4AD8-94B8-804F60CA95F7}"/>
              </a:ext>
            </a:extLst>
          </p:cNvPr>
          <p:cNvSpPr/>
          <p:nvPr/>
        </p:nvSpPr>
        <p:spPr bwMode="auto">
          <a:xfrm>
            <a:off x="5314948" y="2136481"/>
            <a:ext cx="1619252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Task Dispatcher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D3F5ECF2-784C-45EB-9E6C-2CB30DA79206}"/>
              </a:ext>
            </a:extLst>
          </p:cNvPr>
          <p:cNvSpPr/>
          <p:nvPr/>
        </p:nvSpPr>
        <p:spPr bwMode="auto">
          <a:xfrm>
            <a:off x="5314947" y="4366716"/>
            <a:ext cx="2762252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FCCE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F355770-D9C6-4306-AF08-CA115D5D4076}"/>
              </a:ext>
            </a:extLst>
          </p:cNvPr>
          <p:cNvSpPr/>
          <p:nvPr/>
        </p:nvSpPr>
        <p:spPr bwMode="auto">
          <a:xfrm>
            <a:off x="6540969" y="3162594"/>
            <a:ext cx="857252" cy="71871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050" dirty="0">
                <a:cs typeface="Arial" panose="020B0604020202020204" pitchFamily="34" charset="0"/>
              </a:rPr>
              <a:t>-calculus traversal module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76AFC623-D986-469D-8DD8-3ACCE26A7230}"/>
              </a:ext>
            </a:extLst>
          </p:cNvPr>
          <p:cNvCxnSpPr>
            <a:cxnSpLocks/>
            <a:endCxn id="40" idx="0"/>
          </p:cNvCxnSpPr>
          <p:nvPr/>
        </p:nvCxnSpPr>
        <p:spPr bwMode="auto">
          <a:xfrm>
            <a:off x="6124574" y="1802438"/>
            <a:ext cx="0" cy="334043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Arrow Connector 83">
            <a:extLst>
              <a:ext uri="{FF2B5EF4-FFF2-40B4-BE49-F238E27FC236}">
                <a16:creationId xmlns="" xmlns:a16="http://schemas.microsoft.com/office/drawing/2014/main" id="{8062163B-6EE4-4B74-B4F0-CCC8ABD4B091}"/>
              </a:ext>
            </a:extLst>
          </p:cNvPr>
          <p:cNvCxnSpPr>
            <a:cxnSpLocks/>
            <a:stCxn id="45" idx="0"/>
          </p:cNvCxnSpPr>
          <p:nvPr/>
        </p:nvCxnSpPr>
        <p:spPr bwMode="auto">
          <a:xfrm flipV="1">
            <a:off x="7166779" y="1802438"/>
            <a:ext cx="0" cy="701693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Connector: Elbow 114">
            <a:extLst>
              <a:ext uri="{FF2B5EF4-FFF2-40B4-BE49-F238E27FC236}">
                <a16:creationId xmlns="" xmlns:a16="http://schemas.microsoft.com/office/drawing/2014/main" id="{C41435B9-E75B-4478-8E9A-CAC4CFBEAB2D}"/>
              </a:ext>
            </a:extLst>
          </p:cNvPr>
          <p:cNvCxnSpPr>
            <a:cxnSpLocks/>
            <a:stCxn id="10" idx="4"/>
            <a:endCxn id="42" idx="1"/>
          </p:cNvCxnSpPr>
          <p:nvPr/>
        </p:nvCxnSpPr>
        <p:spPr bwMode="auto">
          <a:xfrm>
            <a:off x="4119279" y="3855493"/>
            <a:ext cx="1195668" cy="649252"/>
          </a:xfrm>
          <a:prstGeom prst="bentConnector3">
            <a:avLst/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8" name="Connector: Elbow 117">
            <a:extLst>
              <a:ext uri="{FF2B5EF4-FFF2-40B4-BE49-F238E27FC236}">
                <a16:creationId xmlns="" xmlns:a16="http://schemas.microsoft.com/office/drawing/2014/main" id="{A21142D0-7836-4E8D-B2A1-309A1C35D051}"/>
              </a:ext>
            </a:extLst>
          </p:cNvPr>
          <p:cNvCxnSpPr>
            <a:cxnSpLocks/>
            <a:stCxn id="42" idx="0"/>
            <a:endCxn id="43" idx="2"/>
          </p:cNvCxnSpPr>
          <p:nvPr/>
        </p:nvCxnSpPr>
        <p:spPr bwMode="auto">
          <a:xfrm rot="5400000" flipH="1" flipV="1">
            <a:off x="6590129" y="3987250"/>
            <a:ext cx="485411" cy="273522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1" name="Connector: Elbow 120">
            <a:extLst>
              <a:ext uri="{FF2B5EF4-FFF2-40B4-BE49-F238E27FC236}">
                <a16:creationId xmlns="" xmlns:a16="http://schemas.microsoft.com/office/drawing/2014/main" id="{A684189D-2918-493F-B939-92CBCD7F9676}"/>
              </a:ext>
            </a:extLst>
          </p:cNvPr>
          <p:cNvCxnSpPr>
            <a:cxnSpLocks/>
            <a:stCxn id="42" idx="0"/>
            <a:endCxn id="44" idx="2"/>
          </p:cNvCxnSpPr>
          <p:nvPr/>
        </p:nvCxnSpPr>
        <p:spPr bwMode="auto">
          <a:xfrm rot="16200000" flipV="1">
            <a:off x="6285948" y="3956590"/>
            <a:ext cx="377726" cy="44252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2" name="Straight Arrow Connector 131">
            <a:extLst>
              <a:ext uri="{FF2B5EF4-FFF2-40B4-BE49-F238E27FC236}">
                <a16:creationId xmlns="" xmlns:a16="http://schemas.microsoft.com/office/drawing/2014/main" id="{74BAB5EA-4A35-4746-A91D-1382FCC075E1}"/>
              </a:ext>
            </a:extLst>
          </p:cNvPr>
          <p:cNvCxnSpPr>
            <a:cxnSpLocks/>
            <a:stCxn id="40" idx="2"/>
            <a:endCxn id="44" idx="0"/>
          </p:cNvCxnSpPr>
          <p:nvPr/>
        </p:nvCxnSpPr>
        <p:spPr bwMode="auto">
          <a:xfrm>
            <a:off x="6124574" y="2412539"/>
            <a:ext cx="128974" cy="85774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5" name="Straight Arrow Connector 134">
            <a:extLst>
              <a:ext uri="{FF2B5EF4-FFF2-40B4-BE49-F238E27FC236}">
                <a16:creationId xmlns="" xmlns:a16="http://schemas.microsoft.com/office/drawing/2014/main" id="{CD875EC8-9464-4EED-850B-E4BD627213B8}"/>
              </a:ext>
            </a:extLst>
          </p:cNvPr>
          <p:cNvCxnSpPr>
            <a:cxnSpLocks/>
            <a:stCxn id="40" idx="2"/>
            <a:endCxn id="43" idx="0"/>
          </p:cNvCxnSpPr>
          <p:nvPr/>
        </p:nvCxnSpPr>
        <p:spPr bwMode="auto">
          <a:xfrm>
            <a:off x="6124574" y="2412539"/>
            <a:ext cx="845021" cy="750055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8" name="Straight Arrow Connector 137">
            <a:extLst>
              <a:ext uri="{FF2B5EF4-FFF2-40B4-BE49-F238E27FC236}">
                <a16:creationId xmlns="" xmlns:a16="http://schemas.microsoft.com/office/drawing/2014/main" id="{BD1EBFB8-6063-448C-89C2-99C187BDDE2C}"/>
              </a:ext>
            </a:extLst>
          </p:cNvPr>
          <p:cNvCxnSpPr>
            <a:cxnSpLocks/>
            <a:stCxn id="44" idx="0"/>
            <a:endCxn id="45" idx="2"/>
          </p:cNvCxnSpPr>
          <p:nvPr/>
        </p:nvCxnSpPr>
        <p:spPr bwMode="auto">
          <a:xfrm flipV="1">
            <a:off x="6253548" y="2780189"/>
            <a:ext cx="913231" cy="49009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1" name="Straight Arrow Connector 140">
            <a:extLst>
              <a:ext uri="{FF2B5EF4-FFF2-40B4-BE49-F238E27FC236}">
                <a16:creationId xmlns="" xmlns:a16="http://schemas.microsoft.com/office/drawing/2014/main" id="{ED2E0857-41B9-4AAE-B25A-18A93056B0C9}"/>
              </a:ext>
            </a:extLst>
          </p:cNvPr>
          <p:cNvCxnSpPr>
            <a:cxnSpLocks/>
            <a:stCxn id="43" idx="0"/>
            <a:endCxn id="45" idx="2"/>
          </p:cNvCxnSpPr>
          <p:nvPr/>
        </p:nvCxnSpPr>
        <p:spPr bwMode="auto">
          <a:xfrm flipV="1">
            <a:off x="6969595" y="2780189"/>
            <a:ext cx="197184" cy="382405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148303BC-1402-420C-80B7-37355F6DD54D}"/>
              </a:ext>
            </a:extLst>
          </p:cNvPr>
          <p:cNvSpPr/>
          <p:nvPr/>
        </p:nvSpPr>
        <p:spPr bwMode="auto">
          <a:xfrm>
            <a:off x="6253548" y="2504131"/>
            <a:ext cx="1826461" cy="2760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Decision Combinator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="" xmlns:a16="http://schemas.microsoft.com/office/drawing/2014/main" id="{CA46049A-ED62-4BA0-BC0A-5AA718DDE78C}"/>
              </a:ext>
            </a:extLst>
          </p:cNvPr>
          <p:cNvCxnSpPr>
            <a:cxnSpLocks/>
            <a:stCxn id="24" idx="0"/>
            <a:endCxn id="23" idx="2"/>
          </p:cNvCxnSpPr>
          <p:nvPr/>
        </p:nvCxnSpPr>
        <p:spPr bwMode="auto">
          <a:xfrm flipV="1">
            <a:off x="1485900" y="1664409"/>
            <a:ext cx="0" cy="276058"/>
          </a:xfrm>
          <a:prstGeom prst="straightConnector1">
            <a:avLst/>
          </a:prstGeom>
          <a:noFill/>
          <a:ln w="15875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2040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7D558175-733D-4259-9440-C34C5441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Enforcement TA2 Requirement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="" xmlns:a16="http://schemas.microsoft.com/office/drawing/2014/main" id="{2D6459A4-AD9F-4516-994F-54C016D53991}"/>
              </a:ext>
            </a:extLst>
          </p:cNvPr>
          <p:cNvCxnSpPr>
            <a:cxnSpLocks/>
            <a:endCxn id="47" idx="1"/>
          </p:cNvCxnSpPr>
          <p:nvPr/>
        </p:nvCxnSpPr>
        <p:spPr bwMode="auto">
          <a:xfrm flipV="1">
            <a:off x="3885029" y="1664409"/>
            <a:ext cx="1429919" cy="472072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4"/>
            </a:solidFill>
            <a:prstDash val="solid"/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15" name="Connector: Elbow 114">
            <a:extLst>
              <a:ext uri="{FF2B5EF4-FFF2-40B4-BE49-F238E27FC236}">
                <a16:creationId xmlns="" xmlns:a16="http://schemas.microsoft.com/office/drawing/2014/main" id="{C41435B9-E75B-4478-8E9A-CAC4CFBEAB2D}"/>
              </a:ext>
            </a:extLst>
          </p:cNvPr>
          <p:cNvCxnSpPr>
            <a:cxnSpLocks/>
          </p:cNvCxnSpPr>
          <p:nvPr/>
        </p:nvCxnSpPr>
        <p:spPr bwMode="auto">
          <a:xfrm flipV="1">
            <a:off x="3572410" y="4504745"/>
            <a:ext cx="1742537" cy="200657"/>
          </a:xfrm>
          <a:prstGeom prst="bentConnector3">
            <a:avLst/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C368C554-E92A-4B8D-A8F2-99B2B082C8B2}"/>
              </a:ext>
            </a:extLst>
          </p:cNvPr>
          <p:cNvSpPr/>
          <p:nvPr/>
        </p:nvSpPr>
        <p:spPr bwMode="auto">
          <a:xfrm>
            <a:off x="542356" y="1040939"/>
            <a:ext cx="1210244" cy="137160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Input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Policy 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Client 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Client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Server IP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Server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Timestamp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071A7B0-AA67-4581-A763-B1CB65FC7AAE}"/>
              </a:ext>
            </a:extLst>
          </p:cNvPr>
          <p:cNvSpPr/>
          <p:nvPr/>
        </p:nvSpPr>
        <p:spPr bwMode="auto">
          <a:xfrm>
            <a:off x="2183139" y="1040939"/>
            <a:ext cx="1550661" cy="1371600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Output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202 Accepted </a:t>
            </a:r>
            <a:r>
              <a:rPr lang="en-US" sz="1050" dirty="0" err="1">
                <a:latin typeface="Arial" charset="0"/>
                <a:ea typeface="ＭＳ Ｐゴシック" charset="0"/>
              </a:rPr>
              <a:t>Req</a:t>
            </a:r>
            <a:endParaRPr lang="en-US" sz="1050" dirty="0">
              <a:latin typeface="Arial" charset="0"/>
              <a:ea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400 Bad </a:t>
            </a:r>
            <a:r>
              <a:rPr lang="en-US" sz="1050" dirty="0" err="1">
                <a:latin typeface="Arial" charset="0"/>
                <a:ea typeface="ＭＳ Ｐゴシック" charset="0"/>
              </a:rPr>
              <a:t>Req</a:t>
            </a:r>
            <a:endParaRPr lang="en-US" sz="1050" dirty="0">
              <a:latin typeface="Arial" charset="0"/>
              <a:ea typeface="ＭＳ Ｐゴシック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500 Error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200 Passed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latin typeface="Arial" charset="0"/>
                <a:ea typeface="ＭＳ Ｐゴシック" charset="0"/>
              </a:rPr>
              <a:t>400 Failed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8CEB5C8-D110-446C-A34E-48F66EBE1A04}"/>
              </a:ext>
            </a:extLst>
          </p:cNvPr>
          <p:cNvSpPr/>
          <p:nvPr/>
        </p:nvSpPr>
        <p:spPr bwMode="auto">
          <a:xfrm>
            <a:off x="1140693" y="4375405"/>
            <a:ext cx="2074779" cy="547357"/>
          </a:xfrm>
          <a:prstGeom prst="rect">
            <a:avLst/>
          </a:prstGeom>
          <a:noFill/>
          <a:ln w="15875">
            <a:solidFill>
              <a:schemeClr val="tx1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Data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dirty="0">
              <a:latin typeface="Arial" charset="0"/>
              <a:ea typeface="ＭＳ Ｐゴシック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Streaming CDM from TA1 client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571A1F0-22DB-4297-8014-7A3000A6439A}"/>
              </a:ext>
            </a:extLst>
          </p:cNvPr>
          <p:cNvSpPr/>
          <p:nvPr/>
        </p:nvSpPr>
        <p:spPr bwMode="auto">
          <a:xfrm>
            <a:off x="542356" y="2702869"/>
            <a:ext cx="3191444" cy="1373831"/>
          </a:xfrm>
          <a:prstGeom prst="rect">
            <a:avLst/>
          </a:prstGeom>
          <a:noFill/>
          <a:ln w="15875">
            <a:solidFill>
              <a:schemeClr val="accent2"/>
            </a:solidFill>
            <a:prstDash val="sysDash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</a:rPr>
              <a:t>Procedure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00" dirty="0">
              <a:latin typeface="Arial" charset="0"/>
              <a:ea typeface="ＭＳ Ｐゴシック" charset="0"/>
            </a:endParaRP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05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Locate</a:t>
            </a:r>
            <a:r>
              <a:rPr lang="en-US" sz="1050" dirty="0">
                <a:latin typeface="Arial" charset="0"/>
                <a:ea typeface="ＭＳ Ｐゴシック" charset="0"/>
              </a:rPr>
              <a:t> the subject of the network object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effectLst/>
                <a:latin typeface="Arial" charset="0"/>
                <a:ea typeface="ＭＳ Ｐゴシック" charset="0"/>
              </a:rPr>
              <a:t>Perform one or multi-step </a:t>
            </a: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</a:rPr>
              <a:t>backtracking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05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Extract</a:t>
            </a:r>
            <a:r>
              <a:rPr lang="en-US" sz="1050" dirty="0">
                <a:latin typeface="Arial" charset="0"/>
                <a:ea typeface="ＭＳ Ｐゴシック" charset="0"/>
              </a:rPr>
              <a:t> specific CDM information associated with subjects, e.g., user name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050" dirty="0">
                <a:latin typeface="Arial" charset="0"/>
                <a:ea typeface="ＭＳ Ｐゴシック" charset="0"/>
              </a:rPr>
              <a:t>Yield binary answer with </a:t>
            </a:r>
            <a:r>
              <a:rPr lang="en-US" sz="105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subgraph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en-US" sz="1050" dirty="0">
                <a:solidFill>
                  <a:schemeClr val="accent2"/>
                </a:solidFill>
                <a:latin typeface="Arial" charset="0"/>
                <a:ea typeface="ＭＳ Ｐゴシック" charset="0"/>
              </a:rPr>
              <a:t>Combining</a:t>
            </a:r>
            <a:r>
              <a:rPr lang="en-US" sz="1050" dirty="0">
                <a:latin typeface="Arial" charset="0"/>
                <a:ea typeface="ＭＳ Ｐゴシック" charset="0"/>
              </a:rPr>
              <a:t> decisions</a:t>
            </a:r>
            <a:endParaRPr kumimoji="0" lang="en-US" sz="1050" b="0" i="0" u="none" strike="noStrike" cap="none" normalizeH="0" baseline="0" dirty="0">
              <a:ln>
                <a:noFill/>
              </a:ln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1BBBE127-CC8E-4880-9F16-F7969CF541AB}"/>
              </a:ext>
            </a:extLst>
          </p:cNvPr>
          <p:cNvSpPr/>
          <p:nvPr/>
        </p:nvSpPr>
        <p:spPr bwMode="auto">
          <a:xfrm>
            <a:off x="5824922" y="3270279"/>
            <a:ext cx="857252" cy="71871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kern="0" dirty="0"/>
              <a:t>SLEUTH traversal module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082085E5-5B07-4141-8ED7-28F251C5AAFC}"/>
              </a:ext>
            </a:extLst>
          </p:cNvPr>
          <p:cNvSpPr/>
          <p:nvPr/>
        </p:nvSpPr>
        <p:spPr bwMode="auto">
          <a:xfrm>
            <a:off x="4953000" y="1028700"/>
            <a:ext cx="3505200" cy="387224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MARPLE Policy Enforcement Response System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394E430-4738-4FE3-9F6A-618AF1E1ED98}"/>
              </a:ext>
            </a:extLst>
          </p:cNvPr>
          <p:cNvSpPr/>
          <p:nvPr/>
        </p:nvSpPr>
        <p:spPr bwMode="auto">
          <a:xfrm>
            <a:off x="5314948" y="1526380"/>
            <a:ext cx="2762251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rPr>
              <a:t>Customized HTTP Server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B45DB431-ED4D-4B19-94BE-5F44FE215ED7}"/>
              </a:ext>
            </a:extLst>
          </p:cNvPr>
          <p:cNvSpPr/>
          <p:nvPr/>
        </p:nvSpPr>
        <p:spPr bwMode="auto">
          <a:xfrm>
            <a:off x="5314948" y="2136481"/>
            <a:ext cx="1619252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Task Dispatcher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AB327942-D305-437A-9097-3F526F774FFA}"/>
              </a:ext>
            </a:extLst>
          </p:cNvPr>
          <p:cNvSpPr/>
          <p:nvPr/>
        </p:nvSpPr>
        <p:spPr bwMode="auto">
          <a:xfrm>
            <a:off x="5314947" y="4366716"/>
            <a:ext cx="2762252" cy="276058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FCCE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BF52D1B-A70E-4E2E-9A35-B5A55515D757}"/>
              </a:ext>
            </a:extLst>
          </p:cNvPr>
          <p:cNvSpPr/>
          <p:nvPr/>
        </p:nvSpPr>
        <p:spPr bwMode="auto">
          <a:xfrm>
            <a:off x="6540969" y="3162594"/>
            <a:ext cx="857252" cy="718711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l-GR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1050" dirty="0">
                <a:cs typeface="Arial" panose="020B0604020202020204" pitchFamily="34" charset="0"/>
              </a:rPr>
              <a:t>-calculus traversal module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0B3F3019-AAB2-4F8D-A5FA-1261EB1C3CE7}"/>
              </a:ext>
            </a:extLst>
          </p:cNvPr>
          <p:cNvCxnSpPr>
            <a:cxnSpLocks/>
            <a:endCxn id="48" idx="0"/>
          </p:cNvCxnSpPr>
          <p:nvPr/>
        </p:nvCxnSpPr>
        <p:spPr bwMode="auto">
          <a:xfrm>
            <a:off x="6124574" y="1802438"/>
            <a:ext cx="0" cy="334043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3E949D4E-5F52-4D93-BB9E-C5CBB141B708}"/>
              </a:ext>
            </a:extLst>
          </p:cNvPr>
          <p:cNvCxnSpPr>
            <a:cxnSpLocks/>
            <a:stCxn id="59" idx="0"/>
          </p:cNvCxnSpPr>
          <p:nvPr/>
        </p:nvCxnSpPr>
        <p:spPr bwMode="auto">
          <a:xfrm flipV="1">
            <a:off x="7166779" y="1802438"/>
            <a:ext cx="0" cy="701693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3" name="Connector: Elbow 52">
            <a:extLst>
              <a:ext uri="{FF2B5EF4-FFF2-40B4-BE49-F238E27FC236}">
                <a16:creationId xmlns="" xmlns:a16="http://schemas.microsoft.com/office/drawing/2014/main" id="{7722242F-CA5B-4DC5-BCBA-E9B1680BA94D}"/>
              </a:ext>
            </a:extLst>
          </p:cNvPr>
          <p:cNvCxnSpPr>
            <a:cxnSpLocks/>
            <a:stCxn id="49" idx="0"/>
            <a:endCxn id="50" idx="2"/>
          </p:cNvCxnSpPr>
          <p:nvPr/>
        </p:nvCxnSpPr>
        <p:spPr bwMode="auto">
          <a:xfrm rot="5400000" flipH="1" flipV="1">
            <a:off x="6590129" y="3987250"/>
            <a:ext cx="485411" cy="273522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4" name="Connector: Elbow 53">
            <a:extLst>
              <a:ext uri="{FF2B5EF4-FFF2-40B4-BE49-F238E27FC236}">
                <a16:creationId xmlns="" xmlns:a16="http://schemas.microsoft.com/office/drawing/2014/main" id="{65F2323B-813D-48E2-B9DC-0E28A1973404}"/>
              </a:ext>
            </a:extLst>
          </p:cNvPr>
          <p:cNvCxnSpPr>
            <a:cxnSpLocks/>
            <a:stCxn id="49" idx="0"/>
            <a:endCxn id="39" idx="2"/>
          </p:cNvCxnSpPr>
          <p:nvPr/>
        </p:nvCxnSpPr>
        <p:spPr bwMode="auto">
          <a:xfrm rot="16200000" flipV="1">
            <a:off x="6285948" y="3956590"/>
            <a:ext cx="377726" cy="442525"/>
          </a:xfrm>
          <a:prstGeom prst="bentConnector3">
            <a:avLst>
              <a:gd name="adj1" fmla="val 50000"/>
            </a:avLst>
          </a:prstGeom>
          <a:noFill/>
          <a:ln w="158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AC680DE1-2CBC-4257-88CE-1554D4B7B821}"/>
              </a:ext>
            </a:extLst>
          </p:cNvPr>
          <p:cNvCxnSpPr>
            <a:cxnSpLocks/>
            <a:stCxn id="48" idx="2"/>
            <a:endCxn id="39" idx="0"/>
          </p:cNvCxnSpPr>
          <p:nvPr/>
        </p:nvCxnSpPr>
        <p:spPr bwMode="auto">
          <a:xfrm>
            <a:off x="6124574" y="2412539"/>
            <a:ext cx="128974" cy="85774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750F5E03-E0C1-472E-A2E7-17B93CA93EFD}"/>
              </a:ext>
            </a:extLst>
          </p:cNvPr>
          <p:cNvCxnSpPr>
            <a:cxnSpLocks/>
            <a:stCxn id="48" idx="2"/>
            <a:endCxn id="50" idx="0"/>
          </p:cNvCxnSpPr>
          <p:nvPr/>
        </p:nvCxnSpPr>
        <p:spPr bwMode="auto">
          <a:xfrm>
            <a:off x="6124574" y="2412539"/>
            <a:ext cx="845021" cy="750055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856CDA58-3BC8-43DE-8EBC-6D305E782717}"/>
              </a:ext>
            </a:extLst>
          </p:cNvPr>
          <p:cNvCxnSpPr>
            <a:cxnSpLocks/>
            <a:stCxn id="39" idx="0"/>
            <a:endCxn id="59" idx="2"/>
          </p:cNvCxnSpPr>
          <p:nvPr/>
        </p:nvCxnSpPr>
        <p:spPr bwMode="auto">
          <a:xfrm flipV="1">
            <a:off x="6253548" y="2780189"/>
            <a:ext cx="913231" cy="490090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8" name="Straight Arrow Connector 57">
            <a:extLst>
              <a:ext uri="{FF2B5EF4-FFF2-40B4-BE49-F238E27FC236}">
                <a16:creationId xmlns="" xmlns:a16="http://schemas.microsoft.com/office/drawing/2014/main" id="{3E80E14C-3263-49B5-BDDD-0F7D6ACCF49D}"/>
              </a:ext>
            </a:extLst>
          </p:cNvPr>
          <p:cNvCxnSpPr>
            <a:cxnSpLocks/>
            <a:stCxn id="50" idx="0"/>
            <a:endCxn id="59" idx="2"/>
          </p:cNvCxnSpPr>
          <p:nvPr/>
        </p:nvCxnSpPr>
        <p:spPr bwMode="auto">
          <a:xfrm flipV="1">
            <a:off x="6969595" y="2780189"/>
            <a:ext cx="197184" cy="382405"/>
          </a:xfrm>
          <a:prstGeom prst="straightConnector1">
            <a:avLst/>
          </a:prstGeom>
          <a:noFill/>
          <a:ln w="158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9" name="Rectangle 58">
            <a:extLst>
              <a:ext uri="{FF2B5EF4-FFF2-40B4-BE49-F238E27FC236}">
                <a16:creationId xmlns="" xmlns:a16="http://schemas.microsoft.com/office/drawing/2014/main" id="{DC90526A-9498-4B5F-8076-B9FFBF75A321}"/>
              </a:ext>
            </a:extLst>
          </p:cNvPr>
          <p:cNvSpPr/>
          <p:nvPr/>
        </p:nvSpPr>
        <p:spPr bwMode="auto">
          <a:xfrm>
            <a:off x="6253548" y="2504131"/>
            <a:ext cx="1826461" cy="276058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dirty="0">
                <a:latin typeface="Arial" charset="0"/>
                <a:ea typeface="ＭＳ Ｐゴシック" charset="0"/>
              </a:rPr>
              <a:t>Decision Combinator</a:t>
            </a:r>
            <a:endParaRPr kumimoji="0" 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999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059A4-427B-43C2-A2DD-34A3652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400" dirty="0"/>
              <a:t>-calculus Development Plan For Policy Enforcement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A2ADBA-C07B-4145-96E3-05164476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Principal CDM records support</a:t>
            </a:r>
          </a:p>
          <a:p>
            <a:pPr lvl="1"/>
            <a:r>
              <a:rPr lang="en-US" dirty="0"/>
              <a:t>Retrieve user/group information for Policy #1</a:t>
            </a:r>
          </a:p>
          <a:p>
            <a:pPr lvl="1"/>
            <a:r>
              <a:rPr lang="en-US" dirty="0"/>
              <a:t>Realization: explicit node vs. implicit node vs. property</a:t>
            </a:r>
          </a:p>
          <a:p>
            <a:r>
              <a:rPr lang="en-US" dirty="0"/>
              <a:t>Functional, lazily evaluated, and customized traversal</a:t>
            </a:r>
          </a:p>
          <a:p>
            <a:pPr lvl="1"/>
            <a:r>
              <a:rPr lang="en-US" dirty="0"/>
              <a:t>Current: </a:t>
            </a:r>
            <a:r>
              <a:rPr lang="en-US" dirty="0">
                <a:solidFill>
                  <a:schemeClr val="accent2"/>
                </a:solidFill>
              </a:rPr>
              <a:t>a ~&gt; b</a:t>
            </a:r>
            <a:r>
              <a:rPr lang="en-US" dirty="0"/>
              <a:t>, following temporal and information flow</a:t>
            </a:r>
          </a:p>
          <a:p>
            <a:pPr lvl="1"/>
            <a:r>
              <a:rPr lang="en-US" dirty="0"/>
              <a:t>Planned: </a:t>
            </a:r>
            <a:r>
              <a:rPr lang="en-US" dirty="0">
                <a:solidFill>
                  <a:schemeClr val="tx2"/>
                </a:solidFill>
              </a:rPr>
              <a:t>a ~&gt; b with f(x)</a:t>
            </a:r>
            <a:r>
              <a:rPr lang="en-US" dirty="0"/>
              <a:t>, f(x) is a function which specifies rules for traversals</a:t>
            </a:r>
          </a:p>
          <a:p>
            <a:pPr lvl="1"/>
            <a:r>
              <a:rPr lang="en-US" dirty="0"/>
              <a:t>Functionality in examples: only follow EVENT_EXECUTE, exclude EVENT_MMAP, etc.</a:t>
            </a:r>
          </a:p>
          <a:p>
            <a:r>
              <a:rPr lang="en-US" dirty="0"/>
              <a:t>Compiler/Batcher</a:t>
            </a:r>
          </a:p>
          <a:p>
            <a:pPr lvl="1"/>
            <a:r>
              <a:rPr lang="en-US" dirty="0"/>
              <a:t>Current: interactive shell that evaluate each command, e.g., MATCH, DUMP</a:t>
            </a:r>
          </a:p>
          <a:p>
            <a:pPr lvl="1"/>
            <a:r>
              <a:rPr lang="en-US" dirty="0"/>
              <a:t>Planned: execution of pre-programmed scripts in batch</a:t>
            </a:r>
          </a:p>
          <a:p>
            <a:r>
              <a:rPr lang="en-US" dirty="0"/>
              <a:t>Policy enforcement wrapper</a:t>
            </a:r>
          </a:p>
          <a:p>
            <a:pPr lvl="1"/>
            <a:r>
              <a:rPr lang="en-US" dirty="0"/>
              <a:t>Compare retrieved values and provide binary answer to our customized HTTP server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77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059A4-427B-43C2-A2DD-34A3652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SLEUTH Development Plan For Policy Enforcement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B25E53D-CF33-44CA-ACC3-0795D35EB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Need input from SBU/UIC</a:t>
            </a:r>
          </a:p>
        </p:txBody>
      </p:sp>
    </p:spTree>
    <p:extLst>
      <p:ext uri="{BB962C8B-B14F-4D97-AF65-F5344CB8AC3E}">
        <p14:creationId xmlns:p14="http://schemas.microsoft.com/office/powerpoint/2010/main" val="3856606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059A4-427B-43C2-A2DD-34A36523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Windows Backtracking Strategy Study (NWU)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D4A7D6E-0932-416D-89DE-02E0B7047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NWU is preparing some examples of the 4 policies on Window</a:t>
            </a:r>
          </a:p>
          <a:p>
            <a:r>
              <a:rPr lang="en-US" dirty="0"/>
              <a:t>Issues such as no specific data will be mentioned when talking about the examples</a:t>
            </a:r>
          </a:p>
        </p:txBody>
      </p:sp>
    </p:spTree>
    <p:extLst>
      <p:ext uri="{BB962C8B-B14F-4D97-AF65-F5344CB8AC3E}">
        <p14:creationId xmlns:p14="http://schemas.microsoft.com/office/powerpoint/2010/main" val="16271760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847A93-4B87-42F2-B37A-C87B9B832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on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0A407E-2B1F-4263-AED2-226C068C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952500"/>
            <a:ext cx="8772524" cy="3962400"/>
          </a:xfrm>
        </p:spPr>
        <p:txBody>
          <a:bodyPr/>
          <a:lstStyle/>
          <a:p>
            <a:r>
              <a:rPr lang="en-US" dirty="0"/>
              <a:t>Policy #1 (Originating user)</a:t>
            </a:r>
          </a:p>
          <a:p>
            <a:pPr lvl="1"/>
            <a:r>
              <a:rPr lang="en-US" dirty="0"/>
              <a:t>Is multi-step traversal needed?</a:t>
            </a:r>
          </a:p>
          <a:p>
            <a:pPr lvl="2"/>
            <a:r>
              <a:rPr lang="en-US" dirty="0"/>
              <a:t>We will handle </a:t>
            </a:r>
            <a:r>
              <a:rPr lang="en-US" dirty="0" err="1"/>
              <a:t>sudo</a:t>
            </a:r>
            <a:r>
              <a:rPr lang="en-US" dirty="0"/>
              <a:t>, but how about:</a:t>
            </a:r>
          </a:p>
          <a:p>
            <a:pPr lvl="2"/>
            <a:r>
              <a:rPr lang="en-US" dirty="0"/>
              <a:t>User -&gt; </a:t>
            </a:r>
            <a:r>
              <a:rPr lang="en-US" dirty="0" err="1"/>
              <a:t>ssh</a:t>
            </a:r>
            <a:r>
              <a:rPr lang="en-US" dirty="0"/>
              <a:t> -&gt; run script -&gt; service start daemon -&gt; fork script -&gt; fork browser -&gt; send packet</a:t>
            </a:r>
          </a:p>
          <a:p>
            <a:r>
              <a:rPr lang="en-US" dirty="0"/>
              <a:t>Policy #2 (Block suspect server communication)</a:t>
            </a:r>
          </a:p>
          <a:p>
            <a:pPr lvl="1"/>
            <a:r>
              <a:rPr lang="en-US" dirty="0"/>
              <a:t>Clear and feasible</a:t>
            </a:r>
          </a:p>
          <a:p>
            <a:r>
              <a:rPr lang="en-US" dirty="0"/>
              <a:t>Policy #3 (Block automated scripts)</a:t>
            </a:r>
          </a:p>
          <a:p>
            <a:pPr lvl="1"/>
            <a:r>
              <a:rPr lang="en-US" dirty="0"/>
              <a:t>TA2 needs to search for UI events associated with the process</a:t>
            </a:r>
          </a:p>
          <a:p>
            <a:pPr lvl="2"/>
            <a:r>
              <a:rPr lang="en-US" dirty="0"/>
              <a:t>Can we get the list of names of events or related objects?</a:t>
            </a:r>
          </a:p>
          <a:p>
            <a:pPr lvl="2"/>
            <a:r>
              <a:rPr lang="en-US" dirty="0"/>
              <a:t>Can TA1s confirm the items (previous bullet) are in the data?</a:t>
            </a:r>
          </a:p>
          <a:p>
            <a:r>
              <a:rPr lang="en-US" dirty="0"/>
              <a:t>Policy #4 (Block uploads with network data)</a:t>
            </a:r>
          </a:p>
          <a:p>
            <a:pPr lvl="1"/>
            <a:r>
              <a:rPr lang="en-US" dirty="0"/>
              <a:t>TA2 needs multi-step traversal</a:t>
            </a:r>
          </a:p>
          <a:p>
            <a:pPr lvl="2"/>
            <a:r>
              <a:rPr lang="en-US" dirty="0"/>
              <a:t>We may need provenance information for hub processes, e.g., Firefox, Nginx</a:t>
            </a:r>
          </a:p>
          <a:p>
            <a:pPr lvl="2"/>
            <a:r>
              <a:rPr lang="en-US" dirty="0"/>
              <a:t>Otherwise, hard to know if the file “/</a:t>
            </a:r>
            <a:r>
              <a:rPr lang="en-US" dirty="0" err="1"/>
              <a:t>tmp</a:t>
            </a:r>
            <a:r>
              <a:rPr lang="en-US" dirty="0"/>
              <a:t>/foo2.txt” read is associated with the out-going network traffic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459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42287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Introduction"/>
          <p:cNvSpPr txBox="1">
            <a:spLocks noGrp="1"/>
          </p:cNvSpPr>
          <p:nvPr>
            <p:ph type="title"/>
          </p:nvPr>
        </p:nvSpPr>
        <p:spPr>
          <a:xfrm>
            <a:off x="180975" y="182880"/>
            <a:ext cx="8772525" cy="42834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800" dirty="0"/>
              <a:t>Expected Output</a:t>
            </a:r>
            <a:endParaRPr sz="2800" dirty="0"/>
          </a:p>
        </p:txBody>
      </p:sp>
      <p:pic>
        <p:nvPicPr>
          <p:cNvPr id="827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270" y="349083"/>
            <a:ext cx="5894205" cy="2185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828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46" y="3185771"/>
            <a:ext cx="8927174" cy="1970215"/>
          </a:xfrm>
          <a:prstGeom prst="rect">
            <a:avLst/>
          </a:prstGeom>
          <a:ln w="12700">
            <a:miter lim="400000"/>
          </a:ln>
        </p:spPr>
      </p:pic>
      <p:sp>
        <p:nvSpPr>
          <p:cNvPr id="829" name="右箭头 7"/>
          <p:cNvSpPr/>
          <p:nvPr/>
        </p:nvSpPr>
        <p:spPr>
          <a:xfrm>
            <a:off x="2787475" y="1227305"/>
            <a:ext cx="523992" cy="42882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0" name="文本框 8"/>
          <p:cNvSpPr txBox="1"/>
          <p:nvPr/>
        </p:nvSpPr>
        <p:spPr>
          <a:xfrm>
            <a:off x="1184118" y="1063774"/>
            <a:ext cx="1865353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000" dirty="0"/>
              <a:t>Ground-truth</a:t>
            </a:r>
            <a:r>
              <a:rPr sz="2000" dirty="0"/>
              <a:t> </a:t>
            </a:r>
            <a:endParaRPr lang="en-US" sz="2000" dirty="0"/>
          </a:p>
          <a:p>
            <a:r>
              <a:rPr sz="2000" dirty="0"/>
              <a:t>attack graph</a:t>
            </a:r>
          </a:p>
        </p:txBody>
      </p:sp>
      <p:sp>
        <p:nvSpPr>
          <p:cNvPr id="831" name="文本框 9"/>
          <p:cNvSpPr txBox="1"/>
          <p:nvPr/>
        </p:nvSpPr>
        <p:spPr>
          <a:xfrm>
            <a:off x="1623979" y="2278572"/>
            <a:ext cx="232699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 sz="2000" dirty="0"/>
              <a:t>O</a:t>
            </a:r>
            <a:r>
              <a:rPr sz="2000" dirty="0"/>
              <a:t>ur graph</a:t>
            </a:r>
          </a:p>
        </p:txBody>
      </p:sp>
      <p:sp>
        <p:nvSpPr>
          <p:cNvPr id="832" name="下箭头 10"/>
          <p:cNvSpPr/>
          <p:nvPr/>
        </p:nvSpPr>
        <p:spPr>
          <a:xfrm>
            <a:off x="1851464" y="2692364"/>
            <a:ext cx="439249" cy="49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66"/>
                </a:moveTo>
                <a:lnTo>
                  <a:pt x="5400" y="1546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466"/>
                </a:lnTo>
                <a:lnTo>
                  <a:pt x="21600" y="1546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33" name="线条"/>
          <p:cNvSpPr/>
          <p:nvPr/>
        </p:nvSpPr>
        <p:spPr>
          <a:xfrm>
            <a:off x="6033155" y="3156192"/>
            <a:ext cx="18853" cy="77189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34" name="C:\Users\steve\Desktop\procman.exe"/>
          <p:cNvSpPr txBox="1"/>
          <p:nvPr/>
        </p:nvSpPr>
        <p:spPr>
          <a:xfrm>
            <a:off x="4436372" y="2817639"/>
            <a:ext cx="3492301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 dirty="0"/>
              <a:t>C:\Users\steve\Desktop\procman.exe</a:t>
            </a:r>
          </a:p>
        </p:txBody>
      </p:sp>
      <p:sp>
        <p:nvSpPr>
          <p:cNvPr id="835" name="线条"/>
          <p:cNvSpPr/>
          <p:nvPr/>
        </p:nvSpPr>
        <p:spPr>
          <a:xfrm>
            <a:off x="3751113" y="3158280"/>
            <a:ext cx="10182" cy="76327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36" name="Firefox"/>
          <p:cNvSpPr txBox="1"/>
          <p:nvPr/>
        </p:nvSpPr>
        <p:spPr>
          <a:xfrm>
            <a:off x="3311467" y="2765002"/>
            <a:ext cx="797652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800" dirty="0"/>
              <a:t>Firefox</a:t>
            </a:r>
          </a:p>
        </p:txBody>
      </p:sp>
    </p:spTree>
    <p:extLst>
      <p:ext uri="{BB962C8B-B14F-4D97-AF65-F5344CB8AC3E}">
        <p14:creationId xmlns:p14="http://schemas.microsoft.com/office/powerpoint/2010/main" val="254108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圆形"/>
          <p:cNvSpPr/>
          <p:nvPr/>
        </p:nvSpPr>
        <p:spPr>
          <a:xfrm>
            <a:off x="1532148" y="3204345"/>
            <a:ext cx="1270001" cy="127000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80"/>
            <a:ext cx="8772525" cy="48642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800" dirty="0"/>
              <a:t>Illustration based on 5D Data</a:t>
            </a:r>
            <a:endParaRPr sz="2800" dirty="0"/>
          </a:p>
        </p:txBody>
      </p:sp>
      <p:grpSp>
        <p:nvGrpSpPr>
          <p:cNvPr id="843" name="Rectangle 4"/>
          <p:cNvGrpSpPr/>
          <p:nvPr/>
        </p:nvGrpSpPr>
        <p:grpSpPr>
          <a:xfrm>
            <a:off x="3606799" y="2609319"/>
            <a:ext cx="1539654" cy="2460053"/>
            <a:chOff x="0" y="0"/>
            <a:chExt cx="1539652" cy="2460052"/>
          </a:xfrm>
        </p:grpSpPr>
        <p:sp>
          <p:nvSpPr>
            <p:cNvPr id="841" name="矩形"/>
            <p:cNvSpPr/>
            <p:nvPr/>
          </p:nvSpPr>
          <p:spPr>
            <a:xfrm>
              <a:off x="-1" y="0"/>
              <a:ext cx="1539654" cy="2460053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42" name="5D data…"/>
            <p:cNvSpPr txBox="1"/>
            <p:nvPr/>
          </p:nvSpPr>
          <p:spPr>
            <a:xfrm>
              <a:off x="-1" y="841406"/>
              <a:ext cx="1539654" cy="777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5D data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Set</a:t>
              </a:r>
            </a:p>
          </p:txBody>
        </p:sp>
      </p:grpSp>
      <p:sp>
        <p:nvSpPr>
          <p:cNvPr id="844" name="箭头"/>
          <p:cNvSpPr/>
          <p:nvPr/>
        </p:nvSpPr>
        <p:spPr>
          <a:xfrm>
            <a:off x="5208162" y="3313738"/>
            <a:ext cx="1270001" cy="1051215"/>
          </a:xfrm>
          <a:prstGeom prst="rightArrow">
            <a:avLst>
              <a:gd name="adj1" fmla="val 32000"/>
              <a:gd name="adj2" fmla="val 7732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5" name="线条"/>
          <p:cNvSpPr/>
          <p:nvPr/>
        </p:nvSpPr>
        <p:spPr>
          <a:xfrm>
            <a:off x="4376625" y="1841500"/>
            <a:ext cx="1" cy="73024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46" name="线条"/>
          <p:cNvSpPr/>
          <p:nvPr/>
        </p:nvSpPr>
        <p:spPr>
          <a:xfrm>
            <a:off x="2863858" y="3839345"/>
            <a:ext cx="694503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47" name="椭圆形"/>
          <p:cNvSpPr/>
          <p:nvPr/>
        </p:nvSpPr>
        <p:spPr>
          <a:xfrm>
            <a:off x="3741625" y="855990"/>
            <a:ext cx="1270001" cy="935237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48" name="One or more…"/>
          <p:cNvSpPr txBox="1"/>
          <p:nvPr/>
        </p:nvSpPr>
        <p:spPr>
          <a:xfrm>
            <a:off x="1662156" y="3350308"/>
            <a:ext cx="1009984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1600" dirty="0"/>
              <a:t>One or more</a:t>
            </a:r>
          </a:p>
          <a:p>
            <a:pPr algn="ctr"/>
            <a:r>
              <a:rPr lang="en-US" sz="1600" dirty="0"/>
              <a:t>m</a:t>
            </a:r>
            <a:r>
              <a:rPr sz="1600" dirty="0"/>
              <a:t>alicious </a:t>
            </a:r>
          </a:p>
          <a:p>
            <a:pPr algn="ctr"/>
            <a:r>
              <a:rPr lang="en-US" sz="1600" dirty="0"/>
              <a:t>p</a:t>
            </a:r>
            <a:r>
              <a:rPr sz="1600" dirty="0"/>
              <a:t>oints</a:t>
            </a:r>
          </a:p>
        </p:txBody>
      </p:sp>
      <p:sp>
        <p:nvSpPr>
          <p:cNvPr id="849" name="Some Rules"/>
          <p:cNvSpPr txBox="1"/>
          <p:nvPr/>
        </p:nvSpPr>
        <p:spPr>
          <a:xfrm>
            <a:off x="3871634" y="1191481"/>
            <a:ext cx="1009984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/>
            <a:r>
              <a:rPr sz="1600" dirty="0"/>
              <a:t>Rules</a:t>
            </a:r>
          </a:p>
        </p:txBody>
      </p:sp>
      <p:sp>
        <p:nvSpPr>
          <p:cNvPr id="850" name="圆形"/>
          <p:cNvSpPr/>
          <p:nvPr/>
        </p:nvSpPr>
        <p:spPr>
          <a:xfrm>
            <a:off x="6552001" y="3204345"/>
            <a:ext cx="1270001" cy="1270001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9" rIns="45719"/>
          <a:lstStyle/>
          <a:p>
            <a:endParaRPr sz="1800"/>
          </a:p>
        </p:txBody>
      </p:sp>
      <p:sp>
        <p:nvSpPr>
          <p:cNvPr id="851" name="Attack graph"/>
          <p:cNvSpPr txBox="1"/>
          <p:nvPr/>
        </p:nvSpPr>
        <p:spPr>
          <a:xfrm>
            <a:off x="6873726" y="3596529"/>
            <a:ext cx="1009984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rPr sz="1600" dirty="0"/>
              <a:t>Attack graph</a:t>
            </a:r>
          </a:p>
        </p:txBody>
      </p:sp>
    </p:spTree>
    <p:extLst>
      <p:ext uri="{BB962C8B-B14F-4D97-AF65-F5344CB8AC3E}">
        <p14:creationId xmlns:p14="http://schemas.microsoft.com/office/powerpoint/2010/main" val="290429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Rules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 smtClean="0"/>
              <a:t>Pruning </a:t>
            </a:r>
            <a:r>
              <a:rPr sz="2800" dirty="0" smtClean="0"/>
              <a:t>Rules</a:t>
            </a:r>
            <a:endParaRPr sz="2800" dirty="0"/>
          </a:p>
        </p:txBody>
      </p:sp>
      <p:sp>
        <p:nvSpPr>
          <p:cNvPr id="857" name="矩形 2"/>
          <p:cNvSpPr txBox="1"/>
          <p:nvPr/>
        </p:nvSpPr>
        <p:spPr>
          <a:xfrm>
            <a:off x="155575" y="915911"/>
            <a:ext cx="451982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 smtClean="0"/>
              <a:t>1）</a:t>
            </a:r>
            <a:r>
              <a:rPr lang="en-US" dirty="0" smtClean="0"/>
              <a:t>Imposed on </a:t>
            </a:r>
            <a:r>
              <a:rPr dirty="0" smtClean="0"/>
              <a:t>Subject/Object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1.1 Deal with Hub process</a:t>
            </a:r>
            <a:r>
              <a:rPr lang="en-US" dirty="0"/>
              <a:t> </a:t>
            </a:r>
            <a:r>
              <a:rPr dirty="0"/>
              <a:t>&amp;</a:t>
            </a:r>
            <a:r>
              <a:rPr lang="en-US" dirty="0"/>
              <a:t> </a:t>
            </a:r>
            <a:r>
              <a:rPr dirty="0"/>
              <a:t>injection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 smtClean="0"/>
              <a:t>1.</a:t>
            </a:r>
            <a:r>
              <a:rPr lang="en-US" dirty="0" smtClean="0"/>
              <a:t>2</a:t>
            </a:r>
            <a:r>
              <a:rPr dirty="0" smtClean="0"/>
              <a:t> </a:t>
            </a:r>
            <a:r>
              <a:rPr dirty="0"/>
              <a:t>Delete </a:t>
            </a:r>
            <a:r>
              <a:rPr lang="en-US" dirty="0"/>
              <a:t>irrelevant</a:t>
            </a:r>
            <a:r>
              <a:rPr dirty="0"/>
              <a:t> nodes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 smtClean="0"/>
              <a:t>1.</a:t>
            </a:r>
            <a:r>
              <a:rPr lang="en-US" dirty="0" smtClean="0"/>
              <a:t>3</a:t>
            </a:r>
            <a:r>
              <a:rPr dirty="0" smtClean="0"/>
              <a:t>  </a:t>
            </a:r>
            <a:r>
              <a:rPr dirty="0"/>
              <a:t>D</a:t>
            </a:r>
            <a:r>
              <a:rPr lang="en-US" dirty="0"/>
              <a:t>LL</a:t>
            </a:r>
            <a:r>
              <a:rPr dirty="0"/>
              <a:t> files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…</a:t>
            </a:r>
          </a:p>
        </p:txBody>
      </p:sp>
      <p:sp>
        <p:nvSpPr>
          <p:cNvPr id="858" name="矩形 2"/>
          <p:cNvSpPr txBox="1"/>
          <p:nvPr/>
        </p:nvSpPr>
        <p:spPr>
          <a:xfrm>
            <a:off x="4450854" y="915911"/>
            <a:ext cx="3486722" cy="1338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 smtClean="0"/>
              <a:t>2）</a:t>
            </a:r>
            <a:r>
              <a:rPr lang="en-US" dirty="0" smtClean="0"/>
              <a:t>Based on </a:t>
            </a:r>
            <a:r>
              <a:rPr dirty="0" smtClean="0"/>
              <a:t>Time </a:t>
            </a:r>
            <a:r>
              <a:rPr dirty="0"/>
              <a:t>stamp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2.1 Time stamp in injection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…</a:t>
            </a:r>
          </a:p>
        </p:txBody>
      </p:sp>
      <p:sp>
        <p:nvSpPr>
          <p:cNvPr id="859" name="矩形 2"/>
          <p:cNvSpPr txBox="1"/>
          <p:nvPr/>
        </p:nvSpPr>
        <p:spPr>
          <a:xfrm>
            <a:off x="4455419" y="2222814"/>
            <a:ext cx="3902669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3</a:t>
            </a:r>
            <a:r>
              <a:rPr dirty="0" smtClean="0"/>
              <a:t>）</a:t>
            </a:r>
            <a:r>
              <a:rPr lang="en-US" dirty="0"/>
              <a:t> Imposed on </a:t>
            </a:r>
            <a:r>
              <a:rPr dirty="0" smtClean="0"/>
              <a:t>Event</a:t>
            </a:r>
            <a:r>
              <a:rPr lang="en-US" dirty="0" smtClean="0"/>
              <a:t>s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3.1 </a:t>
            </a:r>
            <a:r>
              <a:rPr dirty="0" err="1"/>
              <a:t>Event_modify_file_attribute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3.2 </a:t>
            </a:r>
            <a:r>
              <a:rPr dirty="0" err="1"/>
              <a:t>Event_check_file_attribute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3.3 </a:t>
            </a:r>
            <a:r>
              <a:rPr dirty="0" err="1"/>
              <a:t>Event_read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2574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1.1 Deal with Hub process&amp;inje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/>
              <a:t>1.1</a:t>
            </a:r>
            <a:r>
              <a:rPr lang="en-US" sz="2800" dirty="0"/>
              <a:t>:</a:t>
            </a:r>
            <a:r>
              <a:rPr sz="2800" dirty="0"/>
              <a:t> Deal with Hub </a:t>
            </a:r>
            <a:r>
              <a:rPr lang="en-US" sz="2800" dirty="0"/>
              <a:t>P</a:t>
            </a:r>
            <a:r>
              <a:rPr sz="2800" dirty="0"/>
              <a:t>rocess</a:t>
            </a:r>
            <a:r>
              <a:rPr lang="en-US" sz="2800" dirty="0"/>
              <a:t>es</a:t>
            </a:r>
            <a:endParaRPr sz="2800" dirty="0"/>
          </a:p>
        </p:txBody>
      </p:sp>
      <p:pic>
        <p:nvPicPr>
          <p:cNvPr id="863" name="图片 1" descr="图片 1"/>
          <p:cNvPicPr>
            <a:picLocks noChangeAspect="1"/>
          </p:cNvPicPr>
          <p:nvPr/>
        </p:nvPicPr>
        <p:blipFill>
          <a:blip r:embed="rId3">
            <a:extLst/>
          </a:blip>
          <a:srcRect l="19183" t="12145" r="32009" b="8575"/>
          <a:stretch>
            <a:fillRect/>
          </a:stretch>
        </p:blipFill>
        <p:spPr>
          <a:xfrm>
            <a:off x="4214492" y="710960"/>
            <a:ext cx="4043904" cy="3698351"/>
          </a:xfrm>
          <a:prstGeom prst="rect">
            <a:avLst/>
          </a:prstGeom>
          <a:ln w="12700">
            <a:miter lim="400000"/>
          </a:ln>
        </p:spPr>
      </p:pic>
      <p:sp>
        <p:nvSpPr>
          <p:cNvPr id="864" name="矩形 2"/>
          <p:cNvSpPr txBox="1"/>
          <p:nvPr/>
        </p:nvSpPr>
        <p:spPr>
          <a:xfrm>
            <a:off x="282574" y="1054100"/>
            <a:ext cx="3745575" cy="21236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dirty="0"/>
              <a:t>Characteristic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Benign process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lang="en-US" dirty="0"/>
              <a:t>Involved in</a:t>
            </a:r>
            <a:r>
              <a:rPr dirty="0"/>
              <a:t> a lot of operation</a:t>
            </a:r>
            <a:r>
              <a:rPr lang="en-US" dirty="0"/>
              <a:t>s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Difficult to prune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33643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2" name="graph.png" descr="grap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975" y="4147405"/>
            <a:ext cx="8877300" cy="835580"/>
          </a:xfrm>
          <a:prstGeom prst="rect">
            <a:avLst/>
          </a:prstGeom>
          <a:ln w="12700">
            <a:miter lim="400000"/>
          </a:ln>
        </p:spPr>
      </p:pic>
      <p:pic>
        <p:nvPicPr>
          <p:cNvPr id="873" name="20170927150553.png" descr="2017092715055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80401" y="556293"/>
            <a:ext cx="3500598" cy="2462522"/>
          </a:xfrm>
          <a:prstGeom prst="rect">
            <a:avLst/>
          </a:prstGeom>
          <a:ln w="12700">
            <a:miter lim="400000"/>
          </a:ln>
        </p:spPr>
      </p:pic>
      <p:sp>
        <p:nvSpPr>
          <p:cNvPr id="874" name="线条"/>
          <p:cNvSpPr/>
          <p:nvPr/>
        </p:nvSpPr>
        <p:spPr>
          <a:xfrm>
            <a:off x="4483100" y="3123390"/>
            <a:ext cx="0" cy="859057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75" name="线条"/>
          <p:cNvSpPr/>
          <p:nvPr/>
        </p:nvSpPr>
        <p:spPr>
          <a:xfrm>
            <a:off x="3175000" y="3389581"/>
            <a:ext cx="1159802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76" name="线条"/>
          <p:cNvSpPr/>
          <p:nvPr/>
        </p:nvSpPr>
        <p:spPr>
          <a:xfrm flipH="1">
            <a:off x="4631399" y="3650581"/>
            <a:ext cx="1159802" cy="1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/>
          </a:p>
        </p:txBody>
      </p:sp>
      <p:sp>
        <p:nvSpPr>
          <p:cNvPr id="877" name="Firefox.exe execute"/>
          <p:cNvSpPr txBox="1"/>
          <p:nvPr/>
        </p:nvSpPr>
        <p:spPr>
          <a:xfrm>
            <a:off x="1257665" y="3237029"/>
            <a:ext cx="188288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 dirty="0"/>
              <a:t>Firefox.exe execute</a:t>
            </a:r>
          </a:p>
        </p:txBody>
      </p:sp>
      <p:sp>
        <p:nvSpPr>
          <p:cNvPr id="878" name="Limit time stamp"/>
          <p:cNvSpPr txBox="1"/>
          <p:nvPr/>
        </p:nvSpPr>
        <p:spPr>
          <a:xfrm>
            <a:off x="5935060" y="3474200"/>
            <a:ext cx="1587933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600" dirty="0"/>
              <a:t>Limit time stamp</a:t>
            </a:r>
          </a:p>
        </p:txBody>
      </p:sp>
      <p:sp>
        <p:nvSpPr>
          <p:cNvPr id="13" name="1.1 Deal with Hub process&amp;injection">
            <a:extLst>
              <a:ext uri="{FF2B5EF4-FFF2-40B4-BE49-F238E27FC236}">
                <a16:creationId xmlns="" xmlns:a16="http://schemas.microsoft.com/office/drawing/2014/main" id="{52E23663-E6F3-43FF-996A-D56ABB5003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4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>
            <a:lvl1pPr>
              <a:defRPr sz="2400"/>
            </a:lvl1pPr>
          </a:lstStyle>
          <a:p>
            <a:r>
              <a:rPr lang="en-US" sz="2800" dirty="0"/>
              <a:t>Rule </a:t>
            </a:r>
            <a:r>
              <a:rPr sz="2800" dirty="0"/>
              <a:t>1.1</a:t>
            </a:r>
            <a:r>
              <a:rPr lang="en-US" sz="2800" dirty="0"/>
              <a:t>:</a:t>
            </a:r>
            <a:r>
              <a:rPr sz="2800" dirty="0"/>
              <a:t> Hub process</a:t>
            </a:r>
            <a:r>
              <a:rPr lang="en-US" sz="2800" dirty="0"/>
              <a:t>es vs I</a:t>
            </a:r>
            <a:r>
              <a:rPr sz="2800" dirty="0"/>
              <a:t>njection</a:t>
            </a:r>
            <a:r>
              <a:rPr lang="en-US" sz="2800" dirty="0"/>
              <a:t> </a:t>
            </a:r>
            <a:r>
              <a:rPr lang="en-US" sz="2800" dirty="0" smtClean="0"/>
              <a:t>processes</a:t>
            </a:r>
            <a:endParaRPr sz="2800" dirty="0"/>
          </a:p>
        </p:txBody>
      </p:sp>
      <p:sp>
        <p:nvSpPr>
          <p:cNvPr id="10" name="矩形 2"/>
          <p:cNvSpPr txBox="1"/>
          <p:nvPr/>
        </p:nvSpPr>
        <p:spPr>
          <a:xfrm>
            <a:off x="76200" y="649421"/>
            <a:ext cx="2971800" cy="29084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457200" indent="-457200" defTabSz="3657600">
              <a:lnSpc>
                <a:spcPct val="150000"/>
              </a:lnSpc>
              <a:buClr>
                <a:srgbClr val="0000FF"/>
              </a:buClr>
              <a:buSzPct val="100000"/>
              <a:buChar char="❖"/>
              <a:defRPr sz="2000">
                <a:solidFill>
                  <a:srgbClr val="0000FF"/>
                </a:solidFill>
              </a:defRPr>
            </a:pPr>
            <a:r>
              <a:rPr lang="en-US" dirty="0"/>
              <a:t>D</a:t>
            </a:r>
            <a:r>
              <a:rPr dirty="0" smtClean="0"/>
              <a:t>ifferen</a:t>
            </a:r>
            <a:r>
              <a:rPr lang="en-US" dirty="0" smtClean="0"/>
              <a:t>ce (?)</a:t>
            </a:r>
            <a:endParaRPr dirty="0"/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Not malicious point</a:t>
            </a:r>
          </a:p>
          <a:p>
            <a:pPr marL="800100" lvl="1" indent="-342900" defTabSz="3657600">
              <a:lnSpc>
                <a:spcPct val="150000"/>
              </a:lnSpc>
              <a:buSzPct val="100000"/>
              <a:buChar char="■"/>
              <a:defRPr sz="1700"/>
            </a:pPr>
            <a:r>
              <a:rPr dirty="0"/>
              <a:t>Do malicious behavior through other malicious process</a:t>
            </a:r>
          </a:p>
          <a:p>
            <a:pPr marL="457200" lvl="1" indent="0" defTabSz="3657600">
              <a:lnSpc>
                <a:spcPct val="150000"/>
              </a:lnSpc>
              <a:buSzPct val="100000"/>
              <a:defRPr sz="17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8771461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9954</TotalTime>
  <Words>2517</Words>
  <Application>Microsoft Office PowerPoint</Application>
  <PresentationFormat>On-screen Show (16:10)</PresentationFormat>
  <Paragraphs>543</Paragraphs>
  <Slides>47</Slides>
  <Notes>25</Notes>
  <HiddenSlides>2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MARPLE_16x10_DefaultTemplate_2016-06-25</vt:lpstr>
      <vt:lpstr>5_10 September 2009</vt:lpstr>
      <vt:lpstr>1_Edge</vt:lpstr>
      <vt:lpstr>1_MARPLE_16x10_DefaultTemplate_2016-06-25</vt:lpstr>
      <vt:lpstr>2_MARPLE_16x10_DefaultTemplate_2016-06-25</vt:lpstr>
      <vt:lpstr>MARPLE: Mitigating APT Damage by Reasoning with Provenance in Large Enterprise Networks </vt:lpstr>
      <vt:lpstr>Agenda</vt:lpstr>
      <vt:lpstr>PowerPoint Presentation</vt:lpstr>
      <vt:lpstr>Goal</vt:lpstr>
      <vt:lpstr>Expected Output</vt:lpstr>
      <vt:lpstr>Illustration based on 5D Data</vt:lpstr>
      <vt:lpstr>Pruning Rules</vt:lpstr>
      <vt:lpstr>Rule 1.1: Deal with Hub Processes</vt:lpstr>
      <vt:lpstr>Rule 1.1: Hub processes vs Injection processes</vt:lpstr>
      <vt:lpstr>Rule 1.1: Hub processes vs Injection processes - cont’d</vt:lpstr>
      <vt:lpstr>Rule 1.2: White List</vt:lpstr>
      <vt:lpstr>Rule 1.2: Delete Irrelevant Nodes</vt:lpstr>
      <vt:lpstr>Rule 1.3: DLL Files</vt:lpstr>
      <vt:lpstr>Rule 1.3: DLL Files - cont’d</vt:lpstr>
      <vt:lpstr>Rule 2.1: Prune Nodes before Attacks</vt:lpstr>
      <vt:lpstr>Rule 3: Event_read, Event_check, modify_file_attribute</vt:lpstr>
      <vt:lpstr>Data Issue: Data Loss in Pandex Injection Attack</vt:lpstr>
      <vt:lpstr>FCCE Integration</vt:lpstr>
      <vt:lpstr>PowerPoint Presentation</vt:lpstr>
      <vt:lpstr>Outline</vt:lpstr>
      <vt:lpstr>ETW Architecture</vt:lpstr>
      <vt:lpstr>Challenges</vt:lpstr>
      <vt:lpstr>Challenges &amp; Solutions – cont’d</vt:lpstr>
      <vt:lpstr>Existing Work on Windows Low-Level Data Collection</vt:lpstr>
      <vt:lpstr>Our System</vt:lpstr>
      <vt:lpstr>Component 1: ETW Controller</vt:lpstr>
      <vt:lpstr>Component 2: NT Kernel Logger Parser</vt:lpstr>
      <vt:lpstr>Component 2: NT Kernel Logger</vt:lpstr>
      <vt:lpstr>Component 2: NT Kernel Logger Parser – cont’d</vt:lpstr>
      <vt:lpstr>Component 3: User-level parser – cont’d  </vt:lpstr>
      <vt:lpstr>Component 3: User-level parser</vt:lpstr>
      <vt:lpstr>Component 4: CDM Translator</vt:lpstr>
      <vt:lpstr>Advantage 1: Fine-grained System Call Collection</vt:lpstr>
      <vt:lpstr>Advantage 2: Call Stack</vt:lpstr>
      <vt:lpstr>Advantage 2: Stack Logging</vt:lpstr>
      <vt:lpstr>Advantage 2: USB Keylogging</vt:lpstr>
      <vt:lpstr>Deployment and System Overhead</vt:lpstr>
      <vt:lpstr>Comparison with FiveDirections</vt:lpstr>
      <vt:lpstr>Policy Enforcement Scenario Support</vt:lpstr>
      <vt:lpstr>PowerPoint Presentation</vt:lpstr>
      <vt:lpstr>Policy Enforcement Architecture</vt:lpstr>
      <vt:lpstr>Policy Enforcement TA2 Requirement</vt:lpstr>
      <vt:lpstr>τ-calculus Development Plan For Policy Enforcement</vt:lpstr>
      <vt:lpstr>SLEUTH Development Plan For Policy Enforcement</vt:lpstr>
      <vt:lpstr>Windows Backtracking Strategy Study (NWU)</vt:lpstr>
      <vt:lpstr>Questions on Policies</vt:lpstr>
      <vt:lpstr>PowerPoint Presentation</vt:lpstr>
    </vt:vector>
  </TitlesOfParts>
  <Company>IBM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Yan Chen</cp:lastModifiedBy>
  <cp:revision>433</cp:revision>
  <cp:lastPrinted>2013-08-09T18:03:10Z</cp:lastPrinted>
  <dcterms:created xsi:type="dcterms:W3CDTF">2015-06-27T04:44:53Z</dcterms:created>
  <dcterms:modified xsi:type="dcterms:W3CDTF">2017-10-09T16:54:54Z</dcterms:modified>
</cp:coreProperties>
</file>