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  <p:sldMasterId id="2147483804" r:id="rId2"/>
    <p:sldMasterId id="2147483830" r:id="rId3"/>
  </p:sldMasterIdLst>
  <p:notesMasterIdLst>
    <p:notesMasterId r:id="rId16"/>
  </p:notesMasterIdLst>
  <p:handoutMasterIdLst>
    <p:handoutMasterId r:id="rId17"/>
  </p:handoutMasterIdLst>
  <p:sldIdLst>
    <p:sldId id="456" r:id="rId4"/>
    <p:sldId id="677" r:id="rId5"/>
    <p:sldId id="704" r:id="rId6"/>
    <p:sldId id="697" r:id="rId7"/>
    <p:sldId id="708" r:id="rId8"/>
    <p:sldId id="706" r:id="rId9"/>
    <p:sldId id="707" r:id="rId10"/>
    <p:sldId id="711" r:id="rId11"/>
    <p:sldId id="705" r:id="rId12"/>
    <p:sldId id="709" r:id="rId13"/>
    <p:sldId id="710" r:id="rId14"/>
    <p:sldId id="374" r:id="rId1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32">
          <p15:clr>
            <a:srgbClr val="A4A3A4"/>
          </p15:clr>
        </p15:guide>
        <p15:guide id="2" orient="horz" pos="3078">
          <p15:clr>
            <a:srgbClr val="A4A3A4"/>
          </p15:clr>
        </p15:guide>
        <p15:guide id="3" pos="5568">
          <p15:clr>
            <a:srgbClr val="A4A3A4"/>
          </p15:clr>
        </p15:guide>
        <p15:guide id="4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FCF"/>
    <a:srgbClr val="221F1F"/>
    <a:srgbClr val="9BDBFF"/>
    <a:srgbClr val="F19027"/>
    <a:srgbClr val="004266"/>
    <a:srgbClr val="0081D0"/>
    <a:srgbClr val="83D1F5"/>
    <a:srgbClr val="5DC9EE"/>
    <a:srgbClr val="204970"/>
    <a:srgbClr val="00B2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1062" autoAdjust="0"/>
  </p:normalViewPr>
  <p:slideViewPr>
    <p:cSldViewPr>
      <p:cViewPr varScale="1">
        <p:scale>
          <a:sx n="111" d="100"/>
          <a:sy n="111" d="100"/>
        </p:scale>
        <p:origin x="-662" y="-86"/>
      </p:cViewPr>
      <p:guideLst>
        <p:guide orient="horz" pos="732"/>
        <p:guide orient="horz" pos="3078"/>
        <p:guide pos="5568"/>
        <p:guide pos="192"/>
      </p:guideLst>
    </p:cSldViewPr>
  </p:slideViewPr>
  <p:outlineViewPr>
    <p:cViewPr>
      <p:scale>
        <a:sx n="33" d="100"/>
        <a:sy n="33" d="100"/>
      </p:scale>
      <p:origin x="0" y="-156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29025" y="147638"/>
            <a:ext cx="2971800" cy="24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58763" y="8698230"/>
            <a:ext cx="2971800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29025" y="8698230"/>
            <a:ext cx="2971800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F5086F7-8D61-4005-821D-6721B3FC8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1" y="142590"/>
            <a:ext cx="1096875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8033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36024" y="133351"/>
            <a:ext cx="2947486" cy="256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92275" y="479108"/>
            <a:ext cx="3473450" cy="217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7165" y="8732521"/>
            <a:ext cx="3429000" cy="244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7610" y="8732521"/>
            <a:ext cx="2945913" cy="244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D817518-FB06-4843-9B46-F72D17483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177165" y="2731770"/>
            <a:ext cx="6503670" cy="59893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1" y="142590"/>
            <a:ext cx="1096875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3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38113" indent="-136525" algn="l" rtl="0" eaLnBrk="0" fontAlgn="base" hangingPunct="0">
      <a:spcBef>
        <a:spcPct val="2000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58763" indent="-119063" algn="l" rtl="0" eaLnBrk="0" fontAlgn="base" hangingPunct="0">
      <a:spcBef>
        <a:spcPct val="20000"/>
      </a:spcBef>
      <a:spcAft>
        <a:spcPct val="0"/>
      </a:spcAft>
      <a:buFont typeface="Arial" pitchFamily="34" charset="0"/>
      <a:buChar char="–"/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407988" indent="-147638" algn="l" rtl="0" eaLnBrk="0" fontAlgn="base" hangingPunct="0">
      <a:spcBef>
        <a:spcPct val="20000"/>
      </a:spcBef>
      <a:spcAft>
        <a:spcPct val="0"/>
      </a:spcAft>
      <a:buFont typeface="Arial" pitchFamily="34" charset="0"/>
      <a:buChar char="–"/>
      <a:defRPr sz="1000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692275" y="479425"/>
            <a:ext cx="3473450" cy="21717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17518-FB06-4843-9B46-F72D174830E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10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2275" y="479425"/>
            <a:ext cx="3473450" cy="217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dirty="0">
                <a:latin typeface="Arial" charset="0"/>
                <a:cs typeface="Arial" charset="0"/>
              </a:rPr>
              <a:t>9</a:t>
            </a:r>
            <a:r>
              <a:rPr lang="en-US" altLang="zh-CN" sz="1000" baseline="30000" dirty="0">
                <a:latin typeface="Arial" charset="0"/>
                <a:cs typeface="Arial" charset="0"/>
              </a:rPr>
              <a:t>th</a:t>
            </a:r>
            <a:r>
              <a:rPr lang="en-US" altLang="zh-CN" sz="1000" dirty="0">
                <a:latin typeface="Arial" charset="0"/>
                <a:cs typeface="Arial" charset="0"/>
              </a:rPr>
              <a:t>: The </a:t>
            </a:r>
            <a:r>
              <a:rPr lang="en-US" altLang="zh-CN" sz="1000" dirty="0" err="1">
                <a:latin typeface="Arial" charset="0"/>
                <a:cs typeface="Arial" charset="0"/>
              </a:rPr>
              <a:t>powershell</a:t>
            </a:r>
            <a:r>
              <a:rPr lang="en-US" altLang="zh-CN" sz="1000" dirty="0">
                <a:latin typeface="Arial" charset="0"/>
                <a:cs typeface="Arial" charset="0"/>
              </a:rPr>
              <a:t> command downloaded a </a:t>
            </a:r>
            <a:r>
              <a:rPr lang="en-US" altLang="zh-CN" sz="1000" dirty="0" err="1">
                <a:latin typeface="Arial" charset="0"/>
                <a:cs typeface="Arial" charset="0"/>
              </a:rPr>
              <a:t>powershell</a:t>
            </a:r>
            <a:r>
              <a:rPr lang="en-US" altLang="zh-CN" sz="1000" dirty="0">
                <a:latin typeface="Arial" charset="0"/>
                <a:cs typeface="Arial" charset="0"/>
              </a:rPr>
              <a:t> script and executed 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0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Arial" charset="0"/>
                <a:cs typeface="Arial" charset="0"/>
              </a:rPr>
              <a:t>11</a:t>
            </a:r>
            <a:r>
              <a:rPr lang="en-US" sz="1000" baseline="30000" dirty="0">
                <a:latin typeface="Arial" charset="0"/>
                <a:cs typeface="Arial" charset="0"/>
              </a:rPr>
              <a:t>th</a:t>
            </a:r>
            <a:r>
              <a:rPr lang="en-US" sz="1000" dirty="0">
                <a:latin typeface="Arial" charset="0"/>
                <a:cs typeface="Arial" charset="0"/>
              </a:rPr>
              <a:t>: We did not have the elevate driver or process injection ready for engagement 3 and therefore could not use them on </a:t>
            </a:r>
            <a:r>
              <a:rPr lang="en-US" sz="1000" dirty="0" err="1">
                <a:latin typeface="Arial" charset="0"/>
                <a:cs typeface="Arial" charset="0"/>
              </a:rPr>
              <a:t>FiveDirections</a:t>
            </a:r>
            <a:r>
              <a:rPr lang="en-US" sz="1000" dirty="0">
                <a:latin typeface="Arial" charset="0"/>
                <a:cs typeface="Arial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W1&gt;</a:t>
            </a:r>
            <a:r>
              <a:rPr lang="en-US" dirty="0" err="1"/>
              <a:t>nrudp</a:t>
            </a:r>
            <a:r>
              <a:rPr lang="en-US" dirty="0"/>
              <a:t> 27.56.56.211 80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attacker intended to leave the connection open for later but lost access when the </a:t>
            </a:r>
            <a:r>
              <a:rPr lang="en-US" dirty="0" err="1"/>
              <a:t>netrecon</a:t>
            </a:r>
            <a:r>
              <a:rPr lang="en-US" dirty="0"/>
              <a:t> UDP exfil failed.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27.56.56.211:80 -&gt; 128.55.12.167:8027    </a:t>
            </a:r>
            <a:r>
              <a:rPr lang="en-US" dirty="0" err="1"/>
              <a:t>netrecon</a:t>
            </a:r>
            <a:r>
              <a:rPr lang="en-US" dirty="0"/>
              <a:t> </a:t>
            </a:r>
            <a:r>
              <a:rPr lang="en-US" dirty="0" err="1"/>
              <a:t>udp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: the end to end attack was not fully tested and did not work as intended. The end result was that </a:t>
            </a:r>
            <a:r>
              <a:rPr lang="en-US" dirty="0" err="1"/>
              <a:t>drakon</a:t>
            </a:r>
            <a:r>
              <a:rPr lang="en-US" dirty="0"/>
              <a:t> did not successfully run, connect out, or self delete.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221.205.132.182:80 -&gt; 128.55.12.167:8052 </a:t>
            </a:r>
            <a:r>
              <a:rPr lang="en-US" dirty="0" err="1"/>
              <a:t>drakon</a:t>
            </a:r>
            <a:r>
              <a:rPr lang="en-US" dirty="0"/>
              <a:t> (failed)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exploit www.allstate.com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Firefox: connection to 135.84.161.202:80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17518-FB06-4843-9B46-F72D174830E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57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2275" y="479425"/>
            <a:ext cx="3473450" cy="217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dirty="0">
                <a:latin typeface="Arial" charset="0"/>
                <a:cs typeface="Arial" charset="0"/>
              </a:rPr>
              <a:t>9</a:t>
            </a:r>
            <a:r>
              <a:rPr lang="en-US" altLang="zh-CN" sz="1000" baseline="30000" dirty="0">
                <a:latin typeface="Arial" charset="0"/>
                <a:cs typeface="Arial" charset="0"/>
              </a:rPr>
              <a:t>th</a:t>
            </a:r>
            <a:r>
              <a:rPr lang="en-US" altLang="zh-CN" sz="1000" dirty="0">
                <a:latin typeface="Arial" charset="0"/>
                <a:cs typeface="Arial" charset="0"/>
              </a:rPr>
              <a:t>: The </a:t>
            </a:r>
            <a:r>
              <a:rPr lang="en-US" altLang="zh-CN" sz="1000" dirty="0" err="1">
                <a:latin typeface="Arial" charset="0"/>
                <a:cs typeface="Arial" charset="0"/>
              </a:rPr>
              <a:t>powershell</a:t>
            </a:r>
            <a:r>
              <a:rPr lang="en-US" altLang="zh-CN" sz="1000" dirty="0">
                <a:latin typeface="Arial" charset="0"/>
                <a:cs typeface="Arial" charset="0"/>
              </a:rPr>
              <a:t> command downloaded a </a:t>
            </a:r>
            <a:r>
              <a:rPr lang="en-US" altLang="zh-CN" sz="1000" dirty="0" err="1">
                <a:latin typeface="Arial" charset="0"/>
                <a:cs typeface="Arial" charset="0"/>
              </a:rPr>
              <a:t>powershell</a:t>
            </a:r>
            <a:r>
              <a:rPr lang="en-US" altLang="zh-CN" sz="1000" dirty="0">
                <a:latin typeface="Arial" charset="0"/>
                <a:cs typeface="Arial" charset="0"/>
              </a:rPr>
              <a:t> script and executed 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0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Arial" charset="0"/>
                <a:cs typeface="Arial" charset="0"/>
              </a:rPr>
              <a:t>11</a:t>
            </a:r>
            <a:r>
              <a:rPr lang="en-US" sz="1000" baseline="30000" dirty="0">
                <a:latin typeface="Arial" charset="0"/>
                <a:cs typeface="Arial" charset="0"/>
              </a:rPr>
              <a:t>th</a:t>
            </a:r>
            <a:r>
              <a:rPr lang="en-US" sz="1000" dirty="0">
                <a:latin typeface="Arial" charset="0"/>
                <a:cs typeface="Arial" charset="0"/>
              </a:rPr>
              <a:t>: We did not have the elevate driver or process injection ready for engagement 3 and therefore could not use them on </a:t>
            </a:r>
            <a:r>
              <a:rPr lang="en-US" sz="1000" dirty="0" err="1">
                <a:latin typeface="Arial" charset="0"/>
                <a:cs typeface="Arial" charset="0"/>
              </a:rPr>
              <a:t>FiveDirections</a:t>
            </a:r>
            <a:r>
              <a:rPr lang="en-US" sz="1000" dirty="0">
                <a:latin typeface="Arial" charset="0"/>
                <a:cs typeface="Arial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W1&gt;</a:t>
            </a:r>
            <a:r>
              <a:rPr lang="en-US" dirty="0" err="1"/>
              <a:t>nrudp</a:t>
            </a:r>
            <a:r>
              <a:rPr lang="en-US" dirty="0"/>
              <a:t> 27.56.56.211 80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attacker intended to leave the connection open for later but lost access when the </a:t>
            </a:r>
            <a:r>
              <a:rPr lang="en-US" dirty="0" err="1"/>
              <a:t>netrecon</a:t>
            </a:r>
            <a:r>
              <a:rPr lang="en-US" dirty="0"/>
              <a:t> UDP exfil failed.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27.56.56.211:80 -&gt; 128.55.12.167:8027    </a:t>
            </a:r>
            <a:r>
              <a:rPr lang="en-US" dirty="0" err="1"/>
              <a:t>netrecon</a:t>
            </a:r>
            <a:r>
              <a:rPr lang="en-US" dirty="0"/>
              <a:t> </a:t>
            </a:r>
            <a:r>
              <a:rPr lang="en-US" dirty="0" err="1"/>
              <a:t>udp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: the end to end attack was not fully tested and did not work as intended. The end result was that </a:t>
            </a:r>
            <a:r>
              <a:rPr lang="en-US" dirty="0" err="1"/>
              <a:t>drakon</a:t>
            </a:r>
            <a:r>
              <a:rPr lang="en-US" dirty="0"/>
              <a:t> did not successfully run, connect out, or self delete.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221.205.132.182:80 -&gt; 128.55.12.167:8052 </a:t>
            </a:r>
            <a:r>
              <a:rPr lang="en-US" dirty="0" err="1"/>
              <a:t>drakon</a:t>
            </a:r>
            <a:r>
              <a:rPr lang="en-US" dirty="0"/>
              <a:t> (failed)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exploit www.allstate.com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Firefox: connection to 135.84.161.202:80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17518-FB06-4843-9B46-F72D174830E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16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2275" y="479425"/>
            <a:ext cx="3473450" cy="217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dirty="0">
                <a:latin typeface="Arial" charset="0"/>
                <a:cs typeface="Arial" charset="0"/>
              </a:rPr>
              <a:t>suspicious command session</a:t>
            </a:r>
            <a:r>
              <a:rPr lang="zh-CN" altLang="en-US" sz="1000" dirty="0">
                <a:latin typeface="Arial" charset="0"/>
                <a:cs typeface="Arial" charset="0"/>
              </a:rPr>
              <a:t>：</a:t>
            </a:r>
            <a:endParaRPr lang="en-US" altLang="zh-CN" sz="10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dirty="0">
                <a:solidFill>
                  <a:srgbClr val="0000FF"/>
                </a:solidFill>
                <a:ea typeface="宋体" charset="-122"/>
              </a:rPr>
              <a:t>Survey the target on April 9</a:t>
            </a:r>
            <a:r>
              <a:rPr lang="en-US" altLang="zh-CN" sz="1000" baseline="30000" dirty="0">
                <a:solidFill>
                  <a:srgbClr val="0000FF"/>
                </a:solidFill>
                <a:ea typeface="宋体" charset="-122"/>
              </a:rPr>
              <a:t>th</a:t>
            </a:r>
            <a:r>
              <a:rPr lang="en-US" altLang="zh-CN" sz="1000" dirty="0">
                <a:solidFill>
                  <a:srgbClr val="0000FF"/>
                </a:solidFill>
                <a:ea typeface="宋体" charset="-122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000" dirty="0">
              <a:solidFill>
                <a:srgbClr val="0000FF"/>
              </a:solidFill>
              <a:ea typeface="宋体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dirty="0">
                <a:solidFill>
                  <a:srgbClr val="0000FF"/>
                </a:solidFill>
                <a:ea typeface="宋体" charset="-122"/>
              </a:rPr>
              <a:t>Triple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17518-FB06-4843-9B46-F72D174830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09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2275" y="479425"/>
            <a:ext cx="3473450" cy="217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dirty="0">
                <a:latin typeface="Arial" charset="0"/>
                <a:cs typeface="Arial" charset="0"/>
              </a:rPr>
              <a:t>suspicious command session</a:t>
            </a:r>
            <a:r>
              <a:rPr lang="zh-CN" altLang="en-US" sz="1000" dirty="0">
                <a:latin typeface="Arial" charset="0"/>
                <a:cs typeface="Arial" charset="0"/>
              </a:rPr>
              <a:t>：</a:t>
            </a:r>
            <a:endParaRPr lang="en-US" altLang="zh-CN" sz="10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dirty="0">
                <a:solidFill>
                  <a:srgbClr val="0000FF"/>
                </a:solidFill>
                <a:ea typeface="宋体" charset="-122"/>
              </a:rPr>
              <a:t>Survey the target on April 9</a:t>
            </a:r>
            <a:r>
              <a:rPr lang="en-US" altLang="zh-CN" sz="1000" baseline="30000" dirty="0">
                <a:solidFill>
                  <a:srgbClr val="0000FF"/>
                </a:solidFill>
                <a:ea typeface="宋体" charset="-122"/>
              </a:rPr>
              <a:t>th</a:t>
            </a:r>
            <a:r>
              <a:rPr lang="en-US" altLang="zh-CN" sz="1000" dirty="0">
                <a:solidFill>
                  <a:srgbClr val="0000FF"/>
                </a:solidFill>
                <a:ea typeface="宋体" charset="-122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000" dirty="0">
              <a:solidFill>
                <a:srgbClr val="0000FF"/>
              </a:solidFill>
              <a:ea typeface="宋体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dirty="0">
                <a:solidFill>
                  <a:srgbClr val="0000FF"/>
                </a:solidFill>
                <a:ea typeface="宋体" charset="-122"/>
              </a:rPr>
              <a:t>Triple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17518-FB06-4843-9B46-F72D174830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85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2275" y="479425"/>
            <a:ext cx="3473450" cy="217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dirty="0">
                <a:latin typeface="Arial" charset="0"/>
                <a:cs typeface="Arial" charset="0"/>
              </a:rPr>
              <a:t>suspicious command session</a:t>
            </a:r>
            <a:r>
              <a:rPr lang="zh-CN" altLang="en-US" sz="1000" dirty="0">
                <a:latin typeface="Arial" charset="0"/>
                <a:cs typeface="Arial" charset="0"/>
              </a:rPr>
              <a:t>：</a:t>
            </a:r>
            <a:endParaRPr lang="en-US" altLang="zh-CN" sz="10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dirty="0">
                <a:solidFill>
                  <a:srgbClr val="0000FF"/>
                </a:solidFill>
                <a:ea typeface="宋体" charset="-122"/>
              </a:rPr>
              <a:t>Survey the target on April 9</a:t>
            </a:r>
            <a:r>
              <a:rPr lang="en-US" altLang="zh-CN" sz="1000" baseline="30000" dirty="0">
                <a:solidFill>
                  <a:srgbClr val="0000FF"/>
                </a:solidFill>
                <a:ea typeface="宋体" charset="-122"/>
              </a:rPr>
              <a:t>th</a:t>
            </a:r>
            <a:r>
              <a:rPr lang="en-US" altLang="zh-CN" sz="1000" dirty="0">
                <a:solidFill>
                  <a:srgbClr val="0000FF"/>
                </a:solidFill>
                <a:ea typeface="宋体" charset="-122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000" dirty="0">
              <a:solidFill>
                <a:srgbClr val="0000FF"/>
              </a:solidFill>
              <a:ea typeface="宋体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dirty="0">
                <a:solidFill>
                  <a:srgbClr val="0000FF"/>
                </a:solidFill>
                <a:ea typeface="宋体" charset="-122"/>
              </a:rPr>
              <a:t>Triple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17518-FB06-4843-9B46-F72D174830E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32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2275" y="479425"/>
            <a:ext cx="3473450" cy="217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dirty="0">
                <a:latin typeface="Arial" charset="0"/>
                <a:cs typeface="Arial" charset="0"/>
              </a:rPr>
              <a:t>suspicious command session</a:t>
            </a:r>
            <a:r>
              <a:rPr lang="zh-CN" altLang="en-US" sz="1000" dirty="0">
                <a:latin typeface="Arial" charset="0"/>
                <a:cs typeface="Arial" charset="0"/>
              </a:rPr>
              <a:t>：</a:t>
            </a:r>
            <a:endParaRPr lang="en-US" altLang="zh-CN" sz="10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dirty="0">
                <a:solidFill>
                  <a:srgbClr val="0000FF"/>
                </a:solidFill>
                <a:ea typeface="宋体" charset="-122"/>
              </a:rPr>
              <a:t>Survey the target on April 9</a:t>
            </a:r>
            <a:r>
              <a:rPr lang="en-US" altLang="zh-CN" sz="1000" baseline="30000" dirty="0">
                <a:solidFill>
                  <a:srgbClr val="0000FF"/>
                </a:solidFill>
                <a:ea typeface="宋体" charset="-122"/>
              </a:rPr>
              <a:t>th</a:t>
            </a:r>
            <a:r>
              <a:rPr lang="en-US" altLang="zh-CN" sz="1000" dirty="0">
                <a:solidFill>
                  <a:srgbClr val="0000FF"/>
                </a:solidFill>
                <a:ea typeface="宋体" charset="-122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000" dirty="0">
              <a:solidFill>
                <a:srgbClr val="0000FF"/>
              </a:solidFill>
              <a:ea typeface="宋体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dirty="0">
                <a:solidFill>
                  <a:srgbClr val="0000FF"/>
                </a:solidFill>
                <a:ea typeface="宋体" charset="-122"/>
              </a:rPr>
              <a:t>Triple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17518-FB06-4843-9B46-F72D174830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43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877" y="2306109"/>
            <a:ext cx="6305123" cy="910166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71877" y="3273424"/>
            <a:ext cx="4829175" cy="1612901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800" baseline="0">
                <a:latin typeface="Arial" pitchFamily="34" charset="0"/>
                <a:cs typeface="Arial" pitchFamily="34" charset="0"/>
              </a:defRPr>
            </a:lvl1pPr>
            <a:lvl2pPr marL="346075" indent="0">
              <a:buFontTx/>
              <a:buNone/>
              <a:defRPr/>
            </a:lvl2pPr>
            <a:lvl3pPr marL="682625" indent="0">
              <a:buFontTx/>
              <a:buNone/>
              <a:defRPr/>
            </a:lvl3pPr>
            <a:lvl4pPr marL="1030287" indent="0">
              <a:buFontTx/>
              <a:buNone/>
              <a:defRPr/>
            </a:lvl4pPr>
            <a:lvl5pPr marL="13763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77" y="1333500"/>
            <a:ext cx="6305123" cy="9620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lang="en-US" sz="3200" b="1" kern="12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92595" y="5423067"/>
            <a:ext cx="184731" cy="21544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35841" name="Picture 1" descr="C:\Users\mtc\Documents\work\cybersecurity\2015-01-10_darpa-baa\template\logos-blue\nw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08195" y="1393840"/>
            <a:ext cx="1957010" cy="360000"/>
          </a:xfrm>
          <a:prstGeom prst="rect">
            <a:avLst/>
          </a:prstGeom>
          <a:noFill/>
        </p:spPr>
      </p:pic>
      <p:pic>
        <p:nvPicPr>
          <p:cNvPr id="35842" name="Picture 2" descr="C:\Users\mtc\Documents\work\cybersecurity\2015-01-10_darpa-baa\template\logos-blue\ibm-research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196698"/>
            <a:ext cx="2057400" cy="248582"/>
          </a:xfrm>
          <a:prstGeom prst="rect">
            <a:avLst/>
          </a:prstGeom>
          <a:noFill/>
        </p:spPr>
      </p:pic>
      <p:pic>
        <p:nvPicPr>
          <p:cNvPr id="35843" name="Picture 3" descr="C:\Users\mtc\Documents\work\cybersecurity\2015-01-10_darpa-baa\template\logos-blue\darpa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52400" y="266700"/>
            <a:ext cx="1676400" cy="774458"/>
          </a:xfrm>
          <a:prstGeom prst="rect">
            <a:avLst/>
          </a:prstGeom>
          <a:noFill/>
        </p:spPr>
      </p:pic>
      <p:pic>
        <p:nvPicPr>
          <p:cNvPr id="35844" name="Picture 4" descr="C:\Users\mtc\Documents\work\cybersecurity\2015-01-10_darpa-baa\template\logos-blue\uic.pn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2040202"/>
            <a:ext cx="1905000" cy="266090"/>
          </a:xfrm>
          <a:prstGeom prst="rect">
            <a:avLst/>
          </a:prstGeom>
          <a:noFill/>
        </p:spPr>
      </p:pic>
      <p:pic>
        <p:nvPicPr>
          <p:cNvPr id="35845" name="Picture 5" descr="C:\Users\mtc\Documents\work\cybersecurity\2015-01-10_darpa-baa\template\logos-blue\suny.png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7162800" y="720030"/>
            <a:ext cx="1447800" cy="405258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 userDrawn="1"/>
        </p:nvCxnSpPr>
        <p:spPr bwMode="auto">
          <a:xfrm>
            <a:off x="7315200" y="1259564"/>
            <a:ext cx="1143000" cy="0"/>
          </a:xfrm>
          <a:prstGeom prst="line">
            <a:avLst/>
          </a:prstGeom>
          <a:noFill/>
          <a:ln w="3175" cap="flat" cmpd="sng" algn="ctr">
            <a:solidFill>
              <a:srgbClr val="0042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 userDrawn="1"/>
        </p:nvCxnSpPr>
        <p:spPr bwMode="auto">
          <a:xfrm>
            <a:off x="7315200" y="1888116"/>
            <a:ext cx="1143000" cy="0"/>
          </a:xfrm>
          <a:prstGeom prst="line">
            <a:avLst/>
          </a:prstGeom>
          <a:noFill/>
          <a:ln w="3175" cap="flat" cmpd="sng" algn="ctr">
            <a:solidFill>
              <a:srgbClr val="0042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 userDrawn="1"/>
        </p:nvCxnSpPr>
        <p:spPr bwMode="auto">
          <a:xfrm>
            <a:off x="7315200" y="585754"/>
            <a:ext cx="1143000" cy="0"/>
          </a:xfrm>
          <a:prstGeom prst="line">
            <a:avLst/>
          </a:prstGeom>
          <a:noFill/>
          <a:ln w="3175" cap="flat" cmpd="sng" algn="ctr">
            <a:solidFill>
              <a:srgbClr val="0042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8952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892595" y="5443415"/>
            <a:ext cx="184731" cy="2154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12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Sub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0" y="1333500"/>
            <a:ext cx="9144000" cy="1371600"/>
          </a:xfrm>
          <a:prstGeom prst="rect">
            <a:avLst/>
          </a:prstGeom>
          <a:solidFill>
            <a:schemeClr val="accent1"/>
          </a:solidFill>
          <a:ln w="19050"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61949" y="1752923"/>
            <a:ext cx="8591551" cy="589906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4000" b="1" i="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595" y="5443415"/>
            <a:ext cx="184731" cy="2154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3" descr="C:\Users\mtc\Documents\work\cybersecurity\2015-01-10_darpa-baa\template\logos-blue\darpa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66700"/>
            <a:ext cx="1676400" cy="774458"/>
          </a:xfrm>
          <a:prstGeom prst="rect">
            <a:avLst/>
          </a:prstGeom>
          <a:noFill/>
        </p:spPr>
      </p:pic>
      <p:grpSp>
        <p:nvGrpSpPr>
          <p:cNvPr id="23" name="Group 22"/>
          <p:cNvGrpSpPr/>
          <p:nvPr userDrawn="1"/>
        </p:nvGrpSpPr>
        <p:grpSpPr>
          <a:xfrm>
            <a:off x="7873108" y="190500"/>
            <a:ext cx="966092" cy="990600"/>
            <a:chOff x="6858000" y="196698"/>
            <a:chExt cx="2057400" cy="2109594"/>
          </a:xfrm>
        </p:grpSpPr>
        <p:pic>
          <p:nvPicPr>
            <p:cNvPr id="15" name="Picture 1" descr="C:\Users\mtc\Documents\work\cybersecurity\2015-01-10_darpa-baa\template\logos-blue\nw.png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908195" y="1393840"/>
              <a:ext cx="1957010" cy="360000"/>
            </a:xfrm>
            <a:prstGeom prst="rect">
              <a:avLst/>
            </a:prstGeom>
            <a:noFill/>
          </p:spPr>
        </p:pic>
        <p:pic>
          <p:nvPicPr>
            <p:cNvPr id="16" name="Picture 2" descr="C:\Users\mtc\Documents\work\cybersecurity\2015-01-10_darpa-baa\template\logos-blue\ibm-research.png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858000" y="196698"/>
              <a:ext cx="2057400" cy="248582"/>
            </a:xfrm>
            <a:prstGeom prst="rect">
              <a:avLst/>
            </a:prstGeom>
            <a:noFill/>
          </p:spPr>
        </p:pic>
        <p:pic>
          <p:nvPicPr>
            <p:cNvPr id="18" name="Picture 4" descr="C:\Users\mtc\Documents\work\cybersecurity\2015-01-10_darpa-baa\template\logos-blue\uic.png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34200" y="2040202"/>
              <a:ext cx="1905000" cy="266090"/>
            </a:xfrm>
            <a:prstGeom prst="rect">
              <a:avLst/>
            </a:prstGeom>
            <a:noFill/>
          </p:spPr>
        </p:pic>
        <p:pic>
          <p:nvPicPr>
            <p:cNvPr id="19" name="Picture 5" descr="C:\Users\mtc\Documents\work\cybersecurity\2015-01-10_darpa-baa\template\logos-blue\suny.png"/>
            <p:cNvPicPr>
              <a:picLocks noChangeAspect="1" noChangeArrowheads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162800" y="720030"/>
              <a:ext cx="1447800" cy="405258"/>
            </a:xfrm>
            <a:prstGeom prst="rect">
              <a:avLst/>
            </a:prstGeom>
            <a:noFill/>
          </p:spPr>
        </p:pic>
        <p:cxnSp>
          <p:nvCxnSpPr>
            <p:cNvPr id="20" name="Straight Connector 19"/>
            <p:cNvCxnSpPr/>
            <p:nvPr userDrawn="1"/>
          </p:nvCxnSpPr>
          <p:spPr bwMode="auto">
            <a:xfrm>
              <a:off x="7315200" y="1259564"/>
              <a:ext cx="1143000" cy="0"/>
            </a:xfrm>
            <a:prstGeom prst="line">
              <a:avLst/>
            </a:prstGeom>
            <a:noFill/>
            <a:ln w="3175" cap="flat" cmpd="sng" algn="ctr">
              <a:solidFill>
                <a:srgbClr val="0042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/>
            <p:nvPr userDrawn="1"/>
          </p:nvCxnSpPr>
          <p:spPr bwMode="auto">
            <a:xfrm>
              <a:off x="7315200" y="1888116"/>
              <a:ext cx="1143000" cy="0"/>
            </a:xfrm>
            <a:prstGeom prst="line">
              <a:avLst/>
            </a:prstGeom>
            <a:noFill/>
            <a:ln w="3175" cap="flat" cmpd="sng" algn="ctr">
              <a:solidFill>
                <a:srgbClr val="0042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/>
            <p:nvPr userDrawn="1"/>
          </p:nvCxnSpPr>
          <p:spPr bwMode="auto">
            <a:xfrm>
              <a:off x="7315200" y="585754"/>
              <a:ext cx="1143000" cy="0"/>
            </a:xfrm>
            <a:prstGeom prst="line">
              <a:avLst/>
            </a:prstGeom>
            <a:noFill/>
            <a:ln w="3175" cap="flat" cmpd="sng" algn="ctr">
              <a:solidFill>
                <a:srgbClr val="0042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68886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97" y="1775385"/>
            <a:ext cx="7772043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959" y="3238500"/>
            <a:ext cx="6400085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56662" indent="0" algn="ctr">
              <a:buNone/>
              <a:defRPr/>
            </a:lvl2pPr>
            <a:lvl3pPr marL="713323" indent="0" algn="ctr">
              <a:buNone/>
              <a:defRPr/>
            </a:lvl3pPr>
            <a:lvl4pPr marL="1069985" indent="0" algn="ctr">
              <a:buNone/>
              <a:defRPr/>
            </a:lvl4pPr>
            <a:lvl5pPr marL="1426647" indent="0" algn="ctr">
              <a:buNone/>
              <a:defRPr/>
            </a:lvl5pPr>
            <a:lvl6pPr marL="1783309" indent="0" algn="ctr">
              <a:buNone/>
              <a:defRPr/>
            </a:lvl6pPr>
            <a:lvl7pPr marL="2139970" indent="0" algn="ctr">
              <a:buNone/>
              <a:defRPr/>
            </a:lvl7pPr>
            <a:lvl8pPr marL="2496632" indent="0" algn="ctr">
              <a:buNone/>
              <a:defRPr/>
            </a:lvl8pPr>
            <a:lvl9pPr marL="285329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72274" y="5447771"/>
            <a:ext cx="366808" cy="153458"/>
          </a:xfrm>
          <a:prstGeom prst="rect">
            <a:avLst/>
          </a:prstGeom>
          <a:ln/>
        </p:spPr>
        <p:txBody>
          <a:bodyPr lIns="71332" tIns="35666" rIns="71332" bIns="35666"/>
          <a:lstStyle>
            <a:lvl1pPr>
              <a:defRPr/>
            </a:lvl1pPr>
          </a:lstStyle>
          <a:p>
            <a:pPr>
              <a:defRPr/>
            </a:pPr>
            <a:fld id="{CD3EAEB7-3AE0-4DFC-A86C-5E05316F1088}" type="slidenum">
              <a:rPr lang="en-US" sz="1700">
                <a:solidFill>
                  <a:srgbClr val="7889FB"/>
                </a:solidFill>
                <a:latin typeface="Arial" charset="0"/>
                <a:ea typeface="+mn-ea"/>
              </a:rPr>
              <a:pPr>
                <a:defRPr/>
              </a:pPr>
              <a:t>‹#›</a:t>
            </a:fld>
            <a:endParaRPr lang="en-US" sz="1700" dirty="0">
              <a:solidFill>
                <a:srgbClr val="7889FB"/>
              </a:solidFill>
              <a:latin typeface="Aria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843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72274" y="5447771"/>
            <a:ext cx="366808" cy="153458"/>
          </a:xfrm>
          <a:prstGeom prst="rect">
            <a:avLst/>
          </a:prstGeom>
          <a:ln/>
        </p:spPr>
        <p:txBody>
          <a:bodyPr lIns="71332" tIns="35666" rIns="71332" bIns="35666"/>
          <a:lstStyle>
            <a:lvl1pPr>
              <a:defRPr/>
            </a:lvl1pPr>
          </a:lstStyle>
          <a:p>
            <a:pPr>
              <a:defRPr/>
            </a:pPr>
            <a:fld id="{F0021414-C1A4-431C-9B45-C497E5BFE727}" type="slidenum">
              <a:rPr lang="en-US" sz="1700">
                <a:solidFill>
                  <a:srgbClr val="7889FB"/>
                </a:solidFill>
                <a:latin typeface="Arial" charset="0"/>
                <a:ea typeface="+mn-ea"/>
              </a:rPr>
              <a:pPr>
                <a:defRPr/>
              </a:pPr>
              <a:t>‹#›</a:t>
            </a:fld>
            <a:endParaRPr lang="en-US" sz="1700" dirty="0">
              <a:solidFill>
                <a:srgbClr val="7889FB"/>
              </a:solidFill>
              <a:latin typeface="Aria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94037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16" y="3672447"/>
            <a:ext cx="7772043" cy="1135063"/>
          </a:xfrm>
        </p:spPr>
        <p:txBody>
          <a:bodyPr/>
          <a:lstStyle>
            <a:lvl1pPr algn="l">
              <a:defRPr sz="3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16" y="2422261"/>
            <a:ext cx="7772043" cy="1250156"/>
          </a:xfrm>
        </p:spPr>
        <p:txBody>
          <a:bodyPr anchor="b"/>
          <a:lstStyle>
            <a:lvl1pPr marL="0" indent="0">
              <a:buNone/>
              <a:defRPr sz="1600"/>
            </a:lvl1pPr>
            <a:lvl2pPr marL="356662" indent="0">
              <a:buNone/>
              <a:defRPr sz="1400"/>
            </a:lvl2pPr>
            <a:lvl3pPr marL="713323" indent="0">
              <a:buNone/>
              <a:defRPr sz="1200"/>
            </a:lvl3pPr>
            <a:lvl4pPr marL="1069985" indent="0">
              <a:buNone/>
              <a:defRPr sz="1100"/>
            </a:lvl4pPr>
            <a:lvl5pPr marL="1426647" indent="0">
              <a:buNone/>
              <a:defRPr sz="1100"/>
            </a:lvl5pPr>
            <a:lvl6pPr marL="1783309" indent="0">
              <a:buNone/>
              <a:defRPr sz="1100"/>
            </a:lvl6pPr>
            <a:lvl7pPr marL="2139970" indent="0">
              <a:buNone/>
              <a:defRPr sz="1100"/>
            </a:lvl7pPr>
            <a:lvl8pPr marL="2496632" indent="0">
              <a:buNone/>
              <a:defRPr sz="1100"/>
            </a:lvl8pPr>
            <a:lvl9pPr marL="285329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72274" y="5447771"/>
            <a:ext cx="366808" cy="153458"/>
          </a:xfrm>
          <a:prstGeom prst="rect">
            <a:avLst/>
          </a:prstGeom>
          <a:ln/>
        </p:spPr>
        <p:txBody>
          <a:bodyPr lIns="71332" tIns="35666" rIns="71332" bIns="35666"/>
          <a:lstStyle>
            <a:lvl1pPr>
              <a:defRPr/>
            </a:lvl1pPr>
          </a:lstStyle>
          <a:p>
            <a:pPr>
              <a:defRPr/>
            </a:pPr>
            <a:fld id="{7705BD8D-4E3C-45E3-A3A1-A15159827DD3}" type="slidenum">
              <a:rPr lang="en-US" sz="1700">
                <a:solidFill>
                  <a:srgbClr val="7889FB"/>
                </a:solidFill>
                <a:latin typeface="Arial" charset="0"/>
                <a:ea typeface="+mn-ea"/>
              </a:rPr>
              <a:pPr>
                <a:defRPr/>
              </a:pPr>
              <a:t>‹#›</a:t>
            </a:fld>
            <a:endParaRPr lang="en-US" sz="1700" dirty="0">
              <a:solidFill>
                <a:srgbClr val="7889FB"/>
              </a:solidFill>
              <a:latin typeface="Aria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9678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691" y="1562366"/>
            <a:ext cx="4094435" cy="373327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3438" y="1562366"/>
            <a:ext cx="4095626" cy="373327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72274" y="5447771"/>
            <a:ext cx="366808" cy="153458"/>
          </a:xfrm>
          <a:prstGeom prst="rect">
            <a:avLst/>
          </a:prstGeom>
          <a:ln/>
        </p:spPr>
        <p:txBody>
          <a:bodyPr lIns="71332" tIns="35666" rIns="71332" bIns="35666"/>
          <a:lstStyle>
            <a:lvl1pPr>
              <a:defRPr/>
            </a:lvl1pPr>
          </a:lstStyle>
          <a:p>
            <a:pPr>
              <a:defRPr/>
            </a:pPr>
            <a:fld id="{06913247-7747-4BC4-92CF-7F9B8888BC35}" type="slidenum">
              <a:rPr lang="en-US" sz="1700">
                <a:solidFill>
                  <a:srgbClr val="7889FB"/>
                </a:solidFill>
                <a:latin typeface="Arial" charset="0"/>
                <a:ea typeface="+mn-ea"/>
              </a:rPr>
              <a:pPr>
                <a:defRPr/>
              </a:pPr>
              <a:t>‹#›</a:t>
            </a:fld>
            <a:endParaRPr lang="en-US" sz="1700" dirty="0">
              <a:solidFill>
                <a:srgbClr val="7889FB"/>
              </a:solidFill>
              <a:latin typeface="Aria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70773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19" y="228865"/>
            <a:ext cx="8229362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19" y="1279261"/>
            <a:ext cx="4039652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62" indent="0">
              <a:buNone/>
              <a:defRPr sz="1600" b="1"/>
            </a:lvl2pPr>
            <a:lvl3pPr marL="713323" indent="0">
              <a:buNone/>
              <a:defRPr sz="1400" b="1"/>
            </a:lvl3pPr>
            <a:lvl4pPr marL="1069985" indent="0">
              <a:buNone/>
              <a:defRPr sz="1200" b="1"/>
            </a:lvl4pPr>
            <a:lvl5pPr marL="1426647" indent="0">
              <a:buNone/>
              <a:defRPr sz="1200" b="1"/>
            </a:lvl5pPr>
            <a:lvl6pPr marL="1783309" indent="0">
              <a:buNone/>
              <a:defRPr sz="1200" b="1"/>
            </a:lvl6pPr>
            <a:lvl7pPr marL="2139970" indent="0">
              <a:buNone/>
              <a:defRPr sz="1200" b="1"/>
            </a:lvl7pPr>
            <a:lvl8pPr marL="2496632" indent="0">
              <a:buNone/>
              <a:defRPr sz="1200" b="1"/>
            </a:lvl8pPr>
            <a:lvl9pPr marL="285329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19" y="1812396"/>
            <a:ext cx="4039652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647" y="1279261"/>
            <a:ext cx="4042034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62" indent="0">
              <a:buNone/>
              <a:defRPr sz="1600" b="1"/>
            </a:lvl2pPr>
            <a:lvl3pPr marL="713323" indent="0">
              <a:buNone/>
              <a:defRPr sz="1400" b="1"/>
            </a:lvl3pPr>
            <a:lvl4pPr marL="1069985" indent="0">
              <a:buNone/>
              <a:defRPr sz="1200" b="1"/>
            </a:lvl4pPr>
            <a:lvl5pPr marL="1426647" indent="0">
              <a:buNone/>
              <a:defRPr sz="1200" b="1"/>
            </a:lvl5pPr>
            <a:lvl6pPr marL="1783309" indent="0">
              <a:buNone/>
              <a:defRPr sz="1200" b="1"/>
            </a:lvl6pPr>
            <a:lvl7pPr marL="2139970" indent="0">
              <a:buNone/>
              <a:defRPr sz="1200" b="1"/>
            </a:lvl7pPr>
            <a:lvl8pPr marL="2496632" indent="0">
              <a:buNone/>
              <a:defRPr sz="1200" b="1"/>
            </a:lvl8pPr>
            <a:lvl9pPr marL="285329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647" y="1812396"/>
            <a:ext cx="4042034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72274" y="5447771"/>
            <a:ext cx="366808" cy="153458"/>
          </a:xfrm>
          <a:prstGeom prst="rect">
            <a:avLst/>
          </a:prstGeom>
          <a:ln/>
        </p:spPr>
        <p:txBody>
          <a:bodyPr lIns="71332" tIns="35666" rIns="71332" bIns="35666"/>
          <a:lstStyle>
            <a:lvl1pPr>
              <a:defRPr/>
            </a:lvl1pPr>
          </a:lstStyle>
          <a:p>
            <a:pPr>
              <a:defRPr/>
            </a:pPr>
            <a:fld id="{C26EF1C8-C595-41C3-BE41-2B52D3DB1806}" type="slidenum">
              <a:rPr lang="en-US" sz="1700">
                <a:solidFill>
                  <a:srgbClr val="7889FB"/>
                </a:solidFill>
                <a:latin typeface="Arial" charset="0"/>
                <a:ea typeface="+mn-ea"/>
              </a:rPr>
              <a:pPr>
                <a:defRPr/>
              </a:pPr>
              <a:t>‹#›</a:t>
            </a:fld>
            <a:endParaRPr lang="en-US" sz="1700" dirty="0">
              <a:solidFill>
                <a:srgbClr val="7889FB"/>
              </a:solidFill>
              <a:latin typeface="Aria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5637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72274" y="5447771"/>
            <a:ext cx="366808" cy="153458"/>
          </a:xfrm>
          <a:prstGeom prst="rect">
            <a:avLst/>
          </a:prstGeom>
          <a:ln/>
        </p:spPr>
        <p:txBody>
          <a:bodyPr lIns="71332" tIns="35666" rIns="71332" bIns="35666"/>
          <a:lstStyle>
            <a:lvl1pPr>
              <a:defRPr/>
            </a:lvl1pPr>
          </a:lstStyle>
          <a:p>
            <a:pPr>
              <a:defRPr/>
            </a:pPr>
            <a:fld id="{7A6B4215-76C6-4056-891E-3676958B28CD}" type="slidenum">
              <a:rPr lang="en-US" sz="1700">
                <a:solidFill>
                  <a:srgbClr val="7889FB"/>
                </a:solidFill>
                <a:latin typeface="Arial" charset="0"/>
                <a:ea typeface="+mn-ea"/>
              </a:rPr>
              <a:pPr>
                <a:defRPr/>
              </a:pPr>
              <a:t>‹#›</a:t>
            </a:fld>
            <a:endParaRPr lang="en-US" sz="1700" dirty="0">
              <a:solidFill>
                <a:srgbClr val="7889FB"/>
              </a:solidFill>
              <a:latin typeface="Aria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92107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Leman Akoglu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Mining Anomalous Graphs from Edge Streams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46DC2-74CB-48D7-A050-6AE93CEA32B3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4352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 noChangeArrowheads="1"/>
          </p:cNvSpPr>
          <p:nvPr/>
        </p:nvSpPr>
        <p:spPr bwMode="auto">
          <a:xfrm>
            <a:off x="968376" y="914136"/>
            <a:ext cx="7453313" cy="777875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C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1417639" y="2491053"/>
            <a:ext cx="6950075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pic>
        <p:nvPicPr>
          <p:cNvPr id="5" name="Picture 2" descr="SB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6" y="2921001"/>
            <a:ext cx="1319213" cy="122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9905" y="2864824"/>
            <a:ext cx="4823985" cy="14605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Leman Akoglu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203032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Mining Typed Information Networks @Twitter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2E4AB-D2C0-4B0B-AD70-C8A908CCFB4E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90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8770620" cy="33086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92595" y="5443415"/>
            <a:ext cx="184731" cy="2154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21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345281"/>
            <a:ext cx="8086725" cy="526521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Leman Akoglu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Mining Anomalous Graphs from Edge Streams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01888-C750-45DD-91C6-0DF2EC0952B7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183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381000" y="190500"/>
            <a:ext cx="8229600" cy="5080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51435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Leman Akoglu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Mining Anomalous Graphs from Edge Streams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96D0E-1526-4C62-87B6-DE5560AE9DD0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3363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 noChangeArrowheads="1"/>
          </p:cNvSpPr>
          <p:nvPr/>
        </p:nvSpPr>
        <p:spPr bwMode="auto">
          <a:xfrm>
            <a:off x="381000" y="190500"/>
            <a:ext cx="8229600" cy="5080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457200" y="51435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5844"/>
            <a:ext cx="4038600" cy="40732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5844"/>
            <a:ext cx="4038600" cy="40732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Mining Typed Information Networks @Twitter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fld id="{2CA0BDF0-C728-4E42-98C3-D19250D99BC0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Leman Akoglu</a:t>
            </a:r>
          </a:p>
        </p:txBody>
      </p:sp>
    </p:spTree>
    <p:extLst>
      <p:ext uri="{BB962C8B-B14F-4D97-AF65-F5344CB8AC3E}">
        <p14:creationId xmlns:p14="http://schemas.microsoft.com/office/powerpoint/2010/main" val="3262007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/>
          <p:cNvSpPr>
            <a:spLocks noChangeArrowheads="1"/>
          </p:cNvSpPr>
          <p:nvPr/>
        </p:nvSpPr>
        <p:spPr bwMode="auto">
          <a:xfrm>
            <a:off x="381000" y="190500"/>
            <a:ext cx="8229600" cy="5080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57200" y="51435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Mining Typed Information Networks @Twitter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5B4BF3-38FB-4FB1-83F8-A9A1601B9FF2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1042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Leman Akoglu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Mining Typed Information Networks @Twitter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6FD4-B1DA-47B1-973D-004C71C61A06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276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 userDrawn="1"/>
        </p:nvSpPr>
        <p:spPr bwMode="auto">
          <a:xfrm>
            <a:off x="457200" y="209021"/>
            <a:ext cx="8242300" cy="489479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69900" y="52705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pic>
        <p:nvPicPr>
          <p:cNvPr id="6" name="Picture 2" descr="SB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714" y="1026583"/>
            <a:ext cx="809625" cy="75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1511"/>
            <a:ext cx="8229600" cy="64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853282"/>
            <a:ext cx="8229600" cy="441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Leman Akoglu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Mining Anomalous Graphs from Edge Streams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64FD3-436E-49AD-BBB7-BF3612290052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7581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 noChangeArrowheads="1"/>
          </p:cNvSpPr>
          <p:nvPr/>
        </p:nvSpPr>
        <p:spPr bwMode="auto">
          <a:xfrm>
            <a:off x="381000" y="190500"/>
            <a:ext cx="8229600" cy="5080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457200" y="51435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Mining Typed Information Networks @Twitter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1AFD05-F6E9-48B5-9FF4-1663116EE72E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Leman Akoglu</a:t>
            </a:r>
          </a:p>
        </p:txBody>
      </p:sp>
    </p:spTree>
    <p:extLst>
      <p:ext uri="{BB962C8B-B14F-4D97-AF65-F5344CB8AC3E}">
        <p14:creationId xmlns:p14="http://schemas.microsoft.com/office/powerpoint/2010/main" val="30230118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 noChangeArrowheads="1"/>
          </p:cNvSpPr>
          <p:nvPr/>
        </p:nvSpPr>
        <p:spPr bwMode="auto">
          <a:xfrm>
            <a:off x="381000" y="190500"/>
            <a:ext cx="8229600" cy="5080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457200" y="51435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Mining Typed Information Networks @Twitter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4BA887-80B9-41C5-B390-97BCB881A882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Leman Akoglu</a:t>
            </a:r>
          </a:p>
        </p:txBody>
      </p:sp>
    </p:spTree>
    <p:extLst>
      <p:ext uri="{BB962C8B-B14F-4D97-AF65-F5344CB8AC3E}">
        <p14:creationId xmlns:p14="http://schemas.microsoft.com/office/powerpoint/2010/main" val="32097361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381000" y="190500"/>
            <a:ext cx="8229600" cy="5080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51435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Mining Typed Information Networks @Twitter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ADB449-2B48-42D0-8DFB-226F3CAEF55E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Leman Akoglu</a:t>
            </a:r>
          </a:p>
        </p:txBody>
      </p:sp>
    </p:spTree>
    <p:extLst>
      <p:ext uri="{BB962C8B-B14F-4D97-AF65-F5344CB8AC3E}">
        <p14:creationId xmlns:p14="http://schemas.microsoft.com/office/powerpoint/2010/main" val="38888349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381000" y="190500"/>
            <a:ext cx="8229600" cy="5080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51435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1511"/>
            <a:ext cx="2057400" cy="48775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1511"/>
            <a:ext cx="6019800" cy="48775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Mining Typed Information Networks @Twitter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BB511F-6423-47B3-BE1F-28179F4F65D8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Leman Akoglu</a:t>
            </a:r>
          </a:p>
        </p:txBody>
      </p:sp>
    </p:spTree>
    <p:extLst>
      <p:ext uri="{BB962C8B-B14F-4D97-AF65-F5344CB8AC3E}">
        <p14:creationId xmlns:p14="http://schemas.microsoft.com/office/powerpoint/2010/main" val="146298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8770619" cy="330860"/>
          </a:xfrm>
        </p:spPr>
        <p:txBody>
          <a:bodyPr/>
          <a:lstStyle>
            <a:lvl1pPr>
              <a:defRPr spc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892595" y="5443415"/>
            <a:ext cx="184731" cy="2154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" y="512064"/>
            <a:ext cx="8770620" cy="438150"/>
          </a:xfrm>
        </p:spPr>
        <p:txBody>
          <a:bodyPr/>
          <a:lstStyle>
            <a:lvl1pPr marL="0" indent="0">
              <a:buFontTx/>
              <a:buNone/>
              <a:defRPr sz="1800" i="1"/>
            </a:lvl1pPr>
            <a:lvl2pPr marL="276225" indent="0">
              <a:buFontTx/>
              <a:buNone/>
              <a:defRPr sz="1800" i="1"/>
            </a:lvl2pPr>
            <a:lvl3pPr marL="492125" indent="0">
              <a:buFontTx/>
              <a:buNone/>
              <a:defRPr sz="1800" i="1"/>
            </a:lvl3pPr>
            <a:lvl4pPr marL="1030287" indent="0">
              <a:buFontTx/>
              <a:buNone/>
              <a:defRPr sz="1800" i="1"/>
            </a:lvl4pPr>
            <a:lvl5pPr marL="1376362" indent="0">
              <a:buFontTx/>
              <a:buNone/>
              <a:defRPr sz="1800" i="1"/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363046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 noChangeArrowheads="1"/>
          </p:cNvSpPr>
          <p:nvPr userDrawn="1"/>
        </p:nvSpPr>
        <p:spPr bwMode="auto">
          <a:xfrm>
            <a:off x="511175" y="882386"/>
            <a:ext cx="8218488" cy="754063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C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0572" y="2888343"/>
            <a:ext cx="6553200" cy="14605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Leman Akoglu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203032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Mining Typed Information Networks @Twitter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8B378-67AB-4E81-B769-73B32D4F559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243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 noChangeArrowheads="1"/>
          </p:cNvSpPr>
          <p:nvPr/>
        </p:nvSpPr>
        <p:spPr bwMode="auto">
          <a:xfrm>
            <a:off x="968376" y="914136"/>
            <a:ext cx="7453313" cy="777875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C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1417639" y="2491053"/>
            <a:ext cx="6950075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0572" y="2888343"/>
            <a:ext cx="6553200" cy="14605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Leman Akoglu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203032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Mining Typed Information Networks @Twitter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7BF74-7379-4656-9781-DFB19B829F12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5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8770619" cy="330860"/>
          </a:xfrm>
        </p:spPr>
        <p:txBody>
          <a:bodyPr/>
          <a:lstStyle>
            <a:lvl1pPr>
              <a:defRPr spc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64" y="1162050"/>
            <a:ext cx="8770936" cy="3473451"/>
          </a:xfrm>
        </p:spPr>
        <p:txBody>
          <a:bodyPr/>
          <a:lstStyle>
            <a:lvl1pPr marL="228600" indent="-228600">
              <a:defRPr spc="0"/>
            </a:lvl1pPr>
            <a:lvl2pPr marL="466725" indent="-219075">
              <a:tabLst/>
              <a:defRPr spc="0"/>
            </a:lvl2pPr>
            <a:lvl3pPr marL="676275" indent="-200025">
              <a:defRPr spc="0"/>
            </a:lvl3pPr>
            <a:lvl4pPr>
              <a:defRPr spc="0"/>
            </a:lvl4pPr>
            <a:lvl5pPr>
              <a:defRPr spc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892595" y="5443415"/>
            <a:ext cx="184731" cy="2154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180975" y="512064"/>
            <a:ext cx="8772525" cy="371475"/>
          </a:xfrm>
        </p:spPr>
        <p:txBody>
          <a:bodyPr/>
          <a:lstStyle>
            <a:lvl1pPr marL="0" indent="0">
              <a:buFontTx/>
              <a:buNone/>
              <a:defRPr sz="1800" i="1">
                <a:latin typeface="Arial" pitchFamily="34" charset="0"/>
                <a:cs typeface="Arial" pitchFamily="34" charset="0"/>
              </a:defRPr>
            </a:lvl1pPr>
            <a:lvl2pPr marL="276225" indent="0">
              <a:buFontTx/>
              <a:buNone/>
              <a:defRPr i="1">
                <a:latin typeface="Arial" pitchFamily="34" charset="0"/>
                <a:cs typeface="Arial" pitchFamily="34" charset="0"/>
              </a:defRPr>
            </a:lvl2pPr>
            <a:lvl3pPr marL="492125" indent="0">
              <a:buFontTx/>
              <a:buNone/>
              <a:defRPr i="1">
                <a:latin typeface="Arial" pitchFamily="34" charset="0"/>
                <a:cs typeface="Arial" pitchFamily="34" charset="0"/>
              </a:defRPr>
            </a:lvl3pPr>
            <a:lvl4pPr marL="1030287" indent="0">
              <a:buFontTx/>
              <a:buNone/>
              <a:defRPr i="1">
                <a:latin typeface="Arial" pitchFamily="34" charset="0"/>
                <a:cs typeface="Arial" pitchFamily="34" charset="0"/>
              </a:defRPr>
            </a:lvl4pPr>
            <a:lvl5pPr marL="1376362" indent="0">
              <a:buFontTx/>
              <a:buNone/>
              <a:defRPr i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7501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182880"/>
            <a:ext cx="8772525" cy="33072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6" y="1162050"/>
            <a:ext cx="8772524" cy="3473451"/>
          </a:xfrm>
        </p:spPr>
        <p:txBody>
          <a:bodyPr/>
          <a:lstStyle>
            <a:lvl1pPr marL="228600" indent="-228600">
              <a:defRPr baseline="0"/>
            </a:lvl1pPr>
            <a:lvl2pPr marL="466725" indent="-219075">
              <a:tabLst>
                <a:tab pos="352425" algn="l"/>
              </a:tabLst>
              <a:defRPr baseline="0"/>
            </a:lvl2pPr>
            <a:lvl3pPr marL="676275" indent="-200025"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892595" y="5443415"/>
            <a:ext cx="184731" cy="2154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1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wo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2" y="182880"/>
            <a:ext cx="8770937" cy="33072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562" y="1162050"/>
            <a:ext cx="4308254" cy="3473451"/>
          </a:xfrm>
        </p:spPr>
        <p:txBody>
          <a:bodyPr/>
          <a:lstStyle>
            <a:lvl1pPr marL="228600" indent="-228600">
              <a:defRPr baseline="0"/>
            </a:lvl1pPr>
            <a:lvl2pPr marL="466725" indent="-219075">
              <a:defRPr baseline="0"/>
            </a:lvl2pPr>
            <a:lvl3pPr marL="676275" indent="-200025"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3703" y="1162050"/>
            <a:ext cx="4308254" cy="3473451"/>
          </a:xfrm>
        </p:spPr>
        <p:txBody>
          <a:bodyPr/>
          <a:lstStyle>
            <a:lvl1pPr marL="239713" indent="-239713">
              <a:defRPr baseline="0"/>
            </a:lvl1pPr>
            <a:lvl2pPr marL="457200" indent="-200025">
              <a:defRPr baseline="0"/>
            </a:lvl2pPr>
            <a:lvl3pPr marL="762000" indent="-212725"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595" y="5443415"/>
            <a:ext cx="184731" cy="2154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881" y="514351"/>
            <a:ext cx="8780144" cy="361950"/>
          </a:xfrm>
        </p:spPr>
        <p:txBody>
          <a:bodyPr/>
          <a:lstStyle>
            <a:lvl1pPr marL="0" indent="0">
              <a:buFontTx/>
              <a:buNone/>
              <a:defRPr sz="1800" i="1">
                <a:latin typeface="Arial" pitchFamily="34" charset="0"/>
                <a:cs typeface="Arial" pitchFamily="34" charset="0"/>
              </a:defRPr>
            </a:lvl1pPr>
            <a:lvl2pPr marL="276225" indent="0">
              <a:buFontTx/>
              <a:buNone/>
              <a:defRPr i="1">
                <a:latin typeface="Arial" pitchFamily="34" charset="0"/>
                <a:cs typeface="Arial" pitchFamily="34" charset="0"/>
              </a:defRPr>
            </a:lvl2pPr>
            <a:lvl3pPr marL="492125" indent="0">
              <a:buFontTx/>
              <a:buNone/>
              <a:defRPr i="1">
                <a:latin typeface="Arial" pitchFamily="34" charset="0"/>
                <a:cs typeface="Arial" pitchFamily="34" charset="0"/>
              </a:defRPr>
            </a:lvl3pPr>
            <a:lvl4pPr marL="1030287" indent="0">
              <a:buFontTx/>
              <a:buNone/>
              <a:defRPr i="1">
                <a:latin typeface="Arial" pitchFamily="34" charset="0"/>
                <a:cs typeface="Arial" pitchFamily="34" charset="0"/>
              </a:defRPr>
            </a:lvl4pPr>
            <a:lvl5pPr marL="1376362" indent="0">
              <a:buFontTx/>
              <a:buNone/>
              <a:defRPr i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9758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2" y="182880"/>
            <a:ext cx="8770937" cy="33072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562" y="1162050"/>
            <a:ext cx="4308254" cy="3473451"/>
          </a:xfrm>
        </p:spPr>
        <p:txBody>
          <a:bodyPr/>
          <a:lstStyle>
            <a:lvl1pPr marL="228600" indent="-228600">
              <a:defRPr baseline="0"/>
            </a:lvl1pPr>
            <a:lvl2pPr marL="466725" indent="-219075">
              <a:defRPr baseline="0"/>
            </a:lvl2pPr>
            <a:lvl3pPr marL="676275" indent="-200025"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3703" y="1162050"/>
            <a:ext cx="4308254" cy="3473451"/>
          </a:xfrm>
        </p:spPr>
        <p:txBody>
          <a:bodyPr/>
          <a:lstStyle>
            <a:lvl1pPr marL="239713" indent="-239713">
              <a:defRPr baseline="0"/>
            </a:lvl1pPr>
            <a:lvl2pPr marL="457200" indent="-200025">
              <a:defRPr baseline="0"/>
            </a:lvl2pPr>
            <a:lvl3pPr marL="762000" indent="-212725">
              <a:defRPr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892595" y="5443415"/>
            <a:ext cx="184731" cy="2154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5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2" y="182880"/>
            <a:ext cx="8770937" cy="33072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82562" y="1162050"/>
            <a:ext cx="8770937" cy="3473451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892595" y="5443415"/>
            <a:ext cx="184731" cy="2154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82880" y="514351"/>
            <a:ext cx="8780145" cy="400050"/>
          </a:xfrm>
        </p:spPr>
        <p:txBody>
          <a:bodyPr/>
          <a:lstStyle>
            <a:lvl1pPr marL="0" indent="0">
              <a:buFontTx/>
              <a:buNone/>
              <a:defRPr sz="1800" i="1" baseline="0">
                <a:latin typeface="Arial" pitchFamily="34" charset="0"/>
                <a:cs typeface="Arial" pitchFamily="34" charset="0"/>
              </a:defRPr>
            </a:lvl1pPr>
            <a:lvl2pPr marL="276225" indent="0">
              <a:buFontTx/>
              <a:buNone/>
              <a:defRPr i="1">
                <a:latin typeface="Arial" pitchFamily="34" charset="0"/>
                <a:cs typeface="Arial" pitchFamily="34" charset="0"/>
              </a:defRPr>
            </a:lvl2pPr>
            <a:lvl3pPr marL="492125" indent="0">
              <a:buFontTx/>
              <a:buNone/>
              <a:defRPr i="1">
                <a:latin typeface="Arial" pitchFamily="34" charset="0"/>
                <a:cs typeface="Arial" pitchFamily="34" charset="0"/>
              </a:defRPr>
            </a:lvl3pPr>
            <a:lvl4pPr marL="1030287" indent="0">
              <a:buFontTx/>
              <a:buNone/>
              <a:defRPr i="1">
                <a:latin typeface="Arial" pitchFamily="34" charset="0"/>
                <a:cs typeface="Arial" pitchFamily="34" charset="0"/>
              </a:defRPr>
            </a:lvl4pPr>
            <a:lvl5pPr marL="1376362" indent="0">
              <a:buFontTx/>
              <a:buNone/>
              <a:defRPr i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9233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2" y="182880"/>
            <a:ext cx="8770937" cy="33072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82562" y="1162050"/>
            <a:ext cx="8770937" cy="3473451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892595" y="5443415"/>
            <a:ext cx="184731" cy="2154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7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5372100"/>
            <a:ext cx="9144000" cy="342900"/>
          </a:xfrm>
          <a:prstGeom prst="rect">
            <a:avLst/>
          </a:prstGeom>
          <a:gradFill flip="none" rotWithShape="1">
            <a:gsLst>
              <a:gs pos="0">
                <a:srgbClr val="004266"/>
              </a:gs>
              <a:gs pos="100000">
                <a:srgbClr val="0081D0"/>
              </a:gs>
            </a:gsLst>
            <a:lin ang="0" scaled="1"/>
            <a:tileRect/>
          </a:gradFill>
          <a:ln w="19050"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562" y="182880"/>
            <a:ext cx="8732838" cy="33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2" y="1162049"/>
            <a:ext cx="8770938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76167" y="5443415"/>
            <a:ext cx="382108" cy="2154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spAutoFit/>
          </a:bodyPr>
          <a:lstStyle>
            <a:defPPr>
              <a:defRPr lang="en-US"/>
            </a:defPPr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 lvl="0"/>
            <a:fld id="{CE218DA5-D4F9-4887-BC40-1B240FFA5EE0}" type="slidenum">
              <a:rPr lang="en-US" sz="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lvl="0"/>
              <a:t>‹#›</a:t>
            </a:fld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5" name="Picture 1" descr="C:\Users\mtc\Documents\work\cybersecurity\2015-01-10_darpa-baa\template\logos\ibm-research.pn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135075" y="5471550"/>
            <a:ext cx="1191820" cy="144000"/>
          </a:xfrm>
          <a:prstGeom prst="rect">
            <a:avLst/>
          </a:prstGeom>
          <a:noFill/>
        </p:spPr>
      </p:pic>
      <p:pic>
        <p:nvPicPr>
          <p:cNvPr id="36866" name="Picture 2" descr="C:\Users\mtc\Documents\work\cybersecurity\2015-01-10_darpa-baa\template\logos\darpa.p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69487" y="5405131"/>
            <a:ext cx="599246" cy="276838"/>
          </a:xfrm>
          <a:prstGeom prst="rect">
            <a:avLst/>
          </a:prstGeom>
          <a:noFill/>
        </p:spPr>
      </p:pic>
      <p:pic>
        <p:nvPicPr>
          <p:cNvPr id="36867" name="Picture 3" descr="C:\Users\mtc\Documents\work\cybersecurity\2015-01-10_darpa-baa\template\logos\uic.pn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5569332" y="5453550"/>
            <a:ext cx="1288668" cy="180000"/>
          </a:xfrm>
          <a:prstGeom prst="rect">
            <a:avLst/>
          </a:prstGeom>
          <a:noFill/>
        </p:spPr>
      </p:pic>
      <p:pic>
        <p:nvPicPr>
          <p:cNvPr id="36868" name="Picture 4" descr="C:\Users\mtc\Documents\work\cybersecurity\2015-01-10_darpa-baa\template\logos\suny.png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759083" y="5435550"/>
            <a:ext cx="771669" cy="216000"/>
          </a:xfrm>
          <a:prstGeom prst="rect">
            <a:avLst/>
          </a:prstGeom>
          <a:noFill/>
        </p:spPr>
      </p:pic>
      <p:pic>
        <p:nvPicPr>
          <p:cNvPr id="36869" name="Picture 5" descr="C:\Users\mtc\Documents\work\cybersecurity\2015-01-10_darpa-baa\template\logos\nwu.png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3962940" y="5435550"/>
            <a:ext cx="1174206" cy="216000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 userDrawn="1"/>
        </p:nvCxnSpPr>
        <p:spPr bwMode="auto">
          <a:xfrm>
            <a:off x="2542989" y="5471550"/>
            <a:ext cx="0" cy="144000"/>
          </a:xfrm>
          <a:prstGeom prst="line">
            <a:avLst/>
          </a:prstGeom>
          <a:noFill/>
          <a:ln w="31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 userDrawn="1"/>
        </p:nvCxnSpPr>
        <p:spPr bwMode="auto">
          <a:xfrm>
            <a:off x="3746846" y="5471550"/>
            <a:ext cx="0" cy="144000"/>
          </a:xfrm>
          <a:prstGeom prst="line">
            <a:avLst/>
          </a:prstGeom>
          <a:noFill/>
          <a:ln w="31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 userDrawn="1"/>
        </p:nvCxnSpPr>
        <p:spPr bwMode="auto">
          <a:xfrm>
            <a:off x="5353240" y="5471550"/>
            <a:ext cx="0" cy="144000"/>
          </a:xfrm>
          <a:prstGeom prst="line">
            <a:avLst/>
          </a:prstGeom>
          <a:noFill/>
          <a:ln w="31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 userDrawn="1"/>
        </p:nvCxnSpPr>
        <p:spPr bwMode="auto">
          <a:xfrm>
            <a:off x="918981" y="5471550"/>
            <a:ext cx="0" cy="144000"/>
          </a:xfrm>
          <a:prstGeom prst="line">
            <a:avLst/>
          </a:prstGeom>
          <a:noFill/>
          <a:ln w="31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9" r:id="rId2"/>
    <p:sldLayoutId id="2147483790" r:id="rId3"/>
    <p:sldLayoutId id="2147483800" r:id="rId4"/>
    <p:sldLayoutId id="2147483785" r:id="rId5"/>
    <p:sldLayoutId id="2147483786" r:id="rId6"/>
    <p:sldLayoutId id="2147483799" r:id="rId7"/>
    <p:sldLayoutId id="2147483787" r:id="rId8"/>
    <p:sldLayoutId id="2147483801" r:id="rId9"/>
    <p:sldLayoutId id="2147483792" r:id="rId10"/>
    <p:sldLayoutId id="2147483803" r:id="rId11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 kern="1300" spc="0" baseline="0">
          <a:solidFill>
            <a:schemeClr val="bg2"/>
          </a:solidFill>
          <a:latin typeface="Arial" pitchFamily="34" charset="0"/>
          <a:ea typeface="ＭＳ Ｐゴシック" pitchFamily="34" charset="-128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7889FB"/>
          </a:solidFill>
          <a:latin typeface="Arial" charset="0"/>
          <a:ea typeface="ＭＳ Ｐゴシック" pitchFamily="34" charset="-128"/>
          <a:cs typeface="MS PGothic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7889FB"/>
          </a:solidFill>
          <a:latin typeface="Arial" charset="0"/>
          <a:ea typeface="ＭＳ Ｐゴシック" pitchFamily="34" charset="-128"/>
          <a:cs typeface="MS PGothic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7889FB"/>
          </a:solidFill>
          <a:latin typeface="Arial" charset="0"/>
          <a:ea typeface="ＭＳ Ｐゴシック" pitchFamily="34" charset="-128"/>
          <a:cs typeface="MS PGothic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7889FB"/>
          </a:solidFill>
          <a:latin typeface="Arial" charset="0"/>
          <a:ea typeface="ＭＳ Ｐゴシック" pitchFamily="34" charset="-128"/>
          <a:cs typeface="MS PGothic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ea typeface="ＭＳ Ｐゴシック" charset="0"/>
        </a:defRPr>
      </a:lvl9pPr>
    </p:titleStyle>
    <p:bodyStyle>
      <a:lvl1pPr marL="238125" indent="-238125" algn="l" rtl="0" eaLnBrk="1" fontAlgn="base" hangingPunct="1">
        <a:spcBef>
          <a:spcPts val="5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 kern="1200" spc="0" baseline="0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1pPr>
      <a:lvl2pPr marL="495300" indent="-219075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400" kern="1200" spc="0" baseline="0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marL="665163" indent="-173038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Char char="•"/>
        <a:defRPr sz="1400" kern="1200" spc="0" baseline="0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marL="1203325" indent="-173038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ea typeface="ＭＳ Ｐゴシック" pitchFamily="34" charset="-128"/>
          <a:cs typeface="MS PGothic" charset="0"/>
        </a:defRPr>
      </a:lvl4pPr>
      <a:lvl5pPr marL="15398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ea typeface="ＭＳ Ｐゴシック" pitchFamily="34" charset="-128"/>
          <a:cs typeface="MS PGothic" charset="0"/>
        </a:defRPr>
      </a:lvl5pPr>
      <a:lvl6pPr marL="19970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ea typeface="+mn-ea"/>
        </a:defRPr>
      </a:lvl6pPr>
      <a:lvl7pPr marL="24542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ea typeface="+mn-ea"/>
        </a:defRPr>
      </a:lvl7pPr>
      <a:lvl8pPr marL="29114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ea typeface="+mn-ea"/>
        </a:defRPr>
      </a:lvl8pPr>
      <a:lvl9pPr marL="33686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16" y="0"/>
            <a:ext cx="454937" cy="5715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71332" tIns="35666" rIns="71332" bIns="35666"/>
          <a:lstStyle/>
          <a:p>
            <a:pPr>
              <a:lnSpc>
                <a:spcPct val="90000"/>
              </a:lnSpc>
              <a:defRPr/>
            </a:pPr>
            <a:endParaRPr lang="en-US" sz="1700">
              <a:solidFill>
                <a:srgbClr val="7889FB"/>
              </a:solidFill>
              <a:latin typeface="Arial" charset="0"/>
              <a:ea typeface="+mn-ea"/>
            </a:endParaRP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674" y="1562366"/>
            <a:ext cx="8304390" cy="373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332" tIns="35666" rIns="71332" bIns="35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51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84674" y="494775"/>
            <a:ext cx="8304390" cy="53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332" tIns="35666" rIns="71332" bIns="35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62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7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7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7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7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7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356662" algn="l" rtl="0" fontAlgn="base">
        <a:lnSpc>
          <a:spcPct val="90000"/>
        </a:lnSpc>
        <a:spcBef>
          <a:spcPct val="0"/>
        </a:spcBef>
        <a:spcAft>
          <a:spcPct val="0"/>
        </a:spcAft>
        <a:defRPr sz="17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713323" algn="l" rtl="0" fontAlgn="base">
        <a:lnSpc>
          <a:spcPct val="90000"/>
        </a:lnSpc>
        <a:spcBef>
          <a:spcPct val="0"/>
        </a:spcBef>
        <a:spcAft>
          <a:spcPct val="0"/>
        </a:spcAft>
        <a:defRPr sz="17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069985" algn="l" rtl="0" fontAlgn="base">
        <a:lnSpc>
          <a:spcPct val="90000"/>
        </a:lnSpc>
        <a:spcBef>
          <a:spcPct val="0"/>
        </a:spcBef>
        <a:spcAft>
          <a:spcPct val="0"/>
        </a:spcAft>
        <a:defRPr sz="17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426647" algn="l" rtl="0" fontAlgn="base">
        <a:lnSpc>
          <a:spcPct val="90000"/>
        </a:lnSpc>
        <a:spcBef>
          <a:spcPct val="0"/>
        </a:spcBef>
        <a:spcAft>
          <a:spcPct val="0"/>
        </a:spcAft>
        <a:defRPr sz="17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34987" indent="-134987" algn="l" rtl="0" eaLnBrk="0" fontAlgn="base" hangingPunct="0">
        <a:spcBef>
          <a:spcPts val="78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97530" indent="-127556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1200">
          <a:solidFill>
            <a:schemeClr val="tx1"/>
          </a:solidFill>
          <a:latin typeface="+mn-lt"/>
          <a:cs typeface="+mn-cs"/>
        </a:defRPr>
      </a:lvl2pPr>
      <a:lvl3pPr marL="667503" indent="-134987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3pPr>
      <a:lvl4pPr marL="938714" indent="-134987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200">
          <a:solidFill>
            <a:schemeClr val="bg1"/>
          </a:solidFill>
          <a:latin typeface="+mn-lt"/>
          <a:cs typeface="+mn-cs"/>
        </a:defRPr>
      </a:lvl4pPr>
      <a:lvl5pPr marL="1201256" indent="-127556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200">
          <a:solidFill>
            <a:schemeClr val="bg1"/>
          </a:solidFill>
          <a:latin typeface="+mn-lt"/>
          <a:cs typeface="+mn-cs"/>
        </a:defRPr>
      </a:lvl5pPr>
      <a:lvl6pPr marL="1557918" indent="-127556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200">
          <a:solidFill>
            <a:schemeClr val="bg1"/>
          </a:solidFill>
          <a:latin typeface="+mn-lt"/>
          <a:cs typeface="+mn-cs"/>
        </a:defRPr>
      </a:lvl6pPr>
      <a:lvl7pPr marL="1914580" indent="-127556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200">
          <a:solidFill>
            <a:schemeClr val="bg1"/>
          </a:solidFill>
          <a:latin typeface="+mn-lt"/>
          <a:cs typeface="+mn-cs"/>
        </a:defRPr>
      </a:lvl7pPr>
      <a:lvl8pPr marL="2271242" indent="-127556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200">
          <a:solidFill>
            <a:schemeClr val="bg1"/>
          </a:solidFill>
          <a:latin typeface="+mn-lt"/>
          <a:cs typeface="+mn-cs"/>
        </a:defRPr>
      </a:lvl8pPr>
      <a:lvl9pPr marL="2627903" indent="-127556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2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62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323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985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647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309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970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632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3294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1511"/>
            <a:ext cx="8229600" cy="64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3282"/>
            <a:ext cx="8229600" cy="441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4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337969"/>
            <a:ext cx="1676400" cy="27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Leman Akoglu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4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93964" y="5337969"/>
            <a:ext cx="4156075" cy="27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Mining Anomalous Graphs from Edge Streams</a:t>
            </a:r>
          </a:p>
        </p:txBody>
      </p:sp>
      <p:sp>
        <p:nvSpPr>
          <p:cNvPr id="64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5337969"/>
            <a:ext cx="1689100" cy="27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1082ED23-58EC-40F6-8BFF-0E66CA9E25AC}" type="slidenum">
              <a:rPr lang="en-US" altLang="en-US" smtClean="0">
                <a:solidFill>
                  <a:prstClr val="black"/>
                </a:solidFill>
                <a:ea typeface="MS PGothic" pitchFamily="34" charset="-128"/>
              </a:rPr>
              <a:pPr/>
              <a:t>‹#›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457200" y="209021"/>
            <a:ext cx="8242300" cy="489479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69900" y="52705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000">
              <a:solidFill>
                <a:prstClr val="black"/>
              </a:solidFill>
              <a:latin typeface="Tahoma" pitchFamily="34" charset="0"/>
              <a:ea typeface="MS PGothic" pitchFamily="34" charset="-128"/>
            </a:endParaRPr>
          </a:p>
        </p:txBody>
      </p:sp>
      <p:pic>
        <p:nvPicPr>
          <p:cNvPr id="1033" name="Picture 2" descr="SBU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1" y="388938"/>
            <a:ext cx="809625" cy="75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2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Corbel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Corbel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Corbel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Corbel" pitchFamily="34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MS PGothic" pitchFamily="34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76200" y="1676723"/>
            <a:ext cx="9086851" cy="799777"/>
          </a:xfrm>
        </p:spPr>
        <p:txBody>
          <a:bodyPr/>
          <a:lstStyle/>
          <a:p>
            <a:pPr algn="ctr"/>
            <a:r>
              <a:rPr lang="en-US" sz="3600" dirty="0"/>
              <a:t>Detection Approaches </a:t>
            </a:r>
            <a:r>
              <a:rPr lang="en-US" sz="3600"/>
              <a:t>and </a:t>
            </a:r>
            <a:r>
              <a:rPr lang="en-US" sz="3600" smtClean="0"/>
              <a:t>E4 </a:t>
            </a:r>
            <a:r>
              <a:rPr lang="en-US" sz="3600" dirty="0"/>
              <a:t>Findings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xmlns="" id="{155ABD9F-D0CF-49B9-A85C-9980404136F7}"/>
              </a:ext>
            </a:extLst>
          </p:cNvPr>
          <p:cNvSpPr txBox="1">
            <a:spLocks/>
          </p:cNvSpPr>
          <p:nvPr/>
        </p:nvSpPr>
        <p:spPr bwMode="auto">
          <a:xfrm>
            <a:off x="133349" y="3009900"/>
            <a:ext cx="859155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FontTx/>
              <a:buNone/>
              <a:defRPr sz="2800" b="1" i="0" kern="1200" spc="0" baseline="0">
                <a:solidFill>
                  <a:schemeClr val="bg2"/>
                </a:solidFill>
                <a:latin typeface="+mj-lt"/>
                <a:ea typeface="ＭＳ Ｐゴシック" pitchFamily="34" charset="-128"/>
                <a:cs typeface="Arial" pitchFamily="34" charset="0"/>
              </a:defRPr>
            </a:lvl1pPr>
            <a:lvl2pPr marL="495300" indent="-21907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400" kern="1200" spc="0" baseline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665163" indent="-173038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Char char="•"/>
              <a:defRPr sz="1400" kern="1200" spc="0" baseline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203325" indent="-1730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1600">
                <a:solidFill>
                  <a:schemeClr val="bg1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15398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19970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6pPr>
            <a:lvl7pPr marL="24542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7pPr>
            <a:lvl8pPr marL="29114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8pPr>
            <a:lvl9pPr marL="33686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Yan Chen and </a:t>
            </a:r>
            <a:r>
              <a:rPr lang="en-US" dirty="0" err="1" smtClean="0"/>
              <a:t>Runqing</a:t>
            </a:r>
            <a:r>
              <a:rPr lang="en-US" dirty="0" smtClean="0"/>
              <a:t> Yang</a:t>
            </a:r>
            <a:endParaRPr lang="en-US" dirty="0"/>
          </a:p>
          <a:p>
            <a:r>
              <a:rPr lang="en-US" dirty="0"/>
              <a:t>Northwestern University</a:t>
            </a:r>
          </a:p>
        </p:txBody>
      </p:sp>
    </p:spTree>
    <p:extLst>
      <p:ext uri="{BB962C8B-B14F-4D97-AF65-F5344CB8AC3E}">
        <p14:creationId xmlns:p14="http://schemas.microsoft.com/office/powerpoint/2010/main" val="787512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Graph for Campaign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32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dirty="0"/>
              <a:t>Attack Campaign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Data Collection and Exfiltration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75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42287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80975" y="182880"/>
            <a:ext cx="8772525" cy="330729"/>
          </a:xfrm>
        </p:spPr>
        <p:txBody>
          <a:bodyPr/>
          <a:lstStyle/>
          <a:p>
            <a:r>
              <a:rPr lang="en-US" altLang="zh-CN" sz="2800" dirty="0"/>
              <a:t>Our Findings Summary</a:t>
            </a:r>
          </a:p>
        </p:txBody>
      </p:sp>
      <p:sp>
        <p:nvSpPr>
          <p:cNvPr id="8" name="Rectangle 49"/>
          <p:cNvSpPr/>
          <p:nvPr/>
        </p:nvSpPr>
        <p:spPr>
          <a:xfrm>
            <a:off x="152400" y="744257"/>
            <a:ext cx="877252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3657600">
              <a:buClr>
                <a:srgbClr val="0000FF"/>
              </a:buClr>
              <a:buFont typeface="Wingdings" pitchFamily="20" charset="2"/>
              <a:buChar char="v"/>
            </a:pPr>
            <a:r>
              <a:rPr lang="en-US" altLang="zh-CN" sz="2400" dirty="0">
                <a:solidFill>
                  <a:srgbClr val="0000FF"/>
                </a:solidFill>
                <a:ea typeface="宋体" charset="-122"/>
              </a:rPr>
              <a:t>Attacks were conducted by TA5.1 during 2 days: </a:t>
            </a:r>
            <a:br>
              <a:rPr lang="en-US" altLang="zh-CN" sz="2400" dirty="0">
                <a:solidFill>
                  <a:srgbClr val="0000FF"/>
                </a:solidFill>
                <a:ea typeface="宋体" charset="-122"/>
              </a:rPr>
            </a:br>
            <a:r>
              <a:rPr lang="en-US" altLang="zh-CN" sz="2400" dirty="0">
                <a:solidFill>
                  <a:srgbClr val="0000FF"/>
                </a:solidFill>
                <a:ea typeface="宋体" charset="-122"/>
              </a:rPr>
              <a:t>13th (on MARPLE data), 19th (MARPLE - TRACE data) </a:t>
            </a:r>
          </a:p>
          <a:p>
            <a:pPr marL="720000" lvl="1" indent="-360000" defTabSz="3657600">
              <a:lnSpc>
                <a:spcPct val="150000"/>
              </a:lnSpc>
              <a:buClr>
                <a:schemeClr val="tx1"/>
              </a:buClr>
              <a:buSzPct val="65000"/>
              <a:buFont typeface="Wingdings" pitchFamily="20" charset="2"/>
              <a:buChar char="n"/>
            </a:pPr>
            <a:r>
              <a:rPr lang="en-US" altLang="zh-CN" sz="2200" dirty="0">
                <a:latin typeface="Arial" charset="0"/>
                <a:cs typeface="Arial" charset="0"/>
              </a:rPr>
              <a:t>On 13th: successfully detect several attacks in real-time.</a:t>
            </a:r>
          </a:p>
          <a:p>
            <a:pPr marL="1177200" lvl="2" indent="-360000" defTabSz="3657600">
              <a:lnSpc>
                <a:spcPct val="150000"/>
              </a:lnSpc>
              <a:buClr>
                <a:schemeClr val="tx1"/>
              </a:buClr>
              <a:buSzPct val="65000"/>
              <a:buFont typeface="Wingdings" pitchFamily="20" charset="2"/>
              <a:buChar char="n"/>
            </a:pPr>
            <a:r>
              <a:rPr lang="en-US" altLang="zh-CN" sz="2200" dirty="0">
                <a:latin typeface="Arial" charset="0"/>
                <a:cs typeface="Arial" charset="0"/>
              </a:rPr>
              <a:t>Email phishing with two malicious executables downloaded and executed. </a:t>
            </a:r>
          </a:p>
          <a:p>
            <a:pPr marL="1177200" lvl="2" indent="-360000" defTabSz="3657600">
              <a:lnSpc>
                <a:spcPct val="150000"/>
              </a:lnSpc>
              <a:buClr>
                <a:schemeClr val="tx1"/>
              </a:buClr>
              <a:buSzPct val="65000"/>
              <a:buFont typeface="Wingdings" pitchFamily="20" charset="2"/>
              <a:buChar char="n"/>
            </a:pPr>
            <a:r>
              <a:rPr lang="en-US" altLang="zh-CN" sz="2200" dirty="0" err="1">
                <a:latin typeface="Arial" charset="0"/>
                <a:cs typeface="Arial" charset="0"/>
              </a:rPr>
              <a:t>Powershell</a:t>
            </a:r>
            <a:r>
              <a:rPr lang="en-US" altLang="zh-CN" sz="2200" dirty="0">
                <a:latin typeface="Arial" charset="0"/>
                <a:cs typeface="Arial" charset="0"/>
              </a:rPr>
              <a:t>-based attack in which an </a:t>
            </a:r>
            <a:r>
              <a:rPr lang="en-US" altLang="zh-CN" sz="2200" dirty="0" smtClean="0">
                <a:latin typeface="Arial" charset="0"/>
                <a:cs typeface="Arial" charset="0"/>
              </a:rPr>
              <a:t>obfuscated </a:t>
            </a:r>
            <a:r>
              <a:rPr lang="en-US" altLang="zh-CN" sz="2200" dirty="0">
                <a:latin typeface="Arial" charset="0"/>
                <a:cs typeface="Arial" charset="0"/>
              </a:rPr>
              <a:t>script is downloaded and executed.</a:t>
            </a:r>
          </a:p>
          <a:p>
            <a:pPr marL="1177200" lvl="2" indent="-360000" defTabSz="3657600">
              <a:lnSpc>
                <a:spcPct val="150000"/>
              </a:lnSpc>
              <a:buClr>
                <a:schemeClr val="tx1"/>
              </a:buClr>
              <a:buSzPct val="65000"/>
              <a:buFont typeface="Wingdings" pitchFamily="20" charset="2"/>
              <a:buChar char="n"/>
            </a:pPr>
            <a:r>
              <a:rPr lang="en-US" altLang="zh-CN" sz="2200" dirty="0">
                <a:latin typeface="Arial" charset="0"/>
                <a:cs typeface="Arial" charset="0"/>
              </a:rPr>
              <a:t>Data leakage attack with high confidential documents are stole through VNC.</a:t>
            </a:r>
          </a:p>
        </p:txBody>
      </p:sp>
    </p:spTree>
    <p:extLst>
      <p:ext uri="{BB962C8B-B14F-4D97-AF65-F5344CB8AC3E}">
        <p14:creationId xmlns:p14="http://schemas.microsoft.com/office/powerpoint/2010/main" val="70505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80975" y="182880"/>
            <a:ext cx="8772525" cy="330729"/>
          </a:xfrm>
        </p:spPr>
        <p:txBody>
          <a:bodyPr/>
          <a:lstStyle/>
          <a:p>
            <a:r>
              <a:rPr lang="en-US" altLang="zh-CN" sz="2800" dirty="0"/>
              <a:t>Our Findings Summary</a:t>
            </a:r>
          </a:p>
        </p:txBody>
      </p:sp>
      <p:sp>
        <p:nvSpPr>
          <p:cNvPr id="8" name="Rectangle 49"/>
          <p:cNvSpPr/>
          <p:nvPr/>
        </p:nvSpPr>
        <p:spPr>
          <a:xfrm>
            <a:off x="152400" y="744257"/>
            <a:ext cx="8772524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3657600">
              <a:buClr>
                <a:srgbClr val="0000FF"/>
              </a:buClr>
              <a:buFont typeface="Wingdings" pitchFamily="20" charset="2"/>
              <a:buChar char="v"/>
            </a:pPr>
            <a:r>
              <a:rPr lang="en-US" altLang="zh-CN" sz="2400" dirty="0">
                <a:solidFill>
                  <a:srgbClr val="0000FF"/>
                </a:solidFill>
                <a:ea typeface="宋体" charset="-122"/>
              </a:rPr>
              <a:t>Attacks were conducted by TA5.1 during 2 days: </a:t>
            </a:r>
            <a:br>
              <a:rPr lang="en-US" altLang="zh-CN" sz="2400" dirty="0">
                <a:solidFill>
                  <a:srgbClr val="0000FF"/>
                </a:solidFill>
                <a:ea typeface="宋体" charset="-122"/>
              </a:rPr>
            </a:br>
            <a:r>
              <a:rPr lang="en-US" altLang="zh-CN" sz="2400" dirty="0">
                <a:solidFill>
                  <a:srgbClr val="0000FF"/>
                </a:solidFill>
                <a:ea typeface="宋体" charset="-122"/>
              </a:rPr>
              <a:t>13th (on MARPLE data), 19th (MARPLE - TRACE data) </a:t>
            </a:r>
          </a:p>
          <a:p>
            <a:pPr marL="720000" lvl="1" indent="-360000" defTabSz="3657600">
              <a:lnSpc>
                <a:spcPct val="150000"/>
              </a:lnSpc>
              <a:buClr>
                <a:schemeClr val="tx1"/>
              </a:buClr>
              <a:buSzPct val="65000"/>
              <a:buFont typeface="Wingdings" pitchFamily="20" charset="2"/>
              <a:buChar char="n"/>
            </a:pPr>
            <a:r>
              <a:rPr lang="en-US" altLang="zh-CN" sz="2200" dirty="0">
                <a:latin typeface="Arial" charset="0"/>
                <a:cs typeface="Arial" charset="0"/>
              </a:rPr>
              <a:t>On 19th:</a:t>
            </a:r>
          </a:p>
          <a:p>
            <a:pPr marL="1177200" lvl="2" indent="-360000" defTabSz="3657600">
              <a:lnSpc>
                <a:spcPct val="150000"/>
              </a:lnSpc>
              <a:buClr>
                <a:schemeClr val="tx1"/>
              </a:buClr>
              <a:buSzPct val="65000"/>
              <a:buFont typeface="Wingdings" pitchFamily="20" charset="2"/>
              <a:buChar char="n"/>
            </a:pPr>
            <a:r>
              <a:rPr lang="en-US" altLang="zh-CN" sz="2200" dirty="0" smtClean="0">
                <a:latin typeface="Arial" charset="0"/>
                <a:cs typeface="Arial" charset="0"/>
              </a:rPr>
              <a:t>Part of TA1 collectors </a:t>
            </a:r>
            <a:r>
              <a:rPr lang="en-US" altLang="zh-CN" sz="2200" dirty="0">
                <a:latin typeface="Arial" charset="0"/>
                <a:cs typeface="Arial" charset="0"/>
              </a:rPr>
              <a:t>was killed by an attacker through SSH</a:t>
            </a:r>
            <a:r>
              <a:rPr lang="en-US" altLang="zh-CN" sz="2200" dirty="0" smtClean="0">
                <a:latin typeface="Arial" charset="0"/>
                <a:cs typeface="Arial" charset="0"/>
              </a:rPr>
              <a:t>. </a:t>
            </a:r>
            <a:endParaRPr lang="en-US" altLang="zh-CN" sz="2200" dirty="0">
              <a:latin typeface="Arial" charset="0"/>
              <a:cs typeface="Arial" charset="0"/>
            </a:endParaRPr>
          </a:p>
          <a:p>
            <a:pPr marL="1177200" lvl="2" indent="-360000" defTabSz="3657600">
              <a:lnSpc>
                <a:spcPct val="150000"/>
              </a:lnSpc>
              <a:buClr>
                <a:schemeClr val="tx1"/>
              </a:buClr>
              <a:buSzPct val="65000"/>
              <a:buFont typeface="Wingdings" pitchFamily="20" charset="2"/>
              <a:buChar char="n"/>
            </a:pPr>
            <a:r>
              <a:rPr lang="en-US" altLang="zh-CN" sz="2200" dirty="0">
                <a:latin typeface="Arial" charset="0"/>
                <a:cs typeface="Arial" charset="0"/>
              </a:rPr>
              <a:t>Reconnaissance and Data Leakage. Host information is collected and </a:t>
            </a:r>
            <a:r>
              <a:rPr lang="en-US" altLang="zh-CN" sz="2200" dirty="0" err="1">
                <a:latin typeface="Arial" charset="0"/>
                <a:cs typeface="Arial" charset="0"/>
              </a:rPr>
              <a:t>exfiltrated</a:t>
            </a:r>
            <a:r>
              <a:rPr lang="en-US" altLang="zh-CN" sz="2200" dirty="0">
                <a:latin typeface="Arial" charset="0"/>
                <a:cs typeface="Arial" charset="0"/>
              </a:rPr>
              <a:t> through </a:t>
            </a:r>
            <a:r>
              <a:rPr lang="en-US" altLang="zh-CN" sz="2200" dirty="0">
                <a:latin typeface="Arial" charset="0"/>
                <a:cs typeface="Arial" charset="0"/>
              </a:rPr>
              <a:t>SSH. </a:t>
            </a:r>
          </a:p>
        </p:txBody>
      </p:sp>
    </p:spTree>
    <p:extLst>
      <p:ext uri="{BB962C8B-B14F-4D97-AF65-F5344CB8AC3E}">
        <p14:creationId xmlns:p14="http://schemas.microsoft.com/office/powerpoint/2010/main" val="134833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80975" y="182880"/>
            <a:ext cx="8772525" cy="330729"/>
          </a:xfrm>
        </p:spPr>
        <p:txBody>
          <a:bodyPr/>
          <a:lstStyle/>
          <a:p>
            <a:r>
              <a:rPr lang="en-US" altLang="zh-CN" sz="2800" dirty="0"/>
              <a:t>Attack Campaign 1 (on Nov 13</a:t>
            </a:r>
            <a:r>
              <a:rPr lang="en-US" altLang="zh-CN" sz="2800" baseline="30000" dirty="0"/>
              <a:t>th</a:t>
            </a:r>
            <a:r>
              <a:rPr lang="en-US" altLang="zh-CN" sz="2800" dirty="0"/>
              <a:t> )</a:t>
            </a:r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xmlns="" id="{D93DF7D1-3619-4E18-A96A-3688FDD8D49D}"/>
              </a:ext>
            </a:extLst>
          </p:cNvPr>
          <p:cNvSpPr/>
          <p:nvPr/>
        </p:nvSpPr>
        <p:spPr>
          <a:xfrm>
            <a:off x="0" y="744257"/>
            <a:ext cx="91440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0">
              <a:buClr>
                <a:srgbClr val="0000FF"/>
              </a:buClr>
            </a:pPr>
            <a:r>
              <a:rPr lang="en-US" altLang="zh-CN" sz="2400" dirty="0">
                <a:solidFill>
                  <a:srgbClr val="0000FF"/>
                </a:solidFill>
                <a:ea typeface="宋体" charset="-122"/>
              </a:rPr>
              <a:t>Two suspicious executable files are downloaded and executed through phishing emails.</a:t>
            </a:r>
          </a:p>
          <a:p>
            <a:pPr marL="720000" lvl="1" indent="-360000" defTabSz="3657600">
              <a:lnSpc>
                <a:spcPct val="150000"/>
              </a:lnSpc>
              <a:buClr>
                <a:schemeClr val="tx1"/>
              </a:buClr>
              <a:buSzPct val="65000"/>
              <a:buFont typeface="Wingdings" pitchFamily="20" charset="2"/>
              <a:buChar char="n"/>
            </a:pPr>
            <a:r>
              <a:rPr lang="en-US" altLang="zh-CN" sz="2200" dirty="0">
                <a:latin typeface="Arial" charset="0"/>
                <a:cs typeface="Arial" charset="0"/>
              </a:rPr>
              <a:t>doit.exe and doit2.exe was downloaded and executed from thunderbird.exe.</a:t>
            </a:r>
          </a:p>
          <a:p>
            <a:pPr marL="720000" lvl="1" indent="-360000" defTabSz="3657600">
              <a:lnSpc>
                <a:spcPct val="150000"/>
              </a:lnSpc>
              <a:buClr>
                <a:schemeClr val="tx1"/>
              </a:buClr>
              <a:buSzPct val="65000"/>
              <a:buFont typeface="Wingdings" pitchFamily="20" charset="2"/>
              <a:buChar char="n"/>
            </a:pPr>
            <a:r>
              <a:rPr lang="en-US" sz="2200" dirty="0">
                <a:latin typeface="Arial" charset="0"/>
                <a:cs typeface="Arial" charset="0"/>
              </a:rPr>
              <a:t>Both </a:t>
            </a:r>
            <a:r>
              <a:rPr lang="en-US" sz="2200" dirty="0" smtClean="0">
                <a:latin typeface="Arial" charset="0"/>
                <a:cs typeface="Arial" charset="0"/>
              </a:rPr>
              <a:t>processes </a:t>
            </a:r>
            <a:r>
              <a:rPr lang="en-US" sz="2200" dirty="0">
                <a:latin typeface="Arial" charset="0"/>
                <a:cs typeface="Arial" charset="0"/>
              </a:rPr>
              <a:t>sent and received </a:t>
            </a:r>
            <a:r>
              <a:rPr lang="en-US" sz="2200" dirty="0" err="1" smtClean="0">
                <a:latin typeface="Arial" charset="0"/>
                <a:cs typeface="Arial" charset="0"/>
              </a:rPr>
              <a:t>msgs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>
                <a:latin typeface="Arial" charset="0"/>
                <a:cs typeface="Arial" charset="0"/>
              </a:rPr>
              <a:t>from 128.55.12.185 on port 31337.</a:t>
            </a:r>
          </a:p>
          <a:p>
            <a:pPr defTabSz="3657600">
              <a:lnSpc>
                <a:spcPct val="150000"/>
              </a:lnSpc>
              <a:buClr>
                <a:schemeClr val="tx1"/>
              </a:buClr>
              <a:buSzPct val="65000"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宋体" charset="-122"/>
                <a:cs typeface="Arial" charset="0"/>
              </a:rPr>
              <a:t>Then attackers leverage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宋体" charset="-122"/>
                <a:cs typeface="Arial" charset="0"/>
              </a:rPr>
              <a:t>Powershell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宋体" charset="-122"/>
                <a:cs typeface="Arial" charset="0"/>
              </a:rPr>
              <a:t> to </a:t>
            </a:r>
            <a:r>
              <a:rPr lang="en-US" altLang="zh-CN" sz="2400" dirty="0">
                <a:solidFill>
                  <a:srgbClr val="0000FF"/>
                </a:solidFill>
                <a:latin typeface="Arial" charset="0"/>
                <a:ea typeface="宋体" charset="-122"/>
                <a:cs typeface="Arial" charset="0"/>
              </a:rPr>
              <a:t>perform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  <a:ea typeface="宋体" charset="-122"/>
                <a:cs typeface="Arial" charset="0"/>
              </a:rPr>
              <a:t>malicious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宋体" charset="-122"/>
                <a:cs typeface="Arial" charset="0"/>
              </a:rPr>
              <a:t>actions.</a:t>
            </a:r>
          </a:p>
          <a:p>
            <a:pPr marL="720000" lvl="1" indent="-360000" defTabSz="3657600">
              <a:lnSpc>
                <a:spcPct val="150000"/>
              </a:lnSpc>
              <a:buClr>
                <a:schemeClr val="tx1"/>
              </a:buClr>
              <a:buSzPct val="65000"/>
              <a:buFont typeface="Wingdings" pitchFamily="20" charset="2"/>
              <a:buChar char="n"/>
            </a:pPr>
            <a:r>
              <a:rPr lang="en-US" altLang="zh-CN" sz="2200" dirty="0">
                <a:latin typeface="Arial" charset="0"/>
                <a:cs typeface="Arial" charset="0"/>
              </a:rPr>
              <a:t>A multi-layer obfuscated </a:t>
            </a:r>
            <a:r>
              <a:rPr lang="en-US" altLang="zh-CN" sz="2200" dirty="0" err="1">
                <a:latin typeface="Arial" charset="0"/>
                <a:cs typeface="Arial" charset="0"/>
              </a:rPr>
              <a:t>powershell</a:t>
            </a:r>
            <a:r>
              <a:rPr lang="en-US" altLang="zh-CN" sz="2200" dirty="0">
                <a:latin typeface="Arial" charset="0"/>
                <a:cs typeface="Arial" charset="0"/>
              </a:rPr>
              <a:t> script was downloaded and </a:t>
            </a:r>
            <a:r>
              <a:rPr lang="en-US" altLang="zh-CN" sz="2400" dirty="0">
                <a:latin typeface="Arial" charset="0"/>
                <a:cs typeface="Arial" charset="0"/>
              </a:rPr>
              <a:t>executed </a:t>
            </a:r>
            <a:r>
              <a:rPr lang="en-US" altLang="zh-CN" sz="2200" dirty="0">
                <a:latin typeface="Arial" charset="0"/>
                <a:cs typeface="Arial" charset="0"/>
              </a:rPr>
              <a:t>from </a:t>
            </a:r>
            <a:r>
              <a:rPr lang="en-US" sz="2400" dirty="0">
                <a:latin typeface="Arial" charset="0"/>
                <a:cs typeface="Arial" charset="0"/>
              </a:rPr>
              <a:t>128.55.12.185</a:t>
            </a:r>
            <a:r>
              <a:rPr lang="en-US" altLang="zh-CN" sz="2400" dirty="0">
                <a:latin typeface="Arial" charset="0"/>
                <a:cs typeface="Arial" charset="0"/>
              </a:rPr>
              <a:t>.</a:t>
            </a:r>
            <a:endParaRPr lang="en-US" sz="2400" dirty="0">
              <a:solidFill>
                <a:srgbClr val="0000FF"/>
              </a:solidFill>
              <a:latin typeface="Arial" charset="0"/>
              <a:ea typeface="宋体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7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Graph for Campaign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6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80975" y="182880"/>
            <a:ext cx="8772525" cy="330729"/>
          </a:xfrm>
        </p:spPr>
        <p:txBody>
          <a:bodyPr/>
          <a:lstStyle/>
          <a:p>
            <a:r>
              <a:rPr lang="en-US" altLang="zh-CN" sz="2800" dirty="0"/>
              <a:t>Attack Campaign 1 (on Nov 13</a:t>
            </a:r>
            <a:r>
              <a:rPr lang="en-US" altLang="zh-CN" sz="2800" baseline="30000" dirty="0"/>
              <a:t>th</a:t>
            </a:r>
            <a:r>
              <a:rPr lang="en-US" altLang="zh-CN" sz="2800" dirty="0"/>
              <a:t> ) </a:t>
            </a:r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xmlns="" id="{D93DF7D1-3619-4E18-A96A-3688FDD8D49D}"/>
              </a:ext>
            </a:extLst>
          </p:cNvPr>
          <p:cNvSpPr/>
          <p:nvPr/>
        </p:nvSpPr>
        <p:spPr>
          <a:xfrm>
            <a:off x="76200" y="6477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0">
              <a:buClr>
                <a:srgbClr val="0000FF"/>
              </a:buClr>
            </a:pPr>
            <a:r>
              <a:rPr lang="en-US" altLang="zh-CN" sz="2400" dirty="0">
                <a:solidFill>
                  <a:srgbClr val="0000FF"/>
                </a:solidFill>
                <a:ea typeface="宋体" charset="-122"/>
              </a:rPr>
              <a:t>First layer obfuscated </a:t>
            </a:r>
            <a:r>
              <a:rPr lang="en-US" altLang="zh-CN" sz="2400" dirty="0" err="1">
                <a:solidFill>
                  <a:srgbClr val="0000FF"/>
                </a:solidFill>
                <a:ea typeface="宋体" charset="-122"/>
              </a:rPr>
              <a:t>Powershell</a:t>
            </a:r>
            <a:r>
              <a:rPr lang="en-US" altLang="zh-CN" sz="2400" dirty="0">
                <a:solidFill>
                  <a:srgbClr val="0000FF"/>
                </a:solidFill>
                <a:ea typeface="宋体" charset="-122"/>
              </a:rPr>
              <a:t> script: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72D66403-D31F-490E-B761-9F2EA3B32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77" y="1104900"/>
            <a:ext cx="6295238" cy="227619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2F62C3D-DB5E-4F81-AC78-BA1325899778}"/>
              </a:ext>
            </a:extLst>
          </p:cNvPr>
          <p:cNvSpPr/>
          <p:nvPr/>
        </p:nvSpPr>
        <p:spPr>
          <a:xfrm>
            <a:off x="104692" y="3433675"/>
            <a:ext cx="89631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>
                <a:latin typeface="Arial" charset="0"/>
                <a:cs typeface="Arial" charset="0"/>
              </a:rPr>
              <a:t>The string embedded in first layer script was first decoded by base64 and </a:t>
            </a:r>
            <a:br>
              <a:rPr lang="en-US" altLang="zh-CN" sz="1800" dirty="0">
                <a:latin typeface="Arial" charset="0"/>
                <a:cs typeface="Arial" charset="0"/>
              </a:rPr>
            </a:br>
            <a:r>
              <a:rPr lang="en-US" altLang="zh-CN" sz="1800" dirty="0">
                <a:latin typeface="Arial" charset="0"/>
                <a:cs typeface="Arial" charset="0"/>
              </a:rPr>
              <a:t>then decompressed using </a:t>
            </a:r>
            <a:r>
              <a:rPr lang="en-US" altLang="zh-CN" sz="1800" dirty="0" err="1">
                <a:latin typeface="Arial" charset="0"/>
                <a:cs typeface="Arial" charset="0"/>
              </a:rPr>
              <a:t>Gzip</a:t>
            </a:r>
            <a:r>
              <a:rPr lang="en-US" altLang="zh-CN" sz="1800" dirty="0">
                <a:latin typeface="Arial" charset="0"/>
                <a:cs typeface="Arial" charset="0"/>
              </a:rPr>
              <a:t>.</a:t>
            </a:r>
          </a:p>
          <a:p>
            <a:r>
              <a:rPr lang="en-US" dirty="0">
                <a:latin typeface="Arial" charset="0"/>
                <a:cs typeface="Arial" charset="0"/>
              </a:rPr>
              <a:t> </a:t>
            </a:r>
            <a:endParaRPr lang="en-US" dirty="0"/>
          </a:p>
        </p:txBody>
      </p:sp>
      <p:sp>
        <p:nvSpPr>
          <p:cNvPr id="8" name="Rectangle 49">
            <a:extLst>
              <a:ext uri="{FF2B5EF4-FFF2-40B4-BE49-F238E27FC236}">
                <a16:creationId xmlns:a16="http://schemas.microsoft.com/office/drawing/2014/main" xmlns="" id="{2FAAD805-DD10-48BE-97B6-CAB351AFD7C6}"/>
              </a:ext>
            </a:extLst>
          </p:cNvPr>
          <p:cNvSpPr/>
          <p:nvPr/>
        </p:nvSpPr>
        <p:spPr>
          <a:xfrm>
            <a:off x="76200" y="39833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0">
              <a:buClr>
                <a:srgbClr val="0000FF"/>
              </a:buClr>
            </a:pPr>
            <a:r>
              <a:rPr lang="en-US" altLang="zh-CN" sz="2400" dirty="0">
                <a:solidFill>
                  <a:srgbClr val="0000FF"/>
                </a:solidFill>
                <a:ea typeface="宋体" charset="-122"/>
              </a:rPr>
              <a:t>Second layer obfuscated </a:t>
            </a:r>
            <a:r>
              <a:rPr lang="en-US" altLang="zh-CN" sz="2400" dirty="0" err="1">
                <a:solidFill>
                  <a:srgbClr val="0000FF"/>
                </a:solidFill>
                <a:ea typeface="宋体" charset="-122"/>
              </a:rPr>
              <a:t>Powershell</a:t>
            </a:r>
            <a:r>
              <a:rPr lang="en-US" altLang="zh-CN" sz="2400" dirty="0">
                <a:solidFill>
                  <a:srgbClr val="0000FF"/>
                </a:solidFill>
                <a:ea typeface="宋体" charset="-122"/>
              </a:rPr>
              <a:t> script: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6A8D0FFF-CA4F-4BB1-A6E3-B744CC2B1732}"/>
              </a:ext>
            </a:extLst>
          </p:cNvPr>
          <p:cNvSpPr/>
          <p:nvPr/>
        </p:nvSpPr>
        <p:spPr>
          <a:xfrm>
            <a:off x="76200" y="4398885"/>
            <a:ext cx="90588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dirty="0">
                <a:latin typeface="Arial" charset="0"/>
                <a:cs typeface="Arial" charset="0"/>
              </a:rPr>
              <a:t>The content decoded from the above string is still a base64 encoded string, which was </a:t>
            </a:r>
            <a:br>
              <a:rPr lang="en-US" altLang="zh-CN" sz="1800" dirty="0">
                <a:latin typeface="Arial" charset="0"/>
                <a:cs typeface="Arial" charset="0"/>
              </a:rPr>
            </a:br>
            <a:r>
              <a:rPr lang="en-US" altLang="zh-CN" sz="1800" dirty="0">
                <a:latin typeface="Arial" charset="0"/>
                <a:cs typeface="Arial" charset="0"/>
              </a:rPr>
              <a:t>executed by the attacker using the built-in </a:t>
            </a:r>
            <a:r>
              <a:rPr lang="en-US" altLang="zh-CN" sz="1800" dirty="0" err="1">
                <a:latin typeface="Arial" charset="0"/>
                <a:cs typeface="Arial" charset="0"/>
              </a:rPr>
              <a:t>EncodedCommand</a:t>
            </a:r>
            <a:r>
              <a:rPr lang="en-US" altLang="zh-CN" sz="1800" dirty="0">
                <a:latin typeface="Arial" charset="0"/>
                <a:cs typeface="Arial" charset="0"/>
              </a:rPr>
              <a:t> option of </a:t>
            </a:r>
            <a:r>
              <a:rPr lang="en-US" altLang="zh-CN" sz="1800" dirty="0" err="1">
                <a:latin typeface="Arial" charset="0"/>
                <a:cs typeface="Arial" charset="0"/>
              </a:rPr>
              <a:t>Powershell</a:t>
            </a:r>
            <a:r>
              <a:rPr lang="en-US" altLang="zh-CN" sz="1800" dirty="0">
                <a:latin typeface="Arial" charset="0"/>
                <a:cs typeface="Arial" charset="0"/>
              </a:rPr>
              <a:t>.</a:t>
            </a:r>
          </a:p>
          <a:p>
            <a:r>
              <a:rPr lang="en-US" dirty="0">
                <a:latin typeface="Arial" charset="0"/>
                <a:cs typeface="Arial" charset="0"/>
              </a:rPr>
              <a:t> </a:t>
            </a:r>
            <a:endParaRPr 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933AD044-372F-4279-9E7F-B15386BC40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975" y="5067300"/>
            <a:ext cx="6619048" cy="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44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80975" y="182880"/>
            <a:ext cx="8772525" cy="330729"/>
          </a:xfrm>
        </p:spPr>
        <p:txBody>
          <a:bodyPr/>
          <a:lstStyle/>
          <a:p>
            <a:r>
              <a:rPr lang="en-US" altLang="zh-CN" sz="2800" dirty="0"/>
              <a:t>Attack Campaign 1 (on Nov 13</a:t>
            </a:r>
            <a:r>
              <a:rPr lang="en-US" altLang="zh-CN" sz="2800" baseline="30000" dirty="0"/>
              <a:t>th</a:t>
            </a:r>
            <a:r>
              <a:rPr lang="en-US" altLang="zh-CN" sz="2800" dirty="0"/>
              <a:t> ) </a:t>
            </a:r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xmlns="" id="{D93DF7D1-3619-4E18-A96A-3688FDD8D49D}"/>
              </a:ext>
            </a:extLst>
          </p:cNvPr>
          <p:cNvSpPr/>
          <p:nvPr/>
        </p:nvSpPr>
        <p:spPr>
          <a:xfrm>
            <a:off x="76200" y="6477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0">
              <a:buClr>
                <a:srgbClr val="0000FF"/>
              </a:buClr>
            </a:pPr>
            <a:r>
              <a:rPr lang="en-US" altLang="zh-CN" sz="2400" dirty="0">
                <a:solidFill>
                  <a:srgbClr val="0000FF"/>
                </a:solidFill>
                <a:ea typeface="宋体" charset="-122"/>
              </a:rPr>
              <a:t>Third layer obfuscated </a:t>
            </a:r>
            <a:r>
              <a:rPr lang="en-US" altLang="zh-CN" sz="2400" dirty="0" err="1">
                <a:solidFill>
                  <a:srgbClr val="0000FF"/>
                </a:solidFill>
                <a:ea typeface="宋体" charset="-122"/>
              </a:rPr>
              <a:t>Powershell</a:t>
            </a:r>
            <a:r>
              <a:rPr lang="en-US" altLang="zh-CN" sz="2400" dirty="0">
                <a:solidFill>
                  <a:srgbClr val="0000FF"/>
                </a:solidFill>
                <a:ea typeface="宋体" charset="-122"/>
              </a:rPr>
              <a:t> script: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2F62C3D-DB5E-4F81-AC78-BA1325899778}"/>
              </a:ext>
            </a:extLst>
          </p:cNvPr>
          <p:cNvSpPr/>
          <p:nvPr/>
        </p:nvSpPr>
        <p:spPr>
          <a:xfrm>
            <a:off x="104692" y="3433674"/>
            <a:ext cx="85821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Arial" charset="0"/>
                <a:cs typeface="Arial" charset="0"/>
              </a:rPr>
              <a:t>After decoding the second-layer string, we found that the content is still </a:t>
            </a:r>
            <a:r>
              <a:rPr lang="en-US" sz="1800" dirty="0" err="1">
                <a:latin typeface="Arial" charset="0"/>
                <a:cs typeface="Arial" charset="0"/>
              </a:rPr>
              <a:t>obfusucated</a:t>
            </a:r>
            <a:r>
              <a:rPr lang="en-US" sz="1800" dirty="0">
                <a:latin typeface="Arial" charset="0"/>
                <a:cs typeface="Arial" charset="0"/>
              </a:rPr>
              <a:t> using the same method (base64 + </a:t>
            </a:r>
            <a:r>
              <a:rPr lang="en-US" sz="1800" dirty="0" err="1">
                <a:latin typeface="Arial" charset="0"/>
                <a:cs typeface="Arial" charset="0"/>
              </a:rPr>
              <a:t>Gzip</a:t>
            </a:r>
            <a:r>
              <a:rPr lang="en-US" sz="1800" dirty="0" smtClean="0">
                <a:latin typeface="Arial" charset="0"/>
                <a:cs typeface="Arial" charset="0"/>
              </a:rPr>
              <a:t>).</a:t>
            </a:r>
          </a:p>
          <a:p>
            <a:endParaRPr lang="en-US" sz="1800" dirty="0">
              <a:latin typeface="Arial" charset="0"/>
              <a:cs typeface="Arial" charset="0"/>
            </a:endParaRPr>
          </a:p>
          <a:p>
            <a:r>
              <a:rPr lang="en-US" sz="1800" dirty="0" smtClean="0">
                <a:latin typeface="Arial" charset="0"/>
                <a:cs typeface="Arial" charset="0"/>
              </a:rPr>
              <a:t>Reflective loading …</a:t>
            </a:r>
            <a:endParaRPr lang="en-US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xmlns="" id="{359A4F9C-382B-42F3-9057-D9B69BE6F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35857"/>
            <a:ext cx="5695238" cy="1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08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dirty="0"/>
              <a:t>Attack Campaign </a:t>
            </a:r>
            <a:r>
              <a:rPr lang="en-US" altLang="zh-CN" sz="2400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Data Collection and Exfiltration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2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80975" y="182880"/>
            <a:ext cx="8772525" cy="330729"/>
          </a:xfrm>
        </p:spPr>
        <p:txBody>
          <a:bodyPr/>
          <a:lstStyle/>
          <a:p>
            <a:r>
              <a:rPr lang="en-US" altLang="zh-CN" sz="2800" dirty="0"/>
              <a:t>Attack Campaign 2 (on Nov 19</a:t>
            </a:r>
            <a:r>
              <a:rPr lang="en-US" altLang="zh-CN" sz="2800" baseline="30000" dirty="0"/>
              <a:t>th</a:t>
            </a:r>
            <a:r>
              <a:rPr lang="en-US" altLang="zh-CN" sz="2800" dirty="0"/>
              <a:t> )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A7EEC83E-43B7-4576-ADC9-363097E66B19}"/>
              </a:ext>
            </a:extLst>
          </p:cNvPr>
          <p:cNvSpPr/>
          <p:nvPr/>
        </p:nvSpPr>
        <p:spPr>
          <a:xfrm>
            <a:off x="228600" y="876300"/>
            <a:ext cx="8839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ea typeface="宋体" charset="-122"/>
              </a:rPr>
              <a:t>Through SSH connection, an attacker executed cmd.exe which </a:t>
            </a:r>
            <a:r>
              <a:rPr lang="en-US" sz="2400" dirty="0" smtClean="0">
                <a:solidFill>
                  <a:srgbClr val="0000FF"/>
                </a:solidFill>
                <a:ea typeface="宋体" charset="-122"/>
              </a:rPr>
              <a:t>run several </a:t>
            </a:r>
            <a:r>
              <a:rPr lang="en-US" sz="2400" dirty="0">
                <a:solidFill>
                  <a:srgbClr val="0000FF"/>
                </a:solidFill>
                <a:ea typeface="宋体" charset="-122"/>
              </a:rPr>
              <a:t>commands to locate processes of TA1 collector: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latin typeface="Arial" charset="0"/>
                <a:cs typeface="Arial" charset="0"/>
              </a:rPr>
              <a:t>schtasks</a:t>
            </a:r>
            <a:r>
              <a:rPr lang="en-US" sz="2200" dirty="0">
                <a:latin typeface="Arial" charset="0"/>
                <a:cs typeface="Arial" charset="0"/>
              </a:rPr>
              <a:t> /query  # query </a:t>
            </a:r>
            <a:r>
              <a:rPr lang="en-US" sz="2200" dirty="0" err="1">
                <a:latin typeface="Arial" charset="0"/>
                <a:cs typeface="Arial" charset="0"/>
              </a:rPr>
              <a:t>schduled</a:t>
            </a:r>
            <a:r>
              <a:rPr lang="en-US" sz="2200" dirty="0">
                <a:latin typeface="Arial" charset="0"/>
                <a:cs typeface="Arial" charset="0"/>
              </a:rPr>
              <a:t> task in Windows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charset="0"/>
                <a:cs typeface="Arial" charset="0"/>
              </a:rPr>
              <a:t>wmic </a:t>
            </a:r>
            <a:r>
              <a:rPr lang="en-US" sz="2200" dirty="0" err="1">
                <a:latin typeface="Arial" charset="0"/>
                <a:cs typeface="Arial" charset="0"/>
              </a:rPr>
              <a:t>qfe</a:t>
            </a:r>
            <a:r>
              <a:rPr lang="en-US" sz="2200" dirty="0">
                <a:latin typeface="Arial" charset="0"/>
                <a:cs typeface="Arial" charset="0"/>
              </a:rPr>
              <a:t>             # query Windows Hotfix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latin typeface="Arial" charset="0"/>
                <a:cs typeface="Arial" charset="0"/>
              </a:rPr>
              <a:t>sc</a:t>
            </a:r>
            <a:r>
              <a:rPr lang="en-US" sz="2200" dirty="0">
                <a:latin typeface="Arial" charset="0"/>
                <a:cs typeface="Arial" charset="0"/>
              </a:rPr>
              <a:t> query              # query services in Windows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latin typeface="Arial" charset="0"/>
                <a:cs typeface="Arial" charset="0"/>
              </a:rPr>
              <a:t>tasklist</a:t>
            </a:r>
            <a:r>
              <a:rPr lang="en-US" sz="2200" dirty="0">
                <a:latin typeface="Arial" charset="0"/>
                <a:cs typeface="Arial" charset="0"/>
              </a:rPr>
              <a:t>                # running process and process info(e.g. </a:t>
            </a:r>
            <a:r>
              <a:rPr lang="en-US" sz="2200" dirty="0" err="1">
                <a:latin typeface="Arial" charset="0"/>
                <a:cs typeface="Arial" charset="0"/>
              </a:rPr>
              <a:t>pid</a:t>
            </a:r>
            <a:r>
              <a:rPr lang="en-US" sz="2200" dirty="0">
                <a:latin typeface="Arial" charset="0"/>
                <a:cs typeface="Arial" charset="0"/>
              </a:rPr>
              <a:t>)</a:t>
            </a:r>
          </a:p>
          <a:p>
            <a:endParaRPr lang="en-US" sz="2400" dirty="0">
              <a:solidFill>
                <a:srgbClr val="0000FF"/>
              </a:solidFill>
              <a:ea typeface="宋体" charset="-122"/>
            </a:endParaRPr>
          </a:p>
          <a:p>
            <a:r>
              <a:rPr lang="en-US" sz="2400" dirty="0">
                <a:solidFill>
                  <a:srgbClr val="0000FF"/>
                </a:solidFill>
                <a:ea typeface="宋体" charset="-122"/>
              </a:rPr>
              <a:t>Then the attacker try to kill the TA1 </a:t>
            </a:r>
            <a:r>
              <a:rPr lang="en-US" sz="2400" dirty="0" smtClean="0">
                <a:solidFill>
                  <a:srgbClr val="0000FF"/>
                </a:solidFill>
                <a:ea typeface="宋体" charset="-122"/>
              </a:rPr>
              <a:t>collectors!</a:t>
            </a:r>
            <a:endParaRPr lang="en-US" sz="2400" dirty="0">
              <a:solidFill>
                <a:srgbClr val="0000FF"/>
              </a:solidFill>
              <a:ea typeface="宋体" charset="-122"/>
            </a:endParaRPr>
          </a:p>
          <a:p>
            <a:r>
              <a:rPr lang="en-US" sz="2200" dirty="0">
                <a:latin typeface="Arial" charset="0"/>
                <a:cs typeface="Arial" charset="0"/>
              </a:rPr>
              <a:t>1) </a:t>
            </a:r>
            <a:r>
              <a:rPr lang="en-US" sz="2200" dirty="0" err="1">
                <a:latin typeface="Arial" charset="0"/>
                <a:cs typeface="Arial" charset="0"/>
              </a:rPr>
              <a:t>taskkill</a:t>
            </a:r>
            <a:r>
              <a:rPr lang="en-US" sz="2200" dirty="0">
                <a:latin typeface="Arial" charset="0"/>
                <a:cs typeface="Arial" charset="0"/>
              </a:rPr>
              <a:t> /PID 3764 /F   # process (pid:3764) is a part of collector</a:t>
            </a:r>
          </a:p>
          <a:p>
            <a:r>
              <a:rPr lang="en-US" sz="2200" dirty="0">
                <a:latin typeface="Arial" charset="0"/>
                <a:cs typeface="Arial" charset="0"/>
              </a:rPr>
              <a:t>2) </a:t>
            </a:r>
            <a:r>
              <a:rPr lang="en-US" sz="2200" dirty="0" err="1">
                <a:latin typeface="Arial" charset="0"/>
                <a:cs typeface="Arial" charset="0"/>
              </a:rPr>
              <a:t>taskkill</a:t>
            </a:r>
            <a:r>
              <a:rPr lang="en-US" sz="2200" dirty="0">
                <a:latin typeface="Arial" charset="0"/>
                <a:cs typeface="Arial" charset="0"/>
              </a:rPr>
              <a:t> /PID 2192 /F   # process (pid:2192) is a part of collector</a:t>
            </a:r>
          </a:p>
        </p:txBody>
      </p:sp>
    </p:spTree>
    <p:extLst>
      <p:ext uri="{BB962C8B-B14F-4D97-AF65-F5344CB8AC3E}">
        <p14:creationId xmlns:p14="http://schemas.microsoft.com/office/powerpoint/2010/main" val="4185151403"/>
      </p:ext>
    </p:extLst>
  </p:cSld>
  <p:clrMapOvr>
    <a:masterClrMapping/>
  </p:clrMapOvr>
</p:sld>
</file>

<file path=ppt/theme/theme1.xml><?xml version="1.0" encoding="utf-8"?>
<a:theme xmlns:a="http://schemas.openxmlformats.org/drawingml/2006/main" name="MARPLE_16x10_DefaultTemplate_2016-06-25">
  <a:themeElements>
    <a:clrScheme name="Security">
      <a:dk1>
        <a:srgbClr val="000000"/>
      </a:dk1>
      <a:lt1>
        <a:srgbClr val="FFFFFF"/>
      </a:lt1>
      <a:dk2>
        <a:srgbClr val="00B2EF"/>
      </a:dk2>
      <a:lt2>
        <a:srgbClr val="00649D"/>
      </a:lt2>
      <a:accent1>
        <a:srgbClr val="83D1F5"/>
      </a:accent1>
      <a:accent2>
        <a:srgbClr val="17AF4B"/>
      </a:accent2>
      <a:accent3>
        <a:srgbClr val="8CC63F"/>
      </a:accent3>
      <a:accent4>
        <a:srgbClr val="F04E37"/>
      </a:accent4>
      <a:accent5>
        <a:srgbClr val="F19027"/>
      </a:accent5>
      <a:accent6>
        <a:srgbClr val="FFFF4F"/>
      </a:accent6>
      <a:hlink>
        <a:srgbClr val="00B0DA"/>
      </a:hlink>
      <a:folHlink>
        <a:srgbClr val="7F1C7D"/>
      </a:folHlink>
    </a:clrScheme>
    <a:fontScheme name="IBM Security Strategy 2011 v2.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>
          <a:solidFill>
            <a:schemeClr val="tx2"/>
          </a:solidFill>
        </a:ln>
        <a:effectLst/>
        <a:ex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600" kern="0" dirty="0" smtClean="0"/>
        </a:defPPr>
      </a:lstStyle>
    </a:txDef>
  </a:objectDefaults>
  <a:extraClrSchemeLst>
    <a:extraClrScheme>
      <a:clrScheme name="IBM_Security 1">
        <a:dk1>
          <a:srgbClr val="000000"/>
        </a:dk1>
        <a:lt1>
          <a:srgbClr val="FFFFFF"/>
        </a:lt1>
        <a:dk2>
          <a:srgbClr val="00B2EF"/>
        </a:dk2>
        <a:lt2>
          <a:srgbClr val="005B7F"/>
        </a:lt2>
        <a:accent1>
          <a:srgbClr val="32BAEC"/>
        </a:accent1>
        <a:accent2>
          <a:srgbClr val="68A400"/>
        </a:accent2>
        <a:accent3>
          <a:srgbClr val="FFFFFF"/>
        </a:accent3>
        <a:accent4>
          <a:srgbClr val="000000"/>
        </a:accent4>
        <a:accent5>
          <a:srgbClr val="ADD9F4"/>
        </a:accent5>
        <a:accent6>
          <a:srgbClr val="5E9400"/>
        </a:accent6>
        <a:hlink>
          <a:srgbClr val="7889FB"/>
        </a:hlink>
        <a:folHlink>
          <a:srgbClr val="7F1C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10 September 2009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71BFA7"/>
      </a:accent2>
      <a:accent3>
        <a:srgbClr val="FFFFFF"/>
      </a:accent3>
      <a:accent4>
        <a:srgbClr val="000000"/>
      </a:accent4>
      <a:accent5>
        <a:srgbClr val="BEC4FD"/>
      </a:accent5>
      <a:accent6>
        <a:srgbClr val="66AD97"/>
      </a:accent6>
      <a:hlink>
        <a:srgbClr val="7889FB"/>
      </a:hlink>
      <a:folHlink>
        <a:srgbClr val="9900CC"/>
      </a:folHlink>
    </a:clrScheme>
    <a:fontScheme name="5_10 September 2009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10 September 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008A8A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d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ve">
      <a:majorFont>
        <a:latin typeface="Corbe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IBMSecurity_16x10_DefaultTemplate_2016-06-25</Template>
  <TotalTime>30111</TotalTime>
  <Words>525</Words>
  <Application>Microsoft Office PowerPoint</Application>
  <PresentationFormat>On-screen Show (16:10)</PresentationFormat>
  <Paragraphs>96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MARPLE_16x10_DefaultTemplate_2016-06-25</vt:lpstr>
      <vt:lpstr>5_10 September 2009</vt:lpstr>
      <vt:lpstr>1_Edge</vt:lpstr>
      <vt:lpstr>PowerPoint Presentation</vt:lpstr>
      <vt:lpstr>Our Findings Summary</vt:lpstr>
      <vt:lpstr>Our Findings Summary</vt:lpstr>
      <vt:lpstr>Attack Campaign 1 (on Nov 13th )</vt:lpstr>
      <vt:lpstr>Attack Graph for Campaign 1</vt:lpstr>
      <vt:lpstr>Attack Campaign 1 (on Nov 13th ) </vt:lpstr>
      <vt:lpstr>Attack Campaign 1 (on Nov 13th ) </vt:lpstr>
      <vt:lpstr>Attack Campaign 1</vt:lpstr>
      <vt:lpstr>Attack Campaign 2 (on Nov 19th )</vt:lpstr>
      <vt:lpstr>Attack Graph for Campaign 2</vt:lpstr>
      <vt:lpstr>Attack Campaign 2</vt:lpstr>
      <vt:lpstr>PowerPoint Presentation</vt:lpstr>
    </vt:vector>
  </TitlesOfParts>
  <Company>IBM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MARPLE: Mitigating APT</dc:title>
  <dc:creator>ADMINIBM</dc:creator>
  <cp:keywords>Rational Template, Presentation Template</cp:keywords>
  <cp:lastModifiedBy>Yan Chen</cp:lastModifiedBy>
  <cp:revision>1020</cp:revision>
  <cp:lastPrinted>2013-08-09T18:03:10Z</cp:lastPrinted>
  <dcterms:created xsi:type="dcterms:W3CDTF">2015-06-27T04:44:53Z</dcterms:created>
  <dcterms:modified xsi:type="dcterms:W3CDTF">2018-11-28T16:29:07Z</dcterms:modified>
</cp:coreProperties>
</file>