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  <p:sldMasterId id="2147483804" r:id="rId2"/>
    <p:sldMasterId id="2147483830" r:id="rId3"/>
    <p:sldMasterId id="2147483851" r:id="rId4"/>
    <p:sldMasterId id="2147483873" r:id="rId5"/>
  </p:sldMasterIdLst>
  <p:notesMasterIdLst>
    <p:notesMasterId r:id="rId26"/>
  </p:notesMasterIdLst>
  <p:handoutMasterIdLst>
    <p:handoutMasterId r:id="rId27"/>
  </p:handoutMasterIdLst>
  <p:sldIdLst>
    <p:sldId id="1233" r:id="rId6"/>
    <p:sldId id="1234" r:id="rId7"/>
    <p:sldId id="1232" r:id="rId8"/>
    <p:sldId id="1235" r:id="rId9"/>
    <p:sldId id="1237" r:id="rId10"/>
    <p:sldId id="1236" r:id="rId11"/>
    <p:sldId id="1238" r:id="rId12"/>
    <p:sldId id="1248" r:id="rId13"/>
    <p:sldId id="302" r:id="rId14"/>
    <p:sldId id="265" r:id="rId15"/>
    <p:sldId id="1247" r:id="rId16"/>
    <p:sldId id="289" r:id="rId17"/>
    <p:sldId id="296" r:id="rId18"/>
    <p:sldId id="1249" r:id="rId19"/>
    <p:sldId id="1250" r:id="rId20"/>
    <p:sldId id="1241" r:id="rId21"/>
    <p:sldId id="1242" r:id="rId22"/>
    <p:sldId id="1246" r:id="rId23"/>
    <p:sldId id="1243" r:id="rId24"/>
    <p:sldId id="1245" r:id="rId25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32">
          <p15:clr>
            <a:srgbClr val="A4A3A4"/>
          </p15:clr>
        </p15:guide>
        <p15:guide id="2" orient="horz" pos="3096" userDrawn="1">
          <p15:clr>
            <a:srgbClr val="A4A3A4"/>
          </p15:clr>
        </p15:guide>
        <p15:guide id="3" pos="5568">
          <p15:clr>
            <a:srgbClr val="A4A3A4"/>
          </p15:clr>
        </p15:guide>
        <p15:guide id="4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. Sekar" initials="R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4E"/>
    <a:srgbClr val="F8F8F8"/>
    <a:srgbClr val="D5DFE3"/>
    <a:srgbClr val="214FCF"/>
    <a:srgbClr val="004266"/>
    <a:srgbClr val="0081D0"/>
    <a:srgbClr val="F19027"/>
    <a:srgbClr val="83D1F5"/>
    <a:srgbClr val="9BDBFF"/>
    <a:srgbClr val="22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2" autoAdjust="0"/>
    <p:restoredTop sz="89281" autoAdjust="0"/>
  </p:normalViewPr>
  <p:slideViewPr>
    <p:cSldViewPr>
      <p:cViewPr varScale="1">
        <p:scale>
          <a:sx n="109" d="100"/>
          <a:sy n="109" d="100"/>
        </p:scale>
        <p:origin x="-638" y="-48"/>
      </p:cViewPr>
      <p:guideLst>
        <p:guide orient="horz" pos="732"/>
        <p:guide orient="horz" pos="3096"/>
        <p:guide pos="5568"/>
        <p:guide pos="1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8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9025" y="147638"/>
            <a:ext cx="2971800" cy="24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58763" y="8698230"/>
            <a:ext cx="29718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9025" y="8698230"/>
            <a:ext cx="29718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5086F7-8D61-4005-821D-6721B3FC8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42590"/>
            <a:ext cx="1096875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033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36024" y="133351"/>
            <a:ext cx="2947486" cy="25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92275" y="479108"/>
            <a:ext cx="3473450" cy="217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7165" y="8732521"/>
            <a:ext cx="3429000" cy="2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7610" y="8732521"/>
            <a:ext cx="2945913" cy="2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817518-FB06-4843-9B46-F72D17483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177165" y="2731770"/>
            <a:ext cx="6503670" cy="59893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42590"/>
            <a:ext cx="1096875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38113" indent="-136525" algn="l" rtl="0" eaLnBrk="0" fontAlgn="base" hangingPunct="0">
      <a:spcBef>
        <a:spcPct val="2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258763" indent="-119063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–"/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407988" indent="-147638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–"/>
      <a:defRPr sz="1000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8" name="Shape 8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864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6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4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5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77" y="2306109"/>
            <a:ext cx="6305123" cy="9101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1877" y="3273424"/>
            <a:ext cx="4829175" cy="161290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346075" indent="0">
              <a:buFontTx/>
              <a:buNone/>
              <a:defRPr/>
            </a:lvl2pPr>
            <a:lvl3pPr marL="682625" indent="0">
              <a:buFontTx/>
              <a:buNone/>
              <a:defRPr/>
            </a:lvl3pPr>
            <a:lvl4pPr marL="1030287" indent="0">
              <a:buFontTx/>
              <a:buNone/>
              <a:defRPr/>
            </a:lvl4pPr>
            <a:lvl5pPr marL="13763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7" y="1333500"/>
            <a:ext cx="6305123" cy="96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3200" b="1" kern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2595" y="5423067"/>
            <a:ext cx="184731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5841" name="Picture 1" descr="C:\Users\mtc\Documents\work\cybersecurity\2015-01-10_darpa-baa\template\logos-blue\nw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195" y="1393840"/>
            <a:ext cx="1957010" cy="360000"/>
          </a:xfrm>
          <a:prstGeom prst="rect">
            <a:avLst/>
          </a:prstGeom>
          <a:noFill/>
        </p:spPr>
      </p:pic>
      <p:pic>
        <p:nvPicPr>
          <p:cNvPr id="35842" name="Picture 2" descr="C:\Users\mtc\Documents\work\cybersecurity\2015-01-10_darpa-baa\template\logos-blue\ibm-research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96698"/>
            <a:ext cx="2057400" cy="248582"/>
          </a:xfrm>
          <a:prstGeom prst="rect">
            <a:avLst/>
          </a:prstGeom>
          <a:noFill/>
        </p:spPr>
      </p:pic>
      <p:pic>
        <p:nvPicPr>
          <p:cNvPr id="35843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pic>
        <p:nvPicPr>
          <p:cNvPr id="35844" name="Picture 4" descr="C:\Users\mtc\Documents\work\cybersecurity\2015-01-10_darpa-baa\template\logos-blue\ui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040202"/>
            <a:ext cx="1905000" cy="266090"/>
          </a:xfrm>
          <a:prstGeom prst="rect">
            <a:avLst/>
          </a:prstGeom>
          <a:noFill/>
        </p:spPr>
      </p:pic>
      <p:pic>
        <p:nvPicPr>
          <p:cNvPr id="35845" name="Picture 5" descr="C:\Users\mtc\Documents\work\cybersecurity\2015-01-10_darpa-baa\template\logos-blue\suny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720030"/>
            <a:ext cx="1447800" cy="40525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315200" y="125956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7315200" y="1888116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7315200" y="58575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952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2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333500"/>
            <a:ext cx="9144000" cy="13716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1949" y="1752923"/>
            <a:ext cx="8591551" cy="58990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1" i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 userDrawn="1"/>
        </p:nvGrpSpPr>
        <p:grpSpPr>
          <a:xfrm>
            <a:off x="7873108" y="190500"/>
            <a:ext cx="966092" cy="990600"/>
            <a:chOff x="6858000" y="196698"/>
            <a:chExt cx="2057400" cy="2109594"/>
          </a:xfrm>
        </p:grpSpPr>
        <p:pic>
          <p:nvPicPr>
            <p:cNvPr id="15" name="Picture 1" descr="C:\Users\mtc\Documents\work\cybersecurity\2015-01-10_darpa-baa\template\logos-blue\nw.pn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8195" y="1393840"/>
              <a:ext cx="1957010" cy="360000"/>
            </a:xfrm>
            <a:prstGeom prst="rect">
              <a:avLst/>
            </a:prstGeom>
            <a:noFill/>
          </p:spPr>
        </p:pic>
        <p:pic>
          <p:nvPicPr>
            <p:cNvPr id="16" name="Picture 2" descr="C:\Users\mtc\Documents\work\cybersecurity\2015-01-10_darpa-baa\template\logos-blue\ibm-research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0" y="196698"/>
              <a:ext cx="2057400" cy="248582"/>
            </a:xfrm>
            <a:prstGeom prst="rect">
              <a:avLst/>
            </a:prstGeom>
            <a:noFill/>
          </p:spPr>
        </p:pic>
        <p:pic>
          <p:nvPicPr>
            <p:cNvPr id="18" name="Picture 4" descr="C:\Users\mtc\Documents\work\cybersecurity\2015-01-10_darpa-baa\template\logos-blue\uic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2040202"/>
              <a:ext cx="1905000" cy="266090"/>
            </a:xfrm>
            <a:prstGeom prst="rect">
              <a:avLst/>
            </a:prstGeom>
            <a:noFill/>
          </p:spPr>
        </p:pic>
        <p:pic>
          <p:nvPicPr>
            <p:cNvPr id="19" name="Picture 5" descr="C:\Users\mtc\Documents\work\cybersecurity\2015-01-10_darpa-baa\template\logos-blue\suny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62800" y="720030"/>
              <a:ext cx="1447800" cy="405258"/>
            </a:xfrm>
            <a:prstGeom prst="rect">
              <a:avLst/>
            </a:prstGeom>
            <a:noFill/>
          </p:spPr>
        </p:pic>
        <p:cxnSp>
          <p:nvCxnSpPr>
            <p:cNvPr id="20" name="Straight Connector 19"/>
            <p:cNvCxnSpPr/>
            <p:nvPr userDrawn="1"/>
          </p:nvCxnSpPr>
          <p:spPr bwMode="auto">
            <a:xfrm>
              <a:off x="7315200" y="125956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>
              <a:off x="7315200" y="1888116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 userDrawn="1"/>
          </p:nvCxnSpPr>
          <p:spPr bwMode="auto">
            <a:xfrm>
              <a:off x="7315200" y="58575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68886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45281"/>
            <a:ext cx="8086725" cy="526521"/>
          </a:xfrm>
        </p:spPr>
        <p:txBody>
          <a:bodyPr/>
          <a:lstStyle>
            <a:lvl1pPr>
              <a:defRPr sz="33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Leman Akoglu</a:t>
            </a: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Streaming Graph Anomaly Detection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19A5C-EF9D-4D58-BC98-FB7EF41E19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846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21CA-1E9F-4A43-8BB8-10FAE36EE334}" type="datetimeFigureOut">
              <a:rPr lang="zh-CN" altLang="en-US" smtClean="0"/>
              <a:t>2018/8/28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840911" y="5443416"/>
            <a:ext cx="217365" cy="215444"/>
          </a:xfrm>
        </p:spPr>
        <p:txBody>
          <a:bodyPr/>
          <a:lstStyle/>
          <a:p>
            <a:fld id="{0DEAF0CC-43EC-4388-9724-FC03CFE93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48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E0285C1-BF0A-422A-B42C-038AB10D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649A8F0-7B35-4999-BED1-7328D7BD8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481D86E-B0D2-418F-ACCF-FA86BC65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84BB-2066-48D7-98DF-D456784F216C}" type="datetimeFigureOut">
              <a:rPr lang="zh-CN" altLang="en-US" smtClean="0"/>
              <a:t>2018/8/28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9A9FCA2-7A01-421B-B26C-F7C44D8F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4BE1331-2DB9-478C-8B3A-8E88EBBE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2274" y="5447770"/>
            <a:ext cx="338127" cy="333639"/>
          </a:xfrm>
        </p:spPr>
        <p:txBody>
          <a:bodyPr/>
          <a:lstStyle/>
          <a:p>
            <a:fld id="{94E69D9C-AAB0-473C-A3FD-9B4CA4B72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113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97" y="1775385"/>
            <a:ext cx="7772043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59" y="3238500"/>
            <a:ext cx="6400085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56662" indent="0" algn="ctr">
              <a:buNone/>
              <a:defRPr/>
            </a:lvl2pPr>
            <a:lvl3pPr marL="713323" indent="0" algn="ctr">
              <a:buNone/>
              <a:defRPr/>
            </a:lvl3pPr>
            <a:lvl4pPr marL="1069985" indent="0" algn="ctr">
              <a:buNone/>
              <a:defRPr/>
            </a:lvl4pPr>
            <a:lvl5pPr marL="1426647" indent="0" algn="ctr">
              <a:buNone/>
              <a:defRPr/>
            </a:lvl5pPr>
            <a:lvl6pPr marL="1783309" indent="0" algn="ctr">
              <a:buNone/>
              <a:defRPr/>
            </a:lvl6pPr>
            <a:lvl7pPr marL="2139970" indent="0" algn="ctr">
              <a:buNone/>
              <a:defRPr/>
            </a:lvl7pPr>
            <a:lvl8pPr marL="2496632" indent="0" algn="ctr">
              <a:buNone/>
              <a:defRPr/>
            </a:lvl8pPr>
            <a:lvl9pPr marL="285329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CD3EAEB7-3AE0-4DFC-A86C-5E05316F1088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43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F0021414-C1A4-431C-9B45-C497E5BFE727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4037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16" y="3672447"/>
            <a:ext cx="7772043" cy="1135063"/>
          </a:xfrm>
        </p:spPr>
        <p:txBody>
          <a:bodyPr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16" y="2422261"/>
            <a:ext cx="7772043" cy="1250156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662" indent="0">
              <a:buNone/>
              <a:defRPr sz="1400"/>
            </a:lvl2pPr>
            <a:lvl3pPr marL="713323" indent="0">
              <a:buNone/>
              <a:defRPr sz="1200"/>
            </a:lvl3pPr>
            <a:lvl4pPr marL="1069985" indent="0">
              <a:buNone/>
              <a:defRPr sz="1100"/>
            </a:lvl4pPr>
            <a:lvl5pPr marL="1426647" indent="0">
              <a:buNone/>
              <a:defRPr sz="1100"/>
            </a:lvl5pPr>
            <a:lvl6pPr marL="1783309" indent="0">
              <a:buNone/>
              <a:defRPr sz="1100"/>
            </a:lvl6pPr>
            <a:lvl7pPr marL="2139970" indent="0">
              <a:buNone/>
              <a:defRPr sz="1100"/>
            </a:lvl7pPr>
            <a:lvl8pPr marL="2496632" indent="0">
              <a:buNone/>
              <a:defRPr sz="1100"/>
            </a:lvl8pPr>
            <a:lvl9pPr marL="285329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7705BD8D-4E3C-45E3-A3A1-A15159827DD3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9678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691" y="1562366"/>
            <a:ext cx="4094435" cy="37332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3438" y="1562366"/>
            <a:ext cx="4095626" cy="37332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06913247-7747-4BC4-92CF-7F9B8888BC35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0773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28865"/>
            <a:ext cx="8229362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279261"/>
            <a:ext cx="4039652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19" y="1812396"/>
            <a:ext cx="4039652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47" y="1279261"/>
            <a:ext cx="4042034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47" y="1812396"/>
            <a:ext cx="4042034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C26EF1C8-C595-41C3-BE41-2B52D3DB1806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563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20" cy="3308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21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7A6B4215-76C6-4056-891E-3676958B28CD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2107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46DC2-74CB-48D7-A050-6AE93CEA32B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35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968376" y="914136"/>
            <a:ext cx="7453313" cy="77787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417639" y="2491053"/>
            <a:ext cx="69500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5" name="Picture 2" descr="SB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6" y="2921001"/>
            <a:ext cx="131921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9905" y="2864824"/>
            <a:ext cx="4823985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2E4AB-D2C0-4B0B-AD70-C8A908CCFB4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01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45281"/>
            <a:ext cx="8086725" cy="526521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01888-C750-45DD-91C6-0DF2EC0952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83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96D0E-1526-4C62-87B6-DE5560AE9DD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36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5844"/>
            <a:ext cx="4038600" cy="4073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5844"/>
            <a:ext cx="4038600" cy="4073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fld id="{2CA0BDF0-C728-4E42-98C3-D19250D99BC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262007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5B4BF3-38FB-4FB1-83F8-A9A1601B9FF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04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F6FD4-B1DA-47B1-973D-004C71C61A0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27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 userDrawn="1"/>
        </p:nvSpPr>
        <p:spPr bwMode="auto">
          <a:xfrm>
            <a:off x="457200" y="209021"/>
            <a:ext cx="8242300" cy="489479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69900" y="5270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6" name="Picture 2" descr="SB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4" y="1026583"/>
            <a:ext cx="809625" cy="7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64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853282"/>
            <a:ext cx="8229600" cy="441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64FD3-436E-49AD-BBB7-BF361229005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58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AFD05-F6E9-48B5-9FF4-1663116EE72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02301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12064"/>
            <a:ext cx="8770620" cy="43815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  <a:lvl2pPr marL="276225" indent="0">
              <a:buFontTx/>
              <a:buNone/>
              <a:defRPr sz="1800" i="1"/>
            </a:lvl2pPr>
            <a:lvl3pPr marL="492125" indent="0">
              <a:buFontTx/>
              <a:buNone/>
              <a:defRPr sz="1800" i="1"/>
            </a:lvl3pPr>
            <a:lvl4pPr marL="1030287" indent="0">
              <a:buFontTx/>
              <a:buNone/>
              <a:defRPr sz="1800" i="1"/>
            </a:lvl4pPr>
            <a:lvl5pPr marL="1376362" indent="0">
              <a:buFontTx/>
              <a:buNone/>
              <a:defRPr sz="1800" i="1"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304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4BA887-80B9-41C5-B390-97BCB881A88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209736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ADB449-2B48-42D0-8DFB-226F3CAEF55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888834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1511"/>
            <a:ext cx="2057400" cy="48775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1511"/>
            <a:ext cx="6019800" cy="48775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BB511F-6423-47B3-BE1F-28179F4F65D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1462980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 userDrawn="1"/>
        </p:nvSpPr>
        <p:spPr bwMode="auto">
          <a:xfrm>
            <a:off x="511175" y="882386"/>
            <a:ext cx="8218488" cy="754063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0572" y="2888343"/>
            <a:ext cx="6553200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8B378-67AB-4E81-B769-73B32D4F559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43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968376" y="914136"/>
            <a:ext cx="7453313" cy="77787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417639" y="2491053"/>
            <a:ext cx="69500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0572" y="2888343"/>
            <a:ext cx="6553200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7BF74-7379-4656-9781-DFB19B829F1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54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77" y="2306109"/>
            <a:ext cx="6305123" cy="9101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1877" y="3273424"/>
            <a:ext cx="4829175" cy="161290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346075" indent="0">
              <a:buFontTx/>
              <a:buNone/>
              <a:defRPr/>
            </a:lvl2pPr>
            <a:lvl3pPr marL="682625" indent="0">
              <a:buFontTx/>
              <a:buNone/>
              <a:defRPr/>
            </a:lvl3pPr>
            <a:lvl4pPr marL="1030287" indent="0">
              <a:buFontTx/>
              <a:buNone/>
              <a:defRPr/>
            </a:lvl4pPr>
            <a:lvl5pPr marL="13763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7" y="1333500"/>
            <a:ext cx="6305123" cy="96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3200" b="1" kern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2595" y="5423067"/>
            <a:ext cx="184731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5841" name="Picture 1" descr="C:\Users\mtc\Documents\work\cybersecurity\2015-01-10_darpa-baa\template\logos-blue\nw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195" y="1393840"/>
            <a:ext cx="1957010" cy="360000"/>
          </a:xfrm>
          <a:prstGeom prst="rect">
            <a:avLst/>
          </a:prstGeom>
          <a:noFill/>
        </p:spPr>
      </p:pic>
      <p:pic>
        <p:nvPicPr>
          <p:cNvPr id="35842" name="Picture 2" descr="C:\Users\mtc\Documents\work\cybersecurity\2015-01-10_darpa-baa\template\logos-blue\ibm-research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96698"/>
            <a:ext cx="2057400" cy="248582"/>
          </a:xfrm>
          <a:prstGeom prst="rect">
            <a:avLst/>
          </a:prstGeom>
          <a:noFill/>
        </p:spPr>
      </p:pic>
      <p:pic>
        <p:nvPicPr>
          <p:cNvPr id="35843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pic>
        <p:nvPicPr>
          <p:cNvPr id="35844" name="Picture 4" descr="C:\Users\mtc\Documents\work\cybersecurity\2015-01-10_darpa-baa\template\logos-blue\ui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040202"/>
            <a:ext cx="1905000" cy="266090"/>
          </a:xfrm>
          <a:prstGeom prst="rect">
            <a:avLst/>
          </a:prstGeom>
          <a:noFill/>
        </p:spPr>
      </p:pic>
      <p:pic>
        <p:nvPicPr>
          <p:cNvPr id="35845" name="Picture 5" descr="C:\Users\mtc\Documents\work\cybersecurity\2015-01-10_darpa-baa\template\logos-blue\suny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720030"/>
            <a:ext cx="1447800" cy="40525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315200" y="125956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7315200" y="1888116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7315200" y="58575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31960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20" cy="3308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11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12064"/>
            <a:ext cx="8770620" cy="43815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  <a:lvl2pPr marL="276225" indent="0">
              <a:buFontTx/>
              <a:buNone/>
              <a:defRPr sz="1800" i="1"/>
            </a:lvl2pPr>
            <a:lvl3pPr marL="492125" indent="0">
              <a:buFontTx/>
              <a:buNone/>
              <a:defRPr sz="1800" i="1"/>
            </a:lvl3pPr>
            <a:lvl4pPr marL="1030287" indent="0">
              <a:buFontTx/>
              <a:buNone/>
              <a:defRPr sz="1800" i="1"/>
            </a:lvl4pPr>
            <a:lvl5pPr marL="1376362" indent="0">
              <a:buFontTx/>
              <a:buNone/>
              <a:defRPr sz="1800" i="1"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92096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4" y="1162050"/>
            <a:ext cx="8770936" cy="3473451"/>
          </a:xfrm>
        </p:spPr>
        <p:txBody>
          <a:bodyPr/>
          <a:lstStyle>
            <a:lvl1pPr marL="228600" indent="-228600">
              <a:defRPr spc="0"/>
            </a:lvl1pPr>
            <a:lvl2pPr marL="466725" indent="-219075">
              <a:tabLst/>
              <a:defRPr spc="0"/>
            </a:lvl2pPr>
            <a:lvl3pPr marL="676275" indent="-200025"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0975" y="512064"/>
            <a:ext cx="8772525" cy="371475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6839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162050"/>
            <a:ext cx="877252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tabLst>
                <a:tab pos="352425" algn="l"/>
              </a:tabLst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9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4" y="1162050"/>
            <a:ext cx="8770936" cy="3473451"/>
          </a:xfrm>
        </p:spPr>
        <p:txBody>
          <a:bodyPr/>
          <a:lstStyle>
            <a:lvl1pPr marL="228600" indent="-228600">
              <a:defRPr spc="0"/>
            </a:lvl1pPr>
            <a:lvl2pPr marL="466725" indent="-219075">
              <a:tabLst/>
              <a:defRPr spc="0"/>
            </a:lvl2pPr>
            <a:lvl3pPr marL="676275" indent="-200025"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0975" y="512064"/>
            <a:ext cx="8772525" cy="371475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5016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1" y="514351"/>
            <a:ext cx="8780144" cy="361950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9202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02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" y="514351"/>
            <a:ext cx="8780145" cy="400050"/>
          </a:xfrm>
        </p:spPr>
        <p:txBody>
          <a:bodyPr/>
          <a:lstStyle>
            <a:lvl1pPr marL="0" indent="0">
              <a:buFontTx/>
              <a:buNone/>
              <a:defRPr sz="1800" i="1" baseline="0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6062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71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18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333500"/>
            <a:ext cx="9144000" cy="13716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1949" y="1752923"/>
            <a:ext cx="8591551" cy="58990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1" i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 userDrawn="1"/>
        </p:nvGrpSpPr>
        <p:grpSpPr>
          <a:xfrm>
            <a:off x="7873108" y="190500"/>
            <a:ext cx="966092" cy="990600"/>
            <a:chOff x="6858000" y="196698"/>
            <a:chExt cx="2057400" cy="2109594"/>
          </a:xfrm>
        </p:grpSpPr>
        <p:pic>
          <p:nvPicPr>
            <p:cNvPr id="15" name="Picture 1" descr="C:\Users\mtc\Documents\work\cybersecurity\2015-01-10_darpa-baa\template\logos-blue\nw.pn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8195" y="1393840"/>
              <a:ext cx="1957010" cy="360000"/>
            </a:xfrm>
            <a:prstGeom prst="rect">
              <a:avLst/>
            </a:prstGeom>
            <a:noFill/>
          </p:spPr>
        </p:pic>
        <p:pic>
          <p:nvPicPr>
            <p:cNvPr id="16" name="Picture 2" descr="C:\Users\mtc\Documents\work\cybersecurity\2015-01-10_darpa-baa\template\logos-blue\ibm-research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0" y="196698"/>
              <a:ext cx="2057400" cy="248582"/>
            </a:xfrm>
            <a:prstGeom prst="rect">
              <a:avLst/>
            </a:prstGeom>
            <a:noFill/>
          </p:spPr>
        </p:pic>
        <p:pic>
          <p:nvPicPr>
            <p:cNvPr id="18" name="Picture 4" descr="C:\Users\mtc\Documents\work\cybersecurity\2015-01-10_darpa-baa\template\logos-blue\uic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2040202"/>
              <a:ext cx="1905000" cy="266090"/>
            </a:xfrm>
            <a:prstGeom prst="rect">
              <a:avLst/>
            </a:prstGeom>
            <a:noFill/>
          </p:spPr>
        </p:pic>
        <p:pic>
          <p:nvPicPr>
            <p:cNvPr id="19" name="Picture 5" descr="C:\Users\mtc\Documents\work\cybersecurity\2015-01-10_darpa-baa\template\logos-blue\suny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62800" y="720030"/>
              <a:ext cx="1447800" cy="405258"/>
            </a:xfrm>
            <a:prstGeom prst="rect">
              <a:avLst/>
            </a:prstGeom>
            <a:noFill/>
          </p:spPr>
        </p:pic>
        <p:cxnSp>
          <p:nvCxnSpPr>
            <p:cNvPr id="20" name="Straight Connector 19"/>
            <p:cNvCxnSpPr/>
            <p:nvPr userDrawn="1"/>
          </p:nvCxnSpPr>
          <p:spPr bwMode="auto">
            <a:xfrm>
              <a:off x="7315200" y="125956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>
              <a:off x="7315200" y="1888116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 userDrawn="1"/>
          </p:nvCxnSpPr>
          <p:spPr bwMode="auto">
            <a:xfrm>
              <a:off x="7315200" y="58575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23581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77" y="2306109"/>
            <a:ext cx="6305123" cy="9101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1877" y="3273424"/>
            <a:ext cx="4829175" cy="161290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346075" indent="0">
              <a:buFontTx/>
              <a:buNone/>
              <a:defRPr/>
            </a:lvl2pPr>
            <a:lvl3pPr marL="682625" indent="0">
              <a:buFontTx/>
              <a:buNone/>
              <a:defRPr/>
            </a:lvl3pPr>
            <a:lvl4pPr marL="1030287" indent="0">
              <a:buFontTx/>
              <a:buNone/>
              <a:defRPr/>
            </a:lvl4pPr>
            <a:lvl5pPr marL="13763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7" y="1333500"/>
            <a:ext cx="6305123" cy="96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3200" b="1" kern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2595" y="5423067"/>
            <a:ext cx="184731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5841" name="Picture 1" descr="C:\Users\mtc\Documents\work\cybersecurity\2015-01-10_darpa-baa\template\logos-blue\nw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195" y="1393840"/>
            <a:ext cx="1957010" cy="360000"/>
          </a:xfrm>
          <a:prstGeom prst="rect">
            <a:avLst/>
          </a:prstGeom>
          <a:noFill/>
        </p:spPr>
      </p:pic>
      <p:pic>
        <p:nvPicPr>
          <p:cNvPr id="35842" name="Picture 2" descr="C:\Users\mtc\Documents\work\cybersecurity\2015-01-10_darpa-baa\template\logos-blue\ibm-research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96698"/>
            <a:ext cx="2057400" cy="248582"/>
          </a:xfrm>
          <a:prstGeom prst="rect">
            <a:avLst/>
          </a:prstGeom>
          <a:noFill/>
        </p:spPr>
      </p:pic>
      <p:pic>
        <p:nvPicPr>
          <p:cNvPr id="35843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pic>
        <p:nvPicPr>
          <p:cNvPr id="35844" name="Picture 4" descr="C:\Users\mtc\Documents\work\cybersecurity\2015-01-10_darpa-baa\template\logos-blue\ui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040202"/>
            <a:ext cx="1905000" cy="266090"/>
          </a:xfrm>
          <a:prstGeom prst="rect">
            <a:avLst/>
          </a:prstGeom>
          <a:noFill/>
        </p:spPr>
      </p:pic>
      <p:pic>
        <p:nvPicPr>
          <p:cNvPr id="35845" name="Picture 5" descr="C:\Users\mtc\Documents\work\cybersecurity\2015-01-10_darpa-baa\template\logos-blue\suny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720030"/>
            <a:ext cx="1447800" cy="40525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315200" y="125956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7315200" y="1888116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7315200" y="58575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77840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20" cy="3308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69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12064"/>
            <a:ext cx="8770620" cy="43815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  <a:lvl2pPr marL="276225" indent="0">
              <a:buFontTx/>
              <a:buNone/>
              <a:defRPr sz="1800" i="1"/>
            </a:lvl2pPr>
            <a:lvl3pPr marL="492125" indent="0">
              <a:buFontTx/>
              <a:buNone/>
              <a:defRPr sz="1800" i="1"/>
            </a:lvl3pPr>
            <a:lvl4pPr marL="1030287" indent="0">
              <a:buFontTx/>
              <a:buNone/>
              <a:defRPr sz="1800" i="1"/>
            </a:lvl4pPr>
            <a:lvl5pPr marL="1376362" indent="0">
              <a:buFontTx/>
              <a:buNone/>
              <a:defRPr sz="1800" i="1"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77765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4" y="1162050"/>
            <a:ext cx="8770936" cy="3473451"/>
          </a:xfrm>
        </p:spPr>
        <p:txBody>
          <a:bodyPr/>
          <a:lstStyle>
            <a:lvl1pPr marL="228600" indent="-228600">
              <a:defRPr spc="0"/>
            </a:lvl1pPr>
            <a:lvl2pPr marL="466725" indent="-219075">
              <a:tabLst/>
              <a:defRPr spc="0"/>
            </a:lvl2pPr>
            <a:lvl3pPr marL="676275" indent="-200025"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0975" y="512064"/>
            <a:ext cx="8772525" cy="371475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492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162050"/>
            <a:ext cx="877252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tabLst>
                <a:tab pos="352425" algn="l"/>
              </a:tabLst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17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162050"/>
            <a:ext cx="877252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tabLst>
                <a:tab pos="352425" algn="l"/>
              </a:tabLst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17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1" y="514351"/>
            <a:ext cx="8780144" cy="361950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78860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46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" y="514351"/>
            <a:ext cx="8780145" cy="400050"/>
          </a:xfrm>
        </p:spPr>
        <p:txBody>
          <a:bodyPr/>
          <a:lstStyle>
            <a:lvl1pPr marL="0" indent="0">
              <a:buFontTx/>
              <a:buNone/>
              <a:defRPr sz="1800" i="1" baseline="0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37512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770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170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333500"/>
            <a:ext cx="9144000" cy="13716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1949" y="1752923"/>
            <a:ext cx="8591551" cy="58990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1" i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 userDrawn="1"/>
        </p:nvGrpSpPr>
        <p:grpSpPr>
          <a:xfrm>
            <a:off x="7873108" y="190500"/>
            <a:ext cx="966092" cy="990600"/>
            <a:chOff x="6858000" y="196698"/>
            <a:chExt cx="2057400" cy="2109594"/>
          </a:xfrm>
        </p:grpSpPr>
        <p:pic>
          <p:nvPicPr>
            <p:cNvPr id="15" name="Picture 1" descr="C:\Users\mtc\Documents\work\cybersecurity\2015-01-10_darpa-baa\template\logos-blue\nw.pn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8195" y="1393840"/>
              <a:ext cx="1957010" cy="360000"/>
            </a:xfrm>
            <a:prstGeom prst="rect">
              <a:avLst/>
            </a:prstGeom>
            <a:noFill/>
          </p:spPr>
        </p:pic>
        <p:pic>
          <p:nvPicPr>
            <p:cNvPr id="16" name="Picture 2" descr="C:\Users\mtc\Documents\work\cybersecurity\2015-01-10_darpa-baa\template\logos-blue\ibm-research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0" y="196698"/>
              <a:ext cx="2057400" cy="248582"/>
            </a:xfrm>
            <a:prstGeom prst="rect">
              <a:avLst/>
            </a:prstGeom>
            <a:noFill/>
          </p:spPr>
        </p:pic>
        <p:pic>
          <p:nvPicPr>
            <p:cNvPr id="18" name="Picture 4" descr="C:\Users\mtc\Documents\work\cybersecurity\2015-01-10_darpa-baa\template\logos-blue\uic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2040202"/>
              <a:ext cx="1905000" cy="266090"/>
            </a:xfrm>
            <a:prstGeom prst="rect">
              <a:avLst/>
            </a:prstGeom>
            <a:noFill/>
          </p:spPr>
        </p:pic>
        <p:pic>
          <p:nvPicPr>
            <p:cNvPr id="19" name="Picture 5" descr="C:\Users\mtc\Documents\work\cybersecurity\2015-01-10_darpa-baa\template\logos-blue\suny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62800" y="720030"/>
              <a:ext cx="1447800" cy="405258"/>
            </a:xfrm>
            <a:prstGeom prst="rect">
              <a:avLst/>
            </a:prstGeom>
            <a:noFill/>
          </p:spPr>
        </p:pic>
        <p:cxnSp>
          <p:nvCxnSpPr>
            <p:cNvPr id="20" name="Straight Connector 19"/>
            <p:cNvCxnSpPr/>
            <p:nvPr userDrawn="1"/>
          </p:nvCxnSpPr>
          <p:spPr bwMode="auto">
            <a:xfrm>
              <a:off x="7315200" y="125956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>
              <a:off x="7315200" y="1888116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 userDrawn="1"/>
          </p:nvCxnSpPr>
          <p:spPr bwMode="auto">
            <a:xfrm>
              <a:off x="7315200" y="58575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15328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1" y="514351"/>
            <a:ext cx="8780144" cy="361950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758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5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" y="514351"/>
            <a:ext cx="8780145" cy="400050"/>
          </a:xfrm>
        </p:spPr>
        <p:txBody>
          <a:bodyPr/>
          <a:lstStyle>
            <a:lvl1pPr marL="0" indent="0">
              <a:buFontTx/>
              <a:buNone/>
              <a:defRPr sz="1800" i="1" baseline="0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33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372100"/>
            <a:ext cx="9144000" cy="342900"/>
          </a:xfrm>
          <a:prstGeom prst="rect">
            <a:avLst/>
          </a:prstGeom>
          <a:gradFill flip="none" rotWithShape="1">
            <a:gsLst>
              <a:gs pos="0">
                <a:srgbClr val="004266"/>
              </a:gs>
              <a:gs pos="100000">
                <a:srgbClr val="0081D0"/>
              </a:gs>
            </a:gsLst>
            <a:lin ang="0" scaled="1"/>
            <a:tileRect/>
          </a:gra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2" y="182880"/>
            <a:ext cx="8732838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2" y="1162049"/>
            <a:ext cx="87709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167" y="5443415"/>
            <a:ext cx="382108" cy="2154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CE218DA5-D4F9-4887-BC40-1B240FFA5EE0}" type="slidenum"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lvl="0"/>
              <a:t>‹#›</a:t>
            </a:fld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1" descr="C:\Users\mtc\Documents\work\cybersecurity\2015-01-10_darpa-baa\template\logos\ibm-research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135075" y="5471550"/>
            <a:ext cx="1191820" cy="144000"/>
          </a:xfrm>
          <a:prstGeom prst="rect">
            <a:avLst/>
          </a:prstGeom>
          <a:noFill/>
        </p:spPr>
      </p:pic>
      <p:pic>
        <p:nvPicPr>
          <p:cNvPr id="36866" name="Picture 2" descr="C:\Users\mtc\Documents\work\cybersecurity\2015-01-10_darpa-baa\template\logos\darpa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69487" y="5405131"/>
            <a:ext cx="599246" cy="276838"/>
          </a:xfrm>
          <a:prstGeom prst="rect">
            <a:avLst/>
          </a:prstGeom>
          <a:noFill/>
        </p:spPr>
      </p:pic>
      <p:pic>
        <p:nvPicPr>
          <p:cNvPr id="36867" name="Picture 3" descr="C:\Users\mtc\Documents\work\cybersecurity\2015-01-10_darpa-baa\template\logos\uic.png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5569332" y="5453550"/>
            <a:ext cx="1288668" cy="180000"/>
          </a:xfrm>
          <a:prstGeom prst="rect">
            <a:avLst/>
          </a:prstGeom>
          <a:noFill/>
        </p:spPr>
      </p:pic>
      <p:pic>
        <p:nvPicPr>
          <p:cNvPr id="36868" name="Picture 4" descr="C:\Users\mtc\Documents\work\cybersecurity\2015-01-10_darpa-baa\template\logos\suny.png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2759083" y="5435550"/>
            <a:ext cx="771669" cy="216000"/>
          </a:xfrm>
          <a:prstGeom prst="rect">
            <a:avLst/>
          </a:prstGeom>
          <a:noFill/>
        </p:spPr>
      </p:pic>
      <p:pic>
        <p:nvPicPr>
          <p:cNvPr id="36869" name="Picture 5" descr="C:\Users\mtc\Documents\work\cybersecurity\2015-01-10_darpa-baa\template\logos\nwu.png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3962940" y="5435550"/>
            <a:ext cx="1174206" cy="2160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2542989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3746846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5353240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918981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9" r:id="rId2"/>
    <p:sldLayoutId id="2147483790" r:id="rId3"/>
    <p:sldLayoutId id="2147483800" r:id="rId4"/>
    <p:sldLayoutId id="2147483785" r:id="rId5"/>
    <p:sldLayoutId id="2147483786" r:id="rId6"/>
    <p:sldLayoutId id="2147483799" r:id="rId7"/>
    <p:sldLayoutId id="2147483787" r:id="rId8"/>
    <p:sldLayoutId id="2147483801" r:id="rId9"/>
    <p:sldLayoutId id="2147483792" r:id="rId10"/>
    <p:sldLayoutId id="2147483803" r:id="rId11"/>
    <p:sldLayoutId id="2147483845" r:id="rId12"/>
    <p:sldLayoutId id="2147483889" r:id="rId13"/>
    <p:sldLayoutId id="2147483890" r:id="rId14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kern="1300" spc="0" baseline="0">
          <a:solidFill>
            <a:schemeClr val="bg2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238125" indent="-238125" algn="l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495300" indent="-2190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665163" indent="-173038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Char char="•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16" y="0"/>
            <a:ext cx="454937" cy="5715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>
              <a:lnSpc>
                <a:spcPct val="90000"/>
              </a:lnSpc>
              <a:defRPr/>
            </a:pPr>
            <a:endParaRPr lang="en-US" sz="170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674" y="1562366"/>
            <a:ext cx="8304390" cy="373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32" tIns="35666" rIns="71332" bIns="3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1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4674" y="494775"/>
            <a:ext cx="8304390" cy="5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32" tIns="35666" rIns="71332" bIns="3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6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356662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713323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069985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426647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34987" indent="-134987" algn="l" rtl="0" eaLnBrk="0" fontAlgn="base" hangingPunct="0">
        <a:spcBef>
          <a:spcPts val="78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97530" indent="-127556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2pPr>
      <a:lvl3pPr marL="667503" indent="-134987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938714" indent="-134987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1200">
          <a:solidFill>
            <a:schemeClr val="bg1"/>
          </a:solidFill>
          <a:latin typeface="+mn-lt"/>
          <a:cs typeface="+mn-cs"/>
        </a:defRPr>
      </a:lvl4pPr>
      <a:lvl5pPr marL="1201256" indent="-127556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5pPr>
      <a:lvl6pPr marL="1557918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6pPr>
      <a:lvl7pPr marL="1914580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7pPr>
      <a:lvl8pPr marL="2271242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8pPr>
      <a:lvl9pPr marL="2627903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6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323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85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647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309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97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63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294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64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3282"/>
            <a:ext cx="8229600" cy="441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4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337969"/>
            <a:ext cx="1676400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4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3964" y="5337969"/>
            <a:ext cx="4156075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337969"/>
            <a:ext cx="1689100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1082ED23-58EC-40F6-8BFF-0E66CA9E25AC}" type="slidenum">
              <a:rPr lang="en-US" altLang="en-US" smtClean="0">
                <a:solidFill>
                  <a:prstClr val="black"/>
                </a:solidFill>
                <a:ea typeface="MS PGothic" pitchFamily="34" charset="-128"/>
              </a:rPr>
              <a:pPr/>
              <a:t>‹#›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457200" y="209021"/>
            <a:ext cx="8242300" cy="489479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69900" y="5270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1033" name="Picture 2" descr="SBU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1" y="388938"/>
            <a:ext cx="809625" cy="7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2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372100"/>
            <a:ext cx="9144000" cy="342900"/>
          </a:xfrm>
          <a:prstGeom prst="rect">
            <a:avLst/>
          </a:prstGeom>
          <a:gradFill flip="none" rotWithShape="1">
            <a:gsLst>
              <a:gs pos="0">
                <a:srgbClr val="004266"/>
              </a:gs>
              <a:gs pos="100000">
                <a:srgbClr val="0081D0"/>
              </a:gs>
            </a:gsLst>
            <a:lin ang="0" scaled="1"/>
            <a:tileRect/>
          </a:gra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2" y="182880"/>
            <a:ext cx="8732838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2" y="1162049"/>
            <a:ext cx="87709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167" y="5443415"/>
            <a:ext cx="382108" cy="2154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CE218DA5-D4F9-4887-BC40-1B240FFA5EE0}" type="slidenum"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lvl="0"/>
              <a:t>‹#›</a:t>
            </a:fld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1" descr="C:\Users\mtc\Documents\work\cybersecurity\2015-01-10_darpa-baa\template\logos\ibm-research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35075" y="5471550"/>
            <a:ext cx="1191820" cy="144000"/>
          </a:xfrm>
          <a:prstGeom prst="rect">
            <a:avLst/>
          </a:prstGeom>
          <a:noFill/>
        </p:spPr>
      </p:pic>
      <p:pic>
        <p:nvPicPr>
          <p:cNvPr id="36866" name="Picture 2" descr="C:\Users\mtc\Documents\work\cybersecurity\2015-01-10_darpa-baa\template\logos\darpa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69487" y="5405131"/>
            <a:ext cx="599246" cy="276838"/>
          </a:xfrm>
          <a:prstGeom prst="rect">
            <a:avLst/>
          </a:prstGeom>
          <a:noFill/>
        </p:spPr>
      </p:pic>
      <p:pic>
        <p:nvPicPr>
          <p:cNvPr id="36867" name="Picture 3" descr="C:\Users\mtc\Documents\work\cybersecurity\2015-01-10_darpa-baa\template\logos\uic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569332" y="5453550"/>
            <a:ext cx="1288668" cy="180000"/>
          </a:xfrm>
          <a:prstGeom prst="rect">
            <a:avLst/>
          </a:prstGeom>
          <a:noFill/>
        </p:spPr>
      </p:pic>
      <p:pic>
        <p:nvPicPr>
          <p:cNvPr id="36868" name="Picture 4" descr="C:\Users\mtc\Documents\work\cybersecurity\2015-01-10_darpa-baa\template\logos\suny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759083" y="5435550"/>
            <a:ext cx="771669" cy="216000"/>
          </a:xfrm>
          <a:prstGeom prst="rect">
            <a:avLst/>
          </a:prstGeom>
          <a:noFill/>
        </p:spPr>
      </p:pic>
      <p:pic>
        <p:nvPicPr>
          <p:cNvPr id="36869" name="Picture 5" descr="C:\Users\mtc\Documents\work\cybersecurity\2015-01-10_darpa-baa\template\logos\nwu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962940" y="5435550"/>
            <a:ext cx="1174206" cy="2160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2542989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3746846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5353240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918981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3247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kern="1300" spc="0" baseline="0">
          <a:solidFill>
            <a:schemeClr val="bg2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238125" indent="-238125" algn="l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495300" indent="-2190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665163" indent="-173038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Char char="•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372100"/>
            <a:ext cx="9144000" cy="342900"/>
          </a:xfrm>
          <a:prstGeom prst="rect">
            <a:avLst/>
          </a:prstGeom>
          <a:gradFill flip="none" rotWithShape="1">
            <a:gsLst>
              <a:gs pos="0">
                <a:srgbClr val="004266"/>
              </a:gs>
              <a:gs pos="100000">
                <a:srgbClr val="0081D0"/>
              </a:gs>
            </a:gsLst>
            <a:lin ang="0" scaled="1"/>
            <a:tileRect/>
          </a:gra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2" y="182880"/>
            <a:ext cx="8732838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2" y="1162049"/>
            <a:ext cx="87709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167" y="5443415"/>
            <a:ext cx="382108" cy="2154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CE218DA5-D4F9-4887-BC40-1B240FFA5EE0}" type="slidenum"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lvl="0"/>
              <a:t>‹#›</a:t>
            </a:fld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1" descr="C:\Users\mtc\Documents\work\cybersecurity\2015-01-10_darpa-baa\template\logos\ibm-research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35075" y="5471550"/>
            <a:ext cx="1191820" cy="144000"/>
          </a:xfrm>
          <a:prstGeom prst="rect">
            <a:avLst/>
          </a:prstGeom>
          <a:noFill/>
        </p:spPr>
      </p:pic>
      <p:pic>
        <p:nvPicPr>
          <p:cNvPr id="36866" name="Picture 2" descr="C:\Users\mtc\Documents\work\cybersecurity\2015-01-10_darpa-baa\template\logos\darpa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69487" y="5405131"/>
            <a:ext cx="599246" cy="276838"/>
          </a:xfrm>
          <a:prstGeom prst="rect">
            <a:avLst/>
          </a:prstGeom>
          <a:noFill/>
        </p:spPr>
      </p:pic>
      <p:pic>
        <p:nvPicPr>
          <p:cNvPr id="36867" name="Picture 3" descr="C:\Users\mtc\Documents\work\cybersecurity\2015-01-10_darpa-baa\template\logos\uic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569332" y="5453550"/>
            <a:ext cx="1288668" cy="180000"/>
          </a:xfrm>
          <a:prstGeom prst="rect">
            <a:avLst/>
          </a:prstGeom>
          <a:noFill/>
        </p:spPr>
      </p:pic>
      <p:pic>
        <p:nvPicPr>
          <p:cNvPr id="36868" name="Picture 4" descr="C:\Users\mtc\Documents\work\cybersecurity\2015-01-10_darpa-baa\template\logos\suny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759083" y="5435550"/>
            <a:ext cx="771669" cy="216000"/>
          </a:xfrm>
          <a:prstGeom prst="rect">
            <a:avLst/>
          </a:prstGeom>
          <a:noFill/>
        </p:spPr>
      </p:pic>
      <p:pic>
        <p:nvPicPr>
          <p:cNvPr id="36869" name="Picture 5" descr="C:\Users\mtc\Documents\work\cybersecurity\2015-01-10_darpa-baa\template\logos\nwu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962940" y="5435550"/>
            <a:ext cx="1174206" cy="2160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2542989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3746846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5353240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918981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6729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kern="1300" spc="0" baseline="0">
          <a:solidFill>
            <a:schemeClr val="bg2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238125" indent="-238125" algn="l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495300" indent="-2190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665163" indent="-173038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Char char="•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windows/hardware/jj151572(v=vs.85).aspx#status_cod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Content Placeholder 1"/>
          <p:cNvSpPr txBox="1">
            <a:spLocks noGrp="1"/>
          </p:cNvSpPr>
          <p:nvPr>
            <p:ph sz="quarter" idx="10"/>
          </p:nvPr>
        </p:nvSpPr>
        <p:spPr>
          <a:xfrm>
            <a:off x="133349" y="1752923"/>
            <a:ext cx="8934451" cy="5899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marL="0" indent="0">
              <a:buNone/>
            </a:pPr>
            <a:r>
              <a:rPr lang="en-US" sz="2600" dirty="0" smtClean="0"/>
              <a:t>Detecting </a:t>
            </a:r>
            <a:r>
              <a:rPr lang="en-US" altLang="zh-CN" sz="2600" dirty="0" smtClean="0"/>
              <a:t>Missing </a:t>
            </a:r>
            <a:r>
              <a:rPr lang="en-US" altLang="zh-CN" sz="2600" dirty="0"/>
              <a:t>RAT Attacks </a:t>
            </a:r>
            <a:r>
              <a:rPr lang="en-US" altLang="zh-CN" sz="2600" dirty="0" smtClean="0"/>
              <a:t>with </a:t>
            </a:r>
            <a:r>
              <a:rPr lang="en-US" altLang="zh-CN" sz="2600" dirty="0"/>
              <a:t>Semantics on Windows</a:t>
            </a:r>
            <a:endParaRPr sz="2600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xmlns="" id="{857FBE2E-2F10-4E9A-87C2-4FF3F738838D}"/>
              </a:ext>
            </a:extLst>
          </p:cNvPr>
          <p:cNvSpPr txBox="1">
            <a:spLocks/>
          </p:cNvSpPr>
          <p:nvPr/>
        </p:nvSpPr>
        <p:spPr bwMode="auto">
          <a:xfrm>
            <a:off x="133349" y="3009900"/>
            <a:ext cx="859155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2800" b="1" i="0" kern="1200" spc="0" baseline="0">
                <a:solidFill>
                  <a:schemeClr val="bg2"/>
                </a:solidFill>
                <a:latin typeface="+mj-lt"/>
                <a:ea typeface="ＭＳ Ｐゴシック" pitchFamily="34" charset="-128"/>
                <a:cs typeface="Arial" pitchFamily="34" charset="0"/>
              </a:defRPr>
            </a:lvl1pPr>
            <a:lvl2pPr marL="495300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665163" indent="-17303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20332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15398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Yan Chen</a:t>
            </a:r>
          </a:p>
          <a:p>
            <a:r>
              <a:rPr lang="en-US" sz="2400" dirty="0"/>
              <a:t>Northwestern University</a:t>
            </a:r>
          </a:p>
        </p:txBody>
      </p:sp>
    </p:spTree>
    <p:extLst>
      <p:ext uri="{BB962C8B-B14F-4D97-AF65-F5344CB8AC3E}">
        <p14:creationId xmlns:p14="http://schemas.microsoft.com/office/powerpoint/2010/main" val="173717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B2B576-6648-4ABF-8210-70B53337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530351"/>
            <a:r>
              <a:rPr lang="en-US" altLang="zh-CN" sz="2500" dirty="0"/>
              <a:t>Loop Reduction Algorithm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93E9A2E-1C75-48BA-A460-1403E6BCF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02886"/>
            <a:ext cx="2413812" cy="33257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C03CE114-765C-47ED-9070-9DE2C8B95B13}"/>
              </a:ext>
            </a:extLst>
          </p:cNvPr>
          <p:cNvSpPr txBox="1"/>
          <p:nvPr/>
        </p:nvSpPr>
        <p:spPr>
          <a:xfrm>
            <a:off x="858566" y="770899"/>
            <a:ext cx="1242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/>
              <a:t>A(){</a:t>
            </a:r>
          </a:p>
          <a:p>
            <a:r>
              <a:rPr lang="en-US" altLang="zh-CN" sz="1500" dirty="0"/>
              <a:t>  While(){</a:t>
            </a:r>
          </a:p>
          <a:p>
            <a:r>
              <a:rPr lang="en-US" altLang="zh-CN" sz="1500" dirty="0"/>
              <a:t>     B1()</a:t>
            </a:r>
          </a:p>
          <a:p>
            <a:r>
              <a:rPr lang="en-US" altLang="zh-CN" sz="1500" dirty="0"/>
              <a:t>     C1()</a:t>
            </a:r>
          </a:p>
          <a:p>
            <a:r>
              <a:rPr lang="en-US" altLang="zh-CN" sz="1500" dirty="0"/>
              <a:t>  }</a:t>
            </a:r>
          </a:p>
          <a:p>
            <a:r>
              <a:rPr lang="en-US" altLang="zh-CN" sz="1500" dirty="0"/>
              <a:t>}</a:t>
            </a:r>
          </a:p>
          <a:p>
            <a:r>
              <a:rPr lang="en-US" altLang="zh-CN" sz="1500" dirty="0"/>
              <a:t>B1(){</a:t>
            </a:r>
          </a:p>
          <a:p>
            <a:r>
              <a:rPr lang="en-US" altLang="zh-CN" sz="1500" dirty="0"/>
              <a:t>     B2()</a:t>
            </a:r>
          </a:p>
          <a:p>
            <a:r>
              <a:rPr lang="en-US" altLang="zh-CN" sz="1500" dirty="0"/>
              <a:t>}</a:t>
            </a:r>
          </a:p>
          <a:p>
            <a:r>
              <a:rPr lang="en-US" altLang="zh-CN" sz="1500" dirty="0"/>
              <a:t>B2(){</a:t>
            </a:r>
          </a:p>
          <a:p>
            <a:r>
              <a:rPr lang="en-US" altLang="zh-CN" sz="1500" dirty="0"/>
              <a:t>     B3()</a:t>
            </a:r>
          </a:p>
          <a:p>
            <a:r>
              <a:rPr lang="en-US" altLang="zh-CN" sz="1500" dirty="0"/>
              <a:t>}</a:t>
            </a:r>
            <a:endParaRPr lang="zh-CN" altLang="en-US" sz="15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0CCF343A-EBCC-4F4C-8AA4-522EFE5F538E}"/>
              </a:ext>
            </a:extLst>
          </p:cNvPr>
          <p:cNvSpPr txBox="1"/>
          <p:nvPr/>
        </p:nvSpPr>
        <p:spPr>
          <a:xfrm>
            <a:off x="3107885" y="1665151"/>
            <a:ext cx="1905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/>
              <a:t>A -&gt; B1 -&gt; B2 -&gt; B3</a:t>
            </a:r>
          </a:p>
          <a:p>
            <a:r>
              <a:rPr lang="en-US" altLang="zh-CN" sz="1500" dirty="0"/>
              <a:t>A -&gt; C1</a:t>
            </a:r>
            <a:endParaRPr lang="zh-CN" altLang="en-US" sz="1500" dirty="0"/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xmlns="" id="{9408C552-6BC5-43AE-8E60-76307E0B15C0}"/>
              </a:ext>
            </a:extLst>
          </p:cNvPr>
          <p:cNvSpPr/>
          <p:nvPr/>
        </p:nvSpPr>
        <p:spPr>
          <a:xfrm>
            <a:off x="1888601" y="1865177"/>
            <a:ext cx="623888" cy="284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xmlns="" id="{41B748D7-CED8-42D5-9EDE-906D189322EB}"/>
              </a:ext>
            </a:extLst>
          </p:cNvPr>
          <p:cNvSpPr/>
          <p:nvPr/>
        </p:nvSpPr>
        <p:spPr>
          <a:xfrm>
            <a:off x="5280693" y="1865177"/>
            <a:ext cx="623888" cy="284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9B2FC9D2-608B-477E-AA29-EF09B450D184}"/>
              </a:ext>
            </a:extLst>
          </p:cNvPr>
          <p:cNvSpPr txBox="1"/>
          <p:nvPr/>
        </p:nvSpPr>
        <p:spPr>
          <a:xfrm>
            <a:off x="3547837" y="2467529"/>
            <a:ext cx="131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Callstack</a:t>
            </a:r>
            <a:endParaRPr lang="zh-CN" altLang="en-US" sz="1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68C49229-AA64-40DD-B8F9-DB6F4C06494E}"/>
              </a:ext>
            </a:extLst>
          </p:cNvPr>
          <p:cNvSpPr txBox="1"/>
          <p:nvPr/>
        </p:nvSpPr>
        <p:spPr>
          <a:xfrm>
            <a:off x="7086600" y="3316075"/>
            <a:ext cx="5720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/>
              <a:t>Tree</a:t>
            </a:r>
            <a:endParaRPr lang="zh-CN" altLang="en-US" sz="1500" dirty="0"/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xmlns="" id="{97114456-4333-44A2-AD64-B2C44BAA7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12" y="3574373"/>
            <a:ext cx="7886700" cy="1837741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altLang="zh-CN" dirty="0">
                <a:cs typeface="+mn-cs"/>
              </a:rPr>
              <a:t>Observations:</a:t>
            </a:r>
          </a:p>
          <a:p>
            <a:pPr lvl="1">
              <a:lnSpc>
                <a:spcPct val="160000"/>
              </a:lnSpc>
            </a:pPr>
            <a:r>
              <a:rPr lang="en-US" altLang="zh-CN" sz="1600" dirty="0">
                <a:cs typeface="+mn-cs"/>
              </a:rPr>
              <a:t>If two APIs have the same </a:t>
            </a:r>
            <a:r>
              <a:rPr lang="en-US" altLang="zh-CN" sz="1600" dirty="0" err="1">
                <a:cs typeface="+mn-cs"/>
              </a:rPr>
              <a:t>callstack</a:t>
            </a:r>
            <a:r>
              <a:rPr lang="en-US" altLang="zh-CN" sz="1600" dirty="0">
                <a:cs typeface="+mn-cs"/>
              </a:rPr>
              <a:t>, these two APIs must have the same API name, and be invoked in the same line of code.</a:t>
            </a:r>
            <a:endParaRPr lang="en-US" altLang="zh-CN" sz="1600" b="1" dirty="0">
              <a:cs typeface="+mn-cs"/>
            </a:endParaRPr>
          </a:p>
          <a:p>
            <a:pPr lvl="1">
              <a:lnSpc>
                <a:spcPct val="160000"/>
              </a:lnSpc>
            </a:pPr>
            <a:r>
              <a:rPr lang="en-US" altLang="zh-CN" sz="1600" dirty="0"/>
              <a:t>A sequence of API can be divided into three parts: Prologue, Loops, Epilogue</a:t>
            </a:r>
          </a:p>
          <a:p>
            <a:pPr marL="276225" lvl="1" indent="0">
              <a:lnSpc>
                <a:spcPct val="160000"/>
              </a:lnSpc>
              <a:buNone/>
            </a:pPr>
            <a:endParaRPr lang="en-US" altLang="zh-CN" sz="16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622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B2B576-6648-4ABF-8210-70B53337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530351"/>
            <a:r>
              <a:rPr lang="en-US" altLang="zh-CN" sz="2500" dirty="0"/>
              <a:t>Loop Reduction Algorithm</a:t>
            </a: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xmlns="" id="{97114456-4333-44A2-AD64-B2C44BAA7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8765"/>
            <a:ext cx="7886700" cy="1837741"/>
          </a:xfrm>
        </p:spPr>
        <p:txBody>
          <a:bodyPr>
            <a:normAutofit/>
          </a:bodyPr>
          <a:lstStyle/>
          <a:p>
            <a:pPr lvl="1"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cs typeface="+mn-cs"/>
              </a:rPr>
              <a:t>From the perspective of </a:t>
            </a:r>
            <a:r>
              <a:rPr lang="en-US" altLang="zh-CN" sz="1600" dirty="0" err="1">
                <a:cs typeface="+mn-cs"/>
              </a:rPr>
              <a:t>syscall</a:t>
            </a:r>
            <a:r>
              <a:rPr lang="en-US" altLang="zh-CN" sz="1600" dirty="0">
                <a:cs typeface="+mn-cs"/>
              </a:rPr>
              <a:t> level, the sequence contains one loop.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cs typeface="+mn-cs"/>
              </a:rPr>
              <a:t>Consider </a:t>
            </a:r>
            <a:r>
              <a:rPr lang="en-US" altLang="zh-CN" sz="1600" dirty="0" err="1">
                <a:cs typeface="+mn-cs"/>
              </a:rPr>
              <a:t>syscall</a:t>
            </a:r>
            <a:r>
              <a:rPr lang="en-US" altLang="zh-CN" sz="1600" dirty="0">
                <a:cs typeface="+mn-cs"/>
              </a:rPr>
              <a:t> with </a:t>
            </a:r>
            <a:r>
              <a:rPr lang="en-US" altLang="zh-CN" sz="1600" dirty="0" err="1">
                <a:cs typeface="+mn-cs"/>
              </a:rPr>
              <a:t>callstack</a:t>
            </a:r>
            <a:r>
              <a:rPr lang="en-US" altLang="zh-CN" sz="1600" dirty="0">
                <a:cs typeface="+mn-cs"/>
              </a:rPr>
              <a:t>, we can easily determine the sequence doesn’t contains loops.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CB9EB061-E6A9-4102-8DBE-C9DDC33A3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" y="2171700"/>
            <a:ext cx="9144000" cy="314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BBAC2B-95C1-4430-98D0-7DF5E7FCE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30351"/>
            <a:r>
              <a:rPr lang="en-US" altLang="zh-CN" sz="2500" dirty="0"/>
              <a:t>Loop Reduction Algorithm</a:t>
            </a:r>
            <a:endParaRPr lang="zh-CN" altLang="en-US" sz="25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BDAA036-5B0A-485A-9BDF-D02258257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b="1" dirty="0"/>
              <a:t>One Loop Example</a:t>
            </a:r>
          </a:p>
          <a:p>
            <a:r>
              <a:rPr lang="en-US" altLang="zh-CN" sz="2400" dirty="0"/>
              <a:t>XYZABCABCABCDEFG</a:t>
            </a:r>
          </a:p>
          <a:p>
            <a:r>
              <a:rPr lang="en-US" altLang="zh-CN" sz="2400" dirty="0">
                <a:solidFill>
                  <a:schemeClr val="accent1"/>
                </a:solidFill>
              </a:rPr>
              <a:t>Begin = XYZ </a:t>
            </a:r>
          </a:p>
          <a:p>
            <a:r>
              <a:rPr lang="en-US" altLang="zh-CN" sz="2400" dirty="0">
                <a:solidFill>
                  <a:schemeClr val="accent2"/>
                </a:solidFill>
              </a:rPr>
              <a:t>Loops = set(ABC, ABC, ABC) = set(ABC)</a:t>
            </a:r>
          </a:p>
          <a:p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</a:rPr>
              <a:t>End = EFG</a:t>
            </a:r>
          </a:p>
          <a:p>
            <a:endParaRPr lang="en-US" altLang="zh-CN" sz="2400" dirty="0"/>
          </a:p>
          <a:p>
            <a:r>
              <a:rPr lang="en-US" altLang="zh-CN" sz="2400" dirty="0"/>
              <a:t>All possible sequence = Prologue + one of Loops + Epilogue</a:t>
            </a:r>
          </a:p>
          <a:p>
            <a:pPr lvl="1"/>
            <a:r>
              <a:rPr lang="en-US" altLang="zh-CN" sz="2400" dirty="0"/>
              <a:t>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81CD7FE-9C59-4922-BD38-EFEB26314CC8}"/>
              </a:ext>
            </a:extLst>
          </p:cNvPr>
          <p:cNvSpPr/>
          <p:nvPr/>
        </p:nvSpPr>
        <p:spPr>
          <a:xfrm>
            <a:off x="1524000" y="2019300"/>
            <a:ext cx="91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cs typeface="Arial" pitchFamily="34" charset="0"/>
              </a:rPr>
              <a:t>XYZ</a:t>
            </a:r>
            <a:endParaRPr lang="zh-CN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4E2DEBB-A7DC-4844-9395-21E90C86CC74}"/>
              </a:ext>
            </a:extLst>
          </p:cNvPr>
          <p:cNvSpPr/>
          <p:nvPr/>
        </p:nvSpPr>
        <p:spPr>
          <a:xfrm>
            <a:off x="5236171" y="2472035"/>
            <a:ext cx="936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</a:rPr>
              <a:t>ABC</a:t>
            </a:r>
            <a:endParaRPr lang="zh-CN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973D49EB-2032-44D6-97D5-49D1D0A8FD02}"/>
              </a:ext>
            </a:extLst>
          </p:cNvPr>
          <p:cNvSpPr/>
          <p:nvPr/>
        </p:nvSpPr>
        <p:spPr>
          <a:xfrm>
            <a:off x="1295400" y="2857500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</a:rPr>
              <a:t>EFG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334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9167 0.37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8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40711 0.293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5" y="14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12205 0.226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11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128CBE-1A5A-41C7-962E-A1685B55F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30351"/>
            <a:r>
              <a:rPr lang="en-US" altLang="zh-CN" sz="2500" dirty="0"/>
              <a:t>Loop Reduction Algorithm</a:t>
            </a:r>
            <a:endParaRPr lang="zh-CN" altLang="en-US" sz="25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88688A7-F90E-4D29-B901-3C83FFD68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80784"/>
            <a:ext cx="83820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b="1" dirty="0"/>
              <a:t>Nested Loop Example</a:t>
            </a:r>
          </a:p>
          <a:p>
            <a:r>
              <a:rPr lang="en-US" altLang="zh-CN" sz="1800" dirty="0"/>
              <a:t>XYZ ABCMNMN </a:t>
            </a:r>
            <a:r>
              <a:rPr lang="en-US" altLang="zh-CN" sz="1800" dirty="0" err="1"/>
              <a:t>ABCMNMN</a:t>
            </a:r>
            <a:r>
              <a:rPr lang="en-US" altLang="zh-CN" sz="1800" dirty="0"/>
              <a:t> EFG </a:t>
            </a:r>
          </a:p>
          <a:p>
            <a:r>
              <a:rPr lang="en-US" altLang="zh-CN" sz="1800" dirty="0">
                <a:solidFill>
                  <a:schemeClr val="accent1"/>
                </a:solidFill>
              </a:rPr>
              <a:t>Begin = XYZ </a:t>
            </a:r>
          </a:p>
          <a:p>
            <a:r>
              <a:rPr lang="en-US" altLang="zh-CN" sz="1800" dirty="0">
                <a:solidFill>
                  <a:schemeClr val="accent2"/>
                </a:solidFill>
              </a:rPr>
              <a:t>Loops = set(ABCMNMN, ABCMNMN) = set(ABCMNMN)</a:t>
            </a:r>
          </a:p>
          <a:p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</a:rPr>
              <a:t>End = EFG</a:t>
            </a:r>
          </a:p>
        </p:txBody>
      </p:sp>
      <p:sp>
        <p:nvSpPr>
          <p:cNvPr id="4" name="箭头: 右弧形 3">
            <a:extLst>
              <a:ext uri="{FF2B5EF4-FFF2-40B4-BE49-F238E27FC236}">
                <a16:creationId xmlns:a16="http://schemas.microsoft.com/office/drawing/2014/main" xmlns="" id="{A462661A-E519-4BFA-BC0F-FC72A514A55B}"/>
              </a:ext>
            </a:extLst>
          </p:cNvPr>
          <p:cNvSpPr/>
          <p:nvPr/>
        </p:nvSpPr>
        <p:spPr bwMode="auto">
          <a:xfrm>
            <a:off x="6858000" y="2019300"/>
            <a:ext cx="685800" cy="1066800"/>
          </a:xfrm>
          <a:prstGeom prst="curvedLeftArrow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365F144-FF7B-4591-9D6E-DF76B96B970B}"/>
              </a:ext>
            </a:extLst>
          </p:cNvPr>
          <p:cNvSpPr/>
          <p:nvPr/>
        </p:nvSpPr>
        <p:spPr>
          <a:xfrm>
            <a:off x="381000" y="2944877"/>
            <a:ext cx="693420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5325" lvl="1" indent="-238125"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zh-CN" sz="1800" dirty="0">
                <a:cs typeface="Arial" pitchFamily="34" charset="0"/>
              </a:rPr>
              <a:t>ABCMNMN</a:t>
            </a:r>
          </a:p>
          <a:p>
            <a:pPr marL="695325" lvl="1" indent="-238125"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zh-CN" sz="1800" dirty="0">
                <a:solidFill>
                  <a:schemeClr val="accent1"/>
                </a:solidFill>
                <a:cs typeface="Arial" pitchFamily="34" charset="0"/>
              </a:rPr>
              <a:t>Begin = ABC</a:t>
            </a:r>
          </a:p>
          <a:p>
            <a:pPr marL="695325" lvl="1" indent="-238125"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zh-CN" sz="1800" dirty="0">
                <a:solidFill>
                  <a:schemeClr val="accent2"/>
                </a:solidFill>
                <a:cs typeface="Arial" pitchFamily="34" charset="0"/>
              </a:rPr>
              <a:t>Loops = set(MN,MN) = set(MN)</a:t>
            </a:r>
          </a:p>
          <a:p>
            <a:pPr marL="695325" lvl="1" indent="-238125"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End = empty()</a:t>
            </a:r>
          </a:p>
          <a:p>
            <a:pPr marL="238125" indent="-238125"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altLang="zh-CN" sz="1800" dirty="0">
              <a:cs typeface="Arial" pitchFamily="34" charset="0"/>
            </a:endParaRPr>
          </a:p>
          <a:p>
            <a:pPr marL="238125" indent="-238125"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zh-CN" sz="1800" dirty="0">
                <a:cs typeface="Arial" pitchFamily="34" charset="0"/>
              </a:rPr>
              <a:t>All possible sequence = Prologue + one of Loops + Epilogue</a:t>
            </a:r>
          </a:p>
          <a:p>
            <a:pPr marL="238125" lvl="1" indent="-238125"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zh-CN" sz="1800" dirty="0">
                <a:cs typeface="Arial" pitchFamily="34" charset="0"/>
              </a:rPr>
              <a:t>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767283E-6DD9-4316-B2B6-F3530358F019}"/>
              </a:ext>
            </a:extLst>
          </p:cNvPr>
          <p:cNvSpPr txBox="1"/>
          <p:nvPr/>
        </p:nvSpPr>
        <p:spPr>
          <a:xfrm>
            <a:off x="6315008" y="3086100"/>
            <a:ext cx="2600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kern="0" dirty="0"/>
              <a:t>Recursively invoke </a:t>
            </a:r>
          </a:p>
          <a:p>
            <a:r>
              <a:rPr lang="en-US" altLang="zh-CN" sz="1600" kern="0" dirty="0"/>
              <a:t>Loop Reduction Algorithm </a:t>
            </a:r>
          </a:p>
          <a:p>
            <a:r>
              <a:rPr lang="en-US" altLang="zh-CN" sz="1600" kern="0" dirty="0"/>
              <a:t>for each loop</a:t>
            </a:r>
            <a:endParaRPr lang="zh-CN" altLang="en-US" sz="1600" kern="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61C5D883-3C09-4ADC-B95D-DE7706668534}"/>
              </a:ext>
            </a:extLst>
          </p:cNvPr>
          <p:cNvSpPr/>
          <p:nvPr/>
        </p:nvSpPr>
        <p:spPr>
          <a:xfrm>
            <a:off x="1447800" y="1544577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accent1"/>
                </a:solidFill>
              </a:rPr>
              <a:t>XYZ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E5ED506-004C-48E9-9028-4728338D115A}"/>
              </a:ext>
            </a:extLst>
          </p:cNvPr>
          <p:cNvSpPr/>
          <p:nvPr/>
        </p:nvSpPr>
        <p:spPr>
          <a:xfrm>
            <a:off x="3810000" y="3619500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accent2"/>
                </a:solidFill>
                <a:cs typeface="Arial" pitchFamily="34" charset="0"/>
              </a:rPr>
              <a:t>MN</a:t>
            </a:r>
            <a:endParaRPr lang="zh-CN" altLang="en-US" sz="18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3CE2136C-6078-447B-B051-734FD59D31F9}"/>
              </a:ext>
            </a:extLst>
          </p:cNvPr>
          <p:cNvSpPr/>
          <p:nvPr/>
        </p:nvSpPr>
        <p:spPr>
          <a:xfrm>
            <a:off x="1270622" y="220837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</a:rPr>
              <a:t>EFG</a:t>
            </a:r>
            <a:endParaRPr lang="zh-CN" altLang="en-US" sz="18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2851AAC6-513E-4583-BED9-6AFDCDEF2DC0}"/>
              </a:ext>
            </a:extLst>
          </p:cNvPr>
          <p:cNvSpPr/>
          <p:nvPr/>
        </p:nvSpPr>
        <p:spPr>
          <a:xfrm>
            <a:off x="1926094" y="3264911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accent1"/>
                </a:solidFill>
                <a:cs typeface="Arial" pitchFamily="34" charset="0"/>
              </a:rPr>
              <a:t>ABC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331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55112E-17 L -0.08455 0.59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05955 0.296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14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18802 0.234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11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14167 0.4813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4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BBAC2B-95C1-4430-98D0-7DF5E7FCE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30351"/>
            <a:r>
              <a:rPr lang="en-US" altLang="zh-CN" sz="2500" dirty="0"/>
              <a:t>Loop Reduction Algorithm</a:t>
            </a:r>
            <a:endParaRPr lang="zh-CN" altLang="en-US" sz="25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BDAA036-5B0A-485A-9BDF-D02258257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b="1" dirty="0"/>
              <a:t>One Loop Example</a:t>
            </a:r>
          </a:p>
          <a:p>
            <a:r>
              <a:rPr lang="en-US" altLang="zh-CN" sz="2400" dirty="0"/>
              <a:t>XYZABCABCABCDEFG</a:t>
            </a:r>
          </a:p>
          <a:p>
            <a:r>
              <a:rPr lang="en-US" altLang="zh-CN" sz="2400" dirty="0">
                <a:solidFill>
                  <a:schemeClr val="accent1"/>
                </a:solidFill>
              </a:rPr>
              <a:t>Begin = XYZ </a:t>
            </a:r>
          </a:p>
          <a:p>
            <a:r>
              <a:rPr lang="en-US" altLang="zh-CN" sz="2400" dirty="0">
                <a:solidFill>
                  <a:schemeClr val="accent2"/>
                </a:solidFill>
              </a:rPr>
              <a:t>Loops = set(ABC, ABC, ABC) = set(ABC)</a:t>
            </a:r>
          </a:p>
          <a:p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</a:rPr>
              <a:t>End = EFG</a:t>
            </a:r>
          </a:p>
          <a:p>
            <a:endParaRPr lang="en-US" altLang="zh-CN" sz="2400" dirty="0"/>
          </a:p>
          <a:p>
            <a:r>
              <a:rPr lang="en-US" altLang="zh-CN" sz="2400" dirty="0"/>
              <a:t>All possible sequence = Prologue + one of Loops + Epilogue</a:t>
            </a:r>
          </a:p>
          <a:p>
            <a:pPr lvl="1"/>
            <a:r>
              <a:rPr lang="en-US" altLang="zh-CN" sz="2400" dirty="0"/>
              <a:t> XYZ ABC EFG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81CD7FE-9C59-4922-BD38-EFEB26314CC8}"/>
              </a:ext>
            </a:extLst>
          </p:cNvPr>
          <p:cNvSpPr/>
          <p:nvPr/>
        </p:nvSpPr>
        <p:spPr>
          <a:xfrm>
            <a:off x="1524000" y="2019300"/>
            <a:ext cx="91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cs typeface="Arial" pitchFamily="34" charset="0"/>
              </a:rPr>
              <a:t>XYZ</a:t>
            </a:r>
            <a:endParaRPr lang="zh-CN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4E2DEBB-A7DC-4844-9395-21E90C86CC74}"/>
              </a:ext>
            </a:extLst>
          </p:cNvPr>
          <p:cNvSpPr/>
          <p:nvPr/>
        </p:nvSpPr>
        <p:spPr>
          <a:xfrm>
            <a:off x="5236171" y="2472035"/>
            <a:ext cx="936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</a:rPr>
              <a:t>ABC</a:t>
            </a:r>
            <a:endParaRPr lang="zh-CN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973D49EB-2032-44D6-97D5-49D1D0A8FD02}"/>
              </a:ext>
            </a:extLst>
          </p:cNvPr>
          <p:cNvSpPr/>
          <p:nvPr/>
        </p:nvSpPr>
        <p:spPr>
          <a:xfrm>
            <a:off x="1295400" y="2857500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</a:rPr>
              <a:t>EFG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2229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128CBE-1A5A-41C7-962E-A1685B55F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30351"/>
            <a:r>
              <a:rPr lang="en-US" altLang="zh-CN" sz="2500" dirty="0"/>
              <a:t>Loop Reduction Algorithm</a:t>
            </a:r>
            <a:endParaRPr lang="zh-CN" altLang="en-US" sz="25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88688A7-F90E-4D29-B901-3C83FFD68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80784"/>
            <a:ext cx="83820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b="1" dirty="0"/>
              <a:t>Nested Loop Example</a:t>
            </a:r>
          </a:p>
          <a:p>
            <a:r>
              <a:rPr lang="en-US" altLang="zh-CN" sz="1800" dirty="0"/>
              <a:t>XYZ ABCMNMN </a:t>
            </a:r>
            <a:r>
              <a:rPr lang="en-US" altLang="zh-CN" sz="1800" dirty="0" err="1"/>
              <a:t>ABCMNMN</a:t>
            </a:r>
            <a:r>
              <a:rPr lang="en-US" altLang="zh-CN" sz="1800" dirty="0"/>
              <a:t> EFG </a:t>
            </a:r>
          </a:p>
          <a:p>
            <a:r>
              <a:rPr lang="en-US" altLang="zh-CN" sz="1800" dirty="0">
                <a:solidFill>
                  <a:schemeClr val="accent1"/>
                </a:solidFill>
              </a:rPr>
              <a:t>Begin = XYZ </a:t>
            </a:r>
          </a:p>
          <a:p>
            <a:r>
              <a:rPr lang="en-US" altLang="zh-CN" sz="1800" dirty="0">
                <a:solidFill>
                  <a:schemeClr val="accent2"/>
                </a:solidFill>
              </a:rPr>
              <a:t>Loops = set(ABCMNMN, ABCMNMN) = set(ABCMNMN)</a:t>
            </a:r>
          </a:p>
          <a:p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</a:rPr>
              <a:t>End = EFG</a:t>
            </a:r>
          </a:p>
        </p:txBody>
      </p:sp>
      <p:sp>
        <p:nvSpPr>
          <p:cNvPr id="4" name="箭头: 右弧形 3">
            <a:extLst>
              <a:ext uri="{FF2B5EF4-FFF2-40B4-BE49-F238E27FC236}">
                <a16:creationId xmlns:a16="http://schemas.microsoft.com/office/drawing/2014/main" xmlns="" id="{A462661A-E519-4BFA-BC0F-FC72A514A55B}"/>
              </a:ext>
            </a:extLst>
          </p:cNvPr>
          <p:cNvSpPr/>
          <p:nvPr/>
        </p:nvSpPr>
        <p:spPr bwMode="auto">
          <a:xfrm>
            <a:off x="6858000" y="2019300"/>
            <a:ext cx="685800" cy="1066800"/>
          </a:xfrm>
          <a:prstGeom prst="curvedLeftArrow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365F144-FF7B-4591-9D6E-DF76B96B970B}"/>
              </a:ext>
            </a:extLst>
          </p:cNvPr>
          <p:cNvSpPr/>
          <p:nvPr/>
        </p:nvSpPr>
        <p:spPr>
          <a:xfrm>
            <a:off x="381000" y="2944877"/>
            <a:ext cx="6934200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525" lvl="2" indent="-238125"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zh-CN" sz="1800" dirty="0">
                <a:cs typeface="Arial" pitchFamily="34" charset="0"/>
              </a:rPr>
              <a:t>ABCMNMN</a:t>
            </a:r>
          </a:p>
          <a:p>
            <a:pPr marL="1152525" lvl="2" indent="-238125"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zh-CN" sz="1800" dirty="0">
                <a:solidFill>
                  <a:schemeClr val="accent1"/>
                </a:solidFill>
                <a:cs typeface="Arial" pitchFamily="34" charset="0"/>
              </a:rPr>
              <a:t>Begin = ABC</a:t>
            </a:r>
          </a:p>
          <a:p>
            <a:pPr marL="1152525" lvl="2" indent="-238125"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zh-CN" sz="1800" dirty="0">
                <a:solidFill>
                  <a:schemeClr val="accent2"/>
                </a:solidFill>
                <a:cs typeface="Arial" pitchFamily="34" charset="0"/>
              </a:rPr>
              <a:t>Loops = set(MN,MN) = set(MN)</a:t>
            </a:r>
          </a:p>
          <a:p>
            <a:pPr marL="1152525" lvl="2" indent="-238125"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End = empty()</a:t>
            </a:r>
          </a:p>
          <a:p>
            <a:pPr marL="238125" indent="-238125"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altLang="zh-CN" sz="1800" dirty="0">
              <a:cs typeface="Arial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767283E-6DD9-4316-B2B6-F3530358F019}"/>
              </a:ext>
            </a:extLst>
          </p:cNvPr>
          <p:cNvSpPr txBox="1"/>
          <p:nvPr/>
        </p:nvSpPr>
        <p:spPr>
          <a:xfrm>
            <a:off x="6315008" y="3086100"/>
            <a:ext cx="2600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kern="0" dirty="0"/>
              <a:t>Recursively invoke </a:t>
            </a:r>
          </a:p>
          <a:p>
            <a:r>
              <a:rPr lang="en-US" altLang="zh-CN" sz="1600" kern="0" dirty="0"/>
              <a:t>Loop Reduction Algorithm </a:t>
            </a:r>
          </a:p>
          <a:p>
            <a:r>
              <a:rPr lang="en-US" altLang="zh-CN" sz="1600" kern="0" dirty="0"/>
              <a:t>for each loop</a:t>
            </a:r>
            <a:endParaRPr lang="zh-CN" altLang="en-US" sz="1600" kern="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D28ED1C-DB87-4E92-AB7D-DE2B7CFEFC5B}"/>
              </a:ext>
            </a:extLst>
          </p:cNvPr>
          <p:cNvSpPr/>
          <p:nvPr/>
        </p:nvSpPr>
        <p:spPr>
          <a:xfrm>
            <a:off x="381000" y="4464682"/>
            <a:ext cx="7391400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25" indent="-238125"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zh-CN" sz="1800" dirty="0">
                <a:cs typeface="Arial" pitchFamily="34" charset="0"/>
              </a:rPr>
              <a:t>All possible sequence = Prologue + one of Loops + Epilogue</a:t>
            </a:r>
          </a:p>
          <a:p>
            <a:pPr marL="238125" lvl="1" indent="-238125"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zh-CN" sz="1800" dirty="0">
                <a:cs typeface="Arial" pitchFamily="34" charset="0"/>
              </a:rPr>
              <a:t> XYZ ABCMN EFG</a:t>
            </a:r>
          </a:p>
        </p:txBody>
      </p:sp>
    </p:spTree>
    <p:extLst>
      <p:ext uri="{BB962C8B-B14F-4D97-AF65-F5344CB8AC3E}">
        <p14:creationId xmlns:p14="http://schemas.microsoft.com/office/powerpoint/2010/main" val="318248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9600" y="12573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200" dirty="0"/>
          </a:p>
        </p:txBody>
      </p:sp>
      <p:sp>
        <p:nvSpPr>
          <p:cNvPr id="6" name="Introduction"/>
          <p:cNvSpPr txBox="1">
            <a:spLocks/>
          </p:cNvSpPr>
          <p:nvPr/>
        </p:nvSpPr>
        <p:spPr bwMode="auto">
          <a:xfrm>
            <a:off x="56378" y="190500"/>
            <a:ext cx="8772525" cy="3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53035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24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500" dirty="0"/>
              <a:t>Fine-grained Behavior Graph Matcher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6B09228-AF59-4650-AB26-34EC81E7E88E}"/>
              </a:ext>
            </a:extLst>
          </p:cNvPr>
          <p:cNvSpPr/>
          <p:nvPr/>
        </p:nvSpPr>
        <p:spPr>
          <a:xfrm>
            <a:off x="381000" y="1104900"/>
            <a:ext cx="82193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P</a:t>
            </a:r>
            <a:r>
              <a:rPr lang="en-US" altLang="zh-CN" sz="1600" b="1" dirty="0"/>
              <a:t>roblem</a:t>
            </a:r>
            <a:r>
              <a:rPr lang="zh-CN" altLang="en-US" sz="1600" dirty="0"/>
              <a:t>：</a:t>
            </a:r>
            <a:r>
              <a:rPr lang="en-US" altLang="zh-CN" sz="1600" dirty="0"/>
              <a:t>Matching </a:t>
            </a:r>
            <a:r>
              <a:rPr lang="en-US" altLang="zh-CN" sz="1600" b="1" dirty="0"/>
              <a:t>a labeled graph </a:t>
            </a:r>
            <a:r>
              <a:rPr lang="en-US" altLang="zh-CN" sz="1600" dirty="0"/>
              <a:t>against a </a:t>
            </a:r>
            <a:r>
              <a:rPr lang="en-US" altLang="zh-CN" sz="1600" b="1" dirty="0"/>
              <a:t>labeled sequence</a:t>
            </a:r>
            <a:r>
              <a:rPr lang="en-US" altLang="zh-CN" sz="1600" dirty="0"/>
              <a:t>, our task is to find a partial occurrence of graph in the sequence that 1) satisfies the topological dependency constraint while 2) maximize a target function.</a:t>
            </a:r>
          </a:p>
          <a:p>
            <a:endParaRPr lang="en-US" altLang="zh-CN" sz="1600" dirty="0"/>
          </a:p>
          <a:p>
            <a:pPr>
              <a:lnSpc>
                <a:spcPct val="200000"/>
              </a:lnSpc>
            </a:pPr>
            <a:r>
              <a:rPr lang="en-US" altLang="zh-CN" sz="1600" b="1" dirty="0"/>
              <a:t>Step1: </a:t>
            </a:r>
            <a:r>
              <a:rPr lang="en-US" altLang="zh-CN" sz="1600" dirty="0"/>
              <a:t>Convert a </a:t>
            </a:r>
            <a:r>
              <a:rPr lang="en-US" altLang="zh-CN" sz="1600" b="1" dirty="0"/>
              <a:t>direct acyclic graph(DAG)</a:t>
            </a:r>
            <a:r>
              <a:rPr lang="en-US" altLang="zh-CN" sz="1600" dirty="0"/>
              <a:t> into a </a:t>
            </a:r>
            <a:r>
              <a:rPr lang="en-US" altLang="zh-CN" sz="1600" b="1" dirty="0"/>
              <a:t>Graph State</a:t>
            </a:r>
            <a:r>
              <a:rPr lang="en-US" altLang="zh-CN" sz="1600" dirty="0"/>
              <a:t> </a:t>
            </a:r>
            <a:r>
              <a:rPr lang="en-US" altLang="zh-CN" sz="1600" b="1" dirty="0"/>
              <a:t>Transition Graph.</a:t>
            </a:r>
          </a:p>
          <a:p>
            <a:pPr>
              <a:lnSpc>
                <a:spcPct val="200000"/>
              </a:lnSpc>
            </a:pPr>
            <a:r>
              <a:rPr lang="en-US" altLang="zh-CN" sz="1600" b="1" dirty="0"/>
              <a:t>Step2: </a:t>
            </a:r>
            <a:r>
              <a:rPr lang="en-US" altLang="zh-CN" sz="1600" dirty="0"/>
              <a:t>Based on </a:t>
            </a:r>
            <a:r>
              <a:rPr lang="en-US" altLang="zh-CN" sz="1600" b="1" dirty="0"/>
              <a:t>Graph State</a:t>
            </a:r>
            <a:r>
              <a:rPr lang="en-US" altLang="zh-CN" sz="1600" dirty="0"/>
              <a:t> </a:t>
            </a:r>
            <a:r>
              <a:rPr lang="en-US" altLang="zh-CN" sz="1600" b="1" dirty="0"/>
              <a:t>Transition Graph</a:t>
            </a:r>
            <a:r>
              <a:rPr lang="en-US" altLang="zh-CN" sz="1600" dirty="0"/>
              <a:t>, the problem can be solved by </a:t>
            </a:r>
            <a:r>
              <a:rPr lang="en-US" altLang="zh-CN" sz="1600" b="1" dirty="0"/>
              <a:t>Dynamic Programming </a:t>
            </a:r>
            <a:r>
              <a:rPr lang="en-US" altLang="zh-CN" sz="1600" dirty="0"/>
              <a:t>algorithm.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6218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4800" y="636216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200" dirty="0"/>
          </a:p>
        </p:txBody>
      </p:sp>
      <p:sp>
        <p:nvSpPr>
          <p:cNvPr id="6" name="Introduction"/>
          <p:cNvSpPr txBox="1">
            <a:spLocks/>
          </p:cNvSpPr>
          <p:nvPr/>
        </p:nvSpPr>
        <p:spPr bwMode="auto">
          <a:xfrm>
            <a:off x="56378" y="190500"/>
            <a:ext cx="8772525" cy="3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53035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24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500" dirty="0"/>
              <a:t>Evaluation —— True Positive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A55EFCF-6FC1-41F3-AAF7-39F6C85E1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65040"/>
            <a:ext cx="2630205" cy="174275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8430A36-AF99-418E-A4A6-84416CB1ED36}"/>
              </a:ext>
            </a:extLst>
          </p:cNvPr>
          <p:cNvSpPr txBox="1"/>
          <p:nvPr/>
        </p:nvSpPr>
        <p:spPr>
          <a:xfrm>
            <a:off x="680697" y="928603"/>
            <a:ext cx="2587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kern="0" dirty="0"/>
              <a:t>Training Set of Keylogging</a:t>
            </a:r>
            <a:endParaRPr lang="zh-CN" altLang="en-US" sz="1600" kern="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74AB038-CC92-4126-98BD-5C52FC3B71F8}"/>
              </a:ext>
            </a:extLst>
          </p:cNvPr>
          <p:cNvSpPr txBox="1"/>
          <p:nvPr/>
        </p:nvSpPr>
        <p:spPr>
          <a:xfrm>
            <a:off x="4076241" y="928603"/>
            <a:ext cx="3385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kern="0" dirty="0"/>
              <a:t>Testing Set of Keylogging and TPR</a:t>
            </a:r>
            <a:endParaRPr lang="zh-CN" altLang="en-US" sz="1600" kern="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C167663-E47A-45ED-B728-A626E666F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333500"/>
            <a:ext cx="3514381" cy="180583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66F2C5E-B575-41D3-97E8-A883A7E633C8}"/>
              </a:ext>
            </a:extLst>
          </p:cNvPr>
          <p:cNvSpPr txBox="1"/>
          <p:nvPr/>
        </p:nvSpPr>
        <p:spPr>
          <a:xfrm>
            <a:off x="4076240" y="3399760"/>
            <a:ext cx="1917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kern="0" dirty="0"/>
              <a:t>TPR of other PHFs</a:t>
            </a:r>
            <a:endParaRPr lang="zh-CN" altLang="en-US" sz="1600" kern="0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C36C0D11-7413-4995-B725-837261AE4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419" y="3695700"/>
            <a:ext cx="3523562" cy="108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40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4800" y="636216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200" dirty="0"/>
          </a:p>
        </p:txBody>
      </p:sp>
      <p:sp>
        <p:nvSpPr>
          <p:cNvPr id="6" name="Introduction"/>
          <p:cNvSpPr txBox="1">
            <a:spLocks/>
          </p:cNvSpPr>
          <p:nvPr/>
        </p:nvSpPr>
        <p:spPr bwMode="auto">
          <a:xfrm>
            <a:off x="56378" y="190500"/>
            <a:ext cx="8772525" cy="3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53035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24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500" dirty="0"/>
              <a:t>Evaluation —— False Positive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28E1599-979E-40D0-BF46-3B63879C6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790700"/>
            <a:ext cx="2781306" cy="334298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9DC08EB7-620C-4B5D-B2B7-80A9C9285BAD}"/>
              </a:ext>
            </a:extLst>
          </p:cNvPr>
          <p:cNvSpPr/>
          <p:nvPr/>
        </p:nvSpPr>
        <p:spPr>
          <a:xfrm>
            <a:off x="381000" y="1104900"/>
            <a:ext cx="8219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We collect traces of popular benign applications, and match behavior graphs of all PHFs against these traces.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127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9600" y="12573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200" dirty="0"/>
          </a:p>
        </p:txBody>
      </p:sp>
      <p:sp>
        <p:nvSpPr>
          <p:cNvPr id="6" name="Introduction"/>
          <p:cNvSpPr txBox="1">
            <a:spLocks/>
          </p:cNvSpPr>
          <p:nvPr/>
        </p:nvSpPr>
        <p:spPr bwMode="auto">
          <a:xfrm>
            <a:off x="56378" y="190500"/>
            <a:ext cx="8772525" cy="3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53035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24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500" dirty="0"/>
              <a:t>Evaluation —— Runtime Overhead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C2CF0A3-4927-44B6-8A15-D306B7E8E53B}"/>
              </a:ext>
            </a:extLst>
          </p:cNvPr>
          <p:cNvSpPr/>
          <p:nvPr/>
        </p:nvSpPr>
        <p:spPr>
          <a:xfrm>
            <a:off x="381000" y="1104900"/>
            <a:ext cx="82193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CPU-bound workload</a:t>
            </a:r>
            <a:r>
              <a:rPr lang="en-US" sz="1600" dirty="0"/>
              <a:t>. The command line option of 7-zip supports a simple benchmark, which mostly perform CPU-bound computation.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IO-bound workload</a:t>
            </a:r>
            <a:r>
              <a:rPr lang="en-US" sz="1600" dirty="0"/>
              <a:t>. In this situation, we use 7-zip to archive 3 folders including 73 files without compression. The total size of all files are 14.7 gigabyte. This is purely IO-bound workload.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Mixed workload</a:t>
            </a:r>
            <a:r>
              <a:rPr lang="en-US" sz="1600" dirty="0"/>
              <a:t>. In this situation, the same 14.7 gigabyte files are compressed using 7-zip. Compression and writing to disk reflect a more mixed case in which an application is performing CPU-bound computation and IO-bound tasks.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1C4433A8-B950-4F12-920B-3B9FBD709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813819"/>
              </p:ext>
            </p:extLst>
          </p:nvPr>
        </p:nvGraphicFramePr>
        <p:xfrm>
          <a:off x="1295400" y="34671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xmlns="" val="236844632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401125387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3836898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Baseline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Top-layer API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722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CPU-bound workload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59s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59s(0%)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369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IO-bound workload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250s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255s(2%)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750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Mixed workload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165s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168(1.8%)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046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03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30351">
              <a:defRPr sz="1624"/>
            </a:lvl1pPr>
          </a:lstStyle>
          <a:p>
            <a:r>
              <a:rPr lang="en-US" sz="2200" dirty="0"/>
              <a:t>Outline</a:t>
            </a:r>
            <a:endParaRPr sz="2200" dirty="0"/>
          </a:p>
        </p:txBody>
      </p:sp>
      <p:sp>
        <p:nvSpPr>
          <p:cNvPr id="894" name="Rectangle 1">
            <a:hlinkClick r:id="rId3"/>
          </p:cNvPr>
          <p:cNvSpPr txBox="1"/>
          <p:nvPr/>
        </p:nvSpPr>
        <p:spPr>
          <a:xfrm>
            <a:off x="457200" y="2499607"/>
            <a:ext cx="127000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/>
            </a:lvl1pPr>
          </a:lstStyle>
          <a:p>
            <a:r>
              <a:t/>
            </a:r>
            <a:br/>
            <a:endParaRPr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44D61172-3437-4525-A4B7-D6D4972BE471}"/>
              </a:ext>
            </a:extLst>
          </p:cNvPr>
          <p:cNvSpPr txBox="1"/>
          <p:nvPr/>
        </p:nvSpPr>
        <p:spPr>
          <a:xfrm>
            <a:off x="228600" y="653337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Overview (APT and RAT)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400" dirty="0" smtClean="0"/>
              <a:t>Motivation (comparison with 5D)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400" dirty="0" smtClean="0"/>
              <a:t>Keylogging case study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400" dirty="0" smtClean="0"/>
              <a:t>Overall flowchart graphs (already have)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System </a:t>
            </a:r>
            <a:r>
              <a:rPr lang="en-US" sz="2400" dirty="0" smtClean="0"/>
              <a:t>D</a:t>
            </a:r>
            <a:r>
              <a:rPr lang="en-US" altLang="zh-CN" sz="2400" dirty="0" smtClean="0"/>
              <a:t>esign: API + discriminative sigs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E</a:t>
            </a:r>
            <a:r>
              <a:rPr lang="en-US" altLang="zh-CN" sz="2400" dirty="0" smtClean="0"/>
              <a:t>valuation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kern="0" dirty="0" smtClean="0"/>
              <a:t>Keylogging for accuracy: API only, </a:t>
            </a:r>
            <a:r>
              <a:rPr lang="en-US" sz="2400" kern="0" dirty="0" err="1" smtClean="0"/>
              <a:t>API+discri</a:t>
            </a:r>
            <a:r>
              <a:rPr lang="en-US" sz="2400" kern="0" dirty="0" smtClean="0"/>
              <a:t> results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kern="0" dirty="0" smtClean="0"/>
              <a:t>Overhead: speed and memory/CPU consumption</a:t>
            </a:r>
            <a:endParaRPr lang="en-US" sz="2400" kern="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kern="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12707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9600" y="12573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200" dirty="0"/>
          </a:p>
        </p:txBody>
      </p:sp>
      <p:sp>
        <p:nvSpPr>
          <p:cNvPr id="6" name="Introduction"/>
          <p:cNvSpPr txBox="1">
            <a:spLocks/>
          </p:cNvSpPr>
          <p:nvPr/>
        </p:nvSpPr>
        <p:spPr bwMode="auto">
          <a:xfrm>
            <a:off x="56378" y="190500"/>
            <a:ext cx="8772525" cy="3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53035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24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500" dirty="0"/>
              <a:t>Evaluation —— Space Overhead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C2CF0A3-4927-44B6-8A15-D306B7E8E53B}"/>
              </a:ext>
            </a:extLst>
          </p:cNvPr>
          <p:cNvSpPr/>
          <p:nvPr/>
        </p:nvSpPr>
        <p:spPr>
          <a:xfrm>
            <a:off x="381000" y="1104900"/>
            <a:ext cx="82193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To test the space overhead of out collector, we deploy our collector in two individuals' computer for several days.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One is an </a:t>
            </a:r>
            <a:r>
              <a:rPr lang="en-US" sz="1600" b="1" dirty="0"/>
              <a:t>officer</a:t>
            </a:r>
            <a:r>
              <a:rPr lang="en-US" sz="1600" dirty="0"/>
              <a:t> who frequently uses text editing applications (Word, Excel, PowerPoint), communication tools (Outlook and Skype) and Browsers (Chrome and Firefox).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other is a </a:t>
            </a:r>
            <a:r>
              <a:rPr lang="en-US" sz="1600" b="1" dirty="0"/>
              <a:t>software developer</a:t>
            </a:r>
            <a:r>
              <a:rPr lang="en-US" sz="1600" dirty="0"/>
              <a:t> who often uses IDE (Visual Studio), Browsers (Chrome and Firefox) and command line tools (CMD and PowerShell).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1C4433A8-B950-4F12-920B-3B9FBD709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498945"/>
              </p:ext>
            </p:extLst>
          </p:nvPr>
        </p:nvGraphicFramePr>
        <p:xfrm>
          <a:off x="1905000" y="3314700"/>
          <a:ext cx="5029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960">
                  <a:extLst>
                    <a:ext uri="{9D8B030D-6E8A-4147-A177-3AD203B41FA5}">
                      <a16:colId xmlns:a16="http://schemas.microsoft.com/office/drawing/2014/main" xmlns="" val="236844632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xmlns="" val="3836898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Top-layer API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722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Original Data Size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 GB / hour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369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Disk size after compression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 MB / hour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750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Event Numbers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 Million / hour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046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31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9599" y="1257300"/>
            <a:ext cx="82193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An important aspect of RAT-based attack forensics is to understand the consequences of the attacks and helps companies response appropriately. T</a:t>
            </a:r>
            <a:r>
              <a:rPr lang="en-US" altLang="zh-CN" sz="1600" dirty="0"/>
              <a:t>o facilitate RAT forensics, the system should meet the following requirements: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Windows Platform Oriented</a:t>
            </a:r>
            <a:r>
              <a:rPr lang="en-US" sz="1600" dirty="0"/>
              <a:t>. In reality, the major of RAT attacks target Windows platform. In addition, in the real production environment, aggressive </a:t>
            </a:r>
            <a:r>
              <a:rPr lang="en-US" sz="1600" b="1" dirty="0"/>
              <a:t>instrumentations are not allowed</a:t>
            </a:r>
            <a:r>
              <a:rPr lang="en-US" sz="1600" dirty="0"/>
              <a:t> due to policy and security concerns.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Semantic-aware. </a:t>
            </a:r>
            <a:r>
              <a:rPr lang="en-US" sz="1600" dirty="0"/>
              <a:t>RATs often have tens of built-in functionalities, like key logging, remote desktop, remote shell and audio recording. The system should identify these fine-grained semantic behaviors of RATs to understand the consequences of RAT-based attacks.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Efficient. </a:t>
            </a:r>
            <a:r>
              <a:rPr lang="en-US" altLang="zh-CN" sz="16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The system </a:t>
            </a:r>
            <a:r>
              <a:rPr lang="en-US" sz="1600" dirty="0"/>
              <a:t>should not introduce significant performance overhead to the operating system and user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1" dirty="0">
              <a:solidFill>
                <a:srgbClr val="0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Introduction"/>
          <p:cNvSpPr txBox="1">
            <a:spLocks/>
          </p:cNvSpPr>
          <p:nvPr/>
        </p:nvSpPr>
        <p:spPr bwMode="auto">
          <a:xfrm>
            <a:off x="56378" y="190500"/>
            <a:ext cx="8772525" cy="3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53035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24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500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71160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9600" y="12573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200" dirty="0"/>
          </a:p>
        </p:txBody>
      </p:sp>
      <p:sp>
        <p:nvSpPr>
          <p:cNvPr id="6" name="Introduction"/>
          <p:cNvSpPr txBox="1">
            <a:spLocks/>
          </p:cNvSpPr>
          <p:nvPr/>
        </p:nvSpPr>
        <p:spPr bwMode="auto">
          <a:xfrm>
            <a:off x="56378" y="190500"/>
            <a:ext cx="8772525" cy="3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53035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24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500" dirty="0"/>
              <a:t>Motivation Example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5F4AE7F-5A31-4F97-B1E3-9D6AF0A157F1}"/>
              </a:ext>
            </a:extLst>
          </p:cNvPr>
          <p:cNvSpPr/>
          <p:nvPr/>
        </p:nvSpPr>
        <p:spPr>
          <a:xfrm>
            <a:off x="381000" y="1104900"/>
            <a:ext cx="82193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 targeted top manager works at a financial company. The attacker already know that the manager often discusses about the company decisions with others in his office.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To obtain the content of discussion, the attacker exploits the manager‘s office computer and installs a RAT.</a:t>
            </a:r>
            <a:r>
              <a:rPr lang="zh-CN" altLang="en-US" sz="1600" dirty="0"/>
              <a:t> 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attacker firstly triggered ``</a:t>
            </a:r>
            <a:r>
              <a:rPr lang="en-US" sz="1600" b="1" dirty="0" err="1"/>
              <a:t>RemoteDesktop</a:t>
            </a:r>
            <a:r>
              <a:rPr lang="en-US" sz="1600" dirty="0"/>
              <a:t>" and ``</a:t>
            </a:r>
            <a:r>
              <a:rPr lang="en-US" sz="1600" b="1" dirty="0" err="1"/>
              <a:t>RemoteShell</a:t>
            </a:r>
            <a:r>
              <a:rPr lang="en-US" sz="1600" dirty="0"/>
              <a:t>" to collect the system information of the compromised computer and identified whether this computer is the targeted one. If the attacker identified the targeted one, the attacker triggered ``</a:t>
            </a:r>
            <a:r>
              <a:rPr lang="en-US" sz="1600" b="1" dirty="0"/>
              <a:t>Key Logging</a:t>
            </a:r>
            <a:r>
              <a:rPr lang="en-US" sz="1600" dirty="0"/>
              <a:t>" and ``</a:t>
            </a:r>
            <a:r>
              <a:rPr lang="en-US" sz="1600" b="1" dirty="0"/>
              <a:t>Audio Recording</a:t>
            </a:r>
            <a:r>
              <a:rPr lang="en-US" sz="1600" dirty="0"/>
              <a:t>" to capture key strikes and audio from the computer, saved the result to encrypted files.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Finally the encrypted file was sent outside the company and the attacker </a:t>
            </a:r>
            <a:r>
              <a:rPr lang="en-US" sz="1600" b="1" dirty="0"/>
              <a:t>removed the malware and all intermediate data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055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9600" y="12573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200" dirty="0"/>
          </a:p>
        </p:txBody>
      </p:sp>
      <p:sp>
        <p:nvSpPr>
          <p:cNvPr id="6" name="Introduction"/>
          <p:cNvSpPr txBox="1">
            <a:spLocks/>
          </p:cNvSpPr>
          <p:nvPr/>
        </p:nvSpPr>
        <p:spPr bwMode="auto">
          <a:xfrm>
            <a:off x="56378" y="190500"/>
            <a:ext cx="8772525" cy="3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53035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24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500" dirty="0"/>
              <a:t>Traditional Forensic Analysis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953479E-DE0A-4618-A574-5F6C7CE04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56" y="1837026"/>
            <a:ext cx="6559887" cy="316246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88742A5-B966-48E6-8490-A94C5F01B165}"/>
              </a:ext>
            </a:extLst>
          </p:cNvPr>
          <p:cNvSpPr/>
          <p:nvPr/>
        </p:nvSpPr>
        <p:spPr>
          <a:xfrm>
            <a:off x="381000" y="1104900"/>
            <a:ext cx="8219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Even if traditional forensic analysis is able to capture all artifacts left by the attack, administrators still cannot understand consequences of the attack.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764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9600" y="12573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200" dirty="0"/>
          </a:p>
        </p:txBody>
      </p:sp>
      <p:sp>
        <p:nvSpPr>
          <p:cNvPr id="6" name="Introduction"/>
          <p:cNvSpPr txBox="1">
            <a:spLocks/>
          </p:cNvSpPr>
          <p:nvPr/>
        </p:nvSpPr>
        <p:spPr bwMode="auto">
          <a:xfrm>
            <a:off x="56378" y="190500"/>
            <a:ext cx="8772525" cy="3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53035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24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500" dirty="0"/>
              <a:t>Our 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E62B18F-6369-40A0-9596-D232E8221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68240"/>
            <a:ext cx="6763098" cy="317516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2BAF3F3-9BED-47FC-8FBE-F93BFBAEE5BF}"/>
              </a:ext>
            </a:extLst>
          </p:cNvPr>
          <p:cNvSpPr/>
          <p:nvPr/>
        </p:nvSpPr>
        <p:spPr>
          <a:xfrm>
            <a:off x="381000" y="1104900"/>
            <a:ext cx="8219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With our semantic-aware forensic system, administrators can easily identify fine-grained semantic behaviors and understand consequences of the attack.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622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9600" y="12573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200" dirty="0"/>
          </a:p>
        </p:txBody>
      </p:sp>
      <p:sp>
        <p:nvSpPr>
          <p:cNvPr id="6" name="Introduction"/>
          <p:cNvSpPr txBox="1">
            <a:spLocks/>
          </p:cNvSpPr>
          <p:nvPr/>
        </p:nvSpPr>
        <p:spPr bwMode="auto">
          <a:xfrm>
            <a:off x="56378" y="190500"/>
            <a:ext cx="8772525" cy="3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53035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24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500" dirty="0"/>
              <a:t>System Overview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26DFD12-A52C-4664-B31A-06A2A9834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455" y="1104900"/>
            <a:ext cx="4352888" cy="38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82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9600" y="12573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200" dirty="0"/>
          </a:p>
        </p:txBody>
      </p:sp>
      <p:sp>
        <p:nvSpPr>
          <p:cNvPr id="6" name="Introduction"/>
          <p:cNvSpPr txBox="1">
            <a:spLocks/>
          </p:cNvSpPr>
          <p:nvPr/>
        </p:nvSpPr>
        <p:spPr bwMode="auto">
          <a:xfrm>
            <a:off x="56378" y="190500"/>
            <a:ext cx="8772525" cy="3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53035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24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500" dirty="0"/>
              <a:t>RAT Data Set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CBDBE4-7203-4837-873B-A28E5F729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20" y="723900"/>
            <a:ext cx="8305800" cy="460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4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5260C43E-1845-4450-A7A4-6E6FCB8FA40F}"/>
              </a:ext>
            </a:extLst>
          </p:cNvPr>
          <p:cNvSpPr/>
          <p:nvPr/>
        </p:nvSpPr>
        <p:spPr>
          <a:xfrm>
            <a:off x="3100387" y="1563984"/>
            <a:ext cx="2500313" cy="31701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Initialization</a:t>
            </a:r>
            <a:endParaRPr lang="zh-CN" altLang="en-US" sz="900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CB7044C2-9D8A-4E00-98BF-D7E6565C02E4}"/>
              </a:ext>
            </a:extLst>
          </p:cNvPr>
          <p:cNvSpPr/>
          <p:nvPr/>
        </p:nvSpPr>
        <p:spPr>
          <a:xfrm>
            <a:off x="3100387" y="1886238"/>
            <a:ext cx="2500313" cy="135997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NtUserGetDC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GetDeviceCaps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GetDeviceCaps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CreateCompatibleDC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CreateCompatibleBitmap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SelectBitmap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StretchBlt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16B15EDB-3AC5-41F8-A535-36EDB00C2BAC}"/>
              </a:ext>
            </a:extLst>
          </p:cNvPr>
          <p:cNvSpPr/>
          <p:nvPr/>
        </p:nvSpPr>
        <p:spPr>
          <a:xfrm>
            <a:off x="3100387" y="3243043"/>
            <a:ext cx="2500313" cy="31908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Tens of Loop …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0985D245-175A-4C68-B711-3757583753E4}"/>
              </a:ext>
            </a:extLst>
          </p:cNvPr>
          <p:cNvSpPr/>
          <p:nvPr/>
        </p:nvSpPr>
        <p:spPr>
          <a:xfrm>
            <a:off x="3100387" y="3564201"/>
            <a:ext cx="2500313" cy="135997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NtUserGetDC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GetDeviceCaps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GetDeviceCaps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CreateCompatibleDC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CreateCompatibleBitmap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SelectBitmap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StretchBlt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D7398351-CB1D-469D-897A-A70EF19116FC}"/>
              </a:ext>
            </a:extLst>
          </p:cNvPr>
          <p:cNvSpPr/>
          <p:nvPr/>
        </p:nvSpPr>
        <p:spPr>
          <a:xfrm>
            <a:off x="3100387" y="4924173"/>
            <a:ext cx="2500313" cy="31701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Send data to Server</a:t>
            </a:r>
            <a:endParaRPr lang="zh-CN" altLang="en-US" sz="900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4CDDAC28-9048-4475-B293-50167EDD9808}"/>
              </a:ext>
            </a:extLst>
          </p:cNvPr>
          <p:cNvSpPr/>
          <p:nvPr/>
        </p:nvSpPr>
        <p:spPr>
          <a:xfrm>
            <a:off x="665861" y="1870783"/>
            <a:ext cx="1105106" cy="568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/>
              <a:t>Keylogging</a:t>
            </a:r>
            <a:endParaRPr lang="zh-CN" altLang="en-US" sz="900" b="1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3E183ABC-E895-4535-97F0-4F83C78519CE}"/>
              </a:ext>
            </a:extLst>
          </p:cNvPr>
          <p:cNvSpPr/>
          <p:nvPr/>
        </p:nvSpPr>
        <p:spPr>
          <a:xfrm>
            <a:off x="665860" y="2720816"/>
            <a:ext cx="1105106" cy="568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/>
              <a:t>Remote</a:t>
            </a:r>
          </a:p>
          <a:p>
            <a:pPr algn="ctr"/>
            <a:r>
              <a:rPr lang="en-US" altLang="zh-CN" sz="900" b="1" dirty="0"/>
              <a:t>Desktop</a:t>
            </a:r>
            <a:endParaRPr lang="zh-CN" altLang="en-US" sz="900" b="1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F4B0B39D-79EC-408E-BDA1-D88F81CCDC2B}"/>
              </a:ext>
            </a:extLst>
          </p:cNvPr>
          <p:cNvSpPr/>
          <p:nvPr/>
        </p:nvSpPr>
        <p:spPr>
          <a:xfrm>
            <a:off x="665860" y="3557902"/>
            <a:ext cx="1105106" cy="568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/>
              <a:t>Audio</a:t>
            </a:r>
          </a:p>
          <a:p>
            <a:pPr algn="ctr"/>
            <a:r>
              <a:rPr lang="en-US" altLang="zh-CN" sz="900" b="1" dirty="0"/>
              <a:t>Recording</a:t>
            </a:r>
            <a:endParaRPr lang="zh-CN" altLang="en-US" sz="900" b="1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C681A966-7752-4D5C-830F-EE6F1B83E6A9}"/>
              </a:ext>
            </a:extLst>
          </p:cNvPr>
          <p:cNvSpPr/>
          <p:nvPr/>
        </p:nvSpPr>
        <p:spPr>
          <a:xfrm>
            <a:off x="665860" y="4405497"/>
            <a:ext cx="1105106" cy="568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/>
              <a:t>Remote</a:t>
            </a:r>
          </a:p>
          <a:p>
            <a:pPr algn="ctr"/>
            <a:r>
              <a:rPr lang="en-US" altLang="zh-CN" sz="900" b="1" dirty="0"/>
              <a:t>Shell</a:t>
            </a:r>
            <a:endParaRPr lang="zh-CN" altLang="en-US" sz="9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518D055-67F3-4ADC-87A1-6F6F199C99E9}"/>
              </a:ext>
            </a:extLst>
          </p:cNvPr>
          <p:cNvSpPr/>
          <p:nvPr/>
        </p:nvSpPr>
        <p:spPr>
          <a:xfrm>
            <a:off x="3100387" y="1553766"/>
            <a:ext cx="2500313" cy="31701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Initialization</a:t>
            </a:r>
            <a:endParaRPr lang="zh-CN" altLang="en-US" sz="900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7D088A5-6810-4953-BA89-412F7269D1C1}"/>
              </a:ext>
            </a:extLst>
          </p:cNvPr>
          <p:cNvSpPr/>
          <p:nvPr/>
        </p:nvSpPr>
        <p:spPr>
          <a:xfrm>
            <a:off x="3100387" y="1874666"/>
            <a:ext cx="2500313" cy="135997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GetDC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GetDeviceCaps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GetDeviceCaps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CreateCompatibleDC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CreateCompatibleBitmap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SelectBitmap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StretchBlt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8C0CE0B8-613F-40B5-B5BF-2A6FA9EF7A29}"/>
              </a:ext>
            </a:extLst>
          </p:cNvPr>
          <p:cNvSpPr/>
          <p:nvPr/>
        </p:nvSpPr>
        <p:spPr>
          <a:xfrm>
            <a:off x="3100387" y="3234637"/>
            <a:ext cx="2500313" cy="31908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Tens of Loop …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E88EF357-AD86-405B-8C2B-4BDBC543A890}"/>
              </a:ext>
            </a:extLst>
          </p:cNvPr>
          <p:cNvSpPr/>
          <p:nvPr/>
        </p:nvSpPr>
        <p:spPr>
          <a:xfrm>
            <a:off x="3100387" y="3553725"/>
            <a:ext cx="2500313" cy="135997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NtUserGetDC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GetDeviceCaps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GetDeviceCaps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CreateCompatibleDC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CreateCompatibleBitmap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SelectBitmap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StretchBlt</a:t>
            </a:r>
            <a:endParaRPr lang="en-US" altLang="zh-CN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759AA924-93AF-4CB6-8096-0EE775ACFCB6}"/>
              </a:ext>
            </a:extLst>
          </p:cNvPr>
          <p:cNvSpPr/>
          <p:nvPr/>
        </p:nvSpPr>
        <p:spPr>
          <a:xfrm>
            <a:off x="3100387" y="4914900"/>
            <a:ext cx="2500313" cy="31701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Send data to Server</a:t>
            </a:r>
            <a:endParaRPr lang="zh-CN" altLang="en-US" sz="900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CB4FA9D2-FC1E-481D-A08E-22BB07D9A562}"/>
              </a:ext>
            </a:extLst>
          </p:cNvPr>
          <p:cNvCxnSpPr/>
          <p:nvPr/>
        </p:nvCxnSpPr>
        <p:spPr>
          <a:xfrm flipV="1">
            <a:off x="1843088" y="1591858"/>
            <a:ext cx="1066800" cy="1164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xmlns="" id="{5846A7DE-AE3F-4AFA-AE8B-223C1008C961}"/>
              </a:ext>
            </a:extLst>
          </p:cNvPr>
          <p:cNvCxnSpPr>
            <a:cxnSpLocks/>
          </p:cNvCxnSpPr>
          <p:nvPr/>
        </p:nvCxnSpPr>
        <p:spPr>
          <a:xfrm>
            <a:off x="1843087" y="3289486"/>
            <a:ext cx="1119188" cy="18659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8F5DB81-B653-450D-99B9-4A12F10F9E33}"/>
              </a:ext>
            </a:extLst>
          </p:cNvPr>
          <p:cNvSpPr txBox="1"/>
          <p:nvPr/>
        </p:nvSpPr>
        <p:spPr>
          <a:xfrm>
            <a:off x="2909888" y="1113320"/>
            <a:ext cx="364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Thousands of APIs</a:t>
            </a:r>
            <a:endParaRPr lang="zh-CN" altLang="en-US" sz="1800" b="1" dirty="0"/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xmlns="" id="{1F21C944-4ACD-48B3-95F1-C6A10A277E8E}"/>
              </a:ext>
            </a:extLst>
          </p:cNvPr>
          <p:cNvCxnSpPr>
            <a:cxnSpLocks/>
          </p:cNvCxnSpPr>
          <p:nvPr/>
        </p:nvCxnSpPr>
        <p:spPr>
          <a:xfrm flipV="1">
            <a:off x="2962275" y="3230755"/>
            <a:ext cx="2909889" cy="8405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xmlns="" id="{0040C68B-A4F1-4A1B-98E5-971314D85050}"/>
              </a:ext>
            </a:extLst>
          </p:cNvPr>
          <p:cNvCxnSpPr>
            <a:cxnSpLocks/>
          </p:cNvCxnSpPr>
          <p:nvPr/>
        </p:nvCxnSpPr>
        <p:spPr>
          <a:xfrm flipV="1">
            <a:off x="2962275" y="3540082"/>
            <a:ext cx="2909889" cy="8405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xmlns="" id="{2630E61F-870A-406A-8185-2A157AEF8093}"/>
              </a:ext>
            </a:extLst>
          </p:cNvPr>
          <p:cNvCxnSpPr>
            <a:cxnSpLocks/>
          </p:cNvCxnSpPr>
          <p:nvPr/>
        </p:nvCxnSpPr>
        <p:spPr>
          <a:xfrm flipV="1">
            <a:off x="2936081" y="4902125"/>
            <a:ext cx="2909889" cy="8405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xmlns="" id="{41291B50-DB63-48FB-AC7D-F986F40880FD}"/>
              </a:ext>
            </a:extLst>
          </p:cNvPr>
          <p:cNvSpPr txBox="1"/>
          <p:nvPr/>
        </p:nvSpPr>
        <p:spPr>
          <a:xfrm>
            <a:off x="6031709" y="1617917"/>
            <a:ext cx="296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Core of Remote Desktop</a:t>
            </a:r>
            <a:endParaRPr lang="zh-CN" altLang="en-US" sz="1800" b="1" dirty="0"/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xmlns="" id="{7A911653-383B-444B-AB6A-683D7ECDB81E}"/>
              </a:ext>
            </a:extLst>
          </p:cNvPr>
          <p:cNvCxnSpPr>
            <a:cxnSpLocks/>
          </p:cNvCxnSpPr>
          <p:nvPr/>
        </p:nvCxnSpPr>
        <p:spPr>
          <a:xfrm flipV="1">
            <a:off x="2895599" y="1888592"/>
            <a:ext cx="2909889" cy="8405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Introduction">
            <a:extLst>
              <a:ext uri="{FF2B5EF4-FFF2-40B4-BE49-F238E27FC236}">
                <a16:creationId xmlns:a16="http://schemas.microsoft.com/office/drawing/2014/main" xmlns="" id="{D7D0C3C0-617F-4D30-892E-1A564DE82A65}"/>
              </a:ext>
            </a:extLst>
          </p:cNvPr>
          <p:cNvSpPr txBox="1">
            <a:spLocks/>
          </p:cNvSpPr>
          <p:nvPr/>
        </p:nvSpPr>
        <p:spPr bwMode="auto">
          <a:xfrm>
            <a:off x="56378" y="190500"/>
            <a:ext cx="8772525" cy="3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53035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24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500" dirty="0"/>
              <a:t>Fine-grained Behavior Graph Generator</a:t>
            </a:r>
          </a:p>
        </p:txBody>
      </p:sp>
    </p:spTree>
    <p:extLst>
      <p:ext uri="{BB962C8B-B14F-4D97-AF65-F5344CB8AC3E}">
        <p14:creationId xmlns:p14="http://schemas.microsoft.com/office/powerpoint/2010/main" val="5227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36 0.0037 L 0.36458 0.1481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72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36432 0.1513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16" y="756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9366E-18 -1.11111E-6 L 0.36598 -0.1419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719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58" grpId="0" animBg="1"/>
      <p:bldP spid="59" grpId="0" animBg="1"/>
      <p:bldP spid="60" grpId="0" animBg="1"/>
      <p:bldP spid="60" grpId="1" animBg="1"/>
      <p:bldP spid="4" grpId="0" animBg="1"/>
      <p:bldP spid="37" grpId="0" animBg="1"/>
      <p:bldP spid="40" grpId="0" animBg="1"/>
      <p:bldP spid="46" grpId="0" animBg="1"/>
      <p:bldP spid="51" grpId="0" animBg="1"/>
      <p:bldP spid="8" grpId="0"/>
      <p:bldP spid="61" grpId="0"/>
    </p:bldLst>
  </p:timing>
</p:sld>
</file>

<file path=ppt/theme/theme1.xml><?xml version="1.0" encoding="utf-8"?>
<a:theme xmlns:a="http://schemas.openxmlformats.org/drawingml/2006/main" name="MARPLE_16x10_DefaultTemplate_2016-06-25">
  <a:themeElements>
    <a:clrScheme name="Security">
      <a:dk1>
        <a:srgbClr val="000000"/>
      </a:dk1>
      <a:lt1>
        <a:srgbClr val="FFFFFF"/>
      </a:lt1>
      <a:dk2>
        <a:srgbClr val="00B2EF"/>
      </a:dk2>
      <a:lt2>
        <a:srgbClr val="00649D"/>
      </a:lt2>
      <a:accent1>
        <a:srgbClr val="83D1F5"/>
      </a:accent1>
      <a:accent2>
        <a:srgbClr val="17AF4B"/>
      </a:accent2>
      <a:accent3>
        <a:srgbClr val="8CC63F"/>
      </a:accent3>
      <a:accent4>
        <a:srgbClr val="F04E37"/>
      </a:accent4>
      <a:accent5>
        <a:srgbClr val="F19027"/>
      </a:accent5>
      <a:accent6>
        <a:srgbClr val="FFFF4F"/>
      </a:accent6>
      <a:hlink>
        <a:srgbClr val="00B0DA"/>
      </a:hlink>
      <a:folHlink>
        <a:srgbClr val="7F1C7D"/>
      </a:folHlink>
    </a:clrScheme>
    <a:fontScheme name="IBM Security Strategy 2011 v2.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tx2"/>
          </a:solidFill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kern="0" dirty="0" smtClean="0"/>
        </a:defPPr>
      </a:lstStyle>
    </a:txDef>
  </a:objectDefaults>
  <a:extraClrSchemeLst>
    <a:extraClrScheme>
      <a:clrScheme name="IBM_Security 1">
        <a:dk1>
          <a:srgbClr val="000000"/>
        </a:dk1>
        <a:lt1>
          <a:srgbClr val="FFFFFF"/>
        </a:lt1>
        <a:dk2>
          <a:srgbClr val="00B2EF"/>
        </a:dk2>
        <a:lt2>
          <a:srgbClr val="005B7F"/>
        </a:lt2>
        <a:accent1>
          <a:srgbClr val="32BAEC"/>
        </a:accent1>
        <a:accent2>
          <a:srgbClr val="68A400"/>
        </a:accent2>
        <a:accent3>
          <a:srgbClr val="FFFFFF"/>
        </a:accent3>
        <a:accent4>
          <a:srgbClr val="000000"/>
        </a:accent4>
        <a:accent5>
          <a:srgbClr val="ADD9F4"/>
        </a:accent5>
        <a:accent6>
          <a:srgbClr val="5E9400"/>
        </a:accent6>
        <a:hlink>
          <a:srgbClr val="7889FB"/>
        </a:hlink>
        <a:folHlink>
          <a:srgbClr val="7F1C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10 September 2009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71BFA7"/>
      </a:accent2>
      <a:accent3>
        <a:srgbClr val="FFFFFF"/>
      </a:accent3>
      <a:accent4>
        <a:srgbClr val="000000"/>
      </a:accent4>
      <a:accent5>
        <a:srgbClr val="BEC4FD"/>
      </a:accent5>
      <a:accent6>
        <a:srgbClr val="66AD97"/>
      </a:accent6>
      <a:hlink>
        <a:srgbClr val="7889FB"/>
      </a:hlink>
      <a:folHlink>
        <a:srgbClr val="9900CC"/>
      </a:folHlink>
    </a:clrScheme>
    <a:fontScheme name="5_10 September 2009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10 September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ve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ARPLE_16x10_DefaultTemplate_2016-06-25">
  <a:themeElements>
    <a:clrScheme name="Security">
      <a:dk1>
        <a:srgbClr val="000000"/>
      </a:dk1>
      <a:lt1>
        <a:srgbClr val="FFFFFF"/>
      </a:lt1>
      <a:dk2>
        <a:srgbClr val="00B2EF"/>
      </a:dk2>
      <a:lt2>
        <a:srgbClr val="00649D"/>
      </a:lt2>
      <a:accent1>
        <a:srgbClr val="83D1F5"/>
      </a:accent1>
      <a:accent2>
        <a:srgbClr val="17AF4B"/>
      </a:accent2>
      <a:accent3>
        <a:srgbClr val="8CC63F"/>
      </a:accent3>
      <a:accent4>
        <a:srgbClr val="F04E37"/>
      </a:accent4>
      <a:accent5>
        <a:srgbClr val="F19027"/>
      </a:accent5>
      <a:accent6>
        <a:srgbClr val="FFFF4F"/>
      </a:accent6>
      <a:hlink>
        <a:srgbClr val="00B0DA"/>
      </a:hlink>
      <a:folHlink>
        <a:srgbClr val="7F1C7D"/>
      </a:folHlink>
    </a:clrScheme>
    <a:fontScheme name="IBM Security Strategy 2011 v2.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tx2"/>
          </a:solidFill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kern="0" dirty="0" smtClean="0"/>
        </a:defPPr>
      </a:lstStyle>
    </a:txDef>
  </a:objectDefaults>
  <a:extraClrSchemeLst>
    <a:extraClrScheme>
      <a:clrScheme name="IBM_Security 1">
        <a:dk1>
          <a:srgbClr val="000000"/>
        </a:dk1>
        <a:lt1>
          <a:srgbClr val="FFFFFF"/>
        </a:lt1>
        <a:dk2>
          <a:srgbClr val="00B2EF"/>
        </a:dk2>
        <a:lt2>
          <a:srgbClr val="005B7F"/>
        </a:lt2>
        <a:accent1>
          <a:srgbClr val="32BAEC"/>
        </a:accent1>
        <a:accent2>
          <a:srgbClr val="68A400"/>
        </a:accent2>
        <a:accent3>
          <a:srgbClr val="FFFFFF"/>
        </a:accent3>
        <a:accent4>
          <a:srgbClr val="000000"/>
        </a:accent4>
        <a:accent5>
          <a:srgbClr val="ADD9F4"/>
        </a:accent5>
        <a:accent6>
          <a:srgbClr val="5E9400"/>
        </a:accent6>
        <a:hlink>
          <a:srgbClr val="7889FB"/>
        </a:hlink>
        <a:folHlink>
          <a:srgbClr val="7F1C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ARPLE_16x10_DefaultTemplate_2016-06-25">
  <a:themeElements>
    <a:clrScheme name="Security">
      <a:dk1>
        <a:srgbClr val="000000"/>
      </a:dk1>
      <a:lt1>
        <a:srgbClr val="FFFFFF"/>
      </a:lt1>
      <a:dk2>
        <a:srgbClr val="00B2EF"/>
      </a:dk2>
      <a:lt2>
        <a:srgbClr val="00649D"/>
      </a:lt2>
      <a:accent1>
        <a:srgbClr val="83D1F5"/>
      </a:accent1>
      <a:accent2>
        <a:srgbClr val="17AF4B"/>
      </a:accent2>
      <a:accent3>
        <a:srgbClr val="8CC63F"/>
      </a:accent3>
      <a:accent4>
        <a:srgbClr val="F04E37"/>
      </a:accent4>
      <a:accent5>
        <a:srgbClr val="F19027"/>
      </a:accent5>
      <a:accent6>
        <a:srgbClr val="FFFF4F"/>
      </a:accent6>
      <a:hlink>
        <a:srgbClr val="00B0DA"/>
      </a:hlink>
      <a:folHlink>
        <a:srgbClr val="7F1C7D"/>
      </a:folHlink>
    </a:clrScheme>
    <a:fontScheme name="IBM Security Strategy 2011 v2.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tx2"/>
          </a:solidFill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kern="0" dirty="0" smtClean="0"/>
        </a:defPPr>
      </a:lstStyle>
    </a:txDef>
  </a:objectDefaults>
  <a:extraClrSchemeLst>
    <a:extraClrScheme>
      <a:clrScheme name="IBM_Security 1">
        <a:dk1>
          <a:srgbClr val="000000"/>
        </a:dk1>
        <a:lt1>
          <a:srgbClr val="FFFFFF"/>
        </a:lt1>
        <a:dk2>
          <a:srgbClr val="00B2EF"/>
        </a:dk2>
        <a:lt2>
          <a:srgbClr val="005B7F"/>
        </a:lt2>
        <a:accent1>
          <a:srgbClr val="32BAEC"/>
        </a:accent1>
        <a:accent2>
          <a:srgbClr val="68A400"/>
        </a:accent2>
        <a:accent3>
          <a:srgbClr val="FFFFFF"/>
        </a:accent3>
        <a:accent4>
          <a:srgbClr val="000000"/>
        </a:accent4>
        <a:accent5>
          <a:srgbClr val="ADD9F4"/>
        </a:accent5>
        <a:accent6>
          <a:srgbClr val="5E9400"/>
        </a:accent6>
        <a:hlink>
          <a:srgbClr val="7889FB"/>
        </a:hlink>
        <a:folHlink>
          <a:srgbClr val="7F1C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IBMSecurity_16x10_DefaultTemplate_2016-06-25</Template>
  <TotalTime>26562</TotalTime>
  <Words>1121</Words>
  <Application>Microsoft Office PowerPoint</Application>
  <PresentationFormat>On-screen Show (16:10)</PresentationFormat>
  <Paragraphs>199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MARPLE_16x10_DefaultTemplate_2016-06-25</vt:lpstr>
      <vt:lpstr>5_10 September 2009</vt:lpstr>
      <vt:lpstr>1_Edge</vt:lpstr>
      <vt:lpstr>1_MARPLE_16x10_DefaultTemplate_2016-06-25</vt:lpstr>
      <vt:lpstr>2_MARPLE_16x10_DefaultTemplate_2016-06-25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Loop Reduction Algorithm</vt:lpstr>
      <vt:lpstr>Loop Reduction Algorithm</vt:lpstr>
      <vt:lpstr>Loop Reduction Algorithm</vt:lpstr>
      <vt:lpstr>Loop Reduction Algorithm</vt:lpstr>
      <vt:lpstr>Loop Reduction Algorithm</vt:lpstr>
      <vt:lpstr>Loop Reduction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MARPLE: Mitigating APT</dc:title>
  <dc:creator>ADMINIBM</dc:creator>
  <cp:keywords>Rational Template, Presentation Template</cp:keywords>
  <cp:lastModifiedBy>Yan Chen</cp:lastModifiedBy>
  <cp:revision>981</cp:revision>
  <cp:lastPrinted>2013-08-09T18:03:10Z</cp:lastPrinted>
  <dcterms:created xsi:type="dcterms:W3CDTF">2015-06-27T04:44:53Z</dcterms:created>
  <dcterms:modified xsi:type="dcterms:W3CDTF">2018-08-28T16:29:13Z</dcterms:modified>
</cp:coreProperties>
</file>