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4"/>
  </p:notesMasterIdLst>
  <p:sldIdLst>
    <p:sldId id="303" r:id="rId3"/>
    <p:sldId id="387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20" autoAdjust="0"/>
    <p:restoredTop sz="99488" autoAdjust="0"/>
  </p:normalViewPr>
  <p:slideViewPr>
    <p:cSldViewPr>
      <p:cViewPr varScale="1">
        <p:scale>
          <a:sx n="70" d="100"/>
          <a:sy n="70" d="100"/>
        </p:scale>
        <p:origin x="3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F86ED-E167-4BE3-A619-9E605204255D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E9236-322E-47DC-A52F-975F133BF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A992FA-42E2-464E-871D-D8ED8B31AF9B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8282-5262-455F-BB2F-64F8309295A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1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A0A39-0F9A-4A9C-8787-2580FE31191A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FEC0-941C-4376-9D15-9D9C48CB6BB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0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65B68-820D-4BAE-88BD-DCE5DE035487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5C58D-2861-47E9-BC51-9725FE55458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9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A177A-D9BD-4C6F-BF0B-48E6D7A96354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6FD84-FE76-41DD-8784-D241645D25A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88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5A09A-18D9-4C0F-87C4-47364D0CC5E5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F8B5-0620-4991-A0D5-8402F13B20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7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5E61A-5FB2-46F1-9EAC-C7973A1B7572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E961-2BA7-43EC-BBD0-348D6DDB75F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00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6963-8F32-454D-B478-71ACF432CF03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8397-D893-41CB-A5CC-23A07B1B33B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53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56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62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44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EA1AE-0717-4E88-B65D-85267B09CCCA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7956-C97C-4DB0-99BB-ECF1321B175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01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89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19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11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57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75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4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6D20D-0DDF-4424-918F-64B1B43EBF6B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CFD0-8F83-45C4-A05D-35992488BF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17ADA-99C8-49AB-86F4-C91AA011E2E1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2AB7-04CD-4BFB-89FF-6C0902DADF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8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CF9AA-C536-4B23-8B7A-3EAE5503BAAD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6AD95-3726-4B89-842E-1A8AF698C54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2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9CC67-32A4-47EA-89E8-37F1640DCB6F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87426-E49C-485C-BB45-68314EF7075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0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D3937-894C-4A1A-8C6C-78155615F425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1DC59-D187-4F03-A200-7757CD92AD1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70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58BF7-2D0B-4E50-8575-9888354B09EB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AA07-ED7E-46C7-8D92-3525BA0899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2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DC377-3FF2-448F-8145-A9BA23146055}" type="datetime1">
              <a:rPr lang="en-US">
                <a:solidFill>
                  <a:srgbClr val="000000"/>
                </a:solidFill>
              </a:rPr>
              <a:pPr/>
              <a:t>2/9/2014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8636-9DBC-428E-845C-997B28D5819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3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urple-black2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8E6D68E8-3DB4-4585-B825-680E51B45DE1}" type="datetime1">
              <a:rPr lang="en-US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2/9/2014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022770F-E97A-446D-BA29-AC142D26DACC}" type="slidenum">
              <a:rPr lang="en-US" altLang="zh-CN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15583-1C11-4CE5-9E50-6F4E72B7B0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05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839200" cy="18287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PrivacyShield</a:t>
            </a:r>
            <a:r>
              <a:rPr lang="en-US" dirty="0" smtClean="0"/>
              <a:t>: Real-time Monitoring and Detection of Android Privacy Leakage</a:t>
            </a:r>
            <a:br>
              <a:rPr lang="en-US" dirty="0" smtClean="0"/>
            </a:br>
            <a:r>
              <a:rPr lang="en-US" dirty="0" smtClean="0"/>
              <a:t>F</a:t>
            </a:r>
            <a:r>
              <a:rPr lang="en-US" dirty="0" smtClean="0">
                <a:solidFill>
                  <a:srgbClr val="002060"/>
                </a:solidFill>
              </a:rPr>
              <a:t>or Potential Collaboration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77956-C97C-4DB0-99BB-ECF1321B175A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8" name="Picture 7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14300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Yan Chen</a:t>
            </a:r>
          </a:p>
          <a:p>
            <a:r>
              <a:rPr lang="en-US" dirty="0" smtClean="0"/>
              <a:t>Lab of Internet and Security Technology</a:t>
            </a:r>
          </a:p>
          <a:p>
            <a:r>
              <a:rPr lang="en-US" dirty="0" smtClean="0"/>
              <a:t>Northwestern University</a:t>
            </a:r>
          </a:p>
          <a:p>
            <a:r>
              <a:rPr lang="en-US" dirty="0" smtClean="0"/>
              <a:t>President, </a:t>
            </a:r>
            <a:r>
              <a:rPr lang="en-US" dirty="0" err="1" smtClean="0"/>
              <a:t>NetShield</a:t>
            </a:r>
            <a:r>
              <a:rPr lang="en-US" dirty="0" smtClean="0"/>
              <a:t> LLC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Landscape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549400"/>
          <a:ext cx="80010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200400"/>
                <a:gridCol w="29718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vendors</a:t>
                      </a:r>
                      <a:endParaRPr lang="en-US" dirty="0"/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Anti-virus;</a:t>
                      </a:r>
                    </a:p>
                    <a:p>
                      <a:r>
                        <a:rPr lang="en-US" sz="1600" dirty="0" smtClean="0"/>
                        <a:t>Privacy</a:t>
                      </a:r>
                      <a:r>
                        <a:rPr lang="en-US" sz="1600" baseline="0" dirty="0" smtClean="0"/>
                        <a:t> settings audit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AVG, </a:t>
                      </a:r>
                      <a:r>
                        <a:rPr lang="en-US" sz="1600" dirty="0" err="1" smtClean="0"/>
                        <a:t>BitDefender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think Android, </a:t>
                      </a:r>
                      <a:r>
                        <a:rPr lang="en-US" sz="1600" baseline="0" dirty="0" err="1" smtClean="0"/>
                        <a:t>MyPermissions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Xeudoxus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Pdroid</a:t>
                      </a:r>
                      <a:r>
                        <a:rPr lang="en-US" sz="1600" baseline="0" dirty="0" smtClean="0"/>
                        <a:t>, Trend, </a:t>
                      </a:r>
                      <a:r>
                        <a:rPr lang="en-US" sz="1600" baseline="0" dirty="0" err="1" smtClean="0"/>
                        <a:t>Lamian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PlaceMask</a:t>
                      </a:r>
                      <a:r>
                        <a:rPr lang="en-US" sz="1600" baseline="0" dirty="0" smtClean="0"/>
                        <a:t>, and others</a:t>
                      </a:r>
                      <a:endParaRPr lang="en-US" sz="1600" dirty="0"/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Personal Privacy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Privacy settings</a:t>
                      </a:r>
                      <a:r>
                        <a:rPr lang="en-US" sz="1600" baseline="0" dirty="0" smtClean="0"/>
                        <a:t> audit; </a:t>
                      </a:r>
                    </a:p>
                    <a:p>
                      <a:r>
                        <a:rPr lang="en-US" sz="1600" baseline="0" dirty="0" smtClean="0"/>
                        <a:t>File “Locking”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AVG, </a:t>
                      </a:r>
                      <a:r>
                        <a:rPr lang="en-US" sz="1600" dirty="0" err="1" smtClean="0"/>
                        <a:t>NQMobile</a:t>
                      </a:r>
                      <a:r>
                        <a:rPr lang="en-US" sz="1600" dirty="0" smtClean="0"/>
                        <a:t>, Armor, </a:t>
                      </a:r>
                      <a:r>
                        <a:rPr lang="en-US" sz="1600" dirty="0" err="1" smtClean="0"/>
                        <a:t>Avast</a:t>
                      </a:r>
                      <a:r>
                        <a:rPr lang="en-US" sz="1600" dirty="0" smtClean="0"/>
                        <a:t>, Lookout, </a:t>
                      </a:r>
                      <a:r>
                        <a:rPr lang="en-US" sz="1600" dirty="0" err="1" smtClean="0"/>
                        <a:t>Mapwarebytes</a:t>
                      </a:r>
                      <a:r>
                        <a:rPr lang="en-US" sz="1600" dirty="0" smtClean="0"/>
                        <a:t>, McAfee, Trend Micro, </a:t>
                      </a:r>
                      <a:r>
                        <a:rPr lang="en-US" sz="1600" dirty="0" err="1" smtClean="0"/>
                        <a:t>Kaspersky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MyMobile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TrustGo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and others</a:t>
                      </a:r>
                      <a:endParaRPr lang="en-US" sz="1600" dirty="0"/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Enterprise Mobile</a:t>
                      </a:r>
                      <a:r>
                        <a:rPr lang="en-US" sz="1600" baseline="0" dirty="0" smtClean="0"/>
                        <a:t> Device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Anti-virus;</a:t>
                      </a:r>
                    </a:p>
                    <a:p>
                      <a:r>
                        <a:rPr lang="en-US" sz="1600" dirty="0" smtClean="0"/>
                        <a:t>Separate user and enterprise data;</a:t>
                      </a:r>
                    </a:p>
                    <a:p>
                      <a:r>
                        <a:rPr lang="en-US" sz="1600" dirty="0" smtClean="0"/>
                        <a:t>Containerize</a:t>
                      </a:r>
                      <a:r>
                        <a:rPr lang="en-US" sz="1600" baseline="0" dirty="0" smtClean="0"/>
                        <a:t> apps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Samsung, Blackberry,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Airwatch</a:t>
                      </a:r>
                      <a:r>
                        <a:rPr lang="en-US" sz="1600" baseline="0" dirty="0" smtClean="0"/>
                        <a:t>, Citrix, </a:t>
                      </a:r>
                      <a:r>
                        <a:rPr lang="en-US" sz="1600" baseline="0" dirty="0" err="1" smtClean="0"/>
                        <a:t>MobileIron</a:t>
                      </a:r>
                      <a:r>
                        <a:rPr lang="en-US" sz="1600" baseline="0" dirty="0" smtClean="0"/>
                        <a:t>, Symantec, McAfee, Divide, Touchdown, </a:t>
                      </a:r>
                      <a:r>
                        <a:rPr lang="en-US" sz="1600" baseline="0" dirty="0" err="1" smtClean="0"/>
                        <a:t>Kaspersky</a:t>
                      </a:r>
                      <a:r>
                        <a:rPr lang="en-US" sz="1600" baseline="0" dirty="0" smtClean="0"/>
                        <a:t>, and others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5715000"/>
            <a:ext cx="9220200" cy="762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Font typeface="Wingdings"/>
              <a:buChar char="à"/>
            </a:pPr>
            <a:r>
              <a:rPr lang="en-US" sz="2000" dirty="0" smtClean="0"/>
              <a:t>We believe </a:t>
            </a:r>
            <a:r>
              <a:rPr lang="en-US" sz="2000" dirty="0" err="1" smtClean="0"/>
              <a:t>PrivacyShield</a:t>
            </a:r>
            <a:r>
              <a:rPr lang="en-US" sz="2000" dirty="0" smtClean="0"/>
              <a:t> offers a distinct and more complete solution to data leakage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/>
              <a:buChar char="à"/>
            </a:pPr>
            <a:r>
              <a:rPr lang="en-US" sz="2000" dirty="0" smtClean="0"/>
              <a:t>None of them except </a:t>
            </a:r>
            <a:r>
              <a:rPr lang="en-US" sz="2000" dirty="0" err="1" smtClean="0"/>
              <a:t>PrivacyShield</a:t>
            </a:r>
            <a:r>
              <a:rPr lang="en-US" sz="2000" dirty="0" smtClean="0"/>
              <a:t> can protect against the aforementioned leakage 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75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Interested in Collaboration?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What do you think of this idea?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demand for the solution from individuals, enterprises?</a:t>
            </a:r>
          </a:p>
          <a:p>
            <a:pPr lvl="1"/>
            <a:r>
              <a:rPr lang="en-US" dirty="0"/>
              <a:t>How is the solution different or similar to what's already out there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Potential collaboration methods with NQ Mobile?</a:t>
            </a:r>
          </a:p>
          <a:p>
            <a:pPr lvl="1"/>
            <a:r>
              <a:rPr lang="en-US" dirty="0" smtClean="0"/>
              <a:t>Strengthen NQ Mobile product portfolio when bundling together</a:t>
            </a:r>
          </a:p>
          <a:p>
            <a:pPr lvl="1"/>
            <a:r>
              <a:rPr lang="en-US" dirty="0" smtClean="0"/>
              <a:t>Partnership: advertise each other</a:t>
            </a:r>
          </a:p>
          <a:p>
            <a:pPr lvl="1"/>
            <a:r>
              <a:rPr lang="en-US" dirty="0" smtClean="0"/>
              <a:t>And more ?</a:t>
            </a:r>
            <a:endParaRPr lang="en-US" dirty="0"/>
          </a:p>
          <a:p>
            <a:pPr lvl="0"/>
            <a:r>
              <a:rPr lang="en-US" dirty="0"/>
              <a:t>Any ideas on marketing approach to reach individuals, enterprises?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6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Self Introduction</a:t>
            </a:r>
            <a:r>
              <a:rPr lang="zh-CN" altLang="en-US" smtClean="0"/>
              <a:t> </a:t>
            </a:r>
            <a:r>
              <a:rPr lang="en-US" altLang="zh-CN" smtClean="0"/>
              <a:t>(</a:t>
            </a:r>
            <a:r>
              <a:rPr lang="zh-CN" altLang="en-US" b="1" smtClean="0"/>
              <a:t>陈焰</a:t>
            </a:r>
            <a:r>
              <a:rPr lang="en-US" altLang="zh-CN" smtClean="0"/>
              <a:t>)</a:t>
            </a:r>
            <a:endParaRPr lang="en-US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2964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2003</a:t>
            </a:r>
            <a:r>
              <a:rPr lang="zh-CN" altLang="en-US" dirty="0" smtClean="0"/>
              <a:t>年获加州大学伯克利分校计算机科学博士学位，现为美国西北大学电子工程与计算机科学系终生副教授</a:t>
            </a:r>
            <a:r>
              <a:rPr lang="en-US" altLang="zh-CN" dirty="0" smtClean="0"/>
              <a:t>,</a:t>
            </a:r>
            <a:r>
              <a:rPr lang="zh-CN" altLang="en-US" dirty="0" smtClean="0"/>
              <a:t> 互联网安全技术实验室主任</a:t>
            </a:r>
            <a:r>
              <a:rPr lang="en-US" altLang="zh-CN" dirty="0" smtClean="0"/>
              <a:t>.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r>
              <a:rPr lang="en-US" altLang="zh-CN" dirty="0" smtClean="0"/>
              <a:t>2011</a:t>
            </a:r>
            <a:r>
              <a:rPr lang="zh-CN" altLang="en-US" dirty="0" smtClean="0"/>
              <a:t> 年入选浙江省海鸥计划加盟浙大</a:t>
            </a:r>
            <a:r>
              <a:rPr lang="en-US" altLang="zh-CN" dirty="0" smtClean="0"/>
              <a:t>,</a:t>
            </a:r>
            <a:r>
              <a:rPr lang="zh-CN" altLang="en-US" dirty="0" smtClean="0"/>
              <a:t> 特聘教授。</a:t>
            </a:r>
            <a:r>
              <a:rPr lang="zh-CN" altLang="en-US" dirty="0"/>
              <a:t>负责浙江大学计算机学院的信息安全方向</a:t>
            </a:r>
            <a:r>
              <a:rPr lang="zh-CN" altLang="en-US" dirty="0" smtClean="0"/>
              <a:t>建设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主要研究方向为网络及系统安全。</a:t>
            </a:r>
            <a:endParaRPr lang="en-US" altLang="zh-CN" dirty="0" smtClean="0"/>
          </a:p>
          <a:p>
            <a:r>
              <a:rPr lang="en-US" dirty="0" smtClean="0"/>
              <a:t>2005</a:t>
            </a:r>
            <a:r>
              <a:rPr lang="zh-CN" altLang="en-US" dirty="0" smtClean="0"/>
              <a:t>年获得美国能源部青年成就奖（</a:t>
            </a:r>
            <a:r>
              <a:rPr lang="en-US" dirty="0" smtClean="0"/>
              <a:t>Early CAREER Award)</a:t>
            </a:r>
            <a:endParaRPr lang="en-US" altLang="zh-CN" dirty="0" smtClean="0"/>
          </a:p>
          <a:p>
            <a:r>
              <a:rPr lang="en-US" dirty="0" smtClean="0"/>
              <a:t>2007</a:t>
            </a:r>
            <a:r>
              <a:rPr lang="zh-CN" altLang="en-US" dirty="0" smtClean="0"/>
              <a:t>年获得美国国防部青年学者奖（</a:t>
            </a:r>
            <a:r>
              <a:rPr lang="en-US" dirty="0" smtClean="0"/>
              <a:t>Young Investigator Award)</a:t>
            </a:r>
            <a:endParaRPr lang="en-US" altLang="zh-CN" dirty="0" smtClean="0"/>
          </a:p>
          <a:p>
            <a:r>
              <a:rPr lang="en-US" dirty="0" smtClean="0"/>
              <a:t>2004</a:t>
            </a:r>
            <a:r>
              <a:rPr lang="zh-CN" altLang="en-US" dirty="0" smtClean="0"/>
              <a:t>和</a:t>
            </a:r>
            <a:r>
              <a:rPr lang="en-US" dirty="0" smtClean="0"/>
              <a:t>2005</a:t>
            </a:r>
            <a:r>
              <a:rPr lang="zh-CN" altLang="en-US" dirty="0" smtClean="0"/>
              <a:t>年分别获得</a:t>
            </a:r>
            <a:r>
              <a:rPr lang="en-US" dirty="0" smtClean="0"/>
              <a:t>Microsoft</a:t>
            </a:r>
            <a:r>
              <a:rPr lang="zh-CN" altLang="en-US" dirty="0" smtClean="0"/>
              <a:t>可信计算奖（</a:t>
            </a:r>
            <a:r>
              <a:rPr lang="en-US" dirty="0" smtClean="0"/>
              <a:t>Trustworthy Computing Awards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研究项目获美国自然科学基金委多次资助， 并与</a:t>
            </a:r>
            <a:r>
              <a:rPr lang="en-US" altLang="zh-CN" dirty="0"/>
              <a:t>Motorola, NEC, </a:t>
            </a:r>
            <a:r>
              <a:rPr lang="zh-CN" altLang="en-US" dirty="0"/>
              <a:t>华为等多家公司有项目合作并获资助。 </a:t>
            </a:r>
          </a:p>
          <a:p>
            <a:r>
              <a:rPr lang="zh-CN" altLang="en-US" dirty="0"/>
              <a:t>中国互联网企业安全工作组学术委员会成员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DBDCF-AADE-41B2-9AED-1C3F4901D84F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9076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</a:t>
            </a:r>
            <a:r>
              <a:rPr lang="en-US" dirty="0" err="1" smtClean="0"/>
              <a:t>PrivacyShield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Multi-year investigation of security and privacy in </a:t>
            </a:r>
            <a:r>
              <a:rPr lang="en-US" sz="2400" dirty="0" smtClean="0"/>
              <a:t>Android </a:t>
            </a:r>
            <a:r>
              <a:rPr lang="en-US" sz="2400" dirty="0" err="1" smtClean="0"/>
              <a:t>smartphones</a:t>
            </a:r>
            <a:endParaRPr lang="en-US" sz="2400" dirty="0" smtClean="0"/>
          </a:p>
          <a:p>
            <a:pPr lvl="0"/>
            <a:endParaRPr lang="en-US" sz="2400" dirty="0"/>
          </a:p>
          <a:p>
            <a:r>
              <a:rPr lang="en-US" sz="2400" dirty="0" smtClean="0"/>
              <a:t>Security</a:t>
            </a:r>
          </a:p>
          <a:p>
            <a:pPr lvl="1"/>
            <a:r>
              <a:rPr lang="en-US" sz="2400" dirty="0" smtClean="0"/>
              <a:t>Systematic evaluation of state-of-the-art Android anti-malware against transformation attacks</a:t>
            </a:r>
          </a:p>
          <a:p>
            <a:pPr lvl="1"/>
            <a:r>
              <a:rPr lang="en-US" sz="2400" dirty="0" smtClean="0"/>
              <a:t>Apps evaluated included AVG, Symantec, Lookout, ESET, Dr. Web, </a:t>
            </a:r>
            <a:r>
              <a:rPr lang="en-US" sz="2400" dirty="0" err="1" smtClean="0"/>
              <a:t>Kaspersky</a:t>
            </a:r>
            <a:r>
              <a:rPr lang="en-US" sz="2400" dirty="0" smtClean="0"/>
              <a:t>, Trend Micro, </a:t>
            </a:r>
            <a:r>
              <a:rPr lang="en-US" sz="2400" dirty="0" err="1" smtClean="0"/>
              <a:t>ESTSoft</a:t>
            </a:r>
            <a:r>
              <a:rPr lang="en-US" sz="2400" dirty="0" smtClean="0"/>
              <a:t> (</a:t>
            </a:r>
            <a:r>
              <a:rPr lang="en-US" sz="2400" dirty="0" err="1" smtClean="0"/>
              <a:t>ALYac</a:t>
            </a:r>
            <a:r>
              <a:rPr lang="en-US" sz="2400" dirty="0" smtClean="0"/>
              <a:t>), </a:t>
            </a:r>
            <a:r>
              <a:rPr lang="en-US" sz="2400" dirty="0" err="1" smtClean="0"/>
              <a:t>Zoner</a:t>
            </a:r>
            <a:r>
              <a:rPr lang="en-US" sz="2400" dirty="0" smtClean="0"/>
              <a:t>, </a:t>
            </a:r>
            <a:r>
              <a:rPr lang="en-US" sz="2400" dirty="0" err="1" smtClean="0"/>
              <a:t>Webroot</a:t>
            </a:r>
            <a:r>
              <a:rPr lang="en-US" sz="2400" dirty="0" smtClean="0"/>
              <a:t>, and many others</a:t>
            </a:r>
          </a:p>
          <a:p>
            <a:pPr lvl="1"/>
            <a:r>
              <a:rPr lang="en-US" sz="2400" dirty="0" smtClean="0"/>
              <a:t>Results: Found that all the studied tools found vulnerable to common transformations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9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</a:t>
            </a:r>
            <a:r>
              <a:rPr lang="en-US" dirty="0" err="1" smtClean="0"/>
              <a:t>PrivacyShield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Privacy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Systematic evaluation of leakage of private data from Android apps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Studied 3,968 apps from Android Market (Google Play)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Results: Found that 25% of Google Play apps leak data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946 leak some info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844 leak phone identifiers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212 leak geographic location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Leaks to a number of ad and analytics domains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/>
              <a:buChar char="à"/>
            </a:pPr>
            <a:r>
              <a:rPr lang="en-US" sz="2400" dirty="0" smtClean="0"/>
              <a:t>No solutions that are truly effective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8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400175" y="838200"/>
            <a:ext cx="6524625" cy="4057650"/>
            <a:chOff x="381000" y="1295400"/>
            <a:chExt cx="8505825" cy="5276850"/>
          </a:xfrm>
        </p:grpSpPr>
        <p:pic>
          <p:nvPicPr>
            <p:cNvPr id="4097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1524000"/>
              <a:ext cx="229954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2209800"/>
              <a:ext cx="27717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05400" y="3124200"/>
              <a:ext cx="2743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14400" y="3352800"/>
              <a:ext cx="3705225" cy="61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5400" y="2743200"/>
              <a:ext cx="1750219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5943600"/>
              <a:ext cx="40386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400800" y="4343400"/>
              <a:ext cx="19145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10000" y="5029200"/>
              <a:ext cx="2352675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219200" y="4876800"/>
              <a:ext cx="213360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400800" y="5029200"/>
              <a:ext cx="242789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876800" y="1295400"/>
              <a:ext cx="313372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10000" y="4114800"/>
              <a:ext cx="2400300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1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010400" y="3733800"/>
              <a:ext cx="1876425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4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81000" y="6019800"/>
              <a:ext cx="361950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15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914400" y="4191000"/>
              <a:ext cx="2743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16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81000" y="2209800"/>
              <a:ext cx="324802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337651"/>
            <a:ext cx="7772400" cy="729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Recognition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Slide Number Placeholder 3"/>
          <p:cNvSpPr txBox="1">
            <a:spLocks/>
          </p:cNvSpPr>
          <p:nvPr/>
        </p:nvSpPr>
        <p:spPr>
          <a:xfrm>
            <a:off x="6216204" y="6239211"/>
            <a:ext cx="1698275" cy="23649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B0889-5A16-46F3-B05E-B2A48E9FD8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14400" y="6056122"/>
            <a:ext cx="2566770" cy="44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162800" y="6029715"/>
            <a:ext cx="1117742" cy="44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602821" y="5938705"/>
            <a:ext cx="2065983" cy="61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096000" y="5877315"/>
            <a:ext cx="796066" cy="6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457200" y="5138251"/>
            <a:ext cx="7772400" cy="729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Interest from vendors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43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Overview of Our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AppsPlayground</a:t>
            </a:r>
            <a:r>
              <a:rPr lang="en-US" sz="2800" dirty="0" smtClean="0"/>
              <a:t> (ACM CODASPY’13)</a:t>
            </a:r>
          </a:p>
          <a:p>
            <a:pPr lvl="1"/>
            <a:r>
              <a:rPr lang="en-US" sz="2400" dirty="0" smtClean="0"/>
              <a:t>Automatic, large-scale dynamic analysis of Android apps</a:t>
            </a:r>
          </a:p>
          <a:p>
            <a:pPr lvl="1"/>
            <a:endParaRPr lang="en-US" sz="2400" dirty="0" smtClean="0"/>
          </a:p>
          <a:p>
            <a:r>
              <a:rPr lang="en-US" sz="2800" dirty="0" err="1" smtClean="0"/>
              <a:t>DroidChamelon</a:t>
            </a:r>
            <a:r>
              <a:rPr lang="en-US" sz="2800" dirty="0" smtClean="0"/>
              <a:t> (ACM ASIACCS’13)</a:t>
            </a:r>
          </a:p>
          <a:p>
            <a:pPr lvl="1"/>
            <a:r>
              <a:rPr lang="en-US" sz="2400" dirty="0" smtClean="0"/>
              <a:t>Evaluation of latest Android anti-malware tools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/>
              <a:t>PrivacyShield</a:t>
            </a:r>
            <a:endParaRPr lang="en-US" sz="2800" dirty="0" smtClean="0"/>
          </a:p>
          <a:p>
            <a:pPr lvl="1"/>
            <a:r>
              <a:rPr lang="en-US" sz="2400" dirty="0" smtClean="0"/>
              <a:t>Solves the problem of private data leakage</a:t>
            </a:r>
          </a:p>
          <a:p>
            <a:pPr lvl="1"/>
            <a:r>
              <a:rPr lang="en-US" sz="2400" dirty="0" smtClean="0"/>
              <a:t>Does not modify the Android platform</a:t>
            </a:r>
          </a:p>
          <a:p>
            <a:pPr lvl="1"/>
            <a:r>
              <a:rPr lang="en-US" sz="2400" dirty="0" smtClean="0"/>
              <a:t>Alpha version release 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77956-C97C-4DB0-99BB-ECF1321B175A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Privacy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800" dirty="0" smtClean="0"/>
              <a:t>Apps regularly leak private info for ad targeting and tracking</a:t>
            </a:r>
          </a:p>
          <a:p>
            <a:pPr lvl="0">
              <a:spcBef>
                <a:spcPts val="0"/>
              </a:spcBef>
            </a:pPr>
            <a:r>
              <a:rPr lang="en-US" sz="2800" dirty="0" smtClean="0"/>
              <a:t>Users can (sometimes) control access to secure information, but can’t control leakage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Example 1: an app might access location to provide a legitimate service to the user, but then secretly share this information with advertisers and analytics services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True for even very popular apps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An example: Booking.com (&gt; 5M  downloads)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Example 2: malware apps may steal private data</a:t>
            </a:r>
          </a:p>
          <a:p>
            <a:pPr lvl="2">
              <a:spcBef>
                <a:spcPts val="0"/>
              </a:spcBef>
            </a:pPr>
            <a:r>
              <a:rPr lang="en-US" sz="2000" dirty="0" err="1" smtClean="0"/>
              <a:t>TapSnake</a:t>
            </a:r>
            <a:r>
              <a:rPr lang="en-US" sz="2000" dirty="0" smtClean="0"/>
              <a:t> malware:  A </a:t>
            </a:r>
            <a:r>
              <a:rPr lang="en-US" sz="2000" smtClean="0"/>
              <a:t>GPS spy in the garb of a game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Existing privacy apps only control permissions, not the flow of private data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E7E1-DFA6-415B-BE2F-B09F498286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2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959534" y="3733800"/>
            <a:ext cx="1342206" cy="541659"/>
          </a:xfrm>
          <a:custGeom>
            <a:avLst/>
            <a:gdLst>
              <a:gd name="connsiteX0" fmla="*/ 0 w 1342206"/>
              <a:gd name="connsiteY0" fmla="*/ 54166 h 541659"/>
              <a:gd name="connsiteX1" fmla="*/ 54166 w 1342206"/>
              <a:gd name="connsiteY1" fmla="*/ 0 h 541659"/>
              <a:gd name="connsiteX2" fmla="*/ 1288040 w 1342206"/>
              <a:gd name="connsiteY2" fmla="*/ 0 h 541659"/>
              <a:gd name="connsiteX3" fmla="*/ 1342206 w 1342206"/>
              <a:gd name="connsiteY3" fmla="*/ 54166 h 541659"/>
              <a:gd name="connsiteX4" fmla="*/ 1342206 w 1342206"/>
              <a:gd name="connsiteY4" fmla="*/ 487493 h 541659"/>
              <a:gd name="connsiteX5" fmla="*/ 1288040 w 1342206"/>
              <a:gd name="connsiteY5" fmla="*/ 541659 h 541659"/>
              <a:gd name="connsiteX6" fmla="*/ 54166 w 1342206"/>
              <a:gd name="connsiteY6" fmla="*/ 541659 h 541659"/>
              <a:gd name="connsiteX7" fmla="*/ 0 w 1342206"/>
              <a:gd name="connsiteY7" fmla="*/ 487493 h 541659"/>
              <a:gd name="connsiteX8" fmla="*/ 0 w 1342206"/>
              <a:gd name="connsiteY8" fmla="*/ 54166 h 54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2206" h="541659">
                <a:moveTo>
                  <a:pt x="0" y="54166"/>
                </a:moveTo>
                <a:cubicBezTo>
                  <a:pt x="0" y="24251"/>
                  <a:pt x="24251" y="0"/>
                  <a:pt x="54166" y="0"/>
                </a:cubicBezTo>
                <a:lnTo>
                  <a:pt x="1288040" y="0"/>
                </a:lnTo>
                <a:cubicBezTo>
                  <a:pt x="1317955" y="0"/>
                  <a:pt x="1342206" y="24251"/>
                  <a:pt x="1342206" y="54166"/>
                </a:cubicBezTo>
                <a:lnTo>
                  <a:pt x="1342206" y="487493"/>
                </a:lnTo>
                <a:cubicBezTo>
                  <a:pt x="1342206" y="517408"/>
                  <a:pt x="1317955" y="541659"/>
                  <a:pt x="1288040" y="541659"/>
                </a:cubicBezTo>
                <a:lnTo>
                  <a:pt x="54166" y="541659"/>
                </a:lnTo>
                <a:cubicBezTo>
                  <a:pt x="24251" y="541659"/>
                  <a:pt x="0" y="517408"/>
                  <a:pt x="0" y="487493"/>
                </a:cubicBezTo>
                <a:lnTo>
                  <a:pt x="0" y="54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92065" tIns="92065" rIns="92065" bIns="9206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Download</a:t>
            </a:r>
            <a:endParaRPr lang="en-US" sz="2000" kern="12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40073">
            <a:off x="2406023" y="3811272"/>
            <a:ext cx="221110" cy="510235"/>
          </a:xfrm>
          <a:custGeom>
            <a:avLst/>
            <a:gdLst>
              <a:gd name="connsiteX0" fmla="*/ 0 w 221110"/>
              <a:gd name="connsiteY0" fmla="*/ 102047 h 510235"/>
              <a:gd name="connsiteX1" fmla="*/ 110555 w 221110"/>
              <a:gd name="connsiteY1" fmla="*/ 102047 h 510235"/>
              <a:gd name="connsiteX2" fmla="*/ 110555 w 221110"/>
              <a:gd name="connsiteY2" fmla="*/ 0 h 510235"/>
              <a:gd name="connsiteX3" fmla="*/ 221110 w 221110"/>
              <a:gd name="connsiteY3" fmla="*/ 255118 h 510235"/>
              <a:gd name="connsiteX4" fmla="*/ 110555 w 221110"/>
              <a:gd name="connsiteY4" fmla="*/ 510235 h 510235"/>
              <a:gd name="connsiteX5" fmla="*/ 110555 w 221110"/>
              <a:gd name="connsiteY5" fmla="*/ 408188 h 510235"/>
              <a:gd name="connsiteX6" fmla="*/ 0 w 221110"/>
              <a:gd name="connsiteY6" fmla="*/ 408188 h 510235"/>
              <a:gd name="connsiteX7" fmla="*/ 0 w 221110"/>
              <a:gd name="connsiteY7" fmla="*/ 102047 h 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110" h="510235">
                <a:moveTo>
                  <a:pt x="0" y="102047"/>
                </a:moveTo>
                <a:lnTo>
                  <a:pt x="110555" y="102047"/>
                </a:lnTo>
                <a:lnTo>
                  <a:pt x="110555" y="0"/>
                </a:lnTo>
                <a:lnTo>
                  <a:pt x="221110" y="255118"/>
                </a:lnTo>
                <a:lnTo>
                  <a:pt x="110555" y="510235"/>
                </a:lnTo>
                <a:lnTo>
                  <a:pt x="110555" y="408188"/>
                </a:lnTo>
                <a:lnTo>
                  <a:pt x="0" y="408188"/>
                </a:lnTo>
                <a:lnTo>
                  <a:pt x="0" y="1020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-1" tIns="102046" rIns="66333" bIns="10204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8901" y="3733800"/>
            <a:ext cx="1483159" cy="569755"/>
          </a:xfrm>
          <a:custGeom>
            <a:avLst/>
            <a:gdLst>
              <a:gd name="connsiteX0" fmla="*/ 0 w 1483159"/>
              <a:gd name="connsiteY0" fmla="*/ 56976 h 569755"/>
              <a:gd name="connsiteX1" fmla="*/ 56976 w 1483159"/>
              <a:gd name="connsiteY1" fmla="*/ 0 h 569755"/>
              <a:gd name="connsiteX2" fmla="*/ 1426184 w 1483159"/>
              <a:gd name="connsiteY2" fmla="*/ 0 h 569755"/>
              <a:gd name="connsiteX3" fmla="*/ 1483160 w 1483159"/>
              <a:gd name="connsiteY3" fmla="*/ 56976 h 569755"/>
              <a:gd name="connsiteX4" fmla="*/ 1483159 w 1483159"/>
              <a:gd name="connsiteY4" fmla="*/ 512780 h 569755"/>
              <a:gd name="connsiteX5" fmla="*/ 1426183 w 1483159"/>
              <a:gd name="connsiteY5" fmla="*/ 569756 h 569755"/>
              <a:gd name="connsiteX6" fmla="*/ 56976 w 1483159"/>
              <a:gd name="connsiteY6" fmla="*/ 569755 h 569755"/>
              <a:gd name="connsiteX7" fmla="*/ 0 w 1483159"/>
              <a:gd name="connsiteY7" fmla="*/ 512779 h 569755"/>
              <a:gd name="connsiteX8" fmla="*/ 0 w 1483159"/>
              <a:gd name="connsiteY8" fmla="*/ 56976 h 56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159" h="569755">
                <a:moveTo>
                  <a:pt x="0" y="56976"/>
                </a:moveTo>
                <a:cubicBezTo>
                  <a:pt x="0" y="25509"/>
                  <a:pt x="25509" y="0"/>
                  <a:pt x="56976" y="0"/>
                </a:cubicBezTo>
                <a:lnTo>
                  <a:pt x="1426184" y="0"/>
                </a:lnTo>
                <a:cubicBezTo>
                  <a:pt x="1457651" y="0"/>
                  <a:pt x="1483160" y="25509"/>
                  <a:pt x="1483160" y="56976"/>
                </a:cubicBezTo>
                <a:cubicBezTo>
                  <a:pt x="1483160" y="208911"/>
                  <a:pt x="1483159" y="360845"/>
                  <a:pt x="1483159" y="512780"/>
                </a:cubicBezTo>
                <a:cubicBezTo>
                  <a:pt x="1483159" y="544247"/>
                  <a:pt x="1457650" y="569756"/>
                  <a:pt x="1426183" y="569756"/>
                </a:cubicBezTo>
                <a:lnTo>
                  <a:pt x="56976" y="569755"/>
                </a:lnTo>
                <a:cubicBezTo>
                  <a:pt x="25509" y="569755"/>
                  <a:pt x="0" y="544246"/>
                  <a:pt x="0" y="512779"/>
                </a:cubicBezTo>
                <a:lnTo>
                  <a:pt x="0" y="5697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92888" tIns="92888" rIns="92888" bIns="9288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Instrument</a:t>
            </a:r>
            <a:endParaRPr lang="en-US" sz="2000" kern="12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 rot="16259001">
            <a:off x="3452040" y="4139542"/>
            <a:ext cx="6870" cy="510236"/>
          </a:xfrm>
          <a:custGeom>
            <a:avLst/>
            <a:gdLst>
              <a:gd name="connsiteX0" fmla="*/ 0 w 10000"/>
              <a:gd name="connsiteY0" fmla="*/ 2000 h 10000"/>
              <a:gd name="connsiteX1" fmla="*/ 5000 w 10000"/>
              <a:gd name="connsiteY1" fmla="*/ 2000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5000 w 10000"/>
              <a:gd name="connsiteY5" fmla="*/ 8000 h 10000"/>
              <a:gd name="connsiteX6" fmla="*/ 0 w 10000"/>
              <a:gd name="connsiteY6" fmla="*/ 8000 h 10000"/>
              <a:gd name="connsiteX7" fmla="*/ 0 w 10000"/>
              <a:gd name="connsiteY7" fmla="*/ 2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6869" y="508235"/>
                </a:moveTo>
                <a:lnTo>
                  <a:pt x="1870" y="508235"/>
                </a:lnTo>
                <a:lnTo>
                  <a:pt x="1870" y="510235"/>
                </a:lnTo>
                <a:lnTo>
                  <a:pt x="-3128" y="505235"/>
                </a:lnTo>
                <a:lnTo>
                  <a:pt x="1870" y="500235"/>
                </a:lnTo>
                <a:lnTo>
                  <a:pt x="1870" y="502235"/>
                </a:lnTo>
                <a:lnTo>
                  <a:pt x="6869" y="502235"/>
                </a:lnTo>
                <a:lnTo>
                  <a:pt x="6869" y="508235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2061" tIns="102047" rIns="-1" bIns="10204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722468" y="4400946"/>
            <a:ext cx="1456083" cy="566052"/>
          </a:xfrm>
          <a:custGeom>
            <a:avLst/>
            <a:gdLst>
              <a:gd name="connsiteX0" fmla="*/ 0 w 1456083"/>
              <a:gd name="connsiteY0" fmla="*/ 56605 h 566052"/>
              <a:gd name="connsiteX1" fmla="*/ 56605 w 1456083"/>
              <a:gd name="connsiteY1" fmla="*/ 0 h 566052"/>
              <a:gd name="connsiteX2" fmla="*/ 1399478 w 1456083"/>
              <a:gd name="connsiteY2" fmla="*/ 0 h 566052"/>
              <a:gd name="connsiteX3" fmla="*/ 1456083 w 1456083"/>
              <a:gd name="connsiteY3" fmla="*/ 56605 h 566052"/>
              <a:gd name="connsiteX4" fmla="*/ 1456083 w 1456083"/>
              <a:gd name="connsiteY4" fmla="*/ 509447 h 566052"/>
              <a:gd name="connsiteX5" fmla="*/ 1399478 w 1456083"/>
              <a:gd name="connsiteY5" fmla="*/ 566052 h 566052"/>
              <a:gd name="connsiteX6" fmla="*/ 56605 w 1456083"/>
              <a:gd name="connsiteY6" fmla="*/ 566052 h 566052"/>
              <a:gd name="connsiteX7" fmla="*/ 0 w 1456083"/>
              <a:gd name="connsiteY7" fmla="*/ 509447 h 566052"/>
              <a:gd name="connsiteX8" fmla="*/ 0 w 1456083"/>
              <a:gd name="connsiteY8" fmla="*/ 56605 h 56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083" h="566052">
                <a:moveTo>
                  <a:pt x="0" y="56605"/>
                </a:moveTo>
                <a:cubicBezTo>
                  <a:pt x="0" y="25343"/>
                  <a:pt x="25343" y="0"/>
                  <a:pt x="56605" y="0"/>
                </a:cubicBezTo>
                <a:lnTo>
                  <a:pt x="1399478" y="0"/>
                </a:lnTo>
                <a:cubicBezTo>
                  <a:pt x="1430740" y="0"/>
                  <a:pt x="1456083" y="25343"/>
                  <a:pt x="1456083" y="56605"/>
                </a:cubicBezTo>
                <a:lnTo>
                  <a:pt x="1456083" y="509447"/>
                </a:lnTo>
                <a:cubicBezTo>
                  <a:pt x="1456083" y="540709"/>
                  <a:pt x="1430740" y="566052"/>
                  <a:pt x="1399478" y="566052"/>
                </a:cubicBezTo>
                <a:lnTo>
                  <a:pt x="56605" y="566052"/>
                </a:lnTo>
                <a:cubicBezTo>
                  <a:pt x="25343" y="566052"/>
                  <a:pt x="0" y="540709"/>
                  <a:pt x="0" y="509447"/>
                </a:cubicBezTo>
                <a:lnTo>
                  <a:pt x="0" y="56605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92779" tIns="92779" rIns="92779" bIns="9277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Reinstall</a:t>
            </a:r>
            <a:endParaRPr lang="en-US" sz="2000" kern="12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 rot="31115">
            <a:off x="4301050" y="4437728"/>
            <a:ext cx="259718" cy="510235"/>
          </a:xfrm>
          <a:custGeom>
            <a:avLst/>
            <a:gdLst>
              <a:gd name="connsiteX0" fmla="*/ 0 w 259718"/>
              <a:gd name="connsiteY0" fmla="*/ 102047 h 510235"/>
              <a:gd name="connsiteX1" fmla="*/ 129859 w 259718"/>
              <a:gd name="connsiteY1" fmla="*/ 102047 h 510235"/>
              <a:gd name="connsiteX2" fmla="*/ 129859 w 259718"/>
              <a:gd name="connsiteY2" fmla="*/ 0 h 510235"/>
              <a:gd name="connsiteX3" fmla="*/ 259718 w 259718"/>
              <a:gd name="connsiteY3" fmla="*/ 255118 h 510235"/>
              <a:gd name="connsiteX4" fmla="*/ 129859 w 259718"/>
              <a:gd name="connsiteY4" fmla="*/ 510235 h 510235"/>
              <a:gd name="connsiteX5" fmla="*/ 129859 w 259718"/>
              <a:gd name="connsiteY5" fmla="*/ 408188 h 510235"/>
              <a:gd name="connsiteX6" fmla="*/ 0 w 259718"/>
              <a:gd name="connsiteY6" fmla="*/ 408188 h 510235"/>
              <a:gd name="connsiteX7" fmla="*/ 0 w 259718"/>
              <a:gd name="connsiteY7" fmla="*/ 102047 h 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18" h="510235">
                <a:moveTo>
                  <a:pt x="0" y="102047"/>
                </a:moveTo>
                <a:lnTo>
                  <a:pt x="129859" y="102047"/>
                </a:lnTo>
                <a:lnTo>
                  <a:pt x="129859" y="0"/>
                </a:lnTo>
                <a:lnTo>
                  <a:pt x="259718" y="255118"/>
                </a:lnTo>
                <a:lnTo>
                  <a:pt x="129859" y="510235"/>
                </a:lnTo>
                <a:lnTo>
                  <a:pt x="129859" y="408188"/>
                </a:lnTo>
                <a:lnTo>
                  <a:pt x="0" y="408188"/>
                </a:lnTo>
                <a:lnTo>
                  <a:pt x="0" y="1020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0" tIns="102046" rIns="77914" bIns="10204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668567" y="4412747"/>
            <a:ext cx="1478097" cy="577878"/>
          </a:xfrm>
          <a:custGeom>
            <a:avLst/>
            <a:gdLst>
              <a:gd name="connsiteX0" fmla="*/ 0 w 1478097"/>
              <a:gd name="connsiteY0" fmla="*/ 57788 h 577878"/>
              <a:gd name="connsiteX1" fmla="*/ 57788 w 1478097"/>
              <a:gd name="connsiteY1" fmla="*/ 0 h 577878"/>
              <a:gd name="connsiteX2" fmla="*/ 1420309 w 1478097"/>
              <a:gd name="connsiteY2" fmla="*/ 0 h 577878"/>
              <a:gd name="connsiteX3" fmla="*/ 1478097 w 1478097"/>
              <a:gd name="connsiteY3" fmla="*/ 57788 h 577878"/>
              <a:gd name="connsiteX4" fmla="*/ 1478097 w 1478097"/>
              <a:gd name="connsiteY4" fmla="*/ 520090 h 577878"/>
              <a:gd name="connsiteX5" fmla="*/ 1420309 w 1478097"/>
              <a:gd name="connsiteY5" fmla="*/ 577878 h 577878"/>
              <a:gd name="connsiteX6" fmla="*/ 57788 w 1478097"/>
              <a:gd name="connsiteY6" fmla="*/ 577878 h 577878"/>
              <a:gd name="connsiteX7" fmla="*/ 0 w 1478097"/>
              <a:gd name="connsiteY7" fmla="*/ 520090 h 577878"/>
              <a:gd name="connsiteX8" fmla="*/ 0 w 1478097"/>
              <a:gd name="connsiteY8" fmla="*/ 57788 h 57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097" h="577878">
                <a:moveTo>
                  <a:pt x="0" y="57788"/>
                </a:moveTo>
                <a:cubicBezTo>
                  <a:pt x="0" y="25873"/>
                  <a:pt x="25873" y="0"/>
                  <a:pt x="57788" y="0"/>
                </a:cubicBezTo>
                <a:lnTo>
                  <a:pt x="1420309" y="0"/>
                </a:lnTo>
                <a:cubicBezTo>
                  <a:pt x="1452224" y="0"/>
                  <a:pt x="1478097" y="25873"/>
                  <a:pt x="1478097" y="57788"/>
                </a:cubicBezTo>
                <a:lnTo>
                  <a:pt x="1478097" y="520090"/>
                </a:lnTo>
                <a:cubicBezTo>
                  <a:pt x="1478097" y="552005"/>
                  <a:pt x="1452224" y="577878"/>
                  <a:pt x="1420309" y="577878"/>
                </a:cubicBezTo>
                <a:lnTo>
                  <a:pt x="57788" y="577878"/>
                </a:lnTo>
                <a:cubicBezTo>
                  <a:pt x="25873" y="577878"/>
                  <a:pt x="0" y="552005"/>
                  <a:pt x="0" y="520090"/>
                </a:cubicBezTo>
                <a:lnTo>
                  <a:pt x="0" y="57788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93125" tIns="93125" rIns="93125" bIns="9312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Run</a:t>
            </a:r>
            <a:endParaRPr lang="en-US" sz="2000" kern="12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553201" y="4343416"/>
            <a:ext cx="1879463" cy="685800"/>
          </a:xfrm>
          <a:custGeom>
            <a:avLst/>
            <a:gdLst>
              <a:gd name="connsiteX0" fmla="*/ 0 w 2336662"/>
              <a:gd name="connsiteY0" fmla="*/ 243115 h 1458659"/>
              <a:gd name="connsiteX1" fmla="*/ 243115 w 2336662"/>
              <a:gd name="connsiteY1" fmla="*/ 0 h 1458659"/>
              <a:gd name="connsiteX2" fmla="*/ 2093547 w 2336662"/>
              <a:gd name="connsiteY2" fmla="*/ 0 h 1458659"/>
              <a:gd name="connsiteX3" fmla="*/ 2336662 w 2336662"/>
              <a:gd name="connsiteY3" fmla="*/ 243115 h 1458659"/>
              <a:gd name="connsiteX4" fmla="*/ 2336662 w 2336662"/>
              <a:gd name="connsiteY4" fmla="*/ 1215544 h 1458659"/>
              <a:gd name="connsiteX5" fmla="*/ 2093547 w 2336662"/>
              <a:gd name="connsiteY5" fmla="*/ 1458659 h 1458659"/>
              <a:gd name="connsiteX6" fmla="*/ 243115 w 2336662"/>
              <a:gd name="connsiteY6" fmla="*/ 1458659 h 1458659"/>
              <a:gd name="connsiteX7" fmla="*/ 0 w 2336662"/>
              <a:gd name="connsiteY7" fmla="*/ 1215544 h 1458659"/>
              <a:gd name="connsiteX8" fmla="*/ 0 w 2336662"/>
              <a:gd name="connsiteY8" fmla="*/ 243115 h 145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662" h="1458659">
                <a:moveTo>
                  <a:pt x="0" y="243115"/>
                </a:moveTo>
                <a:cubicBezTo>
                  <a:pt x="0" y="108846"/>
                  <a:pt x="108846" y="0"/>
                  <a:pt x="243115" y="0"/>
                </a:cubicBezTo>
                <a:lnTo>
                  <a:pt x="2093547" y="0"/>
                </a:lnTo>
                <a:cubicBezTo>
                  <a:pt x="2227816" y="0"/>
                  <a:pt x="2336662" y="108846"/>
                  <a:pt x="2336662" y="243115"/>
                </a:cubicBezTo>
                <a:lnTo>
                  <a:pt x="2336662" y="1215544"/>
                </a:lnTo>
                <a:cubicBezTo>
                  <a:pt x="2336662" y="1349813"/>
                  <a:pt x="2227816" y="1458659"/>
                  <a:pt x="2093547" y="1458659"/>
                </a:cubicBezTo>
                <a:lnTo>
                  <a:pt x="243115" y="1458659"/>
                </a:lnTo>
                <a:cubicBezTo>
                  <a:pt x="108846" y="1458659"/>
                  <a:pt x="0" y="1349813"/>
                  <a:pt x="0" y="1215544"/>
                </a:cubicBezTo>
                <a:lnTo>
                  <a:pt x="0" y="243115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62646" tIns="162646" rIns="162646" bIns="16264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Alert User</a:t>
            </a:r>
            <a:endParaRPr lang="en-US" sz="2400" kern="12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14400" y="5111072"/>
            <a:ext cx="7518263" cy="1061128"/>
          </a:xfrm>
          <a:custGeom>
            <a:avLst/>
            <a:gdLst>
              <a:gd name="connsiteX0" fmla="*/ 0 w 7311196"/>
              <a:gd name="connsiteY0" fmla="*/ 176858 h 1061128"/>
              <a:gd name="connsiteX1" fmla="*/ 176858 w 7311196"/>
              <a:gd name="connsiteY1" fmla="*/ 0 h 1061128"/>
              <a:gd name="connsiteX2" fmla="*/ 7134338 w 7311196"/>
              <a:gd name="connsiteY2" fmla="*/ 0 h 1061128"/>
              <a:gd name="connsiteX3" fmla="*/ 7311196 w 7311196"/>
              <a:gd name="connsiteY3" fmla="*/ 176858 h 1061128"/>
              <a:gd name="connsiteX4" fmla="*/ 7311196 w 7311196"/>
              <a:gd name="connsiteY4" fmla="*/ 884270 h 1061128"/>
              <a:gd name="connsiteX5" fmla="*/ 7134338 w 7311196"/>
              <a:gd name="connsiteY5" fmla="*/ 1061128 h 1061128"/>
              <a:gd name="connsiteX6" fmla="*/ 176858 w 7311196"/>
              <a:gd name="connsiteY6" fmla="*/ 1061128 h 1061128"/>
              <a:gd name="connsiteX7" fmla="*/ 0 w 7311196"/>
              <a:gd name="connsiteY7" fmla="*/ 884270 h 1061128"/>
              <a:gd name="connsiteX8" fmla="*/ 0 w 7311196"/>
              <a:gd name="connsiteY8" fmla="*/ 176858 h 106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1196" h="1061128">
                <a:moveTo>
                  <a:pt x="0" y="176858"/>
                </a:moveTo>
                <a:cubicBezTo>
                  <a:pt x="0" y="79182"/>
                  <a:pt x="79182" y="0"/>
                  <a:pt x="176858" y="0"/>
                </a:cubicBezTo>
                <a:lnTo>
                  <a:pt x="7134338" y="0"/>
                </a:lnTo>
                <a:cubicBezTo>
                  <a:pt x="7232014" y="0"/>
                  <a:pt x="7311196" y="79182"/>
                  <a:pt x="7311196" y="176858"/>
                </a:cubicBezTo>
                <a:lnTo>
                  <a:pt x="7311196" y="884270"/>
                </a:lnTo>
                <a:cubicBezTo>
                  <a:pt x="7311196" y="981946"/>
                  <a:pt x="7232014" y="1061128"/>
                  <a:pt x="7134338" y="1061128"/>
                </a:cubicBezTo>
                <a:lnTo>
                  <a:pt x="176858" y="1061128"/>
                </a:lnTo>
                <a:cubicBezTo>
                  <a:pt x="79182" y="1061128"/>
                  <a:pt x="0" y="981946"/>
                  <a:pt x="0" y="884270"/>
                </a:cubicBezTo>
                <a:lnTo>
                  <a:pt x="0" y="176858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43240" tIns="143240" rIns="143240" bIns="1432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Unmodified Android Middleware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And Libraries</a:t>
            </a:r>
            <a:endParaRPr lang="en-US" sz="2400" kern="12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PrivacyShield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77956-C97C-4DB0-99BB-ECF1321B175A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375264" y="4275459"/>
            <a:ext cx="0" cy="75375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800" dirty="0" smtClean="0"/>
              <a:t>Principles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Give the user visibility and control over private data flow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Real-time monitoring</a:t>
            </a:r>
          </a:p>
        </p:txBody>
      </p:sp>
    </p:spTree>
    <p:extLst>
      <p:ext uri="{BB962C8B-B14F-4D97-AF65-F5344CB8AC3E}">
        <p14:creationId xmlns:p14="http://schemas.microsoft.com/office/powerpoint/2010/main" val="24388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Deployment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77956-C97C-4DB0-99BB-ECF1321B175A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957263"/>
            <a:ext cx="6082179" cy="574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00800" y="4419600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i="0" dirty="0" smtClean="0">
                <a:solidFill>
                  <a:schemeClr val="tx1"/>
                </a:solidFill>
              </a:rPr>
              <a:t>By vendor or 3</a:t>
            </a:r>
            <a:r>
              <a:rPr lang="en-US" sz="2800" i="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i="0" dirty="0" smtClean="0">
                <a:solidFill>
                  <a:schemeClr val="tx1"/>
                </a:solidFill>
              </a:rPr>
              <a:t> party service</a:t>
            </a:r>
          </a:p>
        </p:txBody>
      </p:sp>
    </p:spTree>
    <p:extLst>
      <p:ext uri="{BB962C8B-B14F-4D97-AF65-F5344CB8AC3E}">
        <p14:creationId xmlns:p14="http://schemas.microsoft.com/office/powerpoint/2010/main" val="12583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ulist">
  <a:themeElements>
    <a:clrScheme name="1_nuli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ulist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buNone/>
          <a:defRPr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1_nuli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12009</TotalTime>
  <Words>699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Wingdings</vt:lpstr>
      <vt:lpstr>1_nulist</vt:lpstr>
      <vt:lpstr>1_Office Theme</vt:lpstr>
      <vt:lpstr>PrivacyShield: Real-time Monitoring and Detection of Android Privacy Leakage For Potential Collaboration</vt:lpstr>
      <vt:lpstr>Self Introduction (陈焰)</vt:lpstr>
      <vt:lpstr>Origin of PrivacyShield (1)</vt:lpstr>
      <vt:lpstr>Origin of PrivacyShield (2)</vt:lpstr>
      <vt:lpstr>PowerPoint Presentation</vt:lpstr>
      <vt:lpstr>Overview of Our Solutions</vt:lpstr>
      <vt:lpstr>The Privacy Problem</vt:lpstr>
      <vt:lpstr>PrivacyShield Solution</vt:lpstr>
      <vt:lpstr>Deployment Model</vt:lpstr>
      <vt:lpstr>Competitive Landscape</vt:lpstr>
      <vt:lpstr>Interested in Collaboration?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Trustworthy Android Ecosystem</dc:title>
  <dc:creator>vaibhav</dc:creator>
  <cp:lastModifiedBy>ychen</cp:lastModifiedBy>
  <cp:revision>48</cp:revision>
  <dcterms:created xsi:type="dcterms:W3CDTF">2012-08-28T18:19:58Z</dcterms:created>
  <dcterms:modified xsi:type="dcterms:W3CDTF">2014-02-10T01:29:05Z</dcterms:modified>
</cp:coreProperties>
</file>