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7"/>
  </p:notesMasterIdLst>
  <p:handoutMasterIdLst>
    <p:handoutMasterId r:id="rId38"/>
  </p:handoutMasterIdLst>
  <p:sldIdLst>
    <p:sldId id="313" r:id="rId2"/>
    <p:sldId id="689" r:id="rId3"/>
    <p:sldId id="657" r:id="rId4"/>
    <p:sldId id="691" r:id="rId5"/>
    <p:sldId id="692" r:id="rId6"/>
    <p:sldId id="693" r:id="rId7"/>
    <p:sldId id="694" r:id="rId8"/>
    <p:sldId id="696" r:id="rId9"/>
    <p:sldId id="695" r:id="rId10"/>
    <p:sldId id="698" r:id="rId11"/>
    <p:sldId id="697" r:id="rId12"/>
    <p:sldId id="700" r:id="rId13"/>
    <p:sldId id="688" r:id="rId14"/>
    <p:sldId id="662" r:id="rId15"/>
    <p:sldId id="663" r:id="rId16"/>
    <p:sldId id="664" r:id="rId17"/>
    <p:sldId id="668" r:id="rId18"/>
    <p:sldId id="669" r:id="rId19"/>
    <p:sldId id="670" r:id="rId20"/>
    <p:sldId id="703" r:id="rId21"/>
    <p:sldId id="674" r:id="rId22"/>
    <p:sldId id="676" r:id="rId23"/>
    <p:sldId id="677" r:id="rId24"/>
    <p:sldId id="678" r:id="rId25"/>
    <p:sldId id="704" r:id="rId26"/>
    <p:sldId id="705" r:id="rId27"/>
    <p:sldId id="706" r:id="rId28"/>
    <p:sldId id="701" r:id="rId29"/>
    <p:sldId id="702" r:id="rId30"/>
    <p:sldId id="679" r:id="rId31"/>
    <p:sldId id="638" r:id="rId32"/>
    <p:sldId id="666" r:id="rId33"/>
    <p:sldId id="659" r:id="rId34"/>
    <p:sldId id="667" r:id="rId35"/>
    <p:sldId id="680" r:id="rId36"/>
  </p:sldIdLst>
  <p:sldSz cx="9144000" cy="6858000" type="screen4x3"/>
  <p:notesSz cx="6997700" cy="9271000"/>
  <p:defaultTextStyle>
    <a:defPPr>
      <a:defRPr lang="zh-CN"/>
    </a:defPPr>
    <a:lvl1pPr algn="l" rtl="0" fontAlgn="base">
      <a:spcBef>
        <a:spcPct val="0"/>
      </a:spcBef>
      <a:spcAft>
        <a:spcPct val="0"/>
      </a:spcAft>
      <a:defRPr sz="2800" i="1" kern="1200">
        <a:solidFill>
          <a:schemeClr val="folHlink"/>
        </a:solidFill>
        <a:latin typeface="Arial" charset="0"/>
        <a:ea typeface="宋体" charset="-122"/>
        <a:cs typeface="Arial" charset="0"/>
      </a:defRPr>
    </a:lvl1pPr>
    <a:lvl2pPr marL="457200" algn="l" rtl="0" fontAlgn="base">
      <a:spcBef>
        <a:spcPct val="0"/>
      </a:spcBef>
      <a:spcAft>
        <a:spcPct val="0"/>
      </a:spcAft>
      <a:defRPr sz="2800" i="1" kern="1200">
        <a:solidFill>
          <a:schemeClr val="folHlink"/>
        </a:solidFill>
        <a:latin typeface="Arial" charset="0"/>
        <a:ea typeface="宋体" charset="-122"/>
        <a:cs typeface="Arial" charset="0"/>
      </a:defRPr>
    </a:lvl2pPr>
    <a:lvl3pPr marL="914400" algn="l" rtl="0" fontAlgn="base">
      <a:spcBef>
        <a:spcPct val="0"/>
      </a:spcBef>
      <a:spcAft>
        <a:spcPct val="0"/>
      </a:spcAft>
      <a:defRPr sz="2800" i="1" kern="1200">
        <a:solidFill>
          <a:schemeClr val="folHlink"/>
        </a:solidFill>
        <a:latin typeface="Arial" charset="0"/>
        <a:ea typeface="宋体" charset="-122"/>
        <a:cs typeface="Arial" charset="0"/>
      </a:defRPr>
    </a:lvl3pPr>
    <a:lvl4pPr marL="1371600" algn="l" rtl="0" fontAlgn="base">
      <a:spcBef>
        <a:spcPct val="0"/>
      </a:spcBef>
      <a:spcAft>
        <a:spcPct val="0"/>
      </a:spcAft>
      <a:defRPr sz="2800" i="1" kern="1200">
        <a:solidFill>
          <a:schemeClr val="folHlink"/>
        </a:solidFill>
        <a:latin typeface="Arial" charset="0"/>
        <a:ea typeface="宋体" charset="-122"/>
        <a:cs typeface="Arial" charset="0"/>
      </a:defRPr>
    </a:lvl4pPr>
    <a:lvl5pPr marL="1828800" algn="l" rtl="0" fontAlgn="base">
      <a:spcBef>
        <a:spcPct val="0"/>
      </a:spcBef>
      <a:spcAft>
        <a:spcPct val="0"/>
      </a:spcAft>
      <a:defRPr sz="2800" i="1" kern="1200">
        <a:solidFill>
          <a:schemeClr val="folHlink"/>
        </a:solidFill>
        <a:latin typeface="Arial" charset="0"/>
        <a:ea typeface="宋体" charset="-122"/>
        <a:cs typeface="Arial" charset="0"/>
      </a:defRPr>
    </a:lvl5pPr>
    <a:lvl6pPr marL="2286000" algn="l" defTabSz="914400" rtl="0" eaLnBrk="1" latinLnBrk="0" hangingPunct="1">
      <a:defRPr sz="2800" i="1" kern="1200">
        <a:solidFill>
          <a:schemeClr val="folHlink"/>
        </a:solidFill>
        <a:latin typeface="Arial" charset="0"/>
        <a:ea typeface="宋体" charset="-122"/>
        <a:cs typeface="Arial" charset="0"/>
      </a:defRPr>
    </a:lvl6pPr>
    <a:lvl7pPr marL="2743200" algn="l" defTabSz="914400" rtl="0" eaLnBrk="1" latinLnBrk="0" hangingPunct="1">
      <a:defRPr sz="2800" i="1" kern="1200">
        <a:solidFill>
          <a:schemeClr val="folHlink"/>
        </a:solidFill>
        <a:latin typeface="Arial" charset="0"/>
        <a:ea typeface="宋体" charset="-122"/>
        <a:cs typeface="Arial" charset="0"/>
      </a:defRPr>
    </a:lvl7pPr>
    <a:lvl8pPr marL="3200400" algn="l" defTabSz="914400" rtl="0" eaLnBrk="1" latinLnBrk="0" hangingPunct="1">
      <a:defRPr sz="2800" i="1" kern="1200">
        <a:solidFill>
          <a:schemeClr val="folHlink"/>
        </a:solidFill>
        <a:latin typeface="Arial" charset="0"/>
        <a:ea typeface="宋体" charset="-122"/>
        <a:cs typeface="Arial" charset="0"/>
      </a:defRPr>
    </a:lvl8pPr>
    <a:lvl9pPr marL="3657600" algn="l" defTabSz="914400" rtl="0" eaLnBrk="1" latinLnBrk="0" hangingPunct="1">
      <a:defRPr sz="2800" i="1" kern="1200">
        <a:solidFill>
          <a:schemeClr val="folHlink"/>
        </a:solidFill>
        <a:latin typeface="Arial" charset="0"/>
        <a:ea typeface="宋体" charset="-122"/>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3300"/>
    <a:srgbClr val="FF6600"/>
    <a:srgbClr val="3399FF"/>
    <a:srgbClr val="66FF33"/>
    <a:srgbClr val="CC3300"/>
    <a:srgbClr val="0000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3" autoAdjust="0"/>
    <p:restoredTop sz="85072" autoAdjust="0"/>
  </p:normalViewPr>
  <p:slideViewPr>
    <p:cSldViewPr>
      <p:cViewPr varScale="1">
        <p:scale>
          <a:sx n="63" d="100"/>
          <a:sy n="63" d="100"/>
        </p:scale>
        <p:origin x="1842" y="48"/>
      </p:cViewPr>
      <p:guideLst>
        <p:guide orient="horz" pos="2160"/>
        <p:guide pos="2880"/>
      </p:guideLst>
    </p:cSldViewPr>
  </p:slideViewPr>
  <p:outlineViewPr>
    <p:cViewPr>
      <p:scale>
        <a:sx n="33" d="100"/>
        <a:sy n="33" d="100"/>
      </p:scale>
      <p:origin x="48" y="7812"/>
    </p:cViewPr>
  </p:outlineViewPr>
  <p:notesTextViewPr>
    <p:cViewPr>
      <p:scale>
        <a:sx n="100" d="100"/>
        <a:sy n="100" d="100"/>
      </p:scale>
      <p:origin x="0" y="0"/>
    </p:cViewPr>
  </p:notesTextViewPr>
  <p:sorterViewPr>
    <p:cViewPr>
      <p:scale>
        <a:sx n="66" d="100"/>
        <a:sy n="66" d="100"/>
      </p:scale>
      <p:origin x="0" y="-163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E9BF452F-3607-4962-9F87-8984A45BF46F}" type="slidenum">
              <a:rPr lang="en-US"/>
              <a:pPr>
                <a:defRPr/>
              </a:pPr>
              <a:t>‹#›</a:t>
            </a:fld>
            <a:endParaRPr lang="en-US"/>
          </a:p>
        </p:txBody>
      </p:sp>
    </p:spTree>
    <p:extLst>
      <p:ext uri="{BB962C8B-B14F-4D97-AF65-F5344CB8AC3E}">
        <p14:creationId xmlns:p14="http://schemas.microsoft.com/office/powerpoint/2010/main" val="1696916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1638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2881F531-E032-4645-AAFA-AE77675FB02F}" type="slidenum">
              <a:rPr lang="en-US" altLang="zh-CN"/>
              <a:pPr>
                <a:defRPr/>
              </a:pPr>
              <a:t>‹#›</a:t>
            </a:fld>
            <a:endParaRPr lang="en-US" altLang="zh-CN"/>
          </a:p>
        </p:txBody>
      </p:sp>
    </p:spTree>
    <p:extLst>
      <p:ext uri="{BB962C8B-B14F-4D97-AF65-F5344CB8AC3E}">
        <p14:creationId xmlns:p14="http://schemas.microsoft.com/office/powerpoint/2010/main" val="2458853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01D41A06-6C88-4E98-95EA-8D680EFFAEC7}" type="slidenum">
              <a:rPr lang="en-US" altLang="zh-CN" smtClean="0">
                <a:latin typeface="Arial" charset="0"/>
                <a:ea typeface="宋体" charset="-122"/>
              </a:rPr>
              <a:pPr/>
              <a:t>1</a:t>
            </a:fld>
            <a:endParaRPr lang="en-US" altLang="zh-CN" smtClean="0">
              <a:latin typeface="Arial" charset="0"/>
              <a:ea typeface="宋体" charset="-122"/>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altLang="zh-CN" dirty="0" smtClean="0">
              <a:latin typeface="Arial" charset="0"/>
              <a:ea typeface="宋体" charset="-122"/>
            </a:endParaRPr>
          </a:p>
        </p:txBody>
      </p:sp>
    </p:spTree>
    <p:extLst>
      <p:ext uri="{BB962C8B-B14F-4D97-AF65-F5344CB8AC3E}">
        <p14:creationId xmlns:p14="http://schemas.microsoft.com/office/powerpoint/2010/main" val="295152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10</a:t>
            </a:fld>
            <a:endParaRPr lang="en-US" altLang="zh-CN" sz="1200" i="0">
              <a:solidFill>
                <a:schemeClr val="tx1"/>
              </a:solidFill>
            </a:endParaRPr>
          </a:p>
        </p:txBody>
      </p:sp>
    </p:spTree>
    <p:extLst>
      <p:ext uri="{BB962C8B-B14F-4D97-AF65-F5344CB8AC3E}">
        <p14:creationId xmlns:p14="http://schemas.microsoft.com/office/powerpoint/2010/main" val="2293754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11</a:t>
            </a:fld>
            <a:endParaRPr lang="en-US" altLang="zh-CN" sz="1200" i="0">
              <a:solidFill>
                <a:schemeClr val="tx1"/>
              </a:solidFill>
            </a:endParaRPr>
          </a:p>
        </p:txBody>
      </p:sp>
    </p:spTree>
    <p:extLst>
      <p:ext uri="{BB962C8B-B14F-4D97-AF65-F5344CB8AC3E}">
        <p14:creationId xmlns:p14="http://schemas.microsoft.com/office/powerpoint/2010/main" val="2224084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12</a:t>
            </a:fld>
            <a:endParaRPr lang="en-US" altLang="zh-CN" sz="1200" i="0">
              <a:solidFill>
                <a:schemeClr val="tx1"/>
              </a:solidFill>
            </a:endParaRPr>
          </a:p>
        </p:txBody>
      </p:sp>
    </p:spTree>
    <p:extLst>
      <p:ext uri="{BB962C8B-B14F-4D97-AF65-F5344CB8AC3E}">
        <p14:creationId xmlns:p14="http://schemas.microsoft.com/office/powerpoint/2010/main" val="1295138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13</a:t>
            </a:fld>
            <a:endParaRPr lang="en-US" altLang="zh-CN" sz="1200" i="0">
              <a:solidFill>
                <a:schemeClr val="tx1"/>
              </a:solidFill>
            </a:endParaRPr>
          </a:p>
        </p:txBody>
      </p:sp>
    </p:spTree>
    <p:extLst>
      <p:ext uri="{BB962C8B-B14F-4D97-AF65-F5344CB8AC3E}">
        <p14:creationId xmlns:p14="http://schemas.microsoft.com/office/powerpoint/2010/main" val="630623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5B98557-0712-4CBD-A0B7-3BC0FD609E8C}" type="slidenum">
              <a:rPr lang="en-US" altLang="zh-CN" sz="1200" i="0">
                <a:solidFill>
                  <a:schemeClr val="tx1"/>
                </a:solidFill>
              </a:rPr>
              <a:pPr algn="r"/>
              <a:t>14</a:t>
            </a:fld>
            <a:endParaRPr lang="en-US" altLang="zh-CN" sz="1200" i="0">
              <a:solidFill>
                <a:schemeClr val="tx1"/>
              </a:solidFill>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altLang="zh-CN" b="1" baseline="0" dirty="0" smtClean="0"/>
          </a:p>
        </p:txBody>
      </p:sp>
    </p:spTree>
    <p:extLst>
      <p:ext uri="{BB962C8B-B14F-4D97-AF65-F5344CB8AC3E}">
        <p14:creationId xmlns:p14="http://schemas.microsoft.com/office/powerpoint/2010/main" val="2918971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smtClean="0"/>
          </a:p>
          <a:p>
            <a:endParaRPr lang="zh-CN" altLang="en-US"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15</a:t>
            </a:fld>
            <a:endParaRPr lang="en-US" altLang="zh-CN"/>
          </a:p>
        </p:txBody>
      </p:sp>
    </p:spTree>
    <p:extLst>
      <p:ext uri="{BB962C8B-B14F-4D97-AF65-F5344CB8AC3E}">
        <p14:creationId xmlns:p14="http://schemas.microsoft.com/office/powerpoint/2010/main" val="3947455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17</a:t>
            </a:fld>
            <a:endParaRPr lang="en-US" altLang="zh-CN"/>
          </a:p>
        </p:txBody>
      </p:sp>
    </p:spTree>
    <p:extLst>
      <p:ext uri="{BB962C8B-B14F-4D97-AF65-F5344CB8AC3E}">
        <p14:creationId xmlns:p14="http://schemas.microsoft.com/office/powerpoint/2010/main" val="741929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18</a:t>
            </a:fld>
            <a:endParaRPr lang="en-US" altLang="zh-CN"/>
          </a:p>
        </p:txBody>
      </p:sp>
    </p:spTree>
    <p:extLst>
      <p:ext uri="{BB962C8B-B14F-4D97-AF65-F5344CB8AC3E}">
        <p14:creationId xmlns:p14="http://schemas.microsoft.com/office/powerpoint/2010/main" val="3295306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19</a:t>
            </a:fld>
            <a:endParaRPr lang="en-US" altLang="zh-CN"/>
          </a:p>
        </p:txBody>
      </p:sp>
    </p:spTree>
    <p:extLst>
      <p:ext uri="{BB962C8B-B14F-4D97-AF65-F5344CB8AC3E}">
        <p14:creationId xmlns:p14="http://schemas.microsoft.com/office/powerpoint/2010/main" val="859257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20</a:t>
            </a:fld>
            <a:endParaRPr lang="en-US" altLang="zh-CN"/>
          </a:p>
        </p:txBody>
      </p:sp>
    </p:spTree>
    <p:extLst>
      <p:ext uri="{BB962C8B-B14F-4D97-AF65-F5344CB8AC3E}">
        <p14:creationId xmlns:p14="http://schemas.microsoft.com/office/powerpoint/2010/main" val="408927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2</a:t>
            </a:fld>
            <a:endParaRPr lang="en-US" altLang="zh-CN" sz="1200" i="0">
              <a:solidFill>
                <a:schemeClr val="tx1"/>
              </a:solidFill>
            </a:endParaRPr>
          </a:p>
        </p:txBody>
      </p:sp>
    </p:spTree>
    <p:extLst>
      <p:ext uri="{BB962C8B-B14F-4D97-AF65-F5344CB8AC3E}">
        <p14:creationId xmlns:p14="http://schemas.microsoft.com/office/powerpoint/2010/main" val="3522177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21</a:t>
            </a:fld>
            <a:endParaRPr lang="en-US" altLang="zh-CN"/>
          </a:p>
        </p:txBody>
      </p:sp>
    </p:spTree>
    <p:extLst>
      <p:ext uri="{BB962C8B-B14F-4D97-AF65-F5344CB8AC3E}">
        <p14:creationId xmlns:p14="http://schemas.microsoft.com/office/powerpoint/2010/main" val="2711915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b="1"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22</a:t>
            </a:fld>
            <a:endParaRPr lang="en-US" altLang="zh-CN"/>
          </a:p>
        </p:txBody>
      </p:sp>
    </p:spTree>
    <p:extLst>
      <p:ext uri="{BB962C8B-B14F-4D97-AF65-F5344CB8AC3E}">
        <p14:creationId xmlns:p14="http://schemas.microsoft.com/office/powerpoint/2010/main" val="4022285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Here are our mesurement results in detail. </a:t>
            </a:r>
          </a:p>
          <a:p>
            <a:r>
              <a:rPr lang="en-US" altLang="zh-CN" b="1" dirty="0" smtClean="0"/>
              <a:t>As we</a:t>
            </a:r>
            <a:r>
              <a:rPr lang="en-US" altLang="zh-CN" b="1" baseline="0" dirty="0" smtClean="0"/>
              <a:t> can see, t</a:t>
            </a:r>
            <a:r>
              <a:rPr lang="en-US" altLang="zh-CN" b="1" dirty="0" smtClean="0"/>
              <a:t>he</a:t>
            </a:r>
            <a:r>
              <a:rPr lang="en-US" altLang="zh-CN" b="1" baseline="0" dirty="0" smtClean="0"/>
              <a:t> size of code for each vulnerable app is between  a few thousands lines to more than one hundred thousand lines.</a:t>
            </a:r>
            <a:endParaRPr lang="en-US" altLang="zh-CN" b="1" dirty="0" smtClean="0"/>
          </a:p>
          <a:p>
            <a:r>
              <a:rPr lang="en-US" altLang="zh-CN" b="1" baseline="0" dirty="0" smtClean="0"/>
              <a:t>14 of  vulnerabilities are either confirmed or fixed by developers.</a:t>
            </a:r>
          </a:p>
          <a:p>
            <a:r>
              <a:rPr lang="en-US" altLang="zh-CN" b="1" baseline="0" dirty="0" smtClean="0"/>
              <a:t>For those we have not heard from maintainers or developers, we successfully launched MITM attacks on all of them, and confirmed that they are really vulnerable. We refer this part of  job as  dynamic auditing as listed in the table.</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23</a:t>
            </a:fld>
            <a:endParaRPr lang="en-US" altLang="zh-CN"/>
          </a:p>
        </p:txBody>
      </p:sp>
    </p:spTree>
    <p:extLst>
      <p:ext uri="{BB962C8B-B14F-4D97-AF65-F5344CB8AC3E}">
        <p14:creationId xmlns:p14="http://schemas.microsoft.com/office/powerpoint/2010/main" val="4734923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baseline="0" dirty="0" smtClean="0"/>
              <a:t>One interesting fact we found in the evaluation is that:</a:t>
            </a:r>
          </a:p>
          <a:p>
            <a:r>
              <a:rPr lang="en-US" altLang="zh-CN" b="1" baseline="0" dirty="0" smtClean="0"/>
              <a:t>Ubuntu developers are only responsible for maintaining a small number of apps in its software repository.</a:t>
            </a:r>
          </a:p>
          <a:p>
            <a:r>
              <a:rPr lang="en-US" altLang="zh-CN" b="1" baseline="0" dirty="0" smtClean="0"/>
              <a:t>Other apps are maintained by the community.</a:t>
            </a:r>
          </a:p>
          <a:p>
            <a:r>
              <a:rPr lang="en-US" altLang="zh-CN" b="1" baseline="0" dirty="0" smtClean="0"/>
              <a:t>In our evaluation, we found that both Linux distribution maintainers and community developers feel no obligation to fix bugs or vulnerabilities in Linux distributions.</a:t>
            </a:r>
          </a:p>
          <a:p>
            <a:r>
              <a:rPr lang="en-US" altLang="zh-CN" b="1" baseline="0" dirty="0" smtClean="0"/>
              <a:t>We even found examples which has already got fixed in community upstream but is still vulnerable in the latest Linux distributions.  </a:t>
            </a:r>
          </a:p>
          <a:p>
            <a:r>
              <a:rPr lang="en-US" altLang="zh-CN" b="1" baseline="0" dirty="0" smtClean="0"/>
              <a:t>It is also true for other Linux distributions besides Ubuntu.</a:t>
            </a:r>
          </a:p>
          <a:p>
            <a:r>
              <a:rPr lang="en-US" altLang="zh-CN" b="1" baseline="0" dirty="0" smtClean="0"/>
              <a:t>We think such security problem in open-source software need to be solved in a proper way to avoid more vulnerabilities in the future.</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24</a:t>
            </a:fld>
            <a:endParaRPr lang="en-US" altLang="zh-CN"/>
          </a:p>
        </p:txBody>
      </p:sp>
    </p:spTree>
    <p:extLst>
      <p:ext uri="{BB962C8B-B14F-4D97-AF65-F5344CB8AC3E}">
        <p14:creationId xmlns:p14="http://schemas.microsoft.com/office/powerpoint/2010/main" val="3428346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25</a:t>
            </a:fld>
            <a:endParaRPr lang="en-US" altLang="zh-CN"/>
          </a:p>
        </p:txBody>
      </p:sp>
    </p:spTree>
    <p:extLst>
      <p:ext uri="{BB962C8B-B14F-4D97-AF65-F5344CB8AC3E}">
        <p14:creationId xmlns:p14="http://schemas.microsoft.com/office/powerpoint/2010/main" val="1283485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26</a:t>
            </a:fld>
            <a:endParaRPr lang="en-US" altLang="zh-CN"/>
          </a:p>
        </p:txBody>
      </p:sp>
    </p:spTree>
    <p:extLst>
      <p:ext uri="{BB962C8B-B14F-4D97-AF65-F5344CB8AC3E}">
        <p14:creationId xmlns:p14="http://schemas.microsoft.com/office/powerpoint/2010/main" val="2477568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27</a:t>
            </a:fld>
            <a:endParaRPr lang="en-US" altLang="zh-CN"/>
          </a:p>
        </p:txBody>
      </p:sp>
    </p:spTree>
    <p:extLst>
      <p:ext uri="{BB962C8B-B14F-4D97-AF65-F5344CB8AC3E}">
        <p14:creationId xmlns:p14="http://schemas.microsoft.com/office/powerpoint/2010/main" val="2813284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28</a:t>
            </a:fld>
            <a:endParaRPr lang="en-US" altLang="zh-CN"/>
          </a:p>
        </p:txBody>
      </p:sp>
    </p:spTree>
    <p:extLst>
      <p:ext uri="{BB962C8B-B14F-4D97-AF65-F5344CB8AC3E}">
        <p14:creationId xmlns:p14="http://schemas.microsoft.com/office/powerpoint/2010/main" val="601557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29</a:t>
            </a:fld>
            <a:endParaRPr lang="en-US" altLang="zh-CN"/>
          </a:p>
        </p:txBody>
      </p:sp>
    </p:spTree>
    <p:extLst>
      <p:ext uri="{BB962C8B-B14F-4D97-AF65-F5344CB8AC3E}">
        <p14:creationId xmlns:p14="http://schemas.microsoft.com/office/powerpoint/2010/main" val="710209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In</a:t>
            </a:r>
            <a:r>
              <a:rPr lang="en-US" altLang="zh-CN" b="1" baseline="0" dirty="0" smtClean="0"/>
              <a:t> the end, </a:t>
            </a:r>
            <a:r>
              <a:rPr lang="en-US" altLang="zh-CN" b="1" dirty="0" smtClean="0"/>
              <a:t>I</a:t>
            </a:r>
            <a:r>
              <a:rPr lang="en-US" altLang="zh-CN" b="1" baseline="0" dirty="0" smtClean="0"/>
              <a:t>’d like to show you an attack demo video against one of the vulnerable email app we found.</a:t>
            </a:r>
          </a:p>
          <a:p>
            <a:endParaRPr lang="en-US" altLang="zh-CN" b="1" baseline="0" dirty="0" smtClean="0"/>
          </a:p>
          <a:p>
            <a:r>
              <a:rPr lang="en-US" altLang="zh-CN" b="1" baseline="0" dirty="0" smtClean="0"/>
              <a:t>Meanwhile, I’d like to take your questions.</a:t>
            </a:r>
          </a:p>
          <a:p>
            <a:endParaRPr lang="en-US" altLang="zh-CN"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dirty="0" smtClean="0"/>
              <a:t>That’s the end of my presentation</a:t>
            </a:r>
            <a:r>
              <a:rPr lang="en-US" altLang="zh-CN" b="1" baseline="0" dirty="0" smtClean="0"/>
              <a:t> today</a:t>
            </a:r>
            <a:r>
              <a:rPr lang="en-US" altLang="zh-CN" b="1" dirty="0" smtClean="0"/>
              <a:t>.</a:t>
            </a:r>
            <a:r>
              <a:rPr lang="en-US" altLang="zh-CN" b="1" baseline="0" dirty="0" smtClean="0"/>
              <a:t> Thank you!  </a:t>
            </a:r>
            <a:endParaRPr lang="zh-CN" altLang="en-US" b="1"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30</a:t>
            </a:fld>
            <a:endParaRPr lang="en-US" altLang="zh-CN"/>
          </a:p>
        </p:txBody>
      </p:sp>
    </p:spTree>
    <p:extLst>
      <p:ext uri="{BB962C8B-B14F-4D97-AF65-F5344CB8AC3E}">
        <p14:creationId xmlns:p14="http://schemas.microsoft.com/office/powerpoint/2010/main" val="2153604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3</a:t>
            </a:fld>
            <a:endParaRPr lang="en-US" altLang="zh-CN" sz="1200" i="0">
              <a:solidFill>
                <a:schemeClr val="tx1"/>
              </a:solidFill>
            </a:endParaRPr>
          </a:p>
        </p:txBody>
      </p:sp>
    </p:spTree>
    <p:extLst>
      <p:ext uri="{BB962C8B-B14F-4D97-AF65-F5344CB8AC3E}">
        <p14:creationId xmlns:p14="http://schemas.microsoft.com/office/powerpoint/2010/main" val="31742693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33</a:t>
            </a:fld>
            <a:endParaRPr lang="en-US" altLang="zh-CN"/>
          </a:p>
        </p:txBody>
      </p:sp>
    </p:spTree>
    <p:extLst>
      <p:ext uri="{BB962C8B-B14F-4D97-AF65-F5344CB8AC3E}">
        <p14:creationId xmlns:p14="http://schemas.microsoft.com/office/powerpoint/2010/main" val="39781363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To fix this</a:t>
            </a:r>
            <a:r>
              <a:rPr lang="en-US" altLang="zh-CN" b="1" baseline="0" dirty="0" smtClean="0"/>
              <a:t> vulnerable app,  one options is to replace this SSL_VERIFY_NONE flag with another flag:  SSL_VERIFY PEER, which tells the </a:t>
            </a:r>
            <a:r>
              <a:rPr lang="en-US" altLang="zh-CN" b="1" baseline="0" dirty="0" err="1" smtClean="0"/>
              <a:t>OpenSSL</a:t>
            </a:r>
            <a:r>
              <a:rPr lang="en-US" altLang="zh-CN" b="1" baseline="0" dirty="0" smtClean="0"/>
              <a:t> library to terminate SSL connection immediately whenever certificate validation fails during handshake.</a:t>
            </a:r>
          </a:p>
          <a:p>
            <a:r>
              <a:rPr lang="en-US" altLang="zh-CN" b="1" baseline="0" dirty="0" smtClean="0"/>
              <a:t>This is also a common practice or correct usage when developing apps using </a:t>
            </a:r>
            <a:r>
              <a:rPr lang="en-US" altLang="zh-CN" b="1" baseline="0" dirty="0" err="1" smtClean="0"/>
              <a:t>OpenSSL</a:t>
            </a:r>
            <a:r>
              <a:rPr lang="en-US" altLang="zh-CN" b="1" baseline="0" dirty="0" smtClean="0"/>
              <a:t>.</a:t>
            </a:r>
            <a:endParaRPr lang="zh-CN" altLang="en-US" b="1"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34</a:t>
            </a:fld>
            <a:endParaRPr lang="en-US" altLang="zh-CN"/>
          </a:p>
        </p:txBody>
      </p:sp>
    </p:spTree>
    <p:extLst>
      <p:ext uri="{BB962C8B-B14F-4D97-AF65-F5344CB8AC3E}">
        <p14:creationId xmlns:p14="http://schemas.microsoft.com/office/powerpoint/2010/main" val="4108717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4</a:t>
            </a:fld>
            <a:endParaRPr lang="en-US" altLang="zh-CN" sz="1200" i="0">
              <a:solidFill>
                <a:schemeClr val="tx1"/>
              </a:solidFill>
            </a:endParaRPr>
          </a:p>
        </p:txBody>
      </p:sp>
    </p:spTree>
    <p:extLst>
      <p:ext uri="{BB962C8B-B14F-4D97-AF65-F5344CB8AC3E}">
        <p14:creationId xmlns:p14="http://schemas.microsoft.com/office/powerpoint/2010/main" val="3037024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5</a:t>
            </a:fld>
            <a:endParaRPr lang="en-US" altLang="zh-CN" sz="1200" i="0">
              <a:solidFill>
                <a:schemeClr val="tx1"/>
              </a:solidFill>
            </a:endParaRPr>
          </a:p>
        </p:txBody>
      </p:sp>
    </p:spTree>
    <p:extLst>
      <p:ext uri="{BB962C8B-B14F-4D97-AF65-F5344CB8AC3E}">
        <p14:creationId xmlns:p14="http://schemas.microsoft.com/office/powerpoint/2010/main" val="169536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6</a:t>
            </a:fld>
            <a:endParaRPr lang="en-US" altLang="zh-CN"/>
          </a:p>
        </p:txBody>
      </p:sp>
    </p:spTree>
    <p:extLst>
      <p:ext uri="{BB962C8B-B14F-4D97-AF65-F5344CB8AC3E}">
        <p14:creationId xmlns:p14="http://schemas.microsoft.com/office/powerpoint/2010/main" val="980736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2881F531-E032-4645-AAFA-AE77675FB02F}" type="slidenum">
              <a:rPr lang="en-US" altLang="zh-CN" smtClean="0"/>
              <a:pPr>
                <a:defRPr/>
              </a:pPr>
              <a:t>7</a:t>
            </a:fld>
            <a:endParaRPr lang="en-US" altLang="zh-CN"/>
          </a:p>
        </p:txBody>
      </p:sp>
    </p:spTree>
    <p:extLst>
      <p:ext uri="{BB962C8B-B14F-4D97-AF65-F5344CB8AC3E}">
        <p14:creationId xmlns:p14="http://schemas.microsoft.com/office/powerpoint/2010/main" val="1846531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8</a:t>
            </a:fld>
            <a:endParaRPr lang="en-US" altLang="zh-CN" sz="1200" i="0">
              <a:solidFill>
                <a:schemeClr val="tx1"/>
              </a:solidFill>
            </a:endParaRPr>
          </a:p>
        </p:txBody>
      </p:sp>
    </p:spTree>
    <p:extLst>
      <p:ext uri="{BB962C8B-B14F-4D97-AF65-F5344CB8AC3E}">
        <p14:creationId xmlns:p14="http://schemas.microsoft.com/office/powerpoint/2010/main" val="1403788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altLang="zh-CN" b="1" dirty="0" smtClean="0"/>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9</a:t>
            </a:fld>
            <a:endParaRPr lang="en-US" altLang="zh-CN" sz="1200" i="0">
              <a:solidFill>
                <a:schemeClr val="tx1"/>
              </a:solidFill>
            </a:endParaRPr>
          </a:p>
        </p:txBody>
      </p:sp>
    </p:spTree>
    <p:extLst>
      <p:ext uri="{BB962C8B-B14F-4D97-AF65-F5344CB8AC3E}">
        <p14:creationId xmlns:p14="http://schemas.microsoft.com/office/powerpoint/2010/main" val="229007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F0D3F8-2D65-4A53-A38E-B2EA64B5A0C7}" type="datetime1">
              <a:rPr lang="en-US"/>
              <a:pPr>
                <a:defRPr/>
              </a:pPr>
              <a:t>12/6/2016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A4D80BF-4108-41C5-9236-F975DCB82440}"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D22C1E-97C1-4EC4-B0F0-AF8286400B62}" type="datetime1">
              <a:rPr lang="en-US"/>
              <a:pPr>
                <a:defRPr/>
              </a:pPr>
              <a:t>12/6/2016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94C499C-C59B-41E1-A570-D0E5D9D9AB9B}"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fld id="{72383185-82BF-4245-92E0-C0E2807F6A1D}" type="datetime1">
              <a:rPr lang="en-US"/>
              <a:pPr>
                <a:defRPr/>
              </a:pPr>
              <a:t>12/6/2016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7505D30-43AC-4210-AF6B-53709C25F7B8}"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BF6E9068-4030-4847-90B5-991E9C573067}" type="datetime1">
              <a:rPr lang="en-US"/>
              <a:pPr>
                <a:defRPr/>
              </a:pPr>
              <a:t>12/6/2016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122D32A-CC45-4CBA-A96C-947E0C64D109}"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fld id="{0DC2A745-79A6-4A2B-8932-24635AD18197}" type="datetime1">
              <a:rPr lang="en-US"/>
              <a:pPr>
                <a:defRPr/>
              </a:pPr>
              <a:t>12/6/2016</a:t>
            </a:fld>
            <a:endParaRPr lang="en-US" altLang="zh-CN"/>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a:ln/>
        </p:spPr>
        <p:txBody>
          <a:bodyPr/>
          <a:lstStyle>
            <a:lvl1pPr>
              <a:defRPr/>
            </a:lvl1pPr>
          </a:lstStyle>
          <a:p>
            <a:pPr>
              <a:defRPr/>
            </a:pPr>
            <a:fld id="{B4051A1E-94E6-4862-8946-4F88CDA1158B}"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33FCFFFF-9C04-4A7B-A848-B7017DFD77FC}" type="datetime1">
              <a:rPr lang="en-US"/>
              <a:pPr>
                <a:defRPr/>
              </a:pPr>
              <a:t>12/6/2016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8326F58-C951-43C8-B244-AA752935F3C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A494983-EBA1-4CD0-A802-23AADB244DC4}" type="datetime1">
              <a:rPr lang="en-US"/>
              <a:pPr>
                <a:defRPr/>
              </a:pPr>
              <a:t>12/6/2016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5F56CACA-A83D-421B-B618-91300865F923}"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0DED3675-86C9-4B2C-B825-99F74A5D20ED}" type="datetime1">
              <a:rPr lang="en-US"/>
              <a:pPr>
                <a:defRPr/>
              </a:pPr>
              <a:t>12/6/2016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40BA06A0-4FD7-4176-8642-73A423A5C78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9B3B3A3F-2810-48AB-89DB-68A828E2505D}" type="datetime1">
              <a:rPr lang="en-US"/>
              <a:pPr>
                <a:defRPr/>
              </a:pPr>
              <a:t>12/6/2016</a:t>
            </a:fld>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00EC901-2C7D-4A9A-B4DD-7476A97120BE}"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8D2BFBF1-14F9-4D5D-8F09-B1ED70535F64}" type="datetime1">
              <a:rPr lang="en-US"/>
              <a:pPr>
                <a:defRPr/>
              </a:pPr>
              <a:t>12/6/2016</a:t>
            </a:fld>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C33A5D0A-C6DA-4327-A3BB-345D199439E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FD12E0B-7F7C-4421-8B8D-0791E179E0A1}" type="datetime1">
              <a:rPr lang="en-US"/>
              <a:pPr>
                <a:defRPr/>
              </a:pPr>
              <a:t>12/6/2016</a:t>
            </a:fld>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3FC2F661-130D-4C53-B942-AFDAA9051E1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7E27B009-ADC1-4E9E-951F-1F81C4459C47}" type="datetime1">
              <a:rPr lang="en-US"/>
              <a:pPr>
                <a:defRPr/>
              </a:pPr>
              <a:t>12/6/2016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951716CB-66C8-4E52-AFB1-4A6F431D5A6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A0FD6D1-61A3-488F-8CFB-B8B35466EAB1}" type="datetime1">
              <a:rPr lang="en-US"/>
              <a:pPr>
                <a:defRPr/>
              </a:pPr>
              <a:t>12/6/2016</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FD1A3381-26F8-460C-A4EB-19A8CC447ECA}"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3ED05ADA-1B4A-403C-A0D2-7BCCFE046C5B}" type="datetime1">
              <a:rPr lang="en-US"/>
              <a:pPr>
                <a:defRPr/>
              </a:pPr>
              <a:t>12/6/2016</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75121B05-9A39-493D-B4ED-D2C9FE28385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urple-black2"/>
          <p:cNvPicPr>
            <a:picLocks noChangeArrowheads="1"/>
          </p:cNvPicPr>
          <p:nvPr/>
        </p:nvPicPr>
        <p:blipFill>
          <a:blip r:embed="rId16"/>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798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solidFill>
                  <a:schemeClr val="tx1"/>
                </a:solidFill>
                <a:ea typeface="宋体" pitchFamily="2" charset="-122"/>
              </a:defRPr>
            </a:lvl1pPr>
          </a:lstStyle>
          <a:p>
            <a:pPr>
              <a:defRPr/>
            </a:pPr>
            <a:fld id="{F8F2FB58-1C38-48C5-886D-E73055988C21}" type="datetime1">
              <a:rPr lang="en-US"/>
              <a:pPr>
                <a:defRPr/>
              </a:pPr>
              <a:t>12/6/2016</a:t>
            </a:fld>
            <a:endParaRPr lang="en-US" altLang="zh-CN"/>
          </a:p>
        </p:txBody>
      </p:sp>
      <p:sp>
        <p:nvSpPr>
          <p:cNvPr id="798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solidFill>
                  <a:schemeClr val="tx1"/>
                </a:solidFill>
                <a:ea typeface="宋体" pitchFamily="2" charset="-122"/>
              </a:defRPr>
            </a:lvl1pPr>
          </a:lstStyle>
          <a:p>
            <a:pPr>
              <a:defRPr/>
            </a:pPr>
            <a:endParaRPr lang="en-US" altLang="zh-CN"/>
          </a:p>
        </p:txBody>
      </p:sp>
      <p:sp>
        <p:nvSpPr>
          <p:cNvPr id="798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i="0">
                <a:solidFill>
                  <a:schemeClr val="tx1"/>
                </a:solidFill>
                <a:latin typeface="Arial" pitchFamily="34" charset="0"/>
                <a:ea typeface="宋体" pitchFamily="2" charset="-122"/>
                <a:cs typeface="Arial" pitchFamily="34" charset="0"/>
              </a:defRPr>
            </a:lvl1pPr>
          </a:lstStyle>
          <a:p>
            <a:pPr>
              <a:defRPr/>
            </a:pPr>
            <a:fld id="{36DB6081-FB65-42A6-9A94-096E4175F53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54"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emf"/><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package" Target="../embeddings/Microsoft_Visio___2.vsdx"/><Relationship Id="rId5" Type="http://schemas.openxmlformats.org/officeDocument/2006/relationships/oleObject" Target="../embeddings/oleObject2.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0.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3.emf"/><Relationship Id="rId5" Type="http://schemas.openxmlformats.org/officeDocument/2006/relationships/package" Target="../embeddings/Microsoft_Visio___3.vsdx"/><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grammatech.com/products/codesurfer"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emf"/><Relationship Id="rId2" Type="http://schemas.openxmlformats.org/officeDocument/2006/relationships/tags" Target="../tags/tag6.xml"/><Relationship Id="rId1" Type="http://schemas.openxmlformats.org/officeDocument/2006/relationships/vmlDrawing" Target="../drawings/vmlDrawing1.vml"/><Relationship Id="rId6" Type="http://schemas.openxmlformats.org/officeDocument/2006/relationships/package" Target="../embeddings/Microsoft_Visio___1.vsdx"/><Relationship Id="rId5" Type="http://schemas.openxmlformats.org/officeDocument/2006/relationships/oleObject" Target="../embeddings/oleObject1.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2"/>
          <p:cNvSpPr>
            <a:spLocks noGrp="1" noChangeArrowheads="1"/>
          </p:cNvSpPr>
          <p:nvPr>
            <p:ph type="ctrTitle" idx="4294967295"/>
          </p:nvPr>
        </p:nvSpPr>
        <p:spPr>
          <a:xfrm>
            <a:off x="228600" y="1447800"/>
            <a:ext cx="8686800" cy="1676400"/>
          </a:xfrm>
        </p:spPr>
        <p:txBody>
          <a:bodyPr/>
          <a:lstStyle/>
          <a:p>
            <a:r>
              <a:rPr lang="zh-CN" altLang="zh-CN" sz="4000" b="1" dirty="0" smtClean="0"/>
              <a:t>静态分析</a:t>
            </a:r>
            <a:r>
              <a:rPr lang="zh-CN" altLang="zh-CN" sz="4000" b="1" dirty="0"/>
              <a:t>技术</a:t>
            </a:r>
            <a:r>
              <a:rPr lang="zh-CN" altLang="zh-CN" sz="4000" b="1" dirty="0" smtClean="0"/>
              <a:t>在</a:t>
            </a:r>
            <a:r>
              <a:rPr lang="zh-CN" altLang="en-US" sz="4000" b="1" dirty="0" smtClean="0"/>
              <a:t>软件</a:t>
            </a:r>
            <a:r>
              <a:rPr lang="en-US" altLang="zh-CN" sz="4000" b="1" dirty="0" smtClean="0"/>
              <a:t>API</a:t>
            </a:r>
            <a:r>
              <a:rPr lang="zh-CN" altLang="zh-CN" sz="4000" b="1" dirty="0"/>
              <a:t>安全逻辑验证中的应用</a:t>
            </a:r>
            <a:endParaRPr lang="zh-CN" altLang="zh-CN" sz="4000" dirty="0"/>
          </a:p>
        </p:txBody>
      </p:sp>
      <p:pic>
        <p:nvPicPr>
          <p:cNvPr id="18434" name="Picture 4" descr="logo"/>
          <p:cNvPicPr>
            <a:picLocks noChangeAspect="1" noChangeArrowheads="1"/>
          </p:cNvPicPr>
          <p:nvPr/>
        </p:nvPicPr>
        <p:blipFill>
          <a:blip r:embed="rId3"/>
          <a:srcRect/>
          <a:stretch>
            <a:fillRect/>
          </a:stretch>
        </p:blipFill>
        <p:spPr bwMode="auto">
          <a:xfrm>
            <a:off x="7239000" y="228600"/>
            <a:ext cx="1143000" cy="1143000"/>
          </a:xfrm>
          <a:prstGeom prst="rect">
            <a:avLst/>
          </a:prstGeom>
          <a:noFill/>
          <a:ln w="9525">
            <a:noFill/>
            <a:miter lim="800000"/>
            <a:headEnd/>
            <a:tailEnd/>
          </a:ln>
        </p:spPr>
      </p:pic>
      <p:sp>
        <p:nvSpPr>
          <p:cNvPr id="18435" name="Text Box 5"/>
          <p:cNvSpPr txBox="1">
            <a:spLocks noChangeArrowheads="1"/>
          </p:cNvSpPr>
          <p:nvPr/>
        </p:nvSpPr>
        <p:spPr bwMode="auto">
          <a:xfrm>
            <a:off x="38100" y="3420404"/>
            <a:ext cx="9067800" cy="523220"/>
          </a:xfrm>
          <a:prstGeom prst="rect">
            <a:avLst/>
          </a:prstGeom>
          <a:noFill/>
          <a:ln w="9525">
            <a:noFill/>
            <a:miter lim="800000"/>
            <a:headEnd/>
            <a:tailEnd/>
          </a:ln>
        </p:spPr>
        <p:txBody>
          <a:bodyPr>
            <a:spAutoFit/>
          </a:bodyPr>
          <a:lstStyle/>
          <a:p>
            <a:pPr algn="ctr">
              <a:spcBef>
                <a:spcPct val="50000"/>
              </a:spcBef>
            </a:pPr>
            <a:r>
              <a:rPr lang="zh-CN" altLang="en-US" b="1" i="0" dirty="0" smtClean="0">
                <a:solidFill>
                  <a:srgbClr val="7030A0"/>
                </a:solidFill>
              </a:rPr>
              <a:t>何博远</a:t>
            </a:r>
            <a:endParaRPr lang="en-US" altLang="zh-CN" b="1" i="0" dirty="0">
              <a:solidFill>
                <a:srgbClr val="7030A0"/>
              </a:solidFill>
            </a:endParaRPr>
          </a:p>
        </p:txBody>
      </p:sp>
      <p:sp>
        <p:nvSpPr>
          <p:cNvPr id="18436" name="TextBox 2"/>
          <p:cNvSpPr txBox="1">
            <a:spLocks noChangeArrowheads="1"/>
          </p:cNvSpPr>
          <p:nvPr/>
        </p:nvSpPr>
        <p:spPr bwMode="auto">
          <a:xfrm>
            <a:off x="2114550" y="5323820"/>
            <a:ext cx="4914900" cy="424732"/>
          </a:xfrm>
          <a:prstGeom prst="rect">
            <a:avLst/>
          </a:prstGeom>
          <a:noFill/>
          <a:ln w="9525">
            <a:noFill/>
            <a:miter lim="800000"/>
            <a:headEnd/>
            <a:tailEnd/>
          </a:ln>
        </p:spPr>
        <p:txBody>
          <a:bodyPr wrap="square">
            <a:spAutoFit/>
          </a:bodyPr>
          <a:lstStyle/>
          <a:p>
            <a:pPr algn="ctr">
              <a:lnSpc>
                <a:spcPct val="90000"/>
              </a:lnSpc>
              <a:spcBef>
                <a:spcPct val="20000"/>
              </a:spcBef>
            </a:pPr>
            <a:r>
              <a:rPr lang="zh-CN" altLang="en-US" sz="2400" b="1" i="0" dirty="0" smtClean="0">
                <a:solidFill>
                  <a:srgbClr val="009900"/>
                </a:solidFill>
              </a:rPr>
              <a:t>浙江大学 计算机科学与技术学院</a:t>
            </a:r>
            <a:endParaRPr lang="en-US" altLang="zh-CN" sz="2400" b="1" i="0" dirty="0">
              <a:solidFill>
                <a:srgbClr val="009900"/>
              </a:solidFill>
            </a:endParaRPr>
          </a:p>
        </p:txBody>
      </p:sp>
      <p:sp>
        <p:nvSpPr>
          <p:cNvPr id="2" name="Rectangle 1"/>
          <p:cNvSpPr/>
          <p:nvPr/>
        </p:nvSpPr>
        <p:spPr>
          <a:xfrm>
            <a:off x="723900" y="4763049"/>
            <a:ext cx="7696200" cy="494751"/>
          </a:xfrm>
          <a:prstGeom prst="rect">
            <a:avLst/>
          </a:prstGeom>
        </p:spPr>
        <p:txBody>
          <a:bodyPr wrap="square">
            <a:spAutoFit/>
          </a:bodyPr>
          <a:lstStyle/>
          <a:p>
            <a:pPr algn="ctr">
              <a:lnSpc>
                <a:spcPct val="120000"/>
              </a:lnSpc>
            </a:pPr>
            <a:r>
              <a:rPr lang="zh-CN" altLang="en-US" sz="2400" i="0" dirty="0" smtClean="0">
                <a:solidFill>
                  <a:schemeClr val="tx1"/>
                </a:solidFill>
                <a:ea typeface="Segoe UI" panose="020B0502040204020203" pitchFamily="34" charset="0"/>
                <a:cs typeface="Segoe UI" panose="020B0502040204020203" pitchFamily="34" charset="0"/>
              </a:rPr>
              <a:t>移动</a:t>
            </a:r>
            <a:r>
              <a:rPr lang="zh-CN" altLang="en-US" sz="2400" i="0" dirty="0">
                <a:solidFill>
                  <a:schemeClr val="tx1"/>
                </a:solidFill>
                <a:ea typeface="Segoe UI" panose="020B0502040204020203" pitchFamily="34" charset="0"/>
                <a:cs typeface="Segoe UI" panose="020B0502040204020203" pitchFamily="34" charset="0"/>
              </a:rPr>
              <a:t>终端</a:t>
            </a:r>
            <a:r>
              <a:rPr lang="zh-CN" altLang="en-US" sz="2400" i="0" dirty="0" smtClean="0">
                <a:solidFill>
                  <a:schemeClr val="tx1"/>
                </a:solidFill>
                <a:ea typeface="Segoe UI" panose="020B0502040204020203" pitchFamily="34" charset="0"/>
                <a:cs typeface="Segoe UI" panose="020B0502040204020203" pitchFamily="34" charset="0"/>
              </a:rPr>
              <a:t>安全浙江省工程实验室</a:t>
            </a:r>
            <a:endParaRPr lang="en-US" altLang="zh-CN" sz="2400" i="0" dirty="0">
              <a:solidFill>
                <a:schemeClr val="tx1"/>
              </a:solidFill>
              <a:ea typeface="Segoe UI" panose="020B0502040204020203" pitchFamily="34" charset="0"/>
              <a:cs typeface="Segoe UI" panose="020B0502040204020203" pitchFamily="34" charset="0"/>
            </a:endParaRPr>
          </a:p>
        </p:txBody>
      </p:sp>
    </p:spTree>
  </p:cSld>
  <p:clrMapOvr>
    <a:masterClrMapping/>
  </p:clrMapOvr>
  <p:transition advTm="25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838200" y="0"/>
            <a:ext cx="8229600" cy="1143000"/>
          </a:xfrm>
        </p:spPr>
        <p:txBody>
          <a:bodyPr/>
          <a:lstStyle/>
          <a:p>
            <a:pPr>
              <a:lnSpc>
                <a:spcPct val="90000"/>
              </a:lnSpc>
            </a:pPr>
            <a:r>
              <a:rPr lang="en-US" altLang="zh-CN" sz="3600" b="1" dirty="0" smtClean="0"/>
              <a:t>Android </a:t>
            </a:r>
            <a:r>
              <a:rPr lang="en-US" altLang="zh-CN" sz="3600" b="1" dirty="0" err="1" smtClean="0"/>
              <a:t>Uevent</a:t>
            </a:r>
            <a:r>
              <a:rPr lang="zh-CN" altLang="en-US" sz="3600" b="1" dirty="0" smtClean="0"/>
              <a:t>漏洞分析及利用</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10</a:t>
            </a:fld>
            <a:endParaRPr lang="en-US" altLang="zh-CN" sz="1400" i="0">
              <a:solidFill>
                <a:schemeClr val="tx1"/>
              </a:solidFill>
            </a:endParaRP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
          <p:cNvSpPr>
            <a:spLocks noChangeArrowheads="1"/>
          </p:cNvSpPr>
          <p:nvPr/>
        </p:nvSpPr>
        <p:spPr bwMode="auto">
          <a:xfrm>
            <a:off x="143035" y="4332925"/>
            <a:ext cx="28854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rgbClr val="000000"/>
              </a:solidFill>
              <a:effectLst/>
              <a:latin typeface="Arial Unicode MS" panose="020B0604020202020204" pitchFamily="34" charset="-122"/>
            </a:endParaRPr>
          </a:p>
        </p:txBody>
      </p:sp>
      <p:graphicFrame>
        <p:nvGraphicFramePr>
          <p:cNvPr id="8" name="对象 7"/>
          <p:cNvGraphicFramePr>
            <a:graphicFrameLocks noChangeAspect="1"/>
          </p:cNvGraphicFramePr>
          <p:nvPr/>
        </p:nvGraphicFramePr>
        <p:xfrm>
          <a:off x="685800" y="1676400"/>
          <a:ext cx="4889040" cy="4419600"/>
        </p:xfrm>
        <a:graphic>
          <a:graphicData uri="http://schemas.openxmlformats.org/presentationml/2006/ole">
            <mc:AlternateContent xmlns:mc="http://schemas.openxmlformats.org/markup-compatibility/2006">
              <mc:Choice xmlns:v="urn:schemas-microsoft-com:vml" Requires="v">
                <p:oleObj spid="_x0000_s7280" r:id="rId6" imgW="6391153" imgH="5772078" progId="Visio.Drawing.15">
                  <p:embed/>
                </p:oleObj>
              </mc:Choice>
              <mc:Fallback>
                <p:oleObj r:id="rId6" imgW="6391153" imgH="5772078" progId="Visio.Drawing.15">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1676400"/>
                        <a:ext cx="4889040" cy="4419600"/>
                      </a:xfrm>
                      <a:prstGeom prst="rect">
                        <a:avLst/>
                      </a:prstGeom>
                      <a:noFill/>
                    </p:spPr>
                  </p:pic>
                </p:oleObj>
              </mc:Fallback>
            </mc:AlternateContent>
          </a:graphicData>
        </a:graphic>
      </p:graphicFrame>
      <p:sp>
        <p:nvSpPr>
          <p:cNvPr id="9" name="矩形 8"/>
          <p:cNvSpPr/>
          <p:nvPr/>
        </p:nvSpPr>
        <p:spPr>
          <a:xfrm>
            <a:off x="5410200" y="1439376"/>
            <a:ext cx="3657600" cy="4893647"/>
          </a:xfrm>
          <a:prstGeom prst="rect">
            <a:avLst/>
          </a:prstGeom>
        </p:spPr>
        <p:txBody>
          <a:bodyPr wrap="square">
            <a:spAutoFit/>
          </a:bodyPr>
          <a:lstStyle/>
          <a:p>
            <a:pPr marL="514350" indent="-514350">
              <a:buFont typeface="Wingdings" panose="05000000000000000000" pitchFamily="2" charset="2"/>
              <a:buChar char="l"/>
            </a:pPr>
            <a:r>
              <a:rPr lang="en-US" altLang="zh-CN" sz="2400" i="0" dirty="0" err="1" smtClean="0">
                <a:solidFill>
                  <a:schemeClr val="tx1"/>
                </a:solidFill>
                <a:latin typeface="+mn-ea"/>
                <a:ea typeface="+mn-ea"/>
              </a:rPr>
              <a:t>SystemServer</a:t>
            </a:r>
            <a:r>
              <a:rPr lang="zh-CN" altLang="en-US" sz="2400" i="0" dirty="0" smtClean="0">
                <a:solidFill>
                  <a:schemeClr val="tx1"/>
                </a:solidFill>
                <a:latin typeface="+mn-ea"/>
                <a:ea typeface="+mn-ea"/>
              </a:rPr>
              <a:t>中存在多个</a:t>
            </a:r>
            <a:r>
              <a:rPr lang="en-US" altLang="zh-CN" sz="2400" i="0" dirty="0" smtClean="0">
                <a:solidFill>
                  <a:schemeClr val="tx1"/>
                </a:solidFill>
                <a:latin typeface="+mn-ea"/>
                <a:ea typeface="+mn-ea"/>
              </a:rPr>
              <a:t>Manager</a:t>
            </a:r>
            <a:r>
              <a:rPr lang="zh-CN" altLang="en-US" sz="2400" i="0" dirty="0" smtClean="0">
                <a:solidFill>
                  <a:schemeClr val="tx1"/>
                </a:solidFill>
                <a:latin typeface="+mn-ea"/>
                <a:ea typeface="+mn-ea"/>
              </a:rPr>
              <a:t>，用来从内核获取电池，</a:t>
            </a:r>
            <a:r>
              <a:rPr lang="en-US" altLang="zh-CN" sz="2400" i="0" dirty="0" err="1" smtClean="0">
                <a:solidFill>
                  <a:schemeClr val="tx1"/>
                </a:solidFill>
                <a:latin typeface="+mn-ea"/>
                <a:ea typeface="+mn-ea"/>
              </a:rPr>
              <a:t>Dock,USB,HDMI</a:t>
            </a:r>
            <a:r>
              <a:rPr lang="zh-CN" altLang="en-US" sz="2400" i="0" dirty="0" smtClean="0">
                <a:solidFill>
                  <a:schemeClr val="tx1"/>
                </a:solidFill>
                <a:latin typeface="+mn-ea"/>
                <a:ea typeface="+mn-ea"/>
              </a:rPr>
              <a:t>等设备的状态，并控制</a:t>
            </a:r>
            <a:r>
              <a:rPr lang="en-US" altLang="zh-CN" sz="2400" i="0" dirty="0" smtClean="0">
                <a:solidFill>
                  <a:schemeClr val="tx1"/>
                </a:solidFill>
                <a:latin typeface="+mn-ea"/>
                <a:ea typeface="+mn-ea"/>
              </a:rPr>
              <a:t>Android Framework</a:t>
            </a:r>
            <a:r>
              <a:rPr lang="zh-CN" altLang="en-US" sz="2400" i="0" dirty="0" smtClean="0">
                <a:solidFill>
                  <a:schemeClr val="tx1"/>
                </a:solidFill>
                <a:latin typeface="+mn-ea"/>
                <a:ea typeface="+mn-ea"/>
              </a:rPr>
              <a:t>做出相应的事件响应。</a:t>
            </a:r>
            <a:endParaRPr lang="en-US" altLang="zh-CN" sz="2400" i="0" dirty="0" smtClean="0">
              <a:solidFill>
                <a:schemeClr val="tx1"/>
              </a:solidFill>
              <a:latin typeface="+mn-ea"/>
              <a:ea typeface="+mn-ea"/>
            </a:endParaRPr>
          </a:p>
          <a:p>
            <a:pPr marL="514350" indent="-514350">
              <a:buFont typeface="Wingdings" panose="05000000000000000000" pitchFamily="2" charset="2"/>
              <a:buChar char="l"/>
            </a:pPr>
            <a:r>
              <a:rPr lang="zh-CN" altLang="en-US" sz="2400" i="0" dirty="0" smtClean="0">
                <a:solidFill>
                  <a:schemeClr val="tx1"/>
                </a:solidFill>
                <a:latin typeface="+mn-ea"/>
                <a:ea typeface="+mn-ea"/>
              </a:rPr>
              <a:t>由于</a:t>
            </a:r>
            <a:r>
              <a:rPr lang="en-US" altLang="zh-CN" sz="2400" i="0" dirty="0" err="1" smtClean="0">
                <a:solidFill>
                  <a:schemeClr val="tx1"/>
                </a:solidFill>
                <a:latin typeface="+mn-ea"/>
                <a:ea typeface="+mn-ea"/>
              </a:rPr>
              <a:t>uevent.c</a:t>
            </a:r>
            <a:r>
              <a:rPr lang="zh-CN" altLang="en-US" sz="2400" i="0" dirty="0" smtClean="0">
                <a:solidFill>
                  <a:schemeClr val="tx1"/>
                </a:solidFill>
                <a:latin typeface="+mn-ea"/>
                <a:ea typeface="+mn-ea"/>
              </a:rPr>
              <a:t>中不验证</a:t>
            </a:r>
            <a:r>
              <a:rPr lang="en-US" altLang="zh-CN" sz="2400" i="0" dirty="0" err="1" smtClean="0">
                <a:solidFill>
                  <a:schemeClr val="tx1"/>
                </a:solidFill>
                <a:latin typeface="+mn-ea"/>
                <a:ea typeface="+mn-ea"/>
              </a:rPr>
              <a:t>netlink</a:t>
            </a:r>
            <a:r>
              <a:rPr lang="zh-CN" altLang="en-US" sz="2400" i="0" dirty="0" smtClean="0">
                <a:solidFill>
                  <a:schemeClr val="tx1"/>
                </a:solidFill>
                <a:latin typeface="+mn-ea"/>
                <a:ea typeface="+mn-ea"/>
              </a:rPr>
              <a:t>消息的来源，因此，可以利用一个普通的</a:t>
            </a:r>
            <a:r>
              <a:rPr lang="en-US" altLang="zh-CN" sz="2400" i="0" dirty="0" smtClean="0">
                <a:solidFill>
                  <a:schemeClr val="tx1"/>
                </a:solidFill>
                <a:latin typeface="+mn-ea"/>
                <a:ea typeface="+mn-ea"/>
              </a:rPr>
              <a:t>app</a:t>
            </a:r>
            <a:r>
              <a:rPr lang="zh-CN" altLang="en-US" sz="2400" i="0" dirty="0" smtClean="0">
                <a:solidFill>
                  <a:schemeClr val="tx1"/>
                </a:solidFill>
                <a:latin typeface="+mn-ea"/>
                <a:ea typeface="+mn-ea"/>
              </a:rPr>
              <a:t>伪造消息，干扰系统的正常运行。</a:t>
            </a:r>
            <a:endParaRPr lang="en-US" altLang="zh-CN" sz="2400" i="0" dirty="0" smtClean="0">
              <a:solidFill>
                <a:schemeClr val="tx1"/>
              </a:solidFill>
              <a:latin typeface="+mn-ea"/>
              <a:ea typeface="+mn-ea"/>
            </a:endParaRPr>
          </a:p>
        </p:txBody>
      </p:sp>
    </p:spTree>
    <p:custDataLst>
      <p:tags r:id="rId2"/>
    </p:custDataLst>
    <p:extLst>
      <p:ext uri="{BB962C8B-B14F-4D97-AF65-F5344CB8AC3E}">
        <p14:creationId xmlns:p14="http://schemas.microsoft.com/office/powerpoint/2010/main" val="1599359350"/>
      </p:ext>
    </p:extLst>
  </p:cSld>
  <p:clrMapOvr>
    <a:masterClrMapping/>
  </p:clrMapOvr>
  <p:transition spd="slow" advTm="1677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838200" y="0"/>
            <a:ext cx="8229600" cy="1143000"/>
          </a:xfrm>
        </p:spPr>
        <p:txBody>
          <a:bodyPr/>
          <a:lstStyle/>
          <a:p>
            <a:pPr>
              <a:lnSpc>
                <a:spcPct val="90000"/>
              </a:lnSpc>
            </a:pPr>
            <a:r>
              <a:rPr lang="en-US" altLang="zh-CN" sz="3600" b="1" dirty="0" smtClean="0"/>
              <a:t>Android </a:t>
            </a:r>
            <a:r>
              <a:rPr lang="en-US" altLang="zh-CN" sz="3600" b="1" dirty="0" err="1" smtClean="0"/>
              <a:t>Uevent</a:t>
            </a:r>
            <a:r>
              <a:rPr lang="zh-CN" altLang="en-US" sz="3600" b="1" dirty="0" smtClean="0"/>
              <a:t>漏洞  利用</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11</a:t>
            </a:fld>
            <a:endParaRPr lang="en-US" altLang="zh-CN" sz="1400" i="0">
              <a:solidFill>
                <a:schemeClr val="tx1"/>
              </a:solidFill>
            </a:endParaRP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
          <p:cNvSpPr>
            <a:spLocks noChangeArrowheads="1"/>
          </p:cNvSpPr>
          <p:nvPr/>
        </p:nvSpPr>
        <p:spPr bwMode="auto">
          <a:xfrm>
            <a:off x="143035" y="4332925"/>
            <a:ext cx="28854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rgbClr val="000000"/>
              </a:solidFill>
              <a:effectLst/>
              <a:latin typeface="Arial Unicode MS" panose="020B0604020202020204" pitchFamily="34" charset="-122"/>
            </a:endParaRPr>
          </a:p>
        </p:txBody>
      </p:sp>
      <p:sp>
        <p:nvSpPr>
          <p:cNvPr id="2" name="矩形 1"/>
          <p:cNvSpPr/>
          <p:nvPr/>
        </p:nvSpPr>
        <p:spPr>
          <a:xfrm>
            <a:off x="1257992" y="1143000"/>
            <a:ext cx="7390015" cy="4985980"/>
          </a:xfrm>
          <a:prstGeom prst="rect">
            <a:avLst/>
          </a:prstGeom>
        </p:spPr>
        <p:txBody>
          <a:bodyPr wrap="square">
            <a:spAutoFit/>
          </a:bodyPr>
          <a:lstStyle/>
          <a:p>
            <a:pPr marL="285750" indent="-285750">
              <a:buFont typeface="Wingdings" panose="05000000000000000000" pitchFamily="2" charset="2"/>
              <a:buChar char="l"/>
            </a:pPr>
            <a:r>
              <a:rPr lang="zh-CN" altLang="en-US" sz="2400" i="0" dirty="0" smtClean="0">
                <a:solidFill>
                  <a:schemeClr val="tx1"/>
                </a:solidFill>
                <a:latin typeface="+mn-ea"/>
                <a:ea typeface="+mn-ea"/>
              </a:rPr>
              <a:t>伪造</a:t>
            </a:r>
            <a:r>
              <a:rPr lang="en-US" altLang="zh-CN" sz="2400" i="0" dirty="0" smtClean="0">
                <a:solidFill>
                  <a:schemeClr val="tx1"/>
                </a:solidFill>
                <a:latin typeface="+mn-ea"/>
                <a:ea typeface="+mn-ea"/>
              </a:rPr>
              <a:t>h2w</a:t>
            </a:r>
            <a:r>
              <a:rPr lang="zh-CN" altLang="en-US" sz="2400" i="0" dirty="0" smtClean="0">
                <a:solidFill>
                  <a:schemeClr val="tx1"/>
                </a:solidFill>
                <a:latin typeface="+mn-ea"/>
                <a:ea typeface="+mn-ea"/>
              </a:rPr>
              <a:t>设备插入</a:t>
            </a:r>
            <a:r>
              <a:rPr lang="en-US" altLang="zh-CN" sz="2400" i="0" dirty="0" smtClean="0">
                <a:solidFill>
                  <a:schemeClr val="tx1"/>
                </a:solidFill>
                <a:latin typeface="+mn-ea"/>
                <a:ea typeface="+mn-ea"/>
              </a:rPr>
              <a:t>/</a:t>
            </a:r>
            <a:r>
              <a:rPr lang="zh-CN" altLang="en-US" sz="2400" i="0" dirty="0" smtClean="0">
                <a:solidFill>
                  <a:schemeClr val="tx1"/>
                </a:solidFill>
                <a:latin typeface="+mn-ea"/>
                <a:ea typeface="+mn-ea"/>
              </a:rPr>
              <a:t>拔出消息（如有线耳机）</a:t>
            </a:r>
            <a:endParaRPr lang="en-US" altLang="zh-CN" sz="2400" i="0" dirty="0" smtClean="0">
              <a:solidFill>
                <a:schemeClr val="tx1"/>
              </a:solidFill>
              <a:latin typeface="+mn-ea"/>
              <a:ea typeface="+mn-ea"/>
            </a:endParaRPr>
          </a:p>
          <a:p>
            <a:r>
              <a:rPr lang="zh-CN" altLang="en-US" sz="1800" i="0" dirty="0" smtClean="0">
                <a:solidFill>
                  <a:schemeClr val="tx1"/>
                </a:solidFill>
              </a:rPr>
              <a:t>snprintf(buf, sizeof(buf), "</a:t>
            </a:r>
            <a:r>
              <a:rPr lang="zh-CN" altLang="en-US" sz="1800" b="1" i="0" dirty="0" smtClean="0">
                <a:solidFill>
                  <a:srgbClr val="009900"/>
                </a:solidFill>
              </a:rPr>
              <a:t>change@/devices/virtual/switch/h2w%cACTION=change%cDEVPATH=/devices/virtual/switch/h2w%c</a:t>
            </a:r>
            <a:r>
              <a:rPr lang="zh-CN" altLang="en-US" sz="1800" i="0" dirty="0" smtClean="0">
                <a:solidFill>
                  <a:schemeClr val="tx1"/>
                </a:solidFill>
              </a:rPr>
              <a:t>"	         </a:t>
            </a:r>
            <a:endParaRPr lang="en-US" altLang="zh-CN" sz="1800" i="0" dirty="0" smtClean="0">
              <a:solidFill>
                <a:schemeClr val="tx1"/>
              </a:solidFill>
            </a:endParaRPr>
          </a:p>
          <a:p>
            <a:r>
              <a:rPr lang="zh-CN" altLang="en-US" sz="1800" i="0" dirty="0" smtClean="0">
                <a:solidFill>
                  <a:schemeClr val="tx1"/>
                </a:solidFill>
              </a:rPr>
              <a:t>"</a:t>
            </a:r>
            <a:r>
              <a:rPr lang="zh-CN" altLang="en-US" sz="1800" b="1" i="0" dirty="0" smtClean="0">
                <a:solidFill>
                  <a:srgbClr val="009900"/>
                </a:solidFill>
              </a:rPr>
              <a:t>SUBSYSTEM=switch%c</a:t>
            </a:r>
            <a:r>
              <a:rPr lang="zh-CN" altLang="en-US" sz="1800" i="0" dirty="0" smtClean="0">
                <a:solidFill>
                  <a:schemeClr val="tx1"/>
                </a:solidFill>
              </a:rPr>
              <a:t>"	         "</a:t>
            </a:r>
            <a:r>
              <a:rPr lang="zh-CN" altLang="en-US" sz="1800" b="1" i="0" dirty="0" smtClean="0">
                <a:solidFill>
                  <a:srgbClr val="009900"/>
                </a:solidFill>
              </a:rPr>
              <a:t>SWITCH_NAME=h2w%cSWITCH_STATE=%s</a:t>
            </a:r>
            <a:r>
              <a:rPr lang="zh-CN" altLang="en-US" sz="1800" i="0" dirty="0" smtClean="0">
                <a:solidFill>
                  <a:schemeClr val="tx1"/>
                </a:solidFill>
              </a:rPr>
              <a:t>"</a:t>
            </a:r>
            <a:endParaRPr lang="en-US" altLang="zh-CN" sz="1800" i="0" dirty="0" smtClean="0">
              <a:solidFill>
                <a:schemeClr val="tx1"/>
              </a:solidFill>
            </a:endParaRPr>
          </a:p>
          <a:p>
            <a:r>
              <a:rPr lang="zh-CN" altLang="en-US" sz="1800" b="1" i="0" dirty="0" smtClean="0">
                <a:solidFill>
                  <a:srgbClr val="009900"/>
                </a:solidFill>
              </a:rPr>
              <a:t>"%cSEQNUM=1366%c</a:t>
            </a:r>
            <a:r>
              <a:rPr lang="zh-CN" altLang="en-US" sz="1800" i="0" dirty="0" smtClean="0">
                <a:solidFill>
                  <a:schemeClr val="tx1"/>
                </a:solidFill>
              </a:rPr>
              <a:t>", 0, 0, 0, 0, 0 , argv[2],0, 0);</a:t>
            </a:r>
            <a:endParaRPr lang="en-US" altLang="zh-CN" sz="1800" i="0" dirty="0" smtClean="0">
              <a:solidFill>
                <a:schemeClr val="tx1"/>
              </a:solidFill>
            </a:endParaRPr>
          </a:p>
          <a:p>
            <a:r>
              <a:rPr lang="zh-CN" altLang="en-US" sz="1800" b="1" i="0" dirty="0" smtClean="0">
                <a:solidFill>
                  <a:schemeClr val="accent6"/>
                </a:solidFill>
              </a:rPr>
              <a:t>此时，</a:t>
            </a:r>
            <a:r>
              <a:rPr lang="en-US" altLang="zh-CN" sz="1800" b="1" i="0" dirty="0" smtClean="0">
                <a:solidFill>
                  <a:schemeClr val="accent6"/>
                </a:solidFill>
              </a:rPr>
              <a:t>Android</a:t>
            </a:r>
            <a:r>
              <a:rPr lang="zh-CN" altLang="en-US" sz="1800" b="1" i="0" dirty="0" smtClean="0">
                <a:solidFill>
                  <a:schemeClr val="accent6"/>
                </a:solidFill>
              </a:rPr>
              <a:t>设备通知栏显示耳机已插入，扬声器静音。</a:t>
            </a:r>
            <a:endParaRPr lang="en-US" altLang="zh-CN" sz="1800" b="1" i="0" dirty="0" smtClean="0">
              <a:solidFill>
                <a:schemeClr val="accent6"/>
              </a:solidFill>
            </a:endParaRPr>
          </a:p>
          <a:p>
            <a:endParaRPr lang="en-US" altLang="zh-CN" sz="1800" b="1" i="0" dirty="0">
              <a:solidFill>
                <a:schemeClr val="accent6"/>
              </a:solidFill>
            </a:endParaRPr>
          </a:p>
          <a:p>
            <a:pPr marL="285750" indent="-285750">
              <a:buFont typeface="Wingdings" panose="05000000000000000000" pitchFamily="2" charset="2"/>
              <a:buChar char="l"/>
            </a:pPr>
            <a:r>
              <a:rPr lang="zh-CN" altLang="en-US" sz="2400" i="0" dirty="0" smtClean="0">
                <a:solidFill>
                  <a:schemeClr val="tx1"/>
                </a:solidFill>
                <a:latin typeface="+mn-ea"/>
              </a:rPr>
              <a:t>伪造</a:t>
            </a:r>
            <a:r>
              <a:rPr lang="en-US" altLang="zh-CN" sz="2400" i="0" dirty="0" smtClean="0">
                <a:solidFill>
                  <a:schemeClr val="tx1"/>
                </a:solidFill>
                <a:latin typeface="+mn-ea"/>
              </a:rPr>
              <a:t>USB</a:t>
            </a:r>
            <a:r>
              <a:rPr lang="zh-CN" altLang="en-US" sz="2400" i="0" dirty="0">
                <a:solidFill>
                  <a:schemeClr val="tx1"/>
                </a:solidFill>
                <a:latin typeface="+mn-ea"/>
              </a:rPr>
              <a:t>状态</a:t>
            </a:r>
            <a:r>
              <a:rPr lang="zh-CN" altLang="en-US" sz="2400" i="0" dirty="0" smtClean="0">
                <a:solidFill>
                  <a:schemeClr val="tx1"/>
                </a:solidFill>
                <a:latin typeface="+mn-ea"/>
              </a:rPr>
              <a:t>（连接</a:t>
            </a:r>
            <a:r>
              <a:rPr lang="en-US" altLang="zh-CN" sz="2400" i="0" dirty="0" smtClean="0">
                <a:solidFill>
                  <a:schemeClr val="tx1"/>
                </a:solidFill>
                <a:latin typeface="+mn-ea"/>
              </a:rPr>
              <a:t>/</a:t>
            </a:r>
            <a:r>
              <a:rPr lang="zh-CN" altLang="en-US" sz="2400" i="0" dirty="0" smtClean="0">
                <a:solidFill>
                  <a:schemeClr val="tx1"/>
                </a:solidFill>
                <a:latin typeface="+mn-ea"/>
              </a:rPr>
              <a:t>未连接）</a:t>
            </a:r>
            <a:endParaRPr lang="en-US" altLang="zh-CN" sz="2400" i="0" dirty="0">
              <a:solidFill>
                <a:schemeClr val="tx1"/>
              </a:solidFill>
              <a:latin typeface="+mn-ea"/>
            </a:endParaRPr>
          </a:p>
          <a:p>
            <a:r>
              <a:rPr lang="en-US" altLang="zh-CN" sz="1800" i="0" dirty="0" err="1">
                <a:solidFill>
                  <a:schemeClr val="tx1"/>
                </a:solidFill>
              </a:rPr>
              <a:t>snprintf</a:t>
            </a:r>
            <a:r>
              <a:rPr lang="en-US" altLang="zh-CN" sz="1800" i="0" dirty="0">
                <a:solidFill>
                  <a:schemeClr val="tx1"/>
                </a:solidFill>
              </a:rPr>
              <a:t>(</a:t>
            </a:r>
            <a:r>
              <a:rPr lang="en-US" altLang="zh-CN" sz="1800" i="0" dirty="0" err="1">
                <a:solidFill>
                  <a:schemeClr val="tx1"/>
                </a:solidFill>
              </a:rPr>
              <a:t>buf</a:t>
            </a:r>
            <a:r>
              <a:rPr lang="en-US" altLang="zh-CN" sz="1800" i="0" dirty="0">
                <a:solidFill>
                  <a:schemeClr val="tx1"/>
                </a:solidFill>
              </a:rPr>
              <a:t>, </a:t>
            </a:r>
            <a:r>
              <a:rPr lang="en-US" altLang="zh-CN" sz="1800" i="0" dirty="0" err="1">
                <a:solidFill>
                  <a:schemeClr val="tx1"/>
                </a:solidFill>
              </a:rPr>
              <a:t>sizeof</a:t>
            </a:r>
            <a:r>
              <a:rPr lang="en-US" altLang="zh-CN" sz="1800" i="0" dirty="0">
                <a:solidFill>
                  <a:schemeClr val="tx1"/>
                </a:solidFill>
              </a:rPr>
              <a:t>(</a:t>
            </a:r>
            <a:r>
              <a:rPr lang="en-US" altLang="zh-CN" sz="1800" i="0" dirty="0" err="1">
                <a:solidFill>
                  <a:schemeClr val="tx1"/>
                </a:solidFill>
              </a:rPr>
              <a:t>buf</a:t>
            </a:r>
            <a:r>
              <a:rPr lang="en-US" altLang="zh-CN" sz="1800" i="0" dirty="0">
                <a:solidFill>
                  <a:schemeClr val="tx1"/>
                </a:solidFill>
              </a:rPr>
              <a:t>), "</a:t>
            </a:r>
            <a:r>
              <a:rPr lang="en-US" altLang="zh-CN" sz="1800" b="1" i="0" dirty="0">
                <a:solidFill>
                  <a:srgbClr val="009900"/>
                </a:solidFill>
              </a:rPr>
              <a:t>change@/devices/virtual/</a:t>
            </a:r>
            <a:r>
              <a:rPr lang="en-US" altLang="zh-CN" sz="1800" b="1" i="0" dirty="0" err="1">
                <a:solidFill>
                  <a:srgbClr val="009900"/>
                </a:solidFill>
              </a:rPr>
              <a:t>android_usb</a:t>
            </a:r>
            <a:r>
              <a:rPr lang="en-US" altLang="zh-CN" sz="1800" b="1" i="0" dirty="0">
                <a:solidFill>
                  <a:srgbClr val="009900"/>
                </a:solidFill>
              </a:rPr>
              <a:t>/android0%cACTION=</a:t>
            </a:r>
            <a:r>
              <a:rPr lang="en-US" altLang="zh-CN" sz="1800" b="1" i="0" dirty="0" err="1">
                <a:solidFill>
                  <a:srgbClr val="009900"/>
                </a:solidFill>
              </a:rPr>
              <a:t>change%cDEVPATH</a:t>
            </a:r>
            <a:r>
              <a:rPr lang="en-US" altLang="zh-CN" sz="1800" b="1" i="0" dirty="0">
                <a:solidFill>
                  <a:srgbClr val="009900"/>
                </a:solidFill>
              </a:rPr>
              <a:t>=/devices/virtual/</a:t>
            </a:r>
            <a:r>
              <a:rPr lang="en-US" altLang="zh-CN" sz="1800" b="1" i="0" dirty="0" err="1">
                <a:solidFill>
                  <a:srgbClr val="009900"/>
                </a:solidFill>
              </a:rPr>
              <a:t>android_usb</a:t>
            </a:r>
            <a:r>
              <a:rPr lang="en-US" altLang="zh-CN" sz="1800" b="1" i="0" dirty="0">
                <a:solidFill>
                  <a:srgbClr val="009900"/>
                </a:solidFill>
              </a:rPr>
              <a:t>/android0%c</a:t>
            </a:r>
            <a:r>
              <a:rPr lang="en-US" altLang="zh-CN" sz="1800" i="0" dirty="0">
                <a:solidFill>
                  <a:schemeClr val="tx1"/>
                </a:solidFill>
              </a:rPr>
              <a:t>"     </a:t>
            </a:r>
            <a:endParaRPr lang="en-US" altLang="zh-CN" sz="1800" i="0" dirty="0" smtClean="0">
              <a:solidFill>
                <a:schemeClr val="tx1"/>
              </a:solidFill>
            </a:endParaRPr>
          </a:p>
          <a:p>
            <a:r>
              <a:rPr lang="en-US" altLang="zh-CN" sz="1800" i="0" dirty="0" smtClean="0">
                <a:solidFill>
                  <a:schemeClr val="tx1"/>
                </a:solidFill>
              </a:rPr>
              <a:t>"</a:t>
            </a:r>
            <a:r>
              <a:rPr lang="en-US" altLang="zh-CN" sz="1800" b="1" i="0" dirty="0">
                <a:solidFill>
                  <a:srgbClr val="009900"/>
                </a:solidFill>
              </a:rPr>
              <a:t>SUBSYSTEM=</a:t>
            </a:r>
            <a:r>
              <a:rPr lang="en-US" altLang="zh-CN" sz="1800" b="1" i="0" dirty="0" err="1">
                <a:solidFill>
                  <a:srgbClr val="009900"/>
                </a:solidFill>
              </a:rPr>
              <a:t>android_usb%c</a:t>
            </a:r>
            <a:r>
              <a:rPr lang="en-US" altLang="zh-CN" sz="1800" i="0" dirty="0">
                <a:solidFill>
                  <a:schemeClr val="tx1"/>
                </a:solidFill>
              </a:rPr>
              <a:t>"	         	</a:t>
            </a:r>
            <a:endParaRPr lang="en-US" altLang="zh-CN" sz="1800" i="0" dirty="0" smtClean="0">
              <a:solidFill>
                <a:schemeClr val="tx1"/>
              </a:solidFill>
            </a:endParaRPr>
          </a:p>
          <a:p>
            <a:r>
              <a:rPr lang="en-US" altLang="zh-CN" sz="1800" i="0" dirty="0" smtClean="0">
                <a:solidFill>
                  <a:schemeClr val="tx1"/>
                </a:solidFill>
              </a:rPr>
              <a:t>"</a:t>
            </a:r>
            <a:r>
              <a:rPr lang="en-US" altLang="zh-CN" sz="1800" b="1" i="0" dirty="0">
                <a:solidFill>
                  <a:srgbClr val="009900"/>
                </a:solidFill>
              </a:rPr>
              <a:t>USB_STATE=%</a:t>
            </a:r>
            <a:r>
              <a:rPr lang="en-US" altLang="zh-CN" sz="1800" b="1" i="0" dirty="0" smtClean="0">
                <a:solidFill>
                  <a:srgbClr val="009900"/>
                </a:solidFill>
              </a:rPr>
              <a:t>s</a:t>
            </a:r>
            <a:r>
              <a:rPr lang="en-US" altLang="zh-CN" sz="1800" i="0" dirty="0" smtClean="0">
                <a:solidFill>
                  <a:schemeClr val="tx1"/>
                </a:solidFill>
              </a:rPr>
              <a:t>“</a:t>
            </a:r>
            <a:endParaRPr lang="en-US" altLang="zh-CN" sz="1800" i="0" dirty="0">
              <a:solidFill>
                <a:schemeClr val="tx1"/>
              </a:solidFill>
            </a:endParaRPr>
          </a:p>
          <a:p>
            <a:r>
              <a:rPr lang="en-US" altLang="zh-CN" sz="1800" b="1" i="0" dirty="0" smtClean="0">
                <a:solidFill>
                  <a:schemeClr val="tx1"/>
                </a:solidFill>
              </a:rPr>
              <a:t>"</a:t>
            </a:r>
            <a:r>
              <a:rPr lang="en-US" altLang="zh-CN" sz="1800" b="1" i="0" dirty="0" smtClean="0">
                <a:solidFill>
                  <a:srgbClr val="009900"/>
                </a:solidFill>
              </a:rPr>
              <a:t>%</a:t>
            </a:r>
            <a:r>
              <a:rPr lang="en-US" altLang="zh-CN" sz="1800" b="1" i="0" dirty="0" err="1">
                <a:solidFill>
                  <a:srgbClr val="009900"/>
                </a:solidFill>
              </a:rPr>
              <a:t>cSEQNUM</a:t>
            </a:r>
            <a:r>
              <a:rPr lang="en-US" altLang="zh-CN" sz="1800" b="1" i="0" dirty="0">
                <a:solidFill>
                  <a:srgbClr val="009900"/>
                </a:solidFill>
              </a:rPr>
              <a:t>=1366%c</a:t>
            </a:r>
            <a:r>
              <a:rPr lang="en-US" altLang="zh-CN" sz="1800" i="0" dirty="0">
                <a:solidFill>
                  <a:schemeClr val="tx1"/>
                </a:solidFill>
              </a:rPr>
              <a:t>",0,0, 0, 0, </a:t>
            </a:r>
            <a:r>
              <a:rPr lang="en-US" altLang="zh-CN" sz="1800" i="0" dirty="0" err="1">
                <a:solidFill>
                  <a:schemeClr val="tx1"/>
                </a:solidFill>
              </a:rPr>
              <a:t>argv</a:t>
            </a:r>
            <a:r>
              <a:rPr lang="en-US" altLang="zh-CN" sz="1800" i="0" dirty="0">
                <a:solidFill>
                  <a:schemeClr val="tx1"/>
                </a:solidFill>
              </a:rPr>
              <a:t>[2],0, 0</a:t>
            </a:r>
            <a:r>
              <a:rPr lang="en-US" altLang="zh-CN" sz="1800" i="0" dirty="0" smtClean="0">
                <a:solidFill>
                  <a:schemeClr val="tx1"/>
                </a:solidFill>
              </a:rPr>
              <a:t>);</a:t>
            </a:r>
          </a:p>
          <a:p>
            <a:r>
              <a:rPr lang="zh-CN" altLang="en-US" sz="1800" b="1" i="0" dirty="0" smtClean="0">
                <a:solidFill>
                  <a:schemeClr val="accent6"/>
                </a:solidFill>
              </a:rPr>
              <a:t>当</a:t>
            </a:r>
            <a:r>
              <a:rPr lang="en-US" altLang="zh-CN" sz="1800" b="1" i="0" dirty="0" smtClean="0">
                <a:solidFill>
                  <a:schemeClr val="accent6"/>
                </a:solidFill>
              </a:rPr>
              <a:t>USB</a:t>
            </a:r>
            <a:r>
              <a:rPr lang="zh-CN" altLang="en-US" sz="1800" b="1" i="0" dirty="0" smtClean="0">
                <a:solidFill>
                  <a:schemeClr val="accent6"/>
                </a:solidFill>
              </a:rPr>
              <a:t>连接设备时，系统收到此消息，会断开</a:t>
            </a:r>
            <a:r>
              <a:rPr lang="en-US" altLang="zh-CN" sz="1800" b="1" i="0" dirty="0" smtClean="0">
                <a:solidFill>
                  <a:schemeClr val="accent6"/>
                </a:solidFill>
              </a:rPr>
              <a:t>USB</a:t>
            </a:r>
            <a:r>
              <a:rPr lang="zh-CN" altLang="en-US" sz="1800" b="1" i="0" dirty="0" smtClean="0">
                <a:solidFill>
                  <a:schemeClr val="accent6"/>
                </a:solidFill>
              </a:rPr>
              <a:t>连接（包括</a:t>
            </a:r>
            <a:r>
              <a:rPr lang="en-US" altLang="zh-CN" sz="1800" b="1" i="0" dirty="0" err="1" smtClean="0">
                <a:solidFill>
                  <a:schemeClr val="accent6"/>
                </a:solidFill>
              </a:rPr>
              <a:t>adb</a:t>
            </a:r>
            <a:r>
              <a:rPr lang="zh-CN" altLang="en-US" sz="1800" b="1" i="0" dirty="0" smtClean="0">
                <a:solidFill>
                  <a:schemeClr val="accent6"/>
                </a:solidFill>
              </a:rPr>
              <a:t>）</a:t>
            </a:r>
            <a:endParaRPr lang="zh-CN" altLang="en-US" sz="1800" b="1" i="0" dirty="0">
              <a:solidFill>
                <a:schemeClr val="accent6"/>
              </a:solidFill>
            </a:endParaRPr>
          </a:p>
        </p:txBody>
      </p:sp>
    </p:spTree>
    <p:custDataLst>
      <p:tags r:id="rId1"/>
    </p:custDataLst>
    <p:extLst>
      <p:ext uri="{BB962C8B-B14F-4D97-AF65-F5344CB8AC3E}">
        <p14:creationId xmlns:p14="http://schemas.microsoft.com/office/powerpoint/2010/main" val="2815247323"/>
      </p:ext>
    </p:extLst>
  </p:cSld>
  <p:clrMapOvr>
    <a:masterClrMapping/>
  </p:clrMapOvr>
  <p:transition spd="slow" advTm="1677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838200" y="0"/>
            <a:ext cx="8229600" cy="1143000"/>
          </a:xfrm>
        </p:spPr>
        <p:txBody>
          <a:bodyPr/>
          <a:lstStyle/>
          <a:p>
            <a:pPr>
              <a:lnSpc>
                <a:spcPct val="90000"/>
              </a:lnSpc>
            </a:pPr>
            <a:r>
              <a:rPr lang="en-US" altLang="zh-CN" sz="3600" b="1" dirty="0" smtClean="0"/>
              <a:t>Android </a:t>
            </a:r>
            <a:r>
              <a:rPr lang="en-US" altLang="zh-CN" sz="3600" b="1" dirty="0" err="1" smtClean="0"/>
              <a:t>Uevent</a:t>
            </a:r>
            <a:r>
              <a:rPr lang="zh-CN" altLang="en-US" sz="3600" b="1" dirty="0" smtClean="0"/>
              <a:t>漏洞  利用</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12</a:t>
            </a:fld>
            <a:endParaRPr lang="en-US" altLang="zh-CN" sz="1400" i="0">
              <a:solidFill>
                <a:schemeClr val="tx1"/>
              </a:solidFill>
            </a:endParaRP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
          <p:cNvSpPr>
            <a:spLocks noChangeArrowheads="1"/>
          </p:cNvSpPr>
          <p:nvPr/>
        </p:nvSpPr>
        <p:spPr bwMode="auto">
          <a:xfrm>
            <a:off x="143035" y="4332925"/>
            <a:ext cx="28854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rgbClr val="000000"/>
              </a:solidFill>
              <a:effectLst/>
              <a:latin typeface="Arial Unicode MS" panose="020B0604020202020204" pitchFamily="34" charset="-122"/>
            </a:endParaRPr>
          </a:p>
        </p:txBody>
      </p:sp>
      <p:sp>
        <p:nvSpPr>
          <p:cNvPr id="2" name="矩形 1"/>
          <p:cNvSpPr/>
          <p:nvPr/>
        </p:nvSpPr>
        <p:spPr>
          <a:xfrm>
            <a:off x="1257992" y="1316715"/>
            <a:ext cx="7390015" cy="4801314"/>
          </a:xfrm>
          <a:prstGeom prst="rect">
            <a:avLst/>
          </a:prstGeom>
        </p:spPr>
        <p:txBody>
          <a:bodyPr wrap="square">
            <a:spAutoFit/>
          </a:bodyPr>
          <a:lstStyle/>
          <a:p>
            <a:pPr marL="285750" indent="-285750">
              <a:buFont typeface="Wingdings" panose="05000000000000000000" pitchFamily="2" charset="2"/>
              <a:buChar char="l"/>
            </a:pPr>
            <a:r>
              <a:rPr lang="zh-CN" altLang="en-US" sz="2400" i="0" dirty="0" smtClean="0">
                <a:solidFill>
                  <a:schemeClr val="tx1"/>
                </a:solidFill>
                <a:latin typeface="+mn-ea"/>
                <a:ea typeface="+mn-ea"/>
              </a:rPr>
              <a:t>伪造</a:t>
            </a:r>
            <a:r>
              <a:rPr lang="en-US" altLang="zh-CN" sz="2400" i="0" dirty="0" err="1" smtClean="0">
                <a:solidFill>
                  <a:schemeClr val="tx1"/>
                </a:solidFill>
                <a:latin typeface="+mn-ea"/>
                <a:ea typeface="+mn-ea"/>
              </a:rPr>
              <a:t>hdmi</a:t>
            </a:r>
            <a:r>
              <a:rPr lang="zh-CN" altLang="en-US" sz="2400" i="0" dirty="0" smtClean="0">
                <a:solidFill>
                  <a:schemeClr val="tx1"/>
                </a:solidFill>
                <a:latin typeface="+mn-ea"/>
                <a:ea typeface="+mn-ea"/>
              </a:rPr>
              <a:t>设备状态</a:t>
            </a:r>
            <a:endParaRPr lang="en-US" altLang="zh-CN" sz="2400" i="0" dirty="0" smtClean="0">
              <a:solidFill>
                <a:schemeClr val="tx1"/>
              </a:solidFill>
              <a:latin typeface="+mn-ea"/>
              <a:ea typeface="+mn-ea"/>
            </a:endParaRPr>
          </a:p>
          <a:p>
            <a:endParaRPr lang="en-US" altLang="zh-CN" sz="1800" i="0" dirty="0" smtClean="0">
              <a:solidFill>
                <a:schemeClr val="tx1"/>
              </a:solidFill>
            </a:endParaRPr>
          </a:p>
          <a:p>
            <a:r>
              <a:rPr lang="en-US" altLang="zh-CN" sz="1800" i="0" dirty="0" err="1" smtClean="0">
                <a:solidFill>
                  <a:schemeClr val="tx1"/>
                </a:solidFill>
              </a:rPr>
              <a:t>snprintf</a:t>
            </a:r>
            <a:r>
              <a:rPr lang="en-US" altLang="zh-CN" sz="1800" i="0" dirty="0" smtClean="0">
                <a:solidFill>
                  <a:schemeClr val="tx1"/>
                </a:solidFill>
              </a:rPr>
              <a:t>(</a:t>
            </a:r>
            <a:r>
              <a:rPr lang="en-US" altLang="zh-CN" sz="1800" i="0" dirty="0" err="1" smtClean="0">
                <a:solidFill>
                  <a:schemeClr val="tx1"/>
                </a:solidFill>
              </a:rPr>
              <a:t>buf</a:t>
            </a:r>
            <a:r>
              <a:rPr lang="en-US" altLang="zh-CN" sz="1800" i="0" dirty="0">
                <a:solidFill>
                  <a:schemeClr val="tx1"/>
                </a:solidFill>
              </a:rPr>
              <a:t>, </a:t>
            </a:r>
            <a:r>
              <a:rPr lang="en-US" altLang="zh-CN" sz="1800" i="0" dirty="0" err="1">
                <a:solidFill>
                  <a:schemeClr val="tx1"/>
                </a:solidFill>
              </a:rPr>
              <a:t>sizeof</a:t>
            </a:r>
            <a:r>
              <a:rPr lang="en-US" altLang="zh-CN" sz="1800" i="0" dirty="0">
                <a:solidFill>
                  <a:schemeClr val="tx1"/>
                </a:solidFill>
              </a:rPr>
              <a:t>(</a:t>
            </a:r>
            <a:r>
              <a:rPr lang="en-US" altLang="zh-CN" sz="1800" i="0" dirty="0" err="1">
                <a:solidFill>
                  <a:schemeClr val="tx1"/>
                </a:solidFill>
              </a:rPr>
              <a:t>buf</a:t>
            </a:r>
            <a:r>
              <a:rPr lang="en-US" altLang="zh-CN" sz="1800" i="0" dirty="0">
                <a:solidFill>
                  <a:schemeClr val="tx1"/>
                </a:solidFill>
              </a:rPr>
              <a:t>), "</a:t>
            </a:r>
            <a:r>
              <a:rPr lang="en-US" altLang="zh-CN" sz="1800" b="1" i="0" dirty="0">
                <a:solidFill>
                  <a:srgbClr val="009900"/>
                </a:solidFill>
              </a:rPr>
              <a:t>change@/devices/virtual/switch/</a:t>
            </a:r>
            <a:r>
              <a:rPr lang="en-US" altLang="zh-CN" sz="1800" b="1" i="0" dirty="0" err="1">
                <a:solidFill>
                  <a:srgbClr val="009900"/>
                </a:solidFill>
              </a:rPr>
              <a:t>hdmi%cACTION</a:t>
            </a:r>
            <a:r>
              <a:rPr lang="en-US" altLang="zh-CN" sz="1800" b="1" i="0" dirty="0">
                <a:solidFill>
                  <a:srgbClr val="009900"/>
                </a:solidFill>
              </a:rPr>
              <a:t>=</a:t>
            </a:r>
            <a:r>
              <a:rPr lang="en-US" altLang="zh-CN" sz="1800" b="1" i="0" dirty="0" err="1">
                <a:solidFill>
                  <a:srgbClr val="009900"/>
                </a:solidFill>
              </a:rPr>
              <a:t>change%cDEVPATH</a:t>
            </a:r>
            <a:r>
              <a:rPr lang="en-US" altLang="zh-CN" sz="1800" b="1" i="0" dirty="0">
                <a:solidFill>
                  <a:srgbClr val="009900"/>
                </a:solidFill>
              </a:rPr>
              <a:t>=/devices/virtual/switch/</a:t>
            </a:r>
            <a:r>
              <a:rPr lang="en-US" altLang="zh-CN" sz="1800" b="1" i="0" dirty="0" err="1">
                <a:solidFill>
                  <a:srgbClr val="009900"/>
                </a:solidFill>
              </a:rPr>
              <a:t>hdmi%c</a:t>
            </a:r>
            <a:r>
              <a:rPr lang="en-US" altLang="zh-CN" sz="1800" i="0" dirty="0">
                <a:solidFill>
                  <a:schemeClr val="tx1"/>
                </a:solidFill>
              </a:rPr>
              <a:t>"	         </a:t>
            </a:r>
            <a:endParaRPr lang="en-US" altLang="zh-CN" sz="1800" i="0" dirty="0" smtClean="0">
              <a:solidFill>
                <a:schemeClr val="tx1"/>
              </a:solidFill>
            </a:endParaRPr>
          </a:p>
          <a:p>
            <a:r>
              <a:rPr lang="en-US" altLang="zh-CN" sz="1800" i="0" dirty="0" smtClean="0">
                <a:solidFill>
                  <a:schemeClr val="tx1"/>
                </a:solidFill>
              </a:rPr>
              <a:t>"</a:t>
            </a:r>
            <a:r>
              <a:rPr lang="en-US" altLang="zh-CN" sz="1800" b="1" i="0" dirty="0">
                <a:solidFill>
                  <a:srgbClr val="009900"/>
                </a:solidFill>
              </a:rPr>
              <a:t>SUBSYSTEM=</a:t>
            </a:r>
            <a:r>
              <a:rPr lang="en-US" altLang="zh-CN" sz="1800" b="1" i="0" dirty="0" err="1">
                <a:solidFill>
                  <a:srgbClr val="009900"/>
                </a:solidFill>
              </a:rPr>
              <a:t>switch%c</a:t>
            </a:r>
            <a:r>
              <a:rPr lang="en-US" altLang="zh-CN" sz="1800" i="0" dirty="0">
                <a:solidFill>
                  <a:schemeClr val="tx1"/>
                </a:solidFill>
              </a:rPr>
              <a:t>"	       </a:t>
            </a:r>
            <a:endParaRPr lang="en-US" altLang="zh-CN" sz="1800" i="0" dirty="0" smtClean="0">
              <a:solidFill>
                <a:schemeClr val="tx1"/>
              </a:solidFill>
            </a:endParaRPr>
          </a:p>
          <a:p>
            <a:r>
              <a:rPr lang="en-US" altLang="zh-CN" sz="1800" i="0" dirty="0" smtClean="0">
                <a:solidFill>
                  <a:schemeClr val="tx1"/>
                </a:solidFill>
              </a:rPr>
              <a:t>"</a:t>
            </a:r>
            <a:r>
              <a:rPr lang="en-US" altLang="zh-CN" sz="1800" b="1" i="0" dirty="0">
                <a:solidFill>
                  <a:srgbClr val="009900"/>
                </a:solidFill>
              </a:rPr>
              <a:t>SWITCH_NAME=</a:t>
            </a:r>
            <a:r>
              <a:rPr lang="en-US" altLang="zh-CN" sz="1800" b="1" i="0" dirty="0" err="1">
                <a:solidFill>
                  <a:srgbClr val="009900"/>
                </a:solidFill>
              </a:rPr>
              <a:t>hdmi%cSWITCH_STATE</a:t>
            </a:r>
            <a:r>
              <a:rPr lang="en-US" altLang="zh-CN" sz="1800" b="1" i="0" dirty="0">
                <a:solidFill>
                  <a:srgbClr val="009900"/>
                </a:solidFill>
              </a:rPr>
              <a:t>=%s</a:t>
            </a:r>
            <a:r>
              <a:rPr lang="en-US" altLang="zh-CN" sz="1800" i="0" dirty="0">
                <a:solidFill>
                  <a:schemeClr val="tx1"/>
                </a:solidFill>
              </a:rPr>
              <a:t>"		</a:t>
            </a:r>
            <a:endParaRPr lang="en-US" altLang="zh-CN" sz="1800" i="0" dirty="0" smtClean="0">
              <a:solidFill>
                <a:schemeClr val="tx1"/>
              </a:solidFill>
            </a:endParaRPr>
          </a:p>
          <a:p>
            <a:r>
              <a:rPr lang="en-US" altLang="zh-CN" sz="1800" b="1" i="0" dirty="0" smtClean="0">
                <a:solidFill>
                  <a:schemeClr val="tx1"/>
                </a:solidFill>
              </a:rPr>
              <a:t>"</a:t>
            </a:r>
            <a:r>
              <a:rPr lang="en-US" altLang="zh-CN" sz="1800" b="1" i="0" dirty="0" smtClean="0">
                <a:solidFill>
                  <a:srgbClr val="009900"/>
                </a:solidFill>
              </a:rPr>
              <a:t>%</a:t>
            </a:r>
            <a:r>
              <a:rPr lang="en-US" altLang="zh-CN" sz="1800" b="1" i="0" dirty="0" err="1">
                <a:solidFill>
                  <a:srgbClr val="009900"/>
                </a:solidFill>
              </a:rPr>
              <a:t>cSEQNUM</a:t>
            </a:r>
            <a:r>
              <a:rPr lang="en-US" altLang="zh-CN" sz="1800" b="1" i="0" dirty="0">
                <a:solidFill>
                  <a:srgbClr val="009900"/>
                </a:solidFill>
              </a:rPr>
              <a:t>=1366%c</a:t>
            </a:r>
            <a:r>
              <a:rPr lang="en-US" altLang="zh-CN" sz="1800" i="0" dirty="0">
                <a:solidFill>
                  <a:schemeClr val="tx1"/>
                </a:solidFill>
              </a:rPr>
              <a:t>", 0, 0, 0, 0, 0 , </a:t>
            </a:r>
            <a:r>
              <a:rPr lang="en-US" altLang="zh-CN" sz="1800" i="0" dirty="0" err="1">
                <a:solidFill>
                  <a:schemeClr val="tx1"/>
                </a:solidFill>
              </a:rPr>
              <a:t>argv</a:t>
            </a:r>
            <a:r>
              <a:rPr lang="en-US" altLang="zh-CN" sz="1800" i="0" dirty="0">
                <a:solidFill>
                  <a:schemeClr val="tx1"/>
                </a:solidFill>
              </a:rPr>
              <a:t>[2],0, 0</a:t>
            </a:r>
            <a:r>
              <a:rPr lang="en-US" altLang="zh-CN" sz="1800" i="0" dirty="0" smtClean="0">
                <a:solidFill>
                  <a:schemeClr val="tx1"/>
                </a:solidFill>
              </a:rPr>
              <a:t>);</a:t>
            </a:r>
          </a:p>
          <a:p>
            <a:endParaRPr lang="en-US" altLang="zh-CN" sz="1800" b="1" i="0" dirty="0">
              <a:solidFill>
                <a:schemeClr val="tx1"/>
              </a:solidFill>
            </a:endParaRPr>
          </a:p>
          <a:p>
            <a:r>
              <a:rPr lang="zh-CN" altLang="en-US" sz="1800" b="1" i="0" dirty="0" smtClean="0">
                <a:solidFill>
                  <a:schemeClr val="accent6"/>
                </a:solidFill>
              </a:rPr>
              <a:t>此时，</a:t>
            </a:r>
            <a:r>
              <a:rPr lang="en-US" altLang="zh-CN" sz="1800" b="1" i="0" dirty="0" smtClean="0">
                <a:solidFill>
                  <a:schemeClr val="accent6"/>
                </a:solidFill>
              </a:rPr>
              <a:t>Android</a:t>
            </a:r>
            <a:r>
              <a:rPr lang="zh-CN" altLang="en-US" sz="1800" b="1" i="0" dirty="0" smtClean="0">
                <a:solidFill>
                  <a:schemeClr val="accent6"/>
                </a:solidFill>
              </a:rPr>
              <a:t>设备扬声器静音，屏幕自动横向旋转并锁定（</a:t>
            </a:r>
            <a:r>
              <a:rPr lang="en-US" altLang="zh-CN" sz="1800" b="1" i="0" dirty="0" smtClean="0">
                <a:solidFill>
                  <a:schemeClr val="accent6"/>
                </a:solidFill>
              </a:rPr>
              <a:t>Nexus 5</a:t>
            </a:r>
            <a:r>
              <a:rPr lang="zh-CN" altLang="en-US" sz="1800" b="1" i="0" dirty="0" smtClean="0">
                <a:solidFill>
                  <a:schemeClr val="accent6"/>
                </a:solidFill>
              </a:rPr>
              <a:t>），音视频信号输出至</a:t>
            </a:r>
            <a:r>
              <a:rPr lang="en-US" altLang="zh-CN" sz="1800" b="1" i="0" dirty="0" smtClean="0">
                <a:solidFill>
                  <a:schemeClr val="accent6"/>
                </a:solidFill>
              </a:rPr>
              <a:t>HDMI</a:t>
            </a:r>
            <a:r>
              <a:rPr lang="zh-CN" altLang="en-US" sz="1800" b="1" i="0" dirty="0" smtClean="0">
                <a:solidFill>
                  <a:schemeClr val="accent6"/>
                </a:solidFill>
              </a:rPr>
              <a:t>接口，但此时</a:t>
            </a:r>
            <a:r>
              <a:rPr lang="en-US" altLang="zh-CN" sz="1800" b="1" i="0" dirty="0" smtClean="0">
                <a:solidFill>
                  <a:schemeClr val="accent6"/>
                </a:solidFill>
              </a:rPr>
              <a:t>HDMI</a:t>
            </a:r>
            <a:r>
              <a:rPr lang="zh-CN" altLang="en-US" sz="1800" b="1" i="0" dirty="0" smtClean="0">
                <a:solidFill>
                  <a:schemeClr val="accent6"/>
                </a:solidFill>
              </a:rPr>
              <a:t>接口并没有设备。</a:t>
            </a:r>
            <a:endParaRPr lang="en-US" altLang="zh-CN" sz="1800" b="1" i="0" dirty="0" smtClean="0">
              <a:solidFill>
                <a:schemeClr val="accent6"/>
              </a:solidFill>
            </a:endParaRPr>
          </a:p>
          <a:p>
            <a:endParaRPr lang="en-US" altLang="zh-CN" sz="1800" b="1" i="0" dirty="0">
              <a:solidFill>
                <a:schemeClr val="accent6"/>
              </a:solidFill>
            </a:endParaRPr>
          </a:p>
          <a:p>
            <a:pPr marL="285750" indent="-285750">
              <a:buFont typeface="Wingdings" panose="05000000000000000000" pitchFamily="2" charset="2"/>
              <a:buChar char="l"/>
            </a:pPr>
            <a:r>
              <a:rPr lang="en-US" altLang="zh-CN" sz="2400" i="0" dirty="0" err="1" smtClean="0">
                <a:solidFill>
                  <a:schemeClr val="tx1"/>
                </a:solidFill>
                <a:latin typeface="+mn-ea"/>
                <a:ea typeface="+mn-ea"/>
              </a:rPr>
              <a:t>SystemServer</a:t>
            </a:r>
            <a:r>
              <a:rPr lang="zh-CN" altLang="en-US" sz="2400" i="0" dirty="0">
                <a:solidFill>
                  <a:schemeClr val="tx1"/>
                </a:solidFill>
                <a:latin typeface="+mn-ea"/>
                <a:ea typeface="+mn-ea"/>
              </a:rPr>
              <a:t> </a:t>
            </a:r>
            <a:r>
              <a:rPr lang="en-US" altLang="zh-CN" sz="2400" i="0" dirty="0" smtClean="0">
                <a:solidFill>
                  <a:schemeClr val="tx1"/>
                </a:solidFill>
                <a:latin typeface="+mn-ea"/>
                <a:ea typeface="+mn-ea"/>
              </a:rPr>
              <a:t>Crash</a:t>
            </a:r>
          </a:p>
          <a:p>
            <a:endParaRPr lang="en-US" altLang="zh-CN" sz="2400" i="0" dirty="0" smtClean="0">
              <a:solidFill>
                <a:schemeClr val="tx1"/>
              </a:solidFill>
              <a:latin typeface="+mn-ea"/>
              <a:ea typeface="+mn-ea"/>
            </a:endParaRPr>
          </a:p>
          <a:p>
            <a:r>
              <a:rPr lang="zh-CN" altLang="en-US" sz="1800" b="1" i="0" dirty="0" smtClean="0">
                <a:solidFill>
                  <a:schemeClr val="accent6"/>
                </a:solidFill>
              </a:rPr>
              <a:t>伪造内核消息有一定概率触发</a:t>
            </a:r>
            <a:r>
              <a:rPr lang="en-US" altLang="zh-CN" sz="1800" b="1" i="0" dirty="0" err="1" smtClean="0">
                <a:solidFill>
                  <a:schemeClr val="accent6"/>
                </a:solidFill>
              </a:rPr>
              <a:t>systemserver</a:t>
            </a:r>
            <a:r>
              <a:rPr lang="zh-CN" altLang="en-US" sz="1800" b="1" i="0" dirty="0" smtClean="0">
                <a:solidFill>
                  <a:schemeClr val="accent6"/>
                </a:solidFill>
              </a:rPr>
              <a:t>进程崩溃，导致</a:t>
            </a:r>
            <a:r>
              <a:rPr lang="en-US" altLang="zh-CN" sz="1800" b="1" i="0" dirty="0" smtClean="0">
                <a:solidFill>
                  <a:schemeClr val="accent6"/>
                </a:solidFill>
              </a:rPr>
              <a:t>Android</a:t>
            </a:r>
            <a:r>
              <a:rPr lang="zh-CN" altLang="en-US" sz="1800" b="1" i="0" dirty="0" smtClean="0">
                <a:solidFill>
                  <a:schemeClr val="accent6"/>
                </a:solidFill>
              </a:rPr>
              <a:t>系统死机，必须强行重启才能</a:t>
            </a:r>
            <a:r>
              <a:rPr lang="zh-CN" altLang="en-US" sz="1800" b="1" i="0" smtClean="0">
                <a:solidFill>
                  <a:schemeClr val="accent6"/>
                </a:solidFill>
              </a:rPr>
              <a:t>使用。可以用于拒绝服务攻击。</a:t>
            </a:r>
            <a:endParaRPr lang="en-US" altLang="zh-CN" sz="1800" b="1" i="0" dirty="0" smtClean="0">
              <a:solidFill>
                <a:schemeClr val="accent6"/>
              </a:solidFill>
            </a:endParaRPr>
          </a:p>
        </p:txBody>
      </p:sp>
    </p:spTree>
    <p:custDataLst>
      <p:tags r:id="rId1"/>
    </p:custDataLst>
    <p:extLst>
      <p:ext uri="{BB962C8B-B14F-4D97-AF65-F5344CB8AC3E}">
        <p14:creationId xmlns:p14="http://schemas.microsoft.com/office/powerpoint/2010/main" val="2377084255"/>
      </p:ext>
    </p:extLst>
  </p:cSld>
  <p:clrMapOvr>
    <a:masterClrMapping/>
  </p:clrMapOvr>
  <p:transition spd="slow" advTm="1677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zh-CN" altLang="en-US" sz="3600" b="1" dirty="0" smtClean="0"/>
              <a:t>实例</a:t>
            </a:r>
            <a:r>
              <a:rPr lang="en-US" altLang="zh-CN" sz="3600" b="1" dirty="0" smtClean="0"/>
              <a:t>2</a:t>
            </a:r>
            <a:r>
              <a:rPr lang="zh-CN" altLang="en-US" sz="3600" b="1" dirty="0" smtClean="0"/>
              <a:t>：</a:t>
            </a:r>
            <a:r>
              <a:rPr lang="en-US" altLang="zh-CN" sz="3600" b="1" dirty="0" smtClean="0"/>
              <a:t>SSL</a:t>
            </a:r>
            <a:r>
              <a:rPr lang="zh-CN" altLang="en-US" sz="3600" b="1" dirty="0" smtClean="0"/>
              <a:t>库</a:t>
            </a:r>
            <a:r>
              <a:rPr lang="en-US" altLang="zh-CN" sz="3600" b="1" dirty="0" smtClean="0"/>
              <a:t>API</a:t>
            </a:r>
            <a:r>
              <a:rPr lang="zh-CN" altLang="en-US" sz="3600" b="1" dirty="0" smtClean="0"/>
              <a:t>漏洞</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13</a:t>
            </a:fld>
            <a:endParaRPr lang="en-US" altLang="zh-CN" sz="1400" i="0">
              <a:solidFill>
                <a:schemeClr val="tx1"/>
              </a:solidFill>
            </a:endParaRPr>
          </a:p>
        </p:txBody>
      </p:sp>
      <p:pic>
        <p:nvPicPr>
          <p:cNvPr id="2" name="Picture 1"/>
          <p:cNvPicPr>
            <a:picLocks noChangeAspect="1"/>
          </p:cNvPicPr>
          <p:nvPr/>
        </p:nvPicPr>
        <p:blipFill>
          <a:blip r:embed="rId4"/>
          <a:stretch>
            <a:fillRect/>
          </a:stretch>
        </p:blipFill>
        <p:spPr>
          <a:xfrm>
            <a:off x="4210050" y="1560600"/>
            <a:ext cx="4476750" cy="2632163"/>
          </a:xfrm>
          <a:prstGeom prst="rect">
            <a:avLst/>
          </a:prstGeom>
        </p:spPr>
      </p:pic>
      <p:sp>
        <p:nvSpPr>
          <p:cNvPr id="11" name="Rounded Rectangle 10"/>
          <p:cNvSpPr/>
          <p:nvPr/>
        </p:nvSpPr>
        <p:spPr bwMode="auto">
          <a:xfrm>
            <a:off x="838200" y="1560600"/>
            <a:ext cx="3048000" cy="4692650"/>
          </a:xfrm>
          <a:prstGeom prst="roundRect">
            <a:avLst/>
          </a:prstGeom>
          <a:solidFill>
            <a:srgbClr val="7030A0"/>
          </a:solidFill>
          <a:ln>
            <a:solidFill>
              <a:schemeClr val="bg1"/>
            </a:solid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TCP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5" name="Rounded Rectangle 14"/>
          <p:cNvSpPr/>
          <p:nvPr/>
        </p:nvSpPr>
        <p:spPr bwMode="auto">
          <a:xfrm>
            <a:off x="952500" y="2290850"/>
            <a:ext cx="2819400" cy="3886200"/>
          </a:xfrm>
          <a:prstGeom prst="roundRect">
            <a:avLst/>
          </a:prstGeom>
          <a:solidFill>
            <a:srgbClr val="00B0F0"/>
          </a:solidFill>
          <a:ln>
            <a:solidFill>
              <a:schemeClr val="bg1"/>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SSL/TLS</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6" name="Rounded Rectangle 15"/>
          <p:cNvSpPr/>
          <p:nvPr/>
        </p:nvSpPr>
        <p:spPr bwMode="auto">
          <a:xfrm>
            <a:off x="1276350" y="3058334"/>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HTTP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7" name="Rounded Rectangle 16"/>
          <p:cNvSpPr/>
          <p:nvPr/>
        </p:nvSpPr>
        <p:spPr bwMode="auto">
          <a:xfrm>
            <a:off x="1280680" y="3710941"/>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SMTP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8" name="Rounded Rectangle 17"/>
          <p:cNvSpPr/>
          <p:nvPr/>
        </p:nvSpPr>
        <p:spPr bwMode="auto">
          <a:xfrm>
            <a:off x="1273464" y="4363548"/>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POP3</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9" name="Rounded Rectangle 18"/>
          <p:cNvSpPr/>
          <p:nvPr/>
        </p:nvSpPr>
        <p:spPr bwMode="auto">
          <a:xfrm>
            <a:off x="1280680" y="5016155"/>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IMAP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cxnSp>
        <p:nvCxnSpPr>
          <p:cNvPr id="21" name="Straight Arrow Connector 20"/>
          <p:cNvCxnSpPr/>
          <p:nvPr/>
        </p:nvCxnSpPr>
        <p:spPr bwMode="auto">
          <a:xfrm flipV="1">
            <a:off x="4648200" y="3200400"/>
            <a:ext cx="990600" cy="1638243"/>
          </a:xfrm>
          <a:prstGeom prst="straightConnector1">
            <a:avLst/>
          </a:prstGeom>
          <a:ln w="57150">
            <a:solidFill>
              <a:srgbClr val="7030A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3" name="Rectangle 22"/>
          <p:cNvSpPr/>
          <p:nvPr/>
        </p:nvSpPr>
        <p:spPr bwMode="auto">
          <a:xfrm>
            <a:off x="5638800" y="2514600"/>
            <a:ext cx="1676400" cy="685800"/>
          </a:xfrm>
          <a:prstGeom prst="rect">
            <a:avLst/>
          </a:prstGeom>
          <a:noFill/>
          <a:ln w="5715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accent1"/>
              </a:solidFill>
              <a:effectLst/>
              <a:latin typeface="Arial" pitchFamily="34" charset="0"/>
              <a:ea typeface="宋体" pitchFamily="2" charset="-122"/>
              <a:cs typeface="Arial" pitchFamily="34" charset="0"/>
            </a:endParaRPr>
          </a:p>
        </p:txBody>
      </p:sp>
      <p:sp>
        <p:nvSpPr>
          <p:cNvPr id="27" name="TextBox 26"/>
          <p:cNvSpPr txBox="1"/>
          <p:nvPr/>
        </p:nvSpPr>
        <p:spPr>
          <a:xfrm>
            <a:off x="4218998" y="4838643"/>
            <a:ext cx="4520789" cy="954107"/>
          </a:xfrm>
          <a:prstGeom prst="rect">
            <a:avLst/>
          </a:prstGeom>
          <a:noFill/>
        </p:spPr>
        <p:txBody>
          <a:bodyPr wrap="none" rtlCol="0">
            <a:spAutoFit/>
          </a:bodyPr>
          <a:lstStyle/>
          <a:p>
            <a:pPr algn="ctr">
              <a:buNone/>
            </a:pPr>
            <a:r>
              <a:rPr lang="en-US" altLang="zh-CN" i="0" dirty="0" smtClean="0">
                <a:solidFill>
                  <a:schemeClr val="accent1"/>
                </a:solidFill>
              </a:rPr>
              <a:t>Use an X509 certificate for </a:t>
            </a:r>
          </a:p>
          <a:p>
            <a:pPr algn="ctr">
              <a:buNone/>
            </a:pPr>
            <a:r>
              <a:rPr lang="en-US" altLang="zh-CN" i="0" dirty="0" smtClean="0">
                <a:solidFill>
                  <a:schemeClr val="accent1"/>
                </a:solidFill>
              </a:rPr>
              <a:t>authentication</a:t>
            </a:r>
            <a:endParaRPr lang="zh-CN" altLang="en-US" i="0" dirty="0" smtClean="0">
              <a:solidFill>
                <a:schemeClr val="accent1"/>
              </a:solidFill>
            </a:endParaRPr>
          </a:p>
        </p:txBody>
      </p:sp>
    </p:spTree>
    <p:custDataLst>
      <p:tags r:id="rId1"/>
    </p:custDataLst>
    <p:extLst>
      <p:ext uri="{BB962C8B-B14F-4D97-AF65-F5344CB8AC3E}">
        <p14:creationId xmlns:p14="http://schemas.microsoft.com/office/powerpoint/2010/main" val="2962400985"/>
      </p:ext>
    </p:extLst>
  </p:cSld>
  <p:clrMapOvr>
    <a:masterClrMapping/>
  </p:clrMapOvr>
  <p:transition spd="slow" advTm="167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D5811D8-7EB8-4DD9-B8EA-8841C19BEEBE}" type="slidenum">
              <a:rPr lang="en-US" altLang="zh-CN" sz="1400" i="0">
                <a:solidFill>
                  <a:schemeClr val="tx1"/>
                </a:solidFill>
              </a:rPr>
              <a:pPr algn="r"/>
              <a:t>14</a:t>
            </a:fld>
            <a:endParaRPr lang="en-US" altLang="zh-CN" sz="1400" i="0">
              <a:solidFill>
                <a:schemeClr val="tx1"/>
              </a:solidFill>
            </a:endParaRPr>
          </a:p>
        </p:txBody>
      </p:sp>
      <p:sp>
        <p:nvSpPr>
          <p:cNvPr id="2662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4B8BFF3-12E8-4BBF-9E8B-F999E499B887}" type="slidenum">
              <a:rPr lang="en-US" altLang="zh-CN" sz="1400" i="0">
                <a:solidFill>
                  <a:schemeClr val="tx1"/>
                </a:solidFill>
              </a:rPr>
              <a:pPr algn="r"/>
              <a:t>14</a:t>
            </a:fld>
            <a:endParaRPr lang="en-US" altLang="zh-CN" sz="1400" i="0">
              <a:solidFill>
                <a:schemeClr val="tx1"/>
              </a:solidFill>
            </a:endParaRPr>
          </a:p>
        </p:txBody>
      </p:sp>
      <p:sp>
        <p:nvSpPr>
          <p:cNvPr id="26627" name="Rectangle 3"/>
          <p:cNvSpPr>
            <a:spLocks noGrp="1" noChangeArrowheads="1"/>
          </p:cNvSpPr>
          <p:nvPr>
            <p:ph type="body" idx="4294967295"/>
          </p:nvPr>
        </p:nvSpPr>
        <p:spPr>
          <a:xfrm>
            <a:off x="685800" y="1524000"/>
            <a:ext cx="3733800" cy="457200"/>
          </a:xfrm>
        </p:spPr>
        <p:txBody>
          <a:bodyPr/>
          <a:lstStyle/>
          <a:p>
            <a:pPr eaLnBrk="1" hangingPunct="1">
              <a:buFontTx/>
              <a:buNone/>
            </a:pPr>
            <a:r>
              <a:rPr lang="en-US" altLang="zh-CN" sz="2800" dirty="0"/>
              <a:t>How SSL/TLS works?</a:t>
            </a:r>
          </a:p>
        </p:txBody>
      </p:sp>
      <p:sp>
        <p:nvSpPr>
          <p:cNvPr id="26628"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600" b="1" i="0" dirty="0" smtClean="0">
                <a:solidFill>
                  <a:schemeClr val="tx2"/>
                </a:solidFill>
                <a:latin typeface="+mn-lt"/>
                <a:ea typeface="+mn-ea"/>
                <a:cs typeface="+mj-cs"/>
              </a:rPr>
              <a:t>SSL </a:t>
            </a:r>
            <a:r>
              <a:rPr lang="zh-CN" altLang="en-US" sz="3600" b="1" i="0" dirty="0">
                <a:solidFill>
                  <a:schemeClr val="tx2"/>
                </a:solidFill>
                <a:latin typeface="+mn-lt"/>
                <a:ea typeface="+mn-ea"/>
                <a:cs typeface="+mj-cs"/>
              </a:rPr>
              <a:t>漏洞原理</a:t>
            </a:r>
            <a:endParaRPr lang="en-US" altLang="zh-CN" sz="3600" b="1" i="0" dirty="0">
              <a:solidFill>
                <a:schemeClr val="tx2"/>
              </a:solidFill>
              <a:latin typeface="+mn-lt"/>
              <a:ea typeface="+mn-ea"/>
              <a:cs typeface="+mj-cs"/>
            </a:endParaRPr>
          </a:p>
        </p:txBody>
      </p:sp>
      <p:sp>
        <p:nvSpPr>
          <p:cNvPr id="7" name="Rectangle 6"/>
          <p:cNvSpPr/>
          <p:nvPr/>
        </p:nvSpPr>
        <p:spPr>
          <a:xfrm>
            <a:off x="782316" y="2231176"/>
            <a:ext cx="2382982" cy="365760"/>
          </a:xfrm>
          <a:prstGeom prst="rect">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smtClean="0"/>
              <a:t>TCP SYN</a:t>
            </a:r>
            <a:endParaRPr lang="zh-CN" altLang="en-US" sz="2800" i="0" dirty="0"/>
          </a:p>
        </p:txBody>
      </p:sp>
      <p:sp>
        <p:nvSpPr>
          <p:cNvPr id="8" name="Rectangle 7"/>
          <p:cNvSpPr/>
          <p:nvPr/>
        </p:nvSpPr>
        <p:spPr>
          <a:xfrm>
            <a:off x="6276723" y="2373739"/>
            <a:ext cx="2382983" cy="365760"/>
          </a:xfrm>
          <a:prstGeom prst="rect">
            <a:avLst/>
          </a:prstGeom>
          <a:solidFill>
            <a:srgbClr val="009900"/>
          </a:solidFill>
          <a:ln>
            <a:solidFill>
              <a:srgbClr val="0099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400" i="0" dirty="0" smtClean="0"/>
              <a:t>TCP SYN ACK</a:t>
            </a:r>
            <a:endParaRPr lang="zh-CN" altLang="en-US" sz="2400" i="0" dirty="0"/>
          </a:p>
        </p:txBody>
      </p:sp>
      <p:sp>
        <p:nvSpPr>
          <p:cNvPr id="9" name="Rectangle 8"/>
          <p:cNvSpPr/>
          <p:nvPr/>
        </p:nvSpPr>
        <p:spPr>
          <a:xfrm>
            <a:off x="782315" y="2742063"/>
            <a:ext cx="2382983" cy="365760"/>
          </a:xfrm>
          <a:prstGeom prst="rect">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smtClean="0"/>
              <a:t>TCP ACK</a:t>
            </a:r>
            <a:endParaRPr lang="zh-CN" altLang="en-US" sz="2800" i="0" dirty="0"/>
          </a:p>
        </p:txBody>
      </p:sp>
      <p:sp>
        <p:nvSpPr>
          <p:cNvPr id="10" name="Rectangle 9"/>
          <p:cNvSpPr/>
          <p:nvPr/>
        </p:nvSpPr>
        <p:spPr>
          <a:xfrm>
            <a:off x="782315" y="3247244"/>
            <a:ext cx="2382984" cy="365760"/>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2800" i="0" dirty="0" err="1" smtClean="0"/>
              <a:t>ClientHello</a:t>
            </a:r>
            <a:endParaRPr lang="zh-CN" altLang="en-US" sz="2800" i="0" dirty="0"/>
          </a:p>
        </p:txBody>
      </p:sp>
      <p:sp>
        <p:nvSpPr>
          <p:cNvPr id="11" name="Rectangle 10"/>
          <p:cNvSpPr/>
          <p:nvPr/>
        </p:nvSpPr>
        <p:spPr>
          <a:xfrm>
            <a:off x="6276723" y="2997949"/>
            <a:ext cx="2382983" cy="1101471"/>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it-IT" altLang="zh-CN" sz="2000" i="0" dirty="0" smtClean="0"/>
              <a:t>ServerHello</a:t>
            </a:r>
          </a:p>
          <a:p>
            <a:pPr algn="ctr"/>
            <a:r>
              <a:rPr lang="it-IT" altLang="zh-CN" sz="2000" i="0" dirty="0" smtClean="0"/>
              <a:t>Certificate ServerHelloDone</a:t>
            </a:r>
            <a:endParaRPr lang="zh-CN" altLang="en-US" sz="2000" i="0" dirty="0"/>
          </a:p>
        </p:txBody>
      </p:sp>
      <p:sp>
        <p:nvSpPr>
          <p:cNvPr id="12" name="Rectangle 11"/>
          <p:cNvSpPr/>
          <p:nvPr/>
        </p:nvSpPr>
        <p:spPr>
          <a:xfrm>
            <a:off x="782314" y="3752425"/>
            <a:ext cx="2382983" cy="1210889"/>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1800" i="0" dirty="0" smtClean="0"/>
              <a:t>Client Key Exchange Certificate Verify [Change Cipher Spec] Finished </a:t>
            </a:r>
            <a:endParaRPr lang="en-US" altLang="zh-CN" sz="1800" i="0" dirty="0"/>
          </a:p>
        </p:txBody>
      </p:sp>
      <p:sp>
        <p:nvSpPr>
          <p:cNvPr id="13" name="Rectangle 12"/>
          <p:cNvSpPr/>
          <p:nvPr/>
        </p:nvSpPr>
        <p:spPr>
          <a:xfrm>
            <a:off x="6276723" y="4217981"/>
            <a:ext cx="2382983" cy="745333"/>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1800" i="0" dirty="0"/>
              <a:t>[Change Cipher Spec] </a:t>
            </a:r>
            <a:endParaRPr lang="en-US" altLang="zh-CN" sz="1800" i="0" dirty="0" smtClean="0"/>
          </a:p>
          <a:p>
            <a:pPr algn="ctr"/>
            <a:r>
              <a:rPr lang="en-US" altLang="zh-CN" sz="1800" i="0" dirty="0" smtClean="0"/>
              <a:t>Finished </a:t>
            </a:r>
            <a:endParaRPr lang="en-US" altLang="zh-CN" sz="1800" i="0" dirty="0"/>
          </a:p>
        </p:txBody>
      </p:sp>
      <p:sp>
        <p:nvSpPr>
          <p:cNvPr id="14" name="Rectangle 13"/>
          <p:cNvSpPr/>
          <p:nvPr/>
        </p:nvSpPr>
        <p:spPr>
          <a:xfrm>
            <a:off x="782314" y="5155345"/>
            <a:ext cx="2382983" cy="36576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altLang="zh-CN" sz="2000" i="0" dirty="0"/>
              <a:t>Application Data</a:t>
            </a:r>
          </a:p>
        </p:txBody>
      </p:sp>
      <p:sp>
        <p:nvSpPr>
          <p:cNvPr id="15" name="Rectangle 14"/>
          <p:cNvSpPr/>
          <p:nvPr/>
        </p:nvSpPr>
        <p:spPr>
          <a:xfrm>
            <a:off x="6276723" y="5155345"/>
            <a:ext cx="2382983" cy="36576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altLang="zh-CN" sz="2000" i="0" dirty="0"/>
              <a:t>Application Data</a:t>
            </a:r>
          </a:p>
        </p:txBody>
      </p:sp>
      <p:cxnSp>
        <p:nvCxnSpPr>
          <p:cNvPr id="16" name="Straight Arrow Connector 15"/>
          <p:cNvCxnSpPr>
            <a:stCxn id="7" idx="3"/>
            <a:endCxn id="8" idx="1"/>
          </p:cNvCxnSpPr>
          <p:nvPr/>
        </p:nvCxnSpPr>
        <p:spPr>
          <a:xfrm>
            <a:off x="3165298" y="2414056"/>
            <a:ext cx="3111425" cy="142563"/>
          </a:xfrm>
          <a:prstGeom prst="straightConnector1">
            <a:avLst/>
          </a:prstGeom>
          <a:ln w="57150">
            <a:solidFill>
              <a:srgbClr val="009900"/>
            </a:solidFill>
            <a:tailEnd type="triangle"/>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1"/>
            <a:endCxn id="9" idx="3"/>
          </p:cNvCxnSpPr>
          <p:nvPr/>
        </p:nvCxnSpPr>
        <p:spPr>
          <a:xfrm flipH="1">
            <a:off x="3165298" y="2556619"/>
            <a:ext cx="3111425" cy="368324"/>
          </a:xfrm>
          <a:prstGeom prst="straightConnector1">
            <a:avLst/>
          </a:prstGeom>
          <a:ln w="57150">
            <a:solidFill>
              <a:srgbClr val="009900"/>
            </a:solidFill>
            <a:tailEnd type="triangle"/>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3"/>
            <a:endCxn id="11" idx="1"/>
          </p:cNvCxnSpPr>
          <p:nvPr/>
        </p:nvCxnSpPr>
        <p:spPr>
          <a:xfrm>
            <a:off x="3165299" y="3430124"/>
            <a:ext cx="3111424" cy="118561"/>
          </a:xfrm>
          <a:prstGeom prst="straightConnector1">
            <a:avLst/>
          </a:prstGeom>
          <a:ln w="57150">
            <a:solidFill>
              <a:srgbClr val="FF6600"/>
            </a:solidFill>
            <a:tailEnd type="triangle"/>
          </a:ln>
          <a:effectLst>
            <a:outerShdw blurRad="50800" dist="38100" dir="18900000" algn="b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a:stCxn id="11" idx="1"/>
            <a:endCxn id="12" idx="3"/>
          </p:cNvCxnSpPr>
          <p:nvPr/>
        </p:nvCxnSpPr>
        <p:spPr>
          <a:xfrm flipH="1">
            <a:off x="3165297" y="3548685"/>
            <a:ext cx="3111426" cy="809185"/>
          </a:xfrm>
          <a:prstGeom prst="straightConnector1">
            <a:avLst/>
          </a:prstGeom>
          <a:ln w="57150">
            <a:solidFill>
              <a:srgbClr val="FF6600"/>
            </a:solidFill>
            <a:tailEnd type="triangle"/>
          </a:ln>
          <a:effectLst>
            <a:outerShdw blurRad="50800" dist="38100" dir="18900000" algn="b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a:stCxn id="12" idx="3"/>
            <a:endCxn id="13" idx="1"/>
          </p:cNvCxnSpPr>
          <p:nvPr/>
        </p:nvCxnSpPr>
        <p:spPr>
          <a:xfrm>
            <a:off x="3165297" y="4357870"/>
            <a:ext cx="3111426" cy="232778"/>
          </a:xfrm>
          <a:prstGeom prst="straightConnector1">
            <a:avLst/>
          </a:prstGeom>
          <a:ln w="57150">
            <a:solidFill>
              <a:srgbClr val="FF6600"/>
            </a:solidFill>
            <a:tailEnd type="triangle"/>
          </a:ln>
          <a:effectLst>
            <a:outerShdw blurRad="50800" dist="38100" dir="18900000" algn="b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21" name="Straight Arrow Connector 20"/>
          <p:cNvCxnSpPr>
            <a:stCxn id="14" idx="3"/>
            <a:endCxn id="15" idx="1"/>
          </p:cNvCxnSpPr>
          <p:nvPr/>
        </p:nvCxnSpPr>
        <p:spPr>
          <a:xfrm>
            <a:off x="3165297" y="5338225"/>
            <a:ext cx="3111426" cy="0"/>
          </a:xfrm>
          <a:prstGeom prst="straightConnector1">
            <a:avLst/>
          </a:prstGeom>
          <a:ln w="57150">
            <a:headEnd type="triangle"/>
            <a:tailEnd type="triangle"/>
          </a:ln>
          <a:effectLst>
            <a:outerShdw blurRad="50800" dist="38100" dir="18900000" algn="b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6657735" y="5534018"/>
            <a:ext cx="1620957" cy="646331"/>
          </a:xfrm>
          <a:prstGeom prst="rect">
            <a:avLst/>
          </a:prstGeom>
          <a:noFill/>
        </p:spPr>
        <p:txBody>
          <a:bodyPr wrap="none" rtlCol="0">
            <a:spAutoFit/>
          </a:bodyPr>
          <a:lstStyle/>
          <a:p>
            <a:r>
              <a:rPr lang="en-US" altLang="zh-CN" sz="3600" b="1" i="0" dirty="0" smtClean="0">
                <a:solidFill>
                  <a:schemeClr val="tx1"/>
                </a:solidFill>
              </a:rPr>
              <a:t>Server</a:t>
            </a:r>
            <a:endParaRPr lang="zh-CN" altLang="en-US" sz="3600" b="1" i="0" dirty="0">
              <a:solidFill>
                <a:schemeClr val="tx1"/>
              </a:solidFill>
            </a:endParaRPr>
          </a:p>
        </p:txBody>
      </p:sp>
      <p:sp>
        <p:nvSpPr>
          <p:cNvPr id="23" name="TextBox 22"/>
          <p:cNvSpPr txBox="1"/>
          <p:nvPr/>
        </p:nvSpPr>
        <p:spPr>
          <a:xfrm>
            <a:off x="1240271" y="5527848"/>
            <a:ext cx="1467068" cy="646331"/>
          </a:xfrm>
          <a:prstGeom prst="rect">
            <a:avLst/>
          </a:prstGeom>
          <a:noFill/>
        </p:spPr>
        <p:txBody>
          <a:bodyPr wrap="none" rtlCol="0">
            <a:spAutoFit/>
          </a:bodyPr>
          <a:lstStyle/>
          <a:p>
            <a:r>
              <a:rPr lang="en-US" altLang="zh-CN" sz="3600" b="1" i="0" dirty="0" smtClean="0">
                <a:solidFill>
                  <a:schemeClr val="tx1"/>
                </a:solidFill>
              </a:rPr>
              <a:t>Client</a:t>
            </a:r>
            <a:endParaRPr lang="zh-CN" altLang="en-US" sz="3600" b="1" i="0" dirty="0">
              <a:solidFill>
                <a:schemeClr val="tx1"/>
              </a:solidFill>
            </a:endParaRPr>
          </a:p>
        </p:txBody>
      </p:sp>
      <p:sp>
        <p:nvSpPr>
          <p:cNvPr id="24" name="Rectangle 23"/>
          <p:cNvSpPr/>
          <p:nvPr/>
        </p:nvSpPr>
        <p:spPr>
          <a:xfrm>
            <a:off x="3657250" y="5902918"/>
            <a:ext cx="2127519" cy="542521"/>
          </a:xfrm>
          <a:prstGeom prst="rect">
            <a:avLst/>
          </a:prstGeom>
        </p:spPr>
        <p:txBody>
          <a:bodyPr wrap="square">
            <a:spAutoFit/>
          </a:bodyPr>
          <a:lstStyle/>
          <a:p>
            <a:pPr>
              <a:lnSpc>
                <a:spcPct val="114000"/>
              </a:lnSpc>
            </a:pPr>
            <a:r>
              <a:rPr lang="en-US" altLang="zh-CN" sz="2800" i="0" dirty="0" smtClean="0">
                <a:solidFill>
                  <a:srgbClr val="7030A0"/>
                </a:solidFill>
              </a:rPr>
              <a:t>(RFC 5246) </a:t>
            </a:r>
            <a:endParaRPr lang="en-US" altLang="zh-CN" sz="2800" i="0" dirty="0">
              <a:solidFill>
                <a:srgbClr val="7030A0"/>
              </a:solidFill>
            </a:endParaRPr>
          </a:p>
        </p:txBody>
      </p:sp>
    </p:spTree>
    <p:extLst>
      <p:ext uri="{BB962C8B-B14F-4D97-AF65-F5344CB8AC3E}">
        <p14:creationId xmlns:p14="http://schemas.microsoft.com/office/powerpoint/2010/main" val="1221695222"/>
      </p:ext>
    </p:extLst>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7" grpId="0" animBg="1"/>
      <p:bldP spid="8" grpId="0" animBg="1"/>
      <p:bldP spid="9" grpId="0" animBg="1"/>
      <p:bldP spid="10" grpId="0" animBg="1"/>
      <p:bldP spid="11" grpId="0" animBg="1"/>
      <p:bldP spid="12" grpId="0" animBg="1"/>
      <p:bldP spid="13" grpId="0" animBg="1"/>
      <p:bldP spid="14" grpId="0" animBg="1"/>
      <p:bldP spid="15" grpId="0" animBg="1"/>
      <p:bldP spid="22" grpId="0"/>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pPr>
              <a:lnSpc>
                <a:spcPct val="90000"/>
              </a:lnSpc>
            </a:pPr>
            <a:r>
              <a:rPr lang="en-US" altLang="zh-CN" sz="3600" b="1" kern="1200" dirty="0">
                <a:latin typeface="+mn-lt"/>
                <a:ea typeface="+mn-ea"/>
              </a:rPr>
              <a:t>SSL</a:t>
            </a:r>
            <a:r>
              <a:rPr lang="zh-CN" altLang="en-US" sz="3600" b="1" kern="1200" dirty="0">
                <a:latin typeface="+mn-lt"/>
                <a:ea typeface="+mn-ea"/>
              </a:rPr>
              <a:t>中间人攻击</a:t>
            </a:r>
            <a:endParaRPr lang="en-US" sz="3600" b="1" kern="1200" dirty="0">
              <a:latin typeface="+mn-lt"/>
              <a:ea typeface="+mn-ea"/>
            </a:endParaRP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15</a:t>
            </a:fld>
            <a:endParaRPr lang="en-US" altLang="zh-CN" dirty="0"/>
          </a:p>
        </p:txBody>
      </p:sp>
      <p:sp>
        <p:nvSpPr>
          <p:cNvPr id="5" name="Rectangle 4"/>
          <p:cNvSpPr/>
          <p:nvPr/>
        </p:nvSpPr>
        <p:spPr>
          <a:xfrm>
            <a:off x="2815333" y="2353822"/>
            <a:ext cx="4318233" cy="658835"/>
          </a:xfrm>
          <a:prstGeom prst="rect">
            <a:avLst/>
          </a:prstGeom>
        </p:spPr>
        <p:txBody>
          <a:bodyPr wrap="none">
            <a:spAutoFit/>
          </a:bodyPr>
          <a:lstStyle/>
          <a:p>
            <a:pPr>
              <a:lnSpc>
                <a:spcPct val="150000"/>
              </a:lnSpc>
            </a:pPr>
            <a:r>
              <a:rPr lang="en-US" altLang="zh-CN" sz="2800" b="1" i="0" dirty="0" smtClean="0">
                <a:solidFill>
                  <a:srgbClr val="FF6600"/>
                </a:solidFill>
              </a:rPr>
              <a:t>A hijacked  SSL channel</a:t>
            </a:r>
            <a:endParaRPr lang="en-US" altLang="zh-CN" sz="2800" b="1" i="0" dirty="0">
              <a:solidFill>
                <a:srgbClr val="FF6600"/>
              </a:solidFill>
            </a:endParaRPr>
          </a:p>
        </p:txBody>
      </p:sp>
      <p:sp>
        <p:nvSpPr>
          <p:cNvPr id="6" name="Left-Right Arrow 5"/>
          <p:cNvSpPr/>
          <p:nvPr/>
        </p:nvSpPr>
        <p:spPr>
          <a:xfrm>
            <a:off x="2229856" y="3253574"/>
            <a:ext cx="5182326" cy="234925"/>
          </a:xfrm>
          <a:prstGeom prst="leftRightArrow">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dirty="0"/>
          </a:p>
        </p:txBody>
      </p:sp>
      <p:sp>
        <p:nvSpPr>
          <p:cNvPr id="7" name="Left-Up Arrow 6"/>
          <p:cNvSpPr/>
          <p:nvPr/>
        </p:nvSpPr>
        <p:spPr>
          <a:xfrm rot="10800000">
            <a:off x="5081461" y="3281281"/>
            <a:ext cx="2330717" cy="1662877"/>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8" name="Left-Up Arrow 7"/>
          <p:cNvSpPr/>
          <p:nvPr/>
        </p:nvSpPr>
        <p:spPr>
          <a:xfrm rot="16200000">
            <a:off x="2793646" y="2722458"/>
            <a:ext cx="1662875" cy="2780523"/>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9" name="Picture 8"/>
          <p:cNvPicPr>
            <a:picLocks noChangeAspect="1"/>
          </p:cNvPicPr>
          <p:nvPr/>
        </p:nvPicPr>
        <p:blipFill>
          <a:blip r:embed="rId3"/>
          <a:stretch>
            <a:fillRect/>
          </a:stretch>
        </p:blipFill>
        <p:spPr>
          <a:xfrm>
            <a:off x="497861" y="2511513"/>
            <a:ext cx="2075749" cy="2116917"/>
          </a:xfrm>
          <a:prstGeom prst="rect">
            <a:avLst/>
          </a:prstGeom>
        </p:spPr>
      </p:pic>
      <p:pic>
        <p:nvPicPr>
          <p:cNvPr id="10" name="Picture 9"/>
          <p:cNvPicPr>
            <a:picLocks noChangeAspect="1"/>
          </p:cNvPicPr>
          <p:nvPr/>
        </p:nvPicPr>
        <p:blipFill>
          <a:blip r:embed="rId4"/>
          <a:stretch>
            <a:fillRect/>
          </a:stretch>
        </p:blipFill>
        <p:spPr>
          <a:xfrm>
            <a:off x="4331567" y="2933176"/>
            <a:ext cx="1433675" cy="1273594"/>
          </a:xfrm>
          <a:prstGeom prst="rect">
            <a:avLst/>
          </a:prstGeom>
        </p:spPr>
      </p:pic>
      <p:pic>
        <p:nvPicPr>
          <p:cNvPr id="11" name="Picture 10"/>
          <p:cNvPicPr>
            <a:picLocks noChangeAspect="1"/>
          </p:cNvPicPr>
          <p:nvPr/>
        </p:nvPicPr>
        <p:blipFill>
          <a:blip r:embed="rId5"/>
          <a:stretch>
            <a:fillRect/>
          </a:stretch>
        </p:blipFill>
        <p:spPr>
          <a:xfrm>
            <a:off x="7375289" y="1599847"/>
            <a:ext cx="1410000" cy="3598364"/>
          </a:xfrm>
          <a:prstGeom prst="rect">
            <a:avLst/>
          </a:prstGeom>
        </p:spPr>
      </p:pic>
      <p:pic>
        <p:nvPicPr>
          <p:cNvPr id="12" name="Picture 11"/>
          <p:cNvPicPr>
            <a:picLocks noChangeAspect="1"/>
          </p:cNvPicPr>
          <p:nvPr/>
        </p:nvPicPr>
        <p:blipFill>
          <a:blip r:embed="rId6"/>
          <a:stretch>
            <a:fillRect/>
          </a:stretch>
        </p:blipFill>
        <p:spPr>
          <a:xfrm>
            <a:off x="4241331" y="4944159"/>
            <a:ext cx="1578417" cy="1920104"/>
          </a:xfrm>
          <a:prstGeom prst="rect">
            <a:avLst/>
          </a:prstGeom>
        </p:spPr>
      </p:pic>
      <p:pic>
        <p:nvPicPr>
          <p:cNvPr id="13" name="Picture 12"/>
          <p:cNvPicPr>
            <a:picLocks noChangeAspect="1"/>
          </p:cNvPicPr>
          <p:nvPr/>
        </p:nvPicPr>
        <p:blipFill>
          <a:blip r:embed="rId7"/>
          <a:stretch>
            <a:fillRect/>
          </a:stretch>
        </p:blipFill>
        <p:spPr>
          <a:xfrm>
            <a:off x="4658222" y="2873560"/>
            <a:ext cx="949810" cy="1050938"/>
          </a:xfrm>
          <a:prstGeom prst="rect">
            <a:avLst/>
          </a:prstGeom>
        </p:spPr>
      </p:pic>
      <p:sp>
        <p:nvSpPr>
          <p:cNvPr id="14" name="Rectangle 13"/>
          <p:cNvSpPr/>
          <p:nvPr/>
        </p:nvSpPr>
        <p:spPr>
          <a:xfrm>
            <a:off x="3004486" y="2353822"/>
            <a:ext cx="3939925" cy="658835"/>
          </a:xfrm>
          <a:prstGeom prst="rect">
            <a:avLst/>
          </a:prstGeom>
        </p:spPr>
        <p:txBody>
          <a:bodyPr wrap="none">
            <a:spAutoFit/>
          </a:bodyPr>
          <a:lstStyle/>
          <a:p>
            <a:pPr>
              <a:lnSpc>
                <a:spcPct val="150000"/>
              </a:lnSpc>
            </a:pPr>
            <a:r>
              <a:rPr lang="en-US" altLang="zh-CN" sz="2800" b="1" i="0" dirty="0" smtClean="0">
                <a:solidFill>
                  <a:srgbClr val="009900"/>
                </a:solidFill>
              </a:rPr>
              <a:t>A secure SSL channel</a:t>
            </a:r>
            <a:endParaRPr lang="en-US" altLang="zh-CN" sz="2800" b="1" i="0" dirty="0">
              <a:solidFill>
                <a:srgbClr val="009900"/>
              </a:solidFill>
            </a:endParaRPr>
          </a:p>
        </p:txBody>
      </p:sp>
      <p:sp>
        <p:nvSpPr>
          <p:cNvPr id="18" name="Rectangle 3"/>
          <p:cNvSpPr txBox="1">
            <a:spLocks noChangeArrowheads="1"/>
          </p:cNvSpPr>
          <p:nvPr/>
        </p:nvSpPr>
        <p:spPr bwMode="auto">
          <a:xfrm>
            <a:off x="685800" y="1524000"/>
            <a:ext cx="6258611"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i="0" kern="0" dirty="0" smtClean="0"/>
              <a:t>Man-in-the-middle attacks caused by </a:t>
            </a:r>
            <a:r>
              <a:rPr lang="en-US" altLang="zh-CN" sz="2800" b="1" i="0" kern="0" dirty="0" smtClean="0">
                <a:solidFill>
                  <a:srgbClr val="7030A0"/>
                </a:solidFill>
              </a:rPr>
              <a:t>incorrect certificate validation</a:t>
            </a:r>
            <a:r>
              <a:rPr lang="en-US" altLang="zh-CN" sz="2800" i="0" kern="0" dirty="0" smtClean="0"/>
              <a:t>.</a:t>
            </a:r>
            <a:endParaRPr lang="en-US" altLang="zh-CN" sz="2800" i="0" kern="0" dirty="0"/>
          </a:p>
        </p:txBody>
      </p:sp>
    </p:spTree>
    <p:extLst>
      <p:ext uri="{BB962C8B-B14F-4D97-AF65-F5344CB8AC3E}">
        <p14:creationId xmlns:p14="http://schemas.microsoft.com/office/powerpoint/2010/main" val="75384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par>
                                <p:cTn id="44" presetID="10"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6" grpId="1" animBg="1"/>
      <p:bldP spid="7" grpId="0" animBg="1"/>
      <p:bldP spid="8" grpId="0" animBg="1"/>
      <p:bldP spid="14" grpId="0"/>
      <p:bldP spid="1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dirty="0"/>
              <a:t>Incorrect use of SSL API</a:t>
            </a: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16</a:t>
            </a:fld>
            <a:endParaRPr lang="en-US" altLang="zh-CN" dirty="0"/>
          </a:p>
        </p:txBody>
      </p:sp>
      <p:sp>
        <p:nvSpPr>
          <p:cNvPr id="15" name="Left-Up Arrow 14"/>
          <p:cNvSpPr/>
          <p:nvPr/>
        </p:nvSpPr>
        <p:spPr>
          <a:xfrm rot="16200000">
            <a:off x="2409778" y="2431142"/>
            <a:ext cx="1950045" cy="2780523"/>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16" name="Left-Up Arrow 15"/>
          <p:cNvSpPr/>
          <p:nvPr/>
        </p:nvSpPr>
        <p:spPr>
          <a:xfrm rot="10800000">
            <a:off x="4849670" y="2846381"/>
            <a:ext cx="2330717" cy="1950046"/>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7" name="Picture 16"/>
          <p:cNvPicPr>
            <a:picLocks noChangeAspect="1"/>
          </p:cNvPicPr>
          <p:nvPr/>
        </p:nvPicPr>
        <p:blipFill>
          <a:blip r:embed="rId2"/>
          <a:stretch>
            <a:fillRect/>
          </a:stretch>
        </p:blipFill>
        <p:spPr>
          <a:xfrm>
            <a:off x="4076327" y="2646499"/>
            <a:ext cx="1433675" cy="1273594"/>
          </a:xfrm>
          <a:prstGeom prst="rect">
            <a:avLst/>
          </a:prstGeom>
        </p:spPr>
      </p:pic>
      <p:pic>
        <p:nvPicPr>
          <p:cNvPr id="18" name="Picture 17"/>
          <p:cNvPicPr>
            <a:picLocks noChangeAspect="1"/>
          </p:cNvPicPr>
          <p:nvPr/>
        </p:nvPicPr>
        <p:blipFill>
          <a:blip r:embed="rId3"/>
          <a:stretch>
            <a:fillRect/>
          </a:stretch>
        </p:blipFill>
        <p:spPr>
          <a:xfrm>
            <a:off x="4318259" y="1274870"/>
            <a:ext cx="949810" cy="1050938"/>
          </a:xfrm>
          <a:prstGeom prst="rect">
            <a:avLst/>
          </a:prstGeom>
        </p:spPr>
      </p:pic>
      <p:pic>
        <p:nvPicPr>
          <p:cNvPr id="19" name="Picture 18"/>
          <p:cNvPicPr>
            <a:picLocks noChangeAspect="1"/>
          </p:cNvPicPr>
          <p:nvPr/>
        </p:nvPicPr>
        <p:blipFill>
          <a:blip r:embed="rId4"/>
          <a:stretch>
            <a:fillRect/>
          </a:stretch>
        </p:blipFill>
        <p:spPr>
          <a:xfrm>
            <a:off x="165466" y="1407226"/>
            <a:ext cx="4107482" cy="2765370"/>
          </a:xfrm>
          <a:prstGeom prst="rect">
            <a:avLst/>
          </a:prstGeom>
        </p:spPr>
      </p:pic>
      <p:sp>
        <p:nvSpPr>
          <p:cNvPr id="20" name="Rectangle 19"/>
          <p:cNvSpPr/>
          <p:nvPr/>
        </p:nvSpPr>
        <p:spPr>
          <a:xfrm>
            <a:off x="3384800" y="2242922"/>
            <a:ext cx="2787400" cy="553998"/>
          </a:xfrm>
          <a:prstGeom prst="rect">
            <a:avLst/>
          </a:prstGeom>
        </p:spPr>
        <p:txBody>
          <a:bodyPr wrap="square">
            <a:spAutoFit/>
          </a:bodyPr>
          <a:lstStyle/>
          <a:p>
            <a:pPr>
              <a:lnSpc>
                <a:spcPct val="150000"/>
              </a:lnSpc>
            </a:pPr>
            <a:r>
              <a:rPr lang="en-US" altLang="zh-CN" sz="2000" b="1" i="0" dirty="0" smtClean="0">
                <a:solidFill>
                  <a:srgbClr val="FF6600"/>
                </a:solidFill>
              </a:rPr>
              <a:t>Poisoned DNS cache</a:t>
            </a:r>
            <a:endParaRPr lang="en-US" altLang="zh-CN" sz="2000" b="1" i="0" dirty="0">
              <a:solidFill>
                <a:srgbClr val="FF6600"/>
              </a:solidFill>
            </a:endParaRPr>
          </a:p>
        </p:txBody>
      </p:sp>
      <p:pic>
        <p:nvPicPr>
          <p:cNvPr id="21" name="Picture 20"/>
          <p:cNvPicPr>
            <a:picLocks noChangeAspect="1"/>
          </p:cNvPicPr>
          <p:nvPr/>
        </p:nvPicPr>
        <p:blipFill>
          <a:blip r:embed="rId5"/>
          <a:stretch>
            <a:fillRect/>
          </a:stretch>
        </p:blipFill>
        <p:spPr>
          <a:xfrm>
            <a:off x="516470" y="4133019"/>
            <a:ext cx="4832576" cy="2569226"/>
          </a:xfrm>
          <a:prstGeom prst="rect">
            <a:avLst/>
          </a:prstGeom>
        </p:spPr>
      </p:pic>
      <p:pic>
        <p:nvPicPr>
          <p:cNvPr id="22" name="Picture 21"/>
          <p:cNvPicPr>
            <a:picLocks noChangeAspect="1"/>
          </p:cNvPicPr>
          <p:nvPr/>
        </p:nvPicPr>
        <p:blipFill>
          <a:blip r:embed="rId6"/>
          <a:stretch>
            <a:fillRect/>
          </a:stretch>
        </p:blipFill>
        <p:spPr>
          <a:xfrm>
            <a:off x="5139608" y="873493"/>
            <a:ext cx="3828095" cy="3469907"/>
          </a:xfrm>
          <a:prstGeom prst="rect">
            <a:avLst/>
          </a:prstGeom>
        </p:spPr>
      </p:pic>
      <p:sp>
        <p:nvSpPr>
          <p:cNvPr id="3" name="Rectangle 2"/>
          <p:cNvSpPr/>
          <p:nvPr/>
        </p:nvSpPr>
        <p:spPr>
          <a:xfrm>
            <a:off x="5423653" y="4489902"/>
            <a:ext cx="3544050" cy="1815882"/>
          </a:xfrm>
          <a:prstGeom prst="rect">
            <a:avLst/>
          </a:prstGeom>
        </p:spPr>
        <p:txBody>
          <a:bodyPr wrap="square">
            <a:spAutoFit/>
          </a:bodyPr>
          <a:lstStyle/>
          <a:p>
            <a:r>
              <a:rPr lang="en-US" altLang="zh-CN" i="0" kern="0" dirty="0">
                <a:solidFill>
                  <a:schemeClr val="tx1"/>
                </a:solidFill>
              </a:rPr>
              <a:t>Man-in-the-middle attacks caused by </a:t>
            </a:r>
            <a:r>
              <a:rPr lang="en-US" altLang="zh-CN" b="1" i="0" kern="0" dirty="0">
                <a:solidFill>
                  <a:srgbClr val="7030A0"/>
                </a:solidFill>
              </a:rPr>
              <a:t>incorrect </a:t>
            </a:r>
            <a:r>
              <a:rPr lang="en-US" altLang="zh-CN" b="1" i="0" kern="0" dirty="0" smtClean="0">
                <a:solidFill>
                  <a:srgbClr val="7030A0"/>
                </a:solidFill>
              </a:rPr>
              <a:t>hostname validation</a:t>
            </a:r>
            <a:r>
              <a:rPr lang="en-US" altLang="zh-CN" i="0" kern="0" dirty="0" smtClean="0"/>
              <a:t>.</a:t>
            </a:r>
            <a:endParaRPr lang="en-US" altLang="zh-CN" i="0" kern="0" dirty="0"/>
          </a:p>
        </p:txBody>
      </p:sp>
    </p:spTree>
    <p:extLst>
      <p:ext uri="{BB962C8B-B14F-4D97-AF65-F5344CB8AC3E}">
        <p14:creationId xmlns:p14="http://schemas.microsoft.com/office/powerpoint/2010/main" val="227128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3600" b="1" dirty="0" err="1" smtClean="0"/>
              <a:t>OpenSSL</a:t>
            </a:r>
            <a:r>
              <a:rPr lang="en-US" altLang="zh-CN" sz="3600" b="1" dirty="0" smtClean="0"/>
              <a:t> API </a:t>
            </a:r>
            <a:r>
              <a:rPr lang="zh-CN" altLang="en-US" sz="3600" b="1" dirty="0" smtClean="0"/>
              <a:t>漏洞逻辑</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17</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401205"/>
          </a:xfrm>
          <a:prstGeom prst="rect">
            <a:avLst/>
          </a:prstGeom>
        </p:spPr>
        <p:txBody>
          <a:bodyPr wrap="square">
            <a:spAutoFit/>
          </a:bodyPr>
          <a:lstStyle/>
          <a:p>
            <a:r>
              <a:rPr lang="en-US" altLang="zh-CN" sz="2000" b="1" i="0" dirty="0" err="1" smtClean="0">
                <a:solidFill>
                  <a:schemeClr val="tx1"/>
                </a:solidFill>
                <a:latin typeface="Calibri" panose="020F0502020204030204" pitchFamily="34" charset="0"/>
              </a:rPr>
              <a:t>ctx</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SSL_CTX_new</a:t>
            </a:r>
            <a:r>
              <a:rPr lang="en-US" altLang="zh-CN" sz="2000" i="0" dirty="0">
                <a:solidFill>
                  <a:schemeClr val="tx1"/>
                </a:solidFill>
                <a:latin typeface="Calibri" panose="020F0502020204030204" pitchFamily="34" charset="0"/>
              </a:rPr>
              <a:t>(method);</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ssl</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SSL_new</a:t>
            </a:r>
            <a:r>
              <a:rPr lang="en-US" altLang="zh-CN" sz="2000" i="0" dirty="0">
                <a:solidFill>
                  <a:schemeClr val="tx1"/>
                </a:solidFill>
                <a:latin typeface="Calibri" panose="020F0502020204030204" pitchFamily="34" charset="0"/>
              </a:rPr>
              <a:t>(</a:t>
            </a:r>
            <a:r>
              <a:rPr lang="en-US" altLang="zh-CN" sz="2000" b="1"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b="1" i="0" dirty="0" smtClean="0">
                <a:solidFill>
                  <a:schemeClr val="tx1"/>
                </a:solidFill>
                <a:latin typeface="Calibri" panose="020F0502020204030204" pitchFamily="34" charset="0"/>
              </a:rPr>
              <a:t>...</a:t>
            </a:r>
            <a:endParaRPr lang="en-US" altLang="zh-CN" sz="2000" b="1" i="0" dirty="0">
              <a:solidFill>
                <a:schemeClr val="tx1"/>
              </a:solidFill>
              <a:latin typeface="Calibri" panose="020F0502020204030204" pitchFamily="34" charset="0"/>
            </a:endParaRPr>
          </a:p>
          <a:p>
            <a:r>
              <a:rPr lang="en-US" altLang="zh-CN" sz="2000" b="1" i="0" dirty="0" err="1" smtClean="0">
                <a:solidFill>
                  <a:srgbClr val="7030A0"/>
                </a:solidFill>
                <a:latin typeface="Calibri" panose="020F0502020204030204" pitchFamily="34" charset="0"/>
              </a:rPr>
              <a:t>SSL_connect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smtClean="0">
                <a:solidFill>
                  <a:schemeClr val="tx1"/>
                </a:solidFill>
                <a:latin typeface="Calibri" panose="020F0502020204030204" pitchFamily="34" charset="0"/>
              </a:rPr>
              <a:t>);</a:t>
            </a:r>
          </a:p>
          <a:p>
            <a:r>
              <a:rPr lang="en-US" altLang="zh-CN" sz="2000" b="1" i="0" dirty="0" smtClean="0">
                <a:solidFill>
                  <a:schemeClr val="tx1"/>
                </a:solidFill>
              </a:rPr>
              <a:t>…</a:t>
            </a:r>
          </a:p>
          <a:p>
            <a:r>
              <a:rPr lang="en-US" altLang="zh-CN" sz="2000" i="0" dirty="0" smtClean="0">
                <a:solidFill>
                  <a:schemeClr val="tx1"/>
                </a:solidFill>
                <a:latin typeface="Calibri" panose="020F0502020204030204" pitchFamily="34" charset="0"/>
              </a:rPr>
              <a:t>if(</a:t>
            </a:r>
            <a:r>
              <a:rPr lang="en-US" altLang="zh-CN" sz="2000" b="1" i="0" dirty="0" err="1" smtClean="0">
                <a:solidFill>
                  <a:srgbClr val="7030A0"/>
                </a:solidFill>
                <a:latin typeface="Calibri" panose="020F0502020204030204" pitchFamily="34" charset="0"/>
              </a:rPr>
              <a:t>SSL_get_verify_result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smtClean="0">
                <a:solidFill>
                  <a:schemeClr val="tx1"/>
                </a:solidFill>
                <a:latin typeface="Calibri" panose="020F0502020204030204" pitchFamily="34" charset="0"/>
              </a:rPr>
              <a:t>)</a:t>
            </a:r>
          </a:p>
          <a:p>
            <a:r>
              <a:rPr lang="en-US" altLang="zh-CN" sz="2000" i="0" dirty="0">
                <a:latin typeface="Calibri" panose="020F0502020204030204" pitchFamily="34" charset="0"/>
              </a:rPr>
              <a:t> </a:t>
            </a:r>
            <a:r>
              <a:rPr lang="en-US" altLang="zh-CN" sz="2000" i="0" dirty="0" smtClean="0">
                <a:latin typeface="Calibri" panose="020F0502020204030204" pitchFamily="34" charset="0"/>
              </a:rPr>
              <a:t>          </a:t>
            </a:r>
            <a:r>
              <a:rPr lang="en-US" altLang="zh-CN" sz="2000" i="0" dirty="0" smtClean="0">
                <a:solidFill>
                  <a:schemeClr val="tx1"/>
                </a:solidFill>
                <a:latin typeface="Calibri" panose="020F0502020204030204" pitchFamily="34" charset="0"/>
              </a:rPr>
              <a:t>==</a:t>
            </a:r>
            <a:r>
              <a:rPr lang="en-US" altLang="zh-CN" sz="2000" b="1" dirty="0">
                <a:solidFill>
                  <a:srgbClr val="7030A0"/>
                </a:solidFill>
                <a:latin typeface="Calibri" panose="020F0502020204030204" pitchFamily="34" charset="0"/>
              </a:rPr>
              <a:t>X509_V_OK</a:t>
            </a:r>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a:p>
            <a:r>
              <a:rPr lang="en-US" altLang="zh-CN" sz="2000" i="0" dirty="0">
                <a:solidFill>
                  <a:schemeClr val="tx1">
                    <a:lumMod val="50000"/>
                    <a:lumOff val="50000"/>
                  </a:schemeClr>
                </a:solidFill>
                <a:latin typeface="Calibri" panose="020F0502020204030204" pitchFamily="34" charset="0"/>
              </a:rPr>
              <a:t>          //Validation succeeds.</a:t>
            </a:r>
          </a:p>
          <a:p>
            <a:r>
              <a:rPr lang="en-US" altLang="zh-CN" sz="2000" i="0" dirty="0" smtClean="0">
                <a:solidFill>
                  <a:schemeClr val="tx1"/>
                </a:solidFill>
                <a:latin typeface="Calibri" panose="020F0502020204030204" pitchFamily="34" charset="0"/>
              </a:rPr>
              <a:t>}</a:t>
            </a:r>
          </a:p>
          <a:p>
            <a:r>
              <a:rPr lang="en-US" altLang="zh-CN" sz="2000" i="0" dirty="0" smtClean="0">
                <a:solidFill>
                  <a:schemeClr val="tx1"/>
                </a:solidFill>
                <a:latin typeface="Calibri" panose="020F0502020204030204" pitchFamily="34" charset="0"/>
              </a:rPr>
              <a:t>else{</a:t>
            </a:r>
            <a:endParaRPr lang="en-US" altLang="zh-CN" sz="2000" i="0" dirty="0">
              <a:solidFill>
                <a:schemeClr val="tx1"/>
              </a:solidFill>
              <a:latin typeface="Calibri" panose="020F0502020204030204" pitchFamily="34" charset="0"/>
            </a:endParaRPr>
          </a:p>
          <a:p>
            <a:r>
              <a:rPr lang="en-US" altLang="zh-CN" sz="2000" i="0" dirty="0">
                <a:solidFill>
                  <a:schemeClr val="tx1">
                    <a:lumMod val="50000"/>
                    <a:lumOff val="50000"/>
                  </a:schemeClr>
                </a:solidFill>
                <a:latin typeface="Calibri" panose="020F0502020204030204" pitchFamily="34" charset="0"/>
              </a:rPr>
              <a:t>         //Validation fails and 	</a:t>
            </a:r>
            <a:r>
              <a:rPr lang="en-US" altLang="zh-CN" sz="2000" i="0" dirty="0" smtClean="0">
                <a:solidFill>
                  <a:schemeClr val="tx1">
                    <a:lumMod val="50000"/>
                    <a:lumOff val="50000"/>
                  </a:schemeClr>
                </a:solidFill>
                <a:latin typeface="Calibri" panose="020F0502020204030204" pitchFamily="34" charset="0"/>
              </a:rPr>
              <a:t>terminate </a:t>
            </a:r>
            <a:r>
              <a:rPr lang="en-US" altLang="zh-CN" sz="2000" i="0" dirty="0">
                <a:solidFill>
                  <a:schemeClr val="tx1">
                    <a:lumMod val="50000"/>
                    <a:lumOff val="50000"/>
                  </a:schemeClr>
                </a:solidFill>
                <a:latin typeface="Calibri" panose="020F0502020204030204" pitchFamily="34" charset="0"/>
              </a:rPr>
              <a:t>connection</a:t>
            </a:r>
          </a:p>
          <a:p>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p:txBody>
      </p:sp>
      <p:sp>
        <p:nvSpPr>
          <p:cNvPr id="9" name="Rectangle 3"/>
          <p:cNvSpPr txBox="1">
            <a:spLocks noChangeArrowheads="1"/>
          </p:cNvSpPr>
          <p:nvPr/>
        </p:nvSpPr>
        <p:spPr bwMode="auto">
          <a:xfrm>
            <a:off x="1219200" y="1066800"/>
            <a:ext cx="696025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kern="0" dirty="0"/>
              <a:t>V</a:t>
            </a:r>
            <a:r>
              <a:rPr lang="en-US" altLang="zh-CN" sz="2800" b="1" kern="0" dirty="0" smtClean="0"/>
              <a:t>ulnerable example </a:t>
            </a:r>
            <a:r>
              <a:rPr lang="en-US" altLang="zh-CN" sz="2800" b="1" kern="0" dirty="0"/>
              <a:t> </a:t>
            </a:r>
            <a:r>
              <a:rPr lang="en-US" altLang="zh-CN" sz="2800" b="1" i="0" kern="0" dirty="0" smtClean="0">
                <a:solidFill>
                  <a:srgbClr val="7030A0"/>
                </a:solidFill>
              </a:rPr>
              <a:t>(</a:t>
            </a:r>
            <a:r>
              <a:rPr lang="en-US" altLang="zh-CN" sz="2800" b="1" i="0" kern="0" dirty="0" err="1" smtClean="0">
                <a:solidFill>
                  <a:srgbClr val="7030A0"/>
                </a:solidFill>
              </a:rPr>
              <a:t>OpenSSL</a:t>
            </a:r>
            <a:r>
              <a:rPr lang="en-US" altLang="zh-CN" sz="2800" b="1" i="0" kern="0" dirty="0" smtClean="0">
                <a:solidFill>
                  <a:srgbClr val="7030A0"/>
                </a:solidFill>
              </a:rPr>
              <a:t> API)</a:t>
            </a:r>
            <a:endParaRPr lang="en-US" altLang="zh-CN" sz="2800" b="1" i="0" kern="0" dirty="0">
              <a:solidFill>
                <a:srgbClr val="7030A0"/>
              </a:solidFill>
            </a:endParaRPr>
          </a:p>
        </p:txBody>
      </p:sp>
      <p:sp>
        <p:nvSpPr>
          <p:cNvPr id="26" name="TextBox 25"/>
          <p:cNvSpPr txBox="1"/>
          <p:nvPr/>
        </p:nvSpPr>
        <p:spPr>
          <a:xfrm>
            <a:off x="4724400" y="1591485"/>
            <a:ext cx="2927212" cy="461665"/>
          </a:xfrm>
          <a:prstGeom prst="rect">
            <a:avLst/>
          </a:prstGeom>
          <a:noFill/>
        </p:spPr>
        <p:txBody>
          <a:bodyPr wrap="none" rtlCol="0">
            <a:spAutoFit/>
          </a:bodyPr>
          <a:lstStyle/>
          <a:p>
            <a:pPr>
              <a:buNone/>
            </a:pPr>
            <a:r>
              <a:rPr lang="en-US" altLang="zh-CN" sz="2400" i="0" dirty="0" smtClean="0">
                <a:solidFill>
                  <a:schemeClr val="tx1"/>
                </a:solidFill>
              </a:rPr>
              <a:t>Create SSL context.</a:t>
            </a:r>
            <a:endParaRPr lang="zh-CN" altLang="en-US" sz="2400" i="0" dirty="0" smtClean="0">
              <a:solidFill>
                <a:schemeClr val="tx1"/>
              </a:solidFill>
            </a:endParaRPr>
          </a:p>
        </p:txBody>
      </p:sp>
      <p:sp>
        <p:nvSpPr>
          <p:cNvPr id="29" name="TextBox 28"/>
          <p:cNvSpPr txBox="1"/>
          <p:nvPr/>
        </p:nvSpPr>
        <p:spPr>
          <a:xfrm>
            <a:off x="4753708" y="2279717"/>
            <a:ext cx="2980111" cy="461665"/>
          </a:xfrm>
          <a:prstGeom prst="rect">
            <a:avLst/>
          </a:prstGeom>
          <a:noFill/>
        </p:spPr>
        <p:txBody>
          <a:bodyPr wrap="none" rtlCol="0">
            <a:spAutoFit/>
          </a:bodyPr>
          <a:lstStyle/>
          <a:p>
            <a:pPr>
              <a:buNone/>
            </a:pPr>
            <a:r>
              <a:rPr lang="en-US" altLang="zh-CN" sz="2400" i="0" dirty="0" smtClean="0">
                <a:solidFill>
                  <a:schemeClr val="tx1"/>
                </a:solidFill>
              </a:rPr>
              <a:t>Create SSL session.</a:t>
            </a:r>
            <a:endParaRPr lang="zh-CN" altLang="en-US" sz="2400" i="0" dirty="0" smtClean="0">
              <a:solidFill>
                <a:schemeClr val="tx1"/>
              </a:solidFill>
            </a:endParaRPr>
          </a:p>
        </p:txBody>
      </p:sp>
      <p:sp>
        <p:nvSpPr>
          <p:cNvPr id="33" name="TextBox 32"/>
          <p:cNvSpPr txBox="1"/>
          <p:nvPr/>
        </p:nvSpPr>
        <p:spPr>
          <a:xfrm>
            <a:off x="4753708" y="2967949"/>
            <a:ext cx="3444982" cy="461665"/>
          </a:xfrm>
          <a:prstGeom prst="rect">
            <a:avLst/>
          </a:prstGeom>
          <a:noFill/>
        </p:spPr>
        <p:txBody>
          <a:bodyPr wrap="none" rtlCol="0">
            <a:spAutoFit/>
          </a:bodyPr>
          <a:lstStyle/>
          <a:p>
            <a:pPr>
              <a:buNone/>
            </a:pPr>
            <a:r>
              <a:rPr lang="en-US" altLang="zh-CN" sz="2400" i="0" dirty="0" smtClean="0">
                <a:solidFill>
                  <a:schemeClr val="tx1"/>
                </a:solidFill>
              </a:rPr>
              <a:t>Launch SSL handshake</a:t>
            </a:r>
            <a:endParaRPr lang="zh-CN" altLang="en-US" sz="2400" i="0" dirty="0" smtClean="0">
              <a:solidFill>
                <a:schemeClr val="tx1"/>
              </a:solidFill>
            </a:endParaRPr>
          </a:p>
        </p:txBody>
      </p:sp>
      <p:sp>
        <p:nvSpPr>
          <p:cNvPr id="25" name="Rectangle 24"/>
          <p:cNvSpPr/>
          <p:nvPr/>
        </p:nvSpPr>
        <p:spPr bwMode="auto">
          <a:xfrm>
            <a:off x="1371600" y="1774876"/>
            <a:ext cx="2590800"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27" name="Straight Arrow Connector 26"/>
          <p:cNvCxnSpPr>
            <a:endCxn id="26" idx="1"/>
          </p:cNvCxnSpPr>
          <p:nvPr/>
        </p:nvCxnSpPr>
        <p:spPr bwMode="auto">
          <a:xfrm flipV="1">
            <a:off x="3962400" y="1822318"/>
            <a:ext cx="762000" cy="167285"/>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8" name="Rectangle 27"/>
          <p:cNvSpPr/>
          <p:nvPr/>
        </p:nvSpPr>
        <p:spPr bwMode="auto">
          <a:xfrm>
            <a:off x="1336431" y="2368411"/>
            <a:ext cx="1559169"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31" name="Straight Arrow Connector 30"/>
          <p:cNvCxnSpPr>
            <a:endCxn id="29" idx="1"/>
          </p:cNvCxnSpPr>
          <p:nvPr/>
        </p:nvCxnSpPr>
        <p:spPr bwMode="auto">
          <a:xfrm flipV="1">
            <a:off x="2895600" y="2510550"/>
            <a:ext cx="1858108" cy="44348"/>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2" name="Rectangle 31"/>
          <p:cNvSpPr/>
          <p:nvPr/>
        </p:nvSpPr>
        <p:spPr bwMode="auto">
          <a:xfrm>
            <a:off x="838200" y="3012096"/>
            <a:ext cx="1828800"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35" name="Straight Arrow Connector 34"/>
          <p:cNvCxnSpPr>
            <a:endCxn id="33" idx="1"/>
          </p:cNvCxnSpPr>
          <p:nvPr/>
        </p:nvCxnSpPr>
        <p:spPr bwMode="auto">
          <a:xfrm flipV="1">
            <a:off x="2667000" y="3198782"/>
            <a:ext cx="2086708" cy="4071"/>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7" name="Rectangle 36"/>
          <p:cNvSpPr/>
          <p:nvPr/>
        </p:nvSpPr>
        <p:spPr bwMode="auto">
          <a:xfrm>
            <a:off x="838200" y="3614933"/>
            <a:ext cx="2971799" cy="652267"/>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rgbClr val="7030A0"/>
              </a:solidFill>
              <a:effectLst/>
              <a:latin typeface="Arial" pitchFamily="34" charset="0"/>
              <a:ea typeface="宋体" pitchFamily="2" charset="-122"/>
              <a:cs typeface="Arial" pitchFamily="34" charset="0"/>
            </a:endParaRPr>
          </a:p>
        </p:txBody>
      </p:sp>
      <p:cxnSp>
        <p:nvCxnSpPr>
          <p:cNvPr id="39" name="Straight Arrow Connector 38"/>
          <p:cNvCxnSpPr/>
          <p:nvPr/>
        </p:nvCxnSpPr>
        <p:spPr bwMode="auto">
          <a:xfrm flipV="1">
            <a:off x="3824654" y="3941066"/>
            <a:ext cx="929054" cy="1"/>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4768363" y="3656181"/>
            <a:ext cx="3918437" cy="2308324"/>
          </a:xfrm>
          <a:prstGeom prst="rect">
            <a:avLst/>
          </a:prstGeom>
          <a:noFill/>
        </p:spPr>
        <p:txBody>
          <a:bodyPr wrap="square" rtlCol="0">
            <a:spAutoFit/>
          </a:bodyPr>
          <a:lstStyle/>
          <a:p>
            <a:pPr>
              <a:buNone/>
            </a:pPr>
            <a:r>
              <a:rPr lang="en-US" altLang="zh-CN" sz="2400" i="0" dirty="0" smtClean="0">
                <a:solidFill>
                  <a:schemeClr val="tx1"/>
                </a:solidFill>
              </a:rPr>
              <a:t>Check the built-in certificate validation result after handshake, but </a:t>
            </a:r>
            <a:r>
              <a:rPr lang="en-US" altLang="zh-CN" sz="2400" i="0" dirty="0" smtClean="0">
                <a:solidFill>
                  <a:srgbClr val="7030A0"/>
                </a:solidFill>
              </a:rPr>
              <a:t>if </a:t>
            </a:r>
            <a:r>
              <a:rPr lang="en-US" altLang="zh-CN" sz="2400" b="1" i="0" dirty="0" smtClean="0">
                <a:solidFill>
                  <a:srgbClr val="7030A0"/>
                </a:solidFill>
              </a:rPr>
              <a:t>no certificate is presented</a:t>
            </a:r>
            <a:r>
              <a:rPr lang="en-US" altLang="zh-CN" sz="2400" i="0" dirty="0">
                <a:solidFill>
                  <a:srgbClr val="7030A0"/>
                </a:solidFill>
              </a:rPr>
              <a:t>, </a:t>
            </a:r>
            <a:r>
              <a:rPr lang="en-US" altLang="zh-CN" sz="2400" b="1" dirty="0" smtClean="0">
                <a:solidFill>
                  <a:srgbClr val="7030A0"/>
                </a:solidFill>
              </a:rPr>
              <a:t>X509_V_OK </a:t>
            </a:r>
            <a:r>
              <a:rPr lang="en-US" altLang="zh-CN" sz="2400" b="1" i="0" dirty="0" smtClean="0">
                <a:solidFill>
                  <a:srgbClr val="7030A0"/>
                </a:solidFill>
              </a:rPr>
              <a:t>flag can still be set.</a:t>
            </a:r>
            <a:endParaRPr lang="zh-CN" altLang="en-US" sz="2400" b="1" i="0" dirty="0" smtClean="0">
              <a:solidFill>
                <a:srgbClr val="7030A0"/>
              </a:solidFill>
            </a:endParaRPr>
          </a:p>
        </p:txBody>
      </p:sp>
    </p:spTree>
    <p:extLst>
      <p:ext uri="{BB962C8B-B14F-4D97-AF65-F5344CB8AC3E}">
        <p14:creationId xmlns:p14="http://schemas.microsoft.com/office/powerpoint/2010/main" val="35272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par>
                                <p:cTn id="21" presetID="10"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2" grpId="0" animBg="1"/>
      <p:bldP spid="37" grpId="0" animBg="1"/>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18</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676921"/>
          </a:xfrm>
          <a:prstGeom prst="rect">
            <a:avLst/>
          </a:prstGeom>
        </p:spPr>
        <p:txBody>
          <a:bodyPr wrap="square">
            <a:spAutoFit/>
          </a:bodyPr>
          <a:lstStyle/>
          <a:p>
            <a:pPr>
              <a:lnSpc>
                <a:spcPts val="1700"/>
              </a:lnSpc>
            </a:pPr>
            <a:r>
              <a:rPr lang="en-US" altLang="zh-CN" sz="1800" b="1" i="0" dirty="0" err="1" smtClean="0">
                <a:solidFill>
                  <a:schemeClr val="tx1"/>
                </a:solidFill>
                <a:latin typeface="Calibri" panose="020F0502020204030204" pitchFamily="34" charset="0"/>
              </a:rPr>
              <a:t>ctx</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a:solidFill>
                  <a:srgbClr val="7030A0"/>
                </a:solidFill>
                <a:latin typeface="Calibri" panose="020F0502020204030204" pitchFamily="34" charset="0"/>
              </a:rPr>
              <a:t>SSL_CTX_new</a:t>
            </a:r>
            <a:r>
              <a:rPr lang="en-US" altLang="zh-CN" sz="1800" i="0" dirty="0">
                <a:solidFill>
                  <a:schemeClr val="tx1"/>
                </a:solidFill>
                <a:latin typeface="Calibri" panose="020F0502020204030204" pitchFamily="34" charset="0"/>
              </a:rPr>
              <a:t>(method);</a:t>
            </a:r>
          </a:p>
          <a:p>
            <a:pPr>
              <a:lnSpc>
                <a:spcPts val="1700"/>
              </a:lnSpc>
            </a:pPr>
            <a:r>
              <a:rPr lang="en-US" altLang="zh-CN" sz="1800" b="1" i="0" dirty="0">
                <a:solidFill>
                  <a:schemeClr val="tx1"/>
                </a:solidFill>
                <a:latin typeface="Calibri" panose="020F0502020204030204" pitchFamily="34" charset="0"/>
              </a:rPr>
              <a:t>...</a:t>
            </a:r>
          </a:p>
          <a:p>
            <a:pPr>
              <a:lnSpc>
                <a:spcPts val="1700"/>
              </a:lnSpc>
            </a:pPr>
            <a:r>
              <a:rPr lang="en-US" altLang="zh-CN" sz="1800" b="1" i="0" dirty="0" err="1" smtClean="0">
                <a:solidFill>
                  <a:schemeClr val="tx1"/>
                </a:solidFill>
                <a:latin typeface="Calibri" panose="020F0502020204030204" pitchFamily="34" charset="0"/>
              </a:rPr>
              <a:t>ssl</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a:solidFill>
                  <a:srgbClr val="7030A0"/>
                </a:solidFill>
                <a:latin typeface="Calibri" panose="020F0502020204030204" pitchFamily="34" charset="0"/>
              </a:rPr>
              <a:t>SSL_new</a:t>
            </a:r>
            <a:r>
              <a:rPr lang="en-US" altLang="zh-CN" sz="1800" i="0" dirty="0">
                <a:solidFill>
                  <a:schemeClr val="tx1"/>
                </a:solidFill>
                <a:latin typeface="Calibri" panose="020F0502020204030204" pitchFamily="34" charset="0"/>
              </a:rPr>
              <a:t>(</a:t>
            </a:r>
            <a:r>
              <a:rPr lang="en-US" altLang="zh-CN" sz="1800" b="1" i="0" dirty="0" err="1">
                <a:solidFill>
                  <a:schemeClr val="tx1"/>
                </a:solidFill>
                <a:latin typeface="Calibri" panose="020F0502020204030204" pitchFamily="34" charset="0"/>
              </a:rPr>
              <a:t>ctx</a:t>
            </a:r>
            <a:r>
              <a:rPr lang="en-US" altLang="zh-CN" sz="1800" i="0" dirty="0">
                <a:solidFill>
                  <a:schemeClr val="tx1"/>
                </a:solidFill>
                <a:latin typeface="Calibri" panose="020F0502020204030204" pitchFamily="34" charset="0"/>
              </a:rPr>
              <a:t>);</a:t>
            </a:r>
          </a:p>
          <a:p>
            <a:pPr>
              <a:lnSpc>
                <a:spcPts val="1700"/>
              </a:lnSpc>
            </a:pPr>
            <a:r>
              <a:rPr lang="en-US" altLang="zh-CN" sz="1800" b="1" i="0" dirty="0" smtClean="0">
                <a:solidFill>
                  <a:schemeClr val="tx1"/>
                </a:solidFill>
                <a:latin typeface="Calibri" panose="020F0502020204030204" pitchFamily="34" charset="0"/>
              </a:rPr>
              <a:t>...</a:t>
            </a:r>
            <a:endParaRPr lang="en-US" altLang="zh-CN" sz="1800" b="1" i="0" dirty="0">
              <a:solidFill>
                <a:schemeClr val="tx1"/>
              </a:solidFill>
              <a:latin typeface="Calibri" panose="020F0502020204030204" pitchFamily="34" charset="0"/>
            </a:endParaRPr>
          </a:p>
          <a:p>
            <a:pPr>
              <a:lnSpc>
                <a:spcPts val="1700"/>
              </a:lnSpc>
            </a:pPr>
            <a:r>
              <a:rPr lang="en-US" altLang="zh-CN" sz="1800" b="1" i="0" dirty="0" err="1" smtClean="0">
                <a:solidFill>
                  <a:srgbClr val="7030A0"/>
                </a:solidFill>
                <a:latin typeface="Calibri" panose="020F0502020204030204" pitchFamily="34" charset="0"/>
              </a:rPr>
              <a:t>SSL_connect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b="1" i="0" dirty="0" smtClean="0">
                <a:solidFill>
                  <a:schemeClr val="tx1"/>
                </a:solidFill>
              </a:rPr>
              <a:t>…</a:t>
            </a:r>
          </a:p>
          <a:p>
            <a:pPr>
              <a:lnSpc>
                <a:spcPts val="1700"/>
              </a:lnSpc>
            </a:pPr>
            <a:r>
              <a:rPr lang="en-US" altLang="zh-CN" sz="1800" b="1" i="0" dirty="0">
                <a:solidFill>
                  <a:schemeClr val="tx1"/>
                </a:solidFill>
                <a:latin typeface="Calibri" panose="020F0502020204030204" pitchFamily="34" charset="0"/>
              </a:rPr>
              <a:t>cert</a:t>
            </a:r>
            <a:r>
              <a:rPr lang="en-US" altLang="zh-CN" sz="1800" i="0" dirty="0">
                <a:solidFill>
                  <a:schemeClr val="tx1"/>
                </a:solidFill>
                <a:latin typeface="Calibri" panose="020F0502020204030204" pitchFamily="34" charset="0"/>
              </a:rPr>
              <a:t> = </a:t>
            </a:r>
            <a:r>
              <a:rPr lang="en-US" altLang="zh-CN" sz="1800" b="1" i="0" dirty="0" err="1">
                <a:solidFill>
                  <a:srgbClr val="7030A0"/>
                </a:solidFill>
                <a:latin typeface="Calibri" panose="020F0502020204030204" pitchFamily="34" charset="0"/>
              </a:rPr>
              <a:t>SSL_get_peer_certificate</a:t>
            </a:r>
            <a:r>
              <a:rPr lang="en-US" altLang="zh-CN" sz="1800" i="0" dirty="0">
                <a:solidFill>
                  <a:schemeClr val="tx1"/>
                </a:solidFill>
                <a:latin typeface="Calibri" panose="020F0502020204030204" pitchFamily="34" charset="0"/>
              </a:rPr>
              <a:t>(</a:t>
            </a:r>
            <a:r>
              <a:rPr lang="en-US" altLang="zh-CN" sz="1800" b="1" i="0" dirty="0" err="1">
                <a:solidFill>
                  <a:schemeClr val="tx1"/>
                </a:solidFill>
                <a:latin typeface="Calibri" panose="020F0502020204030204" pitchFamily="34" charset="0"/>
              </a:rPr>
              <a:t>ssl</a:t>
            </a:r>
            <a:r>
              <a:rPr lang="en-US" altLang="zh-CN" sz="1800" i="0" dirty="0">
                <a:solidFill>
                  <a:schemeClr val="tx1"/>
                </a:solidFill>
                <a:latin typeface="Calibri" panose="020F0502020204030204" pitchFamily="34" charset="0"/>
              </a:rPr>
              <a:t>);</a:t>
            </a:r>
          </a:p>
          <a:p>
            <a:pPr>
              <a:lnSpc>
                <a:spcPts val="1700"/>
              </a:lnSpc>
            </a:pPr>
            <a:r>
              <a:rPr lang="en-US" altLang="zh-CN" sz="1800" i="0" dirty="0">
                <a:solidFill>
                  <a:schemeClr val="tx1"/>
                </a:solidFill>
                <a:latin typeface="Calibri" panose="020F0502020204030204" pitchFamily="34" charset="0"/>
              </a:rPr>
              <a:t>if (</a:t>
            </a:r>
            <a:r>
              <a:rPr lang="en-US" altLang="zh-CN" sz="1800" b="1" i="0" dirty="0">
                <a:solidFill>
                  <a:schemeClr val="tx1"/>
                </a:solidFill>
                <a:latin typeface="Calibri" panose="020F0502020204030204" pitchFamily="34" charset="0"/>
              </a:rPr>
              <a:t>cert</a:t>
            </a:r>
            <a:r>
              <a:rPr lang="en-US" altLang="zh-CN" sz="1800" i="0" dirty="0">
                <a:solidFill>
                  <a:schemeClr val="tx1"/>
                </a:solidFill>
                <a:latin typeface="Calibri" panose="020F0502020204030204" pitchFamily="34" charset="0"/>
              </a:rPr>
              <a:t> != NULL</a:t>
            </a:r>
            <a:r>
              <a:rPr lang="en-US" altLang="zh-CN" sz="1800" i="0" dirty="0" smtClean="0">
                <a:solidFill>
                  <a:schemeClr val="tx1"/>
                </a:solidFill>
                <a:latin typeface="Calibri" panose="020F0502020204030204" pitchFamily="34" charset="0"/>
              </a:rPr>
              <a:t>){</a:t>
            </a:r>
            <a:endParaRPr lang="en-US" altLang="zh-CN" sz="1800" b="1" i="0" dirty="0" smtClean="0">
              <a:solidFill>
                <a:schemeClr val="tx1"/>
              </a:solidFill>
            </a:endParaRPr>
          </a:p>
          <a:p>
            <a:pPr>
              <a:lnSpc>
                <a:spcPts val="1700"/>
              </a:lnSpc>
            </a:pPr>
            <a:r>
              <a:rPr lang="en-US" altLang="zh-CN" sz="1800" i="0" dirty="0" smtClean="0">
                <a:solidFill>
                  <a:schemeClr val="tx1"/>
                </a:solidFill>
                <a:latin typeface="Calibri" panose="020F0502020204030204" pitchFamily="34" charset="0"/>
              </a:rPr>
              <a:t>        if(</a:t>
            </a:r>
            <a:r>
              <a:rPr lang="en-US" altLang="zh-CN" sz="1800" b="1" i="0" dirty="0" err="1" smtClean="0">
                <a:solidFill>
                  <a:srgbClr val="7030A0"/>
                </a:solidFill>
                <a:latin typeface="Calibri" panose="020F0502020204030204" pitchFamily="34" charset="0"/>
              </a:rPr>
              <a:t>SSL_get_verify_result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i="0" dirty="0">
                <a:latin typeface="Calibri" panose="020F0502020204030204" pitchFamily="34" charset="0"/>
              </a:rPr>
              <a:t> </a:t>
            </a:r>
            <a:r>
              <a:rPr lang="en-US" altLang="zh-CN" sz="1800" i="0" dirty="0" smtClean="0">
                <a:latin typeface="Calibri" panose="020F0502020204030204" pitchFamily="34" charset="0"/>
              </a:rPr>
              <a:t>                  </a:t>
            </a:r>
            <a:r>
              <a:rPr lang="en-US" altLang="zh-CN" sz="1800" i="0" dirty="0" smtClean="0">
                <a:solidFill>
                  <a:schemeClr val="tx1"/>
                </a:solidFill>
                <a:latin typeface="Calibri" panose="020F0502020204030204" pitchFamily="34" charset="0"/>
              </a:rPr>
              <a:t>==</a:t>
            </a:r>
            <a:r>
              <a:rPr lang="en-US" altLang="zh-CN" sz="1800" b="1" dirty="0">
                <a:solidFill>
                  <a:srgbClr val="7030A0"/>
                </a:solidFill>
                <a:latin typeface="Calibri" panose="020F0502020204030204" pitchFamily="34" charset="0"/>
              </a:rPr>
              <a:t>X509_V_OK</a:t>
            </a:r>
            <a:r>
              <a:rPr lang="en-US" altLang="zh-CN" sz="1800" i="0" dirty="0" smtClean="0">
                <a:solidFill>
                  <a:schemeClr val="tx1"/>
                </a:solidFill>
                <a:latin typeface="Calibri" panose="020F0502020204030204" pitchFamily="34" charset="0"/>
              </a:rPr>
              <a:t>){</a:t>
            </a:r>
            <a:endParaRPr lang="en-US" altLang="zh-CN" sz="1800" i="0" dirty="0">
              <a:solidFill>
                <a:schemeClr val="tx1"/>
              </a:solidFill>
              <a:latin typeface="Calibri" panose="020F0502020204030204" pitchFamily="34" charset="0"/>
            </a:endParaRPr>
          </a:p>
          <a:p>
            <a:pPr>
              <a:lnSpc>
                <a:spcPts val="1700"/>
              </a:lnSpc>
            </a:pPr>
            <a:r>
              <a:rPr lang="en-US" altLang="zh-CN" sz="1800" i="0" dirty="0">
                <a:solidFill>
                  <a:srgbClr val="00B050"/>
                </a:solidFill>
                <a:latin typeface="Calibri" panose="020F0502020204030204" pitchFamily="34" charset="0"/>
              </a:rPr>
              <a:t>         </a:t>
            </a:r>
            <a:r>
              <a:rPr lang="en-US" altLang="zh-CN" sz="1800" i="0" dirty="0" smtClean="0">
                <a:solidFill>
                  <a:srgbClr val="00B050"/>
                </a:solidFill>
                <a:latin typeface="Calibri" panose="020F0502020204030204" pitchFamily="34" charset="0"/>
              </a:rPr>
              <a:t>	</a:t>
            </a:r>
            <a:r>
              <a:rPr lang="en-US" altLang="zh-CN" sz="1800" i="0" dirty="0" smtClean="0">
                <a:solidFill>
                  <a:schemeClr val="tx1">
                    <a:lumMod val="50000"/>
                    <a:lumOff val="50000"/>
                  </a:schemeClr>
                </a:solidFill>
                <a:latin typeface="Calibri" panose="020F0502020204030204" pitchFamily="34" charset="0"/>
              </a:rPr>
              <a:t> //Validation succeeds</a:t>
            </a:r>
            <a:r>
              <a:rPr lang="en-US" altLang="zh-CN" sz="1800" i="0" dirty="0">
                <a:solidFill>
                  <a:schemeClr val="tx1">
                    <a:lumMod val="50000"/>
                    <a:lumOff val="50000"/>
                  </a:schemeClr>
                </a:solidFill>
                <a:latin typeface="Calibri" panose="020F0502020204030204" pitchFamily="34" charset="0"/>
              </a:rPr>
              <a:t>.</a:t>
            </a:r>
          </a:p>
          <a:p>
            <a:pPr>
              <a:lnSpc>
                <a:spcPts val="1700"/>
              </a:lnSpc>
            </a:pP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solidFill>
                <a:latin typeface="Calibri" panose="020F0502020204030204" pitchFamily="34" charset="0"/>
              </a:rPr>
              <a:t>        </a:t>
            </a:r>
            <a:r>
              <a:rPr lang="en-US" altLang="zh-CN" sz="1800" i="0" dirty="0" smtClean="0">
                <a:solidFill>
                  <a:schemeClr val="tx1"/>
                </a:solidFill>
                <a:latin typeface="Calibri" panose="020F0502020204030204" pitchFamily="34" charset="0"/>
              </a:rPr>
              <a:t>else{</a:t>
            </a:r>
            <a:endParaRPr lang="en-US" altLang="zh-CN" sz="1800" i="0" dirty="0">
              <a:solidFill>
                <a:schemeClr val="tx1"/>
              </a:solidFill>
              <a:latin typeface="Calibri" panose="020F0502020204030204" pitchFamily="34" charset="0"/>
            </a:endParaRPr>
          </a:p>
          <a:p>
            <a:pPr>
              <a:lnSpc>
                <a:spcPts val="1700"/>
              </a:lnSpc>
            </a:pPr>
            <a:r>
              <a:rPr lang="en-US" altLang="zh-CN" sz="1800" i="0" dirty="0">
                <a:latin typeface="Calibri" panose="020F0502020204030204" pitchFamily="34" charset="0"/>
              </a:rPr>
              <a:t>         </a:t>
            </a:r>
            <a:r>
              <a:rPr lang="en-US" altLang="zh-CN" sz="1800" i="0" dirty="0" smtClean="0">
                <a:latin typeface="Calibri" panose="020F0502020204030204" pitchFamily="34" charset="0"/>
              </a:rPr>
              <a:t>	</a:t>
            </a:r>
            <a:r>
              <a:rPr lang="en-US" altLang="zh-CN" sz="1800" i="0" dirty="0" smtClean="0">
                <a:solidFill>
                  <a:schemeClr val="tx1">
                    <a:lumMod val="50000"/>
                    <a:lumOff val="50000"/>
                  </a:schemeClr>
                </a:solidFill>
                <a:latin typeface="Calibri" panose="020F0502020204030204" pitchFamily="34" charset="0"/>
              </a:rPr>
              <a:t>//</a:t>
            </a:r>
            <a:r>
              <a:rPr lang="en-US" altLang="zh-CN" sz="1800" i="0" dirty="0">
                <a:solidFill>
                  <a:schemeClr val="tx1">
                    <a:lumMod val="50000"/>
                    <a:lumOff val="50000"/>
                  </a:schemeClr>
                </a:solidFill>
                <a:latin typeface="Calibri" panose="020F0502020204030204" pitchFamily="34" charset="0"/>
              </a:rPr>
              <a:t>Validation fails and 	 </a:t>
            </a:r>
            <a:r>
              <a:rPr lang="en-US" altLang="zh-CN" sz="1800" i="0" dirty="0" smtClean="0">
                <a:solidFill>
                  <a:schemeClr val="tx1">
                    <a:lumMod val="50000"/>
                    <a:lumOff val="50000"/>
                  </a:schemeClr>
                </a:solidFill>
                <a:latin typeface="Calibri" panose="020F0502020204030204" pitchFamily="34" charset="0"/>
              </a:rPr>
              <a:t>      terminate </a:t>
            </a:r>
            <a:r>
              <a:rPr lang="en-US" altLang="zh-CN" sz="1800" i="0" dirty="0">
                <a:solidFill>
                  <a:schemeClr val="tx1">
                    <a:lumMod val="50000"/>
                    <a:lumOff val="50000"/>
                  </a:schemeClr>
                </a:solidFill>
                <a:latin typeface="Calibri" panose="020F0502020204030204" pitchFamily="34" charset="0"/>
              </a:rPr>
              <a:t>connection</a:t>
            </a:r>
          </a:p>
          <a:p>
            <a:pPr>
              <a:lnSpc>
                <a:spcPts val="1700"/>
              </a:lnSpc>
            </a:pPr>
            <a:r>
              <a:rPr lang="en-US" altLang="zh-CN" sz="1800" i="0" dirty="0" smtClean="0">
                <a:solidFill>
                  <a:schemeClr val="tx1"/>
                </a:solidFill>
                <a:latin typeface="Calibri" panose="020F0502020204030204" pitchFamily="34" charset="0"/>
              </a:rPr>
              <a:t>        }</a:t>
            </a:r>
          </a:p>
          <a:p>
            <a:pPr>
              <a:lnSpc>
                <a:spcPts val="1700"/>
              </a:lnSpc>
            </a:pPr>
            <a:r>
              <a:rPr lang="en-US" altLang="zh-CN" sz="1800" i="0" dirty="0" smtClean="0">
                <a:solidFill>
                  <a:schemeClr val="tx1"/>
                </a:solidFill>
                <a:latin typeface="Calibri" panose="020F0502020204030204" pitchFamily="34" charset="0"/>
              </a:rPr>
              <a:t>}</a:t>
            </a:r>
          </a:p>
          <a:p>
            <a:pPr>
              <a:lnSpc>
                <a:spcPts val="1700"/>
              </a:lnSpc>
            </a:pPr>
            <a:r>
              <a:rPr lang="en-US" altLang="zh-CN" sz="1800" i="0" dirty="0" smtClean="0">
                <a:solidFill>
                  <a:schemeClr val="tx1"/>
                </a:solidFill>
                <a:latin typeface="Calibri" panose="020F0502020204030204" pitchFamily="34" charset="0"/>
              </a:rPr>
              <a:t>else{</a:t>
            </a:r>
          </a:p>
          <a:p>
            <a:pPr>
              <a:lnSpc>
                <a:spcPts val="1700"/>
              </a:lnSpc>
            </a:pPr>
            <a:r>
              <a:rPr lang="en-US" altLang="zh-CN" sz="1800" i="0" dirty="0">
                <a:solidFill>
                  <a:srgbClr val="00B050"/>
                </a:solidFill>
                <a:latin typeface="Calibri" panose="020F0502020204030204" pitchFamily="34" charset="0"/>
              </a:rPr>
              <a:t> </a:t>
            </a:r>
            <a:r>
              <a:rPr lang="en-US" altLang="zh-CN" sz="1800" i="0" dirty="0" smtClean="0">
                <a:solidFill>
                  <a:srgbClr val="00B050"/>
                </a:solidFill>
                <a:latin typeface="Calibri" panose="020F0502020204030204" pitchFamily="34" charset="0"/>
              </a:rPr>
              <a:t>       </a:t>
            </a:r>
            <a:r>
              <a:rPr lang="en-US" altLang="zh-CN" sz="1800" i="0" dirty="0" smtClean="0">
                <a:solidFill>
                  <a:schemeClr val="tx1">
                    <a:lumMod val="50000"/>
                    <a:lumOff val="50000"/>
                  </a:schemeClr>
                </a:solidFill>
                <a:latin typeface="Calibri" panose="020F0502020204030204" pitchFamily="34" charset="0"/>
              </a:rPr>
              <a:t>//</a:t>
            </a:r>
            <a:r>
              <a:rPr lang="en-US" altLang="zh-CN" sz="1800" i="0" dirty="0">
                <a:solidFill>
                  <a:schemeClr val="tx1">
                    <a:lumMod val="50000"/>
                    <a:lumOff val="50000"/>
                  </a:schemeClr>
                </a:solidFill>
                <a:latin typeface="Calibri" panose="020F0502020204030204" pitchFamily="34" charset="0"/>
              </a:rPr>
              <a:t>Validation fails and 	terminate </a:t>
            </a:r>
            <a:r>
              <a:rPr lang="en-US" altLang="zh-CN" sz="1800" i="0" dirty="0" smtClean="0">
                <a:solidFill>
                  <a:schemeClr val="tx1">
                    <a:lumMod val="50000"/>
                    <a:lumOff val="50000"/>
                  </a:schemeClr>
                </a:solidFill>
                <a:latin typeface="Calibri" panose="020F0502020204030204" pitchFamily="34" charset="0"/>
              </a:rPr>
              <a:t>connection</a:t>
            </a:r>
          </a:p>
          <a:p>
            <a:pPr>
              <a:lnSpc>
                <a:spcPts val="1700"/>
              </a:lnSpc>
            </a:pPr>
            <a:r>
              <a:rPr lang="en-US" altLang="zh-CN" sz="1800" i="0" dirty="0" smtClean="0">
                <a:solidFill>
                  <a:schemeClr val="tx1"/>
                </a:solidFill>
                <a:latin typeface="Calibri" panose="020F0502020204030204" pitchFamily="34" charset="0"/>
              </a:rPr>
              <a:t>}</a:t>
            </a:r>
          </a:p>
        </p:txBody>
      </p:sp>
      <p:sp>
        <p:nvSpPr>
          <p:cNvPr id="9" name="Rectangle 3"/>
          <p:cNvSpPr txBox="1">
            <a:spLocks noChangeArrowheads="1"/>
          </p:cNvSpPr>
          <p:nvPr/>
        </p:nvSpPr>
        <p:spPr bwMode="auto">
          <a:xfrm>
            <a:off x="1219200" y="1066800"/>
            <a:ext cx="6258611"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i="0" kern="0" dirty="0" smtClean="0">
                <a:solidFill>
                  <a:srgbClr val="7030A0"/>
                </a:solidFill>
              </a:rPr>
              <a:t>Fix</a:t>
            </a:r>
            <a:r>
              <a:rPr lang="en-US" altLang="zh-CN" sz="2800" i="0" kern="0" dirty="0" smtClean="0"/>
              <a:t> of </a:t>
            </a:r>
            <a:r>
              <a:rPr lang="en-US" altLang="zh-CN" sz="2800" b="1" kern="0" dirty="0"/>
              <a:t>v</a:t>
            </a:r>
            <a:r>
              <a:rPr lang="en-US" altLang="zh-CN" sz="2800" b="1" kern="0" dirty="0" smtClean="0"/>
              <a:t>ulnerable example</a:t>
            </a:r>
            <a:endParaRPr lang="en-US" altLang="zh-CN" sz="2800" b="1" kern="0" dirty="0">
              <a:solidFill>
                <a:srgbClr val="7030A0"/>
              </a:solidFill>
            </a:endParaRPr>
          </a:p>
        </p:txBody>
      </p:sp>
      <p:sp>
        <p:nvSpPr>
          <p:cNvPr id="19" name="Rectangle 18"/>
          <p:cNvSpPr/>
          <p:nvPr/>
        </p:nvSpPr>
        <p:spPr bwMode="auto">
          <a:xfrm>
            <a:off x="762000" y="3048000"/>
            <a:ext cx="3505200" cy="533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20" name="Straight Arrow Connector 19"/>
          <p:cNvCxnSpPr/>
          <p:nvPr/>
        </p:nvCxnSpPr>
        <p:spPr bwMode="auto">
          <a:xfrm>
            <a:off x="4267200" y="3314700"/>
            <a:ext cx="838200" cy="0"/>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5112544" y="3048000"/>
            <a:ext cx="3888581" cy="2246769"/>
          </a:xfrm>
          <a:prstGeom prst="rect">
            <a:avLst/>
          </a:prstGeom>
        </p:spPr>
        <p:txBody>
          <a:bodyPr wrap="square">
            <a:spAutoFit/>
          </a:bodyPr>
          <a:lstStyle/>
          <a:p>
            <a:r>
              <a:rPr lang="en-US" altLang="zh-CN" i="0" dirty="0" smtClean="0">
                <a:solidFill>
                  <a:schemeClr val="tx1"/>
                </a:solidFill>
              </a:rPr>
              <a:t>Check </a:t>
            </a:r>
            <a:r>
              <a:rPr lang="en-US" altLang="zh-CN" b="1" i="0" dirty="0" smtClean="0">
                <a:solidFill>
                  <a:srgbClr val="FF0000"/>
                </a:solidFill>
              </a:rPr>
              <a:t>if server’s certificate is presented (is NULL?) </a:t>
            </a:r>
            <a:r>
              <a:rPr lang="en-US" altLang="zh-CN" i="0" dirty="0" smtClean="0">
                <a:solidFill>
                  <a:schemeClr val="tx1"/>
                </a:solidFill>
              </a:rPr>
              <a:t>together with the validation result. </a:t>
            </a:r>
            <a:endParaRPr lang="zh-CN" altLang="en-US" dirty="0"/>
          </a:p>
        </p:txBody>
      </p:sp>
      <p:sp>
        <p:nvSpPr>
          <p:cNvPr id="12" name="Title 1"/>
          <p:cNvSpPr>
            <a:spLocks noGrp="1"/>
          </p:cNvSpPr>
          <p:nvPr>
            <p:ph type="title"/>
          </p:nvPr>
        </p:nvSpPr>
        <p:spPr>
          <a:xfrm>
            <a:off x="990600" y="76200"/>
            <a:ext cx="8229600" cy="1143000"/>
          </a:xfrm>
        </p:spPr>
        <p:txBody>
          <a:bodyPr/>
          <a:lstStyle/>
          <a:p>
            <a:r>
              <a:rPr lang="en-US" altLang="zh-CN" sz="3600" b="1" dirty="0" smtClean="0"/>
              <a:t>Patch: </a:t>
            </a:r>
            <a:r>
              <a:rPr lang="en-US" altLang="zh-CN" sz="3600" b="1" dirty="0" err="1" smtClean="0"/>
              <a:t>OpenSSL</a:t>
            </a:r>
            <a:r>
              <a:rPr lang="en-US" altLang="zh-CN" sz="3600" b="1" dirty="0" smtClean="0"/>
              <a:t> API </a:t>
            </a:r>
            <a:r>
              <a:rPr lang="zh-CN" altLang="en-US" sz="3600" b="1" dirty="0" smtClean="0"/>
              <a:t>漏洞</a:t>
            </a:r>
            <a:endParaRPr lang="en-US" sz="3600" b="1" dirty="0"/>
          </a:p>
        </p:txBody>
      </p:sp>
    </p:spTree>
    <p:extLst>
      <p:ext uri="{BB962C8B-B14F-4D97-AF65-F5344CB8AC3E}">
        <p14:creationId xmlns:p14="http://schemas.microsoft.com/office/powerpoint/2010/main" val="63366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2"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zh-CN" altLang="en-US" sz="3600" b="1" dirty="0" smtClean="0"/>
              <a:t>特征提取：</a:t>
            </a:r>
            <a:r>
              <a:rPr lang="en-US" altLang="zh-CN" sz="3600" b="1" dirty="0" err="1"/>
              <a:t>OpenSSL</a:t>
            </a:r>
            <a:r>
              <a:rPr lang="en-US" altLang="zh-CN" sz="3600" b="1" dirty="0"/>
              <a:t> API </a:t>
            </a:r>
            <a:r>
              <a:rPr lang="zh-CN" altLang="en-US" sz="3600" b="1" dirty="0"/>
              <a:t>漏洞</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19</a:t>
            </a:fld>
            <a:endParaRPr lang="en-US" altLang="zh-CN" dirty="0"/>
          </a:p>
        </p:txBody>
      </p:sp>
      <p:sp>
        <p:nvSpPr>
          <p:cNvPr id="12" name="Flowchart: Alternate Process 11"/>
          <p:cNvSpPr/>
          <p:nvPr/>
        </p:nvSpPr>
        <p:spPr bwMode="auto">
          <a:xfrm>
            <a:off x="685800" y="1523999"/>
            <a:ext cx="3733800" cy="5197475"/>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3" name="Rectangle 12"/>
          <p:cNvSpPr/>
          <p:nvPr/>
        </p:nvSpPr>
        <p:spPr>
          <a:xfrm>
            <a:off x="838200" y="1599074"/>
            <a:ext cx="3581400" cy="5106526"/>
          </a:xfrm>
          <a:prstGeom prst="rect">
            <a:avLst/>
          </a:prstGeom>
        </p:spPr>
        <p:txBody>
          <a:bodyPr wrap="square">
            <a:spAutoFit/>
          </a:bodyPr>
          <a:lstStyle/>
          <a:p>
            <a:pPr>
              <a:lnSpc>
                <a:spcPts val="1700"/>
              </a:lnSpc>
            </a:pPr>
            <a:r>
              <a:rPr lang="en-US" altLang="zh-CN" sz="1800" b="1" i="0" dirty="0" smtClean="0">
                <a:solidFill>
                  <a:schemeClr val="tx1">
                    <a:lumMod val="50000"/>
                    <a:lumOff val="50000"/>
                  </a:schemeClr>
                </a:solidFill>
                <a:latin typeface="Calibri" panose="020F0502020204030204" pitchFamily="34" charset="0"/>
              </a:rPr>
              <a:t>1</a:t>
            </a:r>
            <a:r>
              <a:rPr lang="en-US" altLang="zh-CN" sz="1800" b="1" i="0" dirty="0" smtClean="0">
                <a:solidFill>
                  <a:schemeClr val="tx1"/>
                </a:solidFill>
                <a:latin typeface="Calibri" panose="020F0502020204030204" pitchFamily="34" charset="0"/>
              </a:rPr>
              <a:t> </a:t>
            </a:r>
            <a:r>
              <a:rPr lang="en-US" altLang="zh-CN" sz="1800" b="1" i="0" dirty="0" err="1" smtClean="0">
                <a:solidFill>
                  <a:schemeClr val="tx1"/>
                </a:solidFill>
                <a:latin typeface="Calibri" panose="020F0502020204030204" pitchFamily="34" charset="0"/>
              </a:rPr>
              <a:t>ctx</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smtClean="0">
                <a:solidFill>
                  <a:srgbClr val="7030A0"/>
                </a:solidFill>
                <a:latin typeface="Calibri" panose="020F0502020204030204" pitchFamily="34" charset="0"/>
              </a:rPr>
              <a:t>SSL_CTX_new</a:t>
            </a:r>
            <a:r>
              <a:rPr lang="en-US" altLang="zh-CN" sz="1800" i="0" dirty="0" smtClean="0">
                <a:solidFill>
                  <a:schemeClr val="tx1"/>
                </a:solidFill>
                <a:latin typeface="Calibri" panose="020F0502020204030204" pitchFamily="34" charset="0"/>
              </a:rPr>
              <a:t>(method</a:t>
            </a:r>
            <a:r>
              <a:rPr lang="en-US" altLang="zh-CN" sz="1800" i="0" dirty="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2 </a:t>
            </a:r>
            <a:r>
              <a:rPr lang="en-US" altLang="zh-CN" sz="1800" b="1" i="0" dirty="0" err="1" smtClean="0">
                <a:solidFill>
                  <a:schemeClr val="tx1"/>
                </a:solidFill>
                <a:latin typeface="Calibri" panose="020F0502020204030204" pitchFamily="34" charset="0"/>
              </a:rPr>
              <a:t>ssl</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a:solidFill>
                  <a:srgbClr val="7030A0"/>
                </a:solidFill>
                <a:latin typeface="Calibri" panose="020F0502020204030204" pitchFamily="34" charset="0"/>
              </a:rPr>
              <a:t>SSL_new</a:t>
            </a:r>
            <a:r>
              <a:rPr lang="en-US" altLang="zh-CN" sz="1800" i="0" dirty="0">
                <a:solidFill>
                  <a:schemeClr val="tx1"/>
                </a:solidFill>
                <a:latin typeface="Calibri" panose="020F0502020204030204" pitchFamily="34" charset="0"/>
              </a:rPr>
              <a:t>(</a:t>
            </a:r>
            <a:r>
              <a:rPr lang="en-US" altLang="zh-CN" sz="1800" b="1" i="0" dirty="0" err="1">
                <a:solidFill>
                  <a:schemeClr val="tx1"/>
                </a:solidFill>
                <a:latin typeface="Calibri" panose="020F0502020204030204" pitchFamily="34" charset="0"/>
              </a:rPr>
              <a:t>ctx</a:t>
            </a:r>
            <a:r>
              <a:rPr lang="en-US" altLang="zh-CN" sz="1800" i="0" dirty="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3 </a:t>
            </a:r>
            <a:r>
              <a:rPr lang="en-US" altLang="zh-CN" sz="1800" b="1" i="0" dirty="0" err="1" smtClean="0">
                <a:solidFill>
                  <a:srgbClr val="7030A0"/>
                </a:solidFill>
                <a:latin typeface="Calibri" panose="020F0502020204030204" pitchFamily="34" charset="0"/>
              </a:rPr>
              <a:t>SSL_connect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4</a:t>
            </a:r>
            <a:r>
              <a:rPr lang="en-US" altLang="zh-CN" sz="1800" b="1" i="0" dirty="0" smtClean="0">
                <a:solidFill>
                  <a:schemeClr val="tx1"/>
                </a:solidFill>
                <a:latin typeface="Calibri" panose="020F0502020204030204" pitchFamily="34" charset="0"/>
              </a:rPr>
              <a:t> </a:t>
            </a:r>
            <a:r>
              <a:rPr lang="en-US" altLang="zh-CN" sz="1800" b="1" i="0" dirty="0">
                <a:solidFill>
                  <a:schemeClr val="tx1"/>
                </a:solidFill>
                <a:latin typeface="Calibri" panose="020F0502020204030204" pitchFamily="34" charset="0"/>
              </a:rPr>
              <a:t>cert</a:t>
            </a:r>
            <a:r>
              <a:rPr lang="en-US" altLang="zh-CN" sz="1800" i="0" dirty="0" smtClean="0">
                <a:solidFill>
                  <a:schemeClr val="tx1"/>
                </a:solidFill>
                <a:latin typeface="Calibri" panose="020F0502020204030204" pitchFamily="34" charset="0"/>
              </a:rPr>
              <a:t> =    </a:t>
            </a:r>
          </a:p>
          <a:p>
            <a:pPr>
              <a:lnSpc>
                <a:spcPts val="1700"/>
              </a:lnSpc>
            </a:pPr>
            <a:r>
              <a:rPr lang="en-US" altLang="zh-CN" sz="1800" b="1" i="0" dirty="0">
                <a:solidFill>
                  <a:schemeClr val="tx1"/>
                </a:solidFill>
                <a:latin typeface="Calibri" panose="020F0502020204030204" pitchFamily="34" charset="0"/>
              </a:rPr>
              <a:t> </a:t>
            </a:r>
            <a:r>
              <a:rPr lang="en-US" altLang="zh-CN" sz="1800" b="1" i="0" dirty="0" smtClean="0">
                <a:solidFill>
                  <a:schemeClr val="tx1"/>
                </a:solidFill>
                <a:latin typeface="Calibri" panose="020F0502020204030204" pitchFamily="34" charset="0"/>
              </a:rPr>
              <a:t>      </a:t>
            </a:r>
            <a:r>
              <a:rPr lang="en-US" altLang="zh-CN" sz="1800" b="1" i="0" dirty="0" err="1" smtClean="0">
                <a:solidFill>
                  <a:srgbClr val="7030A0"/>
                </a:solidFill>
                <a:latin typeface="Calibri" panose="020F0502020204030204" pitchFamily="34" charset="0"/>
              </a:rPr>
              <a:t>SSL_get_peer_certificate</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5</a:t>
            </a:r>
            <a:r>
              <a:rPr lang="en-US" altLang="zh-CN" sz="1800" i="0" dirty="0" smtClean="0">
                <a:solidFill>
                  <a:schemeClr val="tx1"/>
                </a:solidFill>
                <a:latin typeface="Calibri" panose="020F0502020204030204" pitchFamily="34" charset="0"/>
              </a:rPr>
              <a:t>     if </a:t>
            </a:r>
            <a:r>
              <a:rPr lang="en-US" altLang="zh-CN" sz="1800" i="0" dirty="0">
                <a:solidFill>
                  <a:schemeClr val="tx1"/>
                </a:solidFill>
                <a:latin typeface="Calibri" panose="020F0502020204030204" pitchFamily="34" charset="0"/>
              </a:rPr>
              <a:t>(</a:t>
            </a:r>
            <a:r>
              <a:rPr lang="en-US" altLang="zh-CN" sz="1800" b="1" i="0" dirty="0">
                <a:solidFill>
                  <a:schemeClr val="tx1"/>
                </a:solidFill>
                <a:latin typeface="Calibri" panose="020F0502020204030204" pitchFamily="34" charset="0"/>
              </a:rPr>
              <a:t>cert</a:t>
            </a:r>
            <a:r>
              <a:rPr lang="en-US" altLang="zh-CN" sz="1800" i="0" dirty="0">
                <a:solidFill>
                  <a:schemeClr val="tx1"/>
                </a:solidFill>
                <a:latin typeface="Calibri" panose="020F0502020204030204" pitchFamily="34" charset="0"/>
              </a:rPr>
              <a:t> != NULL</a:t>
            </a:r>
            <a:r>
              <a:rPr lang="en-US" altLang="zh-CN" sz="1800" i="0" dirty="0" smtClean="0">
                <a:solidFill>
                  <a:schemeClr val="tx1"/>
                </a:solidFill>
                <a:latin typeface="Calibri" panose="020F0502020204030204" pitchFamily="34" charset="0"/>
              </a:rPr>
              <a:t>){</a:t>
            </a:r>
            <a:endParaRPr lang="en-US" altLang="zh-CN" sz="1800" b="1" i="0" dirty="0" smtClean="0">
              <a:solidFill>
                <a:schemeClr val="tx1"/>
              </a:solidFill>
            </a:endParaRPr>
          </a:p>
          <a:p>
            <a:pPr>
              <a:lnSpc>
                <a:spcPts val="1700"/>
              </a:lnSpc>
            </a:pPr>
            <a:r>
              <a:rPr lang="en-US" altLang="zh-CN" sz="1800" b="1" i="0" dirty="0">
                <a:solidFill>
                  <a:schemeClr val="tx1">
                    <a:lumMod val="50000"/>
                    <a:lumOff val="50000"/>
                  </a:schemeClr>
                </a:solidFill>
                <a:latin typeface="Calibri" panose="020F0502020204030204" pitchFamily="34" charset="0"/>
              </a:rPr>
              <a:t>6</a:t>
            </a:r>
            <a:r>
              <a:rPr lang="en-US" altLang="zh-CN" sz="1800" i="0" dirty="0" smtClean="0">
                <a:solidFill>
                  <a:schemeClr val="tx1"/>
                </a:solidFill>
                <a:latin typeface="Calibri" panose="020F0502020204030204" pitchFamily="34" charset="0"/>
              </a:rPr>
              <a:t>        if(</a:t>
            </a:r>
            <a:r>
              <a:rPr lang="en-US" altLang="zh-CN" sz="1800" b="1" i="0" dirty="0" err="1" smtClean="0">
                <a:solidFill>
                  <a:srgbClr val="7030A0"/>
                </a:solidFill>
                <a:latin typeface="Calibri" panose="020F0502020204030204" pitchFamily="34" charset="0"/>
              </a:rPr>
              <a:t>SSL_get_verify_result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b="1" i="0" dirty="0" smtClean="0">
                <a:solidFill>
                  <a:schemeClr val="tx1">
                    <a:lumMod val="50000"/>
                    <a:lumOff val="50000"/>
                  </a:schemeClr>
                </a:solidFill>
                <a:latin typeface="Calibri" panose="020F0502020204030204" pitchFamily="34" charset="0"/>
              </a:rPr>
              <a:t> </a:t>
            </a:r>
            <a:r>
              <a:rPr lang="en-US" altLang="zh-CN" sz="1800" i="0" dirty="0" smtClean="0">
                <a:solidFill>
                  <a:schemeClr val="tx1"/>
                </a:solidFill>
                <a:latin typeface="Calibri" panose="020F0502020204030204" pitchFamily="34" charset="0"/>
              </a:rPr>
              <a:t>          ==</a:t>
            </a:r>
            <a:r>
              <a:rPr lang="en-US" altLang="zh-CN" sz="1800" b="1" dirty="0">
                <a:solidFill>
                  <a:srgbClr val="7030A0"/>
                </a:solidFill>
                <a:latin typeface="Calibri" panose="020F0502020204030204" pitchFamily="34" charset="0"/>
              </a:rPr>
              <a:t>X509_V_OK</a:t>
            </a:r>
            <a:r>
              <a:rPr lang="en-US" altLang="zh-CN" sz="1800" i="0" dirty="0" smtClean="0">
                <a:solidFill>
                  <a:schemeClr val="tx1"/>
                </a:solidFill>
                <a:latin typeface="Calibri" panose="020F0502020204030204" pitchFamily="34" charset="0"/>
              </a:rPr>
              <a:t>){</a:t>
            </a:r>
            <a:endParaRPr lang="en-US" altLang="zh-CN" sz="1800" i="0" dirty="0">
              <a:solidFill>
                <a:schemeClr val="tx1"/>
              </a:solidFill>
              <a:latin typeface="Calibri" panose="020F0502020204030204" pitchFamily="34" charset="0"/>
            </a:endParaRPr>
          </a:p>
          <a:p>
            <a:pPr>
              <a:lnSpc>
                <a:spcPts val="1700"/>
              </a:lnSpc>
            </a:pPr>
            <a:r>
              <a:rPr lang="en-US" altLang="zh-CN" sz="1800" b="1" i="0" dirty="0" smtClean="0">
                <a:solidFill>
                  <a:schemeClr val="tx1">
                    <a:lumMod val="50000"/>
                    <a:lumOff val="50000"/>
                  </a:schemeClr>
                </a:solidFill>
                <a:latin typeface="Calibri" panose="020F0502020204030204" pitchFamily="34" charset="0"/>
              </a:rPr>
              <a:t>7 </a:t>
            </a:r>
            <a:r>
              <a:rPr lang="en-US" altLang="zh-CN" sz="1800" i="0" dirty="0" smtClean="0">
                <a:solidFill>
                  <a:schemeClr val="tx1"/>
                </a:solidFill>
                <a:latin typeface="Calibri" panose="020F0502020204030204" pitchFamily="34" charset="0"/>
              </a:rPr>
              <a:t>              </a:t>
            </a:r>
            <a:r>
              <a:rPr lang="en-US" altLang="zh-CN" sz="1800" i="0" dirty="0" smtClean="0">
                <a:solidFill>
                  <a:srgbClr val="00B050"/>
                </a:solidFill>
                <a:latin typeface="Calibri" panose="020F0502020204030204" pitchFamily="34" charset="0"/>
              </a:rPr>
              <a:t>//Validation succeeds.</a:t>
            </a:r>
            <a:endParaRPr lang="en-US" altLang="zh-CN" sz="1800" b="1" i="0" dirty="0">
              <a:solidFill>
                <a:schemeClr val="tx1">
                  <a:lumMod val="50000"/>
                  <a:lumOff val="50000"/>
                </a:schemeClr>
              </a:solidFill>
              <a:latin typeface="Calibri" panose="020F0502020204030204" pitchFamily="34" charset="0"/>
            </a:endParaRPr>
          </a:p>
          <a:p>
            <a:pPr>
              <a:lnSpc>
                <a:spcPts val="1700"/>
              </a:lnSpc>
            </a:pPr>
            <a:r>
              <a:rPr lang="en-US" altLang="zh-CN" sz="1800" b="1" i="0" dirty="0" smtClean="0">
                <a:solidFill>
                  <a:schemeClr val="tx1">
                    <a:lumMod val="50000"/>
                    <a:lumOff val="50000"/>
                  </a:schemeClr>
                </a:solidFill>
                <a:latin typeface="Calibri" panose="020F0502020204030204" pitchFamily="34" charset="0"/>
              </a:rPr>
              <a:t>8</a:t>
            </a:r>
            <a:r>
              <a:rPr lang="en-US" altLang="zh-CN" sz="1800" b="1" i="0" dirty="0" smtClean="0">
                <a:solidFill>
                  <a:srgbClr val="00B050"/>
                </a:solidFill>
                <a:latin typeface="Calibri" panose="020F0502020204030204" pitchFamily="34" charset="0"/>
              </a:rPr>
              <a:t> </a:t>
            </a:r>
            <a:r>
              <a:rPr lang="en-US" altLang="zh-CN" sz="1800" b="1" i="0" dirty="0" err="1" smtClean="0">
                <a:solidFill>
                  <a:srgbClr val="7030A0"/>
                </a:solidFill>
                <a:latin typeface="Calibri" panose="020F0502020204030204" pitchFamily="34" charset="0"/>
              </a:rPr>
              <a:t>SSL_read</a:t>
            </a:r>
            <a:r>
              <a:rPr lang="en-US" altLang="zh-CN" sz="1800" b="1" i="0" dirty="0" smtClean="0">
                <a:solidFill>
                  <a:srgbClr val="7030A0"/>
                </a:solidFill>
                <a:latin typeface="Calibri" panose="020F0502020204030204" pitchFamily="34" charset="0"/>
              </a:rPr>
              <a:t>(</a:t>
            </a:r>
            <a:r>
              <a:rPr lang="en-US" altLang="zh-CN" sz="1800"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r>
              <a:rPr lang="en-US" altLang="zh-CN" sz="1800" b="1" i="0" dirty="0" smtClean="0">
                <a:solidFill>
                  <a:srgbClr val="7030A0"/>
                </a:solidFill>
                <a:latin typeface="Calibri" panose="020F0502020204030204" pitchFamily="34" charset="0"/>
              </a:rPr>
              <a:t>)</a:t>
            </a:r>
            <a:r>
              <a:rPr lang="en-US" altLang="zh-CN" sz="1800" i="0" dirty="0" smtClean="0">
                <a:solidFill>
                  <a:srgbClr val="7030A0"/>
                </a:solidFill>
                <a:latin typeface="Calibri" panose="020F0502020204030204" pitchFamily="34" charset="0"/>
              </a:rPr>
              <a:t> or </a:t>
            </a:r>
            <a:r>
              <a:rPr lang="en-US" altLang="zh-CN" sz="1800" b="1" i="0" dirty="0" err="1" smtClean="0">
                <a:solidFill>
                  <a:srgbClr val="7030A0"/>
                </a:solidFill>
                <a:latin typeface="Calibri" panose="020F0502020204030204" pitchFamily="34" charset="0"/>
              </a:rPr>
              <a:t>SSLwrite</a:t>
            </a:r>
            <a:r>
              <a:rPr lang="en-US" altLang="zh-CN" sz="1800" b="1" i="0" dirty="0" smtClean="0">
                <a:solidFill>
                  <a:srgbClr val="7030A0"/>
                </a:solidFill>
                <a:latin typeface="Calibri" panose="020F0502020204030204" pitchFamily="34" charset="0"/>
              </a:rPr>
              <a:t>(</a:t>
            </a:r>
            <a:r>
              <a:rPr lang="en-US" altLang="zh-CN" sz="1800"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r>
              <a:rPr lang="en-US" altLang="zh-CN" sz="1800" b="1" i="0" dirty="0" smtClean="0">
                <a:solidFill>
                  <a:srgbClr val="7030A0"/>
                </a:solidFill>
                <a:latin typeface="Calibri" panose="020F0502020204030204" pitchFamily="34" charset="0"/>
              </a:rPr>
              <a:t>)</a:t>
            </a:r>
            <a:endParaRPr lang="en-US" altLang="zh-CN" sz="1800" b="1" i="0" dirty="0">
              <a:solidFill>
                <a:srgbClr val="7030A0"/>
              </a:solidFill>
              <a:latin typeface="Calibri" panose="020F0502020204030204" pitchFamily="34" charset="0"/>
            </a:endParaRPr>
          </a:p>
          <a:p>
            <a:pPr>
              <a:lnSpc>
                <a:spcPts val="1700"/>
              </a:lnSpc>
            </a:pPr>
            <a:r>
              <a:rPr lang="en-US" altLang="zh-CN" sz="1800" b="1" i="0" dirty="0">
                <a:solidFill>
                  <a:schemeClr val="tx1">
                    <a:lumMod val="50000"/>
                    <a:lumOff val="50000"/>
                  </a:schemeClr>
                </a:solidFill>
                <a:latin typeface="Calibri" panose="020F0502020204030204" pitchFamily="34" charset="0"/>
              </a:rPr>
              <a:t>9</a:t>
            </a:r>
            <a:r>
              <a:rPr lang="en-US" altLang="zh-CN" sz="1800" b="1" i="0" dirty="0" smtClean="0">
                <a:solidFill>
                  <a:schemeClr val="tx1">
                    <a:lumMod val="50000"/>
                    <a:lumOff val="50000"/>
                  </a:schemeClr>
                </a:solidFill>
                <a:latin typeface="Calibri" panose="020F0502020204030204" pitchFamily="34" charset="0"/>
              </a:rPr>
              <a:t> </a:t>
            </a: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lumMod val="50000"/>
                    <a:lumOff val="50000"/>
                  </a:schemeClr>
                </a:solidFill>
                <a:latin typeface="Calibri" panose="020F0502020204030204" pitchFamily="34" charset="0"/>
              </a:rPr>
              <a:t>10 </a:t>
            </a:r>
            <a:r>
              <a:rPr lang="en-US" altLang="zh-CN" sz="1800" b="1" i="0" dirty="0" smtClean="0">
                <a:solidFill>
                  <a:schemeClr val="tx1"/>
                </a:solidFill>
                <a:latin typeface="Calibri" panose="020F0502020204030204" pitchFamily="34" charset="0"/>
              </a:rPr>
              <a:t>       </a:t>
            </a:r>
            <a:r>
              <a:rPr lang="en-US" altLang="zh-CN" sz="1800" i="0" dirty="0" smtClean="0">
                <a:solidFill>
                  <a:schemeClr val="tx1"/>
                </a:solidFill>
                <a:latin typeface="Calibri" panose="020F0502020204030204" pitchFamily="34" charset="0"/>
              </a:rPr>
              <a:t>else{</a:t>
            </a:r>
            <a:endParaRPr lang="en-US" altLang="zh-CN" sz="1800" i="0" dirty="0">
              <a:solidFill>
                <a:schemeClr val="tx1"/>
              </a:solidFill>
              <a:latin typeface="Calibri" panose="020F0502020204030204" pitchFamily="34" charset="0"/>
            </a:endParaRPr>
          </a:p>
          <a:p>
            <a:pPr>
              <a:lnSpc>
                <a:spcPts val="1700"/>
              </a:lnSpc>
            </a:pPr>
            <a:r>
              <a:rPr lang="en-US" altLang="zh-CN" sz="1800" b="1" i="0" dirty="0" smtClean="0">
                <a:solidFill>
                  <a:schemeClr val="tx1">
                    <a:lumMod val="50000"/>
                    <a:lumOff val="50000"/>
                  </a:schemeClr>
                </a:solidFill>
                <a:latin typeface="Calibri" panose="020F0502020204030204" pitchFamily="34" charset="0"/>
              </a:rPr>
              <a:t>11</a:t>
            </a:r>
            <a:r>
              <a:rPr lang="en-US" altLang="zh-CN" sz="1800" i="0" dirty="0" smtClean="0">
                <a:latin typeface="Calibri" panose="020F0502020204030204" pitchFamily="34" charset="0"/>
              </a:rPr>
              <a:t>         	</a:t>
            </a:r>
            <a:r>
              <a:rPr lang="en-US" altLang="zh-CN" sz="1800" i="0" dirty="0" smtClean="0">
                <a:solidFill>
                  <a:srgbClr val="00B050"/>
                </a:solidFill>
                <a:latin typeface="Calibri" panose="020F0502020204030204" pitchFamily="34" charset="0"/>
              </a:rPr>
              <a:t>//</a:t>
            </a:r>
            <a:r>
              <a:rPr lang="en-US" altLang="zh-CN" sz="1800" i="0" dirty="0">
                <a:solidFill>
                  <a:srgbClr val="00B050"/>
                </a:solidFill>
                <a:latin typeface="Calibri" panose="020F0502020204030204" pitchFamily="34" charset="0"/>
              </a:rPr>
              <a:t>Validation fails and 	 </a:t>
            </a:r>
            <a:r>
              <a:rPr lang="en-US" altLang="zh-CN" sz="1800" i="0" dirty="0" smtClean="0">
                <a:solidFill>
                  <a:srgbClr val="00B050"/>
                </a:solidFill>
                <a:latin typeface="Calibri" panose="020F0502020204030204" pitchFamily="34" charset="0"/>
              </a:rPr>
              <a:t>      terminate </a:t>
            </a:r>
            <a:r>
              <a:rPr lang="en-US" altLang="zh-CN" sz="1800" i="0" dirty="0">
                <a:solidFill>
                  <a:srgbClr val="00B050"/>
                </a:solidFill>
                <a:latin typeface="Calibri" panose="020F0502020204030204" pitchFamily="34" charset="0"/>
              </a:rPr>
              <a:t>connection</a:t>
            </a:r>
          </a:p>
          <a:p>
            <a:pPr>
              <a:lnSpc>
                <a:spcPts val="1700"/>
              </a:lnSpc>
            </a:pPr>
            <a:r>
              <a:rPr lang="en-US" altLang="zh-CN" sz="1800" b="1" i="0" dirty="0" smtClean="0">
                <a:solidFill>
                  <a:schemeClr val="tx1">
                    <a:lumMod val="50000"/>
                    <a:lumOff val="50000"/>
                  </a:schemeClr>
                </a:solidFill>
                <a:latin typeface="Calibri" panose="020F0502020204030204" pitchFamily="34" charset="0"/>
              </a:rPr>
              <a:t>12 </a:t>
            </a: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lumMod val="50000"/>
                    <a:lumOff val="50000"/>
                  </a:schemeClr>
                </a:solidFill>
                <a:latin typeface="Calibri" panose="020F0502020204030204" pitchFamily="34" charset="0"/>
              </a:rPr>
              <a:t>13</a:t>
            </a: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lumMod val="50000"/>
                    <a:lumOff val="50000"/>
                  </a:schemeClr>
                </a:solidFill>
                <a:latin typeface="Calibri" panose="020F0502020204030204" pitchFamily="34" charset="0"/>
              </a:rPr>
              <a:t>14</a:t>
            </a:r>
            <a:r>
              <a:rPr lang="en-US" altLang="zh-CN" sz="1800" i="0" dirty="0" smtClean="0">
                <a:solidFill>
                  <a:schemeClr val="tx1"/>
                </a:solidFill>
                <a:latin typeface="Calibri" panose="020F0502020204030204" pitchFamily="34" charset="0"/>
              </a:rPr>
              <a:t> else{</a:t>
            </a:r>
          </a:p>
          <a:p>
            <a:pPr>
              <a:lnSpc>
                <a:spcPts val="1700"/>
              </a:lnSpc>
            </a:pPr>
            <a:r>
              <a:rPr lang="en-US" altLang="zh-CN" sz="1800" b="1" i="0" dirty="0" smtClean="0">
                <a:solidFill>
                  <a:schemeClr val="tx1">
                    <a:lumMod val="50000"/>
                    <a:lumOff val="50000"/>
                  </a:schemeClr>
                </a:solidFill>
                <a:latin typeface="Calibri" panose="020F0502020204030204" pitchFamily="34" charset="0"/>
              </a:rPr>
              <a:t>15</a:t>
            </a:r>
            <a:r>
              <a:rPr lang="en-US" altLang="zh-CN" sz="1800" i="0" dirty="0" smtClean="0">
                <a:solidFill>
                  <a:srgbClr val="00B050"/>
                </a:solidFill>
                <a:latin typeface="Calibri" panose="020F0502020204030204" pitchFamily="34" charset="0"/>
              </a:rPr>
              <a:t>        //</a:t>
            </a:r>
            <a:r>
              <a:rPr lang="en-US" altLang="zh-CN" sz="1800" i="0" dirty="0">
                <a:solidFill>
                  <a:srgbClr val="00B050"/>
                </a:solidFill>
                <a:latin typeface="Calibri" panose="020F0502020204030204" pitchFamily="34" charset="0"/>
              </a:rPr>
              <a:t>Validation fails and 	terminate </a:t>
            </a:r>
            <a:r>
              <a:rPr lang="en-US" altLang="zh-CN" sz="1800" i="0" dirty="0" smtClean="0">
                <a:solidFill>
                  <a:srgbClr val="00B050"/>
                </a:solidFill>
                <a:latin typeface="Calibri" panose="020F0502020204030204" pitchFamily="34" charset="0"/>
              </a:rPr>
              <a:t>connection</a:t>
            </a:r>
            <a:endParaRPr lang="en-US" altLang="zh-CN" sz="1800" i="0" dirty="0" smtClean="0">
              <a:solidFill>
                <a:schemeClr val="tx1"/>
              </a:solidFill>
              <a:latin typeface="Calibri" panose="020F0502020204030204" pitchFamily="34" charset="0"/>
            </a:endParaRPr>
          </a:p>
          <a:p>
            <a:pPr>
              <a:lnSpc>
                <a:spcPts val="1700"/>
              </a:lnSpc>
            </a:pPr>
            <a:r>
              <a:rPr lang="en-US" altLang="zh-CN" sz="1800" i="0" dirty="0" smtClean="0">
                <a:solidFill>
                  <a:schemeClr val="tx1"/>
                </a:solidFill>
                <a:latin typeface="Calibri" panose="020F0502020204030204" pitchFamily="34" charset="0"/>
              </a:rPr>
              <a:t>}</a:t>
            </a:r>
          </a:p>
        </p:txBody>
      </p:sp>
      <p:sp>
        <p:nvSpPr>
          <p:cNvPr id="27" name="Rectangle 3"/>
          <p:cNvSpPr txBox="1">
            <a:spLocks noChangeArrowheads="1"/>
          </p:cNvSpPr>
          <p:nvPr/>
        </p:nvSpPr>
        <p:spPr bwMode="auto">
          <a:xfrm>
            <a:off x="1219200" y="1066800"/>
            <a:ext cx="696025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kern="0" dirty="0" smtClean="0">
                <a:solidFill>
                  <a:srgbClr val="7030A0"/>
                </a:solidFill>
              </a:rPr>
              <a:t>Fixed </a:t>
            </a:r>
            <a:r>
              <a:rPr lang="en-US" altLang="zh-CN" sz="2800" b="1" kern="0" dirty="0" smtClean="0"/>
              <a:t>vulnerable example</a:t>
            </a:r>
            <a:endParaRPr lang="en-US" altLang="zh-CN" sz="2800" b="1" i="0" kern="0" dirty="0">
              <a:solidFill>
                <a:srgbClr val="7030A0"/>
              </a:solidFill>
            </a:endParaRPr>
          </a:p>
        </p:txBody>
      </p:sp>
      <p:sp>
        <p:nvSpPr>
          <p:cNvPr id="3" name="Flowchart: Process 2"/>
          <p:cNvSpPr/>
          <p:nvPr/>
        </p:nvSpPr>
        <p:spPr bwMode="auto">
          <a:xfrm>
            <a:off x="5675141" y="1562818"/>
            <a:ext cx="1828800"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@1 </a:t>
            </a:r>
            <a:r>
              <a:rPr lang="en-US" altLang="zh-CN" sz="1400" b="1" i="0" dirty="0" err="1" smtClean="0">
                <a:solidFill>
                  <a:schemeClr val="bg1"/>
                </a:solidFill>
                <a:latin typeface="Arial" pitchFamily="34" charset="0"/>
                <a:ea typeface="宋体" pitchFamily="2" charset="-122"/>
                <a:cs typeface="Arial" pitchFamily="34" charset="0"/>
              </a:rPr>
              <a:t>SSL_CTX_new</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4" name="Flowchart: Process 13"/>
          <p:cNvSpPr/>
          <p:nvPr/>
        </p:nvSpPr>
        <p:spPr bwMode="auto">
          <a:xfrm>
            <a:off x="5909585" y="2209800"/>
            <a:ext cx="1371600" cy="32004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@2 </a:t>
            </a:r>
            <a:r>
              <a:rPr lang="en-US" altLang="zh-CN" sz="1400" b="1" i="0" dirty="0" err="1" smtClean="0">
                <a:solidFill>
                  <a:schemeClr val="bg1"/>
                </a:solidFill>
                <a:latin typeface="Arial" pitchFamily="34" charset="0"/>
                <a:ea typeface="宋体" pitchFamily="2" charset="-122"/>
                <a:cs typeface="Arial" pitchFamily="34" charset="0"/>
              </a:rPr>
              <a:t>SSL_new</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5" name="Flowchart: Process 14"/>
          <p:cNvSpPr/>
          <p:nvPr/>
        </p:nvSpPr>
        <p:spPr bwMode="auto">
          <a:xfrm>
            <a:off x="7371689" y="2731984"/>
            <a:ext cx="1649280" cy="32004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@3 </a:t>
            </a:r>
            <a:r>
              <a:rPr lang="en-US" altLang="zh-CN" sz="1400" b="1" i="0" dirty="0" err="1" smtClean="0">
                <a:solidFill>
                  <a:schemeClr val="bg1"/>
                </a:solidFill>
                <a:latin typeface="Arial" pitchFamily="34" charset="0"/>
                <a:ea typeface="宋体" pitchFamily="2" charset="-122"/>
                <a:cs typeface="Arial" pitchFamily="34" charset="0"/>
              </a:rPr>
              <a:t>SSL_connect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6" name="Flowchart: Process 15"/>
          <p:cNvSpPr/>
          <p:nvPr/>
        </p:nvSpPr>
        <p:spPr bwMode="auto">
          <a:xfrm>
            <a:off x="5400821" y="5853285"/>
            <a:ext cx="2377440"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@8: </a:t>
            </a:r>
            <a:r>
              <a:rPr lang="en-US" altLang="zh-CN" sz="1400" b="1" i="0" dirty="0" err="1" smtClean="0">
                <a:solidFill>
                  <a:schemeClr val="bg1"/>
                </a:solidFill>
                <a:latin typeface="Arial" pitchFamily="34" charset="0"/>
                <a:ea typeface="宋体" pitchFamily="2" charset="-122"/>
                <a:cs typeface="Arial" pitchFamily="34" charset="0"/>
              </a:rPr>
              <a:t>SSL_read</a:t>
            </a:r>
            <a:r>
              <a:rPr lang="en-US" altLang="zh-CN" sz="1400" b="1" i="0" dirty="0" smtClean="0">
                <a:solidFill>
                  <a:schemeClr val="bg1"/>
                </a:solidFill>
                <a:latin typeface="Arial" pitchFamily="34" charset="0"/>
                <a:ea typeface="宋体" pitchFamily="2" charset="-122"/>
                <a:cs typeface="Arial" pitchFamily="34" charset="0"/>
              </a:rPr>
              <a:t>/</a:t>
            </a:r>
            <a:r>
              <a:rPr lang="en-US" altLang="zh-CN" sz="1400" b="1" i="0" dirty="0" err="1" smtClean="0">
                <a:solidFill>
                  <a:schemeClr val="bg1"/>
                </a:solidFill>
                <a:latin typeface="Arial" pitchFamily="34" charset="0"/>
                <a:ea typeface="宋体" pitchFamily="2" charset="-122"/>
                <a:cs typeface="Arial" pitchFamily="34" charset="0"/>
              </a:rPr>
              <a:t>SSL_write</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7" name="Flowchart: Process 16"/>
          <p:cNvSpPr/>
          <p:nvPr/>
        </p:nvSpPr>
        <p:spPr bwMode="auto">
          <a:xfrm>
            <a:off x="7086425" y="3512861"/>
            <a:ext cx="1479872" cy="678139"/>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@6: </a:t>
            </a:r>
            <a:r>
              <a:rPr lang="en-US" altLang="zh-CN" sz="1400" b="1" i="0" dirty="0" err="1" smtClean="0">
                <a:solidFill>
                  <a:schemeClr val="bg1"/>
                </a:solidFill>
                <a:latin typeface="Arial" pitchFamily="34" charset="0"/>
                <a:ea typeface="宋体" pitchFamily="2" charset="-122"/>
                <a:cs typeface="Arial" pitchFamily="34" charset="0"/>
              </a:rPr>
              <a:t>SSL_get_verify_result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8" name="Flowchart: Process 17"/>
          <p:cNvSpPr/>
          <p:nvPr/>
        </p:nvSpPr>
        <p:spPr bwMode="auto">
          <a:xfrm>
            <a:off x="4647710" y="3510029"/>
            <a:ext cx="1442883" cy="680971"/>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@4:  </a:t>
            </a:r>
            <a:r>
              <a:rPr lang="en-US" altLang="zh-CN" sz="1400" b="1" i="0" dirty="0" err="1" smtClean="0">
                <a:solidFill>
                  <a:schemeClr val="bg1"/>
                </a:solidFill>
                <a:latin typeface="Arial" pitchFamily="34" charset="0"/>
                <a:ea typeface="宋体" pitchFamily="2" charset="-122"/>
                <a:cs typeface="Arial" pitchFamily="34" charset="0"/>
              </a:rPr>
              <a:t>SSL_get_peer_certificate</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28" name="Flowchart: Process 27"/>
          <p:cNvSpPr/>
          <p:nvPr/>
        </p:nvSpPr>
        <p:spPr bwMode="auto">
          <a:xfrm>
            <a:off x="6952274" y="4800600"/>
            <a:ext cx="1748174"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@6: If condition</a:t>
            </a:r>
          </a:p>
          <a:p>
            <a:pPr marR="0" algn="ctr" defTabSz="914400" rtl="0" eaLnBrk="1" fontAlgn="base" latinLnBrk="0" hangingPunct="1">
              <a:lnSpc>
                <a:spcPct val="90000"/>
              </a:lnSpc>
              <a:spcBef>
                <a:spcPct val="20000"/>
              </a:spcBef>
              <a:spcAft>
                <a:spcPct val="0"/>
              </a:spcAft>
              <a:buClrTx/>
              <a:buSzTx/>
              <a:buNone/>
              <a:tabLst/>
            </a:pPr>
            <a:r>
              <a:rPr kumimoji="0" lang="en-US" altLang="zh-CN" sz="1400" b="1" i="0" u="none" strike="noStrike" cap="none" normalizeH="0" baseline="0" dirty="0" smtClean="0">
                <a:ln>
                  <a:noFill/>
                </a:ln>
                <a:solidFill>
                  <a:schemeClr val="bg1"/>
                </a:solidFill>
                <a:effectLst/>
                <a:latin typeface="Arial" pitchFamily="34" charset="0"/>
                <a:ea typeface="宋体" pitchFamily="2" charset="-122"/>
                <a:cs typeface="Arial" pitchFamily="34" charset="0"/>
              </a:rPr>
              <a:t>(==X509_V_OK)</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29" name="Flowchart: Process 28"/>
          <p:cNvSpPr/>
          <p:nvPr/>
        </p:nvSpPr>
        <p:spPr bwMode="auto">
          <a:xfrm>
            <a:off x="4495800" y="4800600"/>
            <a:ext cx="1748174"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@5: If condition</a:t>
            </a:r>
          </a:p>
          <a:p>
            <a:pPr marR="0" algn="ctr" defTabSz="914400" rtl="0" eaLnBrk="1" fontAlgn="base" latinLnBrk="0" hangingPunct="1">
              <a:lnSpc>
                <a:spcPct val="90000"/>
              </a:lnSpc>
              <a:spcBef>
                <a:spcPct val="20000"/>
              </a:spcBef>
              <a:spcAft>
                <a:spcPct val="0"/>
              </a:spcAft>
              <a:buClrTx/>
              <a:buSzTx/>
              <a:buNone/>
              <a:tabLst/>
            </a:pPr>
            <a:r>
              <a:rPr kumimoji="0" lang="en-US" altLang="zh-CN" sz="1400" b="1" i="0" u="none" strike="noStrike" cap="none" normalizeH="0" baseline="0" dirty="0" smtClean="0">
                <a:ln>
                  <a:noFill/>
                </a:ln>
                <a:solidFill>
                  <a:schemeClr val="bg1"/>
                </a:solidFill>
                <a:effectLst/>
                <a:latin typeface="Arial" pitchFamily="34" charset="0"/>
                <a:ea typeface="宋体" pitchFamily="2" charset="-122"/>
                <a:cs typeface="Arial" pitchFamily="34" charset="0"/>
              </a:rPr>
              <a:t>(cert!=NULL)</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25" name="Straight Arrow Connector 24"/>
          <p:cNvCxnSpPr>
            <a:stCxn id="3" idx="2"/>
            <a:endCxn id="14" idx="0"/>
          </p:cNvCxnSpPr>
          <p:nvPr/>
        </p:nvCxnSpPr>
        <p:spPr bwMode="auto">
          <a:xfrm>
            <a:off x="6589541" y="1881733"/>
            <a:ext cx="5844" cy="328067"/>
          </a:xfrm>
          <a:prstGeom prst="straightConnector1">
            <a:avLst/>
          </a:prstGeom>
          <a:noFill/>
          <a:ln w="25400" cap="flat" cmpd="sng" algn="ctr">
            <a:solidFill>
              <a:schemeClr val="tx1"/>
            </a:solidFill>
            <a:prstDash val="solid"/>
            <a:round/>
            <a:headEnd type="none" w="med" len="med"/>
            <a:tailEnd type="triangle"/>
          </a:ln>
          <a:effectLst/>
        </p:spPr>
      </p:cxnSp>
      <p:cxnSp>
        <p:nvCxnSpPr>
          <p:cNvPr id="43" name="Straight Arrow Connector 42"/>
          <p:cNvCxnSpPr>
            <a:stCxn id="14" idx="2"/>
            <a:endCxn id="18" idx="0"/>
          </p:cNvCxnSpPr>
          <p:nvPr/>
        </p:nvCxnSpPr>
        <p:spPr bwMode="auto">
          <a:xfrm flipH="1">
            <a:off x="5369152" y="2529840"/>
            <a:ext cx="1226233" cy="980189"/>
          </a:xfrm>
          <a:prstGeom prst="straightConnector1">
            <a:avLst/>
          </a:prstGeom>
          <a:noFill/>
          <a:ln w="25400" cap="flat" cmpd="sng" algn="ctr">
            <a:solidFill>
              <a:schemeClr val="tx1"/>
            </a:solidFill>
            <a:prstDash val="solid"/>
            <a:round/>
            <a:headEnd type="none" w="med" len="med"/>
            <a:tailEnd type="triangle"/>
          </a:ln>
          <a:effectLst/>
        </p:spPr>
      </p:cxnSp>
      <p:cxnSp>
        <p:nvCxnSpPr>
          <p:cNvPr id="46" name="Straight Arrow Connector 45"/>
          <p:cNvCxnSpPr>
            <a:stCxn id="14" idx="2"/>
            <a:endCxn id="17" idx="0"/>
          </p:cNvCxnSpPr>
          <p:nvPr/>
        </p:nvCxnSpPr>
        <p:spPr bwMode="auto">
          <a:xfrm>
            <a:off x="6595385" y="2529840"/>
            <a:ext cx="1230976" cy="983021"/>
          </a:xfrm>
          <a:prstGeom prst="straightConnector1">
            <a:avLst/>
          </a:prstGeom>
          <a:noFill/>
          <a:ln w="25400" cap="flat" cmpd="sng" algn="ctr">
            <a:solidFill>
              <a:schemeClr val="tx1"/>
            </a:solidFill>
            <a:prstDash val="solid"/>
            <a:round/>
            <a:headEnd type="none" w="med" len="med"/>
            <a:tailEnd type="triangle"/>
          </a:ln>
          <a:effectLst/>
        </p:spPr>
      </p:cxnSp>
      <p:cxnSp>
        <p:nvCxnSpPr>
          <p:cNvPr id="51" name="Straight Arrow Connector 50"/>
          <p:cNvCxnSpPr>
            <a:stCxn id="14" idx="2"/>
            <a:endCxn id="16" idx="0"/>
          </p:cNvCxnSpPr>
          <p:nvPr/>
        </p:nvCxnSpPr>
        <p:spPr bwMode="auto">
          <a:xfrm flipH="1">
            <a:off x="6589541" y="2529840"/>
            <a:ext cx="5844" cy="3323445"/>
          </a:xfrm>
          <a:prstGeom prst="straightConnector1">
            <a:avLst/>
          </a:prstGeom>
          <a:noFill/>
          <a:ln w="25400" cap="flat" cmpd="sng" algn="ctr">
            <a:solidFill>
              <a:schemeClr val="tx1"/>
            </a:solidFill>
            <a:prstDash val="solid"/>
            <a:round/>
            <a:headEnd type="none" w="med" len="med"/>
            <a:tailEnd type="triangle"/>
          </a:ln>
          <a:effectLst/>
        </p:spPr>
      </p:cxnSp>
      <p:cxnSp>
        <p:nvCxnSpPr>
          <p:cNvPr id="57" name="Straight Arrow Connector 56"/>
          <p:cNvCxnSpPr>
            <a:stCxn id="18" idx="2"/>
            <a:endCxn id="29" idx="0"/>
          </p:cNvCxnSpPr>
          <p:nvPr/>
        </p:nvCxnSpPr>
        <p:spPr bwMode="auto">
          <a:xfrm>
            <a:off x="5369152" y="4191000"/>
            <a:ext cx="735" cy="609600"/>
          </a:xfrm>
          <a:prstGeom prst="straightConnector1">
            <a:avLst/>
          </a:prstGeom>
          <a:noFill/>
          <a:ln w="25400" cap="flat" cmpd="sng" algn="ctr">
            <a:solidFill>
              <a:schemeClr val="tx1"/>
            </a:solidFill>
            <a:prstDash val="solid"/>
            <a:round/>
            <a:headEnd type="none" w="med" len="med"/>
            <a:tailEnd type="triangle"/>
          </a:ln>
          <a:effectLst/>
        </p:spPr>
      </p:cxnSp>
      <p:cxnSp>
        <p:nvCxnSpPr>
          <p:cNvPr id="64" name="Straight Arrow Connector 63"/>
          <p:cNvCxnSpPr>
            <a:stCxn id="17" idx="2"/>
            <a:endCxn id="28" idx="0"/>
          </p:cNvCxnSpPr>
          <p:nvPr/>
        </p:nvCxnSpPr>
        <p:spPr bwMode="auto">
          <a:xfrm>
            <a:off x="7826361" y="4191000"/>
            <a:ext cx="0" cy="609600"/>
          </a:xfrm>
          <a:prstGeom prst="straightConnector1">
            <a:avLst/>
          </a:prstGeom>
          <a:noFill/>
          <a:ln w="25400" cap="flat" cmpd="sng" algn="ctr">
            <a:solidFill>
              <a:schemeClr val="tx1"/>
            </a:solidFill>
            <a:prstDash val="solid"/>
            <a:round/>
            <a:headEnd type="none" w="med" len="med"/>
            <a:tailEnd type="triangle"/>
          </a:ln>
          <a:effectLst/>
        </p:spPr>
      </p:cxnSp>
      <p:cxnSp>
        <p:nvCxnSpPr>
          <p:cNvPr id="52" name="Elbow Connector 51"/>
          <p:cNvCxnSpPr>
            <a:stCxn id="14" idx="3"/>
            <a:endCxn id="15" idx="0"/>
          </p:cNvCxnSpPr>
          <p:nvPr/>
        </p:nvCxnSpPr>
        <p:spPr bwMode="auto">
          <a:xfrm>
            <a:off x="7281185" y="2369820"/>
            <a:ext cx="915144" cy="362164"/>
          </a:xfrm>
          <a:prstGeom prst="bentConnector2">
            <a:avLst/>
          </a:prstGeom>
          <a:noFill/>
          <a:ln w="25400" cap="flat" cmpd="sng" algn="ctr">
            <a:solidFill>
              <a:schemeClr val="tx1"/>
            </a:solidFill>
            <a:prstDash val="solid"/>
            <a:round/>
            <a:headEnd type="none" w="med" len="med"/>
            <a:tailEnd type="triangle"/>
          </a:ln>
          <a:effectLst/>
        </p:spPr>
      </p:cxnSp>
      <p:cxnSp>
        <p:nvCxnSpPr>
          <p:cNvPr id="67" name="Straight Arrow Connector 66"/>
          <p:cNvCxnSpPr>
            <a:stCxn id="29" idx="2"/>
            <a:endCxn id="16" idx="0"/>
          </p:cNvCxnSpPr>
          <p:nvPr/>
        </p:nvCxnSpPr>
        <p:spPr bwMode="auto">
          <a:xfrm>
            <a:off x="5369887" y="5257800"/>
            <a:ext cx="1219654" cy="595485"/>
          </a:xfrm>
          <a:prstGeom prst="straightConnector1">
            <a:avLst/>
          </a:prstGeom>
          <a:noFill/>
          <a:ln w="25400" cap="flat" cmpd="sng" algn="ctr">
            <a:solidFill>
              <a:schemeClr val="tx1"/>
            </a:solidFill>
            <a:prstDash val="dash"/>
            <a:round/>
            <a:headEnd type="none" w="med" len="med"/>
            <a:tailEnd type="triangle"/>
          </a:ln>
          <a:effectLst/>
        </p:spPr>
      </p:cxnSp>
      <p:cxnSp>
        <p:nvCxnSpPr>
          <p:cNvPr id="68" name="Straight Arrow Connector 67"/>
          <p:cNvCxnSpPr>
            <a:stCxn id="28" idx="2"/>
            <a:endCxn id="16" idx="0"/>
          </p:cNvCxnSpPr>
          <p:nvPr/>
        </p:nvCxnSpPr>
        <p:spPr bwMode="auto">
          <a:xfrm flipH="1">
            <a:off x="6589541" y="5257800"/>
            <a:ext cx="1236820" cy="595485"/>
          </a:xfrm>
          <a:prstGeom prst="straightConnector1">
            <a:avLst/>
          </a:prstGeom>
          <a:noFill/>
          <a:ln w="25400" cap="flat" cmpd="sng" algn="ctr">
            <a:solidFill>
              <a:schemeClr val="tx1"/>
            </a:solidFill>
            <a:prstDash val="dash"/>
            <a:round/>
            <a:headEnd type="none" w="med" len="med"/>
            <a:tailEnd type="triangle"/>
          </a:ln>
          <a:effectLst/>
        </p:spPr>
      </p:cxnSp>
      <p:sp>
        <p:nvSpPr>
          <p:cNvPr id="71" name="Rectangle 70"/>
          <p:cNvSpPr/>
          <p:nvPr/>
        </p:nvSpPr>
        <p:spPr>
          <a:xfrm>
            <a:off x="4485564" y="6160681"/>
            <a:ext cx="3886200" cy="461665"/>
          </a:xfrm>
          <a:prstGeom prst="rect">
            <a:avLst/>
          </a:prstGeom>
        </p:spPr>
        <p:txBody>
          <a:bodyPr wrap="square">
            <a:spAutoFit/>
          </a:bodyPr>
          <a:lstStyle/>
          <a:p>
            <a:pPr algn="ctr">
              <a:buNone/>
            </a:pPr>
            <a:r>
              <a:rPr lang="en-US" altLang="zh-CN" sz="2400" b="1" i="0" dirty="0" smtClean="0">
                <a:solidFill>
                  <a:schemeClr val="tx1"/>
                </a:solidFill>
              </a:rPr>
              <a:t>Data Flow &amp; Control Flow </a:t>
            </a:r>
            <a:endParaRPr lang="en-US" altLang="zh-CN" sz="2400" b="1" i="0" dirty="0">
              <a:solidFill>
                <a:schemeClr val="tx1"/>
              </a:solidFill>
            </a:endParaRPr>
          </a:p>
        </p:txBody>
      </p:sp>
    </p:spTree>
    <p:extLst>
      <p:ext uri="{BB962C8B-B14F-4D97-AF65-F5344CB8AC3E}">
        <p14:creationId xmlns:p14="http://schemas.microsoft.com/office/powerpoint/2010/main" val="21289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500"/>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fade">
                                      <p:cBhvr>
                                        <p:cTn id="62" dur="500"/>
                                        <p:tgtEl>
                                          <p:spTgt spid="5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fade">
                                      <p:cBhvr>
                                        <p:cTn id="72" dur="500"/>
                                        <p:tgtEl>
                                          <p:spTgt spid="6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67"/>
                                        </p:tgtEl>
                                        <p:attrNameLst>
                                          <p:attrName>style.visibility</p:attrName>
                                        </p:attrNameLst>
                                      </p:cBhvr>
                                      <p:to>
                                        <p:strVal val="visible"/>
                                      </p:to>
                                    </p:set>
                                    <p:animEffect transition="in" filter="fade">
                                      <p:cBhvr>
                                        <p:cTn id="82" dur="500"/>
                                        <p:tgtEl>
                                          <p:spTgt spid="6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fade">
                                      <p:cBhvr>
                                        <p:cTn id="8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16" grpId="0" animBg="1"/>
      <p:bldP spid="17" grpId="0" animBg="1"/>
      <p:bldP spid="18"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zh-CN" altLang="en-US" sz="3600" b="1" dirty="0"/>
              <a:t>关于我</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2</a:t>
            </a:fld>
            <a:endParaRPr lang="en-US" altLang="zh-CN" sz="1400" i="0">
              <a:solidFill>
                <a:schemeClr val="tx1"/>
              </a:solidFill>
            </a:endParaRPr>
          </a:p>
        </p:txBody>
      </p:sp>
      <p:sp>
        <p:nvSpPr>
          <p:cNvPr id="2" name="矩形 1"/>
          <p:cNvSpPr/>
          <p:nvPr/>
        </p:nvSpPr>
        <p:spPr>
          <a:xfrm>
            <a:off x="723900" y="1894947"/>
            <a:ext cx="7696200" cy="954107"/>
          </a:xfrm>
          <a:prstGeom prst="rect">
            <a:avLst/>
          </a:prstGeom>
        </p:spPr>
        <p:txBody>
          <a:bodyPr wrap="square">
            <a:spAutoFit/>
          </a:bodyPr>
          <a:lstStyle/>
          <a:p>
            <a:pPr marL="269240">
              <a:spcAft>
                <a:spcPts val="0"/>
              </a:spcAft>
            </a:pPr>
            <a:r>
              <a:rPr lang="zh-CN" altLang="en-US"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何博远，</a:t>
            </a:r>
            <a:r>
              <a:rPr lang="zh-CN"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浙江大学</a:t>
            </a:r>
            <a:r>
              <a:rPr lang="zh-CN" altLang="zh-CN" i="0" kern="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zh-CN"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计算机科学与技术学院</a:t>
            </a:r>
            <a:r>
              <a:rPr lang="zh-CN" altLang="zh-CN" i="0" kern="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zh-CN"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移动终端安全工程实验室</a:t>
            </a:r>
            <a:r>
              <a:rPr lang="en-US"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5</a:t>
            </a:r>
            <a:r>
              <a:rPr lang="zh-CN"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年级博士生</a:t>
            </a:r>
            <a:r>
              <a:rPr lang="zh-CN" altLang="en-US"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i="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2"/>
          <p:cNvSpPr/>
          <p:nvPr/>
        </p:nvSpPr>
        <p:spPr>
          <a:xfrm>
            <a:off x="723900" y="3601001"/>
            <a:ext cx="7696200" cy="1815882"/>
          </a:xfrm>
          <a:prstGeom prst="rect">
            <a:avLst/>
          </a:prstGeom>
        </p:spPr>
        <p:txBody>
          <a:bodyPr wrap="square">
            <a:spAutoFit/>
          </a:bodyPr>
          <a:lstStyle/>
          <a:p>
            <a:r>
              <a:rPr lang="zh-CN" altLang="zh-CN" b="1"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研究</a:t>
            </a:r>
            <a:r>
              <a:rPr lang="zh-CN" altLang="zh-CN"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方向：</a:t>
            </a:r>
            <a:endParaRPr lang="en-US" altLang="zh-CN"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r>
              <a:rPr lang="zh-CN"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源代码安全</a:t>
            </a:r>
            <a:r>
              <a:rPr lang="zh-CN" altLang="en-US"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与</a:t>
            </a:r>
            <a:r>
              <a:rPr lang="zh-CN"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静态分析</a:t>
            </a:r>
            <a:endParaRPr lang="en-US"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r>
              <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APT</a:t>
            </a:r>
            <a:r>
              <a:rPr lang="zh-CN"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检测与</a:t>
            </a:r>
            <a:r>
              <a:rPr lang="zh-CN"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防御</a:t>
            </a:r>
            <a:endParaRPr lang="en-US"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r>
              <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Android </a:t>
            </a:r>
            <a:r>
              <a:rPr lang="en-US"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App </a:t>
            </a:r>
            <a:r>
              <a:rPr lang="zh-CN"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安全</a:t>
            </a:r>
            <a:endParaRPr lang="zh-CN" altLang="en-US" dirty="0"/>
          </a:p>
        </p:txBody>
      </p:sp>
    </p:spTree>
    <p:custDataLst>
      <p:tags r:id="rId1"/>
    </p:custDataLst>
    <p:extLst>
      <p:ext uri="{BB962C8B-B14F-4D97-AF65-F5344CB8AC3E}">
        <p14:creationId xmlns:p14="http://schemas.microsoft.com/office/powerpoint/2010/main" val="1970411688"/>
      </p:ext>
    </p:extLst>
  </p:cSld>
  <p:clrMapOvr>
    <a:masterClrMapping/>
  </p:clrMapOvr>
  <p:transition spd="slow" advTm="16776"/>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20</a:t>
            </a:fld>
            <a:endParaRPr lang="en-US" altLang="zh-CN" dirty="0"/>
          </a:p>
        </p:txBody>
      </p:sp>
      <p:graphicFrame>
        <p:nvGraphicFramePr>
          <p:cNvPr id="10" name="Object 9"/>
          <p:cNvGraphicFramePr>
            <a:graphicFrameLocks noChangeAspect="1"/>
          </p:cNvGraphicFramePr>
          <p:nvPr>
            <p:extLst>
              <p:ext uri="{D42A27DB-BD31-4B8C-83A1-F6EECF244321}">
                <p14:modId xmlns:p14="http://schemas.microsoft.com/office/powerpoint/2010/main" val="3045317775"/>
              </p:ext>
            </p:extLst>
          </p:nvPr>
        </p:nvGraphicFramePr>
        <p:xfrm>
          <a:off x="106470" y="1908969"/>
          <a:ext cx="8931059" cy="3667780"/>
        </p:xfrm>
        <a:graphic>
          <a:graphicData uri="http://schemas.openxmlformats.org/presentationml/2006/ole">
            <mc:AlternateContent xmlns:mc="http://schemas.openxmlformats.org/markup-compatibility/2006">
              <mc:Choice xmlns:v="urn:schemas-microsoft-com:vml" Requires="v">
                <p:oleObj spid="_x0000_s9286" name="Visio" r:id="rId5" imgW="9182045" imgH="3771948" progId="Visio.Drawing.15">
                  <p:embed/>
                </p:oleObj>
              </mc:Choice>
              <mc:Fallback>
                <p:oleObj name="Visio" r:id="rId5" imgW="9182045" imgH="3771948" progId="Visio.Drawing.15">
                  <p:embed/>
                  <p:pic>
                    <p:nvPicPr>
                      <p:cNvPr id="0" name=""/>
                      <p:cNvPicPr/>
                      <p:nvPr/>
                    </p:nvPicPr>
                    <p:blipFill>
                      <a:blip r:embed="rId6"/>
                      <a:stretch>
                        <a:fillRect/>
                      </a:stretch>
                    </p:blipFill>
                    <p:spPr>
                      <a:xfrm>
                        <a:off x="106470" y="1908969"/>
                        <a:ext cx="8931059" cy="3667780"/>
                      </a:xfrm>
                      <a:prstGeom prst="rect">
                        <a:avLst/>
                      </a:prstGeom>
                    </p:spPr>
                  </p:pic>
                </p:oleObj>
              </mc:Fallback>
            </mc:AlternateContent>
          </a:graphicData>
        </a:graphic>
      </p:graphicFrame>
      <p:sp>
        <p:nvSpPr>
          <p:cNvPr id="5" name="Rectangle 4"/>
          <p:cNvSpPr/>
          <p:nvPr/>
        </p:nvSpPr>
        <p:spPr>
          <a:xfrm>
            <a:off x="1828800" y="5710815"/>
            <a:ext cx="5791200" cy="523220"/>
          </a:xfrm>
          <a:prstGeom prst="rect">
            <a:avLst/>
          </a:prstGeom>
        </p:spPr>
        <p:txBody>
          <a:bodyPr wrap="square">
            <a:spAutoFit/>
          </a:bodyPr>
          <a:lstStyle/>
          <a:p>
            <a:r>
              <a:rPr lang="en-US" altLang="zh-CN" b="1" i="0" dirty="0" err="1" smtClean="0">
                <a:solidFill>
                  <a:srgbClr val="7030A0"/>
                </a:solidFill>
              </a:rPr>
              <a:t>OpenSSL</a:t>
            </a:r>
            <a:r>
              <a:rPr lang="en-US" altLang="zh-CN" b="1" i="0" dirty="0" smtClean="0">
                <a:solidFill>
                  <a:srgbClr val="7030A0"/>
                </a:solidFill>
              </a:rPr>
              <a:t> API</a:t>
            </a:r>
            <a:r>
              <a:rPr lang="zh-CN" altLang="en-US" b="1" i="0" dirty="0" smtClean="0">
                <a:solidFill>
                  <a:srgbClr val="7030A0"/>
                </a:solidFill>
              </a:rPr>
              <a:t>校验证书的正确逻辑</a:t>
            </a:r>
            <a:endParaRPr lang="zh-CN" altLang="en-US" b="1" i="0" dirty="0">
              <a:solidFill>
                <a:srgbClr val="7030A0"/>
              </a:solidFill>
            </a:endParaRPr>
          </a:p>
        </p:txBody>
      </p:sp>
      <p:sp>
        <p:nvSpPr>
          <p:cNvPr id="12" name="Title 1"/>
          <p:cNvSpPr>
            <a:spLocks noGrp="1"/>
          </p:cNvSpPr>
          <p:nvPr>
            <p:ph type="title"/>
          </p:nvPr>
        </p:nvSpPr>
        <p:spPr>
          <a:xfrm>
            <a:off x="990600" y="76200"/>
            <a:ext cx="8229600" cy="1143000"/>
          </a:xfrm>
        </p:spPr>
        <p:txBody>
          <a:bodyPr/>
          <a:lstStyle/>
          <a:p>
            <a:r>
              <a:rPr lang="zh-CN" altLang="en-US" sz="3600" b="1" dirty="0" smtClean="0"/>
              <a:t>特征提取：</a:t>
            </a:r>
            <a:r>
              <a:rPr lang="en-US" altLang="zh-CN" sz="3600" b="1" dirty="0" err="1"/>
              <a:t>OpenSSL</a:t>
            </a:r>
            <a:r>
              <a:rPr lang="en-US" altLang="zh-CN" sz="3600" b="1" dirty="0"/>
              <a:t> API </a:t>
            </a:r>
            <a:r>
              <a:rPr lang="zh-CN" altLang="en-US" sz="3600" b="1" dirty="0"/>
              <a:t>漏洞</a:t>
            </a:r>
            <a:endParaRPr lang="en-US" sz="3600" b="1" dirty="0"/>
          </a:p>
        </p:txBody>
      </p:sp>
    </p:spTree>
    <p:extLst>
      <p:ext uri="{BB962C8B-B14F-4D97-AF65-F5344CB8AC3E}">
        <p14:creationId xmlns:p14="http://schemas.microsoft.com/office/powerpoint/2010/main" val="24229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zh-CN" altLang="en-US" sz="3600" b="1" dirty="0" smtClean="0"/>
              <a:t>实验数据：</a:t>
            </a:r>
            <a:r>
              <a:rPr lang="en-US" altLang="zh-CN" sz="3600" b="1" dirty="0" err="1"/>
              <a:t>OpenSSL</a:t>
            </a:r>
            <a:r>
              <a:rPr lang="en-US" altLang="zh-CN" sz="3600" b="1" dirty="0"/>
              <a:t> API </a:t>
            </a:r>
            <a:r>
              <a:rPr lang="zh-CN" altLang="en-US" sz="3600" b="1" dirty="0"/>
              <a:t>漏洞</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21</a:t>
            </a:fld>
            <a:endParaRPr lang="en-US" altLang="zh-CN" dirty="0"/>
          </a:p>
        </p:txBody>
      </p:sp>
      <p:sp>
        <p:nvSpPr>
          <p:cNvPr id="7" name="Content Placeholder 2"/>
          <p:cNvSpPr txBox="1">
            <a:spLocks/>
          </p:cNvSpPr>
          <p:nvPr/>
        </p:nvSpPr>
        <p:spPr>
          <a:xfrm>
            <a:off x="685800" y="1570037"/>
            <a:ext cx="8229600" cy="45259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3200" b="1" i="0" dirty="0">
                <a:solidFill>
                  <a:srgbClr val="7030A0"/>
                </a:solidFill>
              </a:rPr>
              <a:t>为</a:t>
            </a:r>
            <a:r>
              <a:rPr lang="en-US" sz="3200" b="1" i="0" dirty="0" err="1" smtClean="0">
                <a:solidFill>
                  <a:srgbClr val="7030A0"/>
                </a:solidFill>
              </a:rPr>
              <a:t>OpenSSL</a:t>
            </a:r>
            <a:r>
              <a:rPr lang="zh-CN" altLang="en-US" sz="3200" b="1" i="0" dirty="0">
                <a:solidFill>
                  <a:srgbClr val="7030A0"/>
                </a:solidFill>
              </a:rPr>
              <a:t>、</a:t>
            </a:r>
            <a:r>
              <a:rPr lang="en-US" sz="3200" b="1" i="0" dirty="0" err="1" smtClean="0">
                <a:solidFill>
                  <a:srgbClr val="7030A0"/>
                </a:solidFill>
              </a:rPr>
              <a:t>GnuTLS</a:t>
            </a:r>
            <a:r>
              <a:rPr lang="en-US" sz="3200" b="1" i="0" dirty="0" smtClean="0">
                <a:solidFill>
                  <a:srgbClr val="7030A0"/>
                </a:solidFill>
              </a:rPr>
              <a:t> </a:t>
            </a:r>
            <a:r>
              <a:rPr lang="zh-CN" altLang="en-US" sz="3200" b="1" i="0" dirty="0" smtClean="0">
                <a:solidFill>
                  <a:srgbClr val="7030A0"/>
                </a:solidFill>
              </a:rPr>
              <a:t>建立了逻辑特征</a:t>
            </a:r>
            <a:endParaRPr lang="en-US" sz="3200" b="1" i="0" dirty="0" smtClean="0">
              <a:solidFill>
                <a:srgbClr val="7030A0"/>
              </a:solidFill>
            </a:endParaRPr>
          </a:p>
          <a:p>
            <a:pPr marL="0" indent="0">
              <a:buNone/>
            </a:pPr>
            <a:r>
              <a:rPr lang="en-US" b="1" dirty="0" smtClean="0"/>
              <a:t>      </a:t>
            </a:r>
            <a:r>
              <a:rPr lang="en-US" b="1" i="0" dirty="0" smtClean="0"/>
              <a:t>–</a:t>
            </a:r>
            <a:r>
              <a:rPr lang="zh-CN" altLang="en-US" b="1" i="0" dirty="0" smtClean="0"/>
              <a:t>目前最流行的</a:t>
            </a:r>
            <a:r>
              <a:rPr lang="en-US" altLang="zh-CN" b="1" i="0" dirty="0" smtClean="0"/>
              <a:t>2</a:t>
            </a:r>
            <a:r>
              <a:rPr lang="zh-CN" altLang="en-US" b="1" i="0" dirty="0" smtClean="0"/>
              <a:t>个</a:t>
            </a:r>
            <a:r>
              <a:rPr lang="en-US" altLang="zh-CN" b="1" i="0" dirty="0" smtClean="0"/>
              <a:t>SSL</a:t>
            </a:r>
            <a:r>
              <a:rPr lang="zh-CN" altLang="en-US" b="1" i="0" dirty="0" smtClean="0"/>
              <a:t>开源实现</a:t>
            </a:r>
            <a:endParaRPr lang="en-US" b="1" i="0" dirty="0"/>
          </a:p>
          <a:p>
            <a:endParaRPr lang="en-US" dirty="0" smtClean="0"/>
          </a:p>
          <a:p>
            <a:r>
              <a:rPr lang="zh-CN" altLang="en-US" sz="3200" b="1" i="0" dirty="0" smtClean="0">
                <a:solidFill>
                  <a:srgbClr val="7030A0"/>
                </a:solidFill>
              </a:rPr>
              <a:t>完整扫描了</a:t>
            </a:r>
            <a:r>
              <a:rPr lang="en-US" sz="3200" b="1" i="0" dirty="0" smtClean="0">
                <a:solidFill>
                  <a:srgbClr val="7030A0"/>
                </a:solidFill>
              </a:rPr>
              <a:t>Ubuntu12.04</a:t>
            </a:r>
            <a:r>
              <a:rPr lang="zh-CN" altLang="en-US" sz="3200" b="1" i="0" dirty="0">
                <a:solidFill>
                  <a:srgbClr val="7030A0"/>
                </a:solidFill>
              </a:rPr>
              <a:t>代码库</a:t>
            </a:r>
            <a:endParaRPr lang="en-US" sz="3200" b="1" i="0" dirty="0" smtClean="0">
              <a:solidFill>
                <a:srgbClr val="7030A0"/>
              </a:solidFill>
            </a:endParaRPr>
          </a:p>
          <a:p>
            <a:pPr marL="457200" lvl="1" indent="0">
              <a:buNone/>
            </a:pPr>
            <a:r>
              <a:rPr lang="en-US" altLang="zh-CN" sz="2800" b="1" dirty="0" smtClean="0"/>
              <a:t>–</a:t>
            </a:r>
            <a:r>
              <a:rPr lang="zh-CN" altLang="en-US" sz="2800" b="1" i="0" dirty="0" smtClean="0"/>
              <a:t>静态分析</a:t>
            </a:r>
            <a:r>
              <a:rPr lang="en-US" altLang="zh-CN" sz="2800" b="1" i="0" dirty="0" smtClean="0">
                <a:solidFill>
                  <a:srgbClr val="FF0000"/>
                </a:solidFill>
              </a:rPr>
              <a:t>2200</a:t>
            </a:r>
            <a:r>
              <a:rPr lang="zh-CN" altLang="en-US" sz="2800" b="1" i="0" dirty="0" smtClean="0">
                <a:solidFill>
                  <a:srgbClr val="FF0000"/>
                </a:solidFill>
              </a:rPr>
              <a:t>万</a:t>
            </a:r>
            <a:r>
              <a:rPr lang="zh-CN" altLang="en-US" sz="2800" b="1" i="0" dirty="0" smtClean="0"/>
              <a:t>行</a:t>
            </a:r>
            <a:r>
              <a:rPr lang="en-US" altLang="zh-CN" sz="2800" b="1" i="0" dirty="0" smtClean="0"/>
              <a:t>C/C++</a:t>
            </a:r>
            <a:r>
              <a:rPr lang="zh-CN" altLang="en-US" sz="2800" b="1" i="0" dirty="0" smtClean="0"/>
              <a:t>代码，并构建</a:t>
            </a:r>
            <a:r>
              <a:rPr lang="en-US" altLang="zh-CN" sz="2800" b="1" i="0" dirty="0" smtClean="0"/>
              <a:t>PDG</a:t>
            </a:r>
            <a:endParaRPr lang="en-US" altLang="zh-CN" sz="2800" b="1" i="0" dirty="0"/>
          </a:p>
          <a:p>
            <a:pPr marL="457200" lvl="1" indent="0">
              <a:buNone/>
            </a:pPr>
            <a:r>
              <a:rPr lang="en-US" altLang="zh-CN" sz="2800" b="1" dirty="0" smtClean="0"/>
              <a:t>–</a:t>
            </a:r>
            <a:r>
              <a:rPr lang="zh-CN" altLang="en-US" sz="2800" b="1" i="0" dirty="0" smtClean="0"/>
              <a:t>总计有</a:t>
            </a:r>
            <a:r>
              <a:rPr lang="en-US" altLang="zh-CN" sz="2800" b="1" i="0" dirty="0" smtClean="0"/>
              <a:t> </a:t>
            </a:r>
            <a:r>
              <a:rPr lang="en-US" sz="2800" b="1" i="0" dirty="0" smtClean="0">
                <a:solidFill>
                  <a:srgbClr val="FF3300"/>
                </a:solidFill>
              </a:rPr>
              <a:t>485</a:t>
            </a:r>
            <a:r>
              <a:rPr lang="en-US" sz="2800" b="1" i="0" dirty="0" smtClean="0"/>
              <a:t> </a:t>
            </a:r>
            <a:r>
              <a:rPr lang="zh-CN" altLang="en-US" sz="2800" b="1" i="0" dirty="0" smtClean="0"/>
              <a:t>个依赖</a:t>
            </a:r>
            <a:r>
              <a:rPr lang="en-US" sz="2800" b="1" i="0" dirty="0" err="1" smtClean="0"/>
              <a:t>OpenSSL</a:t>
            </a:r>
            <a:r>
              <a:rPr lang="zh-CN" altLang="en-US" sz="2800" b="1" i="0" dirty="0"/>
              <a:t>和</a:t>
            </a:r>
            <a:r>
              <a:rPr lang="en-US" sz="2800" b="1" i="0" dirty="0" err="1" smtClean="0"/>
              <a:t>GnuTLS</a:t>
            </a:r>
            <a:r>
              <a:rPr lang="zh-CN" altLang="en-US" sz="2800" b="1" i="0" dirty="0" smtClean="0"/>
              <a:t>的应用</a:t>
            </a:r>
            <a:endParaRPr lang="en-US" sz="2800" b="1" i="0" dirty="0"/>
          </a:p>
          <a:p>
            <a:pPr lvl="1"/>
            <a:endParaRPr lang="en-US" sz="2800" i="0" dirty="0" smtClean="0">
              <a:solidFill>
                <a:schemeClr val="accent1"/>
              </a:solidFill>
            </a:endParaRPr>
          </a:p>
          <a:p>
            <a:r>
              <a:rPr lang="zh-CN" altLang="en-US" sz="3200" b="1" i="0" dirty="0">
                <a:solidFill>
                  <a:schemeClr val="accent1"/>
                </a:solidFill>
              </a:rPr>
              <a:t>发现</a:t>
            </a:r>
            <a:r>
              <a:rPr lang="en-US" sz="3200" b="1" i="0" dirty="0">
                <a:solidFill>
                  <a:schemeClr val="accent1"/>
                </a:solidFill>
              </a:rPr>
              <a:t>27</a:t>
            </a:r>
            <a:r>
              <a:rPr lang="zh-CN" altLang="en-US" sz="3200" b="1" i="0" dirty="0">
                <a:solidFill>
                  <a:schemeClr val="accent1"/>
                </a:solidFill>
              </a:rPr>
              <a:t>个</a:t>
            </a:r>
            <a:r>
              <a:rPr lang="en-US" altLang="zh-CN" sz="3200" b="1" i="0" dirty="0">
                <a:solidFill>
                  <a:schemeClr val="accent1"/>
                </a:solidFill>
              </a:rPr>
              <a:t>0-day </a:t>
            </a:r>
            <a:r>
              <a:rPr lang="zh-CN" altLang="en-US" sz="3200" b="1" i="0" dirty="0">
                <a:solidFill>
                  <a:schemeClr val="accent1"/>
                </a:solidFill>
              </a:rPr>
              <a:t>漏洞</a:t>
            </a:r>
            <a:endParaRPr lang="en-US" sz="3200" b="1" i="0" dirty="0">
              <a:solidFill>
                <a:schemeClr val="accent1"/>
              </a:solidFill>
            </a:endParaRPr>
          </a:p>
          <a:p>
            <a:pPr marL="457200" lvl="1" indent="0">
              <a:buNone/>
            </a:pPr>
            <a:r>
              <a:rPr lang="en-US" altLang="zh-CN" sz="2800" b="1" i="0" dirty="0" smtClean="0">
                <a:solidFill>
                  <a:schemeClr val="accent4"/>
                </a:solidFill>
              </a:rPr>
              <a:t> – </a:t>
            </a:r>
            <a:r>
              <a:rPr lang="zh-CN" altLang="en-US" sz="2800" b="1" i="0" dirty="0" smtClean="0">
                <a:solidFill>
                  <a:schemeClr val="accent4"/>
                </a:solidFill>
              </a:rPr>
              <a:t>所有漏洞都已得到验证，可以进行中间人攻击。</a:t>
            </a:r>
            <a:endParaRPr lang="en-US" sz="2800" b="1" i="0" dirty="0" smtClean="0">
              <a:solidFill>
                <a:schemeClr val="accent4"/>
              </a:solidFill>
            </a:endParaRPr>
          </a:p>
          <a:p>
            <a:pPr marL="457200" lvl="1" indent="0">
              <a:buNone/>
            </a:pPr>
            <a:r>
              <a:rPr lang="en-US" altLang="zh-CN" sz="2800" b="1" i="0" dirty="0" smtClean="0">
                <a:solidFill>
                  <a:schemeClr val="accent4"/>
                </a:solidFill>
              </a:rPr>
              <a:t> – </a:t>
            </a:r>
            <a:r>
              <a:rPr lang="zh-CN" altLang="en-US" sz="2800" b="1" i="0" dirty="0" smtClean="0">
                <a:solidFill>
                  <a:schemeClr val="accent4"/>
                </a:solidFill>
              </a:rPr>
              <a:t>目前</a:t>
            </a:r>
            <a:r>
              <a:rPr lang="en-US" sz="2800" b="1" i="0" dirty="0" smtClean="0">
                <a:solidFill>
                  <a:srgbClr val="FF0000"/>
                </a:solidFill>
              </a:rPr>
              <a:t>4</a:t>
            </a:r>
            <a:r>
              <a:rPr lang="zh-CN" altLang="en-US" sz="2800" b="1" i="0" dirty="0" smtClean="0">
                <a:solidFill>
                  <a:schemeClr val="accent4"/>
                </a:solidFill>
              </a:rPr>
              <a:t>个已修复。</a:t>
            </a:r>
            <a:endParaRPr lang="en-US" sz="2800" b="1" i="0" dirty="0">
              <a:solidFill>
                <a:schemeClr val="accent4"/>
              </a:solidFill>
            </a:endParaRPr>
          </a:p>
        </p:txBody>
      </p:sp>
    </p:spTree>
    <p:extLst>
      <p:ext uri="{BB962C8B-B14F-4D97-AF65-F5344CB8AC3E}">
        <p14:creationId xmlns:p14="http://schemas.microsoft.com/office/powerpoint/2010/main" val="446717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22</a:t>
            </a:fld>
            <a:endParaRPr lang="en-US" altLang="zh-CN" dirty="0"/>
          </a:p>
        </p:txBody>
      </p:sp>
      <p:sp>
        <p:nvSpPr>
          <p:cNvPr id="5" name="Rectangle 4"/>
          <p:cNvSpPr/>
          <p:nvPr/>
        </p:nvSpPr>
        <p:spPr>
          <a:xfrm>
            <a:off x="762000" y="1660319"/>
            <a:ext cx="6253892" cy="1138773"/>
          </a:xfrm>
          <a:prstGeom prst="rect">
            <a:avLst/>
          </a:prstGeom>
        </p:spPr>
        <p:txBody>
          <a:bodyPr wrap="none">
            <a:spAutoFit/>
          </a:bodyPr>
          <a:lstStyle/>
          <a:p>
            <a:pPr marL="457200" indent="-457200">
              <a:buFont typeface="Wingdings" panose="05000000000000000000" pitchFamily="2" charset="2"/>
              <a:buChar char="l"/>
            </a:pPr>
            <a:r>
              <a:rPr lang="en-US" altLang="zh-CN" sz="2800" b="1" i="0" dirty="0" smtClean="0">
                <a:solidFill>
                  <a:srgbClr val="7030A0"/>
                </a:solidFill>
              </a:rPr>
              <a:t>Vulnerable E-mail Software</a:t>
            </a:r>
          </a:p>
          <a:p>
            <a:r>
              <a:rPr lang="en-US" altLang="zh-CN" sz="2000" b="1" i="1" dirty="0">
                <a:solidFill>
                  <a:schemeClr val="accent1"/>
                </a:solidFill>
              </a:rPr>
              <a:t>	</a:t>
            </a:r>
            <a:r>
              <a:rPr lang="en-US" altLang="zh-CN" sz="2000" b="1" dirty="0" smtClean="0">
                <a:solidFill>
                  <a:schemeClr val="tx1"/>
                </a:solidFill>
              </a:rPr>
              <a:t>– Xfce4-Mailwatch-Plugin</a:t>
            </a:r>
            <a:r>
              <a:rPr lang="en-US" altLang="zh-CN" sz="2000" b="1" dirty="0">
                <a:solidFill>
                  <a:schemeClr val="tx1"/>
                </a:solidFill>
              </a:rPr>
              <a:t>, </a:t>
            </a:r>
            <a:r>
              <a:rPr lang="en-US" altLang="zh-CN" sz="2000" b="1" dirty="0" err="1">
                <a:solidFill>
                  <a:schemeClr val="tx1"/>
                </a:solidFill>
              </a:rPr>
              <a:t>Mailfilter</a:t>
            </a:r>
            <a:r>
              <a:rPr lang="en-US" altLang="zh-CN" sz="2000" b="1" dirty="0">
                <a:solidFill>
                  <a:schemeClr val="tx1"/>
                </a:solidFill>
              </a:rPr>
              <a:t>, Exim, </a:t>
            </a:r>
          </a:p>
          <a:p>
            <a:r>
              <a:rPr lang="en-US" altLang="zh-CN" sz="2000" b="1" dirty="0">
                <a:solidFill>
                  <a:schemeClr val="tx1"/>
                </a:solidFill>
              </a:rPr>
              <a:t>		</a:t>
            </a:r>
            <a:r>
              <a:rPr lang="en-US" altLang="zh-CN" sz="2000" b="1" dirty="0" err="1">
                <a:solidFill>
                  <a:schemeClr val="tx1"/>
                </a:solidFill>
              </a:rPr>
              <a:t>DragonFly</a:t>
            </a:r>
            <a:r>
              <a:rPr lang="en-US" altLang="zh-CN" sz="2000" b="1" dirty="0">
                <a:solidFill>
                  <a:schemeClr val="tx1"/>
                </a:solidFill>
              </a:rPr>
              <a:t> Mail Agent, </a:t>
            </a:r>
            <a:r>
              <a:rPr lang="en-US" altLang="zh-CN" sz="2000" b="1" dirty="0" err="1">
                <a:solidFill>
                  <a:schemeClr val="tx1"/>
                </a:solidFill>
              </a:rPr>
              <a:t>spamc</a:t>
            </a:r>
            <a:endParaRPr lang="zh-CN" altLang="en-US" sz="2000" b="1" dirty="0">
              <a:solidFill>
                <a:schemeClr val="tx1"/>
              </a:solidFill>
            </a:endParaRPr>
          </a:p>
        </p:txBody>
      </p:sp>
      <p:sp>
        <p:nvSpPr>
          <p:cNvPr id="6" name="Rectangle 5"/>
          <p:cNvSpPr/>
          <p:nvPr/>
        </p:nvSpPr>
        <p:spPr>
          <a:xfrm>
            <a:off x="762000" y="2922203"/>
            <a:ext cx="7569701" cy="892552"/>
          </a:xfrm>
          <a:prstGeom prst="rect">
            <a:avLst/>
          </a:prstGeom>
        </p:spPr>
        <p:txBody>
          <a:bodyPr wrap="none">
            <a:spAutoFit/>
          </a:bodyPr>
          <a:lstStyle/>
          <a:p>
            <a:pPr marL="457200" indent="-457200">
              <a:buFont typeface="Wingdings" panose="05000000000000000000" pitchFamily="2" charset="2"/>
              <a:buChar char="l"/>
            </a:pPr>
            <a:r>
              <a:rPr lang="en-US" altLang="zh-CN" sz="2800" b="1" i="0" dirty="0" smtClean="0">
                <a:solidFill>
                  <a:srgbClr val="7030A0"/>
                </a:solidFill>
              </a:rPr>
              <a:t>Vulnerable IRC Software</a:t>
            </a:r>
          </a:p>
          <a:p>
            <a:r>
              <a:rPr lang="en-US" altLang="zh-CN" sz="2400" b="1" i="1" dirty="0">
                <a:solidFill>
                  <a:schemeClr val="accent2"/>
                </a:solidFill>
              </a:rPr>
              <a:t>	</a:t>
            </a:r>
            <a:r>
              <a:rPr lang="en-US" altLang="zh-CN" sz="2000" b="1" i="1" dirty="0">
                <a:solidFill>
                  <a:schemeClr val="tx1"/>
                </a:solidFill>
              </a:rPr>
              <a:t> – Enhanced Programmable </a:t>
            </a:r>
            <a:r>
              <a:rPr lang="en-US" altLang="zh-CN" sz="2000" b="1" i="1" dirty="0" err="1">
                <a:solidFill>
                  <a:schemeClr val="tx1"/>
                </a:solidFill>
              </a:rPr>
              <a:t>ircII</a:t>
            </a:r>
            <a:r>
              <a:rPr lang="en-US" altLang="zh-CN" sz="2000" b="1" i="1" dirty="0">
                <a:solidFill>
                  <a:schemeClr val="tx1"/>
                </a:solidFill>
              </a:rPr>
              <a:t> client (EPIC), </a:t>
            </a:r>
            <a:r>
              <a:rPr lang="en-US" altLang="zh-CN" sz="2000" b="1" i="1" dirty="0" err="1" smtClean="0">
                <a:solidFill>
                  <a:schemeClr val="tx1"/>
                </a:solidFill>
              </a:rPr>
              <a:t>Scrollz</a:t>
            </a:r>
            <a:endParaRPr lang="zh-CN" altLang="en-US" sz="2000" b="1" i="1" dirty="0">
              <a:solidFill>
                <a:schemeClr val="tx1"/>
              </a:solidFill>
            </a:endParaRPr>
          </a:p>
        </p:txBody>
      </p:sp>
      <p:sp>
        <p:nvSpPr>
          <p:cNvPr id="7" name="Rectangle 6"/>
          <p:cNvSpPr/>
          <p:nvPr/>
        </p:nvSpPr>
        <p:spPr>
          <a:xfrm>
            <a:off x="762000" y="4142363"/>
            <a:ext cx="7657866" cy="1877437"/>
          </a:xfrm>
          <a:prstGeom prst="rect">
            <a:avLst/>
          </a:prstGeom>
        </p:spPr>
        <p:txBody>
          <a:bodyPr wrap="none">
            <a:spAutoFit/>
          </a:bodyPr>
          <a:lstStyle/>
          <a:p>
            <a:pPr marL="457200" indent="-457200">
              <a:buFont typeface="Wingdings" panose="05000000000000000000" pitchFamily="2" charset="2"/>
              <a:buChar char="l"/>
            </a:pPr>
            <a:r>
              <a:rPr lang="en-US" altLang="zh-CN" sz="2800" b="1" i="0" dirty="0" smtClean="0">
                <a:solidFill>
                  <a:srgbClr val="7030A0"/>
                </a:solidFill>
              </a:rPr>
              <a:t>Other Vulnerable Software</a:t>
            </a:r>
          </a:p>
          <a:p>
            <a:r>
              <a:rPr lang="en-US" altLang="zh-CN" sz="2800" b="1" dirty="0"/>
              <a:t>	</a:t>
            </a:r>
            <a:r>
              <a:rPr lang="en-US" altLang="zh-CN" sz="2000" b="1" i="1" dirty="0">
                <a:solidFill>
                  <a:schemeClr val="tx1"/>
                </a:solidFill>
              </a:rPr>
              <a:t>Web(https): Prayer front end, </a:t>
            </a:r>
            <a:r>
              <a:rPr lang="en-US" altLang="zh-CN" sz="2000" b="1" i="1" dirty="0" err="1">
                <a:solidFill>
                  <a:schemeClr val="tx1"/>
                </a:solidFill>
              </a:rPr>
              <a:t>xxxterm</a:t>
            </a:r>
            <a:endParaRPr lang="en-US" altLang="zh-CN" sz="2000" b="1" i="1" dirty="0">
              <a:solidFill>
                <a:schemeClr val="tx1"/>
              </a:solidFill>
            </a:endParaRPr>
          </a:p>
          <a:p>
            <a:r>
              <a:rPr lang="en-US" altLang="zh-CN" sz="2000" b="1" i="1" dirty="0">
                <a:solidFill>
                  <a:schemeClr val="tx1"/>
                </a:solidFill>
              </a:rPr>
              <a:t>	Database: </a:t>
            </a:r>
            <a:r>
              <a:rPr lang="en-US" altLang="zh-CN" sz="2000" b="1" i="1" dirty="0" err="1">
                <a:solidFill>
                  <a:schemeClr val="tx1"/>
                </a:solidFill>
              </a:rPr>
              <a:t>FreeTDS</a:t>
            </a:r>
            <a:endParaRPr lang="en-US" altLang="zh-CN" sz="2000" b="1" i="1" dirty="0">
              <a:solidFill>
                <a:schemeClr val="tx1"/>
              </a:solidFill>
            </a:endParaRPr>
          </a:p>
          <a:p>
            <a:r>
              <a:rPr lang="en-US" altLang="zh-CN" sz="2000" b="1" i="1" dirty="0">
                <a:solidFill>
                  <a:schemeClr val="tx1"/>
                </a:solidFill>
              </a:rPr>
              <a:t>	Admin tool:  </a:t>
            </a:r>
            <a:r>
              <a:rPr lang="en-US" altLang="zh-CN" sz="2000" b="1" i="1" dirty="0" err="1">
                <a:solidFill>
                  <a:schemeClr val="tx1"/>
                </a:solidFill>
              </a:rPr>
              <a:t>nagircbot</a:t>
            </a:r>
            <a:r>
              <a:rPr lang="en-US" altLang="zh-CN" sz="2000" b="1" i="1" dirty="0">
                <a:solidFill>
                  <a:schemeClr val="tx1"/>
                </a:solidFill>
              </a:rPr>
              <a:t>, </a:t>
            </a:r>
            <a:r>
              <a:rPr lang="en-US" altLang="zh-CN" sz="2000" b="1" i="1" dirty="0" err="1">
                <a:solidFill>
                  <a:schemeClr val="tx1"/>
                </a:solidFill>
              </a:rPr>
              <a:t>nagios</a:t>
            </a:r>
            <a:r>
              <a:rPr lang="en-US" altLang="zh-CN" sz="2000" b="1" i="1" dirty="0">
                <a:solidFill>
                  <a:schemeClr val="tx1"/>
                </a:solidFill>
              </a:rPr>
              <a:t>-</a:t>
            </a:r>
            <a:r>
              <a:rPr lang="en-US" altLang="zh-CN" sz="2000" b="1" i="1" dirty="0" err="1">
                <a:solidFill>
                  <a:schemeClr val="tx1"/>
                </a:solidFill>
              </a:rPr>
              <a:t>nrpe</a:t>
            </a:r>
            <a:r>
              <a:rPr lang="en-US" altLang="zh-CN" sz="2000" b="1" i="1" dirty="0">
                <a:solidFill>
                  <a:schemeClr val="tx1"/>
                </a:solidFill>
              </a:rPr>
              <a:t>-plugin, syslog-ng</a:t>
            </a:r>
          </a:p>
          <a:p>
            <a:r>
              <a:rPr lang="en-US" altLang="zh-CN" sz="2000" b="1" i="1" dirty="0">
                <a:solidFill>
                  <a:schemeClr val="tx1"/>
                </a:solidFill>
              </a:rPr>
              <a:t>	Performance testing tool: siege, </a:t>
            </a:r>
            <a:r>
              <a:rPr lang="en-US" altLang="zh-CN" sz="2000" b="1" i="1" dirty="0" err="1">
                <a:solidFill>
                  <a:schemeClr val="tx1"/>
                </a:solidFill>
              </a:rPr>
              <a:t>httperf</a:t>
            </a:r>
            <a:r>
              <a:rPr lang="en-US" altLang="zh-CN" sz="2000" b="1" i="1" dirty="0">
                <a:solidFill>
                  <a:schemeClr val="tx1"/>
                </a:solidFill>
              </a:rPr>
              <a:t>, </a:t>
            </a:r>
            <a:r>
              <a:rPr lang="en-US" altLang="zh-CN" sz="2000" b="1" i="1" dirty="0" err="1">
                <a:solidFill>
                  <a:schemeClr val="tx1"/>
                </a:solidFill>
              </a:rPr>
              <a:t>httping</a:t>
            </a:r>
            <a:endParaRPr lang="en-US" altLang="zh-CN" sz="2000" b="1" i="1" dirty="0">
              <a:solidFill>
                <a:schemeClr val="tx1"/>
              </a:solidFill>
            </a:endParaRPr>
          </a:p>
        </p:txBody>
      </p:sp>
      <p:sp>
        <p:nvSpPr>
          <p:cNvPr id="11" name="Title 1"/>
          <p:cNvSpPr>
            <a:spLocks noGrp="1"/>
          </p:cNvSpPr>
          <p:nvPr>
            <p:ph type="title"/>
          </p:nvPr>
        </p:nvSpPr>
        <p:spPr>
          <a:xfrm>
            <a:off x="990600" y="76200"/>
            <a:ext cx="8229600" cy="1143000"/>
          </a:xfrm>
        </p:spPr>
        <p:txBody>
          <a:bodyPr/>
          <a:lstStyle/>
          <a:p>
            <a:r>
              <a:rPr lang="zh-CN" altLang="en-US" sz="3600" b="1" dirty="0" smtClean="0"/>
              <a:t>漏洞</a:t>
            </a:r>
            <a:r>
              <a:rPr lang="zh-CN" altLang="en-US" sz="3600" b="1" dirty="0"/>
              <a:t>分布</a:t>
            </a:r>
            <a:r>
              <a:rPr lang="zh-CN" altLang="en-US" sz="3600" b="1" dirty="0" smtClean="0"/>
              <a:t>：</a:t>
            </a:r>
            <a:r>
              <a:rPr lang="en-US" altLang="zh-CN" sz="3600" b="1" dirty="0" err="1"/>
              <a:t>OpenSSL</a:t>
            </a:r>
            <a:r>
              <a:rPr lang="en-US" altLang="zh-CN" sz="3600" b="1" dirty="0"/>
              <a:t> API </a:t>
            </a:r>
            <a:r>
              <a:rPr lang="zh-CN" altLang="en-US" sz="3600" b="1" dirty="0"/>
              <a:t>漏洞</a:t>
            </a:r>
            <a:endParaRPr lang="en-US" sz="3600" b="1" dirty="0"/>
          </a:p>
        </p:txBody>
      </p:sp>
    </p:spTree>
    <p:extLst>
      <p:ext uri="{BB962C8B-B14F-4D97-AF65-F5344CB8AC3E}">
        <p14:creationId xmlns:p14="http://schemas.microsoft.com/office/powerpoint/2010/main" val="3823701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96232616"/>
              </p:ext>
            </p:extLst>
          </p:nvPr>
        </p:nvGraphicFramePr>
        <p:xfrm>
          <a:off x="685800" y="1066800"/>
          <a:ext cx="7680960" cy="5334000"/>
        </p:xfrm>
        <a:graphic>
          <a:graphicData uri="http://schemas.openxmlformats.org/drawingml/2006/table">
            <a:tbl>
              <a:tblPr firstRow="1" bandRow="1">
                <a:tableStyleId>{6E25E649-3F16-4E02-A733-19D2CDBF48F0}</a:tableStyleId>
              </a:tblPr>
              <a:tblGrid>
                <a:gridCol w="1645920"/>
                <a:gridCol w="914400"/>
                <a:gridCol w="1828800"/>
                <a:gridCol w="1097280"/>
                <a:gridCol w="1097280"/>
                <a:gridCol w="1097280"/>
              </a:tblGrid>
              <a:tr h="350520">
                <a:tc>
                  <a:txBody>
                    <a:bodyPr/>
                    <a:lstStyle/>
                    <a:p>
                      <a:pPr marL="0" algn="ctr" defTabSz="914400" rtl="0" eaLnBrk="1" latinLnBrk="0" hangingPunct="1"/>
                      <a:r>
                        <a:rPr lang="en-US" altLang="zh-CN" sz="1400" kern="1200" dirty="0" smtClean="0"/>
                        <a:t>App Name</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err="1" smtClean="0"/>
                        <a:t>LoC</a:t>
                      </a:r>
                      <a:endParaRPr lang="zh-CN" altLang="en-US" sz="1400" dirty="0">
                        <a:latin typeface="+mn-lt"/>
                      </a:endParaRPr>
                    </a:p>
                  </a:txBody>
                  <a:tcPr anchor="ctr"/>
                </a:tc>
                <a:tc>
                  <a:txBody>
                    <a:bodyPr/>
                    <a:lstStyle/>
                    <a:p>
                      <a:pPr algn="ctr"/>
                      <a:r>
                        <a:rPr lang="en-US" altLang="zh-CN" sz="1400" dirty="0" smtClean="0"/>
                        <a:t>Vulnerability </a:t>
                      </a:r>
                    </a:p>
                    <a:p>
                      <a:pPr algn="ctr"/>
                      <a:r>
                        <a:rPr lang="en-US" altLang="zh-CN" sz="1400" dirty="0" smtClean="0"/>
                        <a:t>Type</a:t>
                      </a:r>
                      <a:endParaRPr lang="zh-CN" altLang="en-US" sz="1400" dirty="0">
                        <a:latin typeface="+mn-lt"/>
                      </a:endParaRPr>
                    </a:p>
                  </a:txBody>
                  <a:tcPr anchor="ctr"/>
                </a:tc>
                <a:tc>
                  <a:txBody>
                    <a:bodyPr/>
                    <a:lstStyle/>
                    <a:p>
                      <a:pPr algn="ctr"/>
                      <a:r>
                        <a:rPr lang="en-US" altLang="zh-CN" sz="1400" dirty="0" smtClean="0"/>
                        <a:t>SSL library</a:t>
                      </a:r>
                      <a:endParaRPr lang="zh-CN" altLang="en-US" sz="1400" dirty="0">
                        <a:latin typeface="+mn-lt"/>
                      </a:endParaRPr>
                    </a:p>
                  </a:txBody>
                  <a:tcPr anchor="ctr"/>
                </a:tc>
                <a:tc>
                  <a:txBody>
                    <a:bodyPr/>
                    <a:lstStyle/>
                    <a:p>
                      <a:pPr algn="ctr"/>
                      <a:r>
                        <a:rPr lang="en-US" altLang="zh-CN" sz="1400" dirty="0" smtClean="0"/>
                        <a:t>Dynamic</a:t>
                      </a:r>
                    </a:p>
                    <a:p>
                      <a:pPr algn="ctr"/>
                      <a:r>
                        <a:rPr lang="en-US" altLang="zh-CN" sz="1400" dirty="0" smtClean="0"/>
                        <a:t>Auditing</a:t>
                      </a:r>
                      <a:endParaRPr lang="zh-CN" altLang="en-US" sz="1400" dirty="0">
                        <a:latin typeface="+mn-lt"/>
                      </a:endParaRPr>
                    </a:p>
                  </a:txBody>
                  <a:tcPr anchor="ctr"/>
                </a:tc>
                <a:tc>
                  <a:txBody>
                    <a:bodyPr/>
                    <a:lstStyle/>
                    <a:p>
                      <a:pPr algn="ctr"/>
                      <a:r>
                        <a:rPr lang="en-US" altLang="zh-CN" sz="1400" dirty="0" smtClean="0"/>
                        <a:t>Developer</a:t>
                      </a:r>
                    </a:p>
                    <a:p>
                      <a:pPr algn="ctr"/>
                      <a:r>
                        <a:rPr lang="en-US" altLang="zh-CN" sz="1400" dirty="0" smtClean="0"/>
                        <a:t>Feedback</a:t>
                      </a:r>
                      <a:endParaRPr lang="zh-CN" altLang="en-US" sz="1400" dirty="0">
                        <a:latin typeface="+mn-lt"/>
                      </a:endParaRPr>
                    </a:p>
                  </a:txBody>
                  <a:tcPr anchor="ctr"/>
                </a:tc>
              </a:tr>
              <a:tr h="287383">
                <a:tc>
                  <a:txBody>
                    <a:bodyPr/>
                    <a:lstStyle/>
                    <a:p>
                      <a:pPr marL="0" algn="ctr" defTabSz="914400" rtl="0" eaLnBrk="1" latinLnBrk="0" hangingPunct="1"/>
                      <a:r>
                        <a:rPr lang="en-US" altLang="zh-CN" sz="1400" kern="1200" dirty="0" err="1" smtClean="0"/>
                        <a:t>dma</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12,504</a:t>
                      </a:r>
                      <a:endParaRPr lang="zh-CN" altLang="en-US" sz="1400" dirty="0">
                        <a:latin typeface="+mn-lt"/>
                      </a:endParaRPr>
                    </a:p>
                  </a:txBody>
                  <a:tcPr anchor="ctr"/>
                </a:tc>
                <a:tc>
                  <a:txBody>
                    <a:bodyPr/>
                    <a:lstStyle/>
                    <a:p>
                      <a:pPr algn="ctr"/>
                      <a:r>
                        <a:rPr lang="en-US" altLang="zh-CN" sz="1400" dirty="0" smtClean="0"/>
                        <a:t>Certificate Validation</a:t>
                      </a:r>
                      <a:endParaRPr lang="zh-CN" altLang="en-US" sz="1400" dirty="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488551">
                <a:tc>
                  <a:txBody>
                    <a:bodyPr/>
                    <a:lstStyle/>
                    <a:p>
                      <a:pPr marL="0" algn="ctr" defTabSz="914400" rtl="0" eaLnBrk="1" latinLnBrk="0" hangingPunct="1"/>
                      <a:r>
                        <a:rPr lang="en-US" altLang="zh-CN" sz="1400" kern="1200" dirty="0" smtClean="0"/>
                        <a:t>exim4</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94,874</a:t>
                      </a:r>
                      <a:endParaRPr lang="zh-CN" altLang="en-US" sz="1400" dirty="0">
                        <a:latin typeface="+mn-lt"/>
                      </a:endParaRPr>
                    </a:p>
                  </a:txBody>
                  <a:tcPr anchor="ctr"/>
                </a:tc>
                <a:tc>
                  <a:txBody>
                    <a:bodyPr/>
                    <a:lstStyle/>
                    <a:p>
                      <a:pPr algn="ctr"/>
                      <a:r>
                        <a:rPr lang="en-US" altLang="zh-CN" sz="1400" dirty="0" smtClean="0"/>
                        <a:t>Hostname Validation</a:t>
                      </a:r>
                      <a:endParaRPr lang="zh-CN" altLang="en-US" sz="1400" dirty="0">
                        <a:latin typeface="+mn-lt"/>
                      </a:endParaRPr>
                    </a:p>
                  </a:txBody>
                  <a:tcPr anchor="ctr"/>
                </a:tc>
                <a:tc>
                  <a:txBody>
                    <a:bodyPr/>
                    <a:lstStyle/>
                    <a:p>
                      <a:pPr algn="ctr"/>
                      <a:r>
                        <a:rPr lang="en-US" altLang="zh-CN" sz="1400" dirty="0" err="1" smtClean="0"/>
                        <a:t>OpenSSL</a:t>
                      </a:r>
                      <a:endParaRPr lang="en-US" altLang="zh-CN" sz="1400" dirty="0" smtClean="0"/>
                    </a:p>
                    <a:p>
                      <a:pPr algn="ctr"/>
                      <a:r>
                        <a:rPr lang="en-US" altLang="zh-CN" sz="1400" dirty="0" err="1" smtClean="0"/>
                        <a:t>GnuTLS</a:t>
                      </a:r>
                      <a:endParaRPr lang="zh-CN" altLang="en-US" sz="1400" dirty="0">
                        <a:latin typeface="+mn-lt"/>
                      </a:endParaRPr>
                    </a:p>
                  </a:txBody>
                  <a:tcPr anchor="ct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Proved</a:t>
                      </a:r>
                      <a:endParaRPr lang="zh-CN" altLang="en-US" sz="1400" b="1" kern="1200" dirty="0">
                        <a:solidFill>
                          <a:srgbClr val="FF0000"/>
                        </a:solidFill>
                        <a:latin typeface="+mn-lt"/>
                        <a:ea typeface="+mn-ea"/>
                        <a:cs typeface="+mn-cs"/>
                      </a:endParaRPr>
                    </a:p>
                  </a:txBody>
                  <a:tcPr anchor="ctr"/>
                </a:tc>
                <a:tc>
                  <a:txBody>
                    <a:bodyPr/>
                    <a:lstStyle/>
                    <a:p>
                      <a:pPr algn="ctr"/>
                      <a:r>
                        <a:rPr lang="en-US" altLang="zh-CN" sz="1400" b="1" dirty="0" smtClean="0">
                          <a:solidFill>
                            <a:srgbClr val="009900"/>
                          </a:solidFill>
                        </a:rPr>
                        <a:t>Fixed</a:t>
                      </a:r>
                      <a:endParaRPr lang="zh-CN" altLang="en-US" sz="1400" b="1" dirty="0">
                        <a:solidFill>
                          <a:srgbClr val="009900"/>
                        </a:solidFill>
                        <a:latin typeface="+mn-lt"/>
                      </a:endParaRPr>
                    </a:p>
                  </a:txBody>
                  <a:tcPr anchor="ctr"/>
                </a:tc>
              </a:tr>
              <a:tr h="488551">
                <a:tc>
                  <a:txBody>
                    <a:bodyPr/>
                    <a:lstStyle/>
                    <a:p>
                      <a:pPr marL="0" algn="ctr" defTabSz="914400" rtl="0" eaLnBrk="1" latinLnBrk="0" hangingPunct="1"/>
                      <a:r>
                        <a:rPr lang="en-US" altLang="zh-CN" sz="1400" kern="1200" dirty="0" smtClean="0"/>
                        <a:t>xfce4-mailwatch-plugin</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9,830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spamc</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5,472</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smtClean="0"/>
                        <a:t>prayer</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45,555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smtClean="0"/>
                        <a:t>epic4</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56,168</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marL="0" algn="ctr" defTabSz="914400" rtl="0" eaLnBrk="1" latinLnBrk="0" hangingPunct="1"/>
                      <a:r>
                        <a:rPr lang="en-US" altLang="zh-CN" sz="1400" b="1" kern="1200" dirty="0" smtClean="0">
                          <a:solidFill>
                            <a:srgbClr val="009900"/>
                          </a:solidFill>
                          <a:latin typeface="+mn-lt"/>
                          <a:ea typeface="+mn-ea"/>
                          <a:cs typeface="+mn-cs"/>
                        </a:rPr>
                        <a:t>Fixed</a:t>
                      </a:r>
                      <a:endParaRPr lang="zh-CN" altLang="en-US" sz="1400" b="1" kern="1200" dirty="0">
                        <a:solidFill>
                          <a:srgbClr val="009900"/>
                        </a:solidFill>
                        <a:latin typeface="+mn-lt"/>
                        <a:ea typeface="+mn-ea"/>
                        <a:cs typeface="+mn-cs"/>
                      </a:endParaRPr>
                    </a:p>
                  </a:txBody>
                  <a:tcPr anchor="ctr"/>
                </a:tc>
              </a:tr>
              <a:tr h="287383">
                <a:tc>
                  <a:txBody>
                    <a:bodyPr/>
                    <a:lstStyle/>
                    <a:p>
                      <a:pPr marL="0" algn="ctr" defTabSz="914400" rtl="0" eaLnBrk="1" latinLnBrk="0" hangingPunct="1"/>
                      <a:r>
                        <a:rPr lang="en-US" altLang="zh-CN" sz="1400" kern="1200" dirty="0" smtClean="0"/>
                        <a:t>epic5</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65,155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marL="0" algn="ctr" defTabSz="914400" rtl="0" eaLnBrk="1" latinLnBrk="0" hangingPunct="1"/>
                      <a:r>
                        <a:rPr lang="en-US" altLang="zh-CN" sz="1400" b="1" kern="1200" dirty="0" smtClean="0">
                          <a:solidFill>
                            <a:srgbClr val="009900"/>
                          </a:solidFill>
                          <a:latin typeface="+mn-lt"/>
                          <a:ea typeface="+mn-ea"/>
                          <a:cs typeface="+mn-cs"/>
                        </a:rPr>
                        <a:t>Fixed</a:t>
                      </a:r>
                      <a:endParaRPr lang="zh-CN" altLang="en-US" sz="1400" b="1" kern="1200" dirty="0">
                        <a:solidFill>
                          <a:srgbClr val="009900"/>
                        </a:solidFill>
                        <a:latin typeface="+mn-lt"/>
                        <a:ea typeface="+mn-ea"/>
                        <a:cs typeface="+mn-cs"/>
                      </a:endParaRPr>
                    </a:p>
                  </a:txBody>
                  <a:tcPr anchor="ctr"/>
                </a:tc>
              </a:tr>
              <a:tr h="488551">
                <a:tc>
                  <a:txBody>
                    <a:bodyPr/>
                    <a:lstStyle/>
                    <a:p>
                      <a:pPr marL="0" algn="ctr" defTabSz="914400" rtl="0" eaLnBrk="1" latinLnBrk="0" hangingPunct="1"/>
                      <a:r>
                        <a:rPr lang="en-US" altLang="zh-CN" sz="1400" kern="1200" dirty="0" err="1" smtClean="0"/>
                        <a:t>scrollz</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78,390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OpenSSL</a:t>
                      </a:r>
                      <a:endParaRPr lang="en-US" altLang="zh-CN" sz="1400" dirty="0" smtClean="0"/>
                    </a:p>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xxxterm</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23,126</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httping</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1,400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pavuk</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51,781</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smtClean="0"/>
                        <a:t>crtmpserver5</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57,377</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488551">
                <a:tc>
                  <a:txBody>
                    <a:bodyPr/>
                    <a:lstStyle/>
                    <a:p>
                      <a:pPr marL="0" algn="ctr" defTabSz="914400" rtl="0" eaLnBrk="1" latinLnBrk="0" hangingPunct="1"/>
                      <a:r>
                        <a:rPr lang="en-US" altLang="zh-CN" sz="1400" kern="1200" dirty="0" err="1" smtClean="0"/>
                        <a:t>freetds</a:t>
                      </a:r>
                      <a:r>
                        <a:rPr lang="en-US" altLang="zh-CN" sz="1400" kern="1200" dirty="0" smtClean="0"/>
                        <a:t>-bin</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80,203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bl>
          </a:graphicData>
        </a:graphic>
      </p:graphicFrame>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23</a:t>
            </a:fld>
            <a:endParaRPr lang="en-US" altLang="zh-CN" dirty="0"/>
          </a:p>
        </p:txBody>
      </p:sp>
      <p:sp>
        <p:nvSpPr>
          <p:cNvPr id="6" name="Title 1"/>
          <p:cNvSpPr>
            <a:spLocks noGrp="1"/>
          </p:cNvSpPr>
          <p:nvPr>
            <p:ph type="title"/>
          </p:nvPr>
        </p:nvSpPr>
        <p:spPr>
          <a:xfrm>
            <a:off x="990600" y="76200"/>
            <a:ext cx="8229600" cy="1143000"/>
          </a:xfrm>
        </p:spPr>
        <p:txBody>
          <a:bodyPr/>
          <a:lstStyle/>
          <a:p>
            <a:r>
              <a:rPr lang="zh-CN" altLang="en-US" sz="3600" b="1" dirty="0" smtClean="0"/>
              <a:t>详细信息：</a:t>
            </a:r>
            <a:r>
              <a:rPr lang="en-US" altLang="zh-CN" sz="3600" b="1" dirty="0" err="1"/>
              <a:t>OpenSSL</a:t>
            </a:r>
            <a:r>
              <a:rPr lang="en-US" altLang="zh-CN" sz="3600" b="1" dirty="0"/>
              <a:t> API </a:t>
            </a:r>
            <a:r>
              <a:rPr lang="zh-CN" altLang="en-US" sz="3600" b="1" dirty="0" smtClean="0"/>
              <a:t>漏洞（</a:t>
            </a:r>
            <a:r>
              <a:rPr lang="en-US" altLang="zh-CN" sz="3600" b="1" dirty="0" smtClean="0"/>
              <a:t>1</a:t>
            </a:r>
            <a:r>
              <a:rPr lang="zh-CN" altLang="en-US" sz="3600" b="1" dirty="0" smtClean="0"/>
              <a:t>）</a:t>
            </a:r>
            <a:endParaRPr lang="en-US" sz="3600" b="1" dirty="0"/>
          </a:p>
        </p:txBody>
      </p:sp>
    </p:spTree>
    <p:extLst>
      <p:ext uri="{BB962C8B-B14F-4D97-AF65-F5344CB8AC3E}">
        <p14:creationId xmlns:p14="http://schemas.microsoft.com/office/powerpoint/2010/main" val="18425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24</a:t>
            </a:fld>
            <a:endParaRPr lang="en-US" altLang="zh-CN" dirty="0"/>
          </a:p>
        </p:txBody>
      </p:sp>
      <p:graphicFrame>
        <p:nvGraphicFramePr>
          <p:cNvPr id="5" name="Table 4"/>
          <p:cNvGraphicFramePr>
            <a:graphicFrameLocks noGrp="1"/>
          </p:cNvGraphicFramePr>
          <p:nvPr>
            <p:extLst>
              <p:ext uri="{D42A27DB-BD31-4B8C-83A1-F6EECF244321}">
                <p14:modId xmlns:p14="http://schemas.microsoft.com/office/powerpoint/2010/main" val="3782809056"/>
              </p:ext>
            </p:extLst>
          </p:nvPr>
        </p:nvGraphicFramePr>
        <p:xfrm>
          <a:off x="685800" y="1066800"/>
          <a:ext cx="7680960" cy="5240708"/>
        </p:xfrm>
        <a:graphic>
          <a:graphicData uri="http://schemas.openxmlformats.org/drawingml/2006/table">
            <a:tbl>
              <a:tblPr firstRow="1" bandRow="1">
                <a:tableStyleId>{6E25E649-3F16-4E02-A733-19D2CDBF48F0}</a:tableStyleId>
              </a:tblPr>
              <a:tblGrid>
                <a:gridCol w="1645920"/>
                <a:gridCol w="914400"/>
                <a:gridCol w="1828800"/>
                <a:gridCol w="1097280"/>
                <a:gridCol w="1097280"/>
                <a:gridCol w="1097280"/>
              </a:tblGrid>
              <a:tr h="521320">
                <a:tc>
                  <a:txBody>
                    <a:bodyPr/>
                    <a:lstStyle/>
                    <a:p>
                      <a:pPr algn="ctr"/>
                      <a:r>
                        <a:rPr lang="en-US" altLang="zh-CN" sz="1400" dirty="0" smtClean="0"/>
                        <a:t>App</a:t>
                      </a:r>
                      <a:r>
                        <a:rPr lang="en-US" altLang="zh-CN" sz="1400" baseline="0" dirty="0" smtClean="0"/>
                        <a:t> Name</a:t>
                      </a:r>
                      <a:endParaRPr lang="zh-CN" altLang="en-US" sz="1400" dirty="0">
                        <a:latin typeface="+mn-lt"/>
                      </a:endParaRPr>
                    </a:p>
                  </a:txBody>
                  <a:tcPr anchor="ctr"/>
                </a:tc>
                <a:tc>
                  <a:txBody>
                    <a:bodyPr/>
                    <a:lstStyle/>
                    <a:p>
                      <a:pPr algn="ctr"/>
                      <a:r>
                        <a:rPr lang="en-US" altLang="zh-CN" sz="1400" dirty="0" err="1" smtClean="0"/>
                        <a:t>LoC</a:t>
                      </a:r>
                      <a:endParaRPr lang="zh-CN" altLang="en-US" sz="1400" dirty="0">
                        <a:latin typeface="+mn-lt"/>
                      </a:endParaRPr>
                    </a:p>
                  </a:txBody>
                  <a:tcPr anchor="ctr"/>
                </a:tc>
                <a:tc>
                  <a:txBody>
                    <a:bodyPr/>
                    <a:lstStyle/>
                    <a:p>
                      <a:pPr algn="ctr"/>
                      <a:r>
                        <a:rPr lang="en-US" altLang="zh-CN" sz="1400" dirty="0" smtClean="0"/>
                        <a:t>Vulnerability </a:t>
                      </a:r>
                    </a:p>
                    <a:p>
                      <a:pPr algn="ctr"/>
                      <a:r>
                        <a:rPr lang="en-US" altLang="zh-CN" sz="1400" dirty="0" smtClean="0"/>
                        <a:t>Type</a:t>
                      </a:r>
                      <a:endParaRPr lang="zh-CN" altLang="en-US" sz="1400" dirty="0">
                        <a:latin typeface="+mn-lt"/>
                      </a:endParaRPr>
                    </a:p>
                  </a:txBody>
                  <a:tcPr anchor="ctr"/>
                </a:tc>
                <a:tc>
                  <a:txBody>
                    <a:bodyPr/>
                    <a:lstStyle/>
                    <a:p>
                      <a:pPr algn="ctr"/>
                      <a:r>
                        <a:rPr lang="en-US" altLang="zh-CN" sz="1400" dirty="0" smtClean="0"/>
                        <a:t>SSL library</a:t>
                      </a:r>
                      <a:endParaRPr lang="zh-CN" altLang="en-US" sz="1400" dirty="0">
                        <a:latin typeface="+mn-lt"/>
                      </a:endParaRPr>
                    </a:p>
                  </a:txBody>
                  <a:tcPr anchor="ctr"/>
                </a:tc>
                <a:tc>
                  <a:txBody>
                    <a:bodyPr/>
                    <a:lstStyle/>
                    <a:p>
                      <a:pPr algn="ctr"/>
                      <a:r>
                        <a:rPr lang="en-US" altLang="zh-CN" sz="1400" dirty="0" smtClean="0"/>
                        <a:t>Dynamic</a:t>
                      </a:r>
                    </a:p>
                    <a:p>
                      <a:pPr algn="ctr"/>
                      <a:r>
                        <a:rPr lang="en-US" altLang="zh-CN" sz="1400" dirty="0" smtClean="0"/>
                        <a:t>Auditing</a:t>
                      </a:r>
                      <a:endParaRPr lang="zh-CN" altLang="en-US" sz="1400" dirty="0">
                        <a:latin typeface="+mn-lt"/>
                      </a:endParaRPr>
                    </a:p>
                  </a:txBody>
                  <a:tcPr anchor="ctr"/>
                </a:tc>
                <a:tc>
                  <a:txBody>
                    <a:bodyPr/>
                    <a:lstStyle/>
                    <a:p>
                      <a:pPr algn="ctr"/>
                      <a:r>
                        <a:rPr lang="en-US" altLang="zh-CN" sz="1400" dirty="0" smtClean="0"/>
                        <a:t>Developer</a:t>
                      </a:r>
                    </a:p>
                    <a:p>
                      <a:pPr algn="ctr"/>
                      <a:r>
                        <a:rPr lang="en-US" altLang="zh-CN" sz="1400" dirty="0" smtClean="0"/>
                        <a:t>Feedback</a:t>
                      </a:r>
                      <a:endParaRPr lang="zh-CN" altLang="en-US" sz="1400" dirty="0">
                        <a:latin typeface="+mn-lt"/>
                      </a:endParaRPr>
                    </a:p>
                  </a:txBody>
                  <a:tcPr anchor="ctr"/>
                </a:tc>
              </a:tr>
              <a:tr h="306659">
                <a:tc>
                  <a:txBody>
                    <a:bodyPr/>
                    <a:lstStyle/>
                    <a:p>
                      <a:pPr algn="ctr"/>
                      <a:r>
                        <a:rPr lang="en-US" altLang="zh-CN" sz="1400" dirty="0" err="1" smtClean="0"/>
                        <a:t>nagircbot</a:t>
                      </a:r>
                      <a:endParaRPr lang="zh-CN" altLang="en-US" sz="1400" b="1" dirty="0">
                        <a:latin typeface="+mn-lt"/>
                      </a:endParaRPr>
                    </a:p>
                  </a:txBody>
                  <a:tcPr anchor="ctr"/>
                </a:tc>
                <a:tc>
                  <a:txBody>
                    <a:bodyPr/>
                    <a:lstStyle/>
                    <a:p>
                      <a:pPr algn="ctr"/>
                      <a:r>
                        <a:rPr lang="en-US" altLang="zh-CN" sz="1400" dirty="0" smtClean="0"/>
                        <a:t>3,307</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picolisp</a:t>
                      </a:r>
                      <a:endParaRPr lang="zh-CN" altLang="en-US" sz="1400" b="1" i="0" dirty="0">
                        <a:latin typeface="+mn-lt"/>
                      </a:endParaRPr>
                    </a:p>
                  </a:txBody>
                  <a:tcPr anchor="ctr"/>
                </a:tc>
                <a:tc>
                  <a:txBody>
                    <a:bodyPr/>
                    <a:lstStyle/>
                    <a:p>
                      <a:pPr algn="ctr"/>
                      <a:r>
                        <a:rPr lang="en-US" altLang="zh-CN" sz="1400" dirty="0" smtClean="0"/>
                        <a:t>14,250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009900"/>
                          </a:solidFill>
                        </a:rPr>
                        <a:t>Fixed</a:t>
                      </a:r>
                      <a:endParaRPr lang="zh-CN" altLang="en-US" sz="1400" b="1" dirty="0">
                        <a:solidFill>
                          <a:srgbClr val="009900"/>
                        </a:solidFill>
                        <a:latin typeface="+mn-lt"/>
                      </a:endParaRPr>
                    </a:p>
                  </a:txBody>
                  <a:tcPr anchor="ctr"/>
                </a:tc>
              </a:tr>
              <a:tr h="306659">
                <a:tc>
                  <a:txBody>
                    <a:bodyPr/>
                    <a:lstStyle/>
                    <a:p>
                      <a:pPr algn="ctr"/>
                      <a:r>
                        <a:rPr lang="en-US" altLang="zh-CN" sz="1400" dirty="0" err="1" smtClean="0"/>
                        <a:t>nagios</a:t>
                      </a:r>
                      <a:r>
                        <a:rPr lang="en-US" altLang="zh-CN" sz="1400" dirty="0" smtClean="0"/>
                        <a:t>-</a:t>
                      </a:r>
                      <a:r>
                        <a:rPr lang="en-US" altLang="zh-CN" sz="1400" dirty="0" err="1" smtClean="0"/>
                        <a:t>nrpe</a:t>
                      </a:r>
                      <a:r>
                        <a:rPr lang="en-US" altLang="zh-CN" sz="1400" dirty="0" smtClean="0"/>
                        <a:t>-plugin</a:t>
                      </a:r>
                      <a:endParaRPr lang="zh-CN" altLang="en-US" sz="1400" b="1" i="0" dirty="0">
                        <a:latin typeface="+mn-lt"/>
                      </a:endParaRPr>
                    </a:p>
                  </a:txBody>
                  <a:tcPr anchor="ctr"/>
                </a:tc>
                <a:tc>
                  <a:txBody>
                    <a:bodyPr/>
                    <a:lstStyle/>
                    <a:p>
                      <a:pPr algn="ctr"/>
                      <a:r>
                        <a:rPr lang="en-US" altLang="zh-CN" sz="1400" dirty="0" smtClean="0"/>
                        <a:t>3,145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306659">
                <a:tc>
                  <a:txBody>
                    <a:bodyPr/>
                    <a:lstStyle/>
                    <a:p>
                      <a:pPr algn="ctr"/>
                      <a:r>
                        <a:rPr lang="en-US" altLang="zh-CN" sz="1400" dirty="0" smtClean="0"/>
                        <a:t>citadel-client</a:t>
                      </a:r>
                      <a:endParaRPr lang="zh-CN" altLang="en-US" sz="1400" b="1" dirty="0">
                        <a:latin typeface="+mn-lt"/>
                      </a:endParaRPr>
                    </a:p>
                  </a:txBody>
                  <a:tcPr anchor="ctr"/>
                </a:tc>
                <a:tc>
                  <a:txBody>
                    <a:bodyPr/>
                    <a:lstStyle/>
                    <a:p>
                      <a:pPr algn="ctr"/>
                      <a:r>
                        <a:rPr lang="en-US" altLang="zh-CN" sz="1400" dirty="0" smtClean="0"/>
                        <a:t>56,866</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mailfilter</a:t>
                      </a:r>
                      <a:endParaRPr lang="zh-CN" altLang="en-US" sz="1400" b="1" dirty="0">
                        <a:latin typeface="+mn-lt"/>
                      </a:endParaRPr>
                    </a:p>
                  </a:txBody>
                  <a:tcPr anchor="ctr"/>
                </a:tc>
                <a:tc>
                  <a:txBody>
                    <a:bodyPr/>
                    <a:lstStyle/>
                    <a:p>
                      <a:pPr algn="ctr"/>
                      <a:r>
                        <a:rPr lang="en-US" altLang="zh-CN" sz="1400" dirty="0" smtClean="0"/>
                        <a:t>4,773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suck</a:t>
                      </a:r>
                      <a:endParaRPr lang="zh-CN" altLang="en-US" sz="1400" b="1" dirty="0">
                        <a:latin typeface="+mn-lt"/>
                      </a:endParaRPr>
                    </a:p>
                  </a:txBody>
                  <a:tcPr anchor="ctr"/>
                </a:tc>
                <a:tc>
                  <a:txBody>
                    <a:bodyPr/>
                    <a:lstStyle/>
                    <a:p>
                      <a:pPr algn="ctr"/>
                      <a:r>
                        <a:rPr lang="en-US" altLang="zh-CN" sz="1400" dirty="0" smtClean="0"/>
                        <a:t>12,083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521320">
                <a:tc>
                  <a:txBody>
                    <a:bodyPr/>
                    <a:lstStyle/>
                    <a:p>
                      <a:pPr algn="ctr"/>
                      <a:r>
                        <a:rPr lang="en-US" altLang="zh-CN" sz="1400" dirty="0" err="1" smtClean="0"/>
                        <a:t>proxytunnel</a:t>
                      </a:r>
                      <a:endParaRPr lang="zh-CN" altLang="en-US" sz="1400" b="1" dirty="0">
                        <a:latin typeface="+mn-lt"/>
                      </a:endParaRPr>
                    </a:p>
                  </a:txBody>
                  <a:tcPr anchor="ctr"/>
                </a:tc>
                <a:tc>
                  <a:txBody>
                    <a:bodyPr/>
                    <a:lstStyle/>
                    <a:p>
                      <a:pPr algn="ctr"/>
                      <a:r>
                        <a:rPr lang="en-US" altLang="zh-CN" sz="1400" dirty="0" smtClean="0"/>
                        <a:t>2,043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siege</a:t>
                      </a:r>
                      <a:endParaRPr lang="zh-CN" altLang="en-US" sz="1400" b="1" dirty="0">
                        <a:latin typeface="+mn-lt"/>
                      </a:endParaRPr>
                    </a:p>
                  </a:txBody>
                  <a:tcPr anchor="ctr"/>
                </a:tc>
                <a:tc>
                  <a:txBody>
                    <a:bodyPr/>
                    <a:lstStyle/>
                    <a:p>
                      <a:pPr algn="ctr"/>
                      <a:r>
                        <a:rPr lang="en-US" altLang="zh-CN" sz="1400" dirty="0" smtClean="0"/>
                        <a:t>8,581</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httperf</a:t>
                      </a:r>
                      <a:endParaRPr lang="zh-CN" altLang="en-US" sz="1400" b="1" dirty="0">
                        <a:latin typeface="+mn-lt"/>
                      </a:endParaRPr>
                    </a:p>
                  </a:txBody>
                  <a:tcPr anchor="ctr"/>
                </a:tc>
                <a:tc>
                  <a:txBody>
                    <a:bodyPr/>
                    <a:lstStyle/>
                    <a:p>
                      <a:pPr algn="ctr"/>
                      <a:r>
                        <a:rPr lang="en-US" altLang="zh-CN" sz="1400" dirty="0" smtClean="0"/>
                        <a:t>6,692</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syslog-ng</a:t>
                      </a:r>
                      <a:endParaRPr lang="zh-CN" altLang="en-US" sz="1400" b="1" dirty="0">
                        <a:latin typeface="+mn-lt"/>
                      </a:endParaRPr>
                    </a:p>
                  </a:txBody>
                  <a:tcPr anchor="ctr"/>
                </a:tc>
                <a:tc>
                  <a:txBody>
                    <a:bodyPr/>
                    <a:lstStyle/>
                    <a:p>
                      <a:pPr algn="ctr"/>
                      <a:r>
                        <a:rPr lang="en-US" altLang="zh-CN" sz="1400" dirty="0" smtClean="0"/>
                        <a:t>115,513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medusa</a:t>
                      </a:r>
                      <a:endParaRPr lang="zh-CN" altLang="en-US" sz="1400" b="1" dirty="0">
                        <a:latin typeface="+mn-lt"/>
                      </a:endParaRPr>
                    </a:p>
                  </a:txBody>
                  <a:tcPr anchor="ctr"/>
                </a:tc>
                <a:tc>
                  <a:txBody>
                    <a:bodyPr/>
                    <a:lstStyle/>
                    <a:p>
                      <a:pPr algn="ctr"/>
                      <a:r>
                        <a:rPr lang="en-US" altLang="zh-CN" sz="1400" dirty="0" smtClean="0"/>
                        <a:t>18,811</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hydra</a:t>
                      </a:r>
                      <a:endParaRPr lang="zh-CN" altLang="en-US" sz="1400" b="1" dirty="0">
                        <a:latin typeface="+mn-lt"/>
                      </a:endParaRPr>
                    </a:p>
                  </a:txBody>
                  <a:tcPr anchor="ctr"/>
                </a:tc>
                <a:tc>
                  <a:txBody>
                    <a:bodyPr/>
                    <a:lstStyle/>
                    <a:p>
                      <a:pPr algn="ctr"/>
                      <a:r>
                        <a:rPr lang="en-US" altLang="zh-CN" sz="1400" dirty="0" smtClean="0"/>
                        <a:t>23,839</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ratproxy</a:t>
                      </a:r>
                      <a:endParaRPr lang="zh-CN" altLang="en-US" sz="1400" b="1" dirty="0">
                        <a:latin typeface="+mn-lt"/>
                      </a:endParaRPr>
                    </a:p>
                  </a:txBody>
                  <a:tcPr anchor="ctr"/>
                </a:tc>
                <a:tc>
                  <a:txBody>
                    <a:bodyPr/>
                    <a:lstStyle/>
                    <a:p>
                      <a:pPr algn="ctr"/>
                      <a:r>
                        <a:rPr lang="en-US" altLang="zh-CN" sz="1400" dirty="0" smtClean="0"/>
                        <a:t>4,069</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dsniff</a:t>
                      </a:r>
                      <a:endParaRPr lang="zh-CN" altLang="en-US" sz="1400" b="1" dirty="0">
                        <a:latin typeface="+mn-lt"/>
                      </a:endParaRPr>
                    </a:p>
                  </a:txBody>
                  <a:tcPr anchor="ctr"/>
                </a:tc>
                <a:tc>
                  <a:txBody>
                    <a:bodyPr/>
                    <a:lstStyle/>
                    <a:p>
                      <a:pPr algn="ctr"/>
                      <a:r>
                        <a:rPr lang="en-US" altLang="zh-CN" sz="1400" dirty="0" smtClean="0"/>
                        <a:t>24,625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bl>
          </a:graphicData>
        </a:graphic>
      </p:graphicFrame>
      <p:sp>
        <p:nvSpPr>
          <p:cNvPr id="6" name="Title 1"/>
          <p:cNvSpPr>
            <a:spLocks noGrp="1"/>
          </p:cNvSpPr>
          <p:nvPr>
            <p:ph type="title"/>
          </p:nvPr>
        </p:nvSpPr>
        <p:spPr>
          <a:xfrm>
            <a:off x="990600" y="76200"/>
            <a:ext cx="8229600" cy="1143000"/>
          </a:xfrm>
        </p:spPr>
        <p:txBody>
          <a:bodyPr/>
          <a:lstStyle/>
          <a:p>
            <a:r>
              <a:rPr lang="zh-CN" altLang="en-US" sz="3600" b="1" dirty="0" smtClean="0"/>
              <a:t>详细信息：</a:t>
            </a:r>
            <a:r>
              <a:rPr lang="en-US" altLang="zh-CN" sz="3600" b="1" dirty="0" err="1"/>
              <a:t>OpenSSL</a:t>
            </a:r>
            <a:r>
              <a:rPr lang="en-US" altLang="zh-CN" sz="3600" b="1" dirty="0"/>
              <a:t> API </a:t>
            </a:r>
            <a:r>
              <a:rPr lang="zh-CN" altLang="en-US" sz="3600" b="1" dirty="0" smtClean="0"/>
              <a:t>漏洞（</a:t>
            </a:r>
            <a:r>
              <a:rPr lang="en-US" altLang="zh-CN" sz="3600" b="1" dirty="0"/>
              <a:t>2</a:t>
            </a:r>
            <a:r>
              <a:rPr lang="zh-CN" altLang="en-US" sz="3600" b="1" dirty="0" smtClean="0"/>
              <a:t>）</a:t>
            </a:r>
            <a:endParaRPr lang="en-US" sz="3600" b="1" dirty="0"/>
          </a:p>
        </p:txBody>
      </p:sp>
    </p:spTree>
    <p:extLst>
      <p:ext uri="{BB962C8B-B14F-4D97-AF65-F5344CB8AC3E}">
        <p14:creationId xmlns:p14="http://schemas.microsoft.com/office/powerpoint/2010/main" val="2155968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zh-CN" altLang="en-US" sz="3600" b="1" dirty="0" smtClean="0"/>
              <a:t>原型系统</a:t>
            </a:r>
            <a:r>
              <a:rPr lang="en-US" altLang="zh-CN" sz="3600" b="1" dirty="0" smtClean="0"/>
              <a:t>:SSLINT</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25</a:t>
            </a:fld>
            <a:endParaRPr lang="en-US" altLang="zh-CN" dirty="0"/>
          </a:p>
        </p:txBody>
      </p:sp>
      <p:grpSp>
        <p:nvGrpSpPr>
          <p:cNvPr id="7" name="Group 6"/>
          <p:cNvGrpSpPr>
            <a:grpSpLocks noChangeAspect="1"/>
          </p:cNvGrpSpPr>
          <p:nvPr/>
        </p:nvGrpSpPr>
        <p:grpSpPr bwMode="auto">
          <a:xfrm>
            <a:off x="3956766" y="3503149"/>
            <a:ext cx="1001874" cy="994719"/>
            <a:chOff x="907" y="586"/>
            <a:chExt cx="3357" cy="3333"/>
          </a:xfrm>
          <a:solidFill>
            <a:schemeClr val="bg1"/>
          </a:solidFill>
        </p:grpSpPr>
        <p:sp>
          <p:nvSpPr>
            <p:cNvPr id="24" name="Freeform 23"/>
            <p:cNvSpPr>
              <a:spLocks/>
            </p:cNvSpPr>
            <p:nvPr/>
          </p:nvSpPr>
          <p:spPr bwMode="auto">
            <a:xfrm>
              <a:off x="1801" y="1277"/>
              <a:ext cx="1588" cy="2000"/>
            </a:xfrm>
            <a:custGeom>
              <a:avLst/>
              <a:gdLst>
                <a:gd name="T0" fmla="*/ 659 w 671"/>
                <a:gd name="T1" fmla="*/ 351 h 845"/>
                <a:gd name="T2" fmla="*/ 643 w 671"/>
                <a:gd name="T3" fmla="*/ 429 h 845"/>
                <a:gd name="T4" fmla="*/ 659 w 671"/>
                <a:gd name="T5" fmla="*/ 458 h 845"/>
                <a:gd name="T6" fmla="*/ 664 w 671"/>
                <a:gd name="T7" fmla="*/ 493 h 845"/>
                <a:gd name="T8" fmla="*/ 378 w 671"/>
                <a:gd name="T9" fmla="*/ 838 h 845"/>
                <a:gd name="T10" fmla="*/ 357 w 671"/>
                <a:gd name="T11" fmla="*/ 840 h 845"/>
                <a:gd name="T12" fmla="*/ 286 w 671"/>
                <a:gd name="T13" fmla="*/ 838 h 845"/>
                <a:gd name="T14" fmla="*/ 267 w 671"/>
                <a:gd name="T15" fmla="*/ 834 h 845"/>
                <a:gd name="T16" fmla="*/ 15 w 671"/>
                <a:gd name="T17" fmla="*/ 366 h 845"/>
                <a:gd name="T18" fmla="*/ 41 w 671"/>
                <a:gd name="T19" fmla="*/ 49 h 845"/>
                <a:gd name="T20" fmla="*/ 45 w 671"/>
                <a:gd name="T21" fmla="*/ 39 h 845"/>
                <a:gd name="T22" fmla="*/ 58 w 671"/>
                <a:gd name="T23" fmla="*/ 39 h 845"/>
                <a:gd name="T24" fmla="*/ 130 w 671"/>
                <a:gd name="T25" fmla="*/ 7 h 845"/>
                <a:gd name="T26" fmla="*/ 145 w 671"/>
                <a:gd name="T27" fmla="*/ 1 h 845"/>
                <a:gd name="T28" fmla="*/ 658 w 671"/>
                <a:gd name="T29" fmla="*/ 349 h 845"/>
                <a:gd name="T30" fmla="*/ 659 w 671"/>
                <a:gd name="T31" fmla="*/ 351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1" h="845">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5" name="Freeform 24"/>
            <p:cNvSpPr>
              <a:spLocks/>
            </p:cNvSpPr>
            <p:nvPr/>
          </p:nvSpPr>
          <p:spPr bwMode="auto">
            <a:xfrm>
              <a:off x="907" y="1291"/>
              <a:ext cx="1474" cy="2337"/>
            </a:xfrm>
            <a:custGeom>
              <a:avLst/>
              <a:gdLst>
                <a:gd name="T0" fmla="*/ 338 w 623"/>
                <a:gd name="T1" fmla="*/ 987 h 987"/>
                <a:gd name="T2" fmla="*/ 328 w 623"/>
                <a:gd name="T3" fmla="*/ 982 h 987"/>
                <a:gd name="T4" fmla="*/ 13 w 623"/>
                <a:gd name="T5" fmla="*/ 504 h 987"/>
                <a:gd name="T6" fmla="*/ 20 w 623"/>
                <a:gd name="T7" fmla="*/ 260 h 987"/>
                <a:gd name="T8" fmla="*/ 38 w 623"/>
                <a:gd name="T9" fmla="*/ 223 h 987"/>
                <a:gd name="T10" fmla="*/ 362 w 623"/>
                <a:gd name="T11" fmla="*/ 1 h 987"/>
                <a:gd name="T12" fmla="*/ 375 w 623"/>
                <a:gd name="T13" fmla="*/ 3 h 987"/>
                <a:gd name="T14" fmla="*/ 380 w 623"/>
                <a:gd name="T15" fmla="*/ 21 h 987"/>
                <a:gd name="T16" fmla="*/ 344 w 623"/>
                <a:gd name="T17" fmla="*/ 309 h 987"/>
                <a:gd name="T18" fmla="*/ 567 w 623"/>
                <a:gd name="T19" fmla="*/ 812 h 987"/>
                <a:gd name="T20" fmla="*/ 615 w 623"/>
                <a:gd name="T21" fmla="*/ 859 h 987"/>
                <a:gd name="T22" fmla="*/ 618 w 623"/>
                <a:gd name="T23" fmla="*/ 875 h 987"/>
                <a:gd name="T24" fmla="*/ 612 w 623"/>
                <a:gd name="T25" fmla="*/ 895 h 987"/>
                <a:gd name="T26" fmla="*/ 588 w 623"/>
                <a:gd name="T27" fmla="*/ 924 h 987"/>
                <a:gd name="T28" fmla="*/ 345 w 623"/>
                <a:gd name="T29" fmla="*/ 986 h 987"/>
                <a:gd name="T30" fmla="*/ 338 w 623"/>
                <a:gd name="T3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3" h="987">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6" name="Freeform 25"/>
            <p:cNvSpPr>
              <a:spLocks/>
            </p:cNvSpPr>
            <p:nvPr/>
          </p:nvSpPr>
          <p:spPr bwMode="auto">
            <a:xfrm>
              <a:off x="3592" y="1459"/>
              <a:ext cx="672" cy="1870"/>
            </a:xfrm>
            <a:custGeom>
              <a:avLst/>
              <a:gdLst>
                <a:gd name="T0" fmla="*/ 39 w 284"/>
                <a:gd name="T1" fmla="*/ 0 h 790"/>
                <a:gd name="T2" fmla="*/ 229 w 284"/>
                <a:gd name="T3" fmla="*/ 159 h 790"/>
                <a:gd name="T4" fmla="*/ 235 w 284"/>
                <a:gd name="T5" fmla="*/ 173 h 790"/>
                <a:gd name="T6" fmla="*/ 78 w 284"/>
                <a:gd name="T7" fmla="*/ 785 h 790"/>
                <a:gd name="T8" fmla="*/ 74 w 284"/>
                <a:gd name="T9" fmla="*/ 790 h 790"/>
                <a:gd name="T10" fmla="*/ 71 w 284"/>
                <a:gd name="T11" fmla="*/ 790 h 790"/>
                <a:gd name="T12" fmla="*/ 73 w 284"/>
                <a:gd name="T13" fmla="*/ 770 h 790"/>
                <a:gd name="T14" fmla="*/ 23 w 284"/>
                <a:gd name="T15" fmla="*/ 412 h 790"/>
                <a:gd name="T16" fmla="*/ 28 w 284"/>
                <a:gd name="T17" fmla="*/ 390 h 790"/>
                <a:gd name="T18" fmla="*/ 12 w 284"/>
                <a:gd name="T19" fmla="*/ 254 h 790"/>
                <a:gd name="T20" fmla="*/ 2 w 284"/>
                <a:gd name="T21" fmla="*/ 231 h 790"/>
                <a:gd name="T22" fmla="*/ 5 w 284"/>
                <a:gd name="T23" fmla="*/ 37 h 790"/>
                <a:gd name="T24" fmla="*/ 13 w 284"/>
                <a:gd name="T25" fmla="*/ 20 h 790"/>
                <a:gd name="T26" fmla="*/ 39 w 284"/>
                <a:gd name="T2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790">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7" name="Freeform 26"/>
            <p:cNvSpPr>
              <a:spLocks/>
            </p:cNvSpPr>
            <p:nvPr/>
          </p:nvSpPr>
          <p:spPr bwMode="auto">
            <a:xfrm>
              <a:off x="2736" y="2437"/>
              <a:ext cx="939" cy="1269"/>
            </a:xfrm>
            <a:custGeom>
              <a:avLst/>
              <a:gdLst>
                <a:gd name="T0" fmla="*/ 395 w 397"/>
                <a:gd name="T1" fmla="*/ 316 h 536"/>
                <a:gd name="T2" fmla="*/ 381 w 397"/>
                <a:gd name="T3" fmla="*/ 422 h 536"/>
                <a:gd name="T4" fmla="*/ 371 w 397"/>
                <a:gd name="T5" fmla="*/ 440 h 536"/>
                <a:gd name="T6" fmla="*/ 230 w 397"/>
                <a:gd name="T7" fmla="*/ 533 h 536"/>
                <a:gd name="T8" fmla="*/ 211 w 397"/>
                <a:gd name="T9" fmla="*/ 535 h 536"/>
                <a:gd name="T10" fmla="*/ 17 w 397"/>
                <a:gd name="T11" fmla="*/ 450 h 536"/>
                <a:gd name="T12" fmla="*/ 10 w 397"/>
                <a:gd name="T13" fmla="*/ 436 h 536"/>
                <a:gd name="T14" fmla="*/ 6 w 397"/>
                <a:gd name="T15" fmla="*/ 405 h 536"/>
                <a:gd name="T16" fmla="*/ 17 w 397"/>
                <a:gd name="T17" fmla="*/ 377 h 536"/>
                <a:gd name="T18" fmla="*/ 311 w 397"/>
                <a:gd name="T19" fmla="*/ 12 h 536"/>
                <a:gd name="T20" fmla="*/ 325 w 397"/>
                <a:gd name="T21" fmla="*/ 1 h 536"/>
                <a:gd name="T22" fmla="*/ 345 w 397"/>
                <a:gd name="T23" fmla="*/ 14 h 536"/>
                <a:gd name="T24" fmla="*/ 395 w 397"/>
                <a:gd name="T25" fmla="*/ 31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7" h="536">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8" name="Freeform 27"/>
            <p:cNvSpPr>
              <a:spLocks/>
            </p:cNvSpPr>
            <p:nvPr/>
          </p:nvSpPr>
          <p:spPr bwMode="auto">
            <a:xfrm>
              <a:off x="2073" y="586"/>
              <a:ext cx="1327" cy="606"/>
            </a:xfrm>
            <a:custGeom>
              <a:avLst/>
              <a:gdLst>
                <a:gd name="T0" fmla="*/ 0 w 561"/>
                <a:gd name="T1" fmla="*/ 175 h 256"/>
                <a:gd name="T2" fmla="*/ 127 w 561"/>
                <a:gd name="T3" fmla="*/ 15 h 256"/>
                <a:gd name="T4" fmla="*/ 140 w 561"/>
                <a:gd name="T5" fmla="*/ 10 h 256"/>
                <a:gd name="T6" fmla="*/ 455 w 561"/>
                <a:gd name="T7" fmla="*/ 54 h 256"/>
                <a:gd name="T8" fmla="*/ 477 w 561"/>
                <a:gd name="T9" fmla="*/ 72 h 256"/>
                <a:gd name="T10" fmla="*/ 560 w 561"/>
                <a:gd name="T11" fmla="*/ 230 h 256"/>
                <a:gd name="T12" fmla="*/ 559 w 561"/>
                <a:gd name="T13" fmla="*/ 246 h 256"/>
                <a:gd name="T14" fmla="*/ 538 w 561"/>
                <a:gd name="T15" fmla="*/ 253 h 256"/>
                <a:gd name="T16" fmla="*/ 184 w 561"/>
                <a:gd name="T17" fmla="*/ 193 h 256"/>
                <a:gd name="T18" fmla="*/ 43 w 561"/>
                <a:gd name="T19" fmla="*/ 206 h 256"/>
                <a:gd name="T20" fmla="*/ 19 w 561"/>
                <a:gd name="T21" fmla="*/ 197 h 256"/>
                <a:gd name="T22" fmla="*/ 0 w 561"/>
                <a:gd name="T23" fmla="*/ 17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256">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9" name="Freeform 28"/>
            <p:cNvSpPr>
              <a:spLocks/>
            </p:cNvSpPr>
            <p:nvPr/>
          </p:nvSpPr>
          <p:spPr bwMode="auto">
            <a:xfrm>
              <a:off x="2180" y="1097"/>
              <a:ext cx="1341" cy="947"/>
            </a:xfrm>
            <a:custGeom>
              <a:avLst/>
              <a:gdLst>
                <a:gd name="T0" fmla="*/ 0 w 567"/>
                <a:gd name="T1" fmla="*/ 35 h 400"/>
                <a:gd name="T2" fmla="*/ 480 w 567"/>
                <a:gd name="T3" fmla="*/ 79 h 400"/>
                <a:gd name="T4" fmla="*/ 558 w 567"/>
                <a:gd name="T5" fmla="*/ 186 h 400"/>
                <a:gd name="T6" fmla="*/ 560 w 567"/>
                <a:gd name="T7" fmla="*/ 349 h 400"/>
                <a:gd name="T8" fmla="*/ 557 w 567"/>
                <a:gd name="T9" fmla="*/ 377 h 400"/>
                <a:gd name="T10" fmla="*/ 534 w 567"/>
                <a:gd name="T11" fmla="*/ 400 h 400"/>
                <a:gd name="T12" fmla="*/ 0 w 567"/>
                <a:gd name="T13" fmla="*/ 35 h 400"/>
              </a:gdLst>
              <a:ahLst/>
              <a:cxnLst>
                <a:cxn ang="0">
                  <a:pos x="T0" y="T1"/>
                </a:cxn>
                <a:cxn ang="0">
                  <a:pos x="T2" y="T3"/>
                </a:cxn>
                <a:cxn ang="0">
                  <a:pos x="T4" y="T5"/>
                </a:cxn>
                <a:cxn ang="0">
                  <a:pos x="T6" y="T7"/>
                </a:cxn>
                <a:cxn ang="0">
                  <a:pos x="T8" y="T9"/>
                </a:cxn>
                <a:cxn ang="0">
                  <a:pos x="T10" y="T11"/>
                </a:cxn>
                <a:cxn ang="0">
                  <a:pos x="T12" y="T13"/>
                </a:cxn>
              </a:cxnLst>
              <a:rect l="0" t="0" r="r" b="b"/>
              <a:pathLst>
                <a:path w="567" h="400">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0" name="Freeform 29"/>
            <p:cNvSpPr>
              <a:spLocks/>
            </p:cNvSpPr>
            <p:nvPr/>
          </p:nvSpPr>
          <p:spPr bwMode="auto">
            <a:xfrm>
              <a:off x="1872" y="3564"/>
              <a:ext cx="1228" cy="355"/>
            </a:xfrm>
            <a:custGeom>
              <a:avLst/>
              <a:gdLst>
                <a:gd name="T0" fmla="*/ 519 w 519"/>
                <a:gd name="T1" fmla="*/ 88 h 150"/>
                <a:gd name="T2" fmla="*/ 0 w 519"/>
                <a:gd name="T3" fmla="*/ 64 h 150"/>
                <a:gd name="T4" fmla="*/ 216 w 519"/>
                <a:gd name="T5" fmla="*/ 0 h 150"/>
                <a:gd name="T6" fmla="*/ 352 w 519"/>
                <a:gd name="T7" fmla="*/ 10 h 150"/>
                <a:gd name="T8" fmla="*/ 519 w 519"/>
                <a:gd name="T9" fmla="*/ 88 h 150"/>
              </a:gdLst>
              <a:ahLst/>
              <a:cxnLst>
                <a:cxn ang="0">
                  <a:pos x="T0" y="T1"/>
                </a:cxn>
                <a:cxn ang="0">
                  <a:pos x="T2" y="T3"/>
                </a:cxn>
                <a:cxn ang="0">
                  <a:pos x="T4" y="T5"/>
                </a:cxn>
                <a:cxn ang="0">
                  <a:pos x="T6" y="T7"/>
                </a:cxn>
                <a:cxn ang="0">
                  <a:pos x="T8" y="T9"/>
                </a:cxn>
              </a:cxnLst>
              <a:rect l="0" t="0" r="r" b="b"/>
              <a:pathLst>
                <a:path w="519" h="150">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1" name="Freeform 30"/>
            <p:cNvSpPr>
              <a:spLocks/>
            </p:cNvSpPr>
            <p:nvPr/>
          </p:nvSpPr>
          <p:spPr bwMode="auto">
            <a:xfrm>
              <a:off x="1357" y="640"/>
              <a:ext cx="844" cy="486"/>
            </a:xfrm>
            <a:custGeom>
              <a:avLst/>
              <a:gdLst>
                <a:gd name="T0" fmla="*/ 357 w 357"/>
                <a:gd name="T1" fmla="*/ 0 h 205"/>
                <a:gd name="T2" fmla="*/ 266 w 357"/>
                <a:gd name="T3" fmla="*/ 129 h 205"/>
                <a:gd name="T4" fmla="*/ 256 w 357"/>
                <a:gd name="T5" fmla="*/ 136 h 205"/>
                <a:gd name="T6" fmla="*/ 168 w 357"/>
                <a:gd name="T7" fmla="*/ 198 h 205"/>
                <a:gd name="T8" fmla="*/ 167 w 357"/>
                <a:gd name="T9" fmla="*/ 199 h 205"/>
                <a:gd name="T10" fmla="*/ 0 w 357"/>
                <a:gd name="T11" fmla="*/ 205 h 205"/>
                <a:gd name="T12" fmla="*/ 357 w 357"/>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357" h="205">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2" name="Freeform 31"/>
            <p:cNvSpPr>
              <a:spLocks/>
            </p:cNvSpPr>
            <p:nvPr/>
          </p:nvSpPr>
          <p:spPr bwMode="auto">
            <a:xfrm>
              <a:off x="3377" y="830"/>
              <a:ext cx="686" cy="786"/>
            </a:xfrm>
            <a:custGeom>
              <a:avLst/>
              <a:gdLst>
                <a:gd name="T0" fmla="*/ 290 w 290"/>
                <a:gd name="T1" fmla="*/ 332 h 332"/>
                <a:gd name="T2" fmla="*/ 281 w 290"/>
                <a:gd name="T3" fmla="*/ 325 h 332"/>
                <a:gd name="T4" fmla="*/ 155 w 290"/>
                <a:gd name="T5" fmla="*/ 231 h 332"/>
                <a:gd name="T6" fmla="*/ 147 w 290"/>
                <a:gd name="T7" fmla="*/ 215 h 332"/>
                <a:gd name="T8" fmla="*/ 66 w 290"/>
                <a:gd name="T9" fmla="*/ 126 h 332"/>
                <a:gd name="T10" fmla="*/ 53 w 290"/>
                <a:gd name="T11" fmla="*/ 119 h 332"/>
                <a:gd name="T12" fmla="*/ 0 w 290"/>
                <a:gd name="T13" fmla="*/ 0 h 332"/>
                <a:gd name="T14" fmla="*/ 290 w 290"/>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332">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3" name="Freeform 32"/>
            <p:cNvSpPr>
              <a:spLocks/>
            </p:cNvSpPr>
            <p:nvPr/>
          </p:nvSpPr>
          <p:spPr bwMode="auto">
            <a:xfrm>
              <a:off x="1040" y="1216"/>
              <a:ext cx="622" cy="414"/>
            </a:xfrm>
            <a:custGeom>
              <a:avLst/>
              <a:gdLst>
                <a:gd name="T0" fmla="*/ 263 w 263"/>
                <a:gd name="T1" fmla="*/ 1 h 175"/>
                <a:gd name="T2" fmla="*/ 0 w 263"/>
                <a:gd name="T3" fmla="*/ 175 h 175"/>
                <a:gd name="T4" fmla="*/ 4 w 263"/>
                <a:gd name="T5" fmla="*/ 162 h 175"/>
                <a:gd name="T6" fmla="*/ 80 w 263"/>
                <a:gd name="T7" fmla="*/ 28 h 175"/>
                <a:gd name="T8" fmla="*/ 104 w 263"/>
                <a:gd name="T9" fmla="*/ 12 h 175"/>
                <a:gd name="T10" fmla="*/ 250 w 263"/>
                <a:gd name="T11" fmla="*/ 0 h 175"/>
                <a:gd name="T12" fmla="*/ 263 w 263"/>
                <a:gd name="T13" fmla="*/ 1 h 175"/>
              </a:gdLst>
              <a:ahLst/>
              <a:cxnLst>
                <a:cxn ang="0">
                  <a:pos x="T0" y="T1"/>
                </a:cxn>
                <a:cxn ang="0">
                  <a:pos x="T2" y="T3"/>
                </a:cxn>
                <a:cxn ang="0">
                  <a:pos x="T4" y="T5"/>
                </a:cxn>
                <a:cxn ang="0">
                  <a:pos x="T6" y="T7"/>
                </a:cxn>
                <a:cxn ang="0">
                  <a:pos x="T8" y="T9"/>
                </a:cxn>
                <a:cxn ang="0">
                  <a:pos x="T10" y="T11"/>
                </a:cxn>
                <a:cxn ang="0">
                  <a:pos x="T12" y="T13"/>
                </a:cxn>
              </a:cxnLst>
              <a:rect l="0" t="0" r="r" b="b"/>
              <a:pathLst>
                <a:path w="263" h="175">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grpSp>
      <p:sp>
        <p:nvSpPr>
          <p:cNvPr id="3" name="Rectangle 2"/>
          <p:cNvSpPr/>
          <p:nvPr/>
        </p:nvSpPr>
        <p:spPr>
          <a:xfrm>
            <a:off x="990600" y="1638299"/>
            <a:ext cx="7641836" cy="4031873"/>
          </a:xfrm>
          <a:prstGeom prst="rect">
            <a:avLst/>
          </a:prstGeom>
        </p:spPr>
        <p:txBody>
          <a:bodyPr wrap="none">
            <a:spAutoFit/>
          </a:bodyPr>
          <a:lstStyle/>
          <a:p>
            <a:pPr marL="457200" indent="-457200">
              <a:buFont typeface="Wingdings" panose="05000000000000000000" pitchFamily="2" charset="2"/>
              <a:buChar char="l"/>
            </a:pPr>
            <a:r>
              <a:rPr lang="zh-CN" altLang="en-US" b="1" i="0" dirty="0" smtClean="0">
                <a:solidFill>
                  <a:schemeClr val="accent1"/>
                </a:solidFill>
              </a:rPr>
              <a:t>静态分析器：</a:t>
            </a:r>
            <a:r>
              <a:rPr lang="en-US" altLang="zh-CN" b="1" i="0" dirty="0" smtClean="0">
                <a:solidFill>
                  <a:schemeClr val="accent1"/>
                </a:solidFill>
                <a:hlinkClick r:id="rId3"/>
              </a:rPr>
              <a:t>CodeSurfer</a:t>
            </a:r>
            <a:endParaRPr lang="en-US" altLang="zh-CN" b="1" i="0" dirty="0" smtClean="0">
              <a:solidFill>
                <a:schemeClr val="accent1"/>
              </a:solidFill>
            </a:endParaRPr>
          </a:p>
          <a:p>
            <a:pPr marL="914400" lvl="1" indent="-457200">
              <a:buFont typeface="Wingdings" panose="05000000000000000000" pitchFamily="2" charset="2"/>
              <a:buChar char="ü"/>
            </a:pPr>
            <a:r>
              <a:rPr lang="zh-CN" altLang="en-US" sz="2400" b="1" i="0" dirty="0" smtClean="0">
                <a:solidFill>
                  <a:schemeClr val="tx1"/>
                </a:solidFill>
              </a:rPr>
              <a:t>支持</a:t>
            </a:r>
            <a:r>
              <a:rPr lang="en-US" altLang="zh-CN" sz="2400" b="1" i="0" dirty="0" smtClean="0">
                <a:solidFill>
                  <a:schemeClr val="tx1"/>
                </a:solidFill>
              </a:rPr>
              <a:t>C/C++</a:t>
            </a:r>
          </a:p>
          <a:p>
            <a:pPr marL="914400" lvl="1" indent="-457200">
              <a:buFont typeface="Wingdings" panose="05000000000000000000" pitchFamily="2" charset="2"/>
              <a:buChar char="ü"/>
            </a:pPr>
            <a:r>
              <a:rPr lang="en-US" altLang="zh-CN" sz="2400" b="1" i="0" dirty="0" smtClean="0">
                <a:solidFill>
                  <a:schemeClr val="tx1"/>
                </a:solidFill>
              </a:rPr>
              <a:t>Field-sensitive (</a:t>
            </a:r>
            <a:r>
              <a:rPr lang="zh-CN" altLang="en-US" sz="2400" b="1" i="0" dirty="0" smtClean="0">
                <a:solidFill>
                  <a:schemeClr val="tx1"/>
                </a:solidFill>
              </a:rPr>
              <a:t>可以区分结构</a:t>
            </a:r>
            <a:r>
              <a:rPr lang="en-US" altLang="zh-CN" sz="2400" b="1" i="0" dirty="0" smtClean="0">
                <a:solidFill>
                  <a:schemeClr val="tx1"/>
                </a:solidFill>
              </a:rPr>
              <a:t>/</a:t>
            </a:r>
            <a:r>
              <a:rPr lang="zh-CN" altLang="en-US" sz="2400" b="1" i="0" dirty="0" smtClean="0">
                <a:solidFill>
                  <a:schemeClr val="tx1"/>
                </a:solidFill>
              </a:rPr>
              <a:t>对象的不同字段</a:t>
            </a:r>
            <a:r>
              <a:rPr lang="en-US" altLang="zh-CN" sz="2400" b="1" i="0" dirty="0" smtClean="0">
                <a:solidFill>
                  <a:schemeClr val="tx1"/>
                </a:solidFill>
              </a:rPr>
              <a:t>)</a:t>
            </a:r>
          </a:p>
          <a:p>
            <a:pPr marL="914400" lvl="1" indent="-457200">
              <a:buFont typeface="Wingdings" panose="05000000000000000000" pitchFamily="2" charset="2"/>
              <a:buChar char="ü"/>
            </a:pPr>
            <a:r>
              <a:rPr lang="en-US" altLang="zh-CN" sz="2400" b="1" i="0" dirty="0" smtClean="0">
                <a:solidFill>
                  <a:schemeClr val="tx1"/>
                </a:solidFill>
              </a:rPr>
              <a:t>Flow-insensitive (</a:t>
            </a:r>
            <a:r>
              <a:rPr lang="zh-CN" altLang="en-US" sz="2400" b="1" i="0" dirty="0" smtClean="0">
                <a:solidFill>
                  <a:schemeClr val="tx1"/>
                </a:solidFill>
              </a:rPr>
              <a:t>函数内语句是无序的</a:t>
            </a:r>
            <a:r>
              <a:rPr lang="en-US" altLang="zh-CN" sz="2400" b="1" i="0" dirty="0" smtClean="0">
                <a:solidFill>
                  <a:schemeClr val="tx1"/>
                </a:solidFill>
              </a:rPr>
              <a:t>)</a:t>
            </a:r>
          </a:p>
          <a:p>
            <a:pPr marL="914400" lvl="1" indent="-457200">
              <a:buFont typeface="Wingdings" panose="05000000000000000000" pitchFamily="2" charset="2"/>
              <a:buChar char="ü"/>
            </a:pPr>
            <a:r>
              <a:rPr lang="en-US" altLang="zh-CN" sz="2400" b="1" i="0" dirty="0" smtClean="0">
                <a:solidFill>
                  <a:schemeClr val="tx1"/>
                </a:solidFill>
              </a:rPr>
              <a:t>Context-insensitive (</a:t>
            </a:r>
            <a:r>
              <a:rPr lang="zh-CN" altLang="en-US" sz="2400" b="1" i="0" dirty="0" smtClean="0">
                <a:solidFill>
                  <a:schemeClr val="tx1"/>
                </a:solidFill>
              </a:rPr>
              <a:t>忽略函数调用的上下文</a:t>
            </a:r>
            <a:r>
              <a:rPr lang="en-US" altLang="zh-CN" sz="2400" b="1" i="0" dirty="0" smtClean="0">
                <a:solidFill>
                  <a:schemeClr val="tx1"/>
                </a:solidFill>
              </a:rPr>
              <a:t>)</a:t>
            </a:r>
          </a:p>
          <a:p>
            <a:pPr marL="914400" lvl="1" indent="-457200">
              <a:buFont typeface="Wingdings" panose="05000000000000000000" pitchFamily="2" charset="2"/>
              <a:buChar char="ü"/>
            </a:pPr>
            <a:r>
              <a:rPr lang="zh-CN" altLang="en-US" sz="2400" b="1" i="0" dirty="0" smtClean="0">
                <a:solidFill>
                  <a:schemeClr val="tx1"/>
                </a:solidFill>
              </a:rPr>
              <a:t>支持过程间指针分析</a:t>
            </a:r>
            <a:endParaRPr lang="en-US" altLang="zh-CN" sz="2400" b="1" i="0" dirty="0" smtClean="0">
              <a:solidFill>
                <a:schemeClr val="tx1"/>
              </a:solidFill>
            </a:endParaRPr>
          </a:p>
          <a:p>
            <a:pPr marL="914400" lvl="1" indent="-457200">
              <a:buFont typeface="Wingdings" panose="05000000000000000000" pitchFamily="2" charset="2"/>
              <a:buChar char="ü"/>
            </a:pPr>
            <a:r>
              <a:rPr lang="zh-CN" altLang="en-US" sz="2400" b="1" i="0" dirty="0" smtClean="0">
                <a:solidFill>
                  <a:schemeClr val="tx1"/>
                </a:solidFill>
              </a:rPr>
              <a:t>支持过程间控制流数据流分析</a:t>
            </a:r>
            <a:endParaRPr lang="en-US" altLang="zh-CN" sz="2400" b="1" i="0" dirty="0" smtClean="0">
              <a:solidFill>
                <a:schemeClr val="tx1"/>
              </a:solidFill>
            </a:endParaRPr>
          </a:p>
          <a:p>
            <a:pPr lvl="1" indent="-457200">
              <a:buFont typeface="Wingdings" panose="05000000000000000000" pitchFamily="2" charset="2"/>
              <a:buChar char="l"/>
            </a:pPr>
            <a:r>
              <a:rPr lang="zh-CN" altLang="en-US" b="1" i="0" dirty="0">
                <a:solidFill>
                  <a:schemeClr val="accent1"/>
                </a:solidFill>
              </a:rPr>
              <a:t>逻辑匹配引擎：</a:t>
            </a:r>
            <a:r>
              <a:rPr lang="en-US" altLang="zh-CN" b="1" i="0" dirty="0" smtClean="0">
                <a:solidFill>
                  <a:schemeClr val="accent1"/>
                </a:solidFill>
              </a:rPr>
              <a:t>Neo4j</a:t>
            </a:r>
            <a:br>
              <a:rPr lang="en-US" altLang="zh-CN" b="1" i="0" dirty="0" smtClean="0">
                <a:solidFill>
                  <a:schemeClr val="accent1"/>
                </a:solidFill>
              </a:rPr>
            </a:br>
            <a:endParaRPr lang="en-US" altLang="zh-CN" b="1" i="0" dirty="0">
              <a:solidFill>
                <a:schemeClr val="accent1"/>
              </a:solidFill>
            </a:endParaRPr>
          </a:p>
          <a:p>
            <a:pPr marL="457200" indent="-457200">
              <a:buFont typeface="Wingdings" panose="05000000000000000000" pitchFamily="2" charset="2"/>
              <a:buChar char="l"/>
            </a:pPr>
            <a:r>
              <a:rPr lang="zh-CN" altLang="en-US" b="1" i="0" dirty="0" smtClean="0">
                <a:solidFill>
                  <a:schemeClr val="accent1"/>
                </a:solidFill>
              </a:rPr>
              <a:t>漏洞</a:t>
            </a:r>
            <a:r>
              <a:rPr lang="en-US" altLang="zh-CN" b="1" i="0" dirty="0" smtClean="0">
                <a:solidFill>
                  <a:schemeClr val="accent1"/>
                </a:solidFill>
              </a:rPr>
              <a:t>/API</a:t>
            </a:r>
            <a:r>
              <a:rPr lang="zh-CN" altLang="en-US" b="1" i="0" dirty="0" smtClean="0">
                <a:solidFill>
                  <a:schemeClr val="accent1"/>
                </a:solidFill>
              </a:rPr>
              <a:t>逻辑语义表示：</a:t>
            </a:r>
            <a:r>
              <a:rPr lang="en-US" altLang="zh-CN" b="1" i="0" dirty="0" smtClean="0">
                <a:solidFill>
                  <a:schemeClr val="accent1"/>
                </a:solidFill>
              </a:rPr>
              <a:t>Cypher</a:t>
            </a:r>
          </a:p>
        </p:txBody>
      </p:sp>
    </p:spTree>
    <p:extLst>
      <p:ext uri="{BB962C8B-B14F-4D97-AF65-F5344CB8AC3E}">
        <p14:creationId xmlns:p14="http://schemas.microsoft.com/office/powerpoint/2010/main" val="2705441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zh-CN" altLang="en-US" sz="3600" b="1" dirty="0"/>
              <a:t>原型系统</a:t>
            </a:r>
            <a:r>
              <a:rPr lang="en-US" altLang="zh-CN" sz="3600" b="1" dirty="0"/>
              <a:t>:SSLINT</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26</a:t>
            </a:fld>
            <a:endParaRPr lang="en-US" altLang="zh-CN" dirty="0"/>
          </a:p>
        </p:txBody>
      </p:sp>
      <p:grpSp>
        <p:nvGrpSpPr>
          <p:cNvPr id="7" name="Group 6"/>
          <p:cNvGrpSpPr>
            <a:grpSpLocks noChangeAspect="1"/>
          </p:cNvGrpSpPr>
          <p:nvPr/>
        </p:nvGrpSpPr>
        <p:grpSpPr bwMode="auto">
          <a:xfrm>
            <a:off x="3956766" y="3503149"/>
            <a:ext cx="1001874" cy="994719"/>
            <a:chOff x="907" y="586"/>
            <a:chExt cx="3357" cy="3333"/>
          </a:xfrm>
          <a:solidFill>
            <a:schemeClr val="bg1"/>
          </a:solidFill>
        </p:grpSpPr>
        <p:sp>
          <p:nvSpPr>
            <p:cNvPr id="24" name="Freeform 23"/>
            <p:cNvSpPr>
              <a:spLocks/>
            </p:cNvSpPr>
            <p:nvPr/>
          </p:nvSpPr>
          <p:spPr bwMode="auto">
            <a:xfrm>
              <a:off x="1801" y="1277"/>
              <a:ext cx="1588" cy="2000"/>
            </a:xfrm>
            <a:custGeom>
              <a:avLst/>
              <a:gdLst>
                <a:gd name="T0" fmla="*/ 659 w 671"/>
                <a:gd name="T1" fmla="*/ 351 h 845"/>
                <a:gd name="T2" fmla="*/ 643 w 671"/>
                <a:gd name="T3" fmla="*/ 429 h 845"/>
                <a:gd name="T4" fmla="*/ 659 w 671"/>
                <a:gd name="T5" fmla="*/ 458 h 845"/>
                <a:gd name="T6" fmla="*/ 664 w 671"/>
                <a:gd name="T7" fmla="*/ 493 h 845"/>
                <a:gd name="T8" fmla="*/ 378 w 671"/>
                <a:gd name="T9" fmla="*/ 838 h 845"/>
                <a:gd name="T10" fmla="*/ 357 w 671"/>
                <a:gd name="T11" fmla="*/ 840 h 845"/>
                <a:gd name="T12" fmla="*/ 286 w 671"/>
                <a:gd name="T13" fmla="*/ 838 h 845"/>
                <a:gd name="T14" fmla="*/ 267 w 671"/>
                <a:gd name="T15" fmla="*/ 834 h 845"/>
                <a:gd name="T16" fmla="*/ 15 w 671"/>
                <a:gd name="T17" fmla="*/ 366 h 845"/>
                <a:gd name="T18" fmla="*/ 41 w 671"/>
                <a:gd name="T19" fmla="*/ 49 h 845"/>
                <a:gd name="T20" fmla="*/ 45 w 671"/>
                <a:gd name="T21" fmla="*/ 39 h 845"/>
                <a:gd name="T22" fmla="*/ 58 w 671"/>
                <a:gd name="T23" fmla="*/ 39 h 845"/>
                <a:gd name="T24" fmla="*/ 130 w 671"/>
                <a:gd name="T25" fmla="*/ 7 h 845"/>
                <a:gd name="T26" fmla="*/ 145 w 671"/>
                <a:gd name="T27" fmla="*/ 1 h 845"/>
                <a:gd name="T28" fmla="*/ 658 w 671"/>
                <a:gd name="T29" fmla="*/ 349 h 845"/>
                <a:gd name="T30" fmla="*/ 659 w 671"/>
                <a:gd name="T31" fmla="*/ 351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1" h="845">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5" name="Freeform 24"/>
            <p:cNvSpPr>
              <a:spLocks/>
            </p:cNvSpPr>
            <p:nvPr/>
          </p:nvSpPr>
          <p:spPr bwMode="auto">
            <a:xfrm>
              <a:off x="907" y="1291"/>
              <a:ext cx="1474" cy="2337"/>
            </a:xfrm>
            <a:custGeom>
              <a:avLst/>
              <a:gdLst>
                <a:gd name="T0" fmla="*/ 338 w 623"/>
                <a:gd name="T1" fmla="*/ 987 h 987"/>
                <a:gd name="T2" fmla="*/ 328 w 623"/>
                <a:gd name="T3" fmla="*/ 982 h 987"/>
                <a:gd name="T4" fmla="*/ 13 w 623"/>
                <a:gd name="T5" fmla="*/ 504 h 987"/>
                <a:gd name="T6" fmla="*/ 20 w 623"/>
                <a:gd name="T7" fmla="*/ 260 h 987"/>
                <a:gd name="T8" fmla="*/ 38 w 623"/>
                <a:gd name="T9" fmla="*/ 223 h 987"/>
                <a:gd name="T10" fmla="*/ 362 w 623"/>
                <a:gd name="T11" fmla="*/ 1 h 987"/>
                <a:gd name="T12" fmla="*/ 375 w 623"/>
                <a:gd name="T13" fmla="*/ 3 h 987"/>
                <a:gd name="T14" fmla="*/ 380 w 623"/>
                <a:gd name="T15" fmla="*/ 21 h 987"/>
                <a:gd name="T16" fmla="*/ 344 w 623"/>
                <a:gd name="T17" fmla="*/ 309 h 987"/>
                <a:gd name="T18" fmla="*/ 567 w 623"/>
                <a:gd name="T19" fmla="*/ 812 h 987"/>
                <a:gd name="T20" fmla="*/ 615 w 623"/>
                <a:gd name="T21" fmla="*/ 859 h 987"/>
                <a:gd name="T22" fmla="*/ 618 w 623"/>
                <a:gd name="T23" fmla="*/ 875 h 987"/>
                <a:gd name="T24" fmla="*/ 612 w 623"/>
                <a:gd name="T25" fmla="*/ 895 h 987"/>
                <a:gd name="T26" fmla="*/ 588 w 623"/>
                <a:gd name="T27" fmla="*/ 924 h 987"/>
                <a:gd name="T28" fmla="*/ 345 w 623"/>
                <a:gd name="T29" fmla="*/ 986 h 987"/>
                <a:gd name="T30" fmla="*/ 338 w 623"/>
                <a:gd name="T3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3" h="987">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6" name="Freeform 25"/>
            <p:cNvSpPr>
              <a:spLocks/>
            </p:cNvSpPr>
            <p:nvPr/>
          </p:nvSpPr>
          <p:spPr bwMode="auto">
            <a:xfrm>
              <a:off x="3592" y="1459"/>
              <a:ext cx="672" cy="1870"/>
            </a:xfrm>
            <a:custGeom>
              <a:avLst/>
              <a:gdLst>
                <a:gd name="T0" fmla="*/ 39 w 284"/>
                <a:gd name="T1" fmla="*/ 0 h 790"/>
                <a:gd name="T2" fmla="*/ 229 w 284"/>
                <a:gd name="T3" fmla="*/ 159 h 790"/>
                <a:gd name="T4" fmla="*/ 235 w 284"/>
                <a:gd name="T5" fmla="*/ 173 h 790"/>
                <a:gd name="T6" fmla="*/ 78 w 284"/>
                <a:gd name="T7" fmla="*/ 785 h 790"/>
                <a:gd name="T8" fmla="*/ 74 w 284"/>
                <a:gd name="T9" fmla="*/ 790 h 790"/>
                <a:gd name="T10" fmla="*/ 71 w 284"/>
                <a:gd name="T11" fmla="*/ 790 h 790"/>
                <a:gd name="T12" fmla="*/ 73 w 284"/>
                <a:gd name="T13" fmla="*/ 770 h 790"/>
                <a:gd name="T14" fmla="*/ 23 w 284"/>
                <a:gd name="T15" fmla="*/ 412 h 790"/>
                <a:gd name="T16" fmla="*/ 28 w 284"/>
                <a:gd name="T17" fmla="*/ 390 h 790"/>
                <a:gd name="T18" fmla="*/ 12 w 284"/>
                <a:gd name="T19" fmla="*/ 254 h 790"/>
                <a:gd name="T20" fmla="*/ 2 w 284"/>
                <a:gd name="T21" fmla="*/ 231 h 790"/>
                <a:gd name="T22" fmla="*/ 5 w 284"/>
                <a:gd name="T23" fmla="*/ 37 h 790"/>
                <a:gd name="T24" fmla="*/ 13 w 284"/>
                <a:gd name="T25" fmla="*/ 20 h 790"/>
                <a:gd name="T26" fmla="*/ 39 w 284"/>
                <a:gd name="T2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790">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7" name="Freeform 26"/>
            <p:cNvSpPr>
              <a:spLocks/>
            </p:cNvSpPr>
            <p:nvPr/>
          </p:nvSpPr>
          <p:spPr bwMode="auto">
            <a:xfrm>
              <a:off x="2736" y="2437"/>
              <a:ext cx="939" cy="1269"/>
            </a:xfrm>
            <a:custGeom>
              <a:avLst/>
              <a:gdLst>
                <a:gd name="T0" fmla="*/ 395 w 397"/>
                <a:gd name="T1" fmla="*/ 316 h 536"/>
                <a:gd name="T2" fmla="*/ 381 w 397"/>
                <a:gd name="T3" fmla="*/ 422 h 536"/>
                <a:gd name="T4" fmla="*/ 371 w 397"/>
                <a:gd name="T5" fmla="*/ 440 h 536"/>
                <a:gd name="T6" fmla="*/ 230 w 397"/>
                <a:gd name="T7" fmla="*/ 533 h 536"/>
                <a:gd name="T8" fmla="*/ 211 w 397"/>
                <a:gd name="T9" fmla="*/ 535 h 536"/>
                <a:gd name="T10" fmla="*/ 17 w 397"/>
                <a:gd name="T11" fmla="*/ 450 h 536"/>
                <a:gd name="T12" fmla="*/ 10 w 397"/>
                <a:gd name="T13" fmla="*/ 436 h 536"/>
                <a:gd name="T14" fmla="*/ 6 w 397"/>
                <a:gd name="T15" fmla="*/ 405 h 536"/>
                <a:gd name="T16" fmla="*/ 17 w 397"/>
                <a:gd name="T17" fmla="*/ 377 h 536"/>
                <a:gd name="T18" fmla="*/ 311 w 397"/>
                <a:gd name="T19" fmla="*/ 12 h 536"/>
                <a:gd name="T20" fmla="*/ 325 w 397"/>
                <a:gd name="T21" fmla="*/ 1 h 536"/>
                <a:gd name="T22" fmla="*/ 345 w 397"/>
                <a:gd name="T23" fmla="*/ 14 h 536"/>
                <a:gd name="T24" fmla="*/ 395 w 397"/>
                <a:gd name="T25" fmla="*/ 31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7" h="536">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8" name="Freeform 27"/>
            <p:cNvSpPr>
              <a:spLocks/>
            </p:cNvSpPr>
            <p:nvPr/>
          </p:nvSpPr>
          <p:spPr bwMode="auto">
            <a:xfrm>
              <a:off x="2073" y="586"/>
              <a:ext cx="1327" cy="606"/>
            </a:xfrm>
            <a:custGeom>
              <a:avLst/>
              <a:gdLst>
                <a:gd name="T0" fmla="*/ 0 w 561"/>
                <a:gd name="T1" fmla="*/ 175 h 256"/>
                <a:gd name="T2" fmla="*/ 127 w 561"/>
                <a:gd name="T3" fmla="*/ 15 h 256"/>
                <a:gd name="T4" fmla="*/ 140 w 561"/>
                <a:gd name="T5" fmla="*/ 10 h 256"/>
                <a:gd name="T6" fmla="*/ 455 w 561"/>
                <a:gd name="T7" fmla="*/ 54 h 256"/>
                <a:gd name="T8" fmla="*/ 477 w 561"/>
                <a:gd name="T9" fmla="*/ 72 h 256"/>
                <a:gd name="T10" fmla="*/ 560 w 561"/>
                <a:gd name="T11" fmla="*/ 230 h 256"/>
                <a:gd name="T12" fmla="*/ 559 w 561"/>
                <a:gd name="T13" fmla="*/ 246 h 256"/>
                <a:gd name="T14" fmla="*/ 538 w 561"/>
                <a:gd name="T15" fmla="*/ 253 h 256"/>
                <a:gd name="T16" fmla="*/ 184 w 561"/>
                <a:gd name="T17" fmla="*/ 193 h 256"/>
                <a:gd name="T18" fmla="*/ 43 w 561"/>
                <a:gd name="T19" fmla="*/ 206 h 256"/>
                <a:gd name="T20" fmla="*/ 19 w 561"/>
                <a:gd name="T21" fmla="*/ 197 h 256"/>
                <a:gd name="T22" fmla="*/ 0 w 561"/>
                <a:gd name="T23" fmla="*/ 17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256">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9" name="Freeform 28"/>
            <p:cNvSpPr>
              <a:spLocks/>
            </p:cNvSpPr>
            <p:nvPr/>
          </p:nvSpPr>
          <p:spPr bwMode="auto">
            <a:xfrm>
              <a:off x="2180" y="1097"/>
              <a:ext cx="1341" cy="947"/>
            </a:xfrm>
            <a:custGeom>
              <a:avLst/>
              <a:gdLst>
                <a:gd name="T0" fmla="*/ 0 w 567"/>
                <a:gd name="T1" fmla="*/ 35 h 400"/>
                <a:gd name="T2" fmla="*/ 480 w 567"/>
                <a:gd name="T3" fmla="*/ 79 h 400"/>
                <a:gd name="T4" fmla="*/ 558 w 567"/>
                <a:gd name="T5" fmla="*/ 186 h 400"/>
                <a:gd name="T6" fmla="*/ 560 w 567"/>
                <a:gd name="T7" fmla="*/ 349 h 400"/>
                <a:gd name="T8" fmla="*/ 557 w 567"/>
                <a:gd name="T9" fmla="*/ 377 h 400"/>
                <a:gd name="T10" fmla="*/ 534 w 567"/>
                <a:gd name="T11" fmla="*/ 400 h 400"/>
                <a:gd name="T12" fmla="*/ 0 w 567"/>
                <a:gd name="T13" fmla="*/ 35 h 400"/>
              </a:gdLst>
              <a:ahLst/>
              <a:cxnLst>
                <a:cxn ang="0">
                  <a:pos x="T0" y="T1"/>
                </a:cxn>
                <a:cxn ang="0">
                  <a:pos x="T2" y="T3"/>
                </a:cxn>
                <a:cxn ang="0">
                  <a:pos x="T4" y="T5"/>
                </a:cxn>
                <a:cxn ang="0">
                  <a:pos x="T6" y="T7"/>
                </a:cxn>
                <a:cxn ang="0">
                  <a:pos x="T8" y="T9"/>
                </a:cxn>
                <a:cxn ang="0">
                  <a:pos x="T10" y="T11"/>
                </a:cxn>
                <a:cxn ang="0">
                  <a:pos x="T12" y="T13"/>
                </a:cxn>
              </a:cxnLst>
              <a:rect l="0" t="0" r="r" b="b"/>
              <a:pathLst>
                <a:path w="567" h="400">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0" name="Freeform 29"/>
            <p:cNvSpPr>
              <a:spLocks/>
            </p:cNvSpPr>
            <p:nvPr/>
          </p:nvSpPr>
          <p:spPr bwMode="auto">
            <a:xfrm>
              <a:off x="1872" y="3564"/>
              <a:ext cx="1228" cy="355"/>
            </a:xfrm>
            <a:custGeom>
              <a:avLst/>
              <a:gdLst>
                <a:gd name="T0" fmla="*/ 519 w 519"/>
                <a:gd name="T1" fmla="*/ 88 h 150"/>
                <a:gd name="T2" fmla="*/ 0 w 519"/>
                <a:gd name="T3" fmla="*/ 64 h 150"/>
                <a:gd name="T4" fmla="*/ 216 w 519"/>
                <a:gd name="T5" fmla="*/ 0 h 150"/>
                <a:gd name="T6" fmla="*/ 352 w 519"/>
                <a:gd name="T7" fmla="*/ 10 h 150"/>
                <a:gd name="T8" fmla="*/ 519 w 519"/>
                <a:gd name="T9" fmla="*/ 88 h 150"/>
              </a:gdLst>
              <a:ahLst/>
              <a:cxnLst>
                <a:cxn ang="0">
                  <a:pos x="T0" y="T1"/>
                </a:cxn>
                <a:cxn ang="0">
                  <a:pos x="T2" y="T3"/>
                </a:cxn>
                <a:cxn ang="0">
                  <a:pos x="T4" y="T5"/>
                </a:cxn>
                <a:cxn ang="0">
                  <a:pos x="T6" y="T7"/>
                </a:cxn>
                <a:cxn ang="0">
                  <a:pos x="T8" y="T9"/>
                </a:cxn>
              </a:cxnLst>
              <a:rect l="0" t="0" r="r" b="b"/>
              <a:pathLst>
                <a:path w="519" h="150">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1" name="Freeform 30"/>
            <p:cNvSpPr>
              <a:spLocks/>
            </p:cNvSpPr>
            <p:nvPr/>
          </p:nvSpPr>
          <p:spPr bwMode="auto">
            <a:xfrm>
              <a:off x="1357" y="640"/>
              <a:ext cx="844" cy="486"/>
            </a:xfrm>
            <a:custGeom>
              <a:avLst/>
              <a:gdLst>
                <a:gd name="T0" fmla="*/ 357 w 357"/>
                <a:gd name="T1" fmla="*/ 0 h 205"/>
                <a:gd name="T2" fmla="*/ 266 w 357"/>
                <a:gd name="T3" fmla="*/ 129 h 205"/>
                <a:gd name="T4" fmla="*/ 256 w 357"/>
                <a:gd name="T5" fmla="*/ 136 h 205"/>
                <a:gd name="T6" fmla="*/ 168 w 357"/>
                <a:gd name="T7" fmla="*/ 198 h 205"/>
                <a:gd name="T8" fmla="*/ 167 w 357"/>
                <a:gd name="T9" fmla="*/ 199 h 205"/>
                <a:gd name="T10" fmla="*/ 0 w 357"/>
                <a:gd name="T11" fmla="*/ 205 h 205"/>
                <a:gd name="T12" fmla="*/ 357 w 357"/>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357" h="205">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2" name="Freeform 31"/>
            <p:cNvSpPr>
              <a:spLocks/>
            </p:cNvSpPr>
            <p:nvPr/>
          </p:nvSpPr>
          <p:spPr bwMode="auto">
            <a:xfrm>
              <a:off x="3377" y="830"/>
              <a:ext cx="686" cy="786"/>
            </a:xfrm>
            <a:custGeom>
              <a:avLst/>
              <a:gdLst>
                <a:gd name="T0" fmla="*/ 290 w 290"/>
                <a:gd name="T1" fmla="*/ 332 h 332"/>
                <a:gd name="T2" fmla="*/ 281 w 290"/>
                <a:gd name="T3" fmla="*/ 325 h 332"/>
                <a:gd name="T4" fmla="*/ 155 w 290"/>
                <a:gd name="T5" fmla="*/ 231 h 332"/>
                <a:gd name="T6" fmla="*/ 147 w 290"/>
                <a:gd name="T7" fmla="*/ 215 h 332"/>
                <a:gd name="T8" fmla="*/ 66 w 290"/>
                <a:gd name="T9" fmla="*/ 126 h 332"/>
                <a:gd name="T10" fmla="*/ 53 w 290"/>
                <a:gd name="T11" fmla="*/ 119 h 332"/>
                <a:gd name="T12" fmla="*/ 0 w 290"/>
                <a:gd name="T13" fmla="*/ 0 h 332"/>
                <a:gd name="T14" fmla="*/ 290 w 290"/>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332">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3" name="Freeform 32"/>
            <p:cNvSpPr>
              <a:spLocks/>
            </p:cNvSpPr>
            <p:nvPr/>
          </p:nvSpPr>
          <p:spPr bwMode="auto">
            <a:xfrm>
              <a:off x="1040" y="1216"/>
              <a:ext cx="622" cy="414"/>
            </a:xfrm>
            <a:custGeom>
              <a:avLst/>
              <a:gdLst>
                <a:gd name="T0" fmla="*/ 263 w 263"/>
                <a:gd name="T1" fmla="*/ 1 h 175"/>
                <a:gd name="T2" fmla="*/ 0 w 263"/>
                <a:gd name="T3" fmla="*/ 175 h 175"/>
                <a:gd name="T4" fmla="*/ 4 w 263"/>
                <a:gd name="T5" fmla="*/ 162 h 175"/>
                <a:gd name="T6" fmla="*/ 80 w 263"/>
                <a:gd name="T7" fmla="*/ 28 h 175"/>
                <a:gd name="T8" fmla="*/ 104 w 263"/>
                <a:gd name="T9" fmla="*/ 12 h 175"/>
                <a:gd name="T10" fmla="*/ 250 w 263"/>
                <a:gd name="T11" fmla="*/ 0 h 175"/>
                <a:gd name="T12" fmla="*/ 263 w 263"/>
                <a:gd name="T13" fmla="*/ 1 h 175"/>
              </a:gdLst>
              <a:ahLst/>
              <a:cxnLst>
                <a:cxn ang="0">
                  <a:pos x="T0" y="T1"/>
                </a:cxn>
                <a:cxn ang="0">
                  <a:pos x="T2" y="T3"/>
                </a:cxn>
                <a:cxn ang="0">
                  <a:pos x="T4" y="T5"/>
                </a:cxn>
                <a:cxn ang="0">
                  <a:pos x="T6" y="T7"/>
                </a:cxn>
                <a:cxn ang="0">
                  <a:pos x="T8" y="T9"/>
                </a:cxn>
                <a:cxn ang="0">
                  <a:pos x="T10" y="T11"/>
                </a:cxn>
                <a:cxn ang="0">
                  <a:pos x="T12" y="T13"/>
                </a:cxn>
              </a:cxnLst>
              <a:rect l="0" t="0" r="r" b="b"/>
              <a:pathLst>
                <a:path w="263" h="175">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grpSp>
      <p:sp>
        <p:nvSpPr>
          <p:cNvPr id="3" name="Rectangle 2"/>
          <p:cNvSpPr/>
          <p:nvPr/>
        </p:nvSpPr>
        <p:spPr>
          <a:xfrm>
            <a:off x="990600" y="1638299"/>
            <a:ext cx="7914346" cy="4524315"/>
          </a:xfrm>
          <a:prstGeom prst="rect">
            <a:avLst/>
          </a:prstGeom>
        </p:spPr>
        <p:txBody>
          <a:bodyPr wrap="none">
            <a:spAutoFit/>
          </a:bodyPr>
          <a:lstStyle/>
          <a:p>
            <a:pPr marL="457200" indent="-457200">
              <a:buFont typeface="Wingdings" panose="05000000000000000000" pitchFamily="2" charset="2"/>
              <a:buChar char="l"/>
            </a:pPr>
            <a:r>
              <a:rPr lang="zh-CN" altLang="en-US" b="1" i="0" dirty="0" smtClean="0">
                <a:solidFill>
                  <a:schemeClr val="accent1"/>
                </a:solidFill>
              </a:rPr>
              <a:t>性能优化</a:t>
            </a:r>
            <a:endParaRPr lang="en-US" altLang="zh-CN" b="1" i="0" dirty="0" smtClean="0">
              <a:solidFill>
                <a:schemeClr val="accent1"/>
              </a:solidFill>
            </a:endParaRPr>
          </a:p>
          <a:p>
            <a:pPr marL="914400" lvl="1" indent="-457200">
              <a:buFont typeface="Wingdings" panose="05000000000000000000" pitchFamily="2" charset="2"/>
              <a:buChar char="ü"/>
            </a:pPr>
            <a:r>
              <a:rPr lang="zh-CN" altLang="en-US" sz="2400" b="1" i="0" dirty="0" smtClean="0">
                <a:solidFill>
                  <a:schemeClr val="tx1"/>
                </a:solidFill>
              </a:rPr>
              <a:t>基于</a:t>
            </a:r>
            <a:r>
              <a:rPr lang="en-US" altLang="zh-CN" sz="2400" b="1" i="0" dirty="0" smtClean="0">
                <a:solidFill>
                  <a:schemeClr val="tx1"/>
                </a:solidFill>
              </a:rPr>
              <a:t>Call Graph</a:t>
            </a:r>
            <a:r>
              <a:rPr lang="zh-CN" altLang="en-US" sz="2400" b="1" i="0" dirty="0" smtClean="0">
                <a:solidFill>
                  <a:schemeClr val="tx1"/>
                </a:solidFill>
              </a:rPr>
              <a:t>的剪枝。</a:t>
            </a:r>
            <a:endParaRPr lang="en-US" altLang="zh-CN" sz="2400" b="1" i="0" dirty="0" smtClean="0">
              <a:solidFill>
                <a:schemeClr val="tx1"/>
              </a:solidFill>
            </a:endParaRPr>
          </a:p>
          <a:p>
            <a:pPr marL="914400" lvl="1" indent="-457200">
              <a:buFont typeface="Wingdings" panose="05000000000000000000" pitchFamily="2" charset="2"/>
              <a:buChar char="ü"/>
            </a:pPr>
            <a:r>
              <a:rPr lang="zh-CN" altLang="en-US" sz="2400" b="1" i="0" dirty="0" smtClean="0">
                <a:solidFill>
                  <a:schemeClr val="tx1"/>
                </a:solidFill>
              </a:rPr>
              <a:t>基于剪枝结果在静态分析时进行选择性编译与建模</a:t>
            </a:r>
            <a:endParaRPr lang="en-US" altLang="zh-CN" sz="2400" b="1" i="0" dirty="0" smtClean="0">
              <a:solidFill>
                <a:schemeClr val="tx1"/>
              </a:solidFill>
            </a:endParaRPr>
          </a:p>
          <a:p>
            <a:pPr lvl="1"/>
            <a:endParaRPr lang="en-US" altLang="zh-CN" sz="2400" b="1" i="0" dirty="0" smtClean="0">
              <a:solidFill>
                <a:schemeClr val="tx1"/>
              </a:solidFill>
            </a:endParaRPr>
          </a:p>
          <a:p>
            <a:pPr lvl="1" indent="-457200">
              <a:buFont typeface="Wingdings" panose="05000000000000000000" pitchFamily="2" charset="2"/>
              <a:buChar char="l"/>
            </a:pPr>
            <a:r>
              <a:rPr lang="en-US" altLang="zh-CN" b="1" i="0" dirty="0" smtClean="0">
                <a:solidFill>
                  <a:schemeClr val="accent1"/>
                </a:solidFill>
              </a:rPr>
              <a:t>Library API</a:t>
            </a:r>
            <a:r>
              <a:rPr lang="zh-CN" altLang="en-US" b="1" i="0" dirty="0" smtClean="0">
                <a:solidFill>
                  <a:schemeClr val="accent1"/>
                </a:solidFill>
              </a:rPr>
              <a:t>逻辑验证</a:t>
            </a:r>
            <a:endParaRPr lang="en-US" altLang="zh-CN" b="1" i="0" dirty="0">
              <a:solidFill>
                <a:schemeClr val="accent1"/>
              </a:solidFill>
            </a:endParaRPr>
          </a:p>
          <a:p>
            <a:pPr marL="914400" lvl="1" indent="-457200">
              <a:buFont typeface="Wingdings" panose="05000000000000000000" pitchFamily="2" charset="2"/>
              <a:buChar char="ü"/>
            </a:pPr>
            <a:r>
              <a:rPr lang="zh-CN" altLang="en-US" sz="2400" b="1" i="0" dirty="0">
                <a:solidFill>
                  <a:schemeClr val="tx1"/>
                </a:solidFill>
              </a:rPr>
              <a:t>定义静态分析入口，对库</a:t>
            </a:r>
            <a:r>
              <a:rPr lang="en-US" altLang="zh-CN" sz="2400" b="1" i="0" dirty="0">
                <a:solidFill>
                  <a:schemeClr val="tx1"/>
                </a:solidFill>
              </a:rPr>
              <a:t>API</a:t>
            </a:r>
            <a:r>
              <a:rPr lang="zh-CN" altLang="en-US" sz="2400" b="1" i="0" dirty="0">
                <a:solidFill>
                  <a:schemeClr val="tx1"/>
                </a:solidFill>
              </a:rPr>
              <a:t>建模。</a:t>
            </a:r>
            <a:endParaRPr lang="en-US" altLang="zh-CN" sz="2400" b="1" i="0" dirty="0">
              <a:solidFill>
                <a:schemeClr val="tx1"/>
              </a:solidFill>
            </a:endParaRPr>
          </a:p>
          <a:p>
            <a:pPr marL="914400" lvl="1" indent="-457200">
              <a:buFont typeface="Wingdings" panose="05000000000000000000" pitchFamily="2" charset="2"/>
              <a:buChar char="ü"/>
            </a:pPr>
            <a:r>
              <a:rPr lang="zh-CN" altLang="en-US" sz="2400" b="1" i="0" dirty="0">
                <a:solidFill>
                  <a:schemeClr val="tx1"/>
                </a:solidFill>
              </a:rPr>
              <a:t>漏洞逻辑可达性分析（</a:t>
            </a:r>
            <a:r>
              <a:rPr lang="en-US" altLang="zh-CN" sz="2400" b="1" i="0" dirty="0">
                <a:solidFill>
                  <a:schemeClr val="tx1"/>
                </a:solidFill>
              </a:rPr>
              <a:t>Reachability Analysis</a:t>
            </a:r>
            <a:r>
              <a:rPr lang="zh-CN" altLang="en-US" sz="2400" b="1" i="0" dirty="0">
                <a:solidFill>
                  <a:schemeClr val="tx1"/>
                </a:solidFill>
              </a:rPr>
              <a:t>）</a:t>
            </a:r>
            <a:endParaRPr lang="en-US" altLang="zh-CN" sz="2400" b="1" i="0" dirty="0">
              <a:solidFill>
                <a:schemeClr val="tx1"/>
              </a:solidFill>
            </a:endParaRPr>
          </a:p>
          <a:p>
            <a:pPr marL="0" lvl="1"/>
            <a:r>
              <a:rPr lang="en-US" altLang="zh-CN" b="1" i="0" dirty="0" smtClean="0">
                <a:solidFill>
                  <a:schemeClr val="accent1"/>
                </a:solidFill>
              </a:rPr>
              <a:t/>
            </a:r>
            <a:br>
              <a:rPr lang="en-US" altLang="zh-CN" b="1" i="0" dirty="0" smtClean="0">
                <a:solidFill>
                  <a:schemeClr val="accent1"/>
                </a:solidFill>
              </a:rPr>
            </a:br>
            <a:endParaRPr lang="en-US" altLang="zh-CN" b="1" i="0" dirty="0" smtClean="0">
              <a:solidFill>
                <a:schemeClr val="accent1"/>
              </a:solidFill>
            </a:endParaRPr>
          </a:p>
          <a:p>
            <a:pPr lvl="1" indent="-457200">
              <a:buFont typeface="Wingdings" panose="05000000000000000000" pitchFamily="2" charset="2"/>
              <a:buChar char="l"/>
            </a:pPr>
            <a:endParaRPr lang="en-US" altLang="zh-CN" b="1" i="0" dirty="0">
              <a:solidFill>
                <a:schemeClr val="accent1"/>
              </a:solidFill>
            </a:endParaRPr>
          </a:p>
          <a:p>
            <a:pPr lvl="1" indent="-457200">
              <a:buFont typeface="Wingdings" panose="05000000000000000000" pitchFamily="2" charset="2"/>
              <a:buChar char="l"/>
            </a:pPr>
            <a:endParaRPr lang="en-US" altLang="zh-CN" b="1" i="0" dirty="0" smtClean="0">
              <a:solidFill>
                <a:schemeClr val="accent1"/>
              </a:solidFill>
            </a:endParaRPr>
          </a:p>
        </p:txBody>
      </p:sp>
    </p:spTree>
    <p:extLst>
      <p:ext uri="{BB962C8B-B14F-4D97-AF65-F5344CB8AC3E}">
        <p14:creationId xmlns:p14="http://schemas.microsoft.com/office/powerpoint/2010/main" val="582979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zh-CN" altLang="en-US" sz="3600" b="1" dirty="0" smtClean="0"/>
              <a:t>性能优化</a:t>
            </a:r>
            <a:r>
              <a:rPr lang="en-US" altLang="zh-CN" sz="3600" b="1" dirty="0" smtClean="0"/>
              <a:t>:</a:t>
            </a:r>
            <a:r>
              <a:rPr lang="en-US" altLang="zh-CN" sz="3600" b="1" dirty="0"/>
              <a:t>SSLINT</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27</a:t>
            </a:fld>
            <a:endParaRPr lang="en-US" altLang="zh-CN" dirty="0"/>
          </a:p>
        </p:txBody>
      </p:sp>
      <p:grpSp>
        <p:nvGrpSpPr>
          <p:cNvPr id="7" name="Group 6"/>
          <p:cNvGrpSpPr>
            <a:grpSpLocks noChangeAspect="1"/>
          </p:cNvGrpSpPr>
          <p:nvPr/>
        </p:nvGrpSpPr>
        <p:grpSpPr bwMode="auto">
          <a:xfrm>
            <a:off x="3956766" y="3503149"/>
            <a:ext cx="1001874" cy="994719"/>
            <a:chOff x="907" y="586"/>
            <a:chExt cx="3357" cy="3333"/>
          </a:xfrm>
          <a:solidFill>
            <a:schemeClr val="bg1"/>
          </a:solidFill>
        </p:grpSpPr>
        <p:sp>
          <p:nvSpPr>
            <p:cNvPr id="24" name="Freeform 23"/>
            <p:cNvSpPr>
              <a:spLocks/>
            </p:cNvSpPr>
            <p:nvPr/>
          </p:nvSpPr>
          <p:spPr bwMode="auto">
            <a:xfrm>
              <a:off x="1801" y="1277"/>
              <a:ext cx="1588" cy="2000"/>
            </a:xfrm>
            <a:custGeom>
              <a:avLst/>
              <a:gdLst>
                <a:gd name="T0" fmla="*/ 659 w 671"/>
                <a:gd name="T1" fmla="*/ 351 h 845"/>
                <a:gd name="T2" fmla="*/ 643 w 671"/>
                <a:gd name="T3" fmla="*/ 429 h 845"/>
                <a:gd name="T4" fmla="*/ 659 w 671"/>
                <a:gd name="T5" fmla="*/ 458 h 845"/>
                <a:gd name="T6" fmla="*/ 664 w 671"/>
                <a:gd name="T7" fmla="*/ 493 h 845"/>
                <a:gd name="T8" fmla="*/ 378 w 671"/>
                <a:gd name="T9" fmla="*/ 838 h 845"/>
                <a:gd name="T10" fmla="*/ 357 w 671"/>
                <a:gd name="T11" fmla="*/ 840 h 845"/>
                <a:gd name="T12" fmla="*/ 286 w 671"/>
                <a:gd name="T13" fmla="*/ 838 h 845"/>
                <a:gd name="T14" fmla="*/ 267 w 671"/>
                <a:gd name="T15" fmla="*/ 834 h 845"/>
                <a:gd name="T16" fmla="*/ 15 w 671"/>
                <a:gd name="T17" fmla="*/ 366 h 845"/>
                <a:gd name="T18" fmla="*/ 41 w 671"/>
                <a:gd name="T19" fmla="*/ 49 h 845"/>
                <a:gd name="T20" fmla="*/ 45 w 671"/>
                <a:gd name="T21" fmla="*/ 39 h 845"/>
                <a:gd name="T22" fmla="*/ 58 w 671"/>
                <a:gd name="T23" fmla="*/ 39 h 845"/>
                <a:gd name="T24" fmla="*/ 130 w 671"/>
                <a:gd name="T25" fmla="*/ 7 h 845"/>
                <a:gd name="T26" fmla="*/ 145 w 671"/>
                <a:gd name="T27" fmla="*/ 1 h 845"/>
                <a:gd name="T28" fmla="*/ 658 w 671"/>
                <a:gd name="T29" fmla="*/ 349 h 845"/>
                <a:gd name="T30" fmla="*/ 659 w 671"/>
                <a:gd name="T31" fmla="*/ 351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1" h="845">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5" name="Freeform 24"/>
            <p:cNvSpPr>
              <a:spLocks/>
            </p:cNvSpPr>
            <p:nvPr/>
          </p:nvSpPr>
          <p:spPr bwMode="auto">
            <a:xfrm>
              <a:off x="907" y="1291"/>
              <a:ext cx="1474" cy="2337"/>
            </a:xfrm>
            <a:custGeom>
              <a:avLst/>
              <a:gdLst>
                <a:gd name="T0" fmla="*/ 338 w 623"/>
                <a:gd name="T1" fmla="*/ 987 h 987"/>
                <a:gd name="T2" fmla="*/ 328 w 623"/>
                <a:gd name="T3" fmla="*/ 982 h 987"/>
                <a:gd name="T4" fmla="*/ 13 w 623"/>
                <a:gd name="T5" fmla="*/ 504 h 987"/>
                <a:gd name="T6" fmla="*/ 20 w 623"/>
                <a:gd name="T7" fmla="*/ 260 h 987"/>
                <a:gd name="T8" fmla="*/ 38 w 623"/>
                <a:gd name="T9" fmla="*/ 223 h 987"/>
                <a:gd name="T10" fmla="*/ 362 w 623"/>
                <a:gd name="T11" fmla="*/ 1 h 987"/>
                <a:gd name="T12" fmla="*/ 375 w 623"/>
                <a:gd name="T13" fmla="*/ 3 h 987"/>
                <a:gd name="T14" fmla="*/ 380 w 623"/>
                <a:gd name="T15" fmla="*/ 21 h 987"/>
                <a:gd name="T16" fmla="*/ 344 w 623"/>
                <a:gd name="T17" fmla="*/ 309 h 987"/>
                <a:gd name="T18" fmla="*/ 567 w 623"/>
                <a:gd name="T19" fmla="*/ 812 h 987"/>
                <a:gd name="T20" fmla="*/ 615 w 623"/>
                <a:gd name="T21" fmla="*/ 859 h 987"/>
                <a:gd name="T22" fmla="*/ 618 w 623"/>
                <a:gd name="T23" fmla="*/ 875 h 987"/>
                <a:gd name="T24" fmla="*/ 612 w 623"/>
                <a:gd name="T25" fmla="*/ 895 h 987"/>
                <a:gd name="T26" fmla="*/ 588 w 623"/>
                <a:gd name="T27" fmla="*/ 924 h 987"/>
                <a:gd name="T28" fmla="*/ 345 w 623"/>
                <a:gd name="T29" fmla="*/ 986 h 987"/>
                <a:gd name="T30" fmla="*/ 338 w 623"/>
                <a:gd name="T3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3" h="987">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6" name="Freeform 25"/>
            <p:cNvSpPr>
              <a:spLocks/>
            </p:cNvSpPr>
            <p:nvPr/>
          </p:nvSpPr>
          <p:spPr bwMode="auto">
            <a:xfrm>
              <a:off x="3592" y="1459"/>
              <a:ext cx="672" cy="1870"/>
            </a:xfrm>
            <a:custGeom>
              <a:avLst/>
              <a:gdLst>
                <a:gd name="T0" fmla="*/ 39 w 284"/>
                <a:gd name="T1" fmla="*/ 0 h 790"/>
                <a:gd name="T2" fmla="*/ 229 w 284"/>
                <a:gd name="T3" fmla="*/ 159 h 790"/>
                <a:gd name="T4" fmla="*/ 235 w 284"/>
                <a:gd name="T5" fmla="*/ 173 h 790"/>
                <a:gd name="T6" fmla="*/ 78 w 284"/>
                <a:gd name="T7" fmla="*/ 785 h 790"/>
                <a:gd name="T8" fmla="*/ 74 w 284"/>
                <a:gd name="T9" fmla="*/ 790 h 790"/>
                <a:gd name="T10" fmla="*/ 71 w 284"/>
                <a:gd name="T11" fmla="*/ 790 h 790"/>
                <a:gd name="T12" fmla="*/ 73 w 284"/>
                <a:gd name="T13" fmla="*/ 770 h 790"/>
                <a:gd name="T14" fmla="*/ 23 w 284"/>
                <a:gd name="T15" fmla="*/ 412 h 790"/>
                <a:gd name="T16" fmla="*/ 28 w 284"/>
                <a:gd name="T17" fmla="*/ 390 h 790"/>
                <a:gd name="T18" fmla="*/ 12 w 284"/>
                <a:gd name="T19" fmla="*/ 254 h 790"/>
                <a:gd name="T20" fmla="*/ 2 w 284"/>
                <a:gd name="T21" fmla="*/ 231 h 790"/>
                <a:gd name="T22" fmla="*/ 5 w 284"/>
                <a:gd name="T23" fmla="*/ 37 h 790"/>
                <a:gd name="T24" fmla="*/ 13 w 284"/>
                <a:gd name="T25" fmla="*/ 20 h 790"/>
                <a:gd name="T26" fmla="*/ 39 w 284"/>
                <a:gd name="T2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790">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7" name="Freeform 26"/>
            <p:cNvSpPr>
              <a:spLocks/>
            </p:cNvSpPr>
            <p:nvPr/>
          </p:nvSpPr>
          <p:spPr bwMode="auto">
            <a:xfrm>
              <a:off x="2736" y="2437"/>
              <a:ext cx="939" cy="1269"/>
            </a:xfrm>
            <a:custGeom>
              <a:avLst/>
              <a:gdLst>
                <a:gd name="T0" fmla="*/ 395 w 397"/>
                <a:gd name="T1" fmla="*/ 316 h 536"/>
                <a:gd name="T2" fmla="*/ 381 w 397"/>
                <a:gd name="T3" fmla="*/ 422 h 536"/>
                <a:gd name="T4" fmla="*/ 371 w 397"/>
                <a:gd name="T5" fmla="*/ 440 h 536"/>
                <a:gd name="T6" fmla="*/ 230 w 397"/>
                <a:gd name="T7" fmla="*/ 533 h 536"/>
                <a:gd name="T8" fmla="*/ 211 w 397"/>
                <a:gd name="T9" fmla="*/ 535 h 536"/>
                <a:gd name="T10" fmla="*/ 17 w 397"/>
                <a:gd name="T11" fmla="*/ 450 h 536"/>
                <a:gd name="T12" fmla="*/ 10 w 397"/>
                <a:gd name="T13" fmla="*/ 436 h 536"/>
                <a:gd name="T14" fmla="*/ 6 w 397"/>
                <a:gd name="T15" fmla="*/ 405 h 536"/>
                <a:gd name="T16" fmla="*/ 17 w 397"/>
                <a:gd name="T17" fmla="*/ 377 h 536"/>
                <a:gd name="T18" fmla="*/ 311 w 397"/>
                <a:gd name="T19" fmla="*/ 12 h 536"/>
                <a:gd name="T20" fmla="*/ 325 w 397"/>
                <a:gd name="T21" fmla="*/ 1 h 536"/>
                <a:gd name="T22" fmla="*/ 345 w 397"/>
                <a:gd name="T23" fmla="*/ 14 h 536"/>
                <a:gd name="T24" fmla="*/ 395 w 397"/>
                <a:gd name="T25" fmla="*/ 31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7" h="536">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8" name="Freeform 27"/>
            <p:cNvSpPr>
              <a:spLocks/>
            </p:cNvSpPr>
            <p:nvPr/>
          </p:nvSpPr>
          <p:spPr bwMode="auto">
            <a:xfrm>
              <a:off x="2073" y="586"/>
              <a:ext cx="1327" cy="606"/>
            </a:xfrm>
            <a:custGeom>
              <a:avLst/>
              <a:gdLst>
                <a:gd name="T0" fmla="*/ 0 w 561"/>
                <a:gd name="T1" fmla="*/ 175 h 256"/>
                <a:gd name="T2" fmla="*/ 127 w 561"/>
                <a:gd name="T3" fmla="*/ 15 h 256"/>
                <a:gd name="T4" fmla="*/ 140 w 561"/>
                <a:gd name="T5" fmla="*/ 10 h 256"/>
                <a:gd name="T6" fmla="*/ 455 w 561"/>
                <a:gd name="T7" fmla="*/ 54 h 256"/>
                <a:gd name="T8" fmla="*/ 477 w 561"/>
                <a:gd name="T9" fmla="*/ 72 h 256"/>
                <a:gd name="T10" fmla="*/ 560 w 561"/>
                <a:gd name="T11" fmla="*/ 230 h 256"/>
                <a:gd name="T12" fmla="*/ 559 w 561"/>
                <a:gd name="T13" fmla="*/ 246 h 256"/>
                <a:gd name="T14" fmla="*/ 538 w 561"/>
                <a:gd name="T15" fmla="*/ 253 h 256"/>
                <a:gd name="T16" fmla="*/ 184 w 561"/>
                <a:gd name="T17" fmla="*/ 193 h 256"/>
                <a:gd name="T18" fmla="*/ 43 w 561"/>
                <a:gd name="T19" fmla="*/ 206 h 256"/>
                <a:gd name="T20" fmla="*/ 19 w 561"/>
                <a:gd name="T21" fmla="*/ 197 h 256"/>
                <a:gd name="T22" fmla="*/ 0 w 561"/>
                <a:gd name="T23" fmla="*/ 17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256">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9" name="Freeform 28"/>
            <p:cNvSpPr>
              <a:spLocks/>
            </p:cNvSpPr>
            <p:nvPr/>
          </p:nvSpPr>
          <p:spPr bwMode="auto">
            <a:xfrm>
              <a:off x="2180" y="1097"/>
              <a:ext cx="1341" cy="947"/>
            </a:xfrm>
            <a:custGeom>
              <a:avLst/>
              <a:gdLst>
                <a:gd name="T0" fmla="*/ 0 w 567"/>
                <a:gd name="T1" fmla="*/ 35 h 400"/>
                <a:gd name="T2" fmla="*/ 480 w 567"/>
                <a:gd name="T3" fmla="*/ 79 h 400"/>
                <a:gd name="T4" fmla="*/ 558 w 567"/>
                <a:gd name="T5" fmla="*/ 186 h 400"/>
                <a:gd name="T6" fmla="*/ 560 w 567"/>
                <a:gd name="T7" fmla="*/ 349 h 400"/>
                <a:gd name="T8" fmla="*/ 557 w 567"/>
                <a:gd name="T9" fmla="*/ 377 h 400"/>
                <a:gd name="T10" fmla="*/ 534 w 567"/>
                <a:gd name="T11" fmla="*/ 400 h 400"/>
                <a:gd name="T12" fmla="*/ 0 w 567"/>
                <a:gd name="T13" fmla="*/ 35 h 400"/>
              </a:gdLst>
              <a:ahLst/>
              <a:cxnLst>
                <a:cxn ang="0">
                  <a:pos x="T0" y="T1"/>
                </a:cxn>
                <a:cxn ang="0">
                  <a:pos x="T2" y="T3"/>
                </a:cxn>
                <a:cxn ang="0">
                  <a:pos x="T4" y="T5"/>
                </a:cxn>
                <a:cxn ang="0">
                  <a:pos x="T6" y="T7"/>
                </a:cxn>
                <a:cxn ang="0">
                  <a:pos x="T8" y="T9"/>
                </a:cxn>
                <a:cxn ang="0">
                  <a:pos x="T10" y="T11"/>
                </a:cxn>
                <a:cxn ang="0">
                  <a:pos x="T12" y="T13"/>
                </a:cxn>
              </a:cxnLst>
              <a:rect l="0" t="0" r="r" b="b"/>
              <a:pathLst>
                <a:path w="567" h="400">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0" name="Freeform 29"/>
            <p:cNvSpPr>
              <a:spLocks/>
            </p:cNvSpPr>
            <p:nvPr/>
          </p:nvSpPr>
          <p:spPr bwMode="auto">
            <a:xfrm>
              <a:off x="1872" y="3564"/>
              <a:ext cx="1228" cy="355"/>
            </a:xfrm>
            <a:custGeom>
              <a:avLst/>
              <a:gdLst>
                <a:gd name="T0" fmla="*/ 519 w 519"/>
                <a:gd name="T1" fmla="*/ 88 h 150"/>
                <a:gd name="T2" fmla="*/ 0 w 519"/>
                <a:gd name="T3" fmla="*/ 64 h 150"/>
                <a:gd name="T4" fmla="*/ 216 w 519"/>
                <a:gd name="T5" fmla="*/ 0 h 150"/>
                <a:gd name="T6" fmla="*/ 352 w 519"/>
                <a:gd name="T7" fmla="*/ 10 h 150"/>
                <a:gd name="T8" fmla="*/ 519 w 519"/>
                <a:gd name="T9" fmla="*/ 88 h 150"/>
              </a:gdLst>
              <a:ahLst/>
              <a:cxnLst>
                <a:cxn ang="0">
                  <a:pos x="T0" y="T1"/>
                </a:cxn>
                <a:cxn ang="0">
                  <a:pos x="T2" y="T3"/>
                </a:cxn>
                <a:cxn ang="0">
                  <a:pos x="T4" y="T5"/>
                </a:cxn>
                <a:cxn ang="0">
                  <a:pos x="T6" y="T7"/>
                </a:cxn>
                <a:cxn ang="0">
                  <a:pos x="T8" y="T9"/>
                </a:cxn>
              </a:cxnLst>
              <a:rect l="0" t="0" r="r" b="b"/>
              <a:pathLst>
                <a:path w="519" h="150">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1" name="Freeform 30"/>
            <p:cNvSpPr>
              <a:spLocks/>
            </p:cNvSpPr>
            <p:nvPr/>
          </p:nvSpPr>
          <p:spPr bwMode="auto">
            <a:xfrm>
              <a:off x="1357" y="640"/>
              <a:ext cx="844" cy="486"/>
            </a:xfrm>
            <a:custGeom>
              <a:avLst/>
              <a:gdLst>
                <a:gd name="T0" fmla="*/ 357 w 357"/>
                <a:gd name="T1" fmla="*/ 0 h 205"/>
                <a:gd name="T2" fmla="*/ 266 w 357"/>
                <a:gd name="T3" fmla="*/ 129 h 205"/>
                <a:gd name="T4" fmla="*/ 256 w 357"/>
                <a:gd name="T5" fmla="*/ 136 h 205"/>
                <a:gd name="T6" fmla="*/ 168 w 357"/>
                <a:gd name="T7" fmla="*/ 198 h 205"/>
                <a:gd name="T8" fmla="*/ 167 w 357"/>
                <a:gd name="T9" fmla="*/ 199 h 205"/>
                <a:gd name="T10" fmla="*/ 0 w 357"/>
                <a:gd name="T11" fmla="*/ 205 h 205"/>
                <a:gd name="T12" fmla="*/ 357 w 357"/>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357" h="205">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2" name="Freeform 31"/>
            <p:cNvSpPr>
              <a:spLocks/>
            </p:cNvSpPr>
            <p:nvPr/>
          </p:nvSpPr>
          <p:spPr bwMode="auto">
            <a:xfrm>
              <a:off x="3377" y="830"/>
              <a:ext cx="686" cy="786"/>
            </a:xfrm>
            <a:custGeom>
              <a:avLst/>
              <a:gdLst>
                <a:gd name="T0" fmla="*/ 290 w 290"/>
                <a:gd name="T1" fmla="*/ 332 h 332"/>
                <a:gd name="T2" fmla="*/ 281 w 290"/>
                <a:gd name="T3" fmla="*/ 325 h 332"/>
                <a:gd name="T4" fmla="*/ 155 w 290"/>
                <a:gd name="T5" fmla="*/ 231 h 332"/>
                <a:gd name="T6" fmla="*/ 147 w 290"/>
                <a:gd name="T7" fmla="*/ 215 h 332"/>
                <a:gd name="T8" fmla="*/ 66 w 290"/>
                <a:gd name="T9" fmla="*/ 126 h 332"/>
                <a:gd name="T10" fmla="*/ 53 w 290"/>
                <a:gd name="T11" fmla="*/ 119 h 332"/>
                <a:gd name="T12" fmla="*/ 0 w 290"/>
                <a:gd name="T13" fmla="*/ 0 h 332"/>
                <a:gd name="T14" fmla="*/ 290 w 290"/>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332">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3" name="Freeform 32"/>
            <p:cNvSpPr>
              <a:spLocks/>
            </p:cNvSpPr>
            <p:nvPr/>
          </p:nvSpPr>
          <p:spPr bwMode="auto">
            <a:xfrm>
              <a:off x="1040" y="1216"/>
              <a:ext cx="622" cy="414"/>
            </a:xfrm>
            <a:custGeom>
              <a:avLst/>
              <a:gdLst>
                <a:gd name="T0" fmla="*/ 263 w 263"/>
                <a:gd name="T1" fmla="*/ 1 h 175"/>
                <a:gd name="T2" fmla="*/ 0 w 263"/>
                <a:gd name="T3" fmla="*/ 175 h 175"/>
                <a:gd name="T4" fmla="*/ 4 w 263"/>
                <a:gd name="T5" fmla="*/ 162 h 175"/>
                <a:gd name="T6" fmla="*/ 80 w 263"/>
                <a:gd name="T7" fmla="*/ 28 h 175"/>
                <a:gd name="T8" fmla="*/ 104 w 263"/>
                <a:gd name="T9" fmla="*/ 12 h 175"/>
                <a:gd name="T10" fmla="*/ 250 w 263"/>
                <a:gd name="T11" fmla="*/ 0 h 175"/>
                <a:gd name="T12" fmla="*/ 263 w 263"/>
                <a:gd name="T13" fmla="*/ 1 h 175"/>
              </a:gdLst>
              <a:ahLst/>
              <a:cxnLst>
                <a:cxn ang="0">
                  <a:pos x="T0" y="T1"/>
                </a:cxn>
                <a:cxn ang="0">
                  <a:pos x="T2" y="T3"/>
                </a:cxn>
                <a:cxn ang="0">
                  <a:pos x="T4" y="T5"/>
                </a:cxn>
                <a:cxn ang="0">
                  <a:pos x="T6" y="T7"/>
                </a:cxn>
                <a:cxn ang="0">
                  <a:pos x="T8" y="T9"/>
                </a:cxn>
                <a:cxn ang="0">
                  <a:pos x="T10" y="T11"/>
                </a:cxn>
                <a:cxn ang="0">
                  <a:pos x="T12" y="T13"/>
                </a:cxn>
              </a:cxnLst>
              <a:rect l="0" t="0" r="r" b="b"/>
              <a:pathLst>
                <a:path w="263" h="175">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grpSp>
      <p:pic>
        <p:nvPicPr>
          <p:cNvPr id="5" name="Picture 4"/>
          <p:cNvPicPr>
            <a:picLocks noChangeAspect="1"/>
          </p:cNvPicPr>
          <p:nvPr/>
        </p:nvPicPr>
        <p:blipFill>
          <a:blip r:embed="rId3"/>
          <a:stretch>
            <a:fillRect/>
          </a:stretch>
        </p:blipFill>
        <p:spPr>
          <a:xfrm>
            <a:off x="0" y="2506545"/>
            <a:ext cx="9144000" cy="2608006"/>
          </a:xfrm>
          <a:prstGeom prst="rect">
            <a:avLst/>
          </a:prstGeom>
        </p:spPr>
      </p:pic>
    </p:spTree>
    <p:extLst>
      <p:ext uri="{BB962C8B-B14F-4D97-AF65-F5344CB8AC3E}">
        <p14:creationId xmlns:p14="http://schemas.microsoft.com/office/powerpoint/2010/main" val="552845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3600" b="1" dirty="0" smtClean="0"/>
              <a:t>Java </a:t>
            </a:r>
            <a:r>
              <a:rPr lang="zh-CN" altLang="en-US" sz="3600" b="1" dirty="0" smtClean="0"/>
              <a:t>平台移植方案</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28</a:t>
            </a:fld>
            <a:endParaRPr lang="en-US" altLang="zh-CN" dirty="0"/>
          </a:p>
        </p:txBody>
      </p:sp>
      <p:sp>
        <p:nvSpPr>
          <p:cNvPr id="6" name="矩形 1"/>
          <p:cNvSpPr/>
          <p:nvPr/>
        </p:nvSpPr>
        <p:spPr>
          <a:xfrm rot="2700000">
            <a:off x="3784183" y="3326982"/>
            <a:ext cx="1347046" cy="1347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HK" altLang="en-US"/>
          </a:p>
        </p:txBody>
      </p:sp>
      <p:grpSp>
        <p:nvGrpSpPr>
          <p:cNvPr id="7" name="Group 6"/>
          <p:cNvGrpSpPr>
            <a:grpSpLocks noChangeAspect="1"/>
          </p:cNvGrpSpPr>
          <p:nvPr/>
        </p:nvGrpSpPr>
        <p:grpSpPr bwMode="auto">
          <a:xfrm>
            <a:off x="3956766" y="3503149"/>
            <a:ext cx="1001874" cy="994719"/>
            <a:chOff x="907" y="586"/>
            <a:chExt cx="3357" cy="3333"/>
          </a:xfrm>
          <a:solidFill>
            <a:schemeClr val="bg1"/>
          </a:solidFill>
        </p:grpSpPr>
        <p:sp>
          <p:nvSpPr>
            <p:cNvPr id="24" name="Freeform 23"/>
            <p:cNvSpPr>
              <a:spLocks/>
            </p:cNvSpPr>
            <p:nvPr/>
          </p:nvSpPr>
          <p:spPr bwMode="auto">
            <a:xfrm>
              <a:off x="1801" y="1277"/>
              <a:ext cx="1588" cy="2000"/>
            </a:xfrm>
            <a:custGeom>
              <a:avLst/>
              <a:gdLst>
                <a:gd name="T0" fmla="*/ 659 w 671"/>
                <a:gd name="T1" fmla="*/ 351 h 845"/>
                <a:gd name="T2" fmla="*/ 643 w 671"/>
                <a:gd name="T3" fmla="*/ 429 h 845"/>
                <a:gd name="T4" fmla="*/ 659 w 671"/>
                <a:gd name="T5" fmla="*/ 458 h 845"/>
                <a:gd name="T6" fmla="*/ 664 w 671"/>
                <a:gd name="T7" fmla="*/ 493 h 845"/>
                <a:gd name="T8" fmla="*/ 378 w 671"/>
                <a:gd name="T9" fmla="*/ 838 h 845"/>
                <a:gd name="T10" fmla="*/ 357 w 671"/>
                <a:gd name="T11" fmla="*/ 840 h 845"/>
                <a:gd name="T12" fmla="*/ 286 w 671"/>
                <a:gd name="T13" fmla="*/ 838 h 845"/>
                <a:gd name="T14" fmla="*/ 267 w 671"/>
                <a:gd name="T15" fmla="*/ 834 h 845"/>
                <a:gd name="T16" fmla="*/ 15 w 671"/>
                <a:gd name="T17" fmla="*/ 366 h 845"/>
                <a:gd name="T18" fmla="*/ 41 w 671"/>
                <a:gd name="T19" fmla="*/ 49 h 845"/>
                <a:gd name="T20" fmla="*/ 45 w 671"/>
                <a:gd name="T21" fmla="*/ 39 h 845"/>
                <a:gd name="T22" fmla="*/ 58 w 671"/>
                <a:gd name="T23" fmla="*/ 39 h 845"/>
                <a:gd name="T24" fmla="*/ 130 w 671"/>
                <a:gd name="T25" fmla="*/ 7 h 845"/>
                <a:gd name="T26" fmla="*/ 145 w 671"/>
                <a:gd name="T27" fmla="*/ 1 h 845"/>
                <a:gd name="T28" fmla="*/ 658 w 671"/>
                <a:gd name="T29" fmla="*/ 349 h 845"/>
                <a:gd name="T30" fmla="*/ 659 w 671"/>
                <a:gd name="T31" fmla="*/ 351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1" h="845">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5" name="Freeform 24"/>
            <p:cNvSpPr>
              <a:spLocks/>
            </p:cNvSpPr>
            <p:nvPr/>
          </p:nvSpPr>
          <p:spPr bwMode="auto">
            <a:xfrm>
              <a:off x="907" y="1291"/>
              <a:ext cx="1474" cy="2337"/>
            </a:xfrm>
            <a:custGeom>
              <a:avLst/>
              <a:gdLst>
                <a:gd name="T0" fmla="*/ 338 w 623"/>
                <a:gd name="T1" fmla="*/ 987 h 987"/>
                <a:gd name="T2" fmla="*/ 328 w 623"/>
                <a:gd name="T3" fmla="*/ 982 h 987"/>
                <a:gd name="T4" fmla="*/ 13 w 623"/>
                <a:gd name="T5" fmla="*/ 504 h 987"/>
                <a:gd name="T6" fmla="*/ 20 w 623"/>
                <a:gd name="T7" fmla="*/ 260 h 987"/>
                <a:gd name="T8" fmla="*/ 38 w 623"/>
                <a:gd name="T9" fmla="*/ 223 h 987"/>
                <a:gd name="T10" fmla="*/ 362 w 623"/>
                <a:gd name="T11" fmla="*/ 1 h 987"/>
                <a:gd name="T12" fmla="*/ 375 w 623"/>
                <a:gd name="T13" fmla="*/ 3 h 987"/>
                <a:gd name="T14" fmla="*/ 380 w 623"/>
                <a:gd name="T15" fmla="*/ 21 h 987"/>
                <a:gd name="T16" fmla="*/ 344 w 623"/>
                <a:gd name="T17" fmla="*/ 309 h 987"/>
                <a:gd name="T18" fmla="*/ 567 w 623"/>
                <a:gd name="T19" fmla="*/ 812 h 987"/>
                <a:gd name="T20" fmla="*/ 615 w 623"/>
                <a:gd name="T21" fmla="*/ 859 h 987"/>
                <a:gd name="T22" fmla="*/ 618 w 623"/>
                <a:gd name="T23" fmla="*/ 875 h 987"/>
                <a:gd name="T24" fmla="*/ 612 w 623"/>
                <a:gd name="T25" fmla="*/ 895 h 987"/>
                <a:gd name="T26" fmla="*/ 588 w 623"/>
                <a:gd name="T27" fmla="*/ 924 h 987"/>
                <a:gd name="T28" fmla="*/ 345 w 623"/>
                <a:gd name="T29" fmla="*/ 986 h 987"/>
                <a:gd name="T30" fmla="*/ 338 w 623"/>
                <a:gd name="T3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3" h="987">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6" name="Freeform 25"/>
            <p:cNvSpPr>
              <a:spLocks/>
            </p:cNvSpPr>
            <p:nvPr/>
          </p:nvSpPr>
          <p:spPr bwMode="auto">
            <a:xfrm>
              <a:off x="3592" y="1459"/>
              <a:ext cx="672" cy="1870"/>
            </a:xfrm>
            <a:custGeom>
              <a:avLst/>
              <a:gdLst>
                <a:gd name="T0" fmla="*/ 39 w 284"/>
                <a:gd name="T1" fmla="*/ 0 h 790"/>
                <a:gd name="T2" fmla="*/ 229 w 284"/>
                <a:gd name="T3" fmla="*/ 159 h 790"/>
                <a:gd name="T4" fmla="*/ 235 w 284"/>
                <a:gd name="T5" fmla="*/ 173 h 790"/>
                <a:gd name="T6" fmla="*/ 78 w 284"/>
                <a:gd name="T7" fmla="*/ 785 h 790"/>
                <a:gd name="T8" fmla="*/ 74 w 284"/>
                <a:gd name="T9" fmla="*/ 790 h 790"/>
                <a:gd name="T10" fmla="*/ 71 w 284"/>
                <a:gd name="T11" fmla="*/ 790 h 790"/>
                <a:gd name="T12" fmla="*/ 73 w 284"/>
                <a:gd name="T13" fmla="*/ 770 h 790"/>
                <a:gd name="T14" fmla="*/ 23 w 284"/>
                <a:gd name="T15" fmla="*/ 412 h 790"/>
                <a:gd name="T16" fmla="*/ 28 w 284"/>
                <a:gd name="T17" fmla="*/ 390 h 790"/>
                <a:gd name="T18" fmla="*/ 12 w 284"/>
                <a:gd name="T19" fmla="*/ 254 h 790"/>
                <a:gd name="T20" fmla="*/ 2 w 284"/>
                <a:gd name="T21" fmla="*/ 231 h 790"/>
                <a:gd name="T22" fmla="*/ 5 w 284"/>
                <a:gd name="T23" fmla="*/ 37 h 790"/>
                <a:gd name="T24" fmla="*/ 13 w 284"/>
                <a:gd name="T25" fmla="*/ 20 h 790"/>
                <a:gd name="T26" fmla="*/ 39 w 284"/>
                <a:gd name="T2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790">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7" name="Freeform 26"/>
            <p:cNvSpPr>
              <a:spLocks/>
            </p:cNvSpPr>
            <p:nvPr/>
          </p:nvSpPr>
          <p:spPr bwMode="auto">
            <a:xfrm>
              <a:off x="2736" y="2437"/>
              <a:ext cx="939" cy="1269"/>
            </a:xfrm>
            <a:custGeom>
              <a:avLst/>
              <a:gdLst>
                <a:gd name="T0" fmla="*/ 395 w 397"/>
                <a:gd name="T1" fmla="*/ 316 h 536"/>
                <a:gd name="T2" fmla="*/ 381 w 397"/>
                <a:gd name="T3" fmla="*/ 422 h 536"/>
                <a:gd name="T4" fmla="*/ 371 w 397"/>
                <a:gd name="T5" fmla="*/ 440 h 536"/>
                <a:gd name="T6" fmla="*/ 230 w 397"/>
                <a:gd name="T7" fmla="*/ 533 h 536"/>
                <a:gd name="T8" fmla="*/ 211 w 397"/>
                <a:gd name="T9" fmla="*/ 535 h 536"/>
                <a:gd name="T10" fmla="*/ 17 w 397"/>
                <a:gd name="T11" fmla="*/ 450 h 536"/>
                <a:gd name="T12" fmla="*/ 10 w 397"/>
                <a:gd name="T13" fmla="*/ 436 h 536"/>
                <a:gd name="T14" fmla="*/ 6 w 397"/>
                <a:gd name="T15" fmla="*/ 405 h 536"/>
                <a:gd name="T16" fmla="*/ 17 w 397"/>
                <a:gd name="T17" fmla="*/ 377 h 536"/>
                <a:gd name="T18" fmla="*/ 311 w 397"/>
                <a:gd name="T19" fmla="*/ 12 h 536"/>
                <a:gd name="T20" fmla="*/ 325 w 397"/>
                <a:gd name="T21" fmla="*/ 1 h 536"/>
                <a:gd name="T22" fmla="*/ 345 w 397"/>
                <a:gd name="T23" fmla="*/ 14 h 536"/>
                <a:gd name="T24" fmla="*/ 395 w 397"/>
                <a:gd name="T25" fmla="*/ 31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7" h="536">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8" name="Freeform 27"/>
            <p:cNvSpPr>
              <a:spLocks/>
            </p:cNvSpPr>
            <p:nvPr/>
          </p:nvSpPr>
          <p:spPr bwMode="auto">
            <a:xfrm>
              <a:off x="2073" y="586"/>
              <a:ext cx="1327" cy="606"/>
            </a:xfrm>
            <a:custGeom>
              <a:avLst/>
              <a:gdLst>
                <a:gd name="T0" fmla="*/ 0 w 561"/>
                <a:gd name="T1" fmla="*/ 175 h 256"/>
                <a:gd name="T2" fmla="*/ 127 w 561"/>
                <a:gd name="T3" fmla="*/ 15 h 256"/>
                <a:gd name="T4" fmla="*/ 140 w 561"/>
                <a:gd name="T5" fmla="*/ 10 h 256"/>
                <a:gd name="T6" fmla="*/ 455 w 561"/>
                <a:gd name="T7" fmla="*/ 54 h 256"/>
                <a:gd name="T8" fmla="*/ 477 w 561"/>
                <a:gd name="T9" fmla="*/ 72 h 256"/>
                <a:gd name="T10" fmla="*/ 560 w 561"/>
                <a:gd name="T11" fmla="*/ 230 h 256"/>
                <a:gd name="T12" fmla="*/ 559 w 561"/>
                <a:gd name="T13" fmla="*/ 246 h 256"/>
                <a:gd name="T14" fmla="*/ 538 w 561"/>
                <a:gd name="T15" fmla="*/ 253 h 256"/>
                <a:gd name="T16" fmla="*/ 184 w 561"/>
                <a:gd name="T17" fmla="*/ 193 h 256"/>
                <a:gd name="T18" fmla="*/ 43 w 561"/>
                <a:gd name="T19" fmla="*/ 206 h 256"/>
                <a:gd name="T20" fmla="*/ 19 w 561"/>
                <a:gd name="T21" fmla="*/ 197 h 256"/>
                <a:gd name="T22" fmla="*/ 0 w 561"/>
                <a:gd name="T23" fmla="*/ 17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256">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29" name="Freeform 28"/>
            <p:cNvSpPr>
              <a:spLocks/>
            </p:cNvSpPr>
            <p:nvPr/>
          </p:nvSpPr>
          <p:spPr bwMode="auto">
            <a:xfrm>
              <a:off x="2180" y="1097"/>
              <a:ext cx="1341" cy="947"/>
            </a:xfrm>
            <a:custGeom>
              <a:avLst/>
              <a:gdLst>
                <a:gd name="T0" fmla="*/ 0 w 567"/>
                <a:gd name="T1" fmla="*/ 35 h 400"/>
                <a:gd name="T2" fmla="*/ 480 w 567"/>
                <a:gd name="T3" fmla="*/ 79 h 400"/>
                <a:gd name="T4" fmla="*/ 558 w 567"/>
                <a:gd name="T5" fmla="*/ 186 h 400"/>
                <a:gd name="T6" fmla="*/ 560 w 567"/>
                <a:gd name="T7" fmla="*/ 349 h 400"/>
                <a:gd name="T8" fmla="*/ 557 w 567"/>
                <a:gd name="T9" fmla="*/ 377 h 400"/>
                <a:gd name="T10" fmla="*/ 534 w 567"/>
                <a:gd name="T11" fmla="*/ 400 h 400"/>
                <a:gd name="T12" fmla="*/ 0 w 567"/>
                <a:gd name="T13" fmla="*/ 35 h 400"/>
              </a:gdLst>
              <a:ahLst/>
              <a:cxnLst>
                <a:cxn ang="0">
                  <a:pos x="T0" y="T1"/>
                </a:cxn>
                <a:cxn ang="0">
                  <a:pos x="T2" y="T3"/>
                </a:cxn>
                <a:cxn ang="0">
                  <a:pos x="T4" y="T5"/>
                </a:cxn>
                <a:cxn ang="0">
                  <a:pos x="T6" y="T7"/>
                </a:cxn>
                <a:cxn ang="0">
                  <a:pos x="T8" y="T9"/>
                </a:cxn>
                <a:cxn ang="0">
                  <a:pos x="T10" y="T11"/>
                </a:cxn>
                <a:cxn ang="0">
                  <a:pos x="T12" y="T13"/>
                </a:cxn>
              </a:cxnLst>
              <a:rect l="0" t="0" r="r" b="b"/>
              <a:pathLst>
                <a:path w="567" h="400">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0" name="Freeform 29"/>
            <p:cNvSpPr>
              <a:spLocks/>
            </p:cNvSpPr>
            <p:nvPr/>
          </p:nvSpPr>
          <p:spPr bwMode="auto">
            <a:xfrm>
              <a:off x="1872" y="3564"/>
              <a:ext cx="1228" cy="355"/>
            </a:xfrm>
            <a:custGeom>
              <a:avLst/>
              <a:gdLst>
                <a:gd name="T0" fmla="*/ 519 w 519"/>
                <a:gd name="T1" fmla="*/ 88 h 150"/>
                <a:gd name="T2" fmla="*/ 0 w 519"/>
                <a:gd name="T3" fmla="*/ 64 h 150"/>
                <a:gd name="T4" fmla="*/ 216 w 519"/>
                <a:gd name="T5" fmla="*/ 0 h 150"/>
                <a:gd name="T6" fmla="*/ 352 w 519"/>
                <a:gd name="T7" fmla="*/ 10 h 150"/>
                <a:gd name="T8" fmla="*/ 519 w 519"/>
                <a:gd name="T9" fmla="*/ 88 h 150"/>
              </a:gdLst>
              <a:ahLst/>
              <a:cxnLst>
                <a:cxn ang="0">
                  <a:pos x="T0" y="T1"/>
                </a:cxn>
                <a:cxn ang="0">
                  <a:pos x="T2" y="T3"/>
                </a:cxn>
                <a:cxn ang="0">
                  <a:pos x="T4" y="T5"/>
                </a:cxn>
                <a:cxn ang="0">
                  <a:pos x="T6" y="T7"/>
                </a:cxn>
                <a:cxn ang="0">
                  <a:pos x="T8" y="T9"/>
                </a:cxn>
              </a:cxnLst>
              <a:rect l="0" t="0" r="r" b="b"/>
              <a:pathLst>
                <a:path w="519" h="150">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1" name="Freeform 30"/>
            <p:cNvSpPr>
              <a:spLocks/>
            </p:cNvSpPr>
            <p:nvPr/>
          </p:nvSpPr>
          <p:spPr bwMode="auto">
            <a:xfrm>
              <a:off x="1357" y="640"/>
              <a:ext cx="844" cy="486"/>
            </a:xfrm>
            <a:custGeom>
              <a:avLst/>
              <a:gdLst>
                <a:gd name="T0" fmla="*/ 357 w 357"/>
                <a:gd name="T1" fmla="*/ 0 h 205"/>
                <a:gd name="T2" fmla="*/ 266 w 357"/>
                <a:gd name="T3" fmla="*/ 129 h 205"/>
                <a:gd name="T4" fmla="*/ 256 w 357"/>
                <a:gd name="T5" fmla="*/ 136 h 205"/>
                <a:gd name="T6" fmla="*/ 168 w 357"/>
                <a:gd name="T7" fmla="*/ 198 h 205"/>
                <a:gd name="T8" fmla="*/ 167 w 357"/>
                <a:gd name="T9" fmla="*/ 199 h 205"/>
                <a:gd name="T10" fmla="*/ 0 w 357"/>
                <a:gd name="T11" fmla="*/ 205 h 205"/>
                <a:gd name="T12" fmla="*/ 357 w 357"/>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357" h="205">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2" name="Freeform 31"/>
            <p:cNvSpPr>
              <a:spLocks/>
            </p:cNvSpPr>
            <p:nvPr/>
          </p:nvSpPr>
          <p:spPr bwMode="auto">
            <a:xfrm>
              <a:off x="3377" y="830"/>
              <a:ext cx="686" cy="786"/>
            </a:xfrm>
            <a:custGeom>
              <a:avLst/>
              <a:gdLst>
                <a:gd name="T0" fmla="*/ 290 w 290"/>
                <a:gd name="T1" fmla="*/ 332 h 332"/>
                <a:gd name="T2" fmla="*/ 281 w 290"/>
                <a:gd name="T3" fmla="*/ 325 h 332"/>
                <a:gd name="T4" fmla="*/ 155 w 290"/>
                <a:gd name="T5" fmla="*/ 231 h 332"/>
                <a:gd name="T6" fmla="*/ 147 w 290"/>
                <a:gd name="T7" fmla="*/ 215 h 332"/>
                <a:gd name="T8" fmla="*/ 66 w 290"/>
                <a:gd name="T9" fmla="*/ 126 h 332"/>
                <a:gd name="T10" fmla="*/ 53 w 290"/>
                <a:gd name="T11" fmla="*/ 119 h 332"/>
                <a:gd name="T12" fmla="*/ 0 w 290"/>
                <a:gd name="T13" fmla="*/ 0 h 332"/>
                <a:gd name="T14" fmla="*/ 290 w 290"/>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332">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sp>
          <p:nvSpPr>
            <p:cNvPr id="33" name="Freeform 32"/>
            <p:cNvSpPr>
              <a:spLocks/>
            </p:cNvSpPr>
            <p:nvPr/>
          </p:nvSpPr>
          <p:spPr bwMode="auto">
            <a:xfrm>
              <a:off x="1040" y="1216"/>
              <a:ext cx="622" cy="414"/>
            </a:xfrm>
            <a:custGeom>
              <a:avLst/>
              <a:gdLst>
                <a:gd name="T0" fmla="*/ 263 w 263"/>
                <a:gd name="T1" fmla="*/ 1 h 175"/>
                <a:gd name="T2" fmla="*/ 0 w 263"/>
                <a:gd name="T3" fmla="*/ 175 h 175"/>
                <a:gd name="T4" fmla="*/ 4 w 263"/>
                <a:gd name="T5" fmla="*/ 162 h 175"/>
                <a:gd name="T6" fmla="*/ 80 w 263"/>
                <a:gd name="T7" fmla="*/ 28 h 175"/>
                <a:gd name="T8" fmla="*/ 104 w 263"/>
                <a:gd name="T9" fmla="*/ 12 h 175"/>
                <a:gd name="T10" fmla="*/ 250 w 263"/>
                <a:gd name="T11" fmla="*/ 0 h 175"/>
                <a:gd name="T12" fmla="*/ 263 w 263"/>
                <a:gd name="T13" fmla="*/ 1 h 175"/>
              </a:gdLst>
              <a:ahLst/>
              <a:cxnLst>
                <a:cxn ang="0">
                  <a:pos x="T0" y="T1"/>
                </a:cxn>
                <a:cxn ang="0">
                  <a:pos x="T2" y="T3"/>
                </a:cxn>
                <a:cxn ang="0">
                  <a:pos x="T4" y="T5"/>
                </a:cxn>
                <a:cxn ang="0">
                  <a:pos x="T6" y="T7"/>
                </a:cxn>
                <a:cxn ang="0">
                  <a:pos x="T8" y="T9"/>
                </a:cxn>
                <a:cxn ang="0">
                  <a:pos x="T10" y="T11"/>
                </a:cxn>
                <a:cxn ang="0">
                  <a:pos x="T12" y="T13"/>
                </a:cxn>
              </a:cxnLst>
              <a:rect l="0" t="0" r="r" b="b"/>
              <a:pathLst>
                <a:path w="263" h="175">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HK" altLang="en-US"/>
            </a:p>
          </p:txBody>
        </p:sp>
      </p:grpSp>
      <p:grpSp>
        <p:nvGrpSpPr>
          <p:cNvPr id="8" name="组合 4"/>
          <p:cNvGrpSpPr/>
          <p:nvPr/>
        </p:nvGrpSpPr>
        <p:grpSpPr>
          <a:xfrm>
            <a:off x="877557" y="2365624"/>
            <a:ext cx="2246643" cy="1097015"/>
            <a:chOff x="435496" y="1542118"/>
            <a:chExt cx="2246643" cy="1097015"/>
          </a:xfrm>
        </p:grpSpPr>
        <p:sp>
          <p:nvSpPr>
            <p:cNvPr id="21" name="矩形 47"/>
            <p:cNvSpPr/>
            <p:nvPr/>
          </p:nvSpPr>
          <p:spPr>
            <a:xfrm>
              <a:off x="435496" y="1992802"/>
              <a:ext cx="2246643" cy="646331"/>
            </a:xfrm>
            <a:prstGeom prst="rect">
              <a:avLst/>
            </a:prstGeom>
          </p:spPr>
          <p:txBody>
            <a:bodyPr wrap="square">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zh-CN" altLang="en-US" sz="1200" dirty="0" smtClean="0">
                  <a:solidFill>
                    <a:srgbClr val="666666"/>
                  </a:solidFill>
                  <a:latin typeface="微软雅黑" panose="020B0503020204020204" pitchFamily="34" charset="-122"/>
                  <a:ea typeface="微软雅黑" panose="020B0503020204020204" pitchFamily="34" charset="-122"/>
                </a:rPr>
                <a:t>系统能够对</a:t>
              </a:r>
              <a:r>
                <a:rPr lang="en-US" altLang="zh-CN" sz="1200" dirty="0" smtClean="0">
                  <a:solidFill>
                    <a:srgbClr val="666666"/>
                  </a:solidFill>
                  <a:latin typeface="微软雅黑" panose="020B0503020204020204" pitchFamily="34" charset="-122"/>
                  <a:ea typeface="微软雅黑" panose="020B0503020204020204" pitchFamily="34" charset="-122"/>
                </a:rPr>
                <a:t>Java</a:t>
              </a:r>
              <a:r>
                <a:rPr lang="zh-CN" altLang="en-US" sz="1200" dirty="0" smtClean="0">
                  <a:solidFill>
                    <a:srgbClr val="666666"/>
                  </a:solidFill>
                  <a:latin typeface="微软雅黑" panose="020B0503020204020204" pitchFamily="34" charset="-122"/>
                  <a:ea typeface="微软雅黑" panose="020B0503020204020204" pitchFamily="34" charset="-122"/>
                </a:rPr>
                <a:t>源代码</a:t>
              </a:r>
              <a:r>
                <a:rPr lang="en-US" altLang="zh-CN" sz="1200" dirty="0" smtClean="0">
                  <a:solidFill>
                    <a:srgbClr val="666666"/>
                  </a:solidFill>
                  <a:latin typeface="微软雅黑" panose="020B0503020204020204" pitchFamily="34" charset="-122"/>
                  <a:ea typeface="微软雅黑" panose="020B0503020204020204" pitchFamily="34" charset="-122"/>
                </a:rPr>
                <a:t>/</a:t>
              </a:r>
              <a:r>
                <a:rPr lang="zh-CN" altLang="en-US" sz="1200" dirty="0" smtClean="0">
                  <a:solidFill>
                    <a:srgbClr val="666666"/>
                  </a:solidFill>
                  <a:latin typeface="微软雅黑" panose="020B0503020204020204" pitchFamily="34" charset="-122"/>
                  <a:ea typeface="微软雅黑" panose="020B0503020204020204" pitchFamily="34" charset="-122"/>
                </a:rPr>
                <a:t>字节码进行静态分析，并提取出相关数据流和控制流信息。</a:t>
              </a:r>
              <a:endParaRPr lang="zh-HK" altLang="zh-HK" sz="1200" dirty="0">
                <a:solidFill>
                  <a:srgbClr val="666666"/>
                </a:solidFill>
                <a:latin typeface="微软雅黑" panose="020B0503020204020204" pitchFamily="34" charset="-122"/>
                <a:ea typeface="微软雅黑" panose="020B0503020204020204" pitchFamily="34" charset="-122"/>
              </a:endParaRPr>
            </a:p>
          </p:txBody>
        </p:sp>
        <p:sp>
          <p:nvSpPr>
            <p:cNvPr id="22" name="文本框 48"/>
            <p:cNvSpPr txBox="1"/>
            <p:nvPr/>
          </p:nvSpPr>
          <p:spPr>
            <a:xfrm>
              <a:off x="435496" y="1542118"/>
              <a:ext cx="2171700" cy="369332"/>
            </a:xfrm>
            <a:prstGeom prst="rect">
              <a:avLst/>
            </a:prstGeom>
            <a:noFill/>
          </p:spPr>
          <p:txBody>
            <a:bodyPr wrap="square" rtlCol="0">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174AB"/>
                  </a:solidFill>
                  <a:latin typeface="微软雅黑" panose="020B0503020204020204" pitchFamily="34" charset="-122"/>
                  <a:ea typeface="微软雅黑" panose="020B0503020204020204" pitchFamily="34" charset="-122"/>
                </a:rPr>
                <a:t>支持</a:t>
              </a:r>
              <a:r>
                <a:rPr lang="en-US" altLang="zh-CN" b="1" dirty="0" smtClean="0">
                  <a:solidFill>
                    <a:srgbClr val="0174AB"/>
                  </a:solidFill>
                  <a:latin typeface="微软雅黑" panose="020B0503020204020204" pitchFamily="34" charset="-122"/>
                  <a:ea typeface="微软雅黑" panose="020B0503020204020204" pitchFamily="34" charset="-122"/>
                </a:rPr>
                <a:t>Java</a:t>
              </a:r>
              <a:r>
                <a:rPr lang="zh-CN" altLang="en-US" b="1" dirty="0" smtClean="0">
                  <a:solidFill>
                    <a:srgbClr val="0174AB"/>
                  </a:solidFill>
                  <a:latin typeface="微软雅黑" panose="020B0503020204020204" pitchFamily="34" charset="-122"/>
                  <a:ea typeface="微软雅黑" panose="020B0503020204020204" pitchFamily="34" charset="-122"/>
                </a:rPr>
                <a:t>语言</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23" name="矩形 3"/>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HK" altLang="en-US"/>
            </a:p>
          </p:txBody>
        </p:sp>
      </p:grpSp>
      <p:grpSp>
        <p:nvGrpSpPr>
          <p:cNvPr id="9" name="组合 5"/>
          <p:cNvGrpSpPr/>
          <p:nvPr/>
        </p:nvGrpSpPr>
        <p:grpSpPr>
          <a:xfrm>
            <a:off x="877557" y="4476816"/>
            <a:ext cx="2246643" cy="907604"/>
            <a:chOff x="435496" y="4513918"/>
            <a:chExt cx="2246643" cy="907604"/>
          </a:xfrm>
        </p:grpSpPr>
        <p:sp>
          <p:nvSpPr>
            <p:cNvPr id="18" name="矩形 49"/>
            <p:cNvSpPr/>
            <p:nvPr/>
          </p:nvSpPr>
          <p:spPr>
            <a:xfrm>
              <a:off x="435496" y="4990635"/>
              <a:ext cx="2246643" cy="430887"/>
            </a:xfrm>
            <a:prstGeom prst="rect">
              <a:avLst/>
            </a:prstGeom>
          </p:spPr>
          <p:txBody>
            <a:bodyPr wrap="square">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zh-CN" altLang="en-US" sz="1100" dirty="0" smtClean="0">
                  <a:solidFill>
                    <a:srgbClr val="666666"/>
                  </a:solidFill>
                  <a:latin typeface="微软雅黑" panose="020B0503020204020204" pitchFamily="34" charset="-122"/>
                  <a:ea typeface="微软雅黑" panose="020B0503020204020204" pitchFamily="34" charset="-122"/>
                </a:rPr>
                <a:t>能将自定义规则和静态分析产生的结果进行匹配。</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19" name="文本框 50"/>
            <p:cNvSpPr txBox="1"/>
            <p:nvPr/>
          </p:nvSpPr>
          <p:spPr>
            <a:xfrm>
              <a:off x="435496" y="4513918"/>
              <a:ext cx="2171700" cy="369332"/>
            </a:xfrm>
            <a:prstGeom prst="rect">
              <a:avLst/>
            </a:prstGeom>
            <a:noFill/>
          </p:spPr>
          <p:txBody>
            <a:bodyPr wrap="square" rtlCol="0">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174AB"/>
                  </a:solidFill>
                  <a:latin typeface="微软雅黑" panose="020B0503020204020204" pitchFamily="34" charset="-122"/>
                  <a:ea typeface="微软雅黑" panose="020B0503020204020204" pitchFamily="34" charset="-122"/>
                </a:rPr>
                <a:t>支持逻辑规则匹配</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20" name="矩形 51"/>
            <p:cNvSpPr/>
            <p:nvPr/>
          </p:nvSpPr>
          <p:spPr>
            <a:xfrm>
              <a:off x="540271" y="48702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HK" altLang="en-US"/>
            </a:p>
          </p:txBody>
        </p:sp>
      </p:grpSp>
      <p:grpSp>
        <p:nvGrpSpPr>
          <p:cNvPr id="10" name="组合 58"/>
          <p:cNvGrpSpPr/>
          <p:nvPr/>
        </p:nvGrpSpPr>
        <p:grpSpPr>
          <a:xfrm>
            <a:off x="5791576" y="2375049"/>
            <a:ext cx="2246643" cy="1052125"/>
            <a:chOff x="435496" y="1542118"/>
            <a:chExt cx="2246643" cy="1052125"/>
          </a:xfrm>
        </p:grpSpPr>
        <p:sp>
          <p:nvSpPr>
            <p:cNvPr id="15" name="矩形 59"/>
            <p:cNvSpPr/>
            <p:nvPr/>
          </p:nvSpPr>
          <p:spPr>
            <a:xfrm>
              <a:off x="435496" y="1994079"/>
              <a:ext cx="2246643" cy="600164"/>
            </a:xfrm>
            <a:prstGeom prst="rect">
              <a:avLst/>
            </a:prstGeom>
          </p:spPr>
          <p:txBody>
            <a:bodyPr wrap="square">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zh-CN" altLang="en-US" sz="1100" dirty="0" smtClean="0">
                  <a:solidFill>
                    <a:srgbClr val="666666"/>
                  </a:solidFill>
                  <a:latin typeface="微软雅黑" panose="020B0503020204020204" pitchFamily="34" charset="-122"/>
                  <a:ea typeface="微软雅黑" panose="020B0503020204020204" pitchFamily="34" charset="-122"/>
                </a:rPr>
                <a:t>规则对象支持方法、常量、成员变量类型。规则关系支持数据流和控制流关系。</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16" name="文本框 60"/>
            <p:cNvSpPr txBox="1"/>
            <p:nvPr/>
          </p:nvSpPr>
          <p:spPr>
            <a:xfrm>
              <a:off x="435496" y="1542118"/>
              <a:ext cx="2171700" cy="369332"/>
            </a:xfrm>
            <a:prstGeom prst="rect">
              <a:avLst/>
            </a:prstGeom>
            <a:noFill/>
          </p:spPr>
          <p:txBody>
            <a:bodyPr wrap="square" rtlCol="0">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0174AB"/>
                  </a:solidFill>
                  <a:latin typeface="微软雅黑" panose="020B0503020204020204" pitchFamily="34" charset="-122"/>
                  <a:ea typeface="微软雅黑" panose="020B0503020204020204" pitchFamily="34" charset="-122"/>
                </a:rPr>
                <a:t>支持自定义规则</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17" name="矩形 61"/>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HK" altLang="en-US"/>
            </a:p>
          </p:txBody>
        </p:sp>
      </p:grpSp>
      <p:grpSp>
        <p:nvGrpSpPr>
          <p:cNvPr id="11" name="组合 62"/>
          <p:cNvGrpSpPr/>
          <p:nvPr/>
        </p:nvGrpSpPr>
        <p:grpSpPr>
          <a:xfrm>
            <a:off x="5791575" y="4472794"/>
            <a:ext cx="2666625" cy="1089806"/>
            <a:chOff x="435495" y="4513918"/>
            <a:chExt cx="2367304" cy="1089806"/>
          </a:xfrm>
        </p:grpSpPr>
        <p:sp>
          <p:nvSpPr>
            <p:cNvPr id="12" name="矩形 63"/>
            <p:cNvSpPr/>
            <p:nvPr/>
          </p:nvSpPr>
          <p:spPr>
            <a:xfrm>
              <a:off x="435495" y="5003560"/>
              <a:ext cx="1994465" cy="600164"/>
            </a:xfrm>
            <a:prstGeom prst="rect">
              <a:avLst/>
            </a:prstGeom>
          </p:spPr>
          <p:txBody>
            <a:bodyPr wrap="square">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a:r>
                <a:rPr lang="zh-CN" altLang="en-US" sz="1100" dirty="0" smtClean="0">
                  <a:solidFill>
                    <a:srgbClr val="666666"/>
                  </a:solidFill>
                  <a:latin typeface="微软雅黑" panose="020B0503020204020204" pitchFamily="34" charset="-122"/>
                  <a:ea typeface="微软雅黑" panose="020B0503020204020204" pitchFamily="34" charset="-122"/>
                </a:rPr>
                <a:t>系统能够区分代码中不同的</a:t>
              </a:r>
              <a:r>
                <a:rPr lang="en-US" altLang="zh-CN" sz="1100" dirty="0" smtClean="0">
                  <a:solidFill>
                    <a:srgbClr val="666666"/>
                  </a:solidFill>
                  <a:latin typeface="微软雅黑" panose="020B0503020204020204" pitchFamily="34" charset="-122"/>
                  <a:ea typeface="微软雅黑" panose="020B0503020204020204" pitchFamily="34" charset="-122"/>
                </a:rPr>
                <a:t>context</a:t>
              </a:r>
              <a:r>
                <a:rPr lang="zh-CN" altLang="en-US" sz="1100" dirty="0" smtClean="0">
                  <a:solidFill>
                    <a:srgbClr val="666666"/>
                  </a:solidFill>
                  <a:latin typeface="微软雅黑" panose="020B0503020204020204" pitchFamily="34" charset="-122"/>
                  <a:ea typeface="微软雅黑" panose="020B0503020204020204" pitchFamily="34" charset="-122"/>
                </a:rPr>
                <a:t>，并且将静态分析结果分解成不同的</a:t>
              </a:r>
              <a:r>
                <a:rPr lang="en-US" altLang="zh-CN" sz="1100" dirty="0" smtClean="0">
                  <a:solidFill>
                    <a:srgbClr val="666666"/>
                  </a:solidFill>
                  <a:latin typeface="微软雅黑" panose="020B0503020204020204" pitchFamily="34" charset="-122"/>
                  <a:ea typeface="微软雅黑" panose="020B0503020204020204" pitchFamily="34" charset="-122"/>
                </a:rPr>
                <a:t>context</a:t>
              </a:r>
              <a:r>
                <a:rPr lang="zh-CN" altLang="en-US" sz="1100" dirty="0" smtClean="0">
                  <a:solidFill>
                    <a:srgbClr val="666666"/>
                  </a:solidFill>
                  <a:latin typeface="微软雅黑" panose="020B0503020204020204" pitchFamily="34" charset="-122"/>
                  <a:ea typeface="微软雅黑" panose="020B0503020204020204" pitchFamily="34" charset="-122"/>
                </a:rPr>
                <a:t>。</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13" name="文本框 64"/>
            <p:cNvSpPr txBox="1"/>
            <p:nvPr/>
          </p:nvSpPr>
          <p:spPr>
            <a:xfrm>
              <a:off x="435495" y="4513918"/>
              <a:ext cx="2367304" cy="369332"/>
            </a:xfrm>
            <a:prstGeom prst="rect">
              <a:avLst/>
            </a:prstGeom>
            <a:noFill/>
          </p:spPr>
          <p:txBody>
            <a:bodyPr wrap="square" rtlCol="0">
              <a:spAutoFit/>
            </a:bodyPr>
            <a:ls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smtClean="0">
                  <a:solidFill>
                    <a:srgbClr val="7030A0"/>
                  </a:solidFill>
                  <a:latin typeface="微软雅黑" panose="020B0503020204020204" pitchFamily="34" charset="-122"/>
                  <a:ea typeface="微软雅黑" panose="020B0503020204020204" pitchFamily="34" charset="-122"/>
                </a:rPr>
                <a:t>支持</a:t>
              </a:r>
              <a:r>
                <a:rPr lang="en-US" altLang="zh-CN" b="1" dirty="0" smtClean="0">
                  <a:solidFill>
                    <a:srgbClr val="7030A0"/>
                  </a:solidFill>
                  <a:latin typeface="微软雅黑" panose="020B0503020204020204" pitchFamily="34" charset="-122"/>
                  <a:ea typeface="微软雅黑" panose="020B0503020204020204" pitchFamily="34" charset="-122"/>
                </a:rPr>
                <a:t>context-sensitive</a:t>
              </a:r>
              <a:endParaRPr lang="zh-HK" altLang="en-US" b="1" dirty="0">
                <a:solidFill>
                  <a:srgbClr val="7030A0"/>
                </a:solidFill>
                <a:latin typeface="微软雅黑" panose="020B0503020204020204" pitchFamily="34" charset="-122"/>
                <a:ea typeface="微软雅黑" panose="020B0503020204020204" pitchFamily="34" charset="-122"/>
              </a:endParaRPr>
            </a:p>
          </p:txBody>
        </p:sp>
        <p:sp>
          <p:nvSpPr>
            <p:cNvPr id="14" name="矩形 65"/>
            <p:cNvSpPr/>
            <p:nvPr/>
          </p:nvSpPr>
          <p:spPr>
            <a:xfrm>
              <a:off x="540271" y="4870206"/>
              <a:ext cx="1355204" cy="458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HK" altLang="en-US"/>
            </a:p>
          </p:txBody>
        </p:sp>
      </p:grpSp>
      <p:sp>
        <p:nvSpPr>
          <p:cNvPr id="34" name="TextBox 33"/>
          <p:cNvSpPr txBox="1"/>
          <p:nvPr/>
        </p:nvSpPr>
        <p:spPr>
          <a:xfrm>
            <a:off x="877557" y="1610379"/>
            <a:ext cx="5955476" cy="523220"/>
          </a:xfrm>
          <a:prstGeom prst="rect">
            <a:avLst/>
          </a:prstGeom>
          <a:noFill/>
        </p:spPr>
        <p:txBody>
          <a:bodyPr wrap="none" rtlCol="0">
            <a:spAutoFit/>
          </a:bodyPr>
          <a:lstStyle/>
          <a:p>
            <a:pPr>
              <a:buNone/>
            </a:pPr>
            <a:r>
              <a:rPr lang="zh-CN" altLang="en-US" b="1" i="0" dirty="0" smtClean="0">
                <a:solidFill>
                  <a:schemeClr val="tx1"/>
                </a:solidFill>
              </a:rPr>
              <a:t>目标需求：通用化逻辑漏洞检测平台</a:t>
            </a:r>
          </a:p>
        </p:txBody>
      </p:sp>
    </p:spTree>
    <p:extLst>
      <p:ext uri="{BB962C8B-B14F-4D97-AF65-F5344CB8AC3E}">
        <p14:creationId xmlns:p14="http://schemas.microsoft.com/office/powerpoint/2010/main" val="3809236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3600" b="1" dirty="0" smtClean="0"/>
              <a:t>Java </a:t>
            </a:r>
            <a:r>
              <a:rPr lang="zh-CN" altLang="en-US" sz="3600" b="1" dirty="0" smtClean="0"/>
              <a:t>平台</a:t>
            </a:r>
            <a:r>
              <a:rPr lang="zh-CN" altLang="en-US" sz="3600" b="1" dirty="0"/>
              <a:t>移植方案</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29</a:t>
            </a:fld>
            <a:endParaRPr lang="en-US" altLang="zh-CN" dirty="0"/>
          </a:p>
        </p:txBody>
      </p:sp>
      <p:sp>
        <p:nvSpPr>
          <p:cNvPr id="33" name="TextBox 32"/>
          <p:cNvSpPr txBox="1"/>
          <p:nvPr/>
        </p:nvSpPr>
        <p:spPr>
          <a:xfrm>
            <a:off x="877557" y="1610379"/>
            <a:ext cx="5594801" cy="523220"/>
          </a:xfrm>
          <a:prstGeom prst="rect">
            <a:avLst/>
          </a:prstGeom>
          <a:noFill/>
        </p:spPr>
        <p:txBody>
          <a:bodyPr wrap="none" rtlCol="0">
            <a:spAutoFit/>
          </a:bodyPr>
          <a:lstStyle/>
          <a:p>
            <a:pPr>
              <a:buNone/>
            </a:pPr>
            <a:r>
              <a:rPr lang="zh-CN" altLang="en-US" b="1" i="0" dirty="0" smtClean="0">
                <a:solidFill>
                  <a:schemeClr val="tx1"/>
                </a:solidFill>
              </a:rPr>
              <a:t>技术方案：基于现有开源系统开发</a:t>
            </a:r>
          </a:p>
        </p:txBody>
      </p:sp>
      <p:sp>
        <p:nvSpPr>
          <p:cNvPr id="34" name="Rectangle 33"/>
          <p:cNvSpPr/>
          <p:nvPr/>
        </p:nvSpPr>
        <p:spPr>
          <a:xfrm>
            <a:off x="990598" y="5641475"/>
            <a:ext cx="2382983" cy="1080000"/>
          </a:xfrm>
          <a:prstGeom prst="rect">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smtClean="0"/>
              <a:t>Soot</a:t>
            </a:r>
            <a:endParaRPr lang="zh-CN" altLang="en-US" sz="2800" i="0" dirty="0"/>
          </a:p>
        </p:txBody>
      </p:sp>
      <p:sp>
        <p:nvSpPr>
          <p:cNvPr id="35" name="Rectangle 34"/>
          <p:cNvSpPr/>
          <p:nvPr/>
        </p:nvSpPr>
        <p:spPr>
          <a:xfrm>
            <a:off x="988395" y="4558800"/>
            <a:ext cx="2382983" cy="1080000"/>
          </a:xfrm>
          <a:prstGeom prst="rect">
            <a:avLst/>
          </a:prstGeom>
          <a:solidFill>
            <a:srgbClr val="3399FF"/>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err="1" smtClean="0"/>
              <a:t>Heros</a:t>
            </a:r>
            <a:endParaRPr lang="zh-CN" altLang="en-US" sz="2800" i="0" dirty="0"/>
          </a:p>
        </p:txBody>
      </p:sp>
      <p:sp>
        <p:nvSpPr>
          <p:cNvPr id="36" name="Rectangle 35"/>
          <p:cNvSpPr/>
          <p:nvPr/>
        </p:nvSpPr>
        <p:spPr>
          <a:xfrm>
            <a:off x="992803" y="3476125"/>
            <a:ext cx="2382983" cy="1080000"/>
          </a:xfrm>
          <a:prstGeom prst="rect">
            <a:avLst/>
          </a:prstGeom>
          <a:solidFill>
            <a:srgbClr val="FF0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err="1" smtClean="0"/>
              <a:t>FlowDroid</a:t>
            </a:r>
            <a:endParaRPr lang="zh-CN" altLang="en-US" sz="2800" i="0" dirty="0"/>
          </a:p>
        </p:txBody>
      </p:sp>
      <p:sp>
        <p:nvSpPr>
          <p:cNvPr id="37" name="Rectangle 36"/>
          <p:cNvSpPr/>
          <p:nvPr/>
        </p:nvSpPr>
        <p:spPr>
          <a:xfrm>
            <a:off x="992803" y="2398909"/>
            <a:ext cx="2382983" cy="1080000"/>
          </a:xfrm>
          <a:prstGeom prst="rect">
            <a:avLst/>
          </a:prstGeom>
          <a:solidFill>
            <a:schemeClr val="tx1"/>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zh-CN" altLang="en-US" sz="2800" b="1" i="0" dirty="0" smtClean="0"/>
              <a:t>扩展层</a:t>
            </a:r>
            <a:endParaRPr lang="zh-CN" altLang="en-US" sz="2800" i="0" dirty="0"/>
          </a:p>
        </p:txBody>
      </p:sp>
      <p:sp>
        <p:nvSpPr>
          <p:cNvPr id="39" name="Rectangle 38"/>
          <p:cNvSpPr/>
          <p:nvPr/>
        </p:nvSpPr>
        <p:spPr>
          <a:xfrm>
            <a:off x="3403495" y="3415247"/>
            <a:ext cx="5638800" cy="1200329"/>
          </a:xfrm>
          <a:prstGeom prst="rect">
            <a:avLst/>
          </a:prstGeom>
        </p:spPr>
        <p:txBody>
          <a:bodyPr wrap="square">
            <a:spAutoFit/>
          </a:bodyPr>
          <a:lstStyle/>
          <a:p>
            <a:r>
              <a:rPr lang="en-US" altLang="zh-CN" sz="2400" i="0" dirty="0">
                <a:solidFill>
                  <a:schemeClr val="tx1"/>
                </a:solidFill>
              </a:rPr>
              <a:t>A</a:t>
            </a:r>
            <a:r>
              <a:rPr lang="en-US" altLang="zh-CN" sz="2400" i="0" dirty="0" smtClean="0">
                <a:solidFill>
                  <a:schemeClr val="tx1"/>
                </a:solidFill>
              </a:rPr>
              <a:t> </a:t>
            </a:r>
            <a:r>
              <a:rPr lang="en-US" altLang="zh-CN" sz="2400" b="1" dirty="0">
                <a:solidFill>
                  <a:schemeClr val="accent1"/>
                </a:solidFill>
              </a:rPr>
              <a:t>context-</a:t>
            </a:r>
            <a:r>
              <a:rPr lang="en-US" altLang="zh-CN" sz="2400" dirty="0">
                <a:solidFill>
                  <a:schemeClr val="tx1"/>
                </a:solidFill>
              </a:rPr>
              <a:t>, </a:t>
            </a:r>
            <a:r>
              <a:rPr lang="en-US" altLang="zh-CN" sz="2400" b="1" dirty="0">
                <a:solidFill>
                  <a:schemeClr val="accent1"/>
                </a:solidFill>
              </a:rPr>
              <a:t>flow-</a:t>
            </a:r>
            <a:r>
              <a:rPr lang="en-US" altLang="zh-CN" sz="2400" dirty="0">
                <a:solidFill>
                  <a:schemeClr val="tx1"/>
                </a:solidFill>
              </a:rPr>
              <a:t>, </a:t>
            </a:r>
            <a:r>
              <a:rPr lang="en-US" altLang="zh-CN" sz="2400" b="1" dirty="0">
                <a:solidFill>
                  <a:schemeClr val="accent1"/>
                </a:solidFill>
              </a:rPr>
              <a:t>field-</a:t>
            </a:r>
            <a:r>
              <a:rPr lang="en-US" altLang="zh-CN" sz="2400" dirty="0">
                <a:solidFill>
                  <a:schemeClr val="tx1"/>
                </a:solidFill>
              </a:rPr>
              <a:t>, </a:t>
            </a:r>
            <a:r>
              <a:rPr lang="en-US" altLang="zh-CN" sz="2400" b="1" dirty="0">
                <a:solidFill>
                  <a:schemeClr val="accent1"/>
                </a:solidFill>
              </a:rPr>
              <a:t>object-</a:t>
            </a:r>
            <a:r>
              <a:rPr lang="en-US" altLang="zh-CN" sz="2400" i="0" dirty="0">
                <a:solidFill>
                  <a:schemeClr val="tx1"/>
                </a:solidFill>
              </a:rPr>
              <a:t>sensitive </a:t>
            </a:r>
            <a:r>
              <a:rPr lang="en-US" altLang="zh-CN" sz="2400" i="0" dirty="0" smtClean="0">
                <a:solidFill>
                  <a:schemeClr val="tx1"/>
                </a:solidFill>
              </a:rPr>
              <a:t>static </a:t>
            </a:r>
            <a:r>
              <a:rPr lang="en-US" altLang="zh-CN" sz="2400" i="0" dirty="0">
                <a:solidFill>
                  <a:schemeClr val="tx1"/>
                </a:solidFill>
              </a:rPr>
              <a:t>taint analysis tool for </a:t>
            </a:r>
            <a:r>
              <a:rPr lang="en-US" altLang="zh-CN" sz="2400" i="0" dirty="0" smtClean="0">
                <a:solidFill>
                  <a:schemeClr val="tx1"/>
                </a:solidFill>
              </a:rPr>
              <a:t>Java/Android </a:t>
            </a:r>
            <a:r>
              <a:rPr lang="en-US" altLang="zh-CN" sz="2400" i="0" dirty="0">
                <a:solidFill>
                  <a:schemeClr val="tx1"/>
                </a:solidFill>
              </a:rPr>
              <a:t>applications.</a:t>
            </a:r>
            <a:endParaRPr lang="zh-CN" altLang="en-US" sz="2400" i="0" dirty="0">
              <a:solidFill>
                <a:schemeClr val="tx1"/>
              </a:solidFill>
            </a:endParaRPr>
          </a:p>
        </p:txBody>
      </p:sp>
      <p:sp>
        <p:nvSpPr>
          <p:cNvPr id="40" name="Rectangle 39"/>
          <p:cNvSpPr/>
          <p:nvPr/>
        </p:nvSpPr>
        <p:spPr>
          <a:xfrm>
            <a:off x="3393419" y="4683301"/>
            <a:ext cx="5267245" cy="830997"/>
          </a:xfrm>
          <a:prstGeom prst="rect">
            <a:avLst/>
          </a:prstGeom>
        </p:spPr>
        <p:txBody>
          <a:bodyPr wrap="square">
            <a:spAutoFit/>
          </a:bodyPr>
          <a:lstStyle/>
          <a:p>
            <a:r>
              <a:rPr lang="en-US" altLang="zh-CN" sz="2400" b="1" dirty="0" smtClean="0">
                <a:solidFill>
                  <a:schemeClr val="accent1"/>
                </a:solidFill>
              </a:rPr>
              <a:t>Inter-procedural </a:t>
            </a:r>
            <a:r>
              <a:rPr lang="en-US" altLang="zh-CN" sz="2400" b="1" dirty="0">
                <a:solidFill>
                  <a:schemeClr val="accent1"/>
                </a:solidFill>
              </a:rPr>
              <a:t>data-flow </a:t>
            </a:r>
            <a:r>
              <a:rPr lang="en-US" altLang="zh-CN" sz="2400" b="1" i="0" dirty="0" smtClean="0">
                <a:solidFill>
                  <a:schemeClr val="tx1"/>
                </a:solidFill>
              </a:rPr>
              <a:t>solver for Soot.</a:t>
            </a:r>
            <a:endParaRPr lang="zh-CN" altLang="en-US" sz="2400" b="1" i="0" dirty="0">
              <a:solidFill>
                <a:schemeClr val="tx1"/>
              </a:solidFill>
            </a:endParaRPr>
          </a:p>
        </p:txBody>
      </p:sp>
      <p:sp>
        <p:nvSpPr>
          <p:cNvPr id="41" name="Rectangle 40"/>
          <p:cNvSpPr/>
          <p:nvPr/>
        </p:nvSpPr>
        <p:spPr>
          <a:xfrm>
            <a:off x="3393419" y="5581310"/>
            <a:ext cx="4435972" cy="1200329"/>
          </a:xfrm>
          <a:prstGeom prst="rect">
            <a:avLst/>
          </a:prstGeom>
        </p:spPr>
        <p:txBody>
          <a:bodyPr wrap="square">
            <a:spAutoFit/>
          </a:bodyPr>
          <a:lstStyle/>
          <a:p>
            <a:r>
              <a:rPr lang="en-US" altLang="zh-CN" sz="2400" i="0" dirty="0">
                <a:solidFill>
                  <a:schemeClr val="tx1"/>
                </a:solidFill>
              </a:rPr>
              <a:t>A framework for </a:t>
            </a:r>
            <a:r>
              <a:rPr lang="en-US" altLang="zh-CN" sz="2400" b="1" dirty="0">
                <a:solidFill>
                  <a:srgbClr val="7030A0"/>
                </a:solidFill>
              </a:rPr>
              <a:t>analyzing</a:t>
            </a:r>
            <a:r>
              <a:rPr lang="en-US" altLang="zh-CN" sz="2400" i="0" dirty="0">
                <a:solidFill>
                  <a:schemeClr val="tx1"/>
                </a:solidFill>
              </a:rPr>
              <a:t> </a:t>
            </a:r>
            <a:r>
              <a:rPr lang="en-US" altLang="zh-CN" sz="2400" i="0" dirty="0" smtClean="0">
                <a:solidFill>
                  <a:schemeClr val="tx1"/>
                </a:solidFill>
              </a:rPr>
              <a:t>and </a:t>
            </a:r>
            <a:r>
              <a:rPr lang="en-US" altLang="zh-CN" sz="2400" b="1" dirty="0" smtClean="0">
                <a:solidFill>
                  <a:srgbClr val="7030A0"/>
                </a:solidFill>
              </a:rPr>
              <a:t>transforming</a:t>
            </a:r>
            <a:r>
              <a:rPr lang="en-US" altLang="zh-CN" sz="2400" i="0" dirty="0" smtClean="0">
                <a:solidFill>
                  <a:schemeClr val="tx1"/>
                </a:solidFill>
              </a:rPr>
              <a:t> </a:t>
            </a:r>
            <a:r>
              <a:rPr lang="en-US" altLang="zh-CN" sz="2400" i="0" dirty="0">
                <a:solidFill>
                  <a:schemeClr val="tx1"/>
                </a:solidFill>
              </a:rPr>
              <a:t>Java and Android Applications</a:t>
            </a:r>
            <a:endParaRPr lang="zh-CN" altLang="en-US" sz="2400" i="0" dirty="0">
              <a:solidFill>
                <a:schemeClr val="tx1"/>
              </a:solidFill>
            </a:endParaRPr>
          </a:p>
        </p:txBody>
      </p:sp>
      <p:sp>
        <p:nvSpPr>
          <p:cNvPr id="42" name="Rectangle 41"/>
          <p:cNvSpPr/>
          <p:nvPr/>
        </p:nvSpPr>
        <p:spPr>
          <a:xfrm>
            <a:off x="3403495" y="2515922"/>
            <a:ext cx="5283305" cy="830997"/>
          </a:xfrm>
          <a:prstGeom prst="rect">
            <a:avLst/>
          </a:prstGeom>
        </p:spPr>
        <p:txBody>
          <a:bodyPr wrap="square">
            <a:spAutoFit/>
          </a:bodyPr>
          <a:lstStyle/>
          <a:p>
            <a:r>
              <a:rPr lang="en-US" altLang="zh-CN" sz="2400" i="0" dirty="0" smtClean="0">
                <a:solidFill>
                  <a:schemeClr val="tx1"/>
                </a:solidFill>
              </a:rPr>
              <a:t>Convert </a:t>
            </a:r>
            <a:r>
              <a:rPr lang="en-US" altLang="zh-CN" sz="2400" b="1" dirty="0" smtClean="0">
                <a:solidFill>
                  <a:srgbClr val="7030A0"/>
                </a:solidFill>
              </a:rPr>
              <a:t>taint analysis </a:t>
            </a:r>
            <a:r>
              <a:rPr lang="en-US" altLang="zh-CN" sz="2400" i="0" dirty="0" smtClean="0">
                <a:solidFill>
                  <a:schemeClr val="tx1"/>
                </a:solidFill>
              </a:rPr>
              <a:t>(source and sink) to </a:t>
            </a:r>
            <a:r>
              <a:rPr lang="en-US" altLang="zh-CN" sz="2400" b="1" dirty="0" smtClean="0">
                <a:solidFill>
                  <a:srgbClr val="7030A0"/>
                </a:solidFill>
              </a:rPr>
              <a:t>data-flow matching</a:t>
            </a:r>
            <a:r>
              <a:rPr lang="en-US" altLang="zh-CN" sz="2400" i="0" dirty="0" smtClean="0">
                <a:solidFill>
                  <a:schemeClr val="tx1"/>
                </a:solidFill>
              </a:rPr>
              <a:t>.</a:t>
            </a:r>
            <a:endParaRPr lang="zh-CN" altLang="en-US" sz="2400" i="0" dirty="0">
              <a:solidFill>
                <a:schemeClr val="tx1"/>
              </a:solidFill>
            </a:endParaRPr>
          </a:p>
        </p:txBody>
      </p:sp>
    </p:spTree>
    <p:extLst>
      <p:ext uri="{BB962C8B-B14F-4D97-AF65-F5344CB8AC3E}">
        <p14:creationId xmlns:p14="http://schemas.microsoft.com/office/powerpoint/2010/main" val="49316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zh-CN" altLang="en-US" sz="3600" b="1" dirty="0" smtClean="0"/>
              <a:t>需求：</a:t>
            </a:r>
            <a:r>
              <a:rPr lang="en-US" altLang="zh-CN" sz="3600" b="1" dirty="0" smtClean="0"/>
              <a:t>API</a:t>
            </a:r>
            <a:r>
              <a:rPr lang="zh-CN" altLang="en-US" sz="3600" b="1" dirty="0" smtClean="0"/>
              <a:t>安全逻辑验证</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3</a:t>
            </a:fld>
            <a:endParaRPr lang="en-US" altLang="zh-CN" sz="1400" i="0">
              <a:solidFill>
                <a:schemeClr val="tx1"/>
              </a:solidFill>
            </a:endParaRPr>
          </a:p>
        </p:txBody>
      </p:sp>
      <p:sp>
        <p:nvSpPr>
          <p:cNvPr id="14" name="矩形 13"/>
          <p:cNvSpPr/>
          <p:nvPr/>
        </p:nvSpPr>
        <p:spPr>
          <a:xfrm>
            <a:off x="723900" y="1708953"/>
            <a:ext cx="7696200" cy="3970318"/>
          </a:xfrm>
          <a:prstGeom prst="rect">
            <a:avLst/>
          </a:prstGeom>
        </p:spPr>
        <p:txBody>
          <a:bodyPr wrap="square">
            <a:spAutoFit/>
          </a:bodyPr>
          <a:lstStyle/>
          <a:p>
            <a:r>
              <a:rPr lang="zh-CN" altLang="en-US"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我们知道</a:t>
            </a:r>
            <a:r>
              <a:rPr lang="zh-CN" altLang="zh-CN"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a:t>
            </a:r>
            <a:endParaRPr lang="en-US" altLang="zh-CN"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r>
              <a:rPr lang="en-US" altLang="zh-CN" i="0" dirty="0">
                <a:solidFill>
                  <a:srgbClr val="7030A0"/>
                </a:solidFill>
              </a:rPr>
              <a:t>API</a:t>
            </a:r>
            <a:r>
              <a:rPr lang="zh-CN" altLang="en-US" i="0" dirty="0">
                <a:solidFill>
                  <a:srgbClr val="7030A0"/>
                </a:solidFill>
              </a:rPr>
              <a:t>设计和使用</a:t>
            </a:r>
            <a:r>
              <a:rPr lang="zh-CN" altLang="en-US"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必须遵守一定的安全规范。</a:t>
            </a:r>
            <a:endPar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endPar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r>
              <a:rPr lang="zh-CN" altLang="en-US" i="0" dirty="0">
                <a:solidFill>
                  <a:srgbClr val="7030A0"/>
                </a:solidFill>
              </a:rPr>
              <a:t>违背</a:t>
            </a:r>
            <a:r>
              <a:rPr lang="zh-CN" altLang="en-US" i="0" dirty="0" smtClean="0">
                <a:solidFill>
                  <a:srgbClr val="7030A0"/>
                </a:solidFill>
              </a:rPr>
              <a:t>规范</a:t>
            </a:r>
            <a:r>
              <a:rPr lang="zh-CN" altLang="en-US" i="0" dirty="0">
                <a:solidFill>
                  <a:srgbClr val="7030A0"/>
                </a:solidFill>
              </a:rPr>
              <a:t>使用</a:t>
            </a:r>
            <a:r>
              <a:rPr lang="en-US" altLang="zh-CN" i="0" dirty="0">
                <a:solidFill>
                  <a:srgbClr val="7030A0"/>
                </a:solidFill>
              </a:rPr>
              <a:t>API</a:t>
            </a:r>
            <a:r>
              <a:rPr lang="zh-CN" altLang="en-US"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可能造成严重的</a:t>
            </a:r>
            <a:r>
              <a:rPr lang="zh-CN" altLang="en-US" i="0" dirty="0">
                <a:solidFill>
                  <a:srgbClr val="7030A0"/>
                </a:solidFill>
              </a:rPr>
              <a:t>安全漏洞</a:t>
            </a:r>
            <a:r>
              <a:rPr lang="zh-CN" altLang="en-US"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a:t>
            </a:r>
            <a:endParaRPr lang="en-US"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endParaRPr lang="en-US" altLang="zh-CN"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514350" indent="-514350">
              <a:buFont typeface="+mj-lt"/>
              <a:buAutoNum type="arabicPeriod"/>
            </a:pPr>
            <a:r>
              <a:rPr lang="zh-CN" altLang="en-US"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由于同一套</a:t>
            </a:r>
            <a:r>
              <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API</a:t>
            </a:r>
            <a:r>
              <a:rPr lang="zh-CN" altLang="en-US"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可能被</a:t>
            </a:r>
            <a:r>
              <a:rPr lang="zh-CN" altLang="en-US"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广泛使用</a:t>
            </a:r>
            <a:r>
              <a:rPr lang="zh-CN" altLang="en-US"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，因此相同漏洞</a:t>
            </a:r>
            <a:r>
              <a:rPr lang="zh-CN" altLang="en-US"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在不同上层软件中</a:t>
            </a:r>
            <a:r>
              <a:rPr lang="zh-CN" altLang="en-US" i="0" dirty="0">
                <a:solidFill>
                  <a:srgbClr val="7030A0"/>
                </a:solidFill>
              </a:rPr>
              <a:t>重现的几率很大</a:t>
            </a:r>
            <a:r>
              <a:rPr lang="zh-CN" altLang="en-US"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dirty="0" smtClean="0"/>
              <a:t/>
            </a:r>
            <a:br>
              <a:rPr lang="en-US" altLang="zh-CN" dirty="0" smtClean="0"/>
            </a:br>
            <a:endParaRPr lang="en-US" altLang="zh-CN"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Tree>
    <p:custDataLst>
      <p:tags r:id="rId1"/>
    </p:custDataLst>
  </p:cSld>
  <p:clrMapOvr>
    <a:masterClrMapping/>
  </p:clrMapOvr>
  <p:transition spd="slow" advTm="16776"/>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smtClean="0"/>
              <a:t>Demo</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30</a:t>
            </a:fld>
            <a:endParaRPr lang="en-US" altLang="zh-CN" dirty="0"/>
          </a:p>
        </p:txBody>
      </p:sp>
      <p:sp>
        <p:nvSpPr>
          <p:cNvPr id="5" name="Rectangle 4"/>
          <p:cNvSpPr/>
          <p:nvPr/>
        </p:nvSpPr>
        <p:spPr>
          <a:xfrm>
            <a:off x="1435378" y="2459504"/>
            <a:ext cx="6273245" cy="1938992"/>
          </a:xfrm>
          <a:prstGeom prst="rect">
            <a:avLst/>
          </a:prstGeom>
        </p:spPr>
        <p:txBody>
          <a:bodyPr wrap="square">
            <a:spAutoFit/>
          </a:bodyPr>
          <a:lstStyle/>
          <a:p>
            <a:pPr algn="ctr"/>
            <a:r>
              <a:rPr lang="en-US" altLang="zh-CN" sz="4000" b="1" dirty="0">
                <a:solidFill>
                  <a:srgbClr val="7030A0"/>
                </a:solidFill>
              </a:rPr>
              <a:t>A</a:t>
            </a:r>
            <a:r>
              <a:rPr lang="en-US" altLang="zh-CN" sz="4000" b="1" dirty="0" smtClean="0">
                <a:solidFill>
                  <a:srgbClr val="7030A0"/>
                </a:solidFill>
              </a:rPr>
              <a:t>ttack Demo Video against </a:t>
            </a:r>
          </a:p>
          <a:p>
            <a:pPr algn="ctr"/>
            <a:r>
              <a:rPr lang="en-US" altLang="zh-CN" sz="4000" b="1" i="1" dirty="0" smtClean="0">
                <a:solidFill>
                  <a:srgbClr val="7030A0"/>
                </a:solidFill>
              </a:rPr>
              <a:t>Xfce4-mailwatch-plugin</a:t>
            </a:r>
          </a:p>
        </p:txBody>
      </p:sp>
    </p:spTree>
    <p:extLst>
      <p:ext uri="{BB962C8B-B14F-4D97-AF65-F5344CB8AC3E}">
        <p14:creationId xmlns:p14="http://schemas.microsoft.com/office/powerpoint/2010/main" val="111593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31</a:t>
            </a:fld>
            <a:endParaRPr lang="en-US" altLang="zh-CN" smtClean="0">
              <a:latin typeface="Arial" charset="0"/>
              <a:ea typeface="宋体" charset="-122"/>
            </a:endParaRPr>
          </a:p>
        </p:txBody>
      </p:sp>
      <p:sp>
        <p:nvSpPr>
          <p:cNvPr id="297987" name="Rectangle 3"/>
          <p:cNvSpPr>
            <a:spLocks noGrp="1" noChangeArrowheads="1"/>
          </p:cNvSpPr>
          <p:nvPr>
            <p:ph type="body" idx="1"/>
          </p:nvPr>
        </p:nvSpPr>
        <p:spPr>
          <a:xfrm>
            <a:off x="457200" y="1066800"/>
            <a:ext cx="8229600" cy="5105400"/>
          </a:xfrm>
        </p:spPr>
        <p:txBody>
          <a:bodyPr/>
          <a:lstStyle/>
          <a:p>
            <a:pPr algn="ctr">
              <a:buFontTx/>
              <a:buNone/>
              <a:defRPr/>
            </a:pPr>
            <a:r>
              <a:rPr lang="zh-CN" altLang="en-US" sz="5400" b="1" dirty="0" smtClean="0">
                <a:solidFill>
                  <a:srgbClr val="7030A0"/>
                </a:solidFill>
              </a:rPr>
              <a:t>谢谢！</a:t>
            </a:r>
            <a:endParaRPr lang="en-US" altLang="zh-CN" dirty="0"/>
          </a:p>
          <a:p>
            <a:pPr algn="ctr">
              <a:buFontTx/>
              <a:buNone/>
              <a:defRPr/>
            </a:pPr>
            <a:endParaRPr lang="en-US" altLang="zh-CN" sz="4400" i="1" dirty="0" smtClean="0"/>
          </a:p>
          <a:p>
            <a:pPr algn="ctr">
              <a:buFontTx/>
              <a:buNone/>
              <a:defRPr/>
            </a:pPr>
            <a:r>
              <a:rPr lang="en-US" altLang="zh-CN" sz="4400" b="1" i="1" dirty="0" smtClean="0">
                <a:solidFill>
                  <a:srgbClr val="7030A0"/>
                </a:solidFill>
              </a:rPr>
              <a:t>Questions?</a:t>
            </a:r>
          </a:p>
          <a:p>
            <a:pPr algn="ctr">
              <a:buFontTx/>
              <a:buNone/>
              <a:defRPr/>
            </a:pPr>
            <a:endParaRPr lang="en-US" altLang="zh-CN" sz="4400" dirty="0"/>
          </a:p>
          <a:p>
            <a:pPr>
              <a:buFontTx/>
              <a:buNone/>
              <a:defRPr/>
            </a:pPr>
            <a:endParaRPr lang="en-US" altLang="zh-CN" sz="1600" i="1" dirty="0" smtClean="0">
              <a:solidFill>
                <a:srgbClr val="FF0000"/>
              </a:solidFill>
            </a:endParaRPr>
          </a:p>
          <a:p>
            <a:pPr>
              <a:buFontTx/>
              <a:buNone/>
              <a:defRPr/>
            </a:pPr>
            <a:endParaRPr lang="en-US" altLang="zh-CN" sz="1600" i="1" dirty="0">
              <a:solidFill>
                <a:srgbClr val="FF0000"/>
              </a:solidFill>
            </a:endParaRPr>
          </a:p>
          <a:p>
            <a:pPr>
              <a:buFontTx/>
              <a:buNone/>
              <a:defRPr/>
            </a:pPr>
            <a:endParaRPr lang="en-US" altLang="zh-CN" sz="1600" i="1" dirty="0" smtClean="0">
              <a:solidFill>
                <a:srgbClr val="FF0000"/>
              </a:solidFill>
            </a:endParaRPr>
          </a:p>
          <a:p>
            <a:pPr algn="r">
              <a:buFontTx/>
              <a:buNone/>
              <a:defRPr/>
            </a:pPr>
            <a:endParaRPr lang="en-US" altLang="zh-CN" sz="2400" u="sng" dirty="0">
              <a:solidFill>
                <a:schemeClr val="accent1">
                  <a:lumMod val="50000"/>
                </a:schemeClr>
              </a:solidFill>
            </a:endParaRPr>
          </a:p>
        </p:txBody>
      </p:sp>
    </p:spTree>
  </p:cSld>
  <p:clrMapOvr>
    <a:masterClrMapping/>
  </p:clrMapOvr>
  <p:transition spd="slow" advTm="12778"/>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32</a:t>
            </a:fld>
            <a:endParaRPr lang="en-US" altLang="zh-CN" smtClean="0">
              <a:latin typeface="Arial" charset="0"/>
              <a:ea typeface="宋体" charset="-122"/>
            </a:endParaRPr>
          </a:p>
        </p:txBody>
      </p:sp>
      <p:sp>
        <p:nvSpPr>
          <p:cNvPr id="297987" name="Rectangle 3"/>
          <p:cNvSpPr>
            <a:spLocks noGrp="1" noChangeArrowheads="1"/>
          </p:cNvSpPr>
          <p:nvPr>
            <p:ph type="body" idx="1"/>
          </p:nvPr>
        </p:nvSpPr>
        <p:spPr>
          <a:xfrm>
            <a:off x="457200" y="3009900"/>
            <a:ext cx="8229600" cy="838200"/>
          </a:xfrm>
        </p:spPr>
        <p:txBody>
          <a:bodyPr/>
          <a:lstStyle/>
          <a:p>
            <a:pPr algn="ctr">
              <a:buFontTx/>
              <a:buNone/>
              <a:defRPr/>
            </a:pPr>
            <a:r>
              <a:rPr lang="en-US" altLang="zh-CN" sz="4400" b="1" dirty="0" err="1" smtClean="0">
                <a:solidFill>
                  <a:srgbClr val="7030A0"/>
                </a:solidFill>
              </a:rPr>
              <a:t>BackUp</a:t>
            </a:r>
            <a:endParaRPr lang="en-US" altLang="zh-CN" sz="4400" b="1" dirty="0">
              <a:solidFill>
                <a:srgbClr val="7030A0"/>
              </a:solidFill>
            </a:endParaRPr>
          </a:p>
          <a:p>
            <a:pPr>
              <a:buFontTx/>
              <a:buNone/>
              <a:defRPr/>
            </a:pPr>
            <a:endParaRPr lang="en-US" altLang="zh-CN" sz="1600" i="1" dirty="0" smtClean="0">
              <a:solidFill>
                <a:srgbClr val="FF0000"/>
              </a:solidFill>
            </a:endParaRPr>
          </a:p>
          <a:p>
            <a:pPr>
              <a:buFontTx/>
              <a:buNone/>
              <a:defRPr/>
            </a:pPr>
            <a:endParaRPr lang="en-US" altLang="zh-CN" sz="1600" i="1" dirty="0">
              <a:solidFill>
                <a:srgbClr val="FF0000"/>
              </a:solidFill>
            </a:endParaRPr>
          </a:p>
          <a:p>
            <a:pPr>
              <a:buFontTx/>
              <a:buNone/>
              <a:defRPr/>
            </a:pPr>
            <a:endParaRPr lang="en-US" altLang="zh-CN" sz="1600" i="1" dirty="0" smtClean="0">
              <a:solidFill>
                <a:srgbClr val="FF0000"/>
              </a:solidFill>
            </a:endParaRPr>
          </a:p>
          <a:p>
            <a:pPr algn="r">
              <a:buFontTx/>
              <a:buNone/>
              <a:defRPr/>
            </a:pPr>
            <a:endParaRPr lang="en-US" altLang="zh-CN" sz="2400" u="sng" dirty="0">
              <a:solidFill>
                <a:schemeClr val="accent1">
                  <a:lumMod val="50000"/>
                </a:schemeClr>
              </a:solidFill>
            </a:endParaRPr>
          </a:p>
        </p:txBody>
      </p:sp>
    </p:spTree>
    <p:extLst>
      <p:ext uri="{BB962C8B-B14F-4D97-AF65-F5344CB8AC3E}">
        <p14:creationId xmlns:p14="http://schemas.microsoft.com/office/powerpoint/2010/main" val="1514093987"/>
      </p:ext>
    </p:extLst>
  </p:cSld>
  <p:clrMapOvr>
    <a:masterClrMapping/>
  </p:clrMapOvr>
  <p:transition spd="slow" advTm="12778"/>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dirty="0" smtClean="0"/>
              <a:t>A Motivating </a:t>
            </a:r>
            <a:r>
              <a:rPr lang="en-US" sz="4000" dirty="0"/>
              <a:t>E</a:t>
            </a:r>
            <a:r>
              <a:rPr lang="en-US" sz="4000" dirty="0" smtClean="0"/>
              <a:t>xample</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33</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708981"/>
          </a:xfrm>
          <a:prstGeom prst="rect">
            <a:avLst/>
          </a:prstGeom>
        </p:spPr>
        <p:txBody>
          <a:bodyPr wrap="square">
            <a:spAutoFit/>
          </a:bodyPr>
          <a:lstStyle/>
          <a:p>
            <a:r>
              <a:rPr lang="en-US" altLang="zh-CN" sz="2000" b="1" i="0" dirty="0" err="1">
                <a:solidFill>
                  <a:schemeClr val="tx1"/>
                </a:solidFill>
                <a:latin typeface="Calibri" panose="020F0502020204030204" pitchFamily="34" charset="0"/>
              </a:rPr>
              <a:t>const</a:t>
            </a:r>
            <a:r>
              <a:rPr lang="en-US" altLang="zh-CN" sz="2000" b="1" i="0" dirty="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SSL_METHOD *method;</a:t>
            </a:r>
          </a:p>
          <a:p>
            <a:r>
              <a:rPr lang="en-US" altLang="zh-CN" sz="2000" i="0" dirty="0">
                <a:solidFill>
                  <a:schemeClr val="tx1"/>
                </a:solidFill>
                <a:latin typeface="Calibri" panose="020F0502020204030204" pitchFamily="34" charset="0"/>
              </a:rPr>
              <a:t>SSL_CTX *</a:t>
            </a:r>
            <a:r>
              <a:rPr lang="en-US" altLang="zh-CN" sz="2000"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i="0" dirty="0">
                <a:solidFill>
                  <a:schemeClr val="tx1"/>
                </a:solidFill>
                <a:latin typeface="Calibri" panose="020F0502020204030204" pitchFamily="34" charset="0"/>
              </a:rPr>
              <a:t>SSL *</a:t>
            </a:r>
            <a:r>
              <a:rPr lang="en-US" altLang="zh-CN" sz="2000" i="0" dirty="0" err="1">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i="0" dirty="0" smtClean="0">
                <a:solidFill>
                  <a:schemeClr val="tx1"/>
                </a:solidFill>
                <a:latin typeface="Calibri" panose="020F0502020204030204" pitchFamily="34" charset="0"/>
              </a:rPr>
              <a:t>method </a:t>
            </a:r>
            <a:r>
              <a:rPr lang="en-US" altLang="zh-CN" sz="2000" i="0" dirty="0">
                <a:solidFill>
                  <a:schemeClr val="tx1"/>
                </a:solidFill>
                <a:latin typeface="Calibri" panose="020F0502020204030204" pitchFamily="34" charset="0"/>
              </a:rPr>
              <a:t>= </a:t>
            </a:r>
            <a:r>
              <a:rPr lang="en-US" altLang="zh-CN" sz="2000" i="0" dirty="0" smtClean="0">
                <a:solidFill>
                  <a:schemeClr val="tx1"/>
                </a:solidFill>
                <a:latin typeface="Calibri" panose="020F0502020204030204" pitchFamily="34" charset="0"/>
              </a:rPr>
              <a:t> </a:t>
            </a:r>
          </a:p>
          <a:p>
            <a:r>
              <a:rPr lang="en-US" altLang="zh-CN" sz="2000" b="1" i="0" dirty="0">
                <a:solidFill>
                  <a:schemeClr val="tx1"/>
                </a:solidFill>
                <a:latin typeface="Calibri" panose="020F0502020204030204" pitchFamily="34" charset="0"/>
              </a:rPr>
              <a:t> </a:t>
            </a:r>
            <a:r>
              <a:rPr lang="en-US" altLang="zh-CN" sz="2000" b="1" i="0" dirty="0" smtClean="0">
                <a:solidFill>
                  <a:schemeClr val="tx1"/>
                </a:solidFill>
                <a:latin typeface="Calibri" panose="020F0502020204030204" pitchFamily="34" charset="0"/>
              </a:rPr>
              <a:t>  </a:t>
            </a:r>
            <a:r>
              <a:rPr lang="en-US" altLang="zh-CN" sz="2000" b="1" i="0" dirty="0" smtClean="0">
                <a:solidFill>
                  <a:srgbClr val="7030A0"/>
                </a:solidFill>
                <a:latin typeface="Calibri" panose="020F0502020204030204" pitchFamily="34" charset="0"/>
              </a:rPr>
              <a:t>TLSv1_client_method</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ctx</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SSL_CTX_new</a:t>
            </a:r>
            <a:r>
              <a:rPr lang="en-US" altLang="zh-CN" sz="2000" i="0" dirty="0">
                <a:solidFill>
                  <a:schemeClr val="tx1"/>
                </a:solidFill>
                <a:latin typeface="Calibri" panose="020F0502020204030204" pitchFamily="34" charset="0"/>
              </a:rPr>
              <a:t>(method);</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ssl</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SSL_new</a:t>
            </a:r>
            <a:r>
              <a:rPr lang="en-US" altLang="zh-CN" sz="2000" i="0" dirty="0">
                <a:solidFill>
                  <a:schemeClr val="tx1"/>
                </a:solidFill>
                <a:latin typeface="Calibri" panose="020F0502020204030204" pitchFamily="34" charset="0"/>
              </a:rPr>
              <a:t>(</a:t>
            </a:r>
            <a:r>
              <a:rPr lang="en-US" altLang="zh-CN" sz="2000" b="1"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SSL_CTX_set_verify</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endParaRPr lang="en-US" altLang="zh-CN" sz="2000" i="0" dirty="0" smtClean="0">
              <a:latin typeface="Calibri" panose="020F0502020204030204" pitchFamily="34" charset="0"/>
            </a:endParaRPr>
          </a:p>
          <a:p>
            <a:r>
              <a:rPr lang="en-US" altLang="zh-CN" sz="2000" b="1" i="0" dirty="0">
                <a:solidFill>
                  <a:srgbClr val="FF0000"/>
                </a:solidFill>
                <a:latin typeface="Calibri" panose="020F0502020204030204" pitchFamily="34" charset="0"/>
              </a:rPr>
              <a:t>	</a:t>
            </a:r>
            <a:r>
              <a:rPr lang="en-US" altLang="zh-CN" sz="2000" b="1" dirty="0" smtClean="0">
                <a:solidFill>
                  <a:srgbClr val="7030A0"/>
                </a:solidFill>
                <a:latin typeface="Calibri" panose="020F0502020204030204" pitchFamily="34" charset="0"/>
              </a:rPr>
              <a:t>SSL_VERIFY_NONE</a:t>
            </a:r>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SSL_connect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p:txBody>
      </p:sp>
      <p:sp>
        <p:nvSpPr>
          <p:cNvPr id="9" name="Rectangle 3"/>
          <p:cNvSpPr txBox="1">
            <a:spLocks noChangeArrowheads="1"/>
          </p:cNvSpPr>
          <p:nvPr/>
        </p:nvSpPr>
        <p:spPr bwMode="auto">
          <a:xfrm>
            <a:off x="1219200" y="1066800"/>
            <a:ext cx="6934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kern="0" dirty="0"/>
              <a:t>V</a:t>
            </a:r>
            <a:r>
              <a:rPr lang="en-US" altLang="zh-CN" sz="2800" b="1" kern="0" dirty="0" smtClean="0"/>
              <a:t>ulnerable example </a:t>
            </a:r>
            <a:r>
              <a:rPr lang="en-US" altLang="zh-CN" sz="2800" b="1" i="0" kern="0" dirty="0" smtClean="0">
                <a:solidFill>
                  <a:srgbClr val="7030A0"/>
                </a:solidFill>
              </a:rPr>
              <a:t>(</a:t>
            </a:r>
            <a:r>
              <a:rPr lang="en-US" altLang="zh-CN" sz="2800" b="1" i="0" kern="0" dirty="0" err="1" smtClean="0">
                <a:solidFill>
                  <a:srgbClr val="7030A0"/>
                </a:solidFill>
              </a:rPr>
              <a:t>OpenSSL</a:t>
            </a:r>
            <a:r>
              <a:rPr lang="en-US" altLang="zh-CN" sz="2800" b="1" i="0" kern="0" dirty="0" smtClean="0">
                <a:solidFill>
                  <a:srgbClr val="7030A0"/>
                </a:solidFill>
              </a:rPr>
              <a:t> API)</a:t>
            </a:r>
            <a:endParaRPr lang="en-US" altLang="zh-CN" sz="2800" b="1" i="0" kern="0" dirty="0">
              <a:solidFill>
                <a:srgbClr val="7030A0"/>
              </a:solidFill>
            </a:endParaRPr>
          </a:p>
        </p:txBody>
      </p:sp>
      <p:cxnSp>
        <p:nvCxnSpPr>
          <p:cNvPr id="10" name="Straight Arrow Connector 9"/>
          <p:cNvCxnSpPr>
            <a:endCxn id="23" idx="1"/>
          </p:cNvCxnSpPr>
          <p:nvPr/>
        </p:nvCxnSpPr>
        <p:spPr bwMode="auto">
          <a:xfrm flipV="1">
            <a:off x="2286000" y="1936443"/>
            <a:ext cx="2666999" cy="1342706"/>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16" name="Rectangle 15"/>
          <p:cNvSpPr/>
          <p:nvPr/>
        </p:nvSpPr>
        <p:spPr bwMode="auto">
          <a:xfrm>
            <a:off x="914400" y="3284629"/>
            <a:ext cx="2590800"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8" name="Rectangle 17"/>
          <p:cNvSpPr/>
          <p:nvPr/>
        </p:nvSpPr>
        <p:spPr bwMode="auto">
          <a:xfrm>
            <a:off x="1333501" y="3936023"/>
            <a:ext cx="1550718" cy="372971"/>
          </a:xfrm>
          <a:prstGeom prst="rect">
            <a:avLst/>
          </a:prstGeom>
          <a:noFill/>
          <a:ln w="3810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9" name="Rectangle 18"/>
          <p:cNvSpPr/>
          <p:nvPr/>
        </p:nvSpPr>
        <p:spPr bwMode="auto">
          <a:xfrm>
            <a:off x="1333499" y="4507843"/>
            <a:ext cx="1569953"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0" name="Rectangle 19"/>
          <p:cNvSpPr/>
          <p:nvPr/>
        </p:nvSpPr>
        <p:spPr bwMode="auto">
          <a:xfrm>
            <a:off x="764930" y="6031844"/>
            <a:ext cx="1978269"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2" name="Rectangle 21"/>
          <p:cNvSpPr/>
          <p:nvPr/>
        </p:nvSpPr>
        <p:spPr bwMode="auto">
          <a:xfrm>
            <a:off x="762000" y="5171279"/>
            <a:ext cx="3429000" cy="616546"/>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3" name="TextBox 22"/>
          <p:cNvSpPr txBox="1"/>
          <p:nvPr/>
        </p:nvSpPr>
        <p:spPr>
          <a:xfrm>
            <a:off x="4952999" y="1705610"/>
            <a:ext cx="3942939" cy="461665"/>
          </a:xfrm>
          <a:prstGeom prst="rect">
            <a:avLst/>
          </a:prstGeom>
          <a:noFill/>
        </p:spPr>
        <p:txBody>
          <a:bodyPr wrap="none" rtlCol="0">
            <a:spAutoFit/>
          </a:bodyPr>
          <a:lstStyle/>
          <a:p>
            <a:pPr>
              <a:buNone/>
            </a:pPr>
            <a:r>
              <a:rPr lang="en-US" altLang="zh-CN" sz="2400" i="0" dirty="0" smtClean="0">
                <a:solidFill>
                  <a:schemeClr val="tx1"/>
                </a:solidFill>
              </a:rPr>
              <a:t>Specify the protocol: TLSv1</a:t>
            </a:r>
            <a:endParaRPr lang="zh-CN" altLang="en-US" sz="2400" i="0" dirty="0" smtClean="0">
              <a:solidFill>
                <a:schemeClr val="tx1"/>
              </a:solidFill>
            </a:endParaRPr>
          </a:p>
        </p:txBody>
      </p:sp>
      <p:cxnSp>
        <p:nvCxnSpPr>
          <p:cNvPr id="24" name="Straight Arrow Connector 23"/>
          <p:cNvCxnSpPr>
            <a:endCxn id="26" idx="1"/>
          </p:cNvCxnSpPr>
          <p:nvPr/>
        </p:nvCxnSpPr>
        <p:spPr bwMode="auto">
          <a:xfrm flipV="1">
            <a:off x="2876364" y="2712768"/>
            <a:ext cx="2076635" cy="1434147"/>
          </a:xfrm>
          <a:prstGeom prst="straightConnector1">
            <a:avLst/>
          </a:prstGeom>
          <a:ln>
            <a:solidFill>
              <a:schemeClr val="tx2"/>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4952999" y="2481935"/>
            <a:ext cx="2927212" cy="461665"/>
          </a:xfrm>
          <a:prstGeom prst="rect">
            <a:avLst/>
          </a:prstGeom>
          <a:noFill/>
        </p:spPr>
        <p:txBody>
          <a:bodyPr wrap="none" rtlCol="0">
            <a:spAutoFit/>
          </a:bodyPr>
          <a:lstStyle/>
          <a:p>
            <a:pPr>
              <a:buNone/>
            </a:pPr>
            <a:r>
              <a:rPr lang="en-US" altLang="zh-CN" sz="2400" i="0" dirty="0" smtClean="0">
                <a:solidFill>
                  <a:schemeClr val="tx1"/>
                </a:solidFill>
              </a:rPr>
              <a:t>Create SSL context.</a:t>
            </a:r>
            <a:endParaRPr lang="zh-CN" altLang="en-US" sz="2400" i="0" dirty="0" smtClean="0">
              <a:solidFill>
                <a:schemeClr val="tx1"/>
              </a:solidFill>
            </a:endParaRPr>
          </a:p>
        </p:txBody>
      </p:sp>
      <p:sp>
        <p:nvSpPr>
          <p:cNvPr id="29" name="TextBox 28"/>
          <p:cNvSpPr txBox="1"/>
          <p:nvPr/>
        </p:nvSpPr>
        <p:spPr>
          <a:xfrm>
            <a:off x="4953000" y="3279149"/>
            <a:ext cx="2980111" cy="461665"/>
          </a:xfrm>
          <a:prstGeom prst="rect">
            <a:avLst/>
          </a:prstGeom>
          <a:noFill/>
        </p:spPr>
        <p:txBody>
          <a:bodyPr wrap="none" rtlCol="0">
            <a:spAutoFit/>
          </a:bodyPr>
          <a:lstStyle/>
          <a:p>
            <a:pPr>
              <a:buNone/>
            </a:pPr>
            <a:r>
              <a:rPr lang="en-US" altLang="zh-CN" sz="2400" i="0" dirty="0" smtClean="0">
                <a:solidFill>
                  <a:schemeClr val="tx1"/>
                </a:solidFill>
              </a:rPr>
              <a:t>Create SSL session.</a:t>
            </a:r>
            <a:endParaRPr lang="zh-CN" altLang="en-US" sz="2400" i="0" dirty="0" smtClean="0">
              <a:solidFill>
                <a:schemeClr val="tx1"/>
              </a:solidFill>
            </a:endParaRPr>
          </a:p>
        </p:txBody>
      </p:sp>
      <p:cxnSp>
        <p:nvCxnSpPr>
          <p:cNvPr id="30" name="Straight Arrow Connector 29"/>
          <p:cNvCxnSpPr/>
          <p:nvPr/>
        </p:nvCxnSpPr>
        <p:spPr bwMode="auto">
          <a:xfrm flipV="1">
            <a:off x="2903452" y="3535352"/>
            <a:ext cx="2049547" cy="1207634"/>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4952999" y="5787825"/>
            <a:ext cx="3444982" cy="461665"/>
          </a:xfrm>
          <a:prstGeom prst="rect">
            <a:avLst/>
          </a:prstGeom>
          <a:noFill/>
        </p:spPr>
        <p:txBody>
          <a:bodyPr wrap="none" rtlCol="0">
            <a:spAutoFit/>
          </a:bodyPr>
          <a:lstStyle/>
          <a:p>
            <a:pPr>
              <a:buNone/>
            </a:pPr>
            <a:r>
              <a:rPr lang="en-US" altLang="zh-CN" sz="2400" i="0" dirty="0" smtClean="0">
                <a:solidFill>
                  <a:schemeClr val="tx1"/>
                </a:solidFill>
              </a:rPr>
              <a:t>Launch SSL handshake</a:t>
            </a:r>
            <a:endParaRPr lang="zh-CN" altLang="en-US" sz="2400" i="0" dirty="0" smtClean="0">
              <a:solidFill>
                <a:schemeClr val="tx1"/>
              </a:solidFill>
            </a:endParaRPr>
          </a:p>
        </p:txBody>
      </p:sp>
      <p:cxnSp>
        <p:nvCxnSpPr>
          <p:cNvPr id="34" name="Straight Arrow Connector 33"/>
          <p:cNvCxnSpPr>
            <a:endCxn id="33" idx="1"/>
          </p:cNvCxnSpPr>
          <p:nvPr/>
        </p:nvCxnSpPr>
        <p:spPr bwMode="auto">
          <a:xfrm flipV="1">
            <a:off x="2751052" y="6018658"/>
            <a:ext cx="2201947" cy="194192"/>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p:cNvCxnSpPr>
            <a:endCxn id="38" idx="1"/>
          </p:cNvCxnSpPr>
          <p:nvPr/>
        </p:nvCxnSpPr>
        <p:spPr bwMode="auto">
          <a:xfrm flipV="1">
            <a:off x="4191000" y="4861171"/>
            <a:ext cx="781235" cy="650177"/>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8" name="TextBox 37"/>
          <p:cNvSpPr txBox="1"/>
          <p:nvPr/>
        </p:nvSpPr>
        <p:spPr>
          <a:xfrm>
            <a:off x="4972235" y="3891675"/>
            <a:ext cx="3923703" cy="1938992"/>
          </a:xfrm>
          <a:prstGeom prst="rect">
            <a:avLst/>
          </a:prstGeom>
          <a:noFill/>
        </p:spPr>
        <p:txBody>
          <a:bodyPr wrap="square" rtlCol="0">
            <a:spAutoFit/>
          </a:bodyPr>
          <a:lstStyle/>
          <a:p>
            <a:pPr>
              <a:buNone/>
            </a:pPr>
            <a:r>
              <a:rPr lang="en-US" altLang="zh-CN" sz="2400" i="0" dirty="0" smtClean="0">
                <a:solidFill>
                  <a:schemeClr val="tx1"/>
                </a:solidFill>
              </a:rPr>
              <a:t>Configure </a:t>
            </a:r>
            <a:r>
              <a:rPr lang="en-US" altLang="zh-CN" sz="2400" i="0" dirty="0" err="1" smtClean="0">
                <a:solidFill>
                  <a:schemeClr val="tx1"/>
                </a:solidFill>
              </a:rPr>
              <a:t>OpenSSL</a:t>
            </a:r>
            <a:r>
              <a:rPr lang="en-US" altLang="zh-CN" sz="2400" i="0" dirty="0" smtClean="0">
                <a:solidFill>
                  <a:schemeClr val="tx1"/>
                </a:solidFill>
              </a:rPr>
              <a:t> built-in</a:t>
            </a:r>
            <a:r>
              <a:rPr lang="zh-CN" altLang="en-US" sz="2400" i="0" dirty="0">
                <a:solidFill>
                  <a:schemeClr val="tx1"/>
                </a:solidFill>
              </a:rPr>
              <a:t> </a:t>
            </a:r>
            <a:r>
              <a:rPr lang="en-US" altLang="zh-CN" sz="2400" i="0" dirty="0" smtClean="0">
                <a:solidFill>
                  <a:schemeClr val="tx1"/>
                </a:solidFill>
              </a:rPr>
              <a:t>certificate validation, </a:t>
            </a:r>
            <a:r>
              <a:rPr lang="en-US" altLang="zh-CN" sz="2400" i="0" dirty="0">
                <a:solidFill>
                  <a:schemeClr val="tx1"/>
                </a:solidFill>
              </a:rPr>
              <a:t>but </a:t>
            </a:r>
            <a:r>
              <a:rPr lang="en-US" altLang="zh-CN" sz="2400" b="1" i="0" dirty="0">
                <a:solidFill>
                  <a:srgbClr val="FF0000"/>
                </a:solidFill>
              </a:rPr>
              <a:t>fail to </a:t>
            </a:r>
            <a:r>
              <a:rPr lang="en-US" altLang="zh-CN" sz="2400" b="1" i="0" dirty="0" smtClean="0">
                <a:solidFill>
                  <a:srgbClr val="FF0000"/>
                </a:solidFill>
              </a:rPr>
              <a:t>enforcement this validation during handshake</a:t>
            </a:r>
          </a:p>
        </p:txBody>
      </p:sp>
    </p:spTree>
    <p:extLst>
      <p:ext uri="{BB962C8B-B14F-4D97-AF65-F5344CB8AC3E}">
        <p14:creationId xmlns:p14="http://schemas.microsoft.com/office/powerpoint/2010/main" val="26702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P spid="22" grpId="0" animBg="1"/>
      <p:bldP spid="23" grpId="0"/>
      <p:bldP spid="26" grpId="0"/>
      <p:bldP spid="29" grpId="0"/>
      <p:bldP spid="33" grpId="0"/>
      <p:bldP spid="3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4000" dirty="0"/>
              <a:t>A Motivating </a:t>
            </a:r>
            <a:r>
              <a:rPr lang="en-US" altLang="zh-CN" sz="4000" dirty="0" smtClean="0"/>
              <a:t>Example Cont’d</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34</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708981"/>
          </a:xfrm>
          <a:prstGeom prst="rect">
            <a:avLst/>
          </a:prstGeom>
        </p:spPr>
        <p:txBody>
          <a:bodyPr wrap="square">
            <a:spAutoFit/>
          </a:bodyPr>
          <a:lstStyle/>
          <a:p>
            <a:r>
              <a:rPr lang="en-US" altLang="zh-CN" sz="2000" b="1" i="0" dirty="0" err="1">
                <a:solidFill>
                  <a:schemeClr val="tx1"/>
                </a:solidFill>
                <a:latin typeface="Calibri" panose="020F0502020204030204" pitchFamily="34" charset="0"/>
              </a:rPr>
              <a:t>const</a:t>
            </a:r>
            <a:r>
              <a:rPr lang="en-US" altLang="zh-CN" sz="2000" b="1" i="0" dirty="0">
                <a:solidFill>
                  <a:srgbClr val="0000FF"/>
                </a:solidFill>
                <a:latin typeface="Calibri" panose="020F0502020204030204" pitchFamily="34" charset="0"/>
              </a:rPr>
              <a:t> </a:t>
            </a:r>
            <a:r>
              <a:rPr lang="en-US" altLang="zh-CN" sz="2000" i="0" dirty="0">
                <a:solidFill>
                  <a:schemeClr val="tx1"/>
                </a:solidFill>
                <a:latin typeface="Calibri" panose="020F0502020204030204" pitchFamily="34" charset="0"/>
              </a:rPr>
              <a:t>SSL_METHOD *method;</a:t>
            </a:r>
          </a:p>
          <a:p>
            <a:r>
              <a:rPr lang="en-US" altLang="zh-CN" sz="2000" i="0" dirty="0">
                <a:solidFill>
                  <a:schemeClr val="tx1"/>
                </a:solidFill>
                <a:latin typeface="Calibri" panose="020F0502020204030204" pitchFamily="34" charset="0"/>
              </a:rPr>
              <a:t>SSL_CTX *</a:t>
            </a:r>
            <a:r>
              <a:rPr lang="en-US" altLang="zh-CN" sz="2000"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i="0" dirty="0">
                <a:solidFill>
                  <a:schemeClr val="tx1"/>
                </a:solidFill>
                <a:latin typeface="Calibri" panose="020F0502020204030204" pitchFamily="34" charset="0"/>
              </a:rPr>
              <a:t>SSL *</a:t>
            </a:r>
            <a:r>
              <a:rPr lang="en-US" altLang="zh-CN" sz="2000" i="0" dirty="0" err="1">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i="0" dirty="0" smtClean="0">
                <a:solidFill>
                  <a:schemeClr val="tx1"/>
                </a:solidFill>
                <a:latin typeface="Calibri" panose="020F0502020204030204" pitchFamily="34" charset="0"/>
              </a:rPr>
              <a:t>method =</a:t>
            </a:r>
          </a:p>
          <a:p>
            <a:r>
              <a:rPr lang="en-US" altLang="zh-CN" sz="2000" b="1" i="0" dirty="0">
                <a:solidFill>
                  <a:schemeClr val="tx1"/>
                </a:solidFill>
                <a:latin typeface="Calibri" panose="020F0502020204030204" pitchFamily="34" charset="0"/>
              </a:rPr>
              <a:t> </a:t>
            </a:r>
            <a:r>
              <a:rPr lang="en-US" altLang="zh-CN" sz="2000" b="1" i="0" dirty="0" smtClean="0">
                <a:solidFill>
                  <a:schemeClr val="tx1"/>
                </a:solidFill>
                <a:latin typeface="Calibri" panose="020F0502020204030204" pitchFamily="34" charset="0"/>
              </a:rPr>
              <a:t>  </a:t>
            </a:r>
            <a:r>
              <a:rPr lang="en-US" altLang="zh-CN" sz="2000" b="1" i="0" dirty="0" smtClean="0">
                <a:solidFill>
                  <a:srgbClr val="7030A0"/>
                </a:solidFill>
                <a:latin typeface="Calibri" panose="020F0502020204030204" pitchFamily="34" charset="0"/>
              </a:rPr>
              <a:t>TLSv1_client_method</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ctx</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SSL_CTX_new</a:t>
            </a:r>
            <a:r>
              <a:rPr lang="en-US" altLang="zh-CN" sz="2000" i="0" dirty="0">
                <a:solidFill>
                  <a:schemeClr val="tx1"/>
                </a:solidFill>
                <a:latin typeface="Calibri" panose="020F0502020204030204" pitchFamily="34" charset="0"/>
              </a:rPr>
              <a:t>(method);</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ssl</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SSL_new</a:t>
            </a:r>
            <a:r>
              <a:rPr lang="en-US" altLang="zh-CN" sz="2000" i="0" dirty="0">
                <a:solidFill>
                  <a:schemeClr val="tx1"/>
                </a:solidFill>
                <a:latin typeface="Calibri" panose="020F0502020204030204" pitchFamily="34" charset="0"/>
              </a:rPr>
              <a:t>(</a:t>
            </a:r>
            <a:r>
              <a:rPr lang="en-US" altLang="zh-CN" sz="2000" b="1"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SSL_CTX_set_verify</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endParaRPr lang="en-US" altLang="zh-CN" sz="2000" i="0" dirty="0" smtClean="0">
              <a:latin typeface="Calibri" panose="020F0502020204030204" pitchFamily="34" charset="0"/>
            </a:endParaRPr>
          </a:p>
          <a:p>
            <a:r>
              <a:rPr lang="en-US" altLang="zh-CN" sz="2000" b="1" i="0" dirty="0">
                <a:solidFill>
                  <a:srgbClr val="FF0000"/>
                </a:solidFill>
                <a:latin typeface="Calibri" panose="020F0502020204030204" pitchFamily="34" charset="0"/>
              </a:rPr>
              <a:t>	</a:t>
            </a:r>
            <a:r>
              <a:rPr lang="en-US" altLang="zh-CN" sz="2000" b="1" dirty="0" smtClean="0">
                <a:solidFill>
                  <a:srgbClr val="FF0000"/>
                </a:solidFill>
                <a:latin typeface="Calibri" panose="020F0502020204030204" pitchFamily="34" charset="0"/>
              </a:rPr>
              <a:t>SSL_VERIFY_PEER</a:t>
            </a:r>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SSL_connect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p:txBody>
      </p:sp>
      <p:sp>
        <p:nvSpPr>
          <p:cNvPr id="9" name="Rectangle 3"/>
          <p:cNvSpPr txBox="1">
            <a:spLocks noChangeArrowheads="1"/>
          </p:cNvSpPr>
          <p:nvPr/>
        </p:nvSpPr>
        <p:spPr bwMode="auto">
          <a:xfrm>
            <a:off x="1219200" y="1066800"/>
            <a:ext cx="7467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i="0" kern="0" dirty="0" smtClean="0">
                <a:solidFill>
                  <a:srgbClr val="7030A0"/>
                </a:solidFill>
              </a:rPr>
              <a:t>Fix</a:t>
            </a:r>
            <a:r>
              <a:rPr lang="en-US" altLang="zh-CN" sz="2800" i="0" kern="0" dirty="0" smtClean="0"/>
              <a:t> of </a:t>
            </a:r>
            <a:r>
              <a:rPr lang="en-US" altLang="zh-CN" sz="2800" b="1" kern="0" dirty="0" smtClean="0"/>
              <a:t>Vulnerable example</a:t>
            </a:r>
            <a:endParaRPr lang="en-US" altLang="zh-CN" sz="2800" b="1" kern="0" dirty="0">
              <a:solidFill>
                <a:srgbClr val="7030A0"/>
              </a:solidFill>
            </a:endParaRPr>
          </a:p>
        </p:txBody>
      </p:sp>
      <p:sp>
        <p:nvSpPr>
          <p:cNvPr id="22" name="Rectangle 21"/>
          <p:cNvSpPr/>
          <p:nvPr/>
        </p:nvSpPr>
        <p:spPr bwMode="auto">
          <a:xfrm>
            <a:off x="762000" y="5171279"/>
            <a:ext cx="3429000" cy="616546"/>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36" name="Straight Arrow Connector 35"/>
          <p:cNvCxnSpPr/>
          <p:nvPr/>
        </p:nvCxnSpPr>
        <p:spPr bwMode="auto">
          <a:xfrm flipV="1">
            <a:off x="4191000" y="4176798"/>
            <a:ext cx="688099" cy="1334550"/>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8" name="TextBox 37"/>
          <p:cNvSpPr txBox="1"/>
          <p:nvPr/>
        </p:nvSpPr>
        <p:spPr>
          <a:xfrm>
            <a:off x="4953000" y="3329970"/>
            <a:ext cx="3923703" cy="2308324"/>
          </a:xfrm>
          <a:prstGeom prst="rect">
            <a:avLst/>
          </a:prstGeom>
          <a:noFill/>
        </p:spPr>
        <p:txBody>
          <a:bodyPr wrap="square" rtlCol="0">
            <a:spAutoFit/>
          </a:bodyPr>
          <a:lstStyle/>
          <a:p>
            <a:pPr>
              <a:buNone/>
            </a:pPr>
            <a:r>
              <a:rPr lang="en-US" altLang="zh-CN" sz="2400" i="0" dirty="0">
                <a:solidFill>
                  <a:schemeClr val="tx1"/>
                </a:solidFill>
              </a:rPr>
              <a:t>Use </a:t>
            </a:r>
            <a:r>
              <a:rPr lang="en-US" altLang="zh-CN" sz="2400" b="1" dirty="0" smtClean="0">
                <a:solidFill>
                  <a:srgbClr val="7030A0"/>
                </a:solidFill>
              </a:rPr>
              <a:t>SSL_VERIFY_PEER</a:t>
            </a:r>
            <a:r>
              <a:rPr lang="en-US" altLang="zh-CN" sz="2400" i="0" dirty="0" smtClean="0">
                <a:solidFill>
                  <a:schemeClr val="tx1"/>
                </a:solidFill>
              </a:rPr>
              <a:t> flag instead </a:t>
            </a:r>
            <a:r>
              <a:rPr lang="en-US" altLang="zh-CN" sz="2400" i="0" dirty="0">
                <a:solidFill>
                  <a:schemeClr val="tx1"/>
                </a:solidFill>
              </a:rPr>
              <a:t>of </a:t>
            </a:r>
            <a:r>
              <a:rPr lang="en-US" altLang="zh-CN" sz="2400" b="1" dirty="0" smtClean="0">
                <a:solidFill>
                  <a:srgbClr val="7030A0"/>
                </a:solidFill>
              </a:rPr>
              <a:t>SSL_VERIFY_NONE</a:t>
            </a:r>
            <a:r>
              <a:rPr lang="en-US" altLang="zh-CN" sz="2400" i="0" dirty="0" smtClean="0">
                <a:solidFill>
                  <a:schemeClr val="tx1"/>
                </a:solidFill>
              </a:rPr>
              <a:t> to </a:t>
            </a:r>
            <a:r>
              <a:rPr lang="en-US" altLang="zh-CN" sz="2400" b="1" i="0" dirty="0" smtClean="0">
                <a:solidFill>
                  <a:srgbClr val="FF0000"/>
                </a:solidFill>
              </a:rPr>
              <a:t>enforce </a:t>
            </a:r>
            <a:r>
              <a:rPr lang="en-US" altLang="zh-CN" sz="2400" b="1" i="0" dirty="0" err="1" smtClean="0">
                <a:solidFill>
                  <a:srgbClr val="FF0000"/>
                </a:solidFill>
              </a:rPr>
              <a:t>OpenSSL</a:t>
            </a:r>
            <a:r>
              <a:rPr lang="en-US" altLang="zh-CN" sz="2400" b="1" i="0" dirty="0" smtClean="0">
                <a:solidFill>
                  <a:srgbClr val="FF0000"/>
                </a:solidFill>
              </a:rPr>
              <a:t> built-in certificate validation during handshake</a:t>
            </a:r>
            <a:r>
              <a:rPr lang="en-US" altLang="zh-CN" sz="2400" i="0" dirty="0" smtClean="0">
                <a:solidFill>
                  <a:schemeClr val="tx1"/>
                </a:solidFill>
              </a:rPr>
              <a:t>. </a:t>
            </a:r>
            <a:endParaRPr lang="en-US" altLang="zh-CN" sz="2400" b="1" i="0" dirty="0" smtClean="0">
              <a:solidFill>
                <a:srgbClr val="FF0000"/>
              </a:solidFill>
            </a:endParaRPr>
          </a:p>
        </p:txBody>
      </p:sp>
    </p:spTree>
    <p:extLst>
      <p:ext uri="{BB962C8B-B14F-4D97-AF65-F5344CB8AC3E}">
        <p14:creationId xmlns:p14="http://schemas.microsoft.com/office/powerpoint/2010/main" val="110987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35</a:t>
            </a:fld>
            <a:endParaRPr lang="en-US" altLang="zh-CN" smtClean="0">
              <a:latin typeface="Arial" charset="0"/>
              <a:ea typeface="宋体" charset="-122"/>
            </a:endParaRPr>
          </a:p>
        </p:txBody>
      </p:sp>
      <p:pic>
        <p:nvPicPr>
          <p:cNvPr id="5" name="Picture 4"/>
          <p:cNvPicPr>
            <a:picLocks noChangeAspect="1"/>
          </p:cNvPicPr>
          <p:nvPr/>
        </p:nvPicPr>
        <p:blipFill>
          <a:blip r:embed="rId2"/>
          <a:stretch>
            <a:fillRect/>
          </a:stretch>
        </p:blipFill>
        <p:spPr>
          <a:xfrm>
            <a:off x="1273572" y="1125235"/>
            <a:ext cx="7214921" cy="5651525"/>
          </a:xfrm>
          <a:prstGeom prst="rect">
            <a:avLst/>
          </a:prstGeom>
        </p:spPr>
      </p:pic>
      <p:sp>
        <p:nvSpPr>
          <p:cNvPr id="6" name="Title 1"/>
          <p:cNvSpPr>
            <a:spLocks noGrp="1"/>
          </p:cNvSpPr>
          <p:nvPr>
            <p:ph type="title"/>
          </p:nvPr>
        </p:nvSpPr>
        <p:spPr>
          <a:xfrm>
            <a:off x="990600" y="76200"/>
            <a:ext cx="8229600" cy="1143000"/>
          </a:xfrm>
        </p:spPr>
        <p:txBody>
          <a:bodyPr/>
          <a:lstStyle/>
          <a:p>
            <a:r>
              <a:rPr lang="en-US" sz="3600" dirty="0" err="1" smtClean="0"/>
              <a:t>OpenSSL</a:t>
            </a:r>
            <a:r>
              <a:rPr lang="en-US" sz="3600" dirty="0" smtClean="0"/>
              <a:t> API</a:t>
            </a:r>
            <a:endParaRPr lang="en-US" sz="3600" dirty="0"/>
          </a:p>
        </p:txBody>
      </p:sp>
    </p:spTree>
    <p:extLst>
      <p:ext uri="{BB962C8B-B14F-4D97-AF65-F5344CB8AC3E}">
        <p14:creationId xmlns:p14="http://schemas.microsoft.com/office/powerpoint/2010/main" val="1953758502"/>
      </p:ext>
    </p:extLst>
  </p:cSld>
  <p:clrMapOvr>
    <a:masterClrMapping/>
  </p:clrMapOvr>
  <p:transition spd="slow" advTm="1277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zh-CN" altLang="en-US" sz="3600" b="1" dirty="0" smtClean="0"/>
              <a:t>实例</a:t>
            </a:r>
            <a:r>
              <a:rPr lang="en-US" altLang="zh-CN" sz="3600" b="1" dirty="0" smtClean="0"/>
              <a:t>1</a:t>
            </a:r>
            <a:r>
              <a:rPr lang="zh-CN" altLang="en-US" sz="3600" b="1" dirty="0" smtClean="0"/>
              <a:t>：</a:t>
            </a:r>
            <a:r>
              <a:rPr lang="en-US" altLang="zh-CN" sz="3600" b="1" dirty="0"/>
              <a:t>Android Root</a:t>
            </a:r>
            <a:r>
              <a:rPr lang="zh-CN" altLang="en-US" sz="3600" b="1" dirty="0"/>
              <a:t>漏洞</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4</a:t>
            </a:fld>
            <a:endParaRPr lang="en-US" altLang="zh-CN" sz="1400" i="0">
              <a:solidFill>
                <a:schemeClr val="tx1"/>
              </a:solidFill>
            </a:endParaRPr>
          </a:p>
        </p:txBody>
      </p:sp>
      <p:sp>
        <p:nvSpPr>
          <p:cNvPr id="14" name="矩形 13"/>
          <p:cNvSpPr/>
          <p:nvPr/>
        </p:nvSpPr>
        <p:spPr>
          <a:xfrm>
            <a:off x="1295400" y="1125682"/>
            <a:ext cx="7391400" cy="492443"/>
          </a:xfrm>
          <a:prstGeom prst="rect">
            <a:avLst/>
          </a:prstGeom>
        </p:spPr>
        <p:txBody>
          <a:bodyPr wrap="square">
            <a:spAutoFit/>
          </a:bodyPr>
          <a:lstStyle/>
          <a:p>
            <a:r>
              <a:rPr lang="en-US" altLang="zh-CN" sz="2600" b="1" i="0" kern="0" dirty="0" err="1" smtClean="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Exploid</a:t>
            </a:r>
            <a:r>
              <a:rPr lang="en-US" altLang="zh-CN" sz="2600" b="1" i="0" kern="0" dirty="0" smtClean="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600" b="1" i="0" kern="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漏洞</a:t>
            </a:r>
            <a:endParaRPr lang="en-US" altLang="zh-CN" sz="2600" b="1" i="0" kern="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矩形 4"/>
          <p:cNvSpPr/>
          <p:nvPr/>
        </p:nvSpPr>
        <p:spPr>
          <a:xfrm>
            <a:off x="842356" y="1709525"/>
            <a:ext cx="7844444" cy="400110"/>
          </a:xfrm>
          <a:prstGeom prst="rect">
            <a:avLst/>
          </a:prstGeom>
        </p:spPr>
        <p:txBody>
          <a:bodyPr wrap="square">
            <a:spAutoFit/>
          </a:bodyPr>
          <a:lstStyle/>
          <a:p>
            <a:r>
              <a:rPr lang="zh-CN" altLang="en-US" sz="2000" b="1" i="0" dirty="0" smtClean="0">
                <a:solidFill>
                  <a:srgbClr val="555555"/>
                </a:solidFill>
                <a:latin typeface="+mn-ea"/>
                <a:ea typeface="+mn-ea"/>
              </a:rPr>
              <a:t>漏洞</a:t>
            </a:r>
            <a:r>
              <a:rPr lang="en-US" altLang="zh-CN" sz="2000" b="1" i="0" dirty="0" smtClean="0">
                <a:solidFill>
                  <a:srgbClr val="555555"/>
                </a:solidFill>
                <a:latin typeface="+mn-ea"/>
                <a:ea typeface="+mn-ea"/>
              </a:rPr>
              <a:t>patch</a:t>
            </a:r>
            <a:r>
              <a:rPr lang="zh-CN" altLang="en-US" sz="2000" b="1" i="0" dirty="0" smtClean="0">
                <a:solidFill>
                  <a:srgbClr val="555555"/>
                </a:solidFill>
                <a:latin typeface="+mn-ea"/>
                <a:ea typeface="+mn-ea"/>
              </a:rPr>
              <a:t>： </a:t>
            </a:r>
            <a:r>
              <a:rPr lang="en-US" altLang="zh-CN" sz="2000" b="1" i="0" dirty="0">
                <a:solidFill>
                  <a:srgbClr val="555555"/>
                </a:solidFill>
                <a:latin typeface="+mn-ea"/>
                <a:ea typeface="+mn-ea"/>
              </a:rPr>
              <a:t>/</a:t>
            </a:r>
            <a:r>
              <a:rPr lang="en-US" altLang="zh-CN" sz="2000" b="1" i="0" dirty="0" smtClean="0">
                <a:solidFill>
                  <a:srgbClr val="555555"/>
                </a:solidFill>
                <a:latin typeface="+mn-ea"/>
                <a:ea typeface="+mn-ea"/>
              </a:rPr>
              <a:t>system/core/</a:t>
            </a:r>
            <a:r>
              <a:rPr lang="en-US" altLang="zh-CN" sz="2000" b="1" i="0" dirty="0" err="1" smtClean="0">
                <a:solidFill>
                  <a:srgbClr val="555555"/>
                </a:solidFill>
                <a:latin typeface="+mn-ea"/>
                <a:ea typeface="+mn-ea"/>
              </a:rPr>
              <a:t>init</a:t>
            </a:r>
            <a:r>
              <a:rPr lang="en-US" altLang="zh-CN" sz="2000" b="1" i="0" dirty="0" smtClean="0">
                <a:solidFill>
                  <a:srgbClr val="555555"/>
                </a:solidFill>
                <a:latin typeface="+mn-ea"/>
                <a:ea typeface="+mn-ea"/>
              </a:rPr>
              <a:t>/</a:t>
            </a:r>
            <a:r>
              <a:rPr lang="en-US" altLang="zh-CN" sz="2000" b="1" i="0" dirty="0" err="1" smtClean="0">
                <a:solidFill>
                  <a:srgbClr val="555555"/>
                </a:solidFill>
                <a:latin typeface="+mn-ea"/>
                <a:ea typeface="+mn-ea"/>
              </a:rPr>
              <a:t>device.c</a:t>
            </a:r>
            <a:r>
              <a:rPr lang="en-US" altLang="zh-CN" sz="2000" b="1" i="0" dirty="0" smtClean="0">
                <a:solidFill>
                  <a:srgbClr val="555555"/>
                </a:solidFill>
                <a:latin typeface="+mn-ea"/>
                <a:ea typeface="+mn-ea"/>
              </a:rPr>
              <a:t>  </a:t>
            </a:r>
            <a:r>
              <a:rPr lang="en-US" altLang="zh-CN" sz="2000" b="1" dirty="0" err="1" smtClean="0">
                <a:solidFill>
                  <a:srgbClr val="555555"/>
                </a:solidFill>
                <a:latin typeface="+mn-ea"/>
                <a:ea typeface="+mn-ea"/>
              </a:rPr>
              <a:t>open_uevent_socket</a:t>
            </a:r>
            <a:r>
              <a:rPr lang="en-US" altLang="zh-CN" sz="2000" b="1" dirty="0" smtClean="0">
                <a:solidFill>
                  <a:srgbClr val="555555"/>
                </a:solidFill>
                <a:latin typeface="+mn-ea"/>
                <a:ea typeface="+mn-ea"/>
              </a:rPr>
              <a:t> </a:t>
            </a:r>
            <a:r>
              <a:rPr lang="en-US" altLang="zh-CN" sz="2000" b="1" i="0" dirty="0" smtClean="0">
                <a:solidFill>
                  <a:srgbClr val="555555"/>
                </a:solidFill>
                <a:latin typeface="+mn-ea"/>
                <a:ea typeface="+mn-ea"/>
              </a:rPr>
              <a:t>  </a:t>
            </a:r>
            <a:endParaRPr lang="en-US" altLang="zh-CN" sz="2000" b="1" dirty="0" smtClean="0">
              <a:solidFill>
                <a:srgbClr val="555555"/>
              </a:solidFill>
              <a:latin typeface="+mn-ea"/>
            </a:endParaRP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3" name="文本框 12"/>
          <p:cNvSpPr txBox="1"/>
          <p:nvPr/>
        </p:nvSpPr>
        <p:spPr>
          <a:xfrm>
            <a:off x="584587" y="2517711"/>
            <a:ext cx="8359981" cy="3693319"/>
          </a:xfrm>
          <a:prstGeom prst="rect">
            <a:avLst/>
          </a:prstGeom>
          <a:noFill/>
        </p:spPr>
        <p:txBody>
          <a:bodyPr wrap="none" rtlCol="0">
            <a:spAutoFit/>
          </a:bodyPr>
          <a:lstStyle/>
          <a:p>
            <a:pPr>
              <a:buNone/>
            </a:pPr>
            <a:r>
              <a:rPr lang="en-US" altLang="zh-CN" sz="1800" i="0" dirty="0" smtClean="0">
                <a:solidFill>
                  <a:schemeClr val="tx1"/>
                </a:solidFill>
              </a:rPr>
              <a:t>      </a:t>
            </a:r>
            <a:r>
              <a:rPr lang="en-US" altLang="zh-CN" sz="1800" i="0" dirty="0" err="1" smtClean="0">
                <a:solidFill>
                  <a:schemeClr val="tx1"/>
                </a:solidFill>
              </a:rPr>
              <a:t>addr.nl_family</a:t>
            </a:r>
            <a:r>
              <a:rPr lang="en-US" altLang="zh-CN" sz="1800" i="0" dirty="0" smtClean="0">
                <a:solidFill>
                  <a:schemeClr val="tx1"/>
                </a:solidFill>
              </a:rPr>
              <a:t> </a:t>
            </a:r>
            <a:r>
              <a:rPr lang="en-US" altLang="zh-CN" sz="1800" i="0" dirty="0">
                <a:solidFill>
                  <a:schemeClr val="tx1"/>
                </a:solidFill>
              </a:rPr>
              <a:t>= </a:t>
            </a:r>
            <a:r>
              <a:rPr lang="en-US" altLang="zh-CN" sz="1800" i="0" dirty="0" smtClean="0">
                <a:solidFill>
                  <a:schemeClr val="tx1"/>
                </a:solidFill>
              </a:rPr>
              <a:t>AF_NETLINK;</a:t>
            </a:r>
          </a:p>
          <a:p>
            <a:pPr>
              <a:buNone/>
            </a:pPr>
            <a:r>
              <a:rPr lang="en-US" altLang="zh-CN" sz="1800" i="0" dirty="0" smtClean="0">
                <a:solidFill>
                  <a:schemeClr val="tx1"/>
                </a:solidFill>
              </a:rPr>
              <a:t>      </a:t>
            </a:r>
            <a:r>
              <a:rPr lang="en-US" altLang="zh-CN" sz="1800" i="0" dirty="0" err="1" smtClean="0">
                <a:solidFill>
                  <a:schemeClr val="tx1"/>
                </a:solidFill>
              </a:rPr>
              <a:t>addr.nl_pid</a:t>
            </a:r>
            <a:r>
              <a:rPr lang="en-US" altLang="zh-CN" sz="1800" i="0" dirty="0" smtClean="0">
                <a:solidFill>
                  <a:schemeClr val="tx1"/>
                </a:solidFill>
              </a:rPr>
              <a:t> </a:t>
            </a:r>
            <a:r>
              <a:rPr lang="en-US" altLang="zh-CN" sz="1800" i="0" dirty="0">
                <a:solidFill>
                  <a:schemeClr val="tx1"/>
                </a:solidFill>
              </a:rPr>
              <a:t>= </a:t>
            </a:r>
            <a:r>
              <a:rPr lang="en-US" altLang="zh-CN" sz="1800" i="0" dirty="0" err="1">
                <a:solidFill>
                  <a:schemeClr val="tx1"/>
                </a:solidFill>
              </a:rPr>
              <a:t>getpid</a:t>
            </a:r>
            <a:r>
              <a:rPr lang="en-US" altLang="zh-CN" sz="1800" i="0" dirty="0">
                <a:solidFill>
                  <a:schemeClr val="tx1"/>
                </a:solidFill>
              </a:rPr>
              <a:t>();</a:t>
            </a:r>
          </a:p>
          <a:p>
            <a:pPr>
              <a:buNone/>
            </a:pPr>
            <a:r>
              <a:rPr lang="en-US" altLang="zh-CN" sz="1800" i="0" dirty="0">
                <a:solidFill>
                  <a:schemeClr val="tx1"/>
                </a:solidFill>
              </a:rPr>
              <a:t> </a:t>
            </a:r>
            <a:r>
              <a:rPr lang="en-US" altLang="zh-CN" sz="1800" i="0" dirty="0" smtClean="0">
                <a:solidFill>
                  <a:schemeClr val="tx1"/>
                </a:solidFill>
              </a:rPr>
              <a:t>     </a:t>
            </a:r>
            <a:r>
              <a:rPr lang="en-US" altLang="zh-CN" sz="1800" i="0" dirty="0" err="1" smtClean="0">
                <a:solidFill>
                  <a:schemeClr val="tx1"/>
                </a:solidFill>
              </a:rPr>
              <a:t>addr.nl_groups</a:t>
            </a:r>
            <a:r>
              <a:rPr lang="en-US" altLang="zh-CN" sz="1800" i="0" dirty="0" smtClean="0">
                <a:solidFill>
                  <a:schemeClr val="tx1"/>
                </a:solidFill>
              </a:rPr>
              <a:t> </a:t>
            </a:r>
            <a:r>
              <a:rPr lang="en-US" altLang="zh-CN" sz="1800" i="0" dirty="0">
                <a:solidFill>
                  <a:schemeClr val="tx1"/>
                </a:solidFill>
              </a:rPr>
              <a:t>= 0xffffffff</a:t>
            </a:r>
            <a:r>
              <a:rPr lang="en-US" altLang="zh-CN" sz="1800" i="0" dirty="0" smtClean="0">
                <a:solidFill>
                  <a:schemeClr val="tx1"/>
                </a:solidFill>
              </a:rPr>
              <a:t>;</a:t>
            </a:r>
          </a:p>
          <a:p>
            <a:pPr>
              <a:buNone/>
            </a:pPr>
            <a:r>
              <a:rPr lang="en-US" altLang="zh-CN" sz="1800" b="1" i="0" dirty="0">
                <a:solidFill>
                  <a:srgbClr val="009900"/>
                </a:solidFill>
              </a:rPr>
              <a:t>+    </a:t>
            </a:r>
            <a:r>
              <a:rPr lang="en-US" altLang="zh-CN" sz="1800" b="1" i="0" dirty="0" err="1">
                <a:solidFill>
                  <a:srgbClr val="009900"/>
                </a:solidFill>
              </a:rPr>
              <a:t>int</a:t>
            </a:r>
            <a:r>
              <a:rPr lang="en-US" altLang="zh-CN" sz="1800" b="1" i="0" dirty="0">
                <a:solidFill>
                  <a:srgbClr val="009900"/>
                </a:solidFill>
              </a:rPr>
              <a:t> on = 1;</a:t>
            </a:r>
            <a:endParaRPr lang="en-US" altLang="zh-CN" sz="1800" b="1" i="0" dirty="0" smtClean="0">
              <a:solidFill>
                <a:srgbClr val="009900"/>
              </a:solidFill>
            </a:endParaRPr>
          </a:p>
          <a:p>
            <a:pPr>
              <a:buNone/>
            </a:pPr>
            <a:r>
              <a:rPr lang="en-US" altLang="zh-CN" sz="1800" i="0" dirty="0" smtClean="0">
                <a:solidFill>
                  <a:schemeClr val="tx1"/>
                </a:solidFill>
              </a:rPr>
              <a:t>      s </a:t>
            </a:r>
            <a:r>
              <a:rPr lang="en-US" altLang="zh-CN" sz="1800" i="0" dirty="0">
                <a:solidFill>
                  <a:schemeClr val="tx1"/>
                </a:solidFill>
              </a:rPr>
              <a:t>= socket(PF_NETLINK, SOCK_DGRAM, NETLINK_KOBJECT_UEVENT);</a:t>
            </a:r>
          </a:p>
          <a:p>
            <a:pPr>
              <a:buNone/>
            </a:pPr>
            <a:r>
              <a:rPr lang="en-US" altLang="zh-CN" sz="1800" i="0" dirty="0">
                <a:solidFill>
                  <a:schemeClr val="tx1"/>
                </a:solidFill>
              </a:rPr>
              <a:t>    </a:t>
            </a:r>
            <a:r>
              <a:rPr lang="en-US" altLang="zh-CN" sz="1800" i="0" dirty="0" smtClean="0">
                <a:solidFill>
                  <a:schemeClr val="tx1"/>
                </a:solidFill>
              </a:rPr>
              <a:t>  if(s </a:t>
            </a:r>
            <a:r>
              <a:rPr lang="en-US" altLang="zh-CN" sz="1800" i="0" dirty="0">
                <a:solidFill>
                  <a:schemeClr val="tx1"/>
                </a:solidFill>
              </a:rPr>
              <a:t>&lt; 0)</a:t>
            </a:r>
          </a:p>
          <a:p>
            <a:pPr>
              <a:buNone/>
            </a:pPr>
            <a:r>
              <a:rPr lang="en-US" altLang="zh-CN" sz="1800" i="0" dirty="0">
                <a:solidFill>
                  <a:schemeClr val="tx1"/>
                </a:solidFill>
              </a:rPr>
              <a:t>      </a:t>
            </a:r>
            <a:r>
              <a:rPr lang="en-US" altLang="zh-CN" sz="1800" i="0" dirty="0" smtClean="0">
                <a:solidFill>
                  <a:schemeClr val="tx1"/>
                </a:solidFill>
              </a:rPr>
              <a:t>	return </a:t>
            </a:r>
            <a:r>
              <a:rPr lang="en-US" altLang="zh-CN" sz="1800" i="0" dirty="0">
                <a:solidFill>
                  <a:schemeClr val="tx1"/>
                </a:solidFill>
              </a:rPr>
              <a:t>-1;</a:t>
            </a:r>
          </a:p>
          <a:p>
            <a:pPr>
              <a:buNone/>
            </a:pPr>
            <a:r>
              <a:rPr lang="en-US" altLang="zh-CN" sz="1800" i="0" dirty="0">
                <a:solidFill>
                  <a:schemeClr val="tx1"/>
                </a:solidFill>
              </a:rPr>
              <a:t>    </a:t>
            </a:r>
            <a:r>
              <a:rPr lang="en-US" altLang="zh-CN" sz="1800" i="0" dirty="0" smtClean="0">
                <a:solidFill>
                  <a:schemeClr val="tx1"/>
                </a:solidFill>
              </a:rPr>
              <a:t>  </a:t>
            </a:r>
            <a:r>
              <a:rPr lang="en-US" altLang="zh-CN" sz="1800" i="0" dirty="0" err="1" smtClean="0">
                <a:solidFill>
                  <a:schemeClr val="tx1"/>
                </a:solidFill>
              </a:rPr>
              <a:t>setsockopt</a:t>
            </a:r>
            <a:r>
              <a:rPr lang="en-US" altLang="zh-CN" sz="1800" i="0" dirty="0" smtClean="0">
                <a:solidFill>
                  <a:schemeClr val="tx1"/>
                </a:solidFill>
              </a:rPr>
              <a:t>(s</a:t>
            </a:r>
            <a:r>
              <a:rPr lang="en-US" altLang="zh-CN" sz="1800" i="0" dirty="0">
                <a:solidFill>
                  <a:schemeClr val="tx1"/>
                </a:solidFill>
              </a:rPr>
              <a:t>, SOL_SOCKET, SO_RCVBUFFORCE, &amp;</a:t>
            </a:r>
            <a:r>
              <a:rPr lang="en-US" altLang="zh-CN" sz="1800" i="0" dirty="0" err="1">
                <a:solidFill>
                  <a:schemeClr val="tx1"/>
                </a:solidFill>
              </a:rPr>
              <a:t>sz</a:t>
            </a:r>
            <a:r>
              <a:rPr lang="en-US" altLang="zh-CN" sz="1800" i="0" dirty="0">
                <a:solidFill>
                  <a:schemeClr val="tx1"/>
                </a:solidFill>
              </a:rPr>
              <a:t>, </a:t>
            </a:r>
            <a:r>
              <a:rPr lang="en-US" altLang="zh-CN" sz="1800" i="0" dirty="0" err="1">
                <a:solidFill>
                  <a:schemeClr val="tx1"/>
                </a:solidFill>
              </a:rPr>
              <a:t>sizeof</a:t>
            </a:r>
            <a:r>
              <a:rPr lang="en-US" altLang="zh-CN" sz="1800" i="0" dirty="0">
                <a:solidFill>
                  <a:schemeClr val="tx1"/>
                </a:solidFill>
              </a:rPr>
              <a:t>(</a:t>
            </a:r>
            <a:r>
              <a:rPr lang="en-US" altLang="zh-CN" sz="1800" i="0" dirty="0" err="1">
                <a:solidFill>
                  <a:schemeClr val="tx1"/>
                </a:solidFill>
              </a:rPr>
              <a:t>sz</a:t>
            </a:r>
            <a:r>
              <a:rPr lang="en-US" altLang="zh-CN" sz="1800" i="0" dirty="0">
                <a:solidFill>
                  <a:schemeClr val="tx1"/>
                </a:solidFill>
              </a:rPr>
              <a:t>));</a:t>
            </a:r>
          </a:p>
          <a:p>
            <a:pPr>
              <a:buNone/>
            </a:pPr>
            <a:r>
              <a:rPr lang="en-US" altLang="zh-CN" sz="1800" b="1" i="0" dirty="0">
                <a:solidFill>
                  <a:srgbClr val="009900"/>
                </a:solidFill>
              </a:rPr>
              <a:t>+</a:t>
            </a:r>
            <a:r>
              <a:rPr lang="en-US" altLang="zh-CN" sz="1800" b="1" i="0" dirty="0" smtClean="0">
                <a:solidFill>
                  <a:srgbClr val="009900"/>
                </a:solidFill>
              </a:rPr>
              <a:t>    </a:t>
            </a:r>
            <a:r>
              <a:rPr lang="en-US" altLang="zh-CN" sz="1800" b="1" i="0" dirty="0" err="1">
                <a:solidFill>
                  <a:srgbClr val="009900"/>
                </a:solidFill>
              </a:rPr>
              <a:t>setsockopt</a:t>
            </a:r>
            <a:r>
              <a:rPr lang="en-US" altLang="zh-CN" sz="1800" b="1" i="0" dirty="0">
                <a:solidFill>
                  <a:srgbClr val="009900"/>
                </a:solidFill>
              </a:rPr>
              <a:t>(s, SOL_SOCKET, </a:t>
            </a:r>
            <a:r>
              <a:rPr lang="en-US" altLang="zh-CN" sz="1800" b="1" dirty="0">
                <a:solidFill>
                  <a:srgbClr val="009900"/>
                </a:solidFill>
              </a:rPr>
              <a:t>SO_PASSCRED</a:t>
            </a:r>
            <a:r>
              <a:rPr lang="en-US" altLang="zh-CN" sz="1800" b="1" i="0" dirty="0">
                <a:solidFill>
                  <a:srgbClr val="009900"/>
                </a:solidFill>
              </a:rPr>
              <a:t>, &amp;on, </a:t>
            </a:r>
            <a:r>
              <a:rPr lang="en-US" altLang="zh-CN" sz="1800" b="1" i="0" dirty="0" err="1">
                <a:solidFill>
                  <a:srgbClr val="009900"/>
                </a:solidFill>
              </a:rPr>
              <a:t>sizeof</a:t>
            </a:r>
            <a:r>
              <a:rPr lang="en-US" altLang="zh-CN" sz="1800" b="1" i="0" dirty="0">
                <a:solidFill>
                  <a:srgbClr val="009900"/>
                </a:solidFill>
              </a:rPr>
              <a:t>(on));</a:t>
            </a:r>
          </a:p>
          <a:p>
            <a:pPr>
              <a:buNone/>
            </a:pPr>
            <a:r>
              <a:rPr lang="en-US" altLang="zh-CN" sz="1800" i="0" dirty="0">
                <a:solidFill>
                  <a:schemeClr val="tx1"/>
                </a:solidFill>
              </a:rPr>
              <a:t>    </a:t>
            </a:r>
            <a:r>
              <a:rPr lang="en-US" altLang="zh-CN" sz="1800" i="0" dirty="0" smtClean="0">
                <a:solidFill>
                  <a:schemeClr val="tx1"/>
                </a:solidFill>
              </a:rPr>
              <a:t>  if(bind(s</a:t>
            </a:r>
            <a:r>
              <a:rPr lang="en-US" altLang="zh-CN" sz="1800" i="0" dirty="0">
                <a:solidFill>
                  <a:schemeClr val="tx1"/>
                </a:solidFill>
              </a:rPr>
              <a:t>, (</a:t>
            </a:r>
            <a:r>
              <a:rPr lang="en-US" altLang="zh-CN" sz="1800" i="0" dirty="0" err="1">
                <a:solidFill>
                  <a:schemeClr val="tx1"/>
                </a:solidFill>
              </a:rPr>
              <a:t>struct</a:t>
            </a:r>
            <a:r>
              <a:rPr lang="en-US" altLang="zh-CN" sz="1800" i="0" dirty="0">
                <a:solidFill>
                  <a:schemeClr val="tx1"/>
                </a:solidFill>
              </a:rPr>
              <a:t> </a:t>
            </a:r>
            <a:r>
              <a:rPr lang="en-US" altLang="zh-CN" sz="1800" i="0" dirty="0" err="1">
                <a:solidFill>
                  <a:schemeClr val="tx1"/>
                </a:solidFill>
              </a:rPr>
              <a:t>sockaddr</a:t>
            </a:r>
            <a:r>
              <a:rPr lang="en-US" altLang="zh-CN" sz="1800" i="0" dirty="0">
                <a:solidFill>
                  <a:schemeClr val="tx1"/>
                </a:solidFill>
              </a:rPr>
              <a:t> *) &amp;</a:t>
            </a:r>
            <a:r>
              <a:rPr lang="en-US" altLang="zh-CN" sz="1800" i="0" dirty="0" err="1">
                <a:solidFill>
                  <a:schemeClr val="tx1"/>
                </a:solidFill>
              </a:rPr>
              <a:t>addr</a:t>
            </a:r>
            <a:r>
              <a:rPr lang="en-US" altLang="zh-CN" sz="1800" i="0" dirty="0">
                <a:solidFill>
                  <a:schemeClr val="tx1"/>
                </a:solidFill>
              </a:rPr>
              <a:t>, </a:t>
            </a:r>
            <a:r>
              <a:rPr lang="en-US" altLang="zh-CN" sz="1800" i="0" dirty="0" err="1">
                <a:solidFill>
                  <a:schemeClr val="tx1"/>
                </a:solidFill>
              </a:rPr>
              <a:t>sizeof</a:t>
            </a:r>
            <a:r>
              <a:rPr lang="en-US" altLang="zh-CN" sz="1800" i="0" dirty="0">
                <a:solidFill>
                  <a:schemeClr val="tx1"/>
                </a:solidFill>
              </a:rPr>
              <a:t>(</a:t>
            </a:r>
            <a:r>
              <a:rPr lang="en-US" altLang="zh-CN" sz="1800" i="0" dirty="0" err="1">
                <a:solidFill>
                  <a:schemeClr val="tx1"/>
                </a:solidFill>
              </a:rPr>
              <a:t>addr</a:t>
            </a:r>
            <a:r>
              <a:rPr lang="en-US" altLang="zh-CN" sz="1800" i="0" dirty="0">
                <a:solidFill>
                  <a:schemeClr val="tx1"/>
                </a:solidFill>
              </a:rPr>
              <a:t>)) &lt; 0) </a:t>
            </a:r>
            <a:r>
              <a:rPr lang="en-US" altLang="zh-CN" sz="1800" i="0" dirty="0" smtClean="0">
                <a:solidFill>
                  <a:schemeClr val="tx1"/>
                </a:solidFill>
              </a:rPr>
              <a:t>{</a:t>
            </a:r>
          </a:p>
          <a:p>
            <a:pPr>
              <a:buNone/>
            </a:pPr>
            <a:r>
              <a:rPr lang="en-US" altLang="zh-CN" sz="1800" i="0" dirty="0">
                <a:solidFill>
                  <a:schemeClr val="tx1"/>
                </a:solidFill>
              </a:rPr>
              <a:t>	</a:t>
            </a:r>
            <a:r>
              <a:rPr lang="en-US" altLang="zh-CN" sz="1800" i="0" dirty="0" smtClean="0">
                <a:solidFill>
                  <a:schemeClr val="tx1"/>
                </a:solidFill>
              </a:rPr>
              <a:t>close(s</a:t>
            </a:r>
            <a:r>
              <a:rPr lang="en-US" altLang="zh-CN" sz="1800" i="0" dirty="0">
                <a:solidFill>
                  <a:schemeClr val="tx1"/>
                </a:solidFill>
              </a:rPr>
              <a:t>);</a:t>
            </a:r>
          </a:p>
          <a:p>
            <a:pPr>
              <a:buNone/>
            </a:pPr>
            <a:r>
              <a:rPr lang="en-US" altLang="zh-CN" sz="1800" i="0" dirty="0">
                <a:solidFill>
                  <a:schemeClr val="tx1"/>
                </a:solidFill>
              </a:rPr>
              <a:t>        </a:t>
            </a:r>
            <a:r>
              <a:rPr lang="en-US" altLang="zh-CN" sz="1800" i="0" dirty="0" smtClean="0">
                <a:solidFill>
                  <a:schemeClr val="tx1"/>
                </a:solidFill>
              </a:rPr>
              <a:t>	return </a:t>
            </a:r>
            <a:r>
              <a:rPr lang="en-US" altLang="zh-CN" sz="1800" i="0" dirty="0">
                <a:solidFill>
                  <a:schemeClr val="tx1"/>
                </a:solidFill>
              </a:rPr>
              <a:t>-1;</a:t>
            </a:r>
          </a:p>
          <a:p>
            <a:pPr>
              <a:buNone/>
            </a:pPr>
            <a:r>
              <a:rPr lang="en-US" altLang="zh-CN" sz="1800" i="0" dirty="0">
                <a:solidFill>
                  <a:schemeClr val="tx1"/>
                </a:solidFill>
              </a:rPr>
              <a:t>    }</a:t>
            </a:r>
            <a:endParaRPr lang="zh-CN" altLang="en-US" sz="1800" i="0" dirty="0" smtClean="0">
              <a:solidFill>
                <a:schemeClr val="tx1"/>
              </a:solidFill>
            </a:endParaRPr>
          </a:p>
        </p:txBody>
      </p:sp>
    </p:spTree>
    <p:custDataLst>
      <p:tags r:id="rId1"/>
    </p:custDataLst>
    <p:extLst>
      <p:ext uri="{BB962C8B-B14F-4D97-AF65-F5344CB8AC3E}">
        <p14:creationId xmlns:p14="http://schemas.microsoft.com/office/powerpoint/2010/main" val="157299731"/>
      </p:ext>
    </p:extLst>
  </p:cSld>
  <p:clrMapOvr>
    <a:masterClrMapping/>
  </p:clrMapOvr>
  <p:transition spd="slow" advTm="1677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5</a:t>
            </a:fld>
            <a:endParaRPr lang="en-US" altLang="zh-CN" sz="1400" i="0">
              <a:solidFill>
                <a:schemeClr val="tx1"/>
              </a:solidFill>
            </a:endParaRPr>
          </a:p>
        </p:txBody>
      </p:sp>
      <p:sp>
        <p:nvSpPr>
          <p:cNvPr id="14" name="矩形 13"/>
          <p:cNvSpPr/>
          <p:nvPr/>
        </p:nvSpPr>
        <p:spPr>
          <a:xfrm>
            <a:off x="1295400" y="1125682"/>
            <a:ext cx="7391400" cy="492443"/>
          </a:xfrm>
          <a:prstGeom prst="rect">
            <a:avLst/>
          </a:prstGeom>
        </p:spPr>
        <p:txBody>
          <a:bodyPr wrap="square">
            <a:spAutoFit/>
          </a:bodyPr>
          <a:lstStyle/>
          <a:p>
            <a:r>
              <a:rPr lang="en-US" altLang="zh-CN" sz="2600" b="1" i="0" kern="0" dirty="0" err="1" smtClean="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Gingerbreak</a:t>
            </a:r>
            <a:r>
              <a:rPr lang="en-US" altLang="zh-CN" sz="2600" b="1" i="0" kern="0" dirty="0" smtClean="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600" b="1" i="0" kern="0" dirty="0" smtClean="0">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漏洞</a:t>
            </a:r>
            <a:endParaRPr lang="en-US" altLang="zh-CN" sz="2600" b="1" i="0" kern="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矩形 4"/>
          <p:cNvSpPr/>
          <p:nvPr/>
        </p:nvSpPr>
        <p:spPr>
          <a:xfrm>
            <a:off x="838200" y="1853002"/>
            <a:ext cx="7996844" cy="707886"/>
          </a:xfrm>
          <a:prstGeom prst="rect">
            <a:avLst/>
          </a:prstGeom>
        </p:spPr>
        <p:txBody>
          <a:bodyPr wrap="square">
            <a:spAutoFit/>
          </a:bodyPr>
          <a:lstStyle/>
          <a:p>
            <a:r>
              <a:rPr lang="zh-CN" altLang="en-US" sz="2000" b="1" i="0" dirty="0" smtClean="0">
                <a:solidFill>
                  <a:srgbClr val="555555"/>
                </a:solidFill>
                <a:latin typeface="+mn-ea"/>
                <a:ea typeface="+mn-ea"/>
              </a:rPr>
              <a:t>漏洞</a:t>
            </a:r>
            <a:r>
              <a:rPr lang="en-US" altLang="zh-CN" sz="2000" b="1" i="0" dirty="0" smtClean="0">
                <a:solidFill>
                  <a:srgbClr val="555555"/>
                </a:solidFill>
                <a:latin typeface="+mn-ea"/>
                <a:ea typeface="+mn-ea"/>
              </a:rPr>
              <a:t>patch</a:t>
            </a:r>
            <a:r>
              <a:rPr lang="zh-CN" altLang="en-US" sz="2000" b="1" i="0" dirty="0" smtClean="0">
                <a:solidFill>
                  <a:srgbClr val="555555"/>
                </a:solidFill>
                <a:latin typeface="+mn-ea"/>
                <a:ea typeface="+mn-ea"/>
              </a:rPr>
              <a:t>： </a:t>
            </a:r>
            <a:r>
              <a:rPr lang="en-US" altLang="zh-CN" sz="2000" b="1" i="0" dirty="0">
                <a:solidFill>
                  <a:srgbClr val="555555"/>
                </a:solidFill>
                <a:latin typeface="+mn-ea"/>
                <a:ea typeface="+mn-ea"/>
              </a:rPr>
              <a:t>/</a:t>
            </a:r>
            <a:r>
              <a:rPr lang="en-US" altLang="zh-CN" sz="2000" b="1" i="0" dirty="0" smtClean="0">
                <a:solidFill>
                  <a:srgbClr val="555555"/>
                </a:solidFill>
                <a:latin typeface="+mn-ea"/>
                <a:ea typeface="+mn-ea"/>
              </a:rPr>
              <a:t>system/</a:t>
            </a:r>
            <a:r>
              <a:rPr lang="en-US" altLang="zh-CN" sz="2000" b="1" i="0" dirty="0" err="1" smtClean="0">
                <a:solidFill>
                  <a:srgbClr val="555555"/>
                </a:solidFill>
                <a:latin typeface="+mn-ea"/>
                <a:ea typeface="+mn-ea"/>
              </a:rPr>
              <a:t>vold</a:t>
            </a:r>
            <a:r>
              <a:rPr lang="en-US" altLang="zh-CN" sz="2000" b="1" i="0" dirty="0">
                <a:solidFill>
                  <a:srgbClr val="555555"/>
                </a:solidFill>
                <a:latin typeface="+mn-ea"/>
                <a:ea typeface="+mn-ea"/>
              </a:rPr>
              <a:t>/NetlinkManager.cpp </a:t>
            </a:r>
            <a:r>
              <a:rPr lang="en-US" altLang="zh-CN" sz="2000" b="1" dirty="0">
                <a:solidFill>
                  <a:srgbClr val="555555"/>
                </a:solidFill>
                <a:latin typeface="+mn-ea"/>
                <a:ea typeface="+mn-ea"/>
              </a:rPr>
              <a:t>NetlinkManager::start()</a:t>
            </a: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
          <p:cNvSpPr>
            <a:spLocks noChangeArrowheads="1"/>
          </p:cNvSpPr>
          <p:nvPr/>
        </p:nvSpPr>
        <p:spPr bwMode="auto">
          <a:xfrm>
            <a:off x="143035" y="4332925"/>
            <a:ext cx="28854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rgbClr val="000000"/>
              </a:solidFill>
              <a:effectLst/>
              <a:latin typeface="Arial Unicode MS" panose="020B0604020202020204" pitchFamily="34" charset="-122"/>
            </a:endParaRPr>
          </a:p>
        </p:txBody>
      </p:sp>
      <p:sp>
        <p:nvSpPr>
          <p:cNvPr id="13" name="文本框 12"/>
          <p:cNvSpPr txBox="1"/>
          <p:nvPr/>
        </p:nvSpPr>
        <p:spPr>
          <a:xfrm>
            <a:off x="457200" y="2592972"/>
            <a:ext cx="8686800" cy="3970318"/>
          </a:xfrm>
          <a:prstGeom prst="rect">
            <a:avLst/>
          </a:prstGeom>
          <a:noFill/>
        </p:spPr>
        <p:txBody>
          <a:bodyPr wrap="square" rtlCol="0">
            <a:spAutoFit/>
          </a:bodyPr>
          <a:lstStyle/>
          <a:p>
            <a:pPr>
              <a:buNone/>
            </a:pPr>
            <a:r>
              <a:rPr lang="en-US" altLang="zh-CN" sz="1800" b="1" i="0" dirty="0" smtClean="0">
                <a:solidFill>
                  <a:srgbClr val="009900"/>
                </a:solidFill>
              </a:rPr>
              <a:t>+    </a:t>
            </a:r>
            <a:r>
              <a:rPr lang="en-US" altLang="zh-CN" sz="1800" b="1" i="0" dirty="0" err="1" smtClean="0">
                <a:solidFill>
                  <a:srgbClr val="009900"/>
                </a:solidFill>
              </a:rPr>
              <a:t>int</a:t>
            </a:r>
            <a:r>
              <a:rPr lang="en-US" altLang="zh-CN" sz="1800" b="1" i="0" dirty="0" smtClean="0">
                <a:solidFill>
                  <a:srgbClr val="009900"/>
                </a:solidFill>
              </a:rPr>
              <a:t> </a:t>
            </a:r>
            <a:r>
              <a:rPr lang="en-US" altLang="zh-CN" sz="1800" b="1" i="0" dirty="0">
                <a:solidFill>
                  <a:srgbClr val="009900"/>
                </a:solidFill>
              </a:rPr>
              <a:t>on = 1</a:t>
            </a:r>
            <a:r>
              <a:rPr lang="en-US" altLang="zh-CN" sz="1800" b="1" i="0" dirty="0" smtClean="0">
                <a:solidFill>
                  <a:srgbClr val="009900"/>
                </a:solidFill>
              </a:rPr>
              <a:t>;</a:t>
            </a:r>
            <a:endParaRPr lang="en-US" altLang="zh-CN" sz="1800" b="1" i="0" dirty="0">
              <a:solidFill>
                <a:srgbClr val="009900"/>
              </a:solidFill>
            </a:endParaRPr>
          </a:p>
          <a:p>
            <a:pPr>
              <a:buNone/>
            </a:pPr>
            <a:r>
              <a:rPr lang="en-US" altLang="zh-CN" sz="1800" i="0" dirty="0">
                <a:solidFill>
                  <a:schemeClr val="tx1"/>
                </a:solidFill>
              </a:rPr>
              <a:t>    </a:t>
            </a:r>
            <a:r>
              <a:rPr lang="en-US" altLang="zh-CN" sz="1800" i="0" dirty="0" err="1">
                <a:solidFill>
                  <a:schemeClr val="tx1"/>
                </a:solidFill>
              </a:rPr>
              <a:t>nladdr.nl_family</a:t>
            </a:r>
            <a:r>
              <a:rPr lang="en-US" altLang="zh-CN" sz="1800" i="0" dirty="0">
                <a:solidFill>
                  <a:schemeClr val="tx1"/>
                </a:solidFill>
              </a:rPr>
              <a:t> = AF_NETLINK;</a:t>
            </a:r>
          </a:p>
          <a:p>
            <a:pPr>
              <a:buNone/>
            </a:pPr>
            <a:r>
              <a:rPr lang="en-US" altLang="zh-CN" sz="1800" i="0" dirty="0" smtClean="0">
                <a:solidFill>
                  <a:schemeClr val="tx1"/>
                </a:solidFill>
              </a:rPr>
              <a:t>if </a:t>
            </a:r>
            <a:r>
              <a:rPr lang="en-US" altLang="zh-CN" sz="1800" i="0" dirty="0">
                <a:solidFill>
                  <a:schemeClr val="tx1"/>
                </a:solidFill>
              </a:rPr>
              <a:t>((</a:t>
            </a:r>
            <a:r>
              <a:rPr lang="en-US" altLang="zh-CN" sz="1800" i="0" dirty="0" err="1">
                <a:solidFill>
                  <a:schemeClr val="tx1"/>
                </a:solidFill>
              </a:rPr>
              <a:t>mSock</a:t>
            </a:r>
            <a:r>
              <a:rPr lang="en-US" altLang="zh-CN" sz="1800" i="0" dirty="0">
                <a:solidFill>
                  <a:schemeClr val="tx1"/>
                </a:solidFill>
              </a:rPr>
              <a:t> = </a:t>
            </a:r>
            <a:r>
              <a:rPr lang="en-US" altLang="zh-CN" sz="1800" i="0" dirty="0" smtClean="0">
                <a:solidFill>
                  <a:schemeClr val="tx1"/>
                </a:solidFill>
              </a:rPr>
              <a:t>socket(PF_NETLINK, SOCK_DGRAM,</a:t>
            </a:r>
          </a:p>
          <a:p>
            <a:pPr>
              <a:buNone/>
            </a:pPr>
            <a:r>
              <a:rPr lang="en-US" altLang="zh-CN" sz="1800" i="0" dirty="0">
                <a:solidFill>
                  <a:schemeClr val="tx1"/>
                </a:solidFill>
              </a:rPr>
              <a:t>	</a:t>
            </a:r>
            <a:r>
              <a:rPr lang="en-US" altLang="zh-CN" sz="1800" i="0" dirty="0" smtClean="0">
                <a:solidFill>
                  <a:schemeClr val="tx1"/>
                </a:solidFill>
              </a:rPr>
              <a:t>	NETLINK_KOBJECT_UEVENT</a:t>
            </a:r>
            <a:r>
              <a:rPr lang="en-US" altLang="zh-CN" sz="1800" i="0" dirty="0">
                <a:solidFill>
                  <a:schemeClr val="tx1"/>
                </a:solidFill>
              </a:rPr>
              <a:t>)) &lt; 0) {</a:t>
            </a:r>
          </a:p>
          <a:p>
            <a:pPr>
              <a:buNone/>
            </a:pPr>
            <a:r>
              <a:rPr lang="en-US" altLang="zh-CN" sz="1800" i="0" dirty="0">
                <a:solidFill>
                  <a:schemeClr val="tx1"/>
                </a:solidFill>
              </a:rPr>
              <a:t>        SLOGE("Unable to create </a:t>
            </a:r>
            <a:r>
              <a:rPr lang="en-US" altLang="zh-CN" sz="1800" i="0" dirty="0" err="1">
                <a:solidFill>
                  <a:schemeClr val="tx1"/>
                </a:solidFill>
              </a:rPr>
              <a:t>uevent</a:t>
            </a:r>
            <a:r>
              <a:rPr lang="en-US" altLang="zh-CN" sz="1800" i="0" dirty="0">
                <a:solidFill>
                  <a:schemeClr val="tx1"/>
                </a:solidFill>
              </a:rPr>
              <a:t> socket: %s", </a:t>
            </a:r>
            <a:r>
              <a:rPr lang="en-US" altLang="zh-CN" sz="1800" i="0" dirty="0" err="1">
                <a:solidFill>
                  <a:schemeClr val="tx1"/>
                </a:solidFill>
              </a:rPr>
              <a:t>strerror</a:t>
            </a:r>
            <a:r>
              <a:rPr lang="en-US" altLang="zh-CN" sz="1800" i="0" dirty="0">
                <a:solidFill>
                  <a:schemeClr val="tx1"/>
                </a:solidFill>
              </a:rPr>
              <a:t>(</a:t>
            </a:r>
            <a:r>
              <a:rPr lang="en-US" altLang="zh-CN" sz="1800" i="0" dirty="0" err="1">
                <a:solidFill>
                  <a:schemeClr val="tx1"/>
                </a:solidFill>
              </a:rPr>
              <a:t>errno</a:t>
            </a:r>
            <a:r>
              <a:rPr lang="en-US" altLang="zh-CN" sz="1800" i="0" dirty="0">
                <a:solidFill>
                  <a:schemeClr val="tx1"/>
                </a:solidFill>
              </a:rPr>
              <a:t>));</a:t>
            </a:r>
          </a:p>
          <a:p>
            <a:pPr>
              <a:buNone/>
            </a:pPr>
            <a:r>
              <a:rPr lang="en-US" altLang="zh-CN" sz="1800" i="0" dirty="0" smtClean="0">
                <a:solidFill>
                  <a:schemeClr val="tx1"/>
                </a:solidFill>
              </a:rPr>
              <a:t>        return -1;    }</a:t>
            </a:r>
          </a:p>
          <a:p>
            <a:pPr>
              <a:buNone/>
            </a:pPr>
            <a:r>
              <a:rPr lang="en-US" altLang="zh-CN" sz="1800" b="1" i="0" dirty="0" smtClean="0">
                <a:solidFill>
                  <a:srgbClr val="009900"/>
                </a:solidFill>
              </a:rPr>
              <a:t>+   if (</a:t>
            </a:r>
            <a:r>
              <a:rPr lang="en-US" altLang="zh-CN" sz="1800" b="1" i="0" dirty="0" err="1" smtClean="0">
                <a:solidFill>
                  <a:srgbClr val="009900"/>
                </a:solidFill>
              </a:rPr>
              <a:t>setsockopt</a:t>
            </a:r>
            <a:r>
              <a:rPr lang="en-US" altLang="zh-CN" sz="1800" b="1" i="0" dirty="0" smtClean="0">
                <a:solidFill>
                  <a:srgbClr val="009900"/>
                </a:solidFill>
              </a:rPr>
              <a:t>(</a:t>
            </a:r>
            <a:r>
              <a:rPr lang="en-US" altLang="zh-CN" sz="1800" b="1" i="0" dirty="0" err="1" smtClean="0">
                <a:solidFill>
                  <a:srgbClr val="009900"/>
                </a:solidFill>
              </a:rPr>
              <a:t>mSock</a:t>
            </a:r>
            <a:r>
              <a:rPr lang="en-US" altLang="zh-CN" sz="1800" b="1" i="0" dirty="0" smtClean="0">
                <a:solidFill>
                  <a:srgbClr val="009900"/>
                </a:solidFill>
              </a:rPr>
              <a:t>, SOL_SOCKET, SO_PASSCRED, &amp;on, </a:t>
            </a:r>
            <a:r>
              <a:rPr lang="en-US" altLang="zh-CN" sz="1800" b="1" i="0" dirty="0" err="1" smtClean="0">
                <a:solidFill>
                  <a:srgbClr val="009900"/>
                </a:solidFill>
              </a:rPr>
              <a:t>sizeof</a:t>
            </a:r>
            <a:r>
              <a:rPr lang="en-US" altLang="zh-CN" sz="1800" b="1" i="0" dirty="0" smtClean="0">
                <a:solidFill>
                  <a:srgbClr val="009900"/>
                </a:solidFill>
              </a:rPr>
              <a:t>(on)) &lt; 0) </a:t>
            </a:r>
            <a:br>
              <a:rPr lang="en-US" altLang="zh-CN" sz="1800" b="1" i="0" dirty="0" smtClean="0">
                <a:solidFill>
                  <a:srgbClr val="009900"/>
                </a:solidFill>
              </a:rPr>
            </a:br>
            <a:r>
              <a:rPr lang="en-US" altLang="zh-CN" sz="1800" b="1" i="0" dirty="0" smtClean="0">
                <a:solidFill>
                  <a:srgbClr val="009900"/>
                </a:solidFill>
              </a:rPr>
              <a:t>+	{</a:t>
            </a:r>
          </a:p>
          <a:p>
            <a:pPr>
              <a:buNone/>
            </a:pPr>
            <a:r>
              <a:rPr lang="en-US" altLang="zh-CN" sz="1800" b="1" i="0" dirty="0" smtClean="0">
                <a:solidFill>
                  <a:srgbClr val="009900"/>
                </a:solidFill>
              </a:rPr>
              <a:t>+        	SLOGE("Unable to …: %s", </a:t>
            </a:r>
            <a:r>
              <a:rPr lang="en-US" altLang="zh-CN" sz="1800" b="1" i="0" dirty="0" err="1" smtClean="0">
                <a:solidFill>
                  <a:srgbClr val="009900"/>
                </a:solidFill>
              </a:rPr>
              <a:t>strerror</a:t>
            </a:r>
            <a:r>
              <a:rPr lang="en-US" altLang="zh-CN" sz="1800" b="1" i="0" dirty="0" smtClean="0">
                <a:solidFill>
                  <a:srgbClr val="009900"/>
                </a:solidFill>
              </a:rPr>
              <a:t>(</a:t>
            </a:r>
            <a:r>
              <a:rPr lang="en-US" altLang="zh-CN" sz="1800" b="1" i="0" dirty="0" err="1" smtClean="0">
                <a:solidFill>
                  <a:srgbClr val="009900"/>
                </a:solidFill>
              </a:rPr>
              <a:t>errno</a:t>
            </a:r>
            <a:r>
              <a:rPr lang="en-US" altLang="zh-CN" sz="1800" b="1" i="0" dirty="0" smtClean="0">
                <a:solidFill>
                  <a:srgbClr val="009900"/>
                </a:solidFill>
              </a:rPr>
              <a:t>));</a:t>
            </a:r>
          </a:p>
          <a:p>
            <a:pPr>
              <a:buNone/>
            </a:pPr>
            <a:r>
              <a:rPr lang="en-US" altLang="zh-CN" sz="1800" b="1" i="0" dirty="0" smtClean="0">
                <a:solidFill>
                  <a:srgbClr val="009900"/>
                </a:solidFill>
              </a:rPr>
              <a:t>+        	return -1;</a:t>
            </a:r>
          </a:p>
          <a:p>
            <a:pPr>
              <a:buNone/>
            </a:pPr>
            <a:r>
              <a:rPr lang="en-US" altLang="zh-CN" sz="1800" b="1" i="0" dirty="0" smtClean="0">
                <a:solidFill>
                  <a:srgbClr val="009900"/>
                </a:solidFill>
              </a:rPr>
              <a:t>+    	}</a:t>
            </a:r>
          </a:p>
          <a:p>
            <a:pPr>
              <a:buNone/>
            </a:pPr>
            <a:r>
              <a:rPr lang="en-US" altLang="zh-CN" sz="1800" i="0" dirty="0" smtClean="0">
                <a:solidFill>
                  <a:schemeClr val="tx1"/>
                </a:solidFill>
              </a:rPr>
              <a:t>    if (bind(</a:t>
            </a:r>
            <a:r>
              <a:rPr lang="en-US" altLang="zh-CN" sz="1800" i="0" dirty="0" err="1" smtClean="0">
                <a:solidFill>
                  <a:schemeClr val="tx1"/>
                </a:solidFill>
              </a:rPr>
              <a:t>mSock</a:t>
            </a:r>
            <a:r>
              <a:rPr lang="en-US" altLang="zh-CN" sz="1800" i="0" dirty="0" smtClean="0">
                <a:solidFill>
                  <a:schemeClr val="tx1"/>
                </a:solidFill>
              </a:rPr>
              <a:t>, (</a:t>
            </a:r>
            <a:r>
              <a:rPr lang="en-US" altLang="zh-CN" sz="1800" i="0" dirty="0" err="1" smtClean="0">
                <a:solidFill>
                  <a:schemeClr val="tx1"/>
                </a:solidFill>
              </a:rPr>
              <a:t>struct</a:t>
            </a:r>
            <a:r>
              <a:rPr lang="en-US" altLang="zh-CN" sz="1800" i="0" dirty="0" smtClean="0">
                <a:solidFill>
                  <a:schemeClr val="tx1"/>
                </a:solidFill>
              </a:rPr>
              <a:t> </a:t>
            </a:r>
            <a:r>
              <a:rPr lang="en-US" altLang="zh-CN" sz="1800" i="0" dirty="0" err="1" smtClean="0">
                <a:solidFill>
                  <a:schemeClr val="tx1"/>
                </a:solidFill>
              </a:rPr>
              <a:t>sockaddr</a:t>
            </a:r>
            <a:r>
              <a:rPr lang="en-US" altLang="zh-CN" sz="1800" i="0" dirty="0" smtClean="0">
                <a:solidFill>
                  <a:schemeClr val="tx1"/>
                </a:solidFill>
              </a:rPr>
              <a:t> *) &amp;</a:t>
            </a:r>
            <a:r>
              <a:rPr lang="en-US" altLang="zh-CN" sz="1800" i="0" dirty="0" err="1" smtClean="0">
                <a:solidFill>
                  <a:schemeClr val="tx1"/>
                </a:solidFill>
              </a:rPr>
              <a:t>nladdr</a:t>
            </a:r>
            <a:r>
              <a:rPr lang="en-US" altLang="zh-CN" sz="1800" i="0" dirty="0" smtClean="0">
                <a:solidFill>
                  <a:schemeClr val="tx1"/>
                </a:solidFill>
              </a:rPr>
              <a:t>, </a:t>
            </a:r>
            <a:r>
              <a:rPr lang="en-US" altLang="zh-CN" sz="1800" i="0" dirty="0" err="1" smtClean="0">
                <a:solidFill>
                  <a:schemeClr val="tx1"/>
                </a:solidFill>
              </a:rPr>
              <a:t>sizeof</a:t>
            </a:r>
            <a:r>
              <a:rPr lang="en-US" altLang="zh-CN" sz="1800" i="0" dirty="0" smtClean="0">
                <a:solidFill>
                  <a:schemeClr val="tx1"/>
                </a:solidFill>
              </a:rPr>
              <a:t>(</a:t>
            </a:r>
            <a:r>
              <a:rPr lang="en-US" altLang="zh-CN" sz="1800" i="0" dirty="0" err="1" smtClean="0">
                <a:solidFill>
                  <a:schemeClr val="tx1"/>
                </a:solidFill>
              </a:rPr>
              <a:t>nladdr</a:t>
            </a:r>
            <a:r>
              <a:rPr lang="en-US" altLang="zh-CN" sz="1800" i="0" dirty="0" smtClean="0">
                <a:solidFill>
                  <a:schemeClr val="tx1"/>
                </a:solidFill>
              </a:rPr>
              <a:t>)) &lt; 0) {</a:t>
            </a:r>
          </a:p>
          <a:p>
            <a:pPr>
              <a:buNone/>
            </a:pPr>
            <a:r>
              <a:rPr lang="en-US" altLang="zh-CN" sz="1800" i="0" dirty="0" smtClean="0">
                <a:solidFill>
                  <a:schemeClr val="tx1"/>
                </a:solidFill>
              </a:rPr>
              <a:t>        </a:t>
            </a:r>
            <a:r>
              <a:rPr lang="en-US" altLang="zh-CN" sz="1800" i="0" dirty="0">
                <a:solidFill>
                  <a:schemeClr val="tx1"/>
                </a:solidFill>
              </a:rPr>
              <a:t>SLOGE("Unable to bind </a:t>
            </a:r>
            <a:r>
              <a:rPr lang="en-US" altLang="zh-CN" sz="1800" i="0" dirty="0" err="1">
                <a:solidFill>
                  <a:schemeClr val="tx1"/>
                </a:solidFill>
              </a:rPr>
              <a:t>uevent</a:t>
            </a:r>
            <a:r>
              <a:rPr lang="en-US" altLang="zh-CN" sz="1800" i="0" dirty="0">
                <a:solidFill>
                  <a:schemeClr val="tx1"/>
                </a:solidFill>
              </a:rPr>
              <a:t> socket: %s", </a:t>
            </a:r>
            <a:r>
              <a:rPr lang="en-US" altLang="zh-CN" sz="1800" i="0" dirty="0" err="1">
                <a:solidFill>
                  <a:schemeClr val="tx1"/>
                </a:solidFill>
              </a:rPr>
              <a:t>strerror</a:t>
            </a:r>
            <a:r>
              <a:rPr lang="en-US" altLang="zh-CN" sz="1800" i="0" dirty="0">
                <a:solidFill>
                  <a:schemeClr val="tx1"/>
                </a:solidFill>
              </a:rPr>
              <a:t>(</a:t>
            </a:r>
            <a:r>
              <a:rPr lang="en-US" altLang="zh-CN" sz="1800" i="0" dirty="0" err="1">
                <a:solidFill>
                  <a:schemeClr val="tx1"/>
                </a:solidFill>
              </a:rPr>
              <a:t>errno</a:t>
            </a:r>
            <a:r>
              <a:rPr lang="en-US" altLang="zh-CN" sz="1800" i="0" dirty="0">
                <a:solidFill>
                  <a:schemeClr val="tx1"/>
                </a:solidFill>
              </a:rPr>
              <a:t>));</a:t>
            </a:r>
          </a:p>
          <a:p>
            <a:pPr>
              <a:buNone/>
            </a:pPr>
            <a:r>
              <a:rPr lang="en-US" altLang="zh-CN" sz="1800" i="0" dirty="0">
                <a:solidFill>
                  <a:schemeClr val="tx1"/>
                </a:solidFill>
              </a:rPr>
              <a:t>        return -1</a:t>
            </a:r>
            <a:r>
              <a:rPr lang="en-US" altLang="zh-CN" sz="1800" i="0" dirty="0" smtClean="0">
                <a:solidFill>
                  <a:schemeClr val="tx1"/>
                </a:solidFill>
              </a:rPr>
              <a:t>;    </a:t>
            </a:r>
            <a:r>
              <a:rPr lang="en-US" altLang="zh-CN" sz="1800" i="0" dirty="0">
                <a:solidFill>
                  <a:schemeClr val="tx1"/>
                </a:solidFill>
              </a:rPr>
              <a:t>}</a:t>
            </a:r>
            <a:endParaRPr lang="zh-CN" altLang="en-US" sz="1800" i="0" dirty="0" smtClean="0">
              <a:solidFill>
                <a:schemeClr val="tx1"/>
              </a:solidFill>
            </a:endParaRPr>
          </a:p>
        </p:txBody>
      </p:sp>
      <p:sp>
        <p:nvSpPr>
          <p:cNvPr id="9" name="Title 1"/>
          <p:cNvSpPr txBox="1">
            <a:spLocks/>
          </p:cNvSpPr>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pPr>
              <a:lnSpc>
                <a:spcPct val="90000"/>
              </a:lnSpc>
            </a:pPr>
            <a:r>
              <a:rPr lang="zh-CN" altLang="en-US" sz="3600" b="1" i="0" kern="0" dirty="0" smtClean="0"/>
              <a:t>实例</a:t>
            </a:r>
            <a:r>
              <a:rPr lang="en-US" altLang="zh-CN" sz="3600" b="1" i="0" kern="0" dirty="0"/>
              <a:t>1</a:t>
            </a:r>
            <a:r>
              <a:rPr lang="zh-CN" altLang="en-US" sz="3600" b="1" i="0" kern="0" dirty="0" smtClean="0"/>
              <a:t>：</a:t>
            </a:r>
            <a:r>
              <a:rPr lang="en-US" altLang="zh-CN" sz="3600" b="1" i="0" kern="0" dirty="0" smtClean="0"/>
              <a:t>Android Root</a:t>
            </a:r>
            <a:r>
              <a:rPr lang="zh-CN" altLang="en-US" sz="3600" b="1" i="0" kern="0" dirty="0" smtClean="0"/>
              <a:t>漏洞</a:t>
            </a:r>
            <a:endParaRPr lang="en-US" altLang="zh-CN" sz="3600" b="1" i="0" kern="0" dirty="0"/>
          </a:p>
        </p:txBody>
      </p:sp>
    </p:spTree>
    <p:custDataLst>
      <p:tags r:id="rId1"/>
    </p:custDataLst>
    <p:extLst>
      <p:ext uri="{BB962C8B-B14F-4D97-AF65-F5344CB8AC3E}">
        <p14:creationId xmlns:p14="http://schemas.microsoft.com/office/powerpoint/2010/main" val="2867628407"/>
      </p:ext>
    </p:extLst>
  </p:cSld>
  <p:clrMapOvr>
    <a:masterClrMapping/>
  </p:clrMapOvr>
  <p:transition spd="slow" advTm="1677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zh-CN" altLang="en-US" sz="3600" b="1" dirty="0" smtClean="0"/>
              <a:t>设计：静态分析框架</a:t>
            </a:r>
            <a:endParaRPr lang="en-US" sz="3600" b="1"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6</a:t>
            </a:fld>
            <a:endParaRPr lang="en-US" altLang="zh-CN" dirty="0"/>
          </a:p>
        </p:txBody>
      </p:sp>
      <p:sp>
        <p:nvSpPr>
          <p:cNvPr id="9" name="Rectangle 3"/>
          <p:cNvSpPr txBox="1">
            <a:spLocks noChangeArrowheads="1"/>
          </p:cNvSpPr>
          <p:nvPr/>
        </p:nvSpPr>
        <p:spPr bwMode="auto">
          <a:xfrm>
            <a:off x="657523" y="1600200"/>
            <a:ext cx="4219277"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 typeface="Wingdings" panose="05000000000000000000" pitchFamily="2" charset="2"/>
              <a:buChar char="l"/>
            </a:pPr>
            <a:r>
              <a:rPr lang="zh-CN" altLang="en-US" sz="2400" i="0" kern="0" dirty="0"/>
              <a:t>这里我们需要匹配的是“</a:t>
            </a:r>
            <a:r>
              <a:rPr lang="zh-CN" altLang="en-US" sz="2400" b="1" i="0" kern="0" dirty="0">
                <a:solidFill>
                  <a:schemeClr val="accent1"/>
                </a:solidFill>
              </a:rPr>
              <a:t>正确的</a:t>
            </a:r>
            <a:r>
              <a:rPr lang="en-US" altLang="zh-CN" sz="2400" b="1" i="0" kern="0" dirty="0">
                <a:solidFill>
                  <a:schemeClr val="accent1"/>
                </a:solidFill>
              </a:rPr>
              <a:t>API</a:t>
            </a:r>
            <a:r>
              <a:rPr lang="zh-CN" altLang="en-US" sz="2400" b="1" i="0" kern="0" dirty="0">
                <a:solidFill>
                  <a:schemeClr val="accent1"/>
                </a:solidFill>
              </a:rPr>
              <a:t>逻辑</a:t>
            </a:r>
            <a:r>
              <a:rPr lang="zh-CN" altLang="en-US" sz="2400" i="0" kern="0" dirty="0"/>
              <a:t>”，因此是</a:t>
            </a:r>
            <a:r>
              <a:rPr lang="zh-CN" altLang="en-US" sz="2400" b="1" i="0" kern="0" dirty="0">
                <a:solidFill>
                  <a:schemeClr val="accent1"/>
                </a:solidFill>
              </a:rPr>
              <a:t>验证逻辑</a:t>
            </a:r>
            <a:r>
              <a:rPr lang="zh-CN" altLang="en-US" sz="2400" i="0" kern="0" dirty="0"/>
              <a:t>，而非直接</a:t>
            </a:r>
            <a:r>
              <a:rPr lang="zh-CN" altLang="en-US" sz="2400" b="1" i="0" kern="0" dirty="0">
                <a:solidFill>
                  <a:schemeClr val="accent1"/>
                </a:solidFill>
              </a:rPr>
              <a:t>匹配漏洞特征</a:t>
            </a:r>
            <a:r>
              <a:rPr lang="zh-CN" altLang="en-US" sz="2800" i="0" kern="0" dirty="0" smtClean="0"/>
              <a:t>。</a:t>
            </a:r>
            <a:endParaRPr lang="en-US" altLang="zh-CN" sz="2800" i="0" kern="0" dirty="0"/>
          </a:p>
          <a:p>
            <a:pPr eaLnBrk="1" hangingPunct="1">
              <a:buFont typeface="Wingdings" panose="05000000000000000000" pitchFamily="2" charset="2"/>
              <a:buChar char="l"/>
            </a:pPr>
            <a:endParaRPr lang="en-US" altLang="zh-CN" sz="2800" i="0" kern="0" dirty="0" smtClean="0"/>
          </a:p>
          <a:p>
            <a:pPr eaLnBrk="1" hangingPunct="1">
              <a:buFont typeface="Wingdings" panose="05000000000000000000" pitchFamily="2" charset="2"/>
              <a:buChar char="l"/>
            </a:pPr>
            <a:r>
              <a:rPr lang="zh-CN" altLang="en-US" sz="2400" i="0" kern="0" dirty="0"/>
              <a:t>静态分析</a:t>
            </a:r>
            <a:r>
              <a:rPr lang="zh-CN" altLang="en-US" sz="2400" i="0" kern="0" dirty="0" smtClean="0"/>
              <a:t>器的输出为基于</a:t>
            </a:r>
            <a:r>
              <a:rPr lang="en-US" altLang="zh-CN" sz="2400" i="0" kern="0" dirty="0" smtClean="0"/>
              <a:t>AST</a:t>
            </a:r>
            <a:r>
              <a:rPr lang="zh-CN" altLang="en-US" sz="2400" i="0" kern="0" dirty="0" smtClean="0"/>
              <a:t>，</a:t>
            </a:r>
            <a:r>
              <a:rPr lang="en-US" altLang="zh-CN" sz="2400" i="0" kern="0" dirty="0" smtClean="0"/>
              <a:t>CFG</a:t>
            </a:r>
            <a:r>
              <a:rPr lang="zh-CN" altLang="en-US" sz="2400" i="0" kern="0" dirty="0" smtClean="0"/>
              <a:t>，</a:t>
            </a:r>
            <a:r>
              <a:rPr lang="en-US" altLang="zh-CN" sz="2400" i="0" kern="0" dirty="0" smtClean="0"/>
              <a:t>DFG</a:t>
            </a:r>
            <a:r>
              <a:rPr lang="zh-CN" altLang="en-US" sz="2400" i="0" kern="0" dirty="0" smtClean="0"/>
              <a:t>生成的 程序依赖图（</a:t>
            </a:r>
            <a:r>
              <a:rPr lang="en-US" altLang="zh-CN" sz="2400" i="0" kern="0" dirty="0" smtClean="0"/>
              <a:t>PDG</a:t>
            </a:r>
            <a:r>
              <a:rPr lang="zh-CN" altLang="en-US" sz="2400" i="0" kern="0" dirty="0" smtClean="0"/>
              <a:t>），包含了源代码的</a:t>
            </a:r>
            <a:r>
              <a:rPr lang="zh-CN" altLang="en-US" sz="2400" b="1" i="0" kern="0" dirty="0" smtClean="0">
                <a:solidFill>
                  <a:schemeClr val="accent1"/>
                </a:solidFill>
              </a:rPr>
              <a:t>全部语义特征</a:t>
            </a:r>
            <a:r>
              <a:rPr lang="zh-CN" altLang="en-US" sz="2400" i="0" kern="0" dirty="0" smtClean="0"/>
              <a:t>和</a:t>
            </a:r>
            <a:r>
              <a:rPr lang="zh-CN" altLang="en-US" sz="2400" b="1" i="0" kern="0" dirty="0" smtClean="0">
                <a:solidFill>
                  <a:schemeClr val="accent1"/>
                </a:solidFill>
              </a:rPr>
              <a:t>信息流特征</a:t>
            </a:r>
            <a:r>
              <a:rPr lang="zh-CN" altLang="en-US" sz="2400" i="0" kern="0" dirty="0" smtClean="0"/>
              <a:t>。</a:t>
            </a:r>
            <a:endParaRPr lang="en-US" altLang="zh-CN" sz="2400" i="0" kern="0" dirty="0"/>
          </a:p>
        </p:txBody>
      </p:sp>
      <p:sp>
        <p:nvSpPr>
          <p:cNvPr id="6" name="Flowchart: Alternate Process 5"/>
          <p:cNvSpPr/>
          <p:nvPr/>
        </p:nvSpPr>
        <p:spPr bwMode="auto">
          <a:xfrm>
            <a:off x="4800600" y="1143000"/>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7" name="TextBox 6"/>
          <p:cNvSpPr txBox="1"/>
          <p:nvPr/>
        </p:nvSpPr>
        <p:spPr>
          <a:xfrm>
            <a:off x="4909596" y="1315088"/>
            <a:ext cx="1811714" cy="369332"/>
          </a:xfrm>
          <a:prstGeom prst="rect">
            <a:avLst/>
          </a:prstGeom>
          <a:noFill/>
        </p:spPr>
        <p:txBody>
          <a:bodyPr wrap="none" rtlCol="0">
            <a:spAutoFit/>
          </a:bodyPr>
          <a:lstStyle/>
          <a:p>
            <a:pPr>
              <a:buNone/>
            </a:pPr>
            <a:r>
              <a:rPr lang="zh-CN" altLang="en-US" sz="1800" b="1" i="0" dirty="0" smtClean="0">
                <a:solidFill>
                  <a:schemeClr val="tx1"/>
                </a:solidFill>
              </a:rPr>
              <a:t>应用程序源代码</a:t>
            </a:r>
          </a:p>
        </p:txBody>
      </p:sp>
      <p:sp>
        <p:nvSpPr>
          <p:cNvPr id="11" name="Flowchart: Alternate Process 10"/>
          <p:cNvSpPr/>
          <p:nvPr/>
        </p:nvSpPr>
        <p:spPr bwMode="auto">
          <a:xfrm>
            <a:off x="4807829" y="3276600"/>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2" name="TextBox 11"/>
          <p:cNvSpPr txBox="1"/>
          <p:nvPr/>
        </p:nvSpPr>
        <p:spPr>
          <a:xfrm>
            <a:off x="4923746" y="3440668"/>
            <a:ext cx="1811714" cy="369332"/>
          </a:xfrm>
          <a:prstGeom prst="rect">
            <a:avLst/>
          </a:prstGeom>
          <a:noFill/>
        </p:spPr>
        <p:txBody>
          <a:bodyPr wrap="none" rtlCol="0">
            <a:spAutoFit/>
          </a:bodyPr>
          <a:lstStyle/>
          <a:p>
            <a:pPr algn="ctr">
              <a:buNone/>
            </a:pPr>
            <a:r>
              <a:rPr lang="zh-CN" altLang="en-US" sz="1800" b="1" i="0" dirty="0" smtClean="0">
                <a:solidFill>
                  <a:schemeClr val="tx1"/>
                </a:solidFill>
              </a:rPr>
              <a:t>抽象源代码结构</a:t>
            </a:r>
          </a:p>
        </p:txBody>
      </p:sp>
      <p:sp>
        <p:nvSpPr>
          <p:cNvPr id="15" name="Flowchart: Alternate Process 14"/>
          <p:cNvSpPr/>
          <p:nvPr/>
        </p:nvSpPr>
        <p:spPr bwMode="auto">
          <a:xfrm>
            <a:off x="4807829" y="5407024"/>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6" name="TextBox 15"/>
          <p:cNvSpPr txBox="1"/>
          <p:nvPr/>
        </p:nvSpPr>
        <p:spPr>
          <a:xfrm>
            <a:off x="5241224" y="5562694"/>
            <a:ext cx="1114409" cy="369332"/>
          </a:xfrm>
          <a:prstGeom prst="rect">
            <a:avLst/>
          </a:prstGeom>
          <a:noFill/>
        </p:spPr>
        <p:txBody>
          <a:bodyPr wrap="none" rtlCol="0">
            <a:spAutoFit/>
          </a:bodyPr>
          <a:lstStyle/>
          <a:p>
            <a:pPr algn="ctr">
              <a:buNone/>
            </a:pPr>
            <a:r>
              <a:rPr lang="zh-CN" altLang="en-US" sz="1800" b="1" i="0" dirty="0" smtClean="0">
                <a:solidFill>
                  <a:schemeClr val="tx1"/>
                </a:solidFill>
              </a:rPr>
              <a:t>漏洞报告</a:t>
            </a:r>
            <a:endParaRPr lang="en-US" altLang="zh-CN" sz="1800" b="1" i="0" dirty="0" smtClean="0">
              <a:solidFill>
                <a:schemeClr val="tx1"/>
              </a:solidFill>
            </a:endParaRPr>
          </a:p>
        </p:txBody>
      </p:sp>
      <p:sp>
        <p:nvSpPr>
          <p:cNvPr id="17" name="Oval 16"/>
          <p:cNvSpPr/>
          <p:nvPr/>
        </p:nvSpPr>
        <p:spPr bwMode="auto">
          <a:xfrm>
            <a:off x="4829601" y="2209800"/>
            <a:ext cx="1937657" cy="762000"/>
          </a:xfrm>
          <a:prstGeom prst="ellipse">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9" name="TextBox 18"/>
          <p:cNvSpPr txBox="1"/>
          <p:nvPr/>
        </p:nvSpPr>
        <p:spPr>
          <a:xfrm>
            <a:off x="5117778" y="2425003"/>
            <a:ext cx="1346844" cy="369332"/>
          </a:xfrm>
          <a:prstGeom prst="rect">
            <a:avLst/>
          </a:prstGeom>
          <a:noFill/>
        </p:spPr>
        <p:txBody>
          <a:bodyPr wrap="none" rtlCol="0">
            <a:spAutoFit/>
          </a:bodyPr>
          <a:lstStyle/>
          <a:p>
            <a:pPr>
              <a:buNone/>
            </a:pPr>
            <a:r>
              <a:rPr lang="zh-CN" altLang="en-US" sz="1800" b="1" i="0" dirty="0" smtClean="0">
                <a:solidFill>
                  <a:schemeClr val="tx1"/>
                </a:solidFill>
              </a:rPr>
              <a:t>静态分析器</a:t>
            </a:r>
          </a:p>
        </p:txBody>
      </p:sp>
      <p:sp>
        <p:nvSpPr>
          <p:cNvPr id="20" name="Oval 19"/>
          <p:cNvSpPr/>
          <p:nvPr/>
        </p:nvSpPr>
        <p:spPr bwMode="auto">
          <a:xfrm>
            <a:off x="4829602" y="4303712"/>
            <a:ext cx="1937657" cy="762000"/>
          </a:xfrm>
          <a:prstGeom prst="ellipse">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1" name="TextBox 20"/>
          <p:cNvSpPr txBox="1"/>
          <p:nvPr/>
        </p:nvSpPr>
        <p:spPr>
          <a:xfrm>
            <a:off x="5282086" y="4500840"/>
            <a:ext cx="1114408" cy="369332"/>
          </a:xfrm>
          <a:prstGeom prst="rect">
            <a:avLst/>
          </a:prstGeom>
          <a:noFill/>
        </p:spPr>
        <p:txBody>
          <a:bodyPr wrap="none" rtlCol="0">
            <a:spAutoFit/>
          </a:bodyPr>
          <a:lstStyle/>
          <a:p>
            <a:pPr>
              <a:buNone/>
            </a:pPr>
            <a:r>
              <a:rPr lang="zh-CN" altLang="en-US" sz="1800" b="1" i="0" dirty="0" smtClean="0">
                <a:solidFill>
                  <a:schemeClr val="tx1"/>
                </a:solidFill>
              </a:rPr>
              <a:t>匹配</a:t>
            </a:r>
            <a:r>
              <a:rPr lang="zh-CN" altLang="en-US" sz="1800" b="1" i="0" dirty="0">
                <a:solidFill>
                  <a:schemeClr val="tx1"/>
                </a:solidFill>
              </a:rPr>
              <a:t>引擎</a:t>
            </a:r>
            <a:endParaRPr lang="zh-CN" altLang="en-US" sz="1800" b="1" i="0" dirty="0" smtClean="0">
              <a:solidFill>
                <a:schemeClr val="tx1"/>
              </a:solidFill>
            </a:endParaRPr>
          </a:p>
        </p:txBody>
      </p:sp>
      <p:sp>
        <p:nvSpPr>
          <p:cNvPr id="23" name="Flowchart: Alternate Process 22"/>
          <p:cNvSpPr/>
          <p:nvPr/>
        </p:nvSpPr>
        <p:spPr bwMode="auto">
          <a:xfrm>
            <a:off x="7133546" y="3276600"/>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4" name="TextBox 23"/>
          <p:cNvSpPr txBox="1"/>
          <p:nvPr/>
        </p:nvSpPr>
        <p:spPr>
          <a:xfrm>
            <a:off x="7344714" y="3440668"/>
            <a:ext cx="1579278" cy="369332"/>
          </a:xfrm>
          <a:prstGeom prst="rect">
            <a:avLst/>
          </a:prstGeom>
          <a:noFill/>
        </p:spPr>
        <p:txBody>
          <a:bodyPr wrap="none" rtlCol="0">
            <a:spAutoFit/>
          </a:bodyPr>
          <a:lstStyle/>
          <a:p>
            <a:pPr algn="ctr">
              <a:buNone/>
            </a:pPr>
            <a:r>
              <a:rPr lang="zh-CN" altLang="en-US" sz="1800" b="1" i="0" dirty="0" smtClean="0">
                <a:solidFill>
                  <a:schemeClr val="tx1"/>
                </a:solidFill>
              </a:rPr>
              <a:t>漏洞逻辑特征</a:t>
            </a:r>
          </a:p>
        </p:txBody>
      </p:sp>
      <p:cxnSp>
        <p:nvCxnSpPr>
          <p:cNvPr id="26" name="Straight Arrow Connector 25"/>
          <p:cNvCxnSpPr>
            <a:stCxn id="6" idx="2"/>
            <a:endCxn id="17" idx="0"/>
          </p:cNvCxnSpPr>
          <p:nvPr/>
        </p:nvCxnSpPr>
        <p:spPr bwMode="auto">
          <a:xfrm>
            <a:off x="5791200" y="1828800"/>
            <a:ext cx="7230" cy="381000"/>
          </a:xfrm>
          <a:prstGeom prst="straightConnector1">
            <a:avLst/>
          </a:prstGeom>
          <a:noFill/>
          <a:ln w="25400" cap="flat" cmpd="sng" algn="ctr">
            <a:solidFill>
              <a:schemeClr val="tx2"/>
            </a:solidFill>
            <a:prstDash val="solid"/>
            <a:round/>
            <a:headEnd type="none" w="med" len="med"/>
            <a:tailEnd type="triangle"/>
          </a:ln>
          <a:effectLst/>
        </p:spPr>
      </p:cxnSp>
      <p:cxnSp>
        <p:nvCxnSpPr>
          <p:cNvPr id="29" name="Straight Arrow Connector 28"/>
          <p:cNvCxnSpPr>
            <a:stCxn id="17" idx="4"/>
            <a:endCxn id="11" idx="0"/>
          </p:cNvCxnSpPr>
          <p:nvPr/>
        </p:nvCxnSpPr>
        <p:spPr bwMode="auto">
          <a:xfrm flipH="1">
            <a:off x="5798429" y="2971800"/>
            <a:ext cx="1" cy="304800"/>
          </a:xfrm>
          <a:prstGeom prst="straightConnector1">
            <a:avLst/>
          </a:prstGeom>
          <a:noFill/>
          <a:ln w="25400" cap="flat" cmpd="sng" algn="ctr">
            <a:solidFill>
              <a:schemeClr val="tx2"/>
            </a:solidFill>
            <a:prstDash val="solid"/>
            <a:round/>
            <a:headEnd type="none" w="med" len="med"/>
            <a:tailEnd type="triangle"/>
          </a:ln>
          <a:effectLst/>
        </p:spPr>
      </p:cxnSp>
      <p:cxnSp>
        <p:nvCxnSpPr>
          <p:cNvPr id="35" name="Straight Arrow Connector 34"/>
          <p:cNvCxnSpPr>
            <a:stCxn id="11" idx="2"/>
            <a:endCxn id="20" idx="0"/>
          </p:cNvCxnSpPr>
          <p:nvPr/>
        </p:nvCxnSpPr>
        <p:spPr bwMode="auto">
          <a:xfrm>
            <a:off x="5798429" y="3962400"/>
            <a:ext cx="2" cy="341312"/>
          </a:xfrm>
          <a:prstGeom prst="straightConnector1">
            <a:avLst/>
          </a:prstGeom>
          <a:noFill/>
          <a:ln w="25400" cap="flat" cmpd="sng" algn="ctr">
            <a:solidFill>
              <a:schemeClr val="tx2"/>
            </a:solidFill>
            <a:prstDash val="solid"/>
            <a:round/>
            <a:headEnd type="none" w="med" len="med"/>
            <a:tailEnd type="triangle"/>
          </a:ln>
          <a:effectLst/>
        </p:spPr>
      </p:cxnSp>
      <p:cxnSp>
        <p:nvCxnSpPr>
          <p:cNvPr id="40" name="Straight Arrow Connector 39"/>
          <p:cNvCxnSpPr>
            <a:stCxn id="20" idx="4"/>
            <a:endCxn id="15" idx="0"/>
          </p:cNvCxnSpPr>
          <p:nvPr/>
        </p:nvCxnSpPr>
        <p:spPr bwMode="auto">
          <a:xfrm flipH="1">
            <a:off x="5798429" y="5065712"/>
            <a:ext cx="2" cy="341312"/>
          </a:xfrm>
          <a:prstGeom prst="straightConnector1">
            <a:avLst/>
          </a:prstGeom>
          <a:noFill/>
          <a:ln w="25400" cap="flat" cmpd="sng" algn="ctr">
            <a:solidFill>
              <a:schemeClr val="tx2"/>
            </a:solidFill>
            <a:prstDash val="solid"/>
            <a:round/>
            <a:headEnd type="none" w="med" len="med"/>
            <a:tailEnd type="triangle"/>
          </a:ln>
          <a:effectLst/>
        </p:spPr>
      </p:cxnSp>
      <p:cxnSp>
        <p:nvCxnSpPr>
          <p:cNvPr id="50" name="Elbow Connector 49"/>
          <p:cNvCxnSpPr>
            <a:stCxn id="23" idx="2"/>
            <a:endCxn id="20" idx="6"/>
          </p:cNvCxnSpPr>
          <p:nvPr/>
        </p:nvCxnSpPr>
        <p:spPr bwMode="auto">
          <a:xfrm rot="5400000">
            <a:off x="7084547" y="3645113"/>
            <a:ext cx="722312" cy="1356887"/>
          </a:xfrm>
          <a:prstGeom prst="bentConnector2">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159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9" presetClass="emph" presetSubtype="0" fill="hold" grpId="1" nodeType="clickEffect">
                                  <p:stCondLst>
                                    <p:cond delay="0"/>
                                  </p:stCondLst>
                                  <p:childTnLst>
                                    <p:animClr clrSpc="rgb" dir="cw">
                                      <p:cBhvr override="childStyle">
                                        <p:cTn id="19" dur="500" fill="hold"/>
                                        <p:tgtEl>
                                          <p:spTgt spid="23"/>
                                        </p:tgtEl>
                                        <p:attrNameLst>
                                          <p:attrName>style.color</p:attrName>
                                        </p:attrNameLst>
                                      </p:cBhvr>
                                      <p:to>
                                        <a:schemeClr val="accent2"/>
                                      </p:to>
                                    </p:animClr>
                                    <p:animClr clrSpc="rgb" dir="cw">
                                      <p:cBhvr>
                                        <p:cTn id="20" dur="500" fill="hold"/>
                                        <p:tgtEl>
                                          <p:spTgt spid="23"/>
                                        </p:tgtEl>
                                        <p:attrNameLst>
                                          <p:attrName>fillcolor</p:attrName>
                                        </p:attrNameLst>
                                      </p:cBhvr>
                                      <p:to>
                                        <a:schemeClr val="accent2"/>
                                      </p:to>
                                    </p:animClr>
                                    <p:set>
                                      <p:cBhvr>
                                        <p:cTn id="21" dur="500" fill="hold"/>
                                        <p:tgtEl>
                                          <p:spTgt spid="23"/>
                                        </p:tgtEl>
                                        <p:attrNameLst>
                                          <p:attrName>fill.type</p:attrName>
                                        </p:attrNameLst>
                                      </p:cBhvr>
                                      <p:to>
                                        <p:strVal val="solid"/>
                                      </p:to>
                                    </p:set>
                                    <p:set>
                                      <p:cBhvr>
                                        <p:cTn id="22" dur="500" fill="hold"/>
                                        <p:tgtEl>
                                          <p:spTgt spid="23"/>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grpId="1" nodeType="clickEffect">
                                  <p:stCondLst>
                                    <p:cond delay="0"/>
                                  </p:stCondLst>
                                  <p:childTnLst>
                                    <p:animClr clrSpc="rgb" dir="cw">
                                      <p:cBhvr override="childStyle">
                                        <p:cTn id="34" dur="500" fill="hold"/>
                                        <p:tgtEl>
                                          <p:spTgt spid="6"/>
                                        </p:tgtEl>
                                        <p:attrNameLst>
                                          <p:attrName>style.color</p:attrName>
                                        </p:attrNameLst>
                                      </p:cBhvr>
                                      <p:to>
                                        <a:schemeClr val="accent2"/>
                                      </p:to>
                                    </p:animClr>
                                    <p:animClr clrSpc="rgb" dir="cw">
                                      <p:cBhvr>
                                        <p:cTn id="35" dur="500" fill="hold"/>
                                        <p:tgtEl>
                                          <p:spTgt spid="6"/>
                                        </p:tgtEl>
                                        <p:attrNameLst>
                                          <p:attrName>fillcolor</p:attrName>
                                        </p:attrNameLst>
                                      </p:cBhvr>
                                      <p:to>
                                        <a:schemeClr val="accent2"/>
                                      </p:to>
                                    </p:animClr>
                                    <p:set>
                                      <p:cBhvr>
                                        <p:cTn id="36" dur="500" fill="hold"/>
                                        <p:tgtEl>
                                          <p:spTgt spid="6"/>
                                        </p:tgtEl>
                                        <p:attrNameLst>
                                          <p:attrName>fill.type</p:attrName>
                                        </p:attrNameLst>
                                      </p:cBhvr>
                                      <p:to>
                                        <p:strVal val="solid"/>
                                      </p:to>
                                    </p:set>
                                    <p:set>
                                      <p:cBhvr>
                                        <p:cTn id="37" dur="500" fill="hold"/>
                                        <p:tgtEl>
                                          <p:spTgt spid="6"/>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1"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9" presetClass="emph" presetSubtype="0" fill="hold" grpId="0" nodeType="clickEffect">
                                  <p:stCondLst>
                                    <p:cond delay="0"/>
                                  </p:stCondLst>
                                  <p:childTnLst>
                                    <p:animClr clrSpc="rgb" dir="cw">
                                      <p:cBhvr override="childStyle">
                                        <p:cTn id="54" dur="500" fill="hold"/>
                                        <p:tgtEl>
                                          <p:spTgt spid="17"/>
                                        </p:tgtEl>
                                        <p:attrNameLst>
                                          <p:attrName>style.color</p:attrName>
                                        </p:attrNameLst>
                                      </p:cBhvr>
                                      <p:to>
                                        <a:schemeClr val="accent2"/>
                                      </p:to>
                                    </p:animClr>
                                    <p:animClr clrSpc="rgb" dir="cw">
                                      <p:cBhvr>
                                        <p:cTn id="55" dur="500" fill="hold"/>
                                        <p:tgtEl>
                                          <p:spTgt spid="17"/>
                                        </p:tgtEl>
                                        <p:attrNameLst>
                                          <p:attrName>fillcolor</p:attrName>
                                        </p:attrNameLst>
                                      </p:cBhvr>
                                      <p:to>
                                        <a:schemeClr val="accent2"/>
                                      </p:to>
                                    </p:animClr>
                                    <p:set>
                                      <p:cBhvr>
                                        <p:cTn id="56" dur="500" fill="hold"/>
                                        <p:tgtEl>
                                          <p:spTgt spid="17"/>
                                        </p:tgtEl>
                                        <p:attrNameLst>
                                          <p:attrName>fill.type</p:attrName>
                                        </p:attrNameLst>
                                      </p:cBhvr>
                                      <p:to>
                                        <p:strVal val="solid"/>
                                      </p:to>
                                    </p:set>
                                    <p:set>
                                      <p:cBhvr>
                                        <p:cTn id="57" dur="500" fill="hold"/>
                                        <p:tgtEl>
                                          <p:spTgt spid="17"/>
                                        </p:tgtEl>
                                        <p:attrNameLst>
                                          <p:attrName>fill.on</p:attrName>
                                        </p:attrNameLst>
                                      </p:cBhvr>
                                      <p:to>
                                        <p:strVal val="tru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19" presetClass="emph" presetSubtype="0" fill="hold" grpId="1" nodeType="clickEffect">
                                  <p:stCondLst>
                                    <p:cond delay="0"/>
                                  </p:stCondLst>
                                  <p:childTnLst>
                                    <p:animClr clrSpc="rgb" dir="cw">
                                      <p:cBhvr override="childStyle">
                                        <p:cTn id="79" dur="500" fill="hold"/>
                                        <p:tgtEl>
                                          <p:spTgt spid="11"/>
                                        </p:tgtEl>
                                        <p:attrNameLst>
                                          <p:attrName>style.color</p:attrName>
                                        </p:attrNameLst>
                                      </p:cBhvr>
                                      <p:to>
                                        <a:schemeClr val="accent2"/>
                                      </p:to>
                                    </p:animClr>
                                    <p:animClr clrSpc="rgb" dir="cw">
                                      <p:cBhvr>
                                        <p:cTn id="80" dur="500" fill="hold"/>
                                        <p:tgtEl>
                                          <p:spTgt spid="11"/>
                                        </p:tgtEl>
                                        <p:attrNameLst>
                                          <p:attrName>fillcolor</p:attrName>
                                        </p:attrNameLst>
                                      </p:cBhvr>
                                      <p:to>
                                        <a:schemeClr val="accent2"/>
                                      </p:to>
                                    </p:animClr>
                                    <p:set>
                                      <p:cBhvr>
                                        <p:cTn id="81" dur="500" fill="hold"/>
                                        <p:tgtEl>
                                          <p:spTgt spid="11"/>
                                        </p:tgtEl>
                                        <p:attrNameLst>
                                          <p:attrName>fill.type</p:attrName>
                                        </p:attrNameLst>
                                      </p:cBhvr>
                                      <p:to>
                                        <p:strVal val="solid"/>
                                      </p:to>
                                    </p:set>
                                    <p:set>
                                      <p:cBhvr>
                                        <p:cTn id="82" dur="500" fill="hold"/>
                                        <p:tgtEl>
                                          <p:spTgt spid="11"/>
                                        </p:tgtEl>
                                        <p:attrNameLst>
                                          <p:attrName>fill.on</p:attrName>
                                        </p:attrNameLst>
                                      </p:cBhvr>
                                      <p:to>
                                        <p:strVal val="true"/>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500"/>
                                        <p:tgtEl>
                                          <p:spTgt spid="21"/>
                                        </p:tgtEl>
                                      </p:cBhvr>
                                    </p:animEffect>
                                  </p:childTnLst>
                                </p:cTn>
                              </p:par>
                            </p:childTnLst>
                          </p:cTn>
                        </p:par>
                      </p:childTnLst>
                    </p:cTn>
                  </p:par>
                  <p:par>
                    <p:cTn id="91" fill="hold">
                      <p:stCondLst>
                        <p:cond delay="indefinite"/>
                      </p:stCondLst>
                      <p:childTnLst>
                        <p:par>
                          <p:cTn id="92" fill="hold">
                            <p:stCondLst>
                              <p:cond delay="0"/>
                            </p:stCondLst>
                            <p:childTnLst>
                              <p:par>
                                <p:cTn id="93" presetID="19" presetClass="emph" presetSubtype="0" fill="hold" grpId="1" nodeType="clickEffect">
                                  <p:stCondLst>
                                    <p:cond delay="0"/>
                                  </p:stCondLst>
                                  <p:childTnLst>
                                    <p:animClr clrSpc="rgb" dir="cw">
                                      <p:cBhvr override="childStyle">
                                        <p:cTn id="94" dur="500" fill="hold"/>
                                        <p:tgtEl>
                                          <p:spTgt spid="20"/>
                                        </p:tgtEl>
                                        <p:attrNameLst>
                                          <p:attrName>style.color</p:attrName>
                                        </p:attrNameLst>
                                      </p:cBhvr>
                                      <p:to>
                                        <a:schemeClr val="accent2"/>
                                      </p:to>
                                    </p:animClr>
                                    <p:animClr clrSpc="rgb" dir="cw">
                                      <p:cBhvr>
                                        <p:cTn id="95" dur="500" fill="hold"/>
                                        <p:tgtEl>
                                          <p:spTgt spid="20"/>
                                        </p:tgtEl>
                                        <p:attrNameLst>
                                          <p:attrName>fillcolor</p:attrName>
                                        </p:attrNameLst>
                                      </p:cBhvr>
                                      <p:to>
                                        <a:schemeClr val="accent2"/>
                                      </p:to>
                                    </p:animClr>
                                    <p:set>
                                      <p:cBhvr>
                                        <p:cTn id="96" dur="500" fill="hold"/>
                                        <p:tgtEl>
                                          <p:spTgt spid="20"/>
                                        </p:tgtEl>
                                        <p:attrNameLst>
                                          <p:attrName>fill.type</p:attrName>
                                        </p:attrNameLst>
                                      </p:cBhvr>
                                      <p:to>
                                        <p:strVal val="solid"/>
                                      </p:to>
                                    </p:set>
                                    <p:set>
                                      <p:cBhvr>
                                        <p:cTn id="97" dur="500" fill="hold"/>
                                        <p:tgtEl>
                                          <p:spTgt spid="20"/>
                                        </p:tgtEl>
                                        <p:attrNameLst>
                                          <p:attrName>fill.on</p:attrName>
                                        </p:attrNameLst>
                                      </p:cBhvr>
                                      <p:to>
                                        <p:strVal val="true"/>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fade">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fade">
                                      <p:cBhvr>
                                        <p:cTn id="107" dur="500"/>
                                        <p:tgtEl>
                                          <p:spTgt spid="15"/>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fade">
                                      <p:cBhvr>
                                        <p:cTn id="110" dur="500"/>
                                        <p:tgtEl>
                                          <p:spTgt spid="16"/>
                                        </p:tgtEl>
                                      </p:cBhvr>
                                    </p:animEffect>
                                  </p:childTnLst>
                                </p:cTn>
                              </p:par>
                            </p:childTnLst>
                          </p:cTn>
                        </p:par>
                      </p:childTnLst>
                    </p:cTn>
                  </p:par>
                  <p:par>
                    <p:cTn id="111" fill="hold">
                      <p:stCondLst>
                        <p:cond delay="indefinite"/>
                      </p:stCondLst>
                      <p:childTnLst>
                        <p:par>
                          <p:cTn id="112" fill="hold">
                            <p:stCondLst>
                              <p:cond delay="0"/>
                            </p:stCondLst>
                            <p:childTnLst>
                              <p:par>
                                <p:cTn id="113" presetID="19" presetClass="emph" presetSubtype="0" fill="hold" grpId="1" nodeType="clickEffect">
                                  <p:stCondLst>
                                    <p:cond delay="0"/>
                                  </p:stCondLst>
                                  <p:childTnLst>
                                    <p:animClr clrSpc="rgb" dir="cw">
                                      <p:cBhvr override="childStyle">
                                        <p:cTn id="114" dur="500" fill="hold"/>
                                        <p:tgtEl>
                                          <p:spTgt spid="15"/>
                                        </p:tgtEl>
                                        <p:attrNameLst>
                                          <p:attrName>style.color</p:attrName>
                                        </p:attrNameLst>
                                      </p:cBhvr>
                                      <p:to>
                                        <a:schemeClr val="accent2"/>
                                      </p:to>
                                    </p:animClr>
                                    <p:animClr clrSpc="rgb" dir="cw">
                                      <p:cBhvr>
                                        <p:cTn id="115" dur="500" fill="hold"/>
                                        <p:tgtEl>
                                          <p:spTgt spid="15"/>
                                        </p:tgtEl>
                                        <p:attrNameLst>
                                          <p:attrName>fillcolor</p:attrName>
                                        </p:attrNameLst>
                                      </p:cBhvr>
                                      <p:to>
                                        <a:schemeClr val="accent2"/>
                                      </p:to>
                                    </p:animClr>
                                    <p:set>
                                      <p:cBhvr>
                                        <p:cTn id="116" dur="500" fill="hold"/>
                                        <p:tgtEl>
                                          <p:spTgt spid="15"/>
                                        </p:tgtEl>
                                        <p:attrNameLst>
                                          <p:attrName>fill.type</p:attrName>
                                        </p:attrNameLst>
                                      </p:cBhvr>
                                      <p:to>
                                        <p:strVal val="solid"/>
                                      </p:to>
                                    </p:set>
                                    <p:set>
                                      <p:cBhvr>
                                        <p:cTn id="117" dur="500" fill="hold"/>
                                        <p:tgtEl>
                                          <p:spTgt spid="15"/>
                                        </p:tgtEl>
                                        <p:attrNameLst>
                                          <p:attrName>fill.on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animBg="1"/>
      <p:bldP spid="6" grpId="1" animBg="1"/>
      <p:bldP spid="7" grpId="0"/>
      <p:bldP spid="11" grpId="0" animBg="1"/>
      <p:bldP spid="11" grpId="1" animBg="1"/>
      <p:bldP spid="12" grpId="0"/>
      <p:bldP spid="15" grpId="0" animBg="1"/>
      <p:bldP spid="15" grpId="1" animBg="1"/>
      <p:bldP spid="16" grpId="0"/>
      <p:bldP spid="17" grpId="0" animBg="1"/>
      <p:bldP spid="17" grpId="1" animBg="1"/>
      <p:bldP spid="19" grpId="0"/>
      <p:bldP spid="20" grpId="0" animBg="1"/>
      <p:bldP spid="20" grpId="1" animBg="1"/>
      <p:bldP spid="21" grpId="0"/>
      <p:bldP spid="23" grpId="0" animBg="1"/>
      <p:bldP spid="23" grpId="1"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5F56CACA-A83D-421B-B618-91300865F923}" type="slidenum">
              <a:rPr lang="en-US" altLang="zh-CN" smtClean="0"/>
              <a:pPr>
                <a:defRPr/>
              </a:pPr>
              <a:t>7</a:t>
            </a:fld>
            <a:endParaRPr lang="en-US" altLang="zh-CN" dirty="0"/>
          </a:p>
        </p:txBody>
      </p:sp>
      <p:sp>
        <p:nvSpPr>
          <p:cNvPr id="12" name="Flowchart: Process 2"/>
          <p:cNvSpPr/>
          <p:nvPr/>
        </p:nvSpPr>
        <p:spPr bwMode="auto">
          <a:xfrm>
            <a:off x="838199" y="3012869"/>
            <a:ext cx="1371600"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socket()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3" name="Flowchart: Process 13"/>
          <p:cNvSpPr/>
          <p:nvPr/>
        </p:nvSpPr>
        <p:spPr bwMode="auto">
          <a:xfrm>
            <a:off x="838199" y="4079281"/>
            <a:ext cx="1371600"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err="1">
                <a:solidFill>
                  <a:schemeClr val="bg1"/>
                </a:solidFill>
                <a:latin typeface="Arial" pitchFamily="34" charset="0"/>
                <a:ea typeface="宋体" pitchFamily="2" charset="-122"/>
                <a:cs typeface="Arial" pitchFamily="34" charset="0"/>
              </a:rPr>
              <a:t>s</a:t>
            </a:r>
            <a:r>
              <a:rPr lang="en-US" altLang="zh-CN" sz="1400" b="1" i="0" dirty="0" err="1" smtClean="0">
                <a:solidFill>
                  <a:schemeClr val="bg1"/>
                </a:solidFill>
                <a:latin typeface="Arial" pitchFamily="34" charset="0"/>
                <a:ea typeface="宋体" pitchFamily="2" charset="-122"/>
                <a:cs typeface="Arial" pitchFamily="34" charset="0"/>
              </a:rPr>
              <a:t>etsockopt</a:t>
            </a:r>
            <a:r>
              <a:rPr lang="en-US" altLang="zh-CN" sz="1400" b="1" i="0" dirty="0" smtClean="0">
                <a:solidFill>
                  <a:schemeClr val="bg1"/>
                </a:solidFill>
                <a:latin typeface="Arial" pitchFamily="34" charset="0"/>
                <a:ea typeface="宋体" pitchFamily="2" charset="-122"/>
                <a:cs typeface="Arial" pitchFamily="34" charset="0"/>
              </a:rPr>
              <a: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6" name="Flowchart: Process 16"/>
          <p:cNvSpPr/>
          <p:nvPr/>
        </p:nvSpPr>
        <p:spPr bwMode="auto">
          <a:xfrm>
            <a:off x="838200" y="5146469"/>
            <a:ext cx="1371600"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a:solidFill>
                  <a:schemeClr val="bg1"/>
                </a:solidFill>
                <a:latin typeface="Arial" pitchFamily="34" charset="0"/>
                <a:ea typeface="宋体" pitchFamily="2" charset="-122"/>
                <a:cs typeface="Arial" pitchFamily="34" charset="0"/>
              </a:rPr>
              <a:t>b</a:t>
            </a:r>
            <a:r>
              <a:rPr lang="en-US" altLang="zh-CN" sz="1400" b="1" i="0" dirty="0" smtClean="0">
                <a:solidFill>
                  <a:schemeClr val="bg1"/>
                </a:solidFill>
                <a:latin typeface="Arial" pitchFamily="34" charset="0"/>
                <a:ea typeface="宋体" pitchFamily="2" charset="-122"/>
                <a:cs typeface="Arial" pitchFamily="34" charset="0"/>
              </a:rPr>
              <a:t>ind()</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26" name="Straight Arrow Connector 66"/>
          <p:cNvCxnSpPr>
            <a:stCxn id="12" idx="2"/>
            <a:endCxn id="13" idx="0"/>
          </p:cNvCxnSpPr>
          <p:nvPr/>
        </p:nvCxnSpPr>
        <p:spPr bwMode="auto">
          <a:xfrm>
            <a:off x="1523999" y="3470069"/>
            <a:ext cx="0" cy="609212"/>
          </a:xfrm>
          <a:prstGeom prst="straightConnector1">
            <a:avLst/>
          </a:prstGeom>
          <a:noFill/>
          <a:ln w="25400" cap="flat" cmpd="sng" algn="ctr">
            <a:solidFill>
              <a:schemeClr val="tx1"/>
            </a:solidFill>
            <a:prstDash val="dash"/>
            <a:round/>
            <a:headEnd type="none" w="med" len="med"/>
            <a:tailEnd type="triangle"/>
          </a:ln>
          <a:effectLst/>
        </p:spPr>
      </p:cxnSp>
      <p:cxnSp>
        <p:nvCxnSpPr>
          <p:cNvPr id="27" name="Straight Arrow Connector 67"/>
          <p:cNvCxnSpPr>
            <a:endCxn id="16" idx="0"/>
          </p:cNvCxnSpPr>
          <p:nvPr/>
        </p:nvCxnSpPr>
        <p:spPr bwMode="auto">
          <a:xfrm>
            <a:off x="1523999" y="4571224"/>
            <a:ext cx="1" cy="575245"/>
          </a:xfrm>
          <a:prstGeom prst="straightConnector1">
            <a:avLst/>
          </a:prstGeom>
          <a:noFill/>
          <a:ln w="25400" cap="flat" cmpd="sng" algn="ctr">
            <a:solidFill>
              <a:schemeClr val="tx1"/>
            </a:solidFill>
            <a:prstDash val="dash"/>
            <a:round/>
            <a:headEnd type="none" w="med" len="med"/>
            <a:tailEnd type="triangle"/>
          </a:ln>
          <a:effectLst/>
        </p:spPr>
      </p:cxnSp>
      <p:sp>
        <p:nvSpPr>
          <p:cNvPr id="42" name="Flowchart: Process 2"/>
          <p:cNvSpPr/>
          <p:nvPr/>
        </p:nvSpPr>
        <p:spPr bwMode="auto">
          <a:xfrm>
            <a:off x="7315200" y="4079281"/>
            <a:ext cx="1371600" cy="457200"/>
          </a:xfrm>
          <a:prstGeom prst="flowChartProcess">
            <a:avLst/>
          </a:prstGeom>
          <a:solidFill>
            <a:srgbClr val="00B050"/>
          </a:solidFill>
          <a:ln>
            <a:solidFill>
              <a:srgbClr val="00B05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err="1" smtClean="0">
                <a:solidFill>
                  <a:schemeClr val="bg1"/>
                </a:solidFill>
                <a:latin typeface="Arial" pitchFamily="34" charset="0"/>
                <a:ea typeface="宋体" pitchFamily="2" charset="-122"/>
                <a:cs typeface="Arial" pitchFamily="34" charset="0"/>
              </a:rPr>
              <a:t>msock</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43" name="Flowchart: Process 13"/>
          <p:cNvSpPr/>
          <p:nvPr/>
        </p:nvSpPr>
        <p:spPr bwMode="auto">
          <a:xfrm>
            <a:off x="5410200" y="4079281"/>
            <a:ext cx="1371600"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err="1">
                <a:solidFill>
                  <a:schemeClr val="bg1"/>
                </a:solidFill>
                <a:latin typeface="Arial" pitchFamily="34" charset="0"/>
                <a:ea typeface="宋体" pitchFamily="2" charset="-122"/>
                <a:cs typeface="Arial" pitchFamily="34" charset="0"/>
              </a:rPr>
              <a:t>s</a:t>
            </a:r>
            <a:r>
              <a:rPr lang="en-US" altLang="zh-CN" sz="1400" b="1" i="0" dirty="0" err="1" smtClean="0">
                <a:solidFill>
                  <a:schemeClr val="bg1"/>
                </a:solidFill>
                <a:latin typeface="Arial" pitchFamily="34" charset="0"/>
                <a:ea typeface="宋体" pitchFamily="2" charset="-122"/>
                <a:cs typeface="Arial" pitchFamily="34" charset="0"/>
              </a:rPr>
              <a:t>etsockopt</a:t>
            </a:r>
            <a:r>
              <a:rPr lang="en-US" altLang="zh-CN" sz="1400" b="1" i="0" dirty="0" smtClean="0">
                <a:solidFill>
                  <a:schemeClr val="bg1"/>
                </a:solidFill>
                <a:latin typeface="Arial" pitchFamily="34" charset="0"/>
                <a:ea typeface="宋体" pitchFamily="2" charset="-122"/>
                <a:cs typeface="Arial" pitchFamily="34" charset="0"/>
              </a:rPr>
              <a: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44" name="Flowchart: Process 16"/>
          <p:cNvSpPr/>
          <p:nvPr/>
        </p:nvSpPr>
        <p:spPr bwMode="auto">
          <a:xfrm>
            <a:off x="5410200" y="5146469"/>
            <a:ext cx="1371600"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a:solidFill>
                  <a:schemeClr val="bg1"/>
                </a:solidFill>
                <a:latin typeface="Arial" pitchFamily="34" charset="0"/>
                <a:ea typeface="宋体" pitchFamily="2" charset="-122"/>
                <a:cs typeface="Arial" pitchFamily="34" charset="0"/>
              </a:rPr>
              <a:t>b</a:t>
            </a:r>
            <a:r>
              <a:rPr lang="en-US" altLang="zh-CN" sz="1400" b="1" i="0" dirty="0" smtClean="0">
                <a:solidFill>
                  <a:schemeClr val="bg1"/>
                </a:solidFill>
                <a:latin typeface="Arial" pitchFamily="34" charset="0"/>
                <a:ea typeface="宋体" pitchFamily="2" charset="-122"/>
                <a:cs typeface="Arial" pitchFamily="34" charset="0"/>
              </a:rPr>
              <a:t>ind()</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45" name="Straight Arrow Connector 66"/>
          <p:cNvCxnSpPr>
            <a:stCxn id="42" idx="0"/>
            <a:endCxn id="48" idx="3"/>
          </p:cNvCxnSpPr>
          <p:nvPr/>
        </p:nvCxnSpPr>
        <p:spPr bwMode="auto">
          <a:xfrm flipH="1" flipV="1">
            <a:off x="6781800" y="3241469"/>
            <a:ext cx="1219200" cy="837812"/>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cxnSp>
        <p:nvCxnSpPr>
          <p:cNvPr id="46" name="Straight Arrow Connector 67"/>
          <p:cNvCxnSpPr>
            <a:stCxn id="43" idx="2"/>
            <a:endCxn id="44" idx="0"/>
          </p:cNvCxnSpPr>
          <p:nvPr/>
        </p:nvCxnSpPr>
        <p:spPr bwMode="auto">
          <a:xfrm>
            <a:off x="6096000" y="4536481"/>
            <a:ext cx="0" cy="609988"/>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sp>
        <p:nvSpPr>
          <p:cNvPr id="48" name="Flowchart: Process 13"/>
          <p:cNvSpPr/>
          <p:nvPr/>
        </p:nvSpPr>
        <p:spPr bwMode="auto">
          <a:xfrm>
            <a:off x="5410200" y="3012869"/>
            <a:ext cx="1371600"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a:solidFill>
                  <a:schemeClr val="bg1"/>
                </a:solidFill>
                <a:latin typeface="Arial" pitchFamily="34" charset="0"/>
                <a:ea typeface="宋体" pitchFamily="2" charset="-122"/>
                <a:cs typeface="Arial" pitchFamily="34" charset="0"/>
              </a:rPr>
              <a:t>s</a:t>
            </a:r>
            <a:r>
              <a:rPr lang="en-US" altLang="zh-CN" sz="1400" b="1" i="0" dirty="0" smtClean="0">
                <a:solidFill>
                  <a:schemeClr val="bg1"/>
                </a:solidFill>
                <a:latin typeface="Arial" pitchFamily="34" charset="0"/>
                <a:ea typeface="宋体" pitchFamily="2" charset="-122"/>
                <a:cs typeface="Arial" pitchFamily="34" charset="0"/>
              </a:rPr>
              <a:t>ocket()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51" name="Straight Arrow Connector 66"/>
          <p:cNvCxnSpPr>
            <a:stCxn id="48" idx="2"/>
            <a:endCxn id="43" idx="0"/>
          </p:cNvCxnSpPr>
          <p:nvPr/>
        </p:nvCxnSpPr>
        <p:spPr bwMode="auto">
          <a:xfrm>
            <a:off x="6096000" y="3470069"/>
            <a:ext cx="0" cy="609212"/>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sp>
        <p:nvSpPr>
          <p:cNvPr id="69" name="Flowchart: Process 2"/>
          <p:cNvSpPr/>
          <p:nvPr/>
        </p:nvSpPr>
        <p:spPr bwMode="auto">
          <a:xfrm>
            <a:off x="7315200" y="1905000"/>
            <a:ext cx="1371600" cy="457200"/>
          </a:xfrm>
          <a:prstGeom prst="flowChartProcess">
            <a:avLst/>
          </a:prstGeom>
          <a:solidFill>
            <a:srgbClr val="00B050"/>
          </a:solidFill>
          <a:ln>
            <a:solidFill>
              <a:srgbClr val="00B05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a:solidFill>
                  <a:schemeClr val="bg1"/>
                </a:solidFill>
                <a:latin typeface="Arial" pitchFamily="34" charset="0"/>
                <a:ea typeface="宋体" pitchFamily="2" charset="-122"/>
                <a:cs typeface="Arial" pitchFamily="34" charset="0"/>
              </a:rPr>
              <a:t>PF_NETLINK</a:t>
            </a:r>
            <a:endParaRPr kumimoji="0" lang="zh-CN" altLang="en-US" sz="1400"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71" name="Flowchart: Process 2"/>
          <p:cNvSpPr/>
          <p:nvPr/>
        </p:nvSpPr>
        <p:spPr bwMode="auto">
          <a:xfrm>
            <a:off x="3048000" y="4079281"/>
            <a:ext cx="1699764" cy="457200"/>
          </a:xfrm>
          <a:prstGeom prst="flowChartProcess">
            <a:avLst/>
          </a:prstGeom>
          <a:solidFill>
            <a:srgbClr val="00B050"/>
          </a:solidFill>
          <a:ln>
            <a:solidFill>
              <a:srgbClr val="00B05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a:solidFill>
                  <a:schemeClr val="bg1"/>
                </a:solidFill>
                <a:latin typeface="Arial" pitchFamily="34" charset="0"/>
                <a:ea typeface="宋体" pitchFamily="2" charset="-122"/>
                <a:cs typeface="Arial" pitchFamily="34" charset="0"/>
              </a:rPr>
              <a:t>SO_PASSCRED</a:t>
            </a:r>
            <a:endParaRPr kumimoji="0" lang="zh-CN" altLang="en-US" sz="1400"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73" name="Flowchart: Process 2"/>
          <p:cNvSpPr/>
          <p:nvPr/>
        </p:nvSpPr>
        <p:spPr bwMode="auto">
          <a:xfrm>
            <a:off x="3091087" y="1905000"/>
            <a:ext cx="1613590" cy="457200"/>
          </a:xfrm>
          <a:prstGeom prst="flowChartProcess">
            <a:avLst/>
          </a:prstGeom>
          <a:solidFill>
            <a:srgbClr val="00B050"/>
          </a:solidFill>
          <a:ln>
            <a:solidFill>
              <a:srgbClr val="00B05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smtClean="0">
                <a:solidFill>
                  <a:schemeClr val="bg1"/>
                </a:solidFill>
                <a:latin typeface="Arial" pitchFamily="34" charset="0"/>
                <a:ea typeface="宋体" pitchFamily="2" charset="-122"/>
                <a:cs typeface="Arial" pitchFamily="34" charset="0"/>
              </a:rPr>
              <a:t>NETLINK_KOBJECT_UEVENT</a:t>
            </a:r>
            <a:endParaRPr lang="en-US" altLang="zh-CN" sz="1400" b="1" i="0" dirty="0">
              <a:solidFill>
                <a:schemeClr val="bg1"/>
              </a:solidFill>
              <a:latin typeface="Arial" pitchFamily="34" charset="0"/>
              <a:ea typeface="宋体" pitchFamily="2" charset="-122"/>
              <a:cs typeface="Arial" pitchFamily="34" charset="0"/>
            </a:endParaRPr>
          </a:p>
        </p:txBody>
      </p:sp>
      <p:cxnSp>
        <p:nvCxnSpPr>
          <p:cNvPr id="97" name="Straight Arrow Connector 66"/>
          <p:cNvCxnSpPr>
            <a:stCxn id="42" idx="1"/>
            <a:endCxn id="43" idx="3"/>
          </p:cNvCxnSpPr>
          <p:nvPr/>
        </p:nvCxnSpPr>
        <p:spPr bwMode="auto">
          <a:xfrm flipH="1">
            <a:off x="6781800" y="4307881"/>
            <a:ext cx="533400" cy="0"/>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cxnSp>
        <p:nvCxnSpPr>
          <p:cNvPr id="102" name="Straight Arrow Connector 66"/>
          <p:cNvCxnSpPr>
            <a:stCxn id="42" idx="2"/>
            <a:endCxn id="44" idx="3"/>
          </p:cNvCxnSpPr>
          <p:nvPr/>
        </p:nvCxnSpPr>
        <p:spPr bwMode="auto">
          <a:xfrm flipH="1">
            <a:off x="6781800" y="4536481"/>
            <a:ext cx="1219200" cy="838588"/>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cxnSp>
        <p:nvCxnSpPr>
          <p:cNvPr id="105" name="Straight Arrow Connector 66"/>
          <p:cNvCxnSpPr>
            <a:stCxn id="71" idx="3"/>
            <a:endCxn id="43" idx="1"/>
          </p:cNvCxnSpPr>
          <p:nvPr/>
        </p:nvCxnSpPr>
        <p:spPr bwMode="auto">
          <a:xfrm>
            <a:off x="4747764" y="4307881"/>
            <a:ext cx="662436" cy="0"/>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cxnSp>
        <p:nvCxnSpPr>
          <p:cNvPr id="109" name="Straight Arrow Connector 66"/>
          <p:cNvCxnSpPr>
            <a:stCxn id="73" idx="2"/>
            <a:endCxn id="48" idx="1"/>
          </p:cNvCxnSpPr>
          <p:nvPr/>
        </p:nvCxnSpPr>
        <p:spPr bwMode="auto">
          <a:xfrm>
            <a:off x="3897882" y="2362200"/>
            <a:ext cx="1512318" cy="879269"/>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cxnSp>
        <p:nvCxnSpPr>
          <p:cNvPr id="116" name="Straight Arrow Connector 66"/>
          <p:cNvCxnSpPr>
            <a:stCxn id="69" idx="2"/>
            <a:endCxn id="48" idx="3"/>
          </p:cNvCxnSpPr>
          <p:nvPr/>
        </p:nvCxnSpPr>
        <p:spPr bwMode="auto">
          <a:xfrm flipH="1">
            <a:off x="6781800" y="2362200"/>
            <a:ext cx="1219200" cy="879269"/>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sp>
        <p:nvSpPr>
          <p:cNvPr id="119" name="Flowchart: Process 2"/>
          <p:cNvSpPr/>
          <p:nvPr/>
        </p:nvSpPr>
        <p:spPr bwMode="auto">
          <a:xfrm>
            <a:off x="3323345" y="5146469"/>
            <a:ext cx="1149074" cy="457200"/>
          </a:xfrm>
          <a:prstGeom prst="flowChartProcess">
            <a:avLst/>
          </a:prstGeom>
          <a:solidFill>
            <a:srgbClr val="00B050"/>
          </a:solidFill>
          <a:ln>
            <a:solidFill>
              <a:srgbClr val="00B05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lnSpc>
                <a:spcPct val="90000"/>
              </a:lnSpc>
              <a:spcBef>
                <a:spcPct val="20000"/>
              </a:spcBef>
            </a:pPr>
            <a:r>
              <a:rPr lang="en-US" altLang="zh-CN" sz="1400" b="1" i="0" dirty="0" smtClean="0">
                <a:solidFill>
                  <a:schemeClr val="bg1"/>
                </a:solidFill>
                <a:latin typeface="Arial" pitchFamily="34" charset="0"/>
                <a:ea typeface="宋体" pitchFamily="2" charset="-122"/>
                <a:cs typeface="Arial" pitchFamily="34" charset="0"/>
              </a:rPr>
              <a:t>1</a:t>
            </a:r>
            <a:endParaRPr kumimoji="0" lang="zh-CN" altLang="en-US" sz="1400"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120" name="Straight Arrow Connector 66"/>
          <p:cNvCxnSpPr>
            <a:stCxn id="119" idx="0"/>
            <a:endCxn id="43" idx="1"/>
          </p:cNvCxnSpPr>
          <p:nvPr/>
        </p:nvCxnSpPr>
        <p:spPr bwMode="auto">
          <a:xfrm flipV="1">
            <a:off x="3897882" y="4307881"/>
            <a:ext cx="1512318" cy="838588"/>
          </a:xfrm>
          <a:prstGeom prst="straightConnector1">
            <a:avLst/>
          </a:prstGeom>
          <a:ln>
            <a:headEnd type="none" w="med" len="med"/>
            <a:tailEnd type="triangle"/>
          </a:ln>
        </p:spPr>
        <p:style>
          <a:lnRef idx="3">
            <a:schemeClr val="accent4"/>
          </a:lnRef>
          <a:fillRef idx="0">
            <a:schemeClr val="accent4"/>
          </a:fillRef>
          <a:effectRef idx="2">
            <a:schemeClr val="accent4"/>
          </a:effectRef>
          <a:fontRef idx="minor">
            <a:schemeClr val="tx1"/>
          </a:fontRef>
        </p:style>
      </p:cxnSp>
      <p:sp>
        <p:nvSpPr>
          <p:cNvPr id="124" name="矩形 123"/>
          <p:cNvSpPr/>
          <p:nvPr/>
        </p:nvSpPr>
        <p:spPr>
          <a:xfrm>
            <a:off x="1148711" y="1005494"/>
            <a:ext cx="7995289" cy="523220"/>
          </a:xfrm>
          <a:prstGeom prst="rect">
            <a:avLst/>
          </a:prstGeom>
        </p:spPr>
        <p:txBody>
          <a:bodyPr wrap="square">
            <a:spAutoFit/>
          </a:bodyPr>
          <a:lstStyle/>
          <a:p>
            <a:r>
              <a:rPr lang="en-US" altLang="zh-CN" b="1"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Android Root</a:t>
            </a:r>
            <a:r>
              <a:rPr lang="zh-CN" altLang="en-US" b="1"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漏洞实例：</a:t>
            </a:r>
            <a:r>
              <a:rPr lang="en-US" altLang="zh-CN" b="1" i="0" kern="0" dirty="0" err="1">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Exploid</a:t>
            </a:r>
            <a:r>
              <a:rPr lang="en-US" altLang="zh-CN" b="1"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 VS. </a:t>
            </a:r>
            <a:r>
              <a:rPr lang="en-US" altLang="zh-CN" b="1" i="0" kern="0" dirty="0" err="1">
                <a:solidFill>
                  <a:schemeClr val="accent1"/>
                </a:solidFill>
                <a:latin typeface="Times New Roman" panose="02020603050405020304" pitchFamily="18" charset="0"/>
                <a:ea typeface="宋体" panose="02010600030101010101" pitchFamily="2" charset="-122"/>
                <a:cs typeface="Times New Roman" panose="02020603050405020304" pitchFamily="18" charset="0"/>
              </a:rPr>
              <a:t>Gingerbreak</a:t>
            </a:r>
            <a:endParaRPr lang="en-US" altLang="zh-CN" b="1" i="0" kern="0"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6" name="Title 1"/>
          <p:cNvSpPr>
            <a:spLocks noGrp="1"/>
          </p:cNvSpPr>
          <p:nvPr>
            <p:ph type="title" idx="4294967295"/>
          </p:nvPr>
        </p:nvSpPr>
        <p:spPr>
          <a:xfrm>
            <a:off x="457200" y="0"/>
            <a:ext cx="8229600" cy="1143000"/>
          </a:xfrm>
        </p:spPr>
        <p:txBody>
          <a:bodyPr/>
          <a:lstStyle/>
          <a:p>
            <a:pPr>
              <a:lnSpc>
                <a:spcPct val="90000"/>
              </a:lnSpc>
            </a:pPr>
            <a:r>
              <a:rPr lang="en-US" altLang="zh-CN" sz="3600" b="1" dirty="0" smtClean="0"/>
              <a:t>API</a:t>
            </a:r>
            <a:r>
              <a:rPr lang="zh-CN" altLang="en-US" sz="3600" b="1" dirty="0" smtClean="0"/>
              <a:t>逻辑特征</a:t>
            </a:r>
            <a:endParaRPr lang="en-US" altLang="zh-CN" sz="3600" b="1" dirty="0"/>
          </a:p>
        </p:txBody>
      </p:sp>
      <p:sp>
        <p:nvSpPr>
          <p:cNvPr id="127" name="TextBox 22"/>
          <p:cNvSpPr txBox="1"/>
          <p:nvPr/>
        </p:nvSpPr>
        <p:spPr>
          <a:xfrm>
            <a:off x="890652" y="5917304"/>
            <a:ext cx="1266693" cy="523220"/>
          </a:xfrm>
          <a:prstGeom prst="rect">
            <a:avLst/>
          </a:prstGeom>
          <a:noFill/>
        </p:spPr>
        <p:txBody>
          <a:bodyPr wrap="none" rtlCol="0">
            <a:spAutoFit/>
          </a:bodyPr>
          <a:lstStyle/>
          <a:p>
            <a:r>
              <a:rPr lang="zh-CN" altLang="en-US" b="1" i="0" dirty="0" smtClean="0">
                <a:solidFill>
                  <a:schemeClr val="tx1"/>
                </a:solidFill>
              </a:rPr>
              <a:t>控制流</a:t>
            </a:r>
            <a:endParaRPr lang="zh-CN" altLang="en-US" b="1" i="0" dirty="0">
              <a:solidFill>
                <a:schemeClr val="tx1"/>
              </a:solidFill>
            </a:endParaRPr>
          </a:p>
        </p:txBody>
      </p:sp>
      <p:sp>
        <p:nvSpPr>
          <p:cNvPr id="128" name="TextBox 22"/>
          <p:cNvSpPr txBox="1"/>
          <p:nvPr/>
        </p:nvSpPr>
        <p:spPr>
          <a:xfrm>
            <a:off x="5414211" y="5917304"/>
            <a:ext cx="1266693" cy="523220"/>
          </a:xfrm>
          <a:prstGeom prst="rect">
            <a:avLst/>
          </a:prstGeom>
          <a:noFill/>
        </p:spPr>
        <p:txBody>
          <a:bodyPr wrap="none" rtlCol="0">
            <a:spAutoFit/>
          </a:bodyPr>
          <a:lstStyle/>
          <a:p>
            <a:r>
              <a:rPr lang="zh-CN" altLang="en-US" b="1" i="0" dirty="0" smtClean="0">
                <a:solidFill>
                  <a:schemeClr val="tx1"/>
                </a:solidFill>
              </a:rPr>
              <a:t>数据流</a:t>
            </a:r>
            <a:endParaRPr lang="zh-CN" altLang="en-US" b="1" i="0" dirty="0">
              <a:solidFill>
                <a:schemeClr val="tx1"/>
              </a:solidFill>
            </a:endParaRPr>
          </a:p>
        </p:txBody>
      </p:sp>
    </p:spTree>
    <p:extLst>
      <p:ext uri="{BB962C8B-B14F-4D97-AF65-F5344CB8AC3E}">
        <p14:creationId xmlns:p14="http://schemas.microsoft.com/office/powerpoint/2010/main" val="11420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500"/>
                                        <p:tgtEl>
                                          <p:spTgt spid="5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fade">
                                      <p:cBhvr>
                                        <p:cTn id="67" dur="500"/>
                                        <p:tgtEl>
                                          <p:spTgt spid="6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500"/>
                                        <p:tgtEl>
                                          <p:spTgt spid="7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3"/>
                                        </p:tgtEl>
                                        <p:attrNameLst>
                                          <p:attrName>style.visibility</p:attrName>
                                        </p:attrNameLst>
                                      </p:cBhvr>
                                      <p:to>
                                        <p:strVal val="visible"/>
                                      </p:to>
                                    </p:set>
                                    <p:animEffect transition="in" filter="fade">
                                      <p:cBhvr>
                                        <p:cTn id="77" dur="500"/>
                                        <p:tgtEl>
                                          <p:spTgt spid="7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7"/>
                                        </p:tgtEl>
                                        <p:attrNameLst>
                                          <p:attrName>style.visibility</p:attrName>
                                        </p:attrNameLst>
                                      </p:cBhvr>
                                      <p:to>
                                        <p:strVal val="visible"/>
                                      </p:to>
                                    </p:set>
                                    <p:animEffect transition="in" filter="fade">
                                      <p:cBhvr>
                                        <p:cTn id="82" dur="500"/>
                                        <p:tgtEl>
                                          <p:spTgt spid="9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02"/>
                                        </p:tgtEl>
                                        <p:attrNameLst>
                                          <p:attrName>style.visibility</p:attrName>
                                        </p:attrNameLst>
                                      </p:cBhvr>
                                      <p:to>
                                        <p:strVal val="visible"/>
                                      </p:to>
                                    </p:set>
                                    <p:animEffect transition="in" filter="fade">
                                      <p:cBhvr>
                                        <p:cTn id="87" dur="500"/>
                                        <p:tgtEl>
                                          <p:spTgt spid="102"/>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05"/>
                                        </p:tgtEl>
                                        <p:attrNameLst>
                                          <p:attrName>style.visibility</p:attrName>
                                        </p:attrNameLst>
                                      </p:cBhvr>
                                      <p:to>
                                        <p:strVal val="visible"/>
                                      </p:to>
                                    </p:set>
                                    <p:animEffect transition="in" filter="fade">
                                      <p:cBhvr>
                                        <p:cTn id="92" dur="500"/>
                                        <p:tgtEl>
                                          <p:spTgt spid="105"/>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09"/>
                                        </p:tgtEl>
                                        <p:attrNameLst>
                                          <p:attrName>style.visibility</p:attrName>
                                        </p:attrNameLst>
                                      </p:cBhvr>
                                      <p:to>
                                        <p:strVal val="visible"/>
                                      </p:to>
                                    </p:set>
                                    <p:animEffect transition="in" filter="fade">
                                      <p:cBhvr>
                                        <p:cTn id="97" dur="500"/>
                                        <p:tgtEl>
                                          <p:spTgt spid="10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16"/>
                                        </p:tgtEl>
                                        <p:attrNameLst>
                                          <p:attrName>style.visibility</p:attrName>
                                        </p:attrNameLst>
                                      </p:cBhvr>
                                      <p:to>
                                        <p:strVal val="visible"/>
                                      </p:to>
                                    </p:set>
                                    <p:animEffect transition="in" filter="fade">
                                      <p:cBhvr>
                                        <p:cTn id="102" dur="500"/>
                                        <p:tgtEl>
                                          <p:spTgt spid="116"/>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animEffect transition="in" filter="fade">
                                      <p:cBhvr>
                                        <p:cTn id="107" dur="500"/>
                                        <p:tgtEl>
                                          <p:spTgt spid="119"/>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120"/>
                                        </p:tgtEl>
                                        <p:attrNameLst>
                                          <p:attrName>style.visibility</p:attrName>
                                        </p:attrNameLst>
                                      </p:cBhvr>
                                      <p:to>
                                        <p:strVal val="visible"/>
                                      </p:to>
                                    </p:set>
                                    <p:animEffect transition="in" filter="fade">
                                      <p:cBhvr>
                                        <p:cTn id="112" dur="500"/>
                                        <p:tgtEl>
                                          <p:spTgt spid="12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27"/>
                                        </p:tgtEl>
                                        <p:attrNameLst>
                                          <p:attrName>style.visibility</p:attrName>
                                        </p:attrNameLst>
                                      </p:cBhvr>
                                      <p:to>
                                        <p:strVal val="visible"/>
                                      </p:to>
                                    </p:set>
                                    <p:animEffect transition="in" filter="fade">
                                      <p:cBhvr>
                                        <p:cTn id="115" dur="500"/>
                                        <p:tgtEl>
                                          <p:spTgt spid="127"/>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28"/>
                                        </p:tgtEl>
                                        <p:attrNameLst>
                                          <p:attrName>style.visibility</p:attrName>
                                        </p:attrNameLst>
                                      </p:cBhvr>
                                      <p:to>
                                        <p:strVal val="visible"/>
                                      </p:to>
                                    </p:set>
                                    <p:animEffect transition="in" filter="fade">
                                      <p:cBhvr>
                                        <p:cTn id="118"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42" grpId="0" animBg="1"/>
      <p:bldP spid="43" grpId="0" animBg="1"/>
      <p:bldP spid="44" grpId="0" animBg="1"/>
      <p:bldP spid="48" grpId="0" animBg="1"/>
      <p:bldP spid="69" grpId="0" animBg="1"/>
      <p:bldP spid="71" grpId="0" animBg="1"/>
      <p:bldP spid="73" grpId="0" animBg="1"/>
      <p:bldP spid="119" grpId="0" animBg="1"/>
      <p:bldP spid="127" grpId="0"/>
      <p:bldP spid="1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zh-CN" altLang="en-US" sz="3600" b="1" dirty="0" smtClean="0"/>
              <a:t>发现：</a:t>
            </a:r>
            <a:r>
              <a:rPr lang="en-US" altLang="zh-CN" sz="3600" b="1" dirty="0" smtClean="0"/>
              <a:t>Android </a:t>
            </a:r>
            <a:r>
              <a:rPr lang="en-US" altLang="zh-CN" sz="3600" b="1" dirty="0" err="1" smtClean="0"/>
              <a:t>Uevent</a:t>
            </a:r>
            <a:r>
              <a:rPr lang="zh-CN" altLang="en-US" sz="3600" b="1" dirty="0" smtClean="0"/>
              <a:t>漏洞</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8</a:t>
            </a:fld>
            <a:endParaRPr lang="en-US" altLang="zh-CN" sz="1400" i="0">
              <a:solidFill>
                <a:schemeClr val="tx1"/>
              </a:solidFill>
            </a:endParaRPr>
          </a:p>
        </p:txBody>
      </p:sp>
      <p:sp>
        <p:nvSpPr>
          <p:cNvPr id="14" name="矩形 13"/>
          <p:cNvSpPr/>
          <p:nvPr/>
        </p:nvSpPr>
        <p:spPr>
          <a:xfrm>
            <a:off x="1295400" y="1125682"/>
            <a:ext cx="7391400" cy="492443"/>
          </a:xfrm>
          <a:prstGeom prst="rect">
            <a:avLst/>
          </a:prstGeom>
        </p:spPr>
        <p:txBody>
          <a:bodyPr wrap="square">
            <a:spAutoFit/>
          </a:bodyPr>
          <a:lstStyle/>
          <a:p>
            <a:r>
              <a:rPr lang="zh-CN" altLang="en-US" sz="2600"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与 之前</a:t>
            </a:r>
            <a:r>
              <a:rPr lang="en-US" altLang="zh-CN" sz="2600" b="1" i="0" kern="0"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Exploid</a:t>
            </a:r>
            <a:r>
              <a:rPr lang="zh-CN" altLang="en-US" sz="2600"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和</a:t>
            </a:r>
            <a:r>
              <a:rPr lang="en-US" altLang="zh-CN" sz="2600" b="1" i="0" kern="0" dirty="0" err="1"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Gingerbreak</a:t>
            </a:r>
            <a:r>
              <a:rPr lang="zh-CN" altLang="en-US" sz="2600" b="1" i="0" kern="0" dirty="0" smtClean="0">
                <a:solidFill>
                  <a:schemeClr val="tx1"/>
                </a:solidFill>
                <a:latin typeface="Times New Roman" panose="02020603050405020304" pitchFamily="18" charset="0"/>
                <a:ea typeface="宋体" panose="02010600030101010101" pitchFamily="2" charset="-122"/>
                <a:cs typeface="Times New Roman" panose="02020603050405020304" pitchFamily="18" charset="0"/>
              </a:rPr>
              <a:t>原理相同</a:t>
            </a:r>
            <a:endParaRPr lang="en-US" altLang="zh-CN" sz="2600" b="1" i="0" kern="0" dirty="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矩形 4"/>
          <p:cNvSpPr/>
          <p:nvPr/>
        </p:nvSpPr>
        <p:spPr>
          <a:xfrm>
            <a:off x="838200" y="1618125"/>
            <a:ext cx="7996844" cy="707886"/>
          </a:xfrm>
          <a:prstGeom prst="rect">
            <a:avLst/>
          </a:prstGeom>
        </p:spPr>
        <p:txBody>
          <a:bodyPr wrap="square">
            <a:spAutoFit/>
          </a:bodyPr>
          <a:lstStyle/>
          <a:p>
            <a:r>
              <a:rPr lang="zh-CN" altLang="en-US" sz="2000" b="1" i="0" dirty="0" smtClean="0">
                <a:solidFill>
                  <a:srgbClr val="555555"/>
                </a:solidFill>
                <a:latin typeface="+mn-ea"/>
                <a:ea typeface="+mn-ea"/>
              </a:rPr>
              <a:t>漏洞代码： </a:t>
            </a:r>
            <a:r>
              <a:rPr lang="en-US" altLang="zh-CN" sz="2000" b="1" i="0" dirty="0" smtClean="0">
                <a:solidFill>
                  <a:srgbClr val="555555"/>
                </a:solidFill>
                <a:latin typeface="+mn-ea"/>
                <a:ea typeface="+mn-ea"/>
              </a:rPr>
              <a:t>hardware/</a:t>
            </a:r>
            <a:r>
              <a:rPr lang="en-US" altLang="zh-CN" sz="2000" b="1" i="0" dirty="0" err="1" smtClean="0">
                <a:solidFill>
                  <a:srgbClr val="555555"/>
                </a:solidFill>
                <a:latin typeface="+mn-ea"/>
                <a:ea typeface="+mn-ea"/>
              </a:rPr>
              <a:t>libhardware_legacy</a:t>
            </a:r>
            <a:r>
              <a:rPr lang="en-US" altLang="zh-CN" sz="2000" b="1" i="0" dirty="0" smtClean="0">
                <a:solidFill>
                  <a:srgbClr val="555555"/>
                </a:solidFill>
                <a:latin typeface="+mn-ea"/>
                <a:ea typeface="+mn-ea"/>
              </a:rPr>
              <a:t>/</a:t>
            </a:r>
            <a:r>
              <a:rPr lang="en-US" altLang="zh-CN" sz="2000" b="1" i="0" dirty="0" err="1" smtClean="0">
                <a:solidFill>
                  <a:srgbClr val="555555"/>
                </a:solidFill>
                <a:latin typeface="+mn-ea"/>
                <a:ea typeface="+mn-ea"/>
              </a:rPr>
              <a:t>Uevent</a:t>
            </a:r>
            <a:r>
              <a:rPr lang="en-US" altLang="zh-CN" sz="2000" b="1" i="0" dirty="0" smtClean="0">
                <a:solidFill>
                  <a:srgbClr val="555555"/>
                </a:solidFill>
                <a:latin typeface="+mn-ea"/>
                <a:ea typeface="+mn-ea"/>
              </a:rPr>
              <a:t>/</a:t>
            </a:r>
            <a:r>
              <a:rPr lang="en-US" altLang="zh-CN" sz="2000" b="1" i="0" dirty="0" err="1" smtClean="0">
                <a:solidFill>
                  <a:srgbClr val="555555"/>
                </a:solidFill>
                <a:latin typeface="+mn-ea"/>
                <a:ea typeface="+mn-ea"/>
              </a:rPr>
              <a:t>uevent.c</a:t>
            </a:r>
            <a:endParaRPr lang="en-US" altLang="zh-CN" sz="2000" b="1" i="0" dirty="0" smtClean="0">
              <a:solidFill>
                <a:srgbClr val="555555"/>
              </a:solidFill>
              <a:latin typeface="+mn-ea"/>
              <a:ea typeface="+mn-ea"/>
            </a:endParaRPr>
          </a:p>
          <a:p>
            <a:r>
              <a:rPr lang="en-US" altLang="zh-CN" sz="2000" b="1" dirty="0" err="1">
                <a:solidFill>
                  <a:srgbClr val="555555"/>
                </a:solidFill>
                <a:latin typeface="+mn-ea"/>
                <a:ea typeface="+mn-ea"/>
              </a:rPr>
              <a:t>uevent_init</a:t>
            </a:r>
            <a:r>
              <a:rPr lang="en-US" altLang="zh-CN" sz="2000" b="1" dirty="0">
                <a:solidFill>
                  <a:srgbClr val="555555"/>
                </a:solidFill>
                <a:latin typeface="+mn-ea"/>
                <a:ea typeface="+mn-ea"/>
              </a:rPr>
              <a:t>() </a:t>
            </a:r>
            <a:r>
              <a:rPr lang="en-US" altLang="zh-CN" sz="2000" b="1" i="0" dirty="0" smtClean="0">
                <a:solidFill>
                  <a:srgbClr val="555555"/>
                </a:solidFill>
                <a:latin typeface="+mn-ea"/>
                <a:ea typeface="+mn-ea"/>
              </a:rPr>
              <a:t>in Android4.4.2r1</a:t>
            </a:r>
            <a:endParaRPr lang="en-US" altLang="zh-CN" sz="2000" b="1" i="0" dirty="0">
              <a:solidFill>
                <a:srgbClr val="555555"/>
              </a:solidFill>
              <a:latin typeface="+mn-ea"/>
              <a:ea typeface="+mn-ea"/>
            </a:endParaRP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
          <p:cNvSpPr>
            <a:spLocks noChangeArrowheads="1"/>
          </p:cNvSpPr>
          <p:nvPr/>
        </p:nvSpPr>
        <p:spPr bwMode="auto">
          <a:xfrm>
            <a:off x="143035" y="4332925"/>
            <a:ext cx="28854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rgbClr val="000000"/>
              </a:solidFill>
              <a:effectLst/>
              <a:latin typeface="Arial Unicode MS" panose="020B0604020202020204" pitchFamily="34" charset="-122"/>
            </a:endParaRPr>
          </a:p>
        </p:txBody>
      </p:sp>
      <p:sp>
        <p:nvSpPr>
          <p:cNvPr id="4" name="文本框 3"/>
          <p:cNvSpPr txBox="1"/>
          <p:nvPr/>
        </p:nvSpPr>
        <p:spPr>
          <a:xfrm>
            <a:off x="383078" y="2715957"/>
            <a:ext cx="8377844" cy="3139321"/>
          </a:xfrm>
          <a:prstGeom prst="rect">
            <a:avLst/>
          </a:prstGeom>
          <a:noFill/>
        </p:spPr>
        <p:txBody>
          <a:bodyPr wrap="square" rtlCol="0">
            <a:spAutoFit/>
          </a:bodyPr>
          <a:lstStyle/>
          <a:p>
            <a:pPr>
              <a:buNone/>
            </a:pPr>
            <a:r>
              <a:rPr lang="en-US" altLang="zh-CN" sz="1800" i="0" dirty="0" smtClean="0">
                <a:solidFill>
                  <a:schemeClr val="tx1"/>
                </a:solidFill>
              </a:rPr>
              <a:t>    </a:t>
            </a:r>
            <a:r>
              <a:rPr lang="en-US" altLang="zh-CN" sz="1800" i="0" dirty="0" err="1" smtClean="0">
                <a:solidFill>
                  <a:schemeClr val="tx1"/>
                </a:solidFill>
              </a:rPr>
              <a:t>addr.nl_family</a:t>
            </a:r>
            <a:r>
              <a:rPr lang="en-US" altLang="zh-CN" sz="1800" i="0" dirty="0" smtClean="0">
                <a:solidFill>
                  <a:schemeClr val="tx1"/>
                </a:solidFill>
              </a:rPr>
              <a:t> = AF_NETLINK;</a:t>
            </a:r>
          </a:p>
          <a:p>
            <a:pPr>
              <a:buNone/>
            </a:pPr>
            <a:r>
              <a:rPr lang="en-US" altLang="zh-CN" sz="1800" i="0" dirty="0" smtClean="0">
                <a:solidFill>
                  <a:schemeClr val="tx1"/>
                </a:solidFill>
              </a:rPr>
              <a:t>    </a:t>
            </a:r>
            <a:r>
              <a:rPr lang="en-US" altLang="zh-CN" sz="1800" i="0" dirty="0" err="1" smtClean="0">
                <a:solidFill>
                  <a:schemeClr val="tx1"/>
                </a:solidFill>
              </a:rPr>
              <a:t>addr.nl_pid</a:t>
            </a:r>
            <a:r>
              <a:rPr lang="en-US" altLang="zh-CN" sz="1800" i="0" dirty="0" smtClean="0">
                <a:solidFill>
                  <a:schemeClr val="tx1"/>
                </a:solidFill>
              </a:rPr>
              <a:t> = </a:t>
            </a:r>
            <a:r>
              <a:rPr lang="en-US" altLang="zh-CN" sz="1800" i="0" dirty="0" err="1" smtClean="0">
                <a:solidFill>
                  <a:schemeClr val="tx1"/>
                </a:solidFill>
              </a:rPr>
              <a:t>getpid</a:t>
            </a:r>
            <a:r>
              <a:rPr lang="en-US" altLang="zh-CN" sz="1800" i="0" dirty="0" smtClean="0">
                <a:solidFill>
                  <a:schemeClr val="tx1"/>
                </a:solidFill>
              </a:rPr>
              <a:t>();</a:t>
            </a:r>
          </a:p>
          <a:p>
            <a:pPr>
              <a:buNone/>
            </a:pPr>
            <a:r>
              <a:rPr lang="en-US" altLang="zh-CN" sz="1800" i="0" dirty="0" smtClean="0">
                <a:solidFill>
                  <a:schemeClr val="tx1"/>
                </a:solidFill>
              </a:rPr>
              <a:t>    </a:t>
            </a:r>
            <a:r>
              <a:rPr lang="en-US" altLang="zh-CN" sz="1800" i="0" dirty="0" err="1">
                <a:solidFill>
                  <a:schemeClr val="tx1"/>
                </a:solidFill>
              </a:rPr>
              <a:t>addr.nl_groups</a:t>
            </a:r>
            <a:r>
              <a:rPr lang="en-US" altLang="zh-CN" sz="1800" i="0" dirty="0">
                <a:solidFill>
                  <a:schemeClr val="tx1"/>
                </a:solidFill>
              </a:rPr>
              <a:t> = 0xffffffff;</a:t>
            </a:r>
          </a:p>
          <a:p>
            <a:pPr>
              <a:buNone/>
            </a:pPr>
            <a:r>
              <a:rPr lang="en-US" altLang="zh-CN" sz="1800" i="0" dirty="0">
                <a:solidFill>
                  <a:schemeClr val="tx1"/>
                </a:solidFill>
              </a:rPr>
              <a:t>    </a:t>
            </a:r>
            <a:r>
              <a:rPr lang="en-US" altLang="zh-CN" sz="1800" b="1" i="0" dirty="0" smtClean="0">
                <a:solidFill>
                  <a:srgbClr val="00B050"/>
                </a:solidFill>
              </a:rPr>
              <a:t>s</a:t>
            </a:r>
            <a:r>
              <a:rPr lang="en-US" altLang="zh-CN" sz="1800" i="0" dirty="0" smtClean="0">
                <a:solidFill>
                  <a:schemeClr val="tx1"/>
                </a:solidFill>
              </a:rPr>
              <a:t> </a:t>
            </a:r>
            <a:r>
              <a:rPr lang="en-US" altLang="zh-CN" sz="1800" i="0" dirty="0">
                <a:solidFill>
                  <a:schemeClr val="tx1"/>
                </a:solidFill>
              </a:rPr>
              <a:t>= </a:t>
            </a:r>
            <a:r>
              <a:rPr lang="en-US" altLang="zh-CN" sz="1800" b="1" i="0" dirty="0">
                <a:solidFill>
                  <a:srgbClr val="009900"/>
                </a:solidFill>
              </a:rPr>
              <a:t>socket</a:t>
            </a:r>
            <a:r>
              <a:rPr lang="en-US" altLang="zh-CN" sz="1800" i="0" dirty="0">
                <a:solidFill>
                  <a:srgbClr val="009900"/>
                </a:solidFill>
              </a:rPr>
              <a:t>(</a:t>
            </a:r>
            <a:r>
              <a:rPr lang="en-US" altLang="zh-CN" sz="1800" b="1" i="0" dirty="0">
                <a:solidFill>
                  <a:srgbClr val="009900"/>
                </a:solidFill>
              </a:rPr>
              <a:t>PF_NETLINK</a:t>
            </a:r>
            <a:r>
              <a:rPr lang="en-US" altLang="zh-CN" sz="1800" i="0" dirty="0">
                <a:solidFill>
                  <a:schemeClr val="tx1"/>
                </a:solidFill>
              </a:rPr>
              <a:t>, SOCK_DGRAM, </a:t>
            </a:r>
            <a:r>
              <a:rPr lang="en-US" altLang="zh-CN" sz="1800" b="1" i="0" dirty="0">
                <a:solidFill>
                  <a:srgbClr val="009900"/>
                </a:solidFill>
              </a:rPr>
              <a:t>NETLINK_KOBJECT_UEVENT</a:t>
            </a:r>
            <a:r>
              <a:rPr lang="en-US" altLang="zh-CN" sz="1800" i="0" dirty="0">
                <a:solidFill>
                  <a:schemeClr val="tx1"/>
                </a:solidFill>
              </a:rPr>
              <a:t>);</a:t>
            </a:r>
          </a:p>
          <a:p>
            <a:pPr>
              <a:buNone/>
            </a:pPr>
            <a:r>
              <a:rPr lang="en-US" altLang="zh-CN" sz="1800" i="0" dirty="0">
                <a:solidFill>
                  <a:schemeClr val="tx1"/>
                </a:solidFill>
              </a:rPr>
              <a:t>    if(s &lt; 0)</a:t>
            </a:r>
          </a:p>
          <a:p>
            <a:pPr>
              <a:buNone/>
            </a:pPr>
            <a:r>
              <a:rPr lang="en-US" altLang="zh-CN" sz="1800" i="0" dirty="0">
                <a:solidFill>
                  <a:schemeClr val="tx1"/>
                </a:solidFill>
              </a:rPr>
              <a:t>        return 0;</a:t>
            </a:r>
          </a:p>
          <a:p>
            <a:pPr>
              <a:buNone/>
            </a:pPr>
            <a:r>
              <a:rPr lang="en-US" altLang="zh-CN" sz="1800" b="1" i="0" dirty="0" smtClean="0">
                <a:solidFill>
                  <a:srgbClr val="00B050"/>
                </a:solidFill>
              </a:rPr>
              <a:t>+  </a:t>
            </a:r>
            <a:r>
              <a:rPr lang="en-US" altLang="zh-CN" sz="1800" b="1" i="0" dirty="0" err="1" smtClean="0">
                <a:solidFill>
                  <a:srgbClr val="009900"/>
                </a:solidFill>
              </a:rPr>
              <a:t>setsockopt</a:t>
            </a:r>
            <a:r>
              <a:rPr lang="en-US" altLang="zh-CN" sz="1800" b="1" i="0" dirty="0" smtClean="0">
                <a:solidFill>
                  <a:srgbClr val="009900"/>
                </a:solidFill>
              </a:rPr>
              <a:t>(s</a:t>
            </a:r>
            <a:r>
              <a:rPr lang="en-US" altLang="zh-CN" sz="1800" b="1" i="0" dirty="0">
                <a:solidFill>
                  <a:srgbClr val="009900"/>
                </a:solidFill>
              </a:rPr>
              <a:t>, SOL_SOCKET, </a:t>
            </a:r>
            <a:r>
              <a:rPr lang="en-US" altLang="zh-CN" sz="1800" b="1" dirty="0">
                <a:solidFill>
                  <a:srgbClr val="009900"/>
                </a:solidFill>
              </a:rPr>
              <a:t>SO_PASSCRED</a:t>
            </a:r>
            <a:r>
              <a:rPr lang="en-US" altLang="zh-CN" sz="1800" b="1" i="0" dirty="0">
                <a:solidFill>
                  <a:srgbClr val="009900"/>
                </a:solidFill>
              </a:rPr>
              <a:t>, &amp;on, </a:t>
            </a:r>
            <a:r>
              <a:rPr lang="en-US" altLang="zh-CN" sz="1800" b="1" i="0" dirty="0" err="1">
                <a:solidFill>
                  <a:srgbClr val="009900"/>
                </a:solidFill>
              </a:rPr>
              <a:t>sizeof</a:t>
            </a:r>
            <a:r>
              <a:rPr lang="en-US" altLang="zh-CN" sz="1800" b="1" i="0" dirty="0">
                <a:solidFill>
                  <a:srgbClr val="009900"/>
                </a:solidFill>
              </a:rPr>
              <a:t>(on));</a:t>
            </a:r>
          </a:p>
          <a:p>
            <a:pPr>
              <a:buNone/>
            </a:pPr>
            <a:r>
              <a:rPr lang="en-US" altLang="zh-CN" sz="1800" i="0" dirty="0" smtClean="0">
                <a:solidFill>
                  <a:schemeClr val="tx1"/>
                </a:solidFill>
              </a:rPr>
              <a:t>    if(</a:t>
            </a:r>
            <a:r>
              <a:rPr lang="en-US" altLang="zh-CN" sz="1800" b="1" i="0" dirty="0" smtClean="0">
                <a:solidFill>
                  <a:schemeClr val="accent1"/>
                </a:solidFill>
              </a:rPr>
              <a:t>bind</a:t>
            </a:r>
            <a:r>
              <a:rPr lang="en-US" altLang="zh-CN" sz="1800" i="0" dirty="0" smtClean="0">
                <a:solidFill>
                  <a:schemeClr val="tx1"/>
                </a:solidFill>
              </a:rPr>
              <a:t>(</a:t>
            </a:r>
            <a:r>
              <a:rPr lang="en-US" altLang="zh-CN" sz="1800" b="1" i="0" dirty="0" smtClean="0">
                <a:solidFill>
                  <a:srgbClr val="00B050"/>
                </a:solidFill>
              </a:rPr>
              <a:t>s</a:t>
            </a:r>
            <a:r>
              <a:rPr lang="en-US" altLang="zh-CN" sz="1800" i="0" dirty="0" smtClean="0">
                <a:solidFill>
                  <a:schemeClr val="tx1"/>
                </a:solidFill>
              </a:rPr>
              <a:t>, (</a:t>
            </a:r>
            <a:r>
              <a:rPr lang="en-US" altLang="zh-CN" sz="1800" i="0" dirty="0" err="1" smtClean="0">
                <a:solidFill>
                  <a:schemeClr val="tx1"/>
                </a:solidFill>
              </a:rPr>
              <a:t>struct</a:t>
            </a:r>
            <a:r>
              <a:rPr lang="en-US" altLang="zh-CN" sz="1800" i="0" dirty="0" smtClean="0">
                <a:solidFill>
                  <a:schemeClr val="tx1"/>
                </a:solidFill>
              </a:rPr>
              <a:t> </a:t>
            </a:r>
            <a:r>
              <a:rPr lang="en-US" altLang="zh-CN" sz="1800" i="0" dirty="0" err="1" smtClean="0">
                <a:solidFill>
                  <a:schemeClr val="tx1"/>
                </a:solidFill>
              </a:rPr>
              <a:t>sockaddr</a:t>
            </a:r>
            <a:r>
              <a:rPr lang="en-US" altLang="zh-CN" sz="1800" i="0" dirty="0" smtClean="0">
                <a:solidFill>
                  <a:schemeClr val="tx1"/>
                </a:solidFill>
              </a:rPr>
              <a:t> *) &amp;</a:t>
            </a:r>
            <a:r>
              <a:rPr lang="en-US" altLang="zh-CN" sz="1800" i="0" dirty="0" err="1" smtClean="0">
                <a:solidFill>
                  <a:schemeClr val="tx1"/>
                </a:solidFill>
              </a:rPr>
              <a:t>addr</a:t>
            </a:r>
            <a:r>
              <a:rPr lang="en-US" altLang="zh-CN" sz="1800" i="0" dirty="0" smtClean="0">
                <a:solidFill>
                  <a:schemeClr val="tx1"/>
                </a:solidFill>
              </a:rPr>
              <a:t>, </a:t>
            </a:r>
            <a:r>
              <a:rPr lang="en-US" altLang="zh-CN" sz="1800" i="0" dirty="0" err="1" smtClean="0">
                <a:solidFill>
                  <a:schemeClr val="tx1"/>
                </a:solidFill>
              </a:rPr>
              <a:t>sizeof</a:t>
            </a:r>
            <a:r>
              <a:rPr lang="en-US" altLang="zh-CN" sz="1800" i="0" dirty="0" smtClean="0">
                <a:solidFill>
                  <a:schemeClr val="tx1"/>
                </a:solidFill>
              </a:rPr>
              <a:t>(</a:t>
            </a:r>
            <a:r>
              <a:rPr lang="en-US" altLang="zh-CN" sz="1800" i="0" dirty="0" err="1" smtClean="0">
                <a:solidFill>
                  <a:schemeClr val="tx1"/>
                </a:solidFill>
              </a:rPr>
              <a:t>addr</a:t>
            </a:r>
            <a:r>
              <a:rPr lang="en-US" altLang="zh-CN" sz="1800" i="0" dirty="0" smtClean="0">
                <a:solidFill>
                  <a:schemeClr val="tx1"/>
                </a:solidFill>
              </a:rPr>
              <a:t>)) &lt; 0) {</a:t>
            </a:r>
          </a:p>
          <a:p>
            <a:pPr>
              <a:buNone/>
            </a:pPr>
            <a:r>
              <a:rPr lang="en-US" altLang="zh-CN" sz="1800" i="0" dirty="0" smtClean="0">
                <a:solidFill>
                  <a:schemeClr val="tx1"/>
                </a:solidFill>
              </a:rPr>
              <a:t>        </a:t>
            </a:r>
            <a:r>
              <a:rPr lang="en-US" altLang="zh-CN" sz="1800" i="0" dirty="0">
                <a:solidFill>
                  <a:schemeClr val="tx1"/>
                </a:solidFill>
              </a:rPr>
              <a:t>close(s);</a:t>
            </a:r>
          </a:p>
          <a:p>
            <a:pPr>
              <a:buNone/>
            </a:pPr>
            <a:r>
              <a:rPr lang="en-US" altLang="zh-CN" sz="1800" i="0" dirty="0">
                <a:solidFill>
                  <a:schemeClr val="tx1"/>
                </a:solidFill>
              </a:rPr>
              <a:t>        return 0;</a:t>
            </a:r>
          </a:p>
          <a:p>
            <a:pPr>
              <a:buNone/>
            </a:pPr>
            <a:r>
              <a:rPr lang="en-US" altLang="zh-CN" sz="1800" i="0" dirty="0">
                <a:solidFill>
                  <a:schemeClr val="tx1"/>
                </a:solidFill>
              </a:rPr>
              <a:t>    }</a:t>
            </a:r>
            <a:endParaRPr lang="zh-CN" altLang="en-US" sz="1800" i="0" dirty="0" smtClean="0">
              <a:solidFill>
                <a:schemeClr val="tx1"/>
              </a:solidFill>
            </a:endParaRPr>
          </a:p>
        </p:txBody>
      </p:sp>
    </p:spTree>
    <p:custDataLst>
      <p:tags r:id="rId1"/>
    </p:custDataLst>
    <p:extLst>
      <p:ext uri="{BB962C8B-B14F-4D97-AF65-F5344CB8AC3E}">
        <p14:creationId xmlns:p14="http://schemas.microsoft.com/office/powerpoint/2010/main" val="1640458042"/>
      </p:ext>
    </p:extLst>
  </p:cSld>
  <p:clrMapOvr>
    <a:masterClrMapping/>
  </p:clrMapOvr>
  <p:transition spd="slow" advTm="1677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838200" y="0"/>
            <a:ext cx="8229600" cy="1143000"/>
          </a:xfrm>
        </p:spPr>
        <p:txBody>
          <a:bodyPr/>
          <a:lstStyle/>
          <a:p>
            <a:pPr>
              <a:lnSpc>
                <a:spcPct val="90000"/>
              </a:lnSpc>
            </a:pPr>
            <a:r>
              <a:rPr lang="en-US" altLang="zh-CN" sz="3600" b="1" dirty="0" smtClean="0"/>
              <a:t>Android </a:t>
            </a:r>
            <a:r>
              <a:rPr lang="en-US" altLang="zh-CN" sz="3600" b="1" dirty="0" err="1" smtClean="0"/>
              <a:t>Uevent</a:t>
            </a:r>
            <a:r>
              <a:rPr lang="zh-CN" altLang="en-US" sz="3600" b="1" dirty="0" smtClean="0"/>
              <a:t>漏洞分析及利用</a:t>
            </a:r>
            <a:endParaRPr lang="en-US" altLang="zh-CN" sz="3600" b="1" dirty="0"/>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9</a:t>
            </a:fld>
            <a:endParaRPr lang="en-US" altLang="zh-CN" sz="1400" i="0">
              <a:solidFill>
                <a:schemeClr val="tx1"/>
              </a:solidFill>
            </a:endParaRPr>
          </a:p>
        </p:txBody>
      </p:sp>
      <p:sp>
        <p:nvSpPr>
          <p:cNvPr id="7" name="Rectangle 4"/>
          <p:cNvSpPr>
            <a:spLocks noChangeArrowheads="1"/>
          </p:cNvSpPr>
          <p:nvPr/>
        </p:nvSpPr>
        <p:spPr bwMode="auto">
          <a:xfrm>
            <a:off x="1296785" y="8060473"/>
            <a:ext cx="173124"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
          <p:cNvSpPr>
            <a:spLocks noChangeArrowheads="1"/>
          </p:cNvSpPr>
          <p:nvPr/>
        </p:nvSpPr>
        <p:spPr bwMode="auto">
          <a:xfrm>
            <a:off x="143035" y="4332925"/>
            <a:ext cx="288541" cy="2154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Tx/>
              <a:buChar char="-"/>
              <a:tabLst/>
            </a:pPr>
            <a:endParaRPr kumimoji="0" lang="zh-CN" altLang="zh-CN" sz="1400" b="0" i="0" u="none" strike="noStrike" cap="none" normalizeH="0" baseline="0" dirty="0" smtClean="0">
              <a:ln>
                <a:noFill/>
              </a:ln>
              <a:solidFill>
                <a:srgbClr val="000000"/>
              </a:solidFill>
              <a:effectLst/>
              <a:latin typeface="Arial Unicode MS" panose="020B0604020202020204" pitchFamily="34" charset="-122"/>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305718726"/>
              </p:ext>
            </p:extLst>
          </p:nvPr>
        </p:nvGraphicFramePr>
        <p:xfrm>
          <a:off x="685800" y="1676400"/>
          <a:ext cx="4889040" cy="4419600"/>
        </p:xfrm>
        <a:graphic>
          <a:graphicData uri="http://schemas.openxmlformats.org/presentationml/2006/ole">
            <mc:AlternateContent xmlns:mc="http://schemas.openxmlformats.org/markup-compatibility/2006">
              <mc:Choice xmlns:v="urn:schemas-microsoft-com:vml" Requires="v">
                <p:oleObj spid="_x0000_s4218" r:id="rId6" imgW="6391153" imgH="5772078" progId="Visio.Drawing.15">
                  <p:embed/>
                </p:oleObj>
              </mc:Choice>
              <mc:Fallback>
                <p:oleObj r:id="rId6" imgW="6391153" imgH="5772078" progId="Visio.Drawing.15">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1676400"/>
                        <a:ext cx="4889040" cy="4419600"/>
                      </a:xfrm>
                      <a:prstGeom prst="rect">
                        <a:avLst/>
                      </a:prstGeom>
                      <a:noFill/>
                    </p:spPr>
                  </p:pic>
                </p:oleObj>
              </mc:Fallback>
            </mc:AlternateContent>
          </a:graphicData>
        </a:graphic>
      </p:graphicFrame>
      <p:sp>
        <p:nvSpPr>
          <p:cNvPr id="9" name="矩形 8"/>
          <p:cNvSpPr/>
          <p:nvPr/>
        </p:nvSpPr>
        <p:spPr>
          <a:xfrm>
            <a:off x="5471160" y="1659553"/>
            <a:ext cx="3657600" cy="4893647"/>
          </a:xfrm>
          <a:prstGeom prst="rect">
            <a:avLst/>
          </a:prstGeom>
        </p:spPr>
        <p:txBody>
          <a:bodyPr wrap="square">
            <a:spAutoFit/>
          </a:bodyPr>
          <a:lstStyle/>
          <a:p>
            <a:pPr marL="514350" indent="-514350">
              <a:buFont typeface="Wingdings" panose="05000000000000000000" pitchFamily="2" charset="2"/>
              <a:buChar char="l"/>
            </a:pPr>
            <a:r>
              <a:rPr lang="zh-CN" altLang="en-US" sz="2400" i="0" dirty="0" smtClean="0">
                <a:solidFill>
                  <a:schemeClr val="tx1"/>
                </a:solidFill>
                <a:latin typeface="+mn-ea"/>
                <a:ea typeface="+mn-ea"/>
              </a:rPr>
              <a:t>通过源码分析，漏洞存在于</a:t>
            </a:r>
            <a:r>
              <a:rPr lang="en-US" altLang="zh-CN" sz="2400" i="0" dirty="0" err="1" smtClean="0">
                <a:solidFill>
                  <a:schemeClr val="tx1"/>
                </a:solidFill>
                <a:latin typeface="+mn-ea"/>
                <a:ea typeface="+mn-ea"/>
              </a:rPr>
              <a:t>Uevent.c</a:t>
            </a:r>
            <a:r>
              <a:rPr lang="zh-CN" altLang="en-US" sz="2400" i="0" dirty="0" smtClean="0">
                <a:solidFill>
                  <a:schemeClr val="tx1"/>
                </a:solidFill>
                <a:latin typeface="+mn-ea"/>
                <a:ea typeface="+mn-ea"/>
              </a:rPr>
              <a:t>中，上层封装了</a:t>
            </a:r>
            <a:r>
              <a:rPr lang="en-US" altLang="zh-CN" sz="2400" i="0" dirty="0" smtClean="0">
                <a:solidFill>
                  <a:schemeClr val="tx1"/>
                </a:solidFill>
                <a:latin typeface="+mn-ea"/>
                <a:ea typeface="+mn-ea"/>
              </a:rPr>
              <a:t>JNI</a:t>
            </a:r>
            <a:r>
              <a:rPr lang="zh-CN" altLang="en-US" sz="2400" i="0" dirty="0" smtClean="0">
                <a:solidFill>
                  <a:schemeClr val="tx1"/>
                </a:solidFill>
                <a:latin typeface="+mn-ea"/>
                <a:ea typeface="+mn-ea"/>
              </a:rPr>
              <a:t>接口，用来为</a:t>
            </a:r>
            <a:r>
              <a:rPr lang="en-US" altLang="zh-CN" sz="2400" i="0" dirty="0" smtClean="0">
                <a:solidFill>
                  <a:schemeClr val="tx1"/>
                </a:solidFill>
                <a:latin typeface="+mn-ea"/>
                <a:ea typeface="+mn-ea"/>
              </a:rPr>
              <a:t>System Server</a:t>
            </a:r>
            <a:r>
              <a:rPr lang="zh-CN" altLang="en-US" sz="2400" i="0" dirty="0" smtClean="0">
                <a:solidFill>
                  <a:schemeClr val="tx1"/>
                </a:solidFill>
                <a:latin typeface="+mn-ea"/>
                <a:ea typeface="+mn-ea"/>
              </a:rPr>
              <a:t>接收来自内核的消息。</a:t>
            </a:r>
            <a:endParaRPr lang="en-US" altLang="zh-CN" sz="2400" i="0" dirty="0" smtClean="0">
              <a:solidFill>
                <a:schemeClr val="tx1"/>
              </a:solidFill>
              <a:latin typeface="+mn-ea"/>
              <a:ea typeface="+mn-ea"/>
            </a:endParaRPr>
          </a:p>
          <a:p>
            <a:pPr marL="514350" indent="-514350">
              <a:buFont typeface="Wingdings" panose="05000000000000000000" pitchFamily="2" charset="2"/>
              <a:buChar char="l"/>
            </a:pPr>
            <a:r>
              <a:rPr lang="zh-CN" altLang="en-US" sz="2400" i="0" dirty="0" smtClean="0">
                <a:solidFill>
                  <a:schemeClr val="tx1"/>
                </a:solidFill>
                <a:latin typeface="+mn-ea"/>
                <a:ea typeface="+mn-ea"/>
              </a:rPr>
              <a:t>由于</a:t>
            </a:r>
            <a:r>
              <a:rPr lang="en-US" altLang="zh-CN" sz="2400" i="0" dirty="0" err="1" smtClean="0">
                <a:solidFill>
                  <a:schemeClr val="tx1"/>
                </a:solidFill>
                <a:latin typeface="+mn-ea"/>
                <a:ea typeface="+mn-ea"/>
              </a:rPr>
              <a:t>SystemServer</a:t>
            </a:r>
            <a:r>
              <a:rPr lang="zh-CN" altLang="en-US" sz="2400" i="0" dirty="0" smtClean="0">
                <a:solidFill>
                  <a:schemeClr val="tx1"/>
                </a:solidFill>
                <a:latin typeface="+mn-ea"/>
                <a:ea typeface="+mn-ea"/>
              </a:rPr>
              <a:t>只有</a:t>
            </a:r>
            <a:r>
              <a:rPr lang="en-US" altLang="zh-CN" sz="2400" i="0" dirty="0" smtClean="0">
                <a:solidFill>
                  <a:schemeClr val="tx1"/>
                </a:solidFill>
                <a:latin typeface="+mn-ea"/>
                <a:ea typeface="+mn-ea"/>
              </a:rPr>
              <a:t>system</a:t>
            </a:r>
            <a:r>
              <a:rPr lang="zh-CN" altLang="en-US" sz="2400" i="0" dirty="0" smtClean="0">
                <a:solidFill>
                  <a:schemeClr val="tx1"/>
                </a:solidFill>
                <a:latin typeface="+mn-ea"/>
                <a:ea typeface="+mn-ea"/>
              </a:rPr>
              <a:t>权限，所以无法像之前漏洞一样提权到</a:t>
            </a:r>
            <a:r>
              <a:rPr lang="en-US" altLang="zh-CN" sz="2400" i="0" dirty="0" smtClean="0">
                <a:solidFill>
                  <a:schemeClr val="tx1"/>
                </a:solidFill>
                <a:latin typeface="+mn-ea"/>
                <a:ea typeface="+mn-ea"/>
              </a:rPr>
              <a:t>root</a:t>
            </a:r>
            <a:r>
              <a:rPr lang="zh-CN" altLang="en-US" sz="2400" i="0" dirty="0" smtClean="0">
                <a:solidFill>
                  <a:schemeClr val="tx1"/>
                </a:solidFill>
                <a:latin typeface="+mn-ea"/>
                <a:ea typeface="+mn-ea"/>
              </a:rPr>
              <a:t>。</a:t>
            </a:r>
            <a:endParaRPr lang="en-US" altLang="zh-CN" sz="2400" i="0" dirty="0" smtClean="0">
              <a:solidFill>
                <a:schemeClr val="tx1"/>
              </a:solidFill>
              <a:latin typeface="+mn-ea"/>
              <a:ea typeface="+mn-ea"/>
            </a:endParaRPr>
          </a:p>
          <a:p>
            <a:pPr marL="514350" indent="-514350">
              <a:buFont typeface="Wingdings" panose="05000000000000000000" pitchFamily="2" charset="2"/>
              <a:buChar char="l"/>
            </a:pPr>
            <a:r>
              <a:rPr lang="zh-CN" altLang="en-US" sz="2400" i="0" dirty="0" smtClean="0">
                <a:solidFill>
                  <a:schemeClr val="tx1"/>
                </a:solidFill>
                <a:latin typeface="+mn-ea"/>
                <a:ea typeface="+mn-ea"/>
              </a:rPr>
              <a:t>由于采用</a:t>
            </a:r>
            <a:r>
              <a:rPr lang="en-US" altLang="zh-CN" sz="2400" i="0" dirty="0" smtClean="0">
                <a:solidFill>
                  <a:schemeClr val="tx1"/>
                </a:solidFill>
                <a:latin typeface="+mn-ea"/>
                <a:ea typeface="+mn-ea"/>
              </a:rPr>
              <a:t>JNI</a:t>
            </a:r>
            <a:r>
              <a:rPr lang="zh-CN" altLang="en-US" sz="2400" i="0" dirty="0" smtClean="0">
                <a:solidFill>
                  <a:schemeClr val="tx1"/>
                </a:solidFill>
                <a:latin typeface="+mn-ea"/>
                <a:ea typeface="+mn-ea"/>
              </a:rPr>
              <a:t>上层封装，缓冲区溢出攻击希望不大。</a:t>
            </a:r>
            <a:endParaRPr lang="en-US" altLang="zh-CN" sz="2400" i="0" dirty="0" smtClean="0">
              <a:solidFill>
                <a:schemeClr val="tx1"/>
              </a:solidFill>
              <a:latin typeface="+mn-ea"/>
              <a:ea typeface="+mn-ea"/>
            </a:endParaRPr>
          </a:p>
        </p:txBody>
      </p:sp>
    </p:spTree>
    <p:custDataLst>
      <p:tags r:id="rId2"/>
    </p:custDataLst>
    <p:extLst>
      <p:ext uri="{BB962C8B-B14F-4D97-AF65-F5344CB8AC3E}">
        <p14:creationId xmlns:p14="http://schemas.microsoft.com/office/powerpoint/2010/main" val="3831020487"/>
      </p:ext>
    </p:extLst>
  </p:cSld>
  <p:clrMapOvr>
    <a:masterClrMapping/>
  </p:clrMapOvr>
  <p:transition spd="slow" advTm="1677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6|4.2"/>
</p:tagLst>
</file>

<file path=ppt/tags/tag10.xml><?xml version="1.0" encoding="utf-8"?>
<p:tagLst xmlns:a="http://schemas.openxmlformats.org/drawingml/2006/main" xmlns:r="http://schemas.openxmlformats.org/officeDocument/2006/relationships" xmlns:p="http://schemas.openxmlformats.org/presentationml/2006/main">
  <p:tag name="TIMING" val="|7.6|4.2"/>
</p:tagLst>
</file>

<file path=ppt/tags/tag2.xml><?xml version="1.0" encoding="utf-8"?>
<p:tagLst xmlns:a="http://schemas.openxmlformats.org/drawingml/2006/main" xmlns:r="http://schemas.openxmlformats.org/officeDocument/2006/relationships" xmlns:p="http://schemas.openxmlformats.org/presentationml/2006/main">
  <p:tag name="TIMING" val="|7.6|4.2"/>
</p:tagLst>
</file>

<file path=ppt/tags/tag3.xml><?xml version="1.0" encoding="utf-8"?>
<p:tagLst xmlns:a="http://schemas.openxmlformats.org/drawingml/2006/main" xmlns:r="http://schemas.openxmlformats.org/officeDocument/2006/relationships" xmlns:p="http://schemas.openxmlformats.org/presentationml/2006/main">
  <p:tag name="TIMING" val="|7.6|4.2"/>
</p:tagLst>
</file>

<file path=ppt/tags/tag4.xml><?xml version="1.0" encoding="utf-8"?>
<p:tagLst xmlns:a="http://schemas.openxmlformats.org/drawingml/2006/main" xmlns:r="http://schemas.openxmlformats.org/officeDocument/2006/relationships" xmlns:p="http://schemas.openxmlformats.org/presentationml/2006/main">
  <p:tag name="TIMING" val="|7.6|4.2"/>
</p:tagLst>
</file>

<file path=ppt/tags/tag5.xml><?xml version="1.0" encoding="utf-8"?>
<p:tagLst xmlns:a="http://schemas.openxmlformats.org/drawingml/2006/main" xmlns:r="http://schemas.openxmlformats.org/officeDocument/2006/relationships" xmlns:p="http://schemas.openxmlformats.org/presentationml/2006/main">
  <p:tag name="TIMING" val="|7.6|4.2"/>
</p:tagLst>
</file>

<file path=ppt/tags/tag6.xml><?xml version="1.0" encoding="utf-8"?>
<p:tagLst xmlns:a="http://schemas.openxmlformats.org/drawingml/2006/main" xmlns:r="http://schemas.openxmlformats.org/officeDocument/2006/relationships" xmlns:p="http://schemas.openxmlformats.org/presentationml/2006/main">
  <p:tag name="TIMING" val="|7.6|4.2"/>
</p:tagLst>
</file>

<file path=ppt/tags/tag7.xml><?xml version="1.0" encoding="utf-8"?>
<p:tagLst xmlns:a="http://schemas.openxmlformats.org/drawingml/2006/main" xmlns:r="http://schemas.openxmlformats.org/officeDocument/2006/relationships" xmlns:p="http://schemas.openxmlformats.org/presentationml/2006/main">
  <p:tag name="TIMING" val="|7.6|4.2"/>
</p:tagLst>
</file>

<file path=ppt/tags/tag8.xml><?xml version="1.0" encoding="utf-8"?>
<p:tagLst xmlns:a="http://schemas.openxmlformats.org/drawingml/2006/main" xmlns:r="http://schemas.openxmlformats.org/officeDocument/2006/relationships" xmlns:p="http://schemas.openxmlformats.org/presentationml/2006/main">
  <p:tag name="TIMING" val="|7.6|4.2"/>
</p:tagLst>
</file>

<file path=ppt/tags/tag9.xml><?xml version="1.0" encoding="utf-8"?>
<p:tagLst xmlns:a="http://schemas.openxmlformats.org/drawingml/2006/main" xmlns:r="http://schemas.openxmlformats.org/officeDocument/2006/relationships" xmlns:p="http://schemas.openxmlformats.org/presentationml/2006/main">
  <p:tag name="TIMING" val="|7.6|4.2"/>
</p:tagLst>
</file>

<file path=ppt/theme/theme1.xml><?xml version="1.0" encoding="utf-8"?>
<a:theme xmlns:a="http://schemas.openxmlformats.org/drawingml/2006/main" name="1_nulist">
  <a:themeElements>
    <a:clrScheme name="Custom 2">
      <a:dk1>
        <a:srgbClr val="000000"/>
      </a:dk1>
      <a:lt1>
        <a:srgbClr val="FFFFFF"/>
      </a:lt1>
      <a:dk2>
        <a:srgbClr val="000000"/>
      </a:dk2>
      <a:lt2>
        <a:srgbClr val="808080"/>
      </a:lt2>
      <a:accent1>
        <a:srgbClr val="7030A0"/>
      </a:accent1>
      <a:accent2>
        <a:srgbClr val="00B050"/>
      </a:accent2>
      <a:accent3>
        <a:srgbClr val="FFFFFF"/>
      </a:accent3>
      <a:accent4>
        <a:srgbClr val="000000"/>
      </a:accent4>
      <a:accent5>
        <a:srgbClr val="DAEDEF"/>
      </a:accent5>
      <a:accent6>
        <a:srgbClr val="FF0000"/>
      </a:accent6>
      <a:hlink>
        <a:srgbClr val="009999"/>
      </a:hlink>
      <a:folHlink>
        <a:srgbClr val="99CC00"/>
      </a:folHlink>
    </a:clrScheme>
    <a:fontScheme name="1_nulist">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R="0" algn="l" defTabSz="914400" rtl="0" eaLnBrk="1" fontAlgn="base" latinLnBrk="0" hangingPunct="1">
          <a:lnSpc>
            <a:spcPct val="90000"/>
          </a:lnSpc>
          <a:spcBef>
            <a:spcPct val="20000"/>
          </a:spcBef>
          <a:spcAft>
            <a:spcPct val="0"/>
          </a:spcAft>
          <a:buClrTx/>
          <a:buSzTx/>
          <a:buNone/>
          <a:tabLst/>
          <a:defRPr kumimoji="0" sz="2800" b="0" i="0" u="none" strike="noStrike" cap="none" normalizeH="0" baseline="0" dirty="0" smtClean="0">
            <a:ln>
              <a:noFill/>
            </a:ln>
            <a:solidFill>
              <a:schemeClr val="tx1"/>
            </a:solidFill>
            <a:effectLst/>
            <a:latin typeface="Arial" pitchFamily="34" charset="0"/>
            <a:ea typeface="宋体" pitchFamily="2" charset="-122"/>
            <a:cs typeface="Arial"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buNone/>
          <a:defRPr i="0" dirty="0" smtClean="0">
            <a:solidFill>
              <a:schemeClr val="tx1"/>
            </a:solidFill>
          </a:defRPr>
        </a:defPPr>
      </a:lstStyle>
    </a:txDef>
  </a:objectDefaults>
  <a:extraClrSchemeLst>
    <a:extraClrScheme>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uli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uli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uli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uli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uli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uli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uli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uli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uli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uli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uli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25355</TotalTime>
  <Words>2020</Words>
  <Application>Microsoft Office PowerPoint</Application>
  <PresentationFormat>On-screen Show (4:3)</PresentationFormat>
  <Paragraphs>600</Paragraphs>
  <Slides>35</Slides>
  <Notes>31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6" baseType="lpstr">
      <vt:lpstr>Arial Unicode MS</vt:lpstr>
      <vt:lpstr>宋体</vt:lpstr>
      <vt:lpstr>微软雅黑</vt:lpstr>
      <vt:lpstr>Arial</vt:lpstr>
      <vt:lpstr>Calibri</vt:lpstr>
      <vt:lpstr>Segoe UI</vt:lpstr>
      <vt:lpstr>Times New Roman</vt:lpstr>
      <vt:lpstr>Wingdings</vt:lpstr>
      <vt:lpstr>1_nulist</vt:lpstr>
      <vt:lpstr>Microsoft Visio 绘图</vt:lpstr>
      <vt:lpstr>Visio</vt:lpstr>
      <vt:lpstr>静态分析技术在软件API安全逻辑验证中的应用</vt:lpstr>
      <vt:lpstr>关于我</vt:lpstr>
      <vt:lpstr>需求：API安全逻辑验证</vt:lpstr>
      <vt:lpstr>实例1：Android Root漏洞</vt:lpstr>
      <vt:lpstr>PowerPoint Presentation</vt:lpstr>
      <vt:lpstr>设计：静态分析框架</vt:lpstr>
      <vt:lpstr>API逻辑特征</vt:lpstr>
      <vt:lpstr>发现：Android Uevent漏洞</vt:lpstr>
      <vt:lpstr>Android Uevent漏洞分析及利用</vt:lpstr>
      <vt:lpstr>Android Uevent漏洞分析及利用</vt:lpstr>
      <vt:lpstr>Android Uevent漏洞  利用</vt:lpstr>
      <vt:lpstr>Android Uevent漏洞  利用</vt:lpstr>
      <vt:lpstr>实例2：SSL库API漏洞</vt:lpstr>
      <vt:lpstr>PowerPoint Presentation</vt:lpstr>
      <vt:lpstr>SSL中间人攻击</vt:lpstr>
      <vt:lpstr>Incorrect use of SSL API</vt:lpstr>
      <vt:lpstr>OpenSSL API 漏洞逻辑</vt:lpstr>
      <vt:lpstr>Patch: OpenSSL API 漏洞</vt:lpstr>
      <vt:lpstr>特征提取：OpenSSL API 漏洞</vt:lpstr>
      <vt:lpstr>特征提取：OpenSSL API 漏洞</vt:lpstr>
      <vt:lpstr>实验数据：OpenSSL API 漏洞</vt:lpstr>
      <vt:lpstr>漏洞分布：OpenSSL API 漏洞</vt:lpstr>
      <vt:lpstr>详细信息：OpenSSL API 漏洞（1）</vt:lpstr>
      <vt:lpstr>详细信息：OpenSSL API 漏洞（2）</vt:lpstr>
      <vt:lpstr>原型系统:SSLINT</vt:lpstr>
      <vt:lpstr>原型系统:SSLINT</vt:lpstr>
      <vt:lpstr>性能优化:SSLINT</vt:lpstr>
      <vt:lpstr>Java 平台移植方案</vt:lpstr>
      <vt:lpstr>Java 平台移植方案</vt:lpstr>
      <vt:lpstr>Demo</vt:lpstr>
      <vt:lpstr>PowerPoint Presentation</vt:lpstr>
      <vt:lpstr>PowerPoint Presentation</vt:lpstr>
      <vt:lpstr>A Motivating Example</vt:lpstr>
      <vt:lpstr>A Motivating Example Cont’d</vt:lpstr>
      <vt:lpstr>OpenSSL API</vt:lpstr>
    </vt:vector>
  </TitlesOfParts>
  <Manager>Yan Chen</Manager>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Characterizing Social Spam Campaigns</dc:title>
  <dc:creator>Hongyu Gao</dc:creator>
  <cp:lastModifiedBy>Roca He</cp:lastModifiedBy>
  <cp:revision>1821</cp:revision>
  <cp:lastPrinted>2012-02-03T19:56:35Z</cp:lastPrinted>
  <dcterms:created xsi:type="dcterms:W3CDTF">2005-12-21T03:45:52Z</dcterms:created>
  <dcterms:modified xsi:type="dcterms:W3CDTF">2016-12-06T14:51:23Z</dcterms:modified>
</cp:coreProperties>
</file>