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95"/>
  </p:notesMasterIdLst>
  <p:sldIdLst>
    <p:sldId id="470" r:id="rId3"/>
    <p:sldId id="375" r:id="rId4"/>
    <p:sldId id="376" r:id="rId5"/>
    <p:sldId id="377" r:id="rId6"/>
    <p:sldId id="378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60" r:id="rId87"/>
    <p:sldId id="461" r:id="rId88"/>
    <p:sldId id="462" r:id="rId89"/>
    <p:sldId id="463" r:id="rId90"/>
    <p:sldId id="464" r:id="rId91"/>
    <p:sldId id="465" r:id="rId92"/>
    <p:sldId id="466" r:id="rId93"/>
    <p:sldId id="467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9488" autoAdjust="0"/>
  </p:normalViewPr>
  <p:slideViewPr>
    <p:cSldViewPr>
      <p:cViewPr>
        <p:scale>
          <a:sx n="109" d="100"/>
          <a:sy n="109" d="100"/>
        </p:scale>
        <p:origin x="-538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AB032-69C6-494E-844B-DA0D4F3C723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95593F-063C-4C72-91E5-95E278ED272A}">
      <dgm:prSet/>
      <dgm:spPr/>
      <dgm:t>
        <a:bodyPr/>
        <a:lstStyle/>
        <a:p>
          <a:pPr rtl="0"/>
          <a:r>
            <a:rPr lang="en-US" dirty="0" smtClean="0"/>
            <a:t>Static analysis</a:t>
          </a:r>
          <a:endParaRPr lang="en-US" dirty="0"/>
        </a:p>
      </dgm:t>
    </dgm:pt>
    <dgm:pt modelId="{0F08FEE5-F4CF-4179-852F-052AE3671BF2}" type="parTrans" cxnId="{41B181C4-32D6-4A28-BAD1-E5BDAA9692E4}">
      <dgm:prSet/>
      <dgm:spPr/>
      <dgm:t>
        <a:bodyPr/>
        <a:lstStyle/>
        <a:p>
          <a:endParaRPr lang="en-US"/>
        </a:p>
      </dgm:t>
    </dgm:pt>
    <dgm:pt modelId="{B078CE12-DE3E-4F32-A949-2963334F7648}" type="sibTrans" cxnId="{41B181C4-32D6-4A28-BAD1-E5BDAA9692E4}">
      <dgm:prSet/>
      <dgm:spPr/>
      <dgm:t>
        <a:bodyPr/>
        <a:lstStyle/>
        <a:p>
          <a:endParaRPr lang="en-US"/>
        </a:p>
      </dgm:t>
    </dgm:pt>
    <dgm:pt modelId="{96E17660-DE08-438D-B219-11C9118ACA89}">
      <dgm:prSet/>
      <dgm:spPr/>
      <dgm:t>
        <a:bodyPr/>
        <a:lstStyle/>
        <a:p>
          <a:pPr rtl="0"/>
          <a:r>
            <a:rPr lang="en-US" dirty="0" smtClean="0"/>
            <a:t>Does not identify the conditions for the leak</a:t>
          </a:r>
          <a:endParaRPr lang="en-US" dirty="0"/>
        </a:p>
      </dgm:t>
    </dgm:pt>
    <dgm:pt modelId="{E0600C5D-0FE6-45B6-8B05-688E396CE375}" type="parTrans" cxnId="{BD657C07-4CBA-4E3B-A034-55912C85B716}">
      <dgm:prSet/>
      <dgm:spPr/>
      <dgm:t>
        <a:bodyPr/>
        <a:lstStyle/>
        <a:p>
          <a:endParaRPr lang="en-US"/>
        </a:p>
      </dgm:t>
    </dgm:pt>
    <dgm:pt modelId="{A18A92E9-B9AA-414A-AE57-D379F50E7AC1}" type="sibTrans" cxnId="{BD657C07-4CBA-4E3B-A034-55912C85B716}">
      <dgm:prSet/>
      <dgm:spPr/>
      <dgm:t>
        <a:bodyPr/>
        <a:lstStyle/>
        <a:p>
          <a:endParaRPr lang="en-US"/>
        </a:p>
      </dgm:t>
    </dgm:pt>
    <dgm:pt modelId="{6265ECC8-1780-481F-ACA5-3A686072A84C}">
      <dgm:prSet/>
      <dgm:spPr/>
      <dgm:t>
        <a:bodyPr/>
        <a:lstStyle/>
        <a:p>
          <a:pPr rtl="0"/>
          <a:r>
            <a:rPr lang="en-US" dirty="0" err="1" smtClean="0"/>
            <a:t>TaintDroid</a:t>
          </a:r>
          <a:endParaRPr lang="en-US" dirty="0"/>
        </a:p>
      </dgm:t>
    </dgm:pt>
    <dgm:pt modelId="{E60F8595-3369-468A-8D63-A1FD580E0619}" type="parTrans" cxnId="{69FFB1A5-DFF1-42F3-9A56-AF134375C43E}">
      <dgm:prSet/>
      <dgm:spPr/>
      <dgm:t>
        <a:bodyPr/>
        <a:lstStyle/>
        <a:p>
          <a:endParaRPr lang="en-US"/>
        </a:p>
      </dgm:t>
    </dgm:pt>
    <dgm:pt modelId="{22AB9A65-119F-4090-89E1-B15015A984C0}" type="sibTrans" cxnId="{69FFB1A5-DFF1-42F3-9A56-AF134375C43E}">
      <dgm:prSet/>
      <dgm:spPr/>
      <dgm:t>
        <a:bodyPr/>
        <a:lstStyle/>
        <a:p>
          <a:endParaRPr lang="en-US"/>
        </a:p>
      </dgm:t>
    </dgm:pt>
    <dgm:pt modelId="{6A56B65C-949B-4F73-9B3D-C2B17EA54F4D}">
      <dgm:prSet/>
      <dgm:spPr/>
      <dgm:t>
        <a:bodyPr/>
        <a:lstStyle/>
        <a:p>
          <a:pPr rtl="0"/>
          <a:r>
            <a:rPr lang="en-US" dirty="0" smtClean="0"/>
            <a:t>Requires a custom Android ROM</a:t>
          </a:r>
          <a:endParaRPr lang="en-US" dirty="0"/>
        </a:p>
      </dgm:t>
    </dgm:pt>
    <dgm:pt modelId="{A9725ED9-BAFB-4AA4-A46E-3FA28D9D3EEF}" type="parTrans" cxnId="{81C8876D-AD2E-43C9-AADC-544B3E041B31}">
      <dgm:prSet/>
      <dgm:spPr/>
      <dgm:t>
        <a:bodyPr/>
        <a:lstStyle/>
        <a:p>
          <a:endParaRPr lang="en-US"/>
        </a:p>
      </dgm:t>
    </dgm:pt>
    <dgm:pt modelId="{535E9827-3ACE-48AA-9952-4933220686FB}" type="sibTrans" cxnId="{81C8876D-AD2E-43C9-AADC-544B3E041B31}">
      <dgm:prSet/>
      <dgm:spPr/>
      <dgm:t>
        <a:bodyPr/>
        <a:lstStyle/>
        <a:p>
          <a:endParaRPr lang="en-US"/>
        </a:p>
      </dgm:t>
    </dgm:pt>
    <dgm:pt modelId="{9AAD4701-3B37-46FB-92DE-8BCD8CB3395A}">
      <dgm:prSet/>
      <dgm:spPr/>
      <dgm:t>
        <a:bodyPr/>
        <a:lstStyle/>
        <a:p>
          <a:pPr rtl="0"/>
          <a:r>
            <a:rPr lang="en-US" dirty="0" smtClean="0"/>
            <a:t>Unlocked device; end-user skills</a:t>
          </a:r>
          <a:endParaRPr lang="en-US" dirty="0"/>
        </a:p>
      </dgm:t>
    </dgm:pt>
    <dgm:pt modelId="{F33A4B9D-A63B-44CE-AB26-2328299F4BE7}" type="parTrans" cxnId="{F99ED6D8-54CB-4FC1-82D5-40D804B9C9D2}">
      <dgm:prSet/>
      <dgm:spPr/>
      <dgm:t>
        <a:bodyPr/>
        <a:lstStyle/>
        <a:p>
          <a:endParaRPr lang="en-US"/>
        </a:p>
      </dgm:t>
    </dgm:pt>
    <dgm:pt modelId="{25C7438B-2C26-4E5C-8C9B-AA28D5955F58}" type="sibTrans" cxnId="{F99ED6D8-54CB-4FC1-82D5-40D804B9C9D2}">
      <dgm:prSet/>
      <dgm:spPr/>
      <dgm:t>
        <a:bodyPr/>
        <a:lstStyle/>
        <a:p>
          <a:endParaRPr lang="en-US"/>
        </a:p>
      </dgm:t>
    </dgm:pt>
    <dgm:pt modelId="{CE9B27EA-19F8-4A78-8A92-DB801CF359EE}">
      <dgm:prSet/>
      <dgm:spPr/>
      <dgm:t>
        <a:bodyPr/>
        <a:lstStyle/>
        <a:p>
          <a:pPr rtl="0"/>
          <a:r>
            <a:rPr lang="en-US" dirty="0" smtClean="0"/>
            <a:t>Legitimate Conditions, false positives?</a:t>
          </a:r>
          <a:endParaRPr lang="en-US" dirty="0"/>
        </a:p>
      </dgm:t>
    </dgm:pt>
    <dgm:pt modelId="{D24B9162-670B-4F77-A1B5-F50E5DA1A40E}" type="parTrans" cxnId="{EDF1010D-B0E0-4E6B-B8F8-5F80468B82F1}">
      <dgm:prSet/>
      <dgm:spPr/>
      <dgm:t>
        <a:bodyPr/>
        <a:lstStyle/>
        <a:p>
          <a:endParaRPr lang="en-US"/>
        </a:p>
      </dgm:t>
    </dgm:pt>
    <dgm:pt modelId="{86AF714F-A5C1-4659-9665-FA2902E32DC3}" type="sibTrans" cxnId="{EDF1010D-B0E0-4E6B-B8F8-5F80468B82F1}">
      <dgm:prSet/>
      <dgm:spPr/>
      <dgm:t>
        <a:bodyPr/>
        <a:lstStyle/>
        <a:p>
          <a:endParaRPr lang="en-US"/>
        </a:p>
      </dgm:t>
    </dgm:pt>
    <dgm:pt modelId="{9BB1F102-FEA7-48F6-8841-B24B9893FDA1}" type="pres">
      <dgm:prSet presAssocID="{14CAB032-69C6-494E-844B-DA0D4F3C72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CB770-CDD3-4421-9755-BB918015BE3F}" type="pres">
      <dgm:prSet presAssocID="{6A95593F-063C-4C72-91E5-95E278ED272A}" presName="linNode" presStyleCnt="0"/>
      <dgm:spPr/>
    </dgm:pt>
    <dgm:pt modelId="{E0D0444B-3377-4FBC-BB58-E0D1F3E587CB}" type="pres">
      <dgm:prSet presAssocID="{6A95593F-063C-4C72-91E5-95E278ED272A}" presName="parentText" presStyleLbl="node1" presStyleIdx="0" presStyleCnt="2" custScaleX="80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73C4-0925-4E77-8EDA-D664B01ADC1A}" type="pres">
      <dgm:prSet presAssocID="{6A95593F-063C-4C72-91E5-95E278ED272A}" presName="descendantText" presStyleLbl="alignAccFollowNode1" presStyleIdx="0" presStyleCnt="2" custScaleX="105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808B6-6D57-4273-8F25-7FAF8148C257}" type="pres">
      <dgm:prSet presAssocID="{B078CE12-DE3E-4F32-A949-2963334F7648}" presName="sp" presStyleCnt="0"/>
      <dgm:spPr/>
    </dgm:pt>
    <dgm:pt modelId="{86122FD1-DC37-4DCB-9700-71C2183EA7BE}" type="pres">
      <dgm:prSet presAssocID="{6265ECC8-1780-481F-ACA5-3A686072A84C}" presName="linNode" presStyleCnt="0"/>
      <dgm:spPr/>
    </dgm:pt>
    <dgm:pt modelId="{2D7E2679-CC80-425A-8707-E2D167BAA062}" type="pres">
      <dgm:prSet presAssocID="{6265ECC8-1780-481F-ACA5-3A686072A84C}" presName="parentText" presStyleLbl="node1" presStyleIdx="1" presStyleCnt="2" custScaleX="80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B63BE-ECD4-490C-9E0C-92AB456ABF71}" type="pres">
      <dgm:prSet presAssocID="{6265ECC8-1780-481F-ACA5-3A686072A84C}" presName="descendantText" presStyleLbl="alignAccFollowNode1" presStyleIdx="1" presStyleCnt="2" custScaleX="105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FC2B30-3CA1-4FEB-A6FE-AC77100550CF}" type="presOf" srcId="{6265ECC8-1780-481F-ACA5-3A686072A84C}" destId="{2D7E2679-CC80-425A-8707-E2D167BAA062}" srcOrd="0" destOrd="0" presId="urn:microsoft.com/office/officeart/2005/8/layout/vList5"/>
    <dgm:cxn modelId="{E9335A1D-3469-4DFD-8E1F-8937A4F4B7BF}" type="presOf" srcId="{96E17660-DE08-438D-B219-11C9118ACA89}" destId="{9B7C73C4-0925-4E77-8EDA-D664B01ADC1A}" srcOrd="0" destOrd="0" presId="urn:microsoft.com/office/officeart/2005/8/layout/vList5"/>
    <dgm:cxn modelId="{DDD92F8D-343B-4707-9532-48180D7B6756}" type="presOf" srcId="{9AAD4701-3B37-46FB-92DE-8BCD8CB3395A}" destId="{9C2B63BE-ECD4-490C-9E0C-92AB456ABF71}" srcOrd="0" destOrd="1" presId="urn:microsoft.com/office/officeart/2005/8/layout/vList5"/>
    <dgm:cxn modelId="{BD657C07-4CBA-4E3B-A034-55912C85B716}" srcId="{6A95593F-063C-4C72-91E5-95E278ED272A}" destId="{96E17660-DE08-438D-B219-11C9118ACA89}" srcOrd="0" destOrd="0" parTransId="{E0600C5D-0FE6-45B6-8B05-688E396CE375}" sibTransId="{A18A92E9-B9AA-414A-AE57-D379F50E7AC1}"/>
    <dgm:cxn modelId="{69FFB1A5-DFF1-42F3-9A56-AF134375C43E}" srcId="{14CAB032-69C6-494E-844B-DA0D4F3C723C}" destId="{6265ECC8-1780-481F-ACA5-3A686072A84C}" srcOrd="1" destOrd="0" parTransId="{E60F8595-3369-468A-8D63-A1FD580E0619}" sibTransId="{22AB9A65-119F-4090-89E1-B15015A984C0}"/>
    <dgm:cxn modelId="{EDF1010D-B0E0-4E6B-B8F8-5F80468B82F1}" srcId="{6A95593F-063C-4C72-91E5-95E278ED272A}" destId="{CE9B27EA-19F8-4A78-8A92-DB801CF359EE}" srcOrd="1" destOrd="0" parTransId="{D24B9162-670B-4F77-A1B5-F50E5DA1A40E}" sibTransId="{86AF714F-A5C1-4659-9665-FA2902E32DC3}"/>
    <dgm:cxn modelId="{F99ED6D8-54CB-4FC1-82D5-40D804B9C9D2}" srcId="{6A56B65C-949B-4F73-9B3D-C2B17EA54F4D}" destId="{9AAD4701-3B37-46FB-92DE-8BCD8CB3395A}" srcOrd="0" destOrd="0" parTransId="{F33A4B9D-A63B-44CE-AB26-2328299F4BE7}" sibTransId="{25C7438B-2C26-4E5C-8C9B-AA28D5955F58}"/>
    <dgm:cxn modelId="{3B0E7D45-EA59-4D78-9D76-C31CF5833295}" type="presOf" srcId="{6A56B65C-949B-4F73-9B3D-C2B17EA54F4D}" destId="{9C2B63BE-ECD4-490C-9E0C-92AB456ABF71}" srcOrd="0" destOrd="0" presId="urn:microsoft.com/office/officeart/2005/8/layout/vList5"/>
    <dgm:cxn modelId="{9EE36E91-4A34-45FE-9031-65809DE622F7}" type="presOf" srcId="{CE9B27EA-19F8-4A78-8A92-DB801CF359EE}" destId="{9B7C73C4-0925-4E77-8EDA-D664B01ADC1A}" srcOrd="0" destOrd="1" presId="urn:microsoft.com/office/officeart/2005/8/layout/vList5"/>
    <dgm:cxn modelId="{33AA1BDD-7D8A-40EF-9716-2AAE06BE78A8}" type="presOf" srcId="{14CAB032-69C6-494E-844B-DA0D4F3C723C}" destId="{9BB1F102-FEA7-48F6-8841-B24B9893FDA1}" srcOrd="0" destOrd="0" presId="urn:microsoft.com/office/officeart/2005/8/layout/vList5"/>
    <dgm:cxn modelId="{81C8876D-AD2E-43C9-AADC-544B3E041B31}" srcId="{6265ECC8-1780-481F-ACA5-3A686072A84C}" destId="{6A56B65C-949B-4F73-9B3D-C2B17EA54F4D}" srcOrd="0" destOrd="0" parTransId="{A9725ED9-BAFB-4AA4-A46E-3FA28D9D3EEF}" sibTransId="{535E9827-3ACE-48AA-9952-4933220686FB}"/>
    <dgm:cxn modelId="{E55B4D8A-E528-45F0-B238-D35139D50038}" type="presOf" srcId="{6A95593F-063C-4C72-91E5-95E278ED272A}" destId="{E0D0444B-3377-4FBC-BB58-E0D1F3E587CB}" srcOrd="0" destOrd="0" presId="urn:microsoft.com/office/officeart/2005/8/layout/vList5"/>
    <dgm:cxn modelId="{41B181C4-32D6-4A28-BAD1-E5BDAA9692E4}" srcId="{14CAB032-69C6-494E-844B-DA0D4F3C723C}" destId="{6A95593F-063C-4C72-91E5-95E278ED272A}" srcOrd="0" destOrd="0" parTransId="{0F08FEE5-F4CF-4179-852F-052AE3671BF2}" sibTransId="{B078CE12-DE3E-4F32-A949-2963334F7648}"/>
    <dgm:cxn modelId="{0F12EF73-9F42-451A-B7F5-D739C4533AB7}" type="presParOf" srcId="{9BB1F102-FEA7-48F6-8841-B24B9893FDA1}" destId="{9A7CB770-CDD3-4421-9755-BB918015BE3F}" srcOrd="0" destOrd="0" presId="urn:microsoft.com/office/officeart/2005/8/layout/vList5"/>
    <dgm:cxn modelId="{B6E2C895-4778-40CB-82B7-E56D7B859FBF}" type="presParOf" srcId="{9A7CB770-CDD3-4421-9755-BB918015BE3F}" destId="{E0D0444B-3377-4FBC-BB58-E0D1F3E587CB}" srcOrd="0" destOrd="0" presId="urn:microsoft.com/office/officeart/2005/8/layout/vList5"/>
    <dgm:cxn modelId="{3D59206A-C8B9-4BAF-9439-7888F5DEEF83}" type="presParOf" srcId="{9A7CB770-CDD3-4421-9755-BB918015BE3F}" destId="{9B7C73C4-0925-4E77-8EDA-D664B01ADC1A}" srcOrd="1" destOrd="0" presId="urn:microsoft.com/office/officeart/2005/8/layout/vList5"/>
    <dgm:cxn modelId="{F281C324-C8F4-429A-A218-E61A81D98B18}" type="presParOf" srcId="{9BB1F102-FEA7-48F6-8841-B24B9893FDA1}" destId="{66D808B6-6D57-4273-8F25-7FAF8148C257}" srcOrd="1" destOrd="0" presId="urn:microsoft.com/office/officeart/2005/8/layout/vList5"/>
    <dgm:cxn modelId="{B5AD200F-CCFC-49CB-A868-4BB2522A92BC}" type="presParOf" srcId="{9BB1F102-FEA7-48F6-8841-B24B9893FDA1}" destId="{86122FD1-DC37-4DCB-9700-71C2183EA7BE}" srcOrd="2" destOrd="0" presId="urn:microsoft.com/office/officeart/2005/8/layout/vList5"/>
    <dgm:cxn modelId="{64C340D6-1692-4EFA-9794-F6AC3238A02C}" type="presParOf" srcId="{86122FD1-DC37-4DCB-9700-71C2183EA7BE}" destId="{2D7E2679-CC80-425A-8707-E2D167BAA062}" srcOrd="0" destOrd="0" presId="urn:microsoft.com/office/officeart/2005/8/layout/vList5"/>
    <dgm:cxn modelId="{A661EE39-B351-493F-BC7F-AE90235078EB}" type="presParOf" srcId="{86122FD1-DC37-4DCB-9700-71C2183EA7BE}" destId="{9C2B63BE-ECD4-490C-9E0C-92AB456ABF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1B53C-3F79-4F1A-BECF-3055FB77A46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31FD9C-311F-4FB7-8DC6-1F54D27997C6}">
      <dgm:prSet/>
      <dgm:spPr/>
      <dgm:t>
        <a:bodyPr/>
        <a:lstStyle/>
        <a:p>
          <a:pPr rtl="0"/>
          <a:r>
            <a:rPr lang="en-US" dirty="0" smtClean="0"/>
            <a:t>Android malware – a real concern</a:t>
          </a:r>
          <a:endParaRPr lang="en-US" dirty="0"/>
        </a:p>
      </dgm:t>
    </dgm:pt>
    <dgm:pt modelId="{699F8BC8-19E5-4AFC-BFA0-0442A0AFE3E9}" type="parTrans" cxnId="{FD61B6D4-1565-4435-BB1F-F16876096D91}">
      <dgm:prSet/>
      <dgm:spPr/>
      <dgm:t>
        <a:bodyPr/>
        <a:lstStyle/>
        <a:p>
          <a:endParaRPr lang="en-US"/>
        </a:p>
      </dgm:t>
    </dgm:pt>
    <dgm:pt modelId="{CC851EC9-4AFF-4DF2-8169-D955B19D0E30}" type="sibTrans" cxnId="{FD61B6D4-1565-4435-BB1F-F16876096D91}">
      <dgm:prSet/>
      <dgm:spPr/>
      <dgm:t>
        <a:bodyPr/>
        <a:lstStyle/>
        <a:p>
          <a:endParaRPr lang="en-US"/>
        </a:p>
      </dgm:t>
    </dgm:pt>
    <dgm:pt modelId="{5D67223E-2F24-4F57-BD0B-DF41C0B5D7E2}">
      <dgm:prSet/>
      <dgm:spPr/>
      <dgm:t>
        <a:bodyPr/>
        <a:lstStyle/>
        <a:p>
          <a:pPr rtl="0"/>
          <a:r>
            <a:rPr lang="en-US" dirty="0" smtClean="0"/>
            <a:t>Many Anti-malware offerings for Android</a:t>
          </a:r>
          <a:endParaRPr lang="en-US" dirty="0"/>
        </a:p>
      </dgm:t>
    </dgm:pt>
    <dgm:pt modelId="{A82C8E1D-2F73-45FC-A40D-61FA01D95FF8}" type="parTrans" cxnId="{BACE3E03-4B9C-4053-B90B-6FEA83910777}">
      <dgm:prSet/>
      <dgm:spPr/>
      <dgm:t>
        <a:bodyPr/>
        <a:lstStyle/>
        <a:p>
          <a:endParaRPr lang="en-US"/>
        </a:p>
      </dgm:t>
    </dgm:pt>
    <dgm:pt modelId="{FC26C62D-941E-4B37-AA6A-2A6EEC5E9E46}" type="sibTrans" cxnId="{BACE3E03-4B9C-4053-B90B-6FEA83910777}">
      <dgm:prSet/>
      <dgm:spPr/>
      <dgm:t>
        <a:bodyPr/>
        <a:lstStyle/>
        <a:p>
          <a:endParaRPr lang="en-US"/>
        </a:p>
      </dgm:t>
    </dgm:pt>
    <dgm:pt modelId="{40C54B60-5970-4C83-9709-3CD6AB7F66D3}">
      <dgm:prSet/>
      <dgm:spPr/>
      <dgm:t>
        <a:bodyPr/>
        <a:lstStyle/>
        <a:p>
          <a:pPr rtl="0"/>
          <a:r>
            <a:rPr lang="en-US" dirty="0" smtClean="0"/>
            <a:t>Many are very popular</a:t>
          </a:r>
          <a:endParaRPr lang="en-US" dirty="0"/>
        </a:p>
      </dgm:t>
    </dgm:pt>
    <dgm:pt modelId="{907B8209-31FC-499C-A784-D6DD0272764E}" type="parTrans" cxnId="{39D0D65D-7A1B-4EC1-8FAF-5CDFF3BF19ED}">
      <dgm:prSet/>
      <dgm:spPr/>
      <dgm:t>
        <a:bodyPr/>
        <a:lstStyle/>
        <a:p>
          <a:endParaRPr lang="en-US"/>
        </a:p>
      </dgm:t>
    </dgm:pt>
    <dgm:pt modelId="{D3E22422-5963-457F-8B56-D2C61C5746AD}" type="sibTrans" cxnId="{39D0D65D-7A1B-4EC1-8FAF-5CDFF3BF19ED}">
      <dgm:prSet/>
      <dgm:spPr/>
      <dgm:t>
        <a:bodyPr/>
        <a:lstStyle/>
        <a:p>
          <a:endParaRPr lang="en-US"/>
        </a:p>
      </dgm:t>
    </dgm:pt>
    <dgm:pt modelId="{1EF23476-AF60-4FDF-B6F2-78182DB69E82}" type="pres">
      <dgm:prSet presAssocID="{A8B1B53C-3F79-4F1A-BECF-3055FB77A4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B4CD3-B7CE-4612-98CB-12F553566C30}" type="pres">
      <dgm:prSet presAssocID="{B831FD9C-311F-4FB7-8DC6-1F54D27997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97772-7C30-4581-92DF-00FFF0E8B6B5}" type="pres">
      <dgm:prSet presAssocID="{CC851EC9-4AFF-4DF2-8169-D955B19D0E30}" presName="spacer" presStyleCnt="0"/>
      <dgm:spPr/>
    </dgm:pt>
    <dgm:pt modelId="{7E20E7AF-0245-4A37-BE8E-28FEED34A905}" type="pres">
      <dgm:prSet presAssocID="{5D67223E-2F24-4F57-BD0B-DF41C0B5D7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7744E-27A8-45B1-81F7-7ED6E747A9E8}" type="pres">
      <dgm:prSet presAssocID="{5D67223E-2F24-4F57-BD0B-DF41C0B5D7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1B6D4-1565-4435-BB1F-F16876096D91}" srcId="{A8B1B53C-3F79-4F1A-BECF-3055FB77A461}" destId="{B831FD9C-311F-4FB7-8DC6-1F54D27997C6}" srcOrd="0" destOrd="0" parTransId="{699F8BC8-19E5-4AFC-BFA0-0442A0AFE3E9}" sibTransId="{CC851EC9-4AFF-4DF2-8169-D955B19D0E30}"/>
    <dgm:cxn modelId="{244CF0C5-C0F6-452B-AB86-6D7803C90AD0}" type="presOf" srcId="{A8B1B53C-3F79-4F1A-BECF-3055FB77A461}" destId="{1EF23476-AF60-4FDF-B6F2-78182DB69E82}" srcOrd="0" destOrd="0" presId="urn:microsoft.com/office/officeart/2005/8/layout/vList2"/>
    <dgm:cxn modelId="{CEDF8AF6-A8E2-43E7-913B-A97DBF858BE1}" type="presOf" srcId="{B831FD9C-311F-4FB7-8DC6-1F54D27997C6}" destId="{50EB4CD3-B7CE-4612-98CB-12F553566C30}" srcOrd="0" destOrd="0" presId="urn:microsoft.com/office/officeart/2005/8/layout/vList2"/>
    <dgm:cxn modelId="{39D0D65D-7A1B-4EC1-8FAF-5CDFF3BF19ED}" srcId="{5D67223E-2F24-4F57-BD0B-DF41C0B5D7E2}" destId="{40C54B60-5970-4C83-9709-3CD6AB7F66D3}" srcOrd="0" destOrd="0" parTransId="{907B8209-31FC-499C-A784-D6DD0272764E}" sibTransId="{D3E22422-5963-457F-8B56-D2C61C5746AD}"/>
    <dgm:cxn modelId="{BACE3E03-4B9C-4053-B90B-6FEA83910777}" srcId="{A8B1B53C-3F79-4F1A-BECF-3055FB77A461}" destId="{5D67223E-2F24-4F57-BD0B-DF41C0B5D7E2}" srcOrd="1" destOrd="0" parTransId="{A82C8E1D-2F73-45FC-A40D-61FA01D95FF8}" sibTransId="{FC26C62D-941E-4B37-AA6A-2A6EEC5E9E46}"/>
    <dgm:cxn modelId="{17F9444F-FA81-4C91-95C2-948B2B23C81B}" type="presOf" srcId="{5D67223E-2F24-4F57-BD0B-DF41C0B5D7E2}" destId="{7E20E7AF-0245-4A37-BE8E-28FEED34A905}" srcOrd="0" destOrd="0" presId="urn:microsoft.com/office/officeart/2005/8/layout/vList2"/>
    <dgm:cxn modelId="{88D21191-8D26-48BD-B99C-ED429764F058}" type="presOf" srcId="{40C54B60-5970-4C83-9709-3CD6AB7F66D3}" destId="{4BB7744E-27A8-45B1-81F7-7ED6E747A9E8}" srcOrd="0" destOrd="0" presId="urn:microsoft.com/office/officeart/2005/8/layout/vList2"/>
    <dgm:cxn modelId="{24D7F2A4-C918-43F8-92A6-C14B9EBF0FE1}" type="presParOf" srcId="{1EF23476-AF60-4FDF-B6F2-78182DB69E82}" destId="{50EB4CD3-B7CE-4612-98CB-12F553566C30}" srcOrd="0" destOrd="0" presId="urn:microsoft.com/office/officeart/2005/8/layout/vList2"/>
    <dgm:cxn modelId="{0C40539C-174D-4075-BABA-58A64B0D4D0C}" type="presParOf" srcId="{1EF23476-AF60-4FDF-B6F2-78182DB69E82}" destId="{D7D97772-7C30-4581-92DF-00FFF0E8B6B5}" srcOrd="1" destOrd="0" presId="urn:microsoft.com/office/officeart/2005/8/layout/vList2"/>
    <dgm:cxn modelId="{B50BF1BE-5930-4116-8B36-7352EBC8205A}" type="presParOf" srcId="{1EF23476-AF60-4FDF-B6F2-78182DB69E82}" destId="{7E20E7AF-0245-4A37-BE8E-28FEED34A905}" srcOrd="2" destOrd="0" presId="urn:microsoft.com/office/officeart/2005/8/layout/vList2"/>
    <dgm:cxn modelId="{CEDA03D9-1806-49D5-BE06-FE39E55F4963}" type="presParOf" srcId="{1EF23476-AF60-4FDF-B6F2-78182DB69E82}" destId="{4BB7744E-27A8-45B1-81F7-7ED6E747A9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97A8B-3833-43DB-BF1B-4DCB0EC994A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2F0F449-47C0-4E49-B553-28116CCB3B4B}">
      <dgm:prSet/>
      <dgm:spPr/>
      <dgm:t>
        <a:bodyPr/>
        <a:lstStyle/>
        <a:p>
          <a:pPr rtl="0"/>
          <a:r>
            <a:rPr lang="en-US" dirty="0" smtClean="0"/>
            <a:t>Trivial</a:t>
          </a:r>
          <a:endParaRPr lang="en-US" dirty="0"/>
        </a:p>
      </dgm:t>
    </dgm:pt>
    <dgm:pt modelId="{09D52DC1-D3A8-427F-9661-6C7FA7C93EC5}" type="parTrans" cxnId="{1CD55044-DC81-4C13-BE42-AF6B2A49D650}">
      <dgm:prSet/>
      <dgm:spPr/>
      <dgm:t>
        <a:bodyPr/>
        <a:lstStyle/>
        <a:p>
          <a:endParaRPr lang="en-US"/>
        </a:p>
      </dgm:t>
    </dgm:pt>
    <dgm:pt modelId="{B88B9400-6DDD-4E2E-A568-8D5A9D84BA5A}" type="sibTrans" cxnId="{1CD55044-DC81-4C13-BE42-AF6B2A49D650}">
      <dgm:prSet/>
      <dgm:spPr/>
      <dgm:t>
        <a:bodyPr/>
        <a:lstStyle/>
        <a:p>
          <a:endParaRPr lang="en-US"/>
        </a:p>
      </dgm:t>
    </dgm:pt>
    <dgm:pt modelId="{7FFDCE6A-8D7B-4A57-B107-06C2C3E13E5B}">
      <dgm:prSet/>
      <dgm:spPr/>
      <dgm:t>
        <a:bodyPr/>
        <a:lstStyle/>
        <a:p>
          <a:pPr rtl="0"/>
          <a:r>
            <a:rPr lang="en-US" dirty="0" smtClean="0"/>
            <a:t>No code-level changes or changes to </a:t>
          </a:r>
          <a:r>
            <a:rPr lang="en-US" dirty="0" err="1" smtClean="0"/>
            <a:t>AndroidManifest</a:t>
          </a:r>
          <a:endParaRPr lang="en-US" dirty="0"/>
        </a:p>
      </dgm:t>
    </dgm:pt>
    <dgm:pt modelId="{F3ED9CFF-3D15-48E5-B6D2-B7E002ED7147}" type="parTrans" cxnId="{5BAE6269-1F70-419E-8C1A-FE53D6569DDB}">
      <dgm:prSet/>
      <dgm:spPr/>
      <dgm:t>
        <a:bodyPr/>
        <a:lstStyle/>
        <a:p>
          <a:endParaRPr lang="en-US"/>
        </a:p>
      </dgm:t>
    </dgm:pt>
    <dgm:pt modelId="{75B7B854-28F3-446D-BDF7-716A0CAF7BE0}" type="sibTrans" cxnId="{5BAE6269-1F70-419E-8C1A-FE53D6569DDB}">
      <dgm:prSet/>
      <dgm:spPr/>
      <dgm:t>
        <a:bodyPr/>
        <a:lstStyle/>
        <a:p>
          <a:endParaRPr lang="en-US"/>
        </a:p>
      </dgm:t>
    </dgm:pt>
    <dgm:pt modelId="{2A3CDEBC-6AAF-49F4-AC19-CD9D9E620816}">
      <dgm:prSet/>
      <dgm:spPr/>
      <dgm:t>
        <a:bodyPr/>
        <a:lstStyle/>
        <a:p>
          <a:pPr rtl="0"/>
          <a:r>
            <a:rPr lang="en-US" dirty="0" smtClean="0"/>
            <a:t>Detectable by Static Analysis - DSA </a:t>
          </a:r>
          <a:endParaRPr lang="en-US" dirty="0"/>
        </a:p>
      </dgm:t>
    </dgm:pt>
    <dgm:pt modelId="{DF546AA4-14AB-49A2-84E1-CC86ADA3310F}" type="parTrans" cxnId="{84A21A05-2201-41F7-8942-1FB7D78A8C60}">
      <dgm:prSet/>
      <dgm:spPr/>
      <dgm:t>
        <a:bodyPr/>
        <a:lstStyle/>
        <a:p>
          <a:endParaRPr lang="en-US"/>
        </a:p>
      </dgm:t>
    </dgm:pt>
    <dgm:pt modelId="{2A91BF16-1AE3-4F51-9F47-C8A3BFDA9C22}" type="sibTrans" cxnId="{84A21A05-2201-41F7-8942-1FB7D78A8C60}">
      <dgm:prSet/>
      <dgm:spPr/>
      <dgm:t>
        <a:bodyPr/>
        <a:lstStyle/>
        <a:p>
          <a:endParaRPr lang="en-US"/>
        </a:p>
      </dgm:t>
    </dgm:pt>
    <dgm:pt modelId="{B5028C4B-6B97-4007-8E08-6C4E05E35D41}">
      <dgm:prSet/>
      <dgm:spPr/>
      <dgm:t>
        <a:bodyPr/>
        <a:lstStyle/>
        <a:p>
          <a:pPr rtl="0"/>
          <a:r>
            <a:rPr lang="en-US" dirty="0" smtClean="0"/>
            <a:t>Do not thwart detection by static analysis completely</a:t>
          </a:r>
          <a:endParaRPr lang="en-US" dirty="0"/>
        </a:p>
      </dgm:t>
    </dgm:pt>
    <dgm:pt modelId="{B49FCC65-BBA7-4A9B-B8D5-BA72ED93677E}" type="parTrans" cxnId="{10DA5547-6BEA-436C-9F91-3BEDE5C04702}">
      <dgm:prSet/>
      <dgm:spPr/>
      <dgm:t>
        <a:bodyPr/>
        <a:lstStyle/>
        <a:p>
          <a:endParaRPr lang="en-US"/>
        </a:p>
      </dgm:t>
    </dgm:pt>
    <dgm:pt modelId="{10C8562F-D711-4808-B675-1A5EF9989876}" type="sibTrans" cxnId="{10DA5547-6BEA-436C-9F91-3BEDE5C04702}">
      <dgm:prSet/>
      <dgm:spPr/>
      <dgm:t>
        <a:bodyPr/>
        <a:lstStyle/>
        <a:p>
          <a:endParaRPr lang="en-US"/>
        </a:p>
      </dgm:t>
    </dgm:pt>
    <dgm:pt modelId="{1DEA4566-B66A-418C-AC63-800E05268365}">
      <dgm:prSet/>
      <dgm:spPr/>
      <dgm:t>
        <a:bodyPr/>
        <a:lstStyle/>
        <a:p>
          <a:pPr rtl="0"/>
          <a:r>
            <a:rPr lang="en-US" dirty="0" smtClean="0"/>
            <a:t>Not detectable by Static Analysis – NSA</a:t>
          </a:r>
          <a:endParaRPr lang="en-US" dirty="0"/>
        </a:p>
      </dgm:t>
    </dgm:pt>
    <dgm:pt modelId="{71AFD432-DD84-4BB9-9C8C-7153328DC2F2}" type="parTrans" cxnId="{A47D6E52-6874-4F33-AF24-0939569CFF86}">
      <dgm:prSet/>
      <dgm:spPr/>
      <dgm:t>
        <a:bodyPr/>
        <a:lstStyle/>
        <a:p>
          <a:endParaRPr lang="en-US"/>
        </a:p>
      </dgm:t>
    </dgm:pt>
    <dgm:pt modelId="{09102AEF-192A-4B0A-86AB-5867EAC87DAC}" type="sibTrans" cxnId="{A47D6E52-6874-4F33-AF24-0939569CFF86}">
      <dgm:prSet/>
      <dgm:spPr/>
      <dgm:t>
        <a:bodyPr/>
        <a:lstStyle/>
        <a:p>
          <a:endParaRPr lang="en-US"/>
        </a:p>
      </dgm:t>
    </dgm:pt>
    <dgm:pt modelId="{579DFBC7-7562-47EA-A6A7-E0E009F3CF4D}">
      <dgm:prSet/>
      <dgm:spPr/>
      <dgm:t>
        <a:bodyPr/>
        <a:lstStyle/>
        <a:p>
          <a:pPr rtl="0"/>
          <a:r>
            <a:rPr lang="en-US" dirty="0" smtClean="0"/>
            <a:t>Capable of thwarting all static analysis based detection</a:t>
          </a:r>
          <a:endParaRPr lang="en-US" dirty="0"/>
        </a:p>
      </dgm:t>
    </dgm:pt>
    <dgm:pt modelId="{E07111C4-A475-46B9-8CFF-6CC3B747E61B}" type="parTrans" cxnId="{B0EC1827-97F4-414B-AF44-153C92449A3F}">
      <dgm:prSet/>
      <dgm:spPr/>
      <dgm:t>
        <a:bodyPr/>
        <a:lstStyle/>
        <a:p>
          <a:endParaRPr lang="en-US"/>
        </a:p>
      </dgm:t>
    </dgm:pt>
    <dgm:pt modelId="{AF3A5546-BE90-4EAB-AB67-77B67ED67D07}" type="sibTrans" cxnId="{B0EC1827-97F4-414B-AF44-153C92449A3F}">
      <dgm:prSet/>
      <dgm:spPr/>
      <dgm:t>
        <a:bodyPr/>
        <a:lstStyle/>
        <a:p>
          <a:endParaRPr lang="en-US"/>
        </a:p>
      </dgm:t>
    </dgm:pt>
    <dgm:pt modelId="{BF82451E-4DDF-439E-A513-CAC7301E35F8}" type="pres">
      <dgm:prSet presAssocID="{F0C97A8B-3833-43DB-BF1B-4DCB0EC994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6BD9B-FD55-4E55-BD2F-D668627B1D14}" type="pres">
      <dgm:prSet presAssocID="{92F0F449-47C0-4E49-B553-28116CCB3B4B}" presName="linNode" presStyleCnt="0"/>
      <dgm:spPr/>
      <dgm:t>
        <a:bodyPr/>
        <a:lstStyle/>
        <a:p>
          <a:endParaRPr lang="en-US"/>
        </a:p>
      </dgm:t>
    </dgm:pt>
    <dgm:pt modelId="{88655DBC-4D65-41F6-BB12-FFE76C7B60D4}" type="pres">
      <dgm:prSet presAssocID="{92F0F449-47C0-4E49-B553-28116CCB3B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BDC0C-AFCE-4537-8D36-F8F2EF9890C3}" type="pres">
      <dgm:prSet presAssocID="{92F0F449-47C0-4E49-B553-28116CCB3B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5CEBE-F9C6-45BA-A58A-B1EF7694165C}" type="pres">
      <dgm:prSet presAssocID="{B88B9400-6DDD-4E2E-A568-8D5A9D84BA5A}" presName="sp" presStyleCnt="0"/>
      <dgm:spPr/>
      <dgm:t>
        <a:bodyPr/>
        <a:lstStyle/>
        <a:p>
          <a:endParaRPr lang="en-US"/>
        </a:p>
      </dgm:t>
    </dgm:pt>
    <dgm:pt modelId="{947315ED-4E28-4666-8368-BA707E7885F6}" type="pres">
      <dgm:prSet presAssocID="{2A3CDEBC-6AAF-49F4-AC19-CD9D9E620816}" presName="linNode" presStyleCnt="0"/>
      <dgm:spPr/>
      <dgm:t>
        <a:bodyPr/>
        <a:lstStyle/>
        <a:p>
          <a:endParaRPr lang="en-US"/>
        </a:p>
      </dgm:t>
    </dgm:pt>
    <dgm:pt modelId="{3A051EB1-6085-4E7E-A59A-3E2E0C932D13}" type="pres">
      <dgm:prSet presAssocID="{2A3CDEBC-6AAF-49F4-AC19-CD9D9E6208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A282-4AF7-4EB7-B1C0-693040019649}" type="pres">
      <dgm:prSet presAssocID="{2A3CDEBC-6AAF-49F4-AC19-CD9D9E6208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7144A-2F20-4449-8E7B-3FB505DC07E9}" type="pres">
      <dgm:prSet presAssocID="{2A91BF16-1AE3-4F51-9F47-C8A3BFDA9C22}" presName="sp" presStyleCnt="0"/>
      <dgm:spPr/>
      <dgm:t>
        <a:bodyPr/>
        <a:lstStyle/>
        <a:p>
          <a:endParaRPr lang="en-US"/>
        </a:p>
      </dgm:t>
    </dgm:pt>
    <dgm:pt modelId="{9D685F9E-6E69-40DA-A18B-B3E6642352B4}" type="pres">
      <dgm:prSet presAssocID="{1DEA4566-B66A-418C-AC63-800E05268365}" presName="linNode" presStyleCnt="0"/>
      <dgm:spPr/>
      <dgm:t>
        <a:bodyPr/>
        <a:lstStyle/>
        <a:p>
          <a:endParaRPr lang="en-US"/>
        </a:p>
      </dgm:t>
    </dgm:pt>
    <dgm:pt modelId="{5735B9FB-ED45-42E4-8E97-418E9132C03A}" type="pres">
      <dgm:prSet presAssocID="{1DEA4566-B66A-418C-AC63-800E0526836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D3B49-1607-487F-8C76-D3CDC41CDE2C}" type="pres">
      <dgm:prSet presAssocID="{1DEA4566-B66A-418C-AC63-800E0526836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C1827-97F4-414B-AF44-153C92449A3F}" srcId="{1DEA4566-B66A-418C-AC63-800E05268365}" destId="{579DFBC7-7562-47EA-A6A7-E0E009F3CF4D}" srcOrd="0" destOrd="0" parTransId="{E07111C4-A475-46B9-8CFF-6CC3B747E61B}" sibTransId="{AF3A5546-BE90-4EAB-AB67-77B67ED67D07}"/>
    <dgm:cxn modelId="{10DA5547-6BEA-436C-9F91-3BEDE5C04702}" srcId="{2A3CDEBC-6AAF-49F4-AC19-CD9D9E620816}" destId="{B5028C4B-6B97-4007-8E08-6C4E05E35D41}" srcOrd="0" destOrd="0" parTransId="{B49FCC65-BBA7-4A9B-B8D5-BA72ED93677E}" sibTransId="{10C8562F-D711-4808-B675-1A5EF9989876}"/>
    <dgm:cxn modelId="{43451356-038A-4061-8B1D-157B91761215}" type="presOf" srcId="{B5028C4B-6B97-4007-8E08-6C4E05E35D41}" destId="{2B89A282-4AF7-4EB7-B1C0-693040019649}" srcOrd="0" destOrd="0" presId="urn:microsoft.com/office/officeart/2005/8/layout/vList5"/>
    <dgm:cxn modelId="{F1E7054A-22D7-4EE2-A238-A83724A52246}" type="presOf" srcId="{579DFBC7-7562-47EA-A6A7-E0E009F3CF4D}" destId="{1CAD3B49-1607-487F-8C76-D3CDC41CDE2C}" srcOrd="0" destOrd="0" presId="urn:microsoft.com/office/officeart/2005/8/layout/vList5"/>
    <dgm:cxn modelId="{5BAE6269-1F70-419E-8C1A-FE53D6569DDB}" srcId="{92F0F449-47C0-4E49-B553-28116CCB3B4B}" destId="{7FFDCE6A-8D7B-4A57-B107-06C2C3E13E5B}" srcOrd="0" destOrd="0" parTransId="{F3ED9CFF-3D15-48E5-B6D2-B7E002ED7147}" sibTransId="{75B7B854-28F3-446D-BDF7-716A0CAF7BE0}"/>
    <dgm:cxn modelId="{082A070B-5F58-4E36-8814-902A15522CA1}" type="presOf" srcId="{1DEA4566-B66A-418C-AC63-800E05268365}" destId="{5735B9FB-ED45-42E4-8E97-418E9132C03A}" srcOrd="0" destOrd="0" presId="urn:microsoft.com/office/officeart/2005/8/layout/vList5"/>
    <dgm:cxn modelId="{84A21A05-2201-41F7-8942-1FB7D78A8C60}" srcId="{F0C97A8B-3833-43DB-BF1B-4DCB0EC994A9}" destId="{2A3CDEBC-6AAF-49F4-AC19-CD9D9E620816}" srcOrd="1" destOrd="0" parTransId="{DF546AA4-14AB-49A2-84E1-CC86ADA3310F}" sibTransId="{2A91BF16-1AE3-4F51-9F47-C8A3BFDA9C22}"/>
    <dgm:cxn modelId="{1CD55044-DC81-4C13-BE42-AF6B2A49D650}" srcId="{F0C97A8B-3833-43DB-BF1B-4DCB0EC994A9}" destId="{92F0F449-47C0-4E49-B553-28116CCB3B4B}" srcOrd="0" destOrd="0" parTransId="{09D52DC1-D3A8-427F-9661-6C7FA7C93EC5}" sibTransId="{B88B9400-6DDD-4E2E-A568-8D5A9D84BA5A}"/>
    <dgm:cxn modelId="{1E4A54BB-4BE3-4649-9AD0-1FF0DA975E36}" type="presOf" srcId="{7FFDCE6A-8D7B-4A57-B107-06C2C3E13E5B}" destId="{DEBBDC0C-AFCE-4537-8D36-F8F2EF9890C3}" srcOrd="0" destOrd="0" presId="urn:microsoft.com/office/officeart/2005/8/layout/vList5"/>
    <dgm:cxn modelId="{98284E03-8DE9-478D-86B4-FD9D92D93D14}" type="presOf" srcId="{2A3CDEBC-6AAF-49F4-AC19-CD9D9E620816}" destId="{3A051EB1-6085-4E7E-A59A-3E2E0C932D13}" srcOrd="0" destOrd="0" presId="urn:microsoft.com/office/officeart/2005/8/layout/vList5"/>
    <dgm:cxn modelId="{A47D6E52-6874-4F33-AF24-0939569CFF86}" srcId="{F0C97A8B-3833-43DB-BF1B-4DCB0EC994A9}" destId="{1DEA4566-B66A-418C-AC63-800E05268365}" srcOrd="2" destOrd="0" parTransId="{71AFD432-DD84-4BB9-9C8C-7153328DC2F2}" sibTransId="{09102AEF-192A-4B0A-86AB-5867EAC87DAC}"/>
    <dgm:cxn modelId="{5FF76AEF-6BD6-462D-834A-F1673ABFF94C}" type="presOf" srcId="{92F0F449-47C0-4E49-B553-28116CCB3B4B}" destId="{88655DBC-4D65-41F6-BB12-FFE76C7B60D4}" srcOrd="0" destOrd="0" presId="urn:microsoft.com/office/officeart/2005/8/layout/vList5"/>
    <dgm:cxn modelId="{95A420D3-73CF-4634-97AA-76CD572B4E6A}" type="presOf" srcId="{F0C97A8B-3833-43DB-BF1B-4DCB0EC994A9}" destId="{BF82451E-4DDF-439E-A513-CAC7301E35F8}" srcOrd="0" destOrd="0" presId="urn:microsoft.com/office/officeart/2005/8/layout/vList5"/>
    <dgm:cxn modelId="{2F3CA64F-ACB9-4BCF-A009-FF15EC52092B}" type="presParOf" srcId="{BF82451E-4DDF-439E-A513-CAC7301E35F8}" destId="{0A06BD9B-FD55-4E55-BD2F-D668627B1D14}" srcOrd="0" destOrd="0" presId="urn:microsoft.com/office/officeart/2005/8/layout/vList5"/>
    <dgm:cxn modelId="{449FEC49-B189-4F86-86EA-DA328288574B}" type="presParOf" srcId="{0A06BD9B-FD55-4E55-BD2F-D668627B1D14}" destId="{88655DBC-4D65-41F6-BB12-FFE76C7B60D4}" srcOrd="0" destOrd="0" presId="urn:microsoft.com/office/officeart/2005/8/layout/vList5"/>
    <dgm:cxn modelId="{5AD525AA-A189-4715-BBAE-7709A853F077}" type="presParOf" srcId="{0A06BD9B-FD55-4E55-BD2F-D668627B1D14}" destId="{DEBBDC0C-AFCE-4537-8D36-F8F2EF9890C3}" srcOrd="1" destOrd="0" presId="urn:microsoft.com/office/officeart/2005/8/layout/vList5"/>
    <dgm:cxn modelId="{3D8F2E70-E3D4-4296-AB78-B9590780EAF2}" type="presParOf" srcId="{BF82451E-4DDF-439E-A513-CAC7301E35F8}" destId="{64B5CEBE-F9C6-45BA-A58A-B1EF7694165C}" srcOrd="1" destOrd="0" presId="urn:microsoft.com/office/officeart/2005/8/layout/vList5"/>
    <dgm:cxn modelId="{8EC5ADEF-895B-482C-85BC-DEF6B80093CB}" type="presParOf" srcId="{BF82451E-4DDF-439E-A513-CAC7301E35F8}" destId="{947315ED-4E28-4666-8368-BA707E7885F6}" srcOrd="2" destOrd="0" presId="urn:microsoft.com/office/officeart/2005/8/layout/vList5"/>
    <dgm:cxn modelId="{7AE48DB5-B158-4194-A327-AF4918C5AC15}" type="presParOf" srcId="{947315ED-4E28-4666-8368-BA707E7885F6}" destId="{3A051EB1-6085-4E7E-A59A-3E2E0C932D13}" srcOrd="0" destOrd="0" presId="urn:microsoft.com/office/officeart/2005/8/layout/vList5"/>
    <dgm:cxn modelId="{E3106350-5B1C-42C4-8B32-4ABE47977C8C}" type="presParOf" srcId="{947315ED-4E28-4666-8368-BA707E7885F6}" destId="{2B89A282-4AF7-4EB7-B1C0-693040019649}" srcOrd="1" destOrd="0" presId="urn:microsoft.com/office/officeart/2005/8/layout/vList5"/>
    <dgm:cxn modelId="{8B562796-AC31-46BE-99C4-AF0179F49A12}" type="presParOf" srcId="{BF82451E-4DDF-439E-A513-CAC7301E35F8}" destId="{A7B7144A-2F20-4449-8E7B-3FB505DC07E9}" srcOrd="3" destOrd="0" presId="urn:microsoft.com/office/officeart/2005/8/layout/vList5"/>
    <dgm:cxn modelId="{6A9BFD01-F5C2-441D-B94E-31C386252C32}" type="presParOf" srcId="{BF82451E-4DDF-439E-A513-CAC7301E35F8}" destId="{9D685F9E-6E69-40DA-A18B-B3E6642352B4}" srcOrd="4" destOrd="0" presId="urn:microsoft.com/office/officeart/2005/8/layout/vList5"/>
    <dgm:cxn modelId="{B2247CA1-1F94-46FA-A1AF-9E2A5163C0A4}" type="presParOf" srcId="{9D685F9E-6E69-40DA-A18B-B3E6642352B4}" destId="{5735B9FB-ED45-42E4-8E97-418E9132C03A}" srcOrd="0" destOrd="0" presId="urn:microsoft.com/office/officeart/2005/8/layout/vList5"/>
    <dgm:cxn modelId="{C9B51796-1A8C-4ACF-A2D2-385ECAB1CCDC}" type="presParOf" srcId="{9D685F9E-6E69-40DA-A18B-B3E6642352B4}" destId="{1CAD3B49-1607-487F-8C76-D3CDC41CDE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FA30D7-51EF-4BE2-A013-1E31C0852E8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8B7D2-A9A4-42B0-8C9D-20FCEEE2950B}">
      <dgm:prSet custT="1"/>
      <dgm:spPr/>
      <dgm:t>
        <a:bodyPr/>
        <a:lstStyle/>
        <a:p>
          <a:pPr rtl="0"/>
          <a:r>
            <a:rPr lang="en-US" sz="2400" dirty="0" smtClean="0"/>
            <a:t>Content-based Signatures are not sufficient</a:t>
          </a:r>
          <a:endParaRPr lang="en-US" sz="2400" dirty="0"/>
        </a:p>
      </dgm:t>
    </dgm:pt>
    <dgm:pt modelId="{5D48B34F-A716-4CFB-A874-20F0BFD4ED6B}" type="parTrans" cxnId="{76DD040F-CC21-41D7-BE4C-70F8BBDD511E}">
      <dgm:prSet/>
      <dgm:spPr/>
      <dgm:t>
        <a:bodyPr/>
        <a:lstStyle/>
        <a:p>
          <a:endParaRPr lang="en-US" sz="2000"/>
        </a:p>
      </dgm:t>
    </dgm:pt>
    <dgm:pt modelId="{B9E16DCA-B81D-47B2-B6B6-1CE8BE1CEBA0}" type="sibTrans" cxnId="{76DD040F-CC21-41D7-BE4C-70F8BBDD511E}">
      <dgm:prSet/>
      <dgm:spPr/>
      <dgm:t>
        <a:bodyPr/>
        <a:lstStyle/>
        <a:p>
          <a:endParaRPr lang="en-US" sz="2000"/>
        </a:p>
      </dgm:t>
    </dgm:pt>
    <dgm:pt modelId="{C49E867B-49AA-4ED0-BE1A-480208138210}">
      <dgm:prSet custT="1"/>
      <dgm:spPr/>
      <dgm:t>
        <a:bodyPr/>
        <a:lstStyle/>
        <a:p>
          <a:pPr rtl="0"/>
          <a:r>
            <a:rPr lang="en-US" sz="2400" dirty="0" smtClean="0"/>
            <a:t>Analyze semantics of malware</a:t>
          </a:r>
          <a:endParaRPr lang="en-US" sz="2400" dirty="0"/>
        </a:p>
      </dgm:t>
    </dgm:pt>
    <dgm:pt modelId="{115952A3-E08C-41F1-AD40-8F6E68A45C39}" type="parTrans" cxnId="{F851AC6B-62A6-4CFB-81FB-738F565505CB}">
      <dgm:prSet/>
      <dgm:spPr/>
      <dgm:t>
        <a:bodyPr/>
        <a:lstStyle/>
        <a:p>
          <a:endParaRPr lang="en-US" sz="2000"/>
        </a:p>
      </dgm:t>
    </dgm:pt>
    <dgm:pt modelId="{F4DC8928-E466-4BEC-9E70-10BD79D78AEE}" type="sibTrans" cxnId="{F851AC6B-62A6-4CFB-81FB-738F565505CB}">
      <dgm:prSet/>
      <dgm:spPr/>
      <dgm:t>
        <a:bodyPr/>
        <a:lstStyle/>
        <a:p>
          <a:endParaRPr lang="en-US" sz="2000"/>
        </a:p>
      </dgm:t>
    </dgm:pt>
    <dgm:pt modelId="{26CCD828-5FC7-4FAA-83F5-C845B1277F94}">
      <dgm:prSet custT="1"/>
      <dgm:spPr/>
      <dgm:t>
        <a:bodyPr/>
        <a:lstStyle/>
        <a:p>
          <a:pPr rtl="0"/>
          <a:r>
            <a:rPr lang="en-US" sz="2400" dirty="0" smtClean="0"/>
            <a:t>Dynamic behavioral monitoring can help</a:t>
          </a:r>
          <a:endParaRPr lang="en-US" sz="2400" dirty="0"/>
        </a:p>
      </dgm:t>
    </dgm:pt>
    <dgm:pt modelId="{83321AA6-FE19-439D-A659-C9110CA9CD87}" type="parTrans" cxnId="{CE9F548E-C3D7-41D3-BB9A-E37AC27BA88B}">
      <dgm:prSet/>
      <dgm:spPr/>
      <dgm:t>
        <a:bodyPr/>
        <a:lstStyle/>
        <a:p>
          <a:endParaRPr lang="en-US" sz="2000"/>
        </a:p>
      </dgm:t>
    </dgm:pt>
    <dgm:pt modelId="{A8DACAE1-9CFD-49ED-8CBC-327430F880F7}" type="sibTrans" cxnId="{CE9F548E-C3D7-41D3-BB9A-E37AC27BA88B}">
      <dgm:prSet/>
      <dgm:spPr/>
      <dgm:t>
        <a:bodyPr/>
        <a:lstStyle/>
        <a:p>
          <a:endParaRPr lang="en-US" sz="2000"/>
        </a:p>
      </dgm:t>
    </dgm:pt>
    <dgm:pt modelId="{A666ECAC-99AE-43F3-A849-8B485443D51E}">
      <dgm:prSet custT="1"/>
      <dgm:spPr/>
      <dgm:t>
        <a:bodyPr/>
        <a:lstStyle/>
        <a:p>
          <a:pPr rtl="0"/>
          <a:r>
            <a:rPr lang="en-US" sz="2400" dirty="0" smtClean="0"/>
            <a:t>Need platform support for that</a:t>
          </a:r>
          <a:endParaRPr lang="en-US" sz="2400" dirty="0"/>
        </a:p>
      </dgm:t>
    </dgm:pt>
    <dgm:pt modelId="{78A1F910-FF50-40EB-8D4E-7284A3964C1F}" type="parTrans" cxnId="{A1AF941F-78F5-4A6C-BAC3-66AEB8E5CD5C}">
      <dgm:prSet/>
      <dgm:spPr/>
      <dgm:t>
        <a:bodyPr/>
        <a:lstStyle/>
        <a:p>
          <a:endParaRPr lang="en-US" sz="2000"/>
        </a:p>
      </dgm:t>
    </dgm:pt>
    <dgm:pt modelId="{C5D40EA0-AB14-43C2-AD25-5FA9B027A9D7}" type="sibTrans" cxnId="{A1AF941F-78F5-4A6C-BAC3-66AEB8E5CD5C}">
      <dgm:prSet/>
      <dgm:spPr/>
      <dgm:t>
        <a:bodyPr/>
        <a:lstStyle/>
        <a:p>
          <a:endParaRPr lang="en-US" sz="2000"/>
        </a:p>
      </dgm:t>
    </dgm:pt>
    <dgm:pt modelId="{5D6BF0CF-E01C-45E0-9A01-E42695C7011C}" type="pres">
      <dgm:prSet presAssocID="{D5FA30D7-51EF-4BE2-A013-1E31C0852E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B8277-C95E-43DA-AE8B-F270E1304BCD}" type="pres">
      <dgm:prSet presAssocID="{2E88B7D2-A9A4-42B0-8C9D-20FCEEE2950B}" presName="parentLin" presStyleCnt="0"/>
      <dgm:spPr/>
    </dgm:pt>
    <dgm:pt modelId="{B17278DA-5708-4B03-A52B-9BEACF4A9A50}" type="pres">
      <dgm:prSet presAssocID="{2E88B7D2-A9A4-42B0-8C9D-20FCEEE295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3C7657-B08E-4277-9169-0F7C1D1EFEBF}" type="pres">
      <dgm:prSet presAssocID="{2E88B7D2-A9A4-42B0-8C9D-20FCEEE2950B}" presName="parentText" presStyleLbl="node1" presStyleIdx="0" presStyleCnt="3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AAFE7-5E17-4D15-9EAC-78E2D4C19F1F}" type="pres">
      <dgm:prSet presAssocID="{2E88B7D2-A9A4-42B0-8C9D-20FCEEE2950B}" presName="negativeSpace" presStyleCnt="0"/>
      <dgm:spPr/>
    </dgm:pt>
    <dgm:pt modelId="{97E021F0-3A36-44E2-B22C-421CC1E82E5F}" type="pres">
      <dgm:prSet presAssocID="{2E88B7D2-A9A4-42B0-8C9D-20FCEEE2950B}" presName="childText" presStyleLbl="conFgAcc1" presStyleIdx="0" presStyleCnt="3">
        <dgm:presLayoutVars>
          <dgm:bulletEnabled val="1"/>
        </dgm:presLayoutVars>
      </dgm:prSet>
      <dgm:spPr/>
    </dgm:pt>
    <dgm:pt modelId="{AED81DE1-EDFD-437E-A4A1-56E63F225FD2}" type="pres">
      <dgm:prSet presAssocID="{B9E16DCA-B81D-47B2-B6B6-1CE8BE1CEBA0}" presName="spaceBetweenRectangles" presStyleCnt="0"/>
      <dgm:spPr/>
    </dgm:pt>
    <dgm:pt modelId="{67314500-3909-4123-B011-9CF1E9DA9EAF}" type="pres">
      <dgm:prSet presAssocID="{C49E867B-49AA-4ED0-BE1A-480208138210}" presName="parentLin" presStyleCnt="0"/>
      <dgm:spPr/>
    </dgm:pt>
    <dgm:pt modelId="{C0AB87F1-E343-4440-B140-69ED4EF65E8B}" type="pres">
      <dgm:prSet presAssocID="{C49E867B-49AA-4ED0-BE1A-48020813821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7C9A20-1865-4D8E-8DD5-21DB8E69725D}" type="pres">
      <dgm:prSet presAssocID="{C49E867B-49AA-4ED0-BE1A-480208138210}" presName="parentText" presStyleLbl="node1" presStyleIdx="1" presStyleCnt="3" custScaleX="105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76D7-892B-4DB2-838C-BA4A6351C0A7}" type="pres">
      <dgm:prSet presAssocID="{C49E867B-49AA-4ED0-BE1A-480208138210}" presName="negativeSpace" presStyleCnt="0"/>
      <dgm:spPr/>
    </dgm:pt>
    <dgm:pt modelId="{BF3A14D7-367B-42D7-8BBA-E7B4CCA61420}" type="pres">
      <dgm:prSet presAssocID="{C49E867B-49AA-4ED0-BE1A-480208138210}" presName="childText" presStyleLbl="conFgAcc1" presStyleIdx="1" presStyleCnt="3">
        <dgm:presLayoutVars>
          <dgm:bulletEnabled val="1"/>
        </dgm:presLayoutVars>
      </dgm:prSet>
      <dgm:spPr/>
    </dgm:pt>
    <dgm:pt modelId="{6BE64422-855A-48C7-BFC4-2B36C6F1F9C8}" type="pres">
      <dgm:prSet presAssocID="{F4DC8928-E466-4BEC-9E70-10BD79D78AEE}" presName="spaceBetweenRectangles" presStyleCnt="0"/>
      <dgm:spPr/>
    </dgm:pt>
    <dgm:pt modelId="{F273CC43-85D7-481F-9913-9860145571DF}" type="pres">
      <dgm:prSet presAssocID="{26CCD828-5FC7-4FAA-83F5-C845B1277F94}" presName="parentLin" presStyleCnt="0"/>
      <dgm:spPr/>
    </dgm:pt>
    <dgm:pt modelId="{B1FABCFF-FCCB-4A6F-816F-2071C296B3E1}" type="pres">
      <dgm:prSet presAssocID="{26CCD828-5FC7-4FAA-83F5-C845B1277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265A4A-8FD7-4375-BD73-92A19A989657}" type="pres">
      <dgm:prSet presAssocID="{26CCD828-5FC7-4FAA-83F5-C845B1277F94}" presName="parentText" presStyleLbl="node1" presStyleIdx="2" presStyleCnt="3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E7968-1F88-41C6-8148-8E95DABBCFF1}" type="pres">
      <dgm:prSet presAssocID="{26CCD828-5FC7-4FAA-83F5-C845B1277F94}" presName="negativeSpace" presStyleCnt="0"/>
      <dgm:spPr/>
    </dgm:pt>
    <dgm:pt modelId="{FCDAD5E2-2DC9-4690-B71F-A30D950A27F4}" type="pres">
      <dgm:prSet presAssocID="{26CCD828-5FC7-4FAA-83F5-C845B1277F9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F941F-78F5-4A6C-BAC3-66AEB8E5CD5C}" srcId="{26CCD828-5FC7-4FAA-83F5-C845B1277F94}" destId="{A666ECAC-99AE-43F3-A849-8B485443D51E}" srcOrd="0" destOrd="0" parTransId="{78A1F910-FF50-40EB-8D4E-7284A3964C1F}" sibTransId="{C5D40EA0-AB14-43C2-AD25-5FA9B027A9D7}"/>
    <dgm:cxn modelId="{D76FE66F-92E8-40FF-A9D4-DE499565130B}" type="presOf" srcId="{C49E867B-49AA-4ED0-BE1A-480208138210}" destId="{C0AB87F1-E343-4440-B140-69ED4EF65E8B}" srcOrd="0" destOrd="0" presId="urn:microsoft.com/office/officeart/2005/8/layout/list1"/>
    <dgm:cxn modelId="{44E19F91-3B85-4128-862F-4B61406F6EFC}" type="presOf" srcId="{26CCD828-5FC7-4FAA-83F5-C845B1277F94}" destId="{49265A4A-8FD7-4375-BD73-92A19A989657}" srcOrd="1" destOrd="0" presId="urn:microsoft.com/office/officeart/2005/8/layout/list1"/>
    <dgm:cxn modelId="{D55AC8D4-248F-4E16-85CD-D0C8F8284102}" type="presOf" srcId="{A666ECAC-99AE-43F3-A849-8B485443D51E}" destId="{FCDAD5E2-2DC9-4690-B71F-A30D950A27F4}" srcOrd="0" destOrd="0" presId="urn:microsoft.com/office/officeart/2005/8/layout/list1"/>
    <dgm:cxn modelId="{894D1A5B-D922-4221-83D0-B60ED3C12A05}" type="presOf" srcId="{26CCD828-5FC7-4FAA-83F5-C845B1277F94}" destId="{B1FABCFF-FCCB-4A6F-816F-2071C296B3E1}" srcOrd="0" destOrd="0" presId="urn:microsoft.com/office/officeart/2005/8/layout/list1"/>
    <dgm:cxn modelId="{063687DD-2D54-44FA-89D4-9C2E452D1BE8}" type="presOf" srcId="{2E88B7D2-A9A4-42B0-8C9D-20FCEEE2950B}" destId="{B17278DA-5708-4B03-A52B-9BEACF4A9A50}" srcOrd="0" destOrd="0" presId="urn:microsoft.com/office/officeart/2005/8/layout/list1"/>
    <dgm:cxn modelId="{76DD040F-CC21-41D7-BE4C-70F8BBDD511E}" srcId="{D5FA30D7-51EF-4BE2-A013-1E31C0852E84}" destId="{2E88B7D2-A9A4-42B0-8C9D-20FCEEE2950B}" srcOrd="0" destOrd="0" parTransId="{5D48B34F-A716-4CFB-A874-20F0BFD4ED6B}" sibTransId="{B9E16DCA-B81D-47B2-B6B6-1CE8BE1CEBA0}"/>
    <dgm:cxn modelId="{5F018BD1-58DB-43E7-8AAA-15DC80D442E4}" type="presOf" srcId="{D5FA30D7-51EF-4BE2-A013-1E31C0852E84}" destId="{5D6BF0CF-E01C-45E0-9A01-E42695C7011C}" srcOrd="0" destOrd="0" presId="urn:microsoft.com/office/officeart/2005/8/layout/list1"/>
    <dgm:cxn modelId="{75428215-4219-46FE-8F04-EC3174C4F946}" type="presOf" srcId="{C49E867B-49AA-4ED0-BE1A-480208138210}" destId="{837C9A20-1865-4D8E-8DD5-21DB8E69725D}" srcOrd="1" destOrd="0" presId="urn:microsoft.com/office/officeart/2005/8/layout/list1"/>
    <dgm:cxn modelId="{C56E481A-BA2F-40C5-82EA-29D783D0C0A0}" type="presOf" srcId="{2E88B7D2-A9A4-42B0-8C9D-20FCEEE2950B}" destId="{E43C7657-B08E-4277-9169-0F7C1D1EFEBF}" srcOrd="1" destOrd="0" presId="urn:microsoft.com/office/officeart/2005/8/layout/list1"/>
    <dgm:cxn modelId="{CE9F548E-C3D7-41D3-BB9A-E37AC27BA88B}" srcId="{D5FA30D7-51EF-4BE2-A013-1E31C0852E84}" destId="{26CCD828-5FC7-4FAA-83F5-C845B1277F94}" srcOrd="2" destOrd="0" parTransId="{83321AA6-FE19-439D-A659-C9110CA9CD87}" sibTransId="{A8DACAE1-9CFD-49ED-8CBC-327430F880F7}"/>
    <dgm:cxn modelId="{F851AC6B-62A6-4CFB-81FB-738F565505CB}" srcId="{D5FA30D7-51EF-4BE2-A013-1E31C0852E84}" destId="{C49E867B-49AA-4ED0-BE1A-480208138210}" srcOrd="1" destOrd="0" parTransId="{115952A3-E08C-41F1-AD40-8F6E68A45C39}" sibTransId="{F4DC8928-E466-4BEC-9E70-10BD79D78AEE}"/>
    <dgm:cxn modelId="{CA4D62B3-8B32-406A-83D6-33E1FCA8EF79}" type="presParOf" srcId="{5D6BF0CF-E01C-45E0-9A01-E42695C7011C}" destId="{108B8277-C95E-43DA-AE8B-F270E1304BCD}" srcOrd="0" destOrd="0" presId="urn:microsoft.com/office/officeart/2005/8/layout/list1"/>
    <dgm:cxn modelId="{5527A21E-3A8F-450D-9D22-2500E408B395}" type="presParOf" srcId="{108B8277-C95E-43DA-AE8B-F270E1304BCD}" destId="{B17278DA-5708-4B03-A52B-9BEACF4A9A50}" srcOrd="0" destOrd="0" presId="urn:microsoft.com/office/officeart/2005/8/layout/list1"/>
    <dgm:cxn modelId="{59B66A4D-05F5-403F-A2E0-B03BC510A5FD}" type="presParOf" srcId="{108B8277-C95E-43DA-AE8B-F270E1304BCD}" destId="{E43C7657-B08E-4277-9169-0F7C1D1EFEBF}" srcOrd="1" destOrd="0" presId="urn:microsoft.com/office/officeart/2005/8/layout/list1"/>
    <dgm:cxn modelId="{0E735C90-9D81-4E0A-9270-D3E8C43B3485}" type="presParOf" srcId="{5D6BF0CF-E01C-45E0-9A01-E42695C7011C}" destId="{DE3AAFE7-5E17-4D15-9EAC-78E2D4C19F1F}" srcOrd="1" destOrd="0" presId="urn:microsoft.com/office/officeart/2005/8/layout/list1"/>
    <dgm:cxn modelId="{A4A6206B-A298-48A9-9AD2-A7AD108DD780}" type="presParOf" srcId="{5D6BF0CF-E01C-45E0-9A01-E42695C7011C}" destId="{97E021F0-3A36-44E2-B22C-421CC1E82E5F}" srcOrd="2" destOrd="0" presId="urn:microsoft.com/office/officeart/2005/8/layout/list1"/>
    <dgm:cxn modelId="{6BA14387-9E2F-4CA8-856B-A13D953D2128}" type="presParOf" srcId="{5D6BF0CF-E01C-45E0-9A01-E42695C7011C}" destId="{AED81DE1-EDFD-437E-A4A1-56E63F225FD2}" srcOrd="3" destOrd="0" presId="urn:microsoft.com/office/officeart/2005/8/layout/list1"/>
    <dgm:cxn modelId="{33C23BCD-7FFA-4A98-BB01-6890AB15A855}" type="presParOf" srcId="{5D6BF0CF-E01C-45E0-9A01-E42695C7011C}" destId="{67314500-3909-4123-B011-9CF1E9DA9EAF}" srcOrd="4" destOrd="0" presId="urn:microsoft.com/office/officeart/2005/8/layout/list1"/>
    <dgm:cxn modelId="{30930A25-E098-444C-BF69-7F30000EDE56}" type="presParOf" srcId="{67314500-3909-4123-B011-9CF1E9DA9EAF}" destId="{C0AB87F1-E343-4440-B140-69ED4EF65E8B}" srcOrd="0" destOrd="0" presId="urn:microsoft.com/office/officeart/2005/8/layout/list1"/>
    <dgm:cxn modelId="{31CCA615-B589-4A36-9A32-096BC6847390}" type="presParOf" srcId="{67314500-3909-4123-B011-9CF1E9DA9EAF}" destId="{837C9A20-1865-4D8E-8DD5-21DB8E69725D}" srcOrd="1" destOrd="0" presId="urn:microsoft.com/office/officeart/2005/8/layout/list1"/>
    <dgm:cxn modelId="{C1F494B9-ADDD-406B-B210-EC9B979FFB2B}" type="presParOf" srcId="{5D6BF0CF-E01C-45E0-9A01-E42695C7011C}" destId="{35E576D7-892B-4DB2-838C-BA4A6351C0A7}" srcOrd="5" destOrd="0" presId="urn:microsoft.com/office/officeart/2005/8/layout/list1"/>
    <dgm:cxn modelId="{D0E6739B-15B5-48CE-BA27-463D002AC167}" type="presParOf" srcId="{5D6BF0CF-E01C-45E0-9A01-E42695C7011C}" destId="{BF3A14D7-367B-42D7-8BBA-E7B4CCA61420}" srcOrd="6" destOrd="0" presId="urn:microsoft.com/office/officeart/2005/8/layout/list1"/>
    <dgm:cxn modelId="{7F5BCEE1-1F91-4ABE-BF83-16CF9CF8A4C2}" type="presParOf" srcId="{5D6BF0CF-E01C-45E0-9A01-E42695C7011C}" destId="{6BE64422-855A-48C7-BFC4-2B36C6F1F9C8}" srcOrd="7" destOrd="0" presId="urn:microsoft.com/office/officeart/2005/8/layout/list1"/>
    <dgm:cxn modelId="{CDBC4FB6-AB00-4E0F-9609-D85A9E296296}" type="presParOf" srcId="{5D6BF0CF-E01C-45E0-9A01-E42695C7011C}" destId="{F273CC43-85D7-481F-9913-9860145571DF}" srcOrd="8" destOrd="0" presId="urn:microsoft.com/office/officeart/2005/8/layout/list1"/>
    <dgm:cxn modelId="{80BCFC5C-8099-48DE-AB6B-58EC2E7C7101}" type="presParOf" srcId="{F273CC43-85D7-481F-9913-9860145571DF}" destId="{B1FABCFF-FCCB-4A6F-816F-2071C296B3E1}" srcOrd="0" destOrd="0" presId="urn:microsoft.com/office/officeart/2005/8/layout/list1"/>
    <dgm:cxn modelId="{CEBEB494-5BCA-4A4A-85FD-69A15BB9A5D6}" type="presParOf" srcId="{F273CC43-85D7-481F-9913-9860145571DF}" destId="{49265A4A-8FD7-4375-BD73-92A19A989657}" srcOrd="1" destOrd="0" presId="urn:microsoft.com/office/officeart/2005/8/layout/list1"/>
    <dgm:cxn modelId="{739527D6-996E-4E6E-A135-F6571D20E9CD}" type="presParOf" srcId="{5D6BF0CF-E01C-45E0-9A01-E42695C7011C}" destId="{CF5E7968-1F88-41C6-8148-8E95DABBCFF1}" srcOrd="9" destOrd="0" presId="urn:microsoft.com/office/officeart/2005/8/layout/list1"/>
    <dgm:cxn modelId="{889D8E75-7F34-47DD-872A-740129BE9A86}" type="presParOf" srcId="{5D6BF0CF-E01C-45E0-9A01-E42695C7011C}" destId="{FCDAD5E2-2DC9-4690-B71F-A30D950A27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133AD1-E5A3-4455-915B-332C74E7DA2C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D8D8D6-0C0E-489B-8F2A-B54D52EAD089}">
      <dgm:prSet/>
      <dgm:spPr/>
      <dgm:t>
        <a:bodyPr/>
        <a:lstStyle/>
        <a:p>
          <a:pPr rtl="0"/>
          <a:r>
            <a:rPr lang="en-US" dirty="0" smtClean="0"/>
            <a:t>Need to have semantics-based detection</a:t>
          </a:r>
          <a:endParaRPr lang="en-US" dirty="0"/>
        </a:p>
      </dgm:t>
    </dgm:pt>
    <dgm:pt modelId="{A5AAAA1D-E2FC-4AA3-9F2E-4B2B1E23DD91}" type="parTrans" cxnId="{867E6F57-7513-4A37-840D-C9238538CEA1}">
      <dgm:prSet/>
      <dgm:spPr/>
      <dgm:t>
        <a:bodyPr/>
        <a:lstStyle/>
        <a:p>
          <a:endParaRPr lang="en-US"/>
        </a:p>
      </dgm:t>
    </dgm:pt>
    <dgm:pt modelId="{E07DE717-4AD7-4DE4-B1D3-BD34E149ED10}" type="sibTrans" cxnId="{867E6F57-7513-4A37-840D-C9238538CEA1}">
      <dgm:prSet/>
      <dgm:spPr/>
      <dgm:t>
        <a:bodyPr/>
        <a:lstStyle/>
        <a:p>
          <a:endParaRPr lang="en-US"/>
        </a:p>
      </dgm:t>
    </dgm:pt>
    <dgm:pt modelId="{5F106B2F-D778-49F2-9500-962E128CCB56}">
      <dgm:prSet/>
      <dgm:spPr/>
      <dgm:t>
        <a:bodyPr/>
        <a:lstStyle/>
        <a:p>
          <a:pPr rtl="0"/>
          <a:r>
            <a:rPr lang="en-US" dirty="0" smtClean="0"/>
            <a:t>Need to provide better platform support for anti-malware</a:t>
          </a:r>
          <a:endParaRPr lang="en-US" dirty="0"/>
        </a:p>
      </dgm:t>
    </dgm:pt>
    <dgm:pt modelId="{C474E519-BC16-4133-B74B-97A7C6C60437}" type="parTrans" cxnId="{B5376266-CC2B-4757-9DDA-AE57D6FC7FB6}">
      <dgm:prSet/>
      <dgm:spPr/>
      <dgm:t>
        <a:bodyPr/>
        <a:lstStyle/>
        <a:p>
          <a:endParaRPr lang="en-US"/>
        </a:p>
      </dgm:t>
    </dgm:pt>
    <dgm:pt modelId="{508B7BEA-EA8E-4825-9850-D3DD01443E33}" type="sibTrans" cxnId="{B5376266-CC2B-4757-9DDA-AE57D6FC7FB6}">
      <dgm:prSet/>
      <dgm:spPr/>
      <dgm:t>
        <a:bodyPr/>
        <a:lstStyle/>
        <a:p>
          <a:endParaRPr lang="en-US"/>
        </a:p>
      </dgm:t>
    </dgm:pt>
    <dgm:pt modelId="{B68DC1A7-B158-40DF-B8F9-3470740B5F4D}">
      <dgm:prSet/>
      <dgm:spPr/>
      <dgm:t>
        <a:bodyPr/>
        <a:lstStyle/>
        <a:p>
          <a:pPr rtl="0"/>
          <a:r>
            <a:rPr lang="en-US" dirty="0" smtClean="0"/>
            <a:t>Google and device manufacturers</a:t>
          </a:r>
          <a:endParaRPr lang="en-US" dirty="0"/>
        </a:p>
      </dgm:t>
    </dgm:pt>
    <dgm:pt modelId="{B0E971A4-82F5-4D85-9B5F-BFB726E006D1}" type="sibTrans" cxnId="{F79F2B90-9D19-49D4-A807-F0E4E8378BB9}">
      <dgm:prSet/>
      <dgm:spPr/>
      <dgm:t>
        <a:bodyPr/>
        <a:lstStyle/>
        <a:p>
          <a:endParaRPr lang="en-US"/>
        </a:p>
      </dgm:t>
    </dgm:pt>
    <dgm:pt modelId="{C659E5FE-CD06-4F24-90FA-AA226D83CADE}" type="parTrans" cxnId="{F79F2B90-9D19-49D4-A807-F0E4E8378BB9}">
      <dgm:prSet/>
      <dgm:spPr/>
      <dgm:t>
        <a:bodyPr/>
        <a:lstStyle/>
        <a:p>
          <a:endParaRPr lang="en-US"/>
        </a:p>
      </dgm:t>
    </dgm:pt>
    <dgm:pt modelId="{2A3B681F-6928-4AAE-84B7-064FCF160421}">
      <dgm:prSet/>
      <dgm:spPr/>
      <dgm:t>
        <a:bodyPr/>
        <a:lstStyle/>
        <a:p>
          <a:pPr rtl="0"/>
          <a:r>
            <a:rPr lang="en-US" dirty="0" smtClean="0"/>
            <a:t>Anti-malware vendors</a:t>
          </a:r>
          <a:endParaRPr lang="en-US" dirty="0"/>
        </a:p>
      </dgm:t>
    </dgm:pt>
    <dgm:pt modelId="{E557F20B-0031-43F9-8B22-3B81089263C2}" type="sibTrans" cxnId="{B9EF417F-2640-42FF-8004-751C7790B7FF}">
      <dgm:prSet/>
      <dgm:spPr/>
      <dgm:t>
        <a:bodyPr/>
        <a:lstStyle/>
        <a:p>
          <a:endParaRPr lang="en-US"/>
        </a:p>
      </dgm:t>
    </dgm:pt>
    <dgm:pt modelId="{0BB7F1EC-1212-4466-8C6C-2ABCAD16CEF0}" type="parTrans" cxnId="{B9EF417F-2640-42FF-8004-751C7790B7FF}">
      <dgm:prSet/>
      <dgm:spPr/>
      <dgm:t>
        <a:bodyPr/>
        <a:lstStyle/>
        <a:p>
          <a:endParaRPr lang="en-US"/>
        </a:p>
      </dgm:t>
    </dgm:pt>
    <dgm:pt modelId="{20F18396-05AA-4EDD-8471-739E0143FD7B}" type="pres">
      <dgm:prSet presAssocID="{5B133AD1-E5A3-4455-915B-332C74E7DA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8D128-6743-4635-9672-5CCFFB94A008}" type="pres">
      <dgm:prSet presAssocID="{2A3B681F-6928-4AAE-84B7-064FCF160421}" presName="compNode" presStyleCnt="0"/>
      <dgm:spPr/>
    </dgm:pt>
    <dgm:pt modelId="{57B943C2-9F00-41BA-BD14-180D8A7D8C4C}" type="pres">
      <dgm:prSet presAssocID="{2A3B681F-6928-4AAE-84B7-064FCF160421}" presName="aNode" presStyleLbl="bgShp" presStyleIdx="0" presStyleCnt="2"/>
      <dgm:spPr/>
      <dgm:t>
        <a:bodyPr/>
        <a:lstStyle/>
        <a:p>
          <a:endParaRPr lang="en-US"/>
        </a:p>
      </dgm:t>
    </dgm:pt>
    <dgm:pt modelId="{20F72335-B6AF-4F3D-8D53-7353C4749A47}" type="pres">
      <dgm:prSet presAssocID="{2A3B681F-6928-4AAE-84B7-064FCF160421}" presName="textNode" presStyleLbl="bgShp" presStyleIdx="0" presStyleCnt="2"/>
      <dgm:spPr/>
      <dgm:t>
        <a:bodyPr/>
        <a:lstStyle/>
        <a:p>
          <a:endParaRPr lang="en-US"/>
        </a:p>
      </dgm:t>
    </dgm:pt>
    <dgm:pt modelId="{FB955BCE-ED3D-4A77-A50E-C05C92B53893}" type="pres">
      <dgm:prSet presAssocID="{2A3B681F-6928-4AAE-84B7-064FCF160421}" presName="compChildNode" presStyleCnt="0"/>
      <dgm:spPr/>
    </dgm:pt>
    <dgm:pt modelId="{11D71E81-305B-42FD-A35C-398708E5A843}" type="pres">
      <dgm:prSet presAssocID="{2A3B681F-6928-4AAE-84B7-064FCF160421}" presName="theInnerList" presStyleCnt="0"/>
      <dgm:spPr/>
    </dgm:pt>
    <dgm:pt modelId="{093A2ECD-3D1C-45F0-96BC-D9324EF5223E}" type="pres">
      <dgm:prSet presAssocID="{9AD8D8D6-0C0E-489B-8F2A-B54D52EAD08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C1CA9-8213-4E38-BC62-D8B06F5FE31C}" type="pres">
      <dgm:prSet presAssocID="{2A3B681F-6928-4AAE-84B7-064FCF160421}" presName="aSpace" presStyleCnt="0"/>
      <dgm:spPr/>
    </dgm:pt>
    <dgm:pt modelId="{EA42640B-87B3-4F49-8880-454282E6A5CB}" type="pres">
      <dgm:prSet presAssocID="{B68DC1A7-B158-40DF-B8F9-3470740B5F4D}" presName="compNode" presStyleCnt="0"/>
      <dgm:spPr/>
    </dgm:pt>
    <dgm:pt modelId="{27598947-F5CA-4B8C-9C22-0A9A11C20234}" type="pres">
      <dgm:prSet presAssocID="{B68DC1A7-B158-40DF-B8F9-3470740B5F4D}" presName="aNode" presStyleLbl="bgShp" presStyleIdx="1" presStyleCnt="2"/>
      <dgm:spPr/>
      <dgm:t>
        <a:bodyPr/>
        <a:lstStyle/>
        <a:p>
          <a:endParaRPr lang="en-US"/>
        </a:p>
      </dgm:t>
    </dgm:pt>
    <dgm:pt modelId="{A3925622-A47F-4D41-A2DD-1681DD20C1A5}" type="pres">
      <dgm:prSet presAssocID="{B68DC1A7-B158-40DF-B8F9-3470740B5F4D}" presName="textNode" presStyleLbl="bgShp" presStyleIdx="1" presStyleCnt="2"/>
      <dgm:spPr/>
      <dgm:t>
        <a:bodyPr/>
        <a:lstStyle/>
        <a:p>
          <a:endParaRPr lang="en-US"/>
        </a:p>
      </dgm:t>
    </dgm:pt>
    <dgm:pt modelId="{BD3DB448-DA96-4D59-B6D4-0EE5D7C39B41}" type="pres">
      <dgm:prSet presAssocID="{B68DC1A7-B158-40DF-B8F9-3470740B5F4D}" presName="compChildNode" presStyleCnt="0"/>
      <dgm:spPr/>
    </dgm:pt>
    <dgm:pt modelId="{B3987FB4-1134-421B-824E-386BE0794589}" type="pres">
      <dgm:prSet presAssocID="{B68DC1A7-B158-40DF-B8F9-3470740B5F4D}" presName="theInnerList" presStyleCnt="0"/>
      <dgm:spPr/>
    </dgm:pt>
    <dgm:pt modelId="{4354970D-2C67-4582-ACD9-2E76192D23DB}" type="pres">
      <dgm:prSet presAssocID="{5F106B2F-D778-49F2-9500-962E128CCB5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F417F-2640-42FF-8004-751C7790B7FF}" srcId="{5B133AD1-E5A3-4455-915B-332C74E7DA2C}" destId="{2A3B681F-6928-4AAE-84B7-064FCF160421}" srcOrd="0" destOrd="0" parTransId="{0BB7F1EC-1212-4466-8C6C-2ABCAD16CEF0}" sibTransId="{E557F20B-0031-43F9-8B22-3B81089263C2}"/>
    <dgm:cxn modelId="{F79F2B90-9D19-49D4-A807-F0E4E8378BB9}" srcId="{5B133AD1-E5A3-4455-915B-332C74E7DA2C}" destId="{B68DC1A7-B158-40DF-B8F9-3470740B5F4D}" srcOrd="1" destOrd="0" parTransId="{C659E5FE-CD06-4F24-90FA-AA226D83CADE}" sibTransId="{B0E971A4-82F5-4D85-9B5F-BFB726E006D1}"/>
    <dgm:cxn modelId="{DF3683A3-E333-40FF-80A3-5F1C3AB4AEF7}" type="presOf" srcId="{5B133AD1-E5A3-4455-915B-332C74E7DA2C}" destId="{20F18396-05AA-4EDD-8471-739E0143FD7B}" srcOrd="0" destOrd="0" presId="urn:microsoft.com/office/officeart/2005/8/layout/lProcess2"/>
    <dgm:cxn modelId="{867E6F57-7513-4A37-840D-C9238538CEA1}" srcId="{2A3B681F-6928-4AAE-84B7-064FCF160421}" destId="{9AD8D8D6-0C0E-489B-8F2A-B54D52EAD089}" srcOrd="0" destOrd="0" parTransId="{A5AAAA1D-E2FC-4AA3-9F2E-4B2B1E23DD91}" sibTransId="{E07DE717-4AD7-4DE4-B1D3-BD34E149ED10}"/>
    <dgm:cxn modelId="{9ED26602-4584-4B01-B4FA-4146CE121EAE}" type="presOf" srcId="{9AD8D8D6-0C0E-489B-8F2A-B54D52EAD089}" destId="{093A2ECD-3D1C-45F0-96BC-D9324EF5223E}" srcOrd="0" destOrd="0" presId="urn:microsoft.com/office/officeart/2005/8/layout/lProcess2"/>
    <dgm:cxn modelId="{3141D85F-8BCB-496B-90CE-425BE312B4C4}" type="presOf" srcId="{B68DC1A7-B158-40DF-B8F9-3470740B5F4D}" destId="{A3925622-A47F-4D41-A2DD-1681DD20C1A5}" srcOrd="1" destOrd="0" presId="urn:microsoft.com/office/officeart/2005/8/layout/lProcess2"/>
    <dgm:cxn modelId="{A3918625-16AA-4E09-BC06-ACDB9E294E9C}" type="presOf" srcId="{B68DC1A7-B158-40DF-B8F9-3470740B5F4D}" destId="{27598947-F5CA-4B8C-9C22-0A9A11C20234}" srcOrd="0" destOrd="0" presId="urn:microsoft.com/office/officeart/2005/8/layout/lProcess2"/>
    <dgm:cxn modelId="{0B94A662-6564-4F5C-84BF-B28AF86F75D8}" type="presOf" srcId="{2A3B681F-6928-4AAE-84B7-064FCF160421}" destId="{20F72335-B6AF-4F3D-8D53-7353C4749A47}" srcOrd="1" destOrd="0" presId="urn:microsoft.com/office/officeart/2005/8/layout/lProcess2"/>
    <dgm:cxn modelId="{6998029F-7428-4F37-BCC8-94195F4CC137}" type="presOf" srcId="{2A3B681F-6928-4AAE-84B7-064FCF160421}" destId="{57B943C2-9F00-41BA-BD14-180D8A7D8C4C}" srcOrd="0" destOrd="0" presId="urn:microsoft.com/office/officeart/2005/8/layout/lProcess2"/>
    <dgm:cxn modelId="{B5376266-CC2B-4757-9DDA-AE57D6FC7FB6}" srcId="{B68DC1A7-B158-40DF-B8F9-3470740B5F4D}" destId="{5F106B2F-D778-49F2-9500-962E128CCB56}" srcOrd="0" destOrd="0" parTransId="{C474E519-BC16-4133-B74B-97A7C6C60437}" sibTransId="{508B7BEA-EA8E-4825-9850-D3DD01443E33}"/>
    <dgm:cxn modelId="{1C3B3876-C43B-492D-9AAB-A2CC87301120}" type="presOf" srcId="{5F106B2F-D778-49F2-9500-962E128CCB56}" destId="{4354970D-2C67-4582-ACD9-2E76192D23DB}" srcOrd="0" destOrd="0" presId="urn:microsoft.com/office/officeart/2005/8/layout/lProcess2"/>
    <dgm:cxn modelId="{C6C5639E-F056-4E08-B25C-0D3333CFD33A}" type="presParOf" srcId="{20F18396-05AA-4EDD-8471-739E0143FD7B}" destId="{1748D128-6743-4635-9672-5CCFFB94A008}" srcOrd="0" destOrd="0" presId="urn:microsoft.com/office/officeart/2005/8/layout/lProcess2"/>
    <dgm:cxn modelId="{BF8B6E5C-34F5-4937-A167-DB976BCD83CB}" type="presParOf" srcId="{1748D128-6743-4635-9672-5CCFFB94A008}" destId="{57B943C2-9F00-41BA-BD14-180D8A7D8C4C}" srcOrd="0" destOrd="0" presId="urn:microsoft.com/office/officeart/2005/8/layout/lProcess2"/>
    <dgm:cxn modelId="{4CF62F7A-7A0F-4749-A8E7-476A08FD91E4}" type="presParOf" srcId="{1748D128-6743-4635-9672-5CCFFB94A008}" destId="{20F72335-B6AF-4F3D-8D53-7353C4749A47}" srcOrd="1" destOrd="0" presId="urn:microsoft.com/office/officeart/2005/8/layout/lProcess2"/>
    <dgm:cxn modelId="{F4F6CF4D-FFFD-4AAC-8AF3-61EC516D680C}" type="presParOf" srcId="{1748D128-6743-4635-9672-5CCFFB94A008}" destId="{FB955BCE-ED3D-4A77-A50E-C05C92B53893}" srcOrd="2" destOrd="0" presId="urn:microsoft.com/office/officeart/2005/8/layout/lProcess2"/>
    <dgm:cxn modelId="{6930B906-C417-42B4-A031-5547604D1F77}" type="presParOf" srcId="{FB955BCE-ED3D-4A77-A50E-C05C92B53893}" destId="{11D71E81-305B-42FD-A35C-398708E5A843}" srcOrd="0" destOrd="0" presId="urn:microsoft.com/office/officeart/2005/8/layout/lProcess2"/>
    <dgm:cxn modelId="{DF424A88-D35F-4C64-AEC0-79B0E811A5D7}" type="presParOf" srcId="{11D71E81-305B-42FD-A35C-398708E5A843}" destId="{093A2ECD-3D1C-45F0-96BC-D9324EF5223E}" srcOrd="0" destOrd="0" presId="urn:microsoft.com/office/officeart/2005/8/layout/lProcess2"/>
    <dgm:cxn modelId="{2ECB5165-3E3F-442F-96D2-204B5AC45B40}" type="presParOf" srcId="{20F18396-05AA-4EDD-8471-739E0143FD7B}" destId="{1DCC1CA9-8213-4E38-BC62-D8B06F5FE31C}" srcOrd="1" destOrd="0" presId="urn:microsoft.com/office/officeart/2005/8/layout/lProcess2"/>
    <dgm:cxn modelId="{94658677-14E5-4E0F-B68B-A770CF13302F}" type="presParOf" srcId="{20F18396-05AA-4EDD-8471-739E0143FD7B}" destId="{EA42640B-87B3-4F49-8880-454282E6A5CB}" srcOrd="2" destOrd="0" presId="urn:microsoft.com/office/officeart/2005/8/layout/lProcess2"/>
    <dgm:cxn modelId="{BBB991FE-8E09-4A2E-AD01-E59F26D2E83B}" type="presParOf" srcId="{EA42640B-87B3-4F49-8880-454282E6A5CB}" destId="{27598947-F5CA-4B8C-9C22-0A9A11C20234}" srcOrd="0" destOrd="0" presId="urn:microsoft.com/office/officeart/2005/8/layout/lProcess2"/>
    <dgm:cxn modelId="{D8E42C19-D5D6-4088-9FD5-4C24EB199528}" type="presParOf" srcId="{EA42640B-87B3-4F49-8880-454282E6A5CB}" destId="{A3925622-A47F-4D41-A2DD-1681DD20C1A5}" srcOrd="1" destOrd="0" presId="urn:microsoft.com/office/officeart/2005/8/layout/lProcess2"/>
    <dgm:cxn modelId="{700DCF30-D330-485A-A350-69B3AE6948DD}" type="presParOf" srcId="{EA42640B-87B3-4F49-8880-454282E6A5CB}" destId="{BD3DB448-DA96-4D59-B6D4-0EE5D7C39B41}" srcOrd="2" destOrd="0" presId="urn:microsoft.com/office/officeart/2005/8/layout/lProcess2"/>
    <dgm:cxn modelId="{FD86EB47-2E67-432A-B1F5-8E19057135A5}" type="presParOf" srcId="{BD3DB448-DA96-4D59-B6D4-0EE5D7C39B41}" destId="{B3987FB4-1134-421B-824E-386BE0794589}" srcOrd="0" destOrd="0" presId="urn:microsoft.com/office/officeart/2005/8/layout/lProcess2"/>
    <dgm:cxn modelId="{697821D1-DD2B-4487-BF2D-A2814A8072D3}" type="presParOf" srcId="{B3987FB4-1134-421B-824E-386BE0794589}" destId="{4354970D-2C67-4582-ACD9-2E76192D23D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F86ED-E167-4BE3-A619-9E605204255D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9236-322E-47DC-A52F-975F133BF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9A9EE2-7098-4044-B2BA-FDFA3BB709BF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2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28BA1C-9E32-4989-8C74-3605FAA50B35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5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kumimoji="1" lang="en-US" altLang="zh-CN" smtClean="0"/>
              <a:t>Application rewriting</a:t>
            </a:r>
          </a:p>
          <a:p>
            <a:pPr lvl="2" eaLnBrk="1" hangingPunct="1"/>
            <a:r>
              <a:rPr kumimoji="1" lang="en-US" altLang="zh-CN" smtClean="0"/>
              <a:t>Mocana</a:t>
            </a:r>
          </a:p>
          <a:p>
            <a:pPr lvl="2" eaLnBrk="1" hangingPunct="1"/>
            <a:r>
              <a:rPr kumimoji="1" lang="en-US" altLang="zh-CN" smtClean="0"/>
              <a:t>Work on all devices, NOT on all applications</a:t>
            </a:r>
          </a:p>
          <a:p>
            <a:pPr lvl="1" eaLnBrk="1" hangingPunct="1"/>
            <a:r>
              <a:rPr kumimoji="1" lang="en-US" altLang="zh-CN" smtClean="0"/>
              <a:t>SDK</a:t>
            </a:r>
          </a:p>
          <a:p>
            <a:pPr lvl="2" eaLnBrk="1" hangingPunct="1"/>
            <a:r>
              <a:rPr kumimoji="1" lang="en-US" altLang="zh-CN" smtClean="0"/>
              <a:t>Good</a:t>
            </a:r>
          </a:p>
          <a:p>
            <a:pPr lvl="2" eaLnBrk="1" hangingPunct="1"/>
            <a:r>
              <a:rPr kumimoji="1" lang="en-US" altLang="zh-CN" smtClean="0"/>
              <a:t>Work on all applications, NOT on all versions of OS</a:t>
            </a:r>
          </a:p>
          <a:p>
            <a:pPr lvl="2" eaLnBrk="1" hangingPunct="1"/>
            <a:r>
              <a:rPr kumimoji="1" lang="en-US" altLang="zh-CN" smtClean="0"/>
              <a:t>Extra developer support</a:t>
            </a:r>
          </a:p>
          <a:p>
            <a:pPr lvl="1" eaLnBrk="1" hangingPunct="1"/>
            <a:r>
              <a:rPr kumimoji="1" lang="en-US" altLang="zh-CN" smtClean="0"/>
              <a:t>OS Modification</a:t>
            </a:r>
          </a:p>
          <a:p>
            <a:pPr lvl="2" eaLnBrk="1" hangingPunct="1"/>
            <a:r>
              <a:rPr kumimoji="1" lang="en-US" altLang="zh-CN" i="1" smtClean="0"/>
              <a:t>Bring Android to work </a:t>
            </a:r>
            <a:r>
              <a:rPr kumimoji="1" lang="en-US" altLang="zh-CN" smtClean="0"/>
              <a:t>on Android Lollipop</a:t>
            </a:r>
          </a:p>
          <a:p>
            <a:pPr lvl="2" eaLnBrk="1" hangingPunct="1"/>
            <a:r>
              <a:rPr kumimoji="1" lang="en-US" altLang="zh-CN" smtClean="0"/>
              <a:t>Dependencies on OS versions or customization</a:t>
            </a:r>
          </a:p>
          <a:p>
            <a:pPr lvl="2" eaLnBrk="1" hangingPunct="1"/>
            <a:r>
              <a:rPr kumimoji="1" lang="en-US" altLang="zh-CN" smtClean="0"/>
              <a:t>Limitation of portability</a:t>
            </a:r>
          </a:p>
          <a:p>
            <a:pPr eaLnBrk="1" hangingPunct="1"/>
            <a:endParaRPr kumimoji="1" lang="zh-CN" altLang="en-US" smtClean="0"/>
          </a:p>
        </p:txBody>
      </p:sp>
      <p:sp>
        <p:nvSpPr>
          <p:cNvPr id="3994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CF85B5-9D4B-4C5C-B328-698B4C8A3213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5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61E09E-F19E-4806-8393-F5A0F3579320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5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mtClean="0"/>
              <a:t>In the domain of smartphone contact book.</a:t>
            </a:r>
            <a:endParaRPr kumimoji="1" lang="zh-CN" altLang="en-US" smtClean="0"/>
          </a:p>
        </p:txBody>
      </p:sp>
      <p:sp>
        <p:nvSpPr>
          <p:cNvPr id="7475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BD0ADC-B503-43CE-BEB7-1CF8FC4CE280}" type="slidenum">
              <a:rPr lang="en-US" altLang="en-US" smtClean="0">
                <a:latin typeface="Calibri" panose="020F0502020204030204" pitchFamily="34" charset="0"/>
              </a:rPr>
              <a:pPr/>
              <a:t>52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9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mtClean="0"/>
              <a:t>In the domain of smartphone contact book.</a:t>
            </a:r>
            <a:endParaRPr kumimoji="1" lang="zh-CN" altLang="en-US" smtClean="0"/>
          </a:p>
        </p:txBody>
      </p:sp>
      <p:sp>
        <p:nvSpPr>
          <p:cNvPr id="76804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2FB693-9ADA-4844-A33E-E59157AFC244}" type="slidenum">
              <a:rPr lang="en-US" altLang="en-US" smtClean="0">
                <a:latin typeface="Calibri" panose="020F0502020204030204" pitchFamily="34" charset="0"/>
              </a:rPr>
              <a:pPr/>
              <a:t>53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3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mtClean="0"/>
              <a:t>We run AutoCog and Whyper in parallel and evaluate how well they are aligning with human reader’s groundtruth.</a:t>
            </a:r>
          </a:p>
          <a:p>
            <a:endParaRPr kumimoji="1" lang="en-US" altLang="zh-CN" smtClean="0"/>
          </a:p>
          <a:p>
            <a:r>
              <a:rPr kumimoji="1" lang="en-US" altLang="zh-CN" smtClean="0"/>
              <a:t>Precision higher than whyper by 7 percentage.</a:t>
            </a:r>
          </a:p>
          <a:p>
            <a:r>
              <a:rPr kumimoji="1" lang="en-US" altLang="zh-CN" smtClean="0"/>
              <a:t>Recall higher than whyper over 20 percentage.</a:t>
            </a:r>
            <a:endParaRPr kumimoji="1" lang="zh-CN" altLang="en-US" smtClean="0"/>
          </a:p>
        </p:txBody>
      </p:sp>
      <p:sp>
        <p:nvSpPr>
          <p:cNvPr id="83972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CD202F-04F2-4DB7-B617-F5E10DD49181}" type="slidenum">
              <a:rPr lang="en-US" altLang="en-US" smtClean="0">
                <a:latin typeface="Calibri" panose="020F0502020204030204" pitchFamily="34" charset="0"/>
              </a:rPr>
              <a:pPr/>
              <a:t>59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5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20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C35C98-C1DE-4223-BE4C-5F6F043585A1}" type="slidenum">
              <a:rPr kumimoji="1" lang="zh-CN" altLang="en-US" smtClean="0"/>
              <a:pPr/>
              <a:t>60</a:t>
            </a:fld>
            <a:endParaRPr kumimoji="1"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9376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992FA-42E2-464E-871D-D8ED8B31AF9B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8282-5262-455F-BB2F-64F8309295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A0A39-0F9A-4A9C-8787-2580FE31191A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FEC0-941C-4376-9D15-9D9C48CB6B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65B68-820D-4BAE-88BD-DCE5DE035487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C58D-2861-47E9-BC51-9725FE55458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A177A-D9BD-4C6F-BF0B-48E6D7A96354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FD84-FE76-41DD-8784-D241645D2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8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5A09A-18D9-4C0F-87C4-47364D0CC5E5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8B5-0620-4991-A0D5-8402F13B20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7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5E61A-5FB2-46F1-9EAC-C7973A1B7572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E961-2BA7-43EC-BBD0-348D6DDB75F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36963-8F32-454D-B478-71ACF432CF03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8397-D893-41CB-A5CC-23A07B1B33B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EA1AE-0717-4E88-B65D-85267B09CCCA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7956-C97C-4DB0-99BB-ECF1321B175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8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1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7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3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0B8A0A0-41BA-42A4-95ED-3899A5C528BA}" type="datetime1">
              <a:rPr lang="en-US" altLang="zh-CN"/>
              <a:pPr>
                <a:defRPr/>
              </a:pPr>
              <a:t>8/26/2015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1B91-DB8C-4902-A427-2994EA461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95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6D20D-0DDF-4424-918F-64B1B43EBF6B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CFD0-8F83-45C4-A05D-35992488BF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17ADA-99C8-49AB-86F4-C91AA011E2E1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2AB7-04CD-4BFB-89FF-6C0902DADF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CF9AA-C536-4B23-8B7A-3EAE5503BAAD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AD95-3726-4B89-842E-1A8AF698C5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9CC67-32A4-47EA-89E8-37F1640DCB6F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7426-E49C-485C-BB45-68314EF707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0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D3937-894C-4A1A-8C6C-78155615F425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DC59-D187-4F03-A200-7757CD92AD1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58BF7-2D0B-4E50-8575-9888354B09EB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AA07-ED7E-46C7-8D92-3525BA0899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DC377-3FF2-448F-8145-A9BA23146055}" type="datetime1">
              <a:rPr lang="en-US">
                <a:solidFill>
                  <a:srgbClr val="000000"/>
                </a:solidFill>
              </a:rPr>
              <a:pPr/>
              <a:t>8/26/2015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8636-9DBC-428E-845C-997B28D581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rple-black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8E6D68E8-3DB4-4585-B825-680E51B45DE1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</a:pPr>
              <a:t>8/26/2015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22770F-E97A-446D-BA29-AC142D26DACC}" type="slidenum">
              <a:rPr lang="en-US" altLang="zh-CN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ssource.com/android-virus-scanners-easy-to-trick/" TargetMode="External"/><Relationship Id="rId13" Type="http://schemas.openxmlformats.org/officeDocument/2006/relationships/hyperlink" Target="http://www.mccormick.northwestern.edu/news/articles/2013/05/android-antiviral-products-easily-evaded-northwestern-study-says-yan-chen.html" TargetMode="External"/><Relationship Id="rId3" Type="http://schemas.openxmlformats.org/officeDocument/2006/relationships/hyperlink" Target="http://www.h-online.com/security/news/item/Android-virus-scanners-are-easily-fooled-1856133.html" TargetMode="External"/><Relationship Id="rId7" Type="http://schemas.openxmlformats.org/officeDocument/2006/relationships/hyperlink" Target="http://www.net-security.org/secworld.php?id=14862" TargetMode="External"/><Relationship Id="rId12" Type="http://schemas.openxmlformats.org/officeDocument/2006/relationships/hyperlink" Target="http://virusfreephone.com/2013/05/mobile-av-apps-fail-to-detect-disguised-malware-23/" TargetMode="External"/><Relationship Id="rId2" Type="http://schemas.openxmlformats.org/officeDocument/2006/relationships/hyperlink" Target="http://www.informationweek.in/security/13-05-05/mobile_av_apps_fail_to_detect_disguised_malware.aspx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it.slashdot.org/story/13/05/07/0226229/popular-android-anti-virus-software-fooled-by-trivial-techniques" TargetMode="External"/><Relationship Id="rId11" Type="http://schemas.openxmlformats.org/officeDocument/2006/relationships/hyperlink" Target="http://www.fudzilla.com/home/item/31301-android-av-is-easily-fooleda" TargetMode="External"/><Relationship Id="rId5" Type="http://schemas.openxmlformats.org/officeDocument/2006/relationships/hyperlink" Target="http://www.securityweek.com/anti-virus-software-android-fooled-common-techniques-researchers-say" TargetMode="External"/><Relationship Id="rId15" Type="http://schemas.openxmlformats.org/officeDocument/2006/relationships/image" Target="../media/image68.png"/><Relationship Id="rId10" Type="http://schemas.openxmlformats.org/officeDocument/2006/relationships/hyperlink" Target="http://www.technewsdaily.com/17982-android-antivirus-serious-weakness.html" TargetMode="External"/><Relationship Id="rId4" Type="http://schemas.openxmlformats.org/officeDocument/2006/relationships/hyperlink" Target="http://www.heise.de/security/meldung/Android-Virenscanner-sind-leicht-auszutricksen-1855331.html" TargetMode="External"/><Relationship Id="rId9" Type="http://schemas.openxmlformats.org/officeDocument/2006/relationships/hyperlink" Target="http://www.efytimes.com/e1/fullnews.asp?edid=105498" TargetMode="External"/><Relationship Id="rId14" Type="http://schemas.openxmlformats.org/officeDocument/2006/relationships/hyperlink" Target="http://www.sciencedaily.com/releases/2013/05/130530132539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Toward a Trustworthy Android Ecosystem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BADB6-A587-4CFC-9FA1-BE474C60A1A9}" type="slidenum">
              <a:rPr lang="en-US" altLang="zh-CN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  <p:pic>
        <p:nvPicPr>
          <p:cNvPr id="20484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2286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 Chen (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陈焰）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 of Internet and Security Technology (LIST)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 University, USA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Zhejiang University, China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4672013" cy="1066800"/>
          </a:xfrm>
        </p:spPr>
        <p:txBody>
          <a:bodyPr/>
          <a:lstStyle/>
          <a:p>
            <a:r>
              <a:rPr lang="en-US" altLang="en-US" sz="4000" smtClean="0"/>
              <a:t>Privacy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400800" cy="55784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Android permissions are insufficient</a:t>
            </a:r>
          </a:p>
          <a:p>
            <a:pPr lvl="1">
              <a:defRPr/>
            </a:pPr>
            <a:r>
              <a:rPr lang="en-US" dirty="0" smtClean="0"/>
              <a:t>User still does not know if some private information will be leaked</a:t>
            </a:r>
          </a:p>
          <a:p>
            <a:pPr>
              <a:defRPr/>
            </a:pPr>
            <a:r>
              <a:rPr lang="en-US" dirty="0" smtClean="0"/>
              <a:t>Information leakage is more dangerous than information access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Example 1: popular apps (e.g., Angry Birds) leak location info with </a:t>
            </a:r>
            <a:r>
              <a:rPr lang="en-US" dirty="0"/>
              <a:t>its developer, advertisers and analytics services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Even doesn’t need </a:t>
            </a:r>
            <a:r>
              <a:rPr lang="en-US" dirty="0"/>
              <a:t>it for its functionality</a:t>
            </a:r>
            <a:r>
              <a:rPr lang="en-US" dirty="0" smtClean="0"/>
              <a:t>!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Example </a:t>
            </a:r>
            <a:r>
              <a:rPr lang="en-US" dirty="0"/>
              <a:t>2: malware apps may </a:t>
            </a:r>
            <a:r>
              <a:rPr lang="en-US" dirty="0" smtClean="0"/>
              <a:t>steal </a:t>
            </a:r>
            <a:r>
              <a:rPr lang="en-US" dirty="0"/>
              <a:t>private data</a:t>
            </a:r>
          </a:p>
          <a:p>
            <a:pPr lvl="2">
              <a:defRPr/>
            </a:pPr>
            <a:r>
              <a:rPr lang="en-US" sz="2800" dirty="0" smtClean="0"/>
              <a:t>A camera app </a:t>
            </a:r>
            <a:r>
              <a:rPr lang="en-US" sz="2800" dirty="0" err="1" smtClean="0"/>
              <a:t>trojan</a:t>
            </a:r>
            <a:r>
              <a:rPr lang="en-US" sz="2800" dirty="0" smtClean="0"/>
              <a:t> send video recordings out of the phone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87FA5F-2968-486A-A277-C04744999387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485775"/>
            <a:ext cx="35575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9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33338"/>
            <a:ext cx="8229600" cy="1338262"/>
          </a:xfrm>
        </p:spPr>
        <p:txBody>
          <a:bodyPr/>
          <a:lstStyle/>
          <a:p>
            <a:r>
              <a:rPr lang="en-US" altLang="en-US" smtClean="0"/>
              <a:t>New Challenges &amp; Opportunities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029200"/>
          </a:xfrm>
        </p:spPr>
        <p:txBody>
          <a:bodyPr/>
          <a:lstStyle/>
          <a:p>
            <a:r>
              <a:rPr lang="en-US" altLang="en-US" smtClean="0"/>
              <a:t>New operating systems</a:t>
            </a:r>
          </a:p>
          <a:p>
            <a:pPr lvl="1"/>
            <a:r>
              <a:rPr lang="en-US" altLang="en-US" smtClean="0"/>
              <a:t>Different design → Different threats</a:t>
            </a:r>
          </a:p>
          <a:p>
            <a:r>
              <a:rPr lang="en-US" altLang="en-US" smtClean="0"/>
              <a:t>Different architectures and languages</a:t>
            </a:r>
          </a:p>
          <a:p>
            <a:pPr lvl="1"/>
            <a:r>
              <a:rPr lang="en-US" altLang="en-US" smtClean="0"/>
              <a:t>ARM (Advanced RISC Machines) vs x86</a:t>
            </a:r>
          </a:p>
          <a:p>
            <a:pPr lvl="1"/>
            <a:r>
              <a:rPr lang="en-US" altLang="en-US" smtClean="0"/>
              <a:t>Dalvik vs Java (on Android)</a:t>
            </a:r>
          </a:p>
          <a:p>
            <a:r>
              <a:rPr lang="en-US" altLang="en-US" smtClean="0"/>
              <a:t>Centralized application stores</a:t>
            </a:r>
          </a:p>
          <a:p>
            <a:r>
              <a:rPr lang="en-US" altLang="en-US" smtClean="0"/>
              <a:t>Constrained environment</a:t>
            </a:r>
          </a:p>
          <a:p>
            <a:pPr lvl="1"/>
            <a:r>
              <a:rPr lang="en-US" altLang="en-US" smtClean="0"/>
              <a:t>CPU, memory, battery</a:t>
            </a:r>
          </a:p>
          <a:p>
            <a:pPr lvl="1"/>
            <a:r>
              <a:rPr lang="en-US" altLang="en-US" smtClean="0"/>
              <a:t>User perception</a:t>
            </a:r>
          </a:p>
          <a:p>
            <a:pPr lvl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7A492-1D06-4106-A659-BB351337BB55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Our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Malware detection</a:t>
            </a:r>
          </a:p>
          <a:p>
            <a:pPr lvl="1">
              <a:defRPr/>
            </a:pPr>
            <a:r>
              <a:rPr lang="en-US" dirty="0" smtClean="0"/>
              <a:t>Offline [</a:t>
            </a:r>
            <a:r>
              <a:rPr lang="en-US" dirty="0" err="1" smtClean="0"/>
              <a:t>AppPlayground</a:t>
            </a:r>
            <a:r>
              <a:rPr lang="en-US" dirty="0" smtClean="0"/>
              <a:t>]</a:t>
            </a:r>
          </a:p>
          <a:p>
            <a:pPr lvl="1">
              <a:defRPr/>
            </a:pPr>
            <a:r>
              <a:rPr lang="en-US" dirty="0" smtClean="0"/>
              <a:t>Real time, on phone [</a:t>
            </a:r>
            <a:r>
              <a:rPr lang="en-US" dirty="0" err="1" smtClean="0"/>
              <a:t>DroidChamelon</a:t>
            </a:r>
            <a:r>
              <a:rPr lang="en-US" dirty="0" smtClean="0"/>
              <a:t>, </a:t>
            </a:r>
            <a:r>
              <a:rPr lang="en-US" dirty="0" err="1" smtClean="0"/>
              <a:t>DroidNative</a:t>
            </a:r>
            <a:r>
              <a:rPr lang="en-US" dirty="0" smtClean="0"/>
              <a:t>]</a:t>
            </a:r>
          </a:p>
          <a:p>
            <a:pPr lvl="2">
              <a:defRPr/>
            </a:pPr>
            <a:r>
              <a:rPr lang="en-US" dirty="0" smtClean="0"/>
              <a:t>With obfuscated and native malware</a:t>
            </a:r>
          </a:p>
          <a:p>
            <a:pPr lvl="1">
              <a:defRPr/>
            </a:pPr>
            <a:r>
              <a:rPr lang="en-US" dirty="0" smtClean="0"/>
              <a:t>Detection of malware in ad libraries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Privacy leakage detection and prevention</a:t>
            </a:r>
          </a:p>
          <a:p>
            <a:pPr lvl="1">
              <a:defRPr/>
            </a:pPr>
            <a:r>
              <a:rPr lang="en-US" dirty="0"/>
              <a:t>Offline [</a:t>
            </a:r>
            <a:r>
              <a:rPr lang="en-US" dirty="0" err="1"/>
              <a:t>AppPlayground</a:t>
            </a:r>
            <a:r>
              <a:rPr lang="en-US" dirty="0"/>
              <a:t>]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Real time, on phone</a:t>
            </a:r>
          </a:p>
          <a:p>
            <a:pPr lvl="2">
              <a:defRPr/>
            </a:pPr>
            <a:r>
              <a:rPr lang="en-US" dirty="0" smtClean="0"/>
              <a:t>Consumer [</a:t>
            </a:r>
            <a:r>
              <a:rPr lang="en-US" dirty="0" err="1" smtClean="0"/>
              <a:t>PrivacyShield</a:t>
            </a:r>
            <a:r>
              <a:rPr lang="en-US" dirty="0" smtClean="0"/>
              <a:t>]</a:t>
            </a:r>
          </a:p>
          <a:p>
            <a:pPr lvl="2">
              <a:defRPr/>
            </a:pPr>
            <a:r>
              <a:rPr lang="en-US" dirty="0" smtClean="0"/>
              <a:t>Enterprise Mobility Management (EMM) [</a:t>
            </a:r>
            <a:r>
              <a:rPr lang="en-US" dirty="0" err="1" smtClean="0"/>
              <a:t>AppShield</a:t>
            </a:r>
            <a:r>
              <a:rPr lang="en-US" dirty="0" smtClean="0"/>
              <a:t>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Automatic vulnerability discovery [</a:t>
            </a:r>
            <a:r>
              <a:rPr lang="en-US" dirty="0" err="1" smtClean="0"/>
              <a:t>SSLint</a:t>
            </a:r>
            <a:r>
              <a:rPr lang="en-US" dirty="0" smtClean="0"/>
              <a:t>]</a:t>
            </a:r>
          </a:p>
          <a:p>
            <a:pPr>
              <a:defRPr/>
            </a:pPr>
            <a:r>
              <a:rPr lang="en-US" dirty="0" smtClean="0"/>
              <a:t>Improving usability of security mechanisms [</a:t>
            </a:r>
            <a:r>
              <a:rPr lang="en-US" dirty="0" err="1" smtClean="0"/>
              <a:t>AutoCog</a:t>
            </a:r>
            <a:r>
              <a:rPr lang="en-US" dirty="0" smtClean="0"/>
              <a:t>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D12EA1-87AD-4BCB-A4D5-3E6462B13389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Systems Developed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296400" cy="55626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AppsPlayground </a:t>
            </a:r>
            <a:r>
              <a:rPr lang="en-US" altLang="en-US" sz="2200" smtClean="0"/>
              <a:t>[ACM CODASPY’13]</a:t>
            </a:r>
          </a:p>
          <a:p>
            <a:pPr lvl="1"/>
            <a:r>
              <a:rPr lang="en-US" altLang="en-US" smtClean="0"/>
              <a:t>Automatic, large-scale dynamic analysis of Android apps</a:t>
            </a:r>
          </a:p>
          <a:p>
            <a:pPr lvl="1"/>
            <a:r>
              <a:rPr lang="en-US" altLang="en-US" smtClean="0"/>
              <a:t>System released with hundreds of download</a:t>
            </a:r>
          </a:p>
          <a:p>
            <a:r>
              <a:rPr lang="en-US" altLang="en-US" smtClean="0"/>
              <a:t>DroidChamelon </a:t>
            </a:r>
            <a:r>
              <a:rPr lang="en-US" altLang="en-US" sz="2200" smtClean="0"/>
              <a:t>[ACM ASIACCS’13, IEEE Transaction on Information Forensics and Security 14]</a:t>
            </a:r>
          </a:p>
          <a:p>
            <a:pPr lvl="1"/>
            <a:r>
              <a:rPr lang="en-US" altLang="en-US" smtClean="0"/>
              <a:t>Evaluation of latest Android anti-malware tools</a:t>
            </a:r>
          </a:p>
          <a:p>
            <a:pPr lvl="1"/>
            <a:r>
              <a:rPr lang="en-US" altLang="en-US" smtClean="0"/>
              <a:t>All can be evaded with transformed malware</a:t>
            </a:r>
          </a:p>
          <a:p>
            <a:pPr lvl="1"/>
            <a:r>
              <a:rPr lang="en-US" altLang="en-US" smtClean="0"/>
              <a:t>System released upon wide interest from media and industry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6B57D-63B0-4153-819D-3EB3AE33F96D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9"/>
          <p:cNvGrpSpPr>
            <a:grpSpLocks/>
          </p:cNvGrpSpPr>
          <p:nvPr/>
        </p:nvGrpSpPr>
        <p:grpSpPr bwMode="auto">
          <a:xfrm>
            <a:off x="1371600" y="1295400"/>
            <a:ext cx="6524625" cy="4057650"/>
            <a:chOff x="381000" y="1295400"/>
            <a:chExt cx="8505825" cy="5276850"/>
          </a:xfrm>
        </p:grpSpPr>
        <p:pic>
          <p:nvPicPr>
            <p:cNvPr id="3175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524000"/>
              <a:ext cx="229954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09800"/>
              <a:ext cx="27717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124200"/>
              <a:ext cx="2743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352800"/>
              <a:ext cx="3705225" cy="6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743200"/>
              <a:ext cx="1750219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943600"/>
              <a:ext cx="40386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19145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029200"/>
              <a:ext cx="235267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876800"/>
              <a:ext cx="213360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029200"/>
              <a:ext cx="242789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295400"/>
              <a:ext cx="31337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114800"/>
              <a:ext cx="24003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3733800"/>
              <a:ext cx="18764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1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19800"/>
              <a:ext cx="36195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Picture 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91000"/>
              <a:ext cx="2743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0" name="Picture 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09800"/>
              <a:ext cx="32480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59A3C-77C5-420D-BD25-4A7630067CA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85738"/>
            <a:ext cx="7772400" cy="7286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Recognition</a:t>
            </a:r>
          </a:p>
        </p:txBody>
      </p:sp>
      <p:sp>
        <p:nvSpPr>
          <p:cNvPr id="31749" name="Slide Number Placeholder 3"/>
          <p:cNvSpPr txBox="1">
            <a:spLocks/>
          </p:cNvSpPr>
          <p:nvPr/>
        </p:nvSpPr>
        <p:spPr bwMode="auto">
          <a:xfrm>
            <a:off x="6216650" y="6238875"/>
            <a:ext cx="16970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F3B235-722C-4336-86AC-4320F1E0C824}" type="slidenum"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32513"/>
            <a:ext cx="2566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05525"/>
            <a:ext cx="1117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6015038"/>
            <a:ext cx="20669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7953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57200" y="5334000"/>
            <a:ext cx="7772400" cy="72866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Interest from vendors</a:t>
            </a:r>
          </a:p>
        </p:txBody>
      </p:sp>
    </p:spTree>
    <p:extLst>
      <p:ext uri="{BB962C8B-B14F-4D97-AF65-F5344CB8AC3E}">
        <p14:creationId xmlns:p14="http://schemas.microsoft.com/office/powerpoint/2010/main" val="33529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Malvertising Detection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1049338"/>
            <a:ext cx="8745537" cy="3408362"/>
          </a:xfrm>
        </p:spPr>
      </p:pic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28D0C-1D8A-47CC-AFFE-9D44A68C821D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4459288"/>
            <a:ext cx="92202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kern="0" dirty="0" smtClean="0"/>
              <a:t>Are some mobile advertisements malicious?</a:t>
            </a:r>
          </a:p>
          <a:p>
            <a:pPr>
              <a:defRPr/>
            </a:pPr>
            <a:r>
              <a:rPr lang="en-US" kern="0" dirty="0" smtClean="0"/>
              <a:t>How are those ads malicious?</a:t>
            </a:r>
          </a:p>
          <a:p>
            <a:pPr>
              <a:defRPr/>
            </a:pPr>
            <a:r>
              <a:rPr lang="en-US" kern="0" dirty="0" smtClean="0"/>
              <a:t>Any relationships with particular ad networks, app types, geographic regions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302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Systems Developed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296400" cy="5410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PrivacyShield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Real-time information-flow tracking for privacy leakage detection</a:t>
            </a:r>
          </a:p>
          <a:p>
            <a:pPr lvl="1">
              <a:defRPr/>
            </a:pPr>
            <a:r>
              <a:rPr lang="en-US" dirty="0" smtClean="0"/>
              <a:t>With zero platform modification</a:t>
            </a:r>
          </a:p>
          <a:p>
            <a:pPr lvl="1">
              <a:defRPr/>
            </a:pPr>
            <a:r>
              <a:rPr lang="en-US" dirty="0" smtClean="0"/>
              <a:t>App released in Google play and Baidu stores</a:t>
            </a:r>
          </a:p>
          <a:p>
            <a:pPr>
              <a:defRPr/>
            </a:pPr>
            <a:r>
              <a:rPr lang="en-US" altLang="zh-CN" dirty="0" err="1" smtClean="0"/>
              <a:t>AppShield</a:t>
            </a:r>
            <a:r>
              <a:rPr lang="en-US" altLang="zh-CN" dirty="0" smtClean="0"/>
              <a:t>: a fine grain EMM system</a:t>
            </a:r>
          </a:p>
          <a:p>
            <a:pPr>
              <a:defRPr/>
            </a:pPr>
            <a:r>
              <a:rPr lang="en-US" altLang="zh-CN" dirty="0" err="1" smtClean="0"/>
              <a:t>SSLint</a:t>
            </a:r>
            <a:r>
              <a:rPr lang="en-US" altLang="zh-CN" dirty="0" smtClean="0"/>
              <a:t> </a:t>
            </a:r>
            <a:r>
              <a:rPr lang="en-US" altLang="zh-CN" sz="2600" dirty="0" smtClean="0"/>
              <a:t>[IEEE S&amp;P ‘15]</a:t>
            </a:r>
          </a:p>
          <a:p>
            <a:pPr lvl="1">
              <a:defRPr/>
            </a:pPr>
            <a:r>
              <a:rPr lang="en-US" altLang="zh-CN" dirty="0" smtClean="0"/>
              <a:t>Automatic API misuse vulnerability discovery</a:t>
            </a:r>
          </a:p>
          <a:p>
            <a:pPr>
              <a:defRPr/>
            </a:pPr>
            <a:r>
              <a:rPr lang="en-US" altLang="zh-CN" dirty="0" err="1" smtClean="0"/>
              <a:t>AutoCog</a:t>
            </a:r>
            <a:r>
              <a:rPr lang="en-US" altLang="zh-CN" dirty="0" smtClean="0"/>
              <a:t> </a:t>
            </a:r>
            <a:r>
              <a:rPr lang="en-US" sz="2100" dirty="0">
                <a:solidFill>
                  <a:srgbClr val="000000"/>
                </a:solidFill>
              </a:rPr>
              <a:t>[ACM </a:t>
            </a:r>
            <a:r>
              <a:rPr lang="en-US" sz="2100" dirty="0" smtClean="0">
                <a:solidFill>
                  <a:srgbClr val="000000"/>
                </a:solidFill>
              </a:rPr>
              <a:t>CCS ’14]</a:t>
            </a:r>
            <a:endParaRPr lang="en-US" sz="21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altLang="zh-CN" sz="2600" dirty="0" smtClean="0"/>
              <a:t>Check </a:t>
            </a:r>
            <a:r>
              <a:rPr lang="en-US" altLang="zh-CN" sz="2600" dirty="0"/>
              <a:t>whether sensitive permissions requested by </a:t>
            </a:r>
            <a:r>
              <a:rPr lang="en-US" altLang="zh-CN" sz="2600" dirty="0" smtClean="0"/>
              <a:t>apps </a:t>
            </a:r>
            <a:r>
              <a:rPr lang="en-US" altLang="zh-CN" sz="2600" dirty="0"/>
              <a:t>are consistent with </a:t>
            </a:r>
            <a:r>
              <a:rPr lang="en-US" altLang="zh-CN" sz="2600" dirty="0" smtClean="0"/>
              <a:t>its natural-language description</a:t>
            </a:r>
            <a:endParaRPr lang="en-US" altLang="zh-CN" sz="2600" dirty="0"/>
          </a:p>
          <a:p>
            <a:pPr lvl="1">
              <a:defRPr/>
            </a:pPr>
            <a:r>
              <a:rPr lang="en-US" altLang="zh-CN" sz="2600" dirty="0" smtClean="0"/>
              <a:t>App released at Google play store</a:t>
            </a:r>
            <a:endParaRPr lang="en-US" altLang="zh-CN" sz="3000" dirty="0">
              <a:sym typeface="Wingdings" pitchFamily="2" charset="2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462AB-9032-4D93-85BF-F36A4F890D2B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1020763"/>
          </a:xfrm>
        </p:spPr>
        <p:txBody>
          <a:bodyPr/>
          <a:lstStyle/>
          <a:p>
            <a:r>
              <a:rPr lang="en-US" altLang="en-US" sz="4000" smtClean="0"/>
              <a:t>Vetting SSL Usage in Applications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47D73-8E1D-4B58-B80C-D36CC6022308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21275"/>
          </a:xfrm>
        </p:spPr>
        <p:txBody>
          <a:bodyPr/>
          <a:lstStyle/>
          <a:p>
            <a:pPr eaLnBrk="1" hangingPunct="1"/>
            <a:r>
              <a:rPr lang="en-US" altLang="en-US" smtClean="0"/>
              <a:t>Design a systematic approach to automatically detect incorrect SSL API usage vulnerabilities.</a:t>
            </a:r>
          </a:p>
          <a:p>
            <a:pPr eaLnBrk="1" hangingPunct="1"/>
            <a:r>
              <a:rPr lang="en-US" altLang="en-US" smtClean="0"/>
              <a:t>Implement SSLint, a scalable automated tool to verify SSL usage in applications.</a:t>
            </a:r>
          </a:p>
          <a:p>
            <a:pPr eaLnBrk="1" hangingPunct="1"/>
            <a:r>
              <a:rPr lang="en-US" altLang="en-US" smtClean="0"/>
              <a:t>Results </a:t>
            </a:r>
            <a:r>
              <a:rPr lang="en-US" altLang="en-US" sz="2400" smtClean="0"/>
              <a:t>(IEEE Symposium on Security and Privacy 2015) 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Automatically analyzed 22 million lines of code.</a:t>
            </a:r>
          </a:p>
          <a:p>
            <a:pPr lvl="1" eaLnBrk="1" hangingPunct="1"/>
            <a:r>
              <a:rPr lang="en-US" altLang="en-US" smtClean="0"/>
              <a:t>27 previously unknown SSL/TLS vulnerable apps.</a:t>
            </a:r>
          </a:p>
          <a:p>
            <a:pPr eaLnBrk="1" hangingPunct="1"/>
            <a:r>
              <a:rPr lang="en-US" altLang="en-US" smtClean="0"/>
              <a:t>Applying it to discover other API misuse vulnerabilities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9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AutoCog Application</a:t>
            </a:r>
            <a:endParaRPr lang="zh-CN" altLang="en-US" sz="4000" smtClean="0"/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838200" y="1557338"/>
            <a:ext cx="8197850" cy="881062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zh-CN" sz="2400" smtClean="0"/>
              <a:t>https://play.google.com/store/apps/details?id=com.version1.autocog</a:t>
            </a:r>
          </a:p>
          <a:p>
            <a:pPr marL="914400" lvl="2" indent="0">
              <a:buFontTx/>
              <a:buNone/>
            </a:pPr>
            <a:r>
              <a:rPr lang="en-US" altLang="zh-CN" smtClean="0"/>
              <a:t> 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pPr>
              <a:buFontTx/>
              <a:buNone/>
            </a:pPr>
            <a:endParaRPr lang="zh-CN" altLang="en-US" smtClean="0"/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9ECE8-ADEB-4375-BDA9-A79101D45CC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35845" name="图片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255838"/>
            <a:ext cx="2967037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9513"/>
            <a:ext cx="2887663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图片 5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2675"/>
            <a:ext cx="29654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AppShield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69963" y="3886200"/>
            <a:ext cx="7488237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Fine Grain Enterprise Mobility Management</a:t>
            </a: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776D5A-7B75-4F98-AAA5-5FE51D5E2842}" type="slidenum">
              <a:rPr lang="en-US" altLang="zh-CN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  <p:pic>
        <p:nvPicPr>
          <p:cNvPr id="36869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Self Introduction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2003</a:t>
            </a:r>
            <a:r>
              <a:rPr lang="zh-CN" altLang="en-US" dirty="0" smtClean="0"/>
              <a:t>年获加州大学伯克利分校计算机科学博士学位，现为美国西北大学电子工程与计算机科学系终生教授</a:t>
            </a:r>
            <a:r>
              <a:rPr lang="en-US" altLang="zh-CN" dirty="0" smtClean="0"/>
              <a:t>,</a:t>
            </a:r>
            <a:r>
              <a:rPr lang="zh-CN" altLang="en-US" dirty="0" smtClean="0"/>
              <a:t> 互联网安全技术实验室主任</a:t>
            </a:r>
            <a:r>
              <a:rPr lang="en-US" altLang="zh-CN" dirty="0" smtClean="0"/>
              <a:t>.</a:t>
            </a:r>
            <a:r>
              <a:rPr lang="zh-CN" altLang="en-US" dirty="0" smtClean="0"/>
              <a:t>  </a:t>
            </a:r>
            <a:endParaRPr lang="en-US" altLang="zh-CN" dirty="0" smtClean="0"/>
          </a:p>
          <a:p>
            <a:r>
              <a:rPr lang="en-US" altLang="zh-CN" dirty="0" smtClean="0"/>
              <a:t>2011</a:t>
            </a:r>
            <a:r>
              <a:rPr lang="zh-CN" altLang="en-US" dirty="0" smtClean="0"/>
              <a:t> 年入选浙江省海鸥计划加盟浙大</a:t>
            </a:r>
            <a:r>
              <a:rPr lang="en-US" altLang="zh-CN" dirty="0" smtClean="0"/>
              <a:t>,</a:t>
            </a:r>
            <a:r>
              <a:rPr lang="zh-CN" altLang="en-US" dirty="0" smtClean="0"/>
              <a:t> 特聘教授。</a:t>
            </a:r>
            <a:r>
              <a:rPr lang="zh-CN" altLang="en-US" dirty="0"/>
              <a:t>负责浙江大学计算机学院的信息安全方向</a:t>
            </a:r>
            <a:r>
              <a:rPr lang="zh-CN" altLang="en-US" dirty="0" smtClean="0"/>
              <a:t>建设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2015 </a:t>
            </a:r>
            <a:r>
              <a:rPr lang="zh-CN" altLang="en-US" dirty="0" smtClean="0"/>
              <a:t>年入选国家创新千人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主要研究方向为网络及系统安全。</a:t>
            </a:r>
            <a:endParaRPr lang="en-US" altLang="zh-CN" dirty="0" smtClean="0"/>
          </a:p>
          <a:p>
            <a:r>
              <a:rPr lang="en-US" dirty="0" smtClean="0"/>
              <a:t>2005</a:t>
            </a:r>
            <a:r>
              <a:rPr lang="zh-CN" altLang="en-US" dirty="0" smtClean="0"/>
              <a:t>年获得美国能源部青年成就奖（</a:t>
            </a:r>
            <a:r>
              <a:rPr lang="en-US" dirty="0" smtClean="0"/>
              <a:t>Early CAREER Award)</a:t>
            </a:r>
            <a:endParaRPr lang="en-US" altLang="zh-CN" dirty="0" smtClean="0"/>
          </a:p>
          <a:p>
            <a:r>
              <a:rPr lang="en-US" dirty="0" smtClean="0"/>
              <a:t>2007</a:t>
            </a:r>
            <a:r>
              <a:rPr lang="zh-CN" altLang="en-US" dirty="0" smtClean="0"/>
              <a:t>年获得美国国防部青年学者奖（</a:t>
            </a:r>
            <a:r>
              <a:rPr lang="en-US" dirty="0" smtClean="0"/>
              <a:t>Young Investigator Award)</a:t>
            </a:r>
            <a:endParaRPr lang="en-US" altLang="zh-CN" dirty="0" smtClean="0"/>
          </a:p>
          <a:p>
            <a:r>
              <a:rPr lang="en-US" dirty="0" smtClean="0"/>
              <a:t>2004</a:t>
            </a:r>
            <a:r>
              <a:rPr lang="zh-CN" altLang="en-US" dirty="0" smtClean="0"/>
              <a:t>和</a:t>
            </a:r>
            <a:r>
              <a:rPr lang="en-US" dirty="0" smtClean="0"/>
              <a:t>2005</a:t>
            </a:r>
            <a:r>
              <a:rPr lang="zh-CN" altLang="en-US" dirty="0" smtClean="0"/>
              <a:t>年分别获得</a:t>
            </a:r>
            <a:r>
              <a:rPr lang="en-US" dirty="0" smtClean="0"/>
              <a:t>Microsoft</a:t>
            </a:r>
            <a:r>
              <a:rPr lang="zh-CN" altLang="en-US" dirty="0" smtClean="0"/>
              <a:t>可信计算奖（</a:t>
            </a:r>
            <a:r>
              <a:rPr lang="en-US" dirty="0" smtClean="0"/>
              <a:t>Trustworthy Computing Awards</a:t>
            </a:r>
            <a:r>
              <a:rPr lang="zh-CN" altLang="en-US" dirty="0" smtClean="0"/>
              <a:t>）。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DBDCF-AADE-41B2-9AED-1C3F4901D84F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72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altLang="zh-CN" smtClean="0"/>
              <a:t>Evolution of Mobile Solutions for Enterprise</a:t>
            </a:r>
            <a:endParaRPr kumimoji="1"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17638"/>
            <a:ext cx="8915400" cy="4678362"/>
          </a:xfrm>
        </p:spPr>
        <p:txBody>
          <a:bodyPr>
            <a:normAutofit lnSpcReduction="10000"/>
          </a:bodyPr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1" lang="en-US" altLang="zh-CN" dirty="0" smtClean="0"/>
              <a:t>Mobile Device Management (MDM)</a:t>
            </a:r>
          </a:p>
          <a:p>
            <a:pPr marL="742950" lvl="2" indent="-342900" eaLnBrk="1" hangingPunct="1">
              <a:defRPr/>
            </a:pPr>
            <a:r>
              <a:rPr lang="en-US" dirty="0" smtClean="0"/>
              <a:t>Configuration of security policies at </a:t>
            </a:r>
            <a:r>
              <a:rPr kumimoji="1" lang="en-US" altLang="zh-CN" dirty="0" smtClean="0"/>
              <a:t>device-level</a:t>
            </a:r>
            <a:endParaRPr lang="en-US" dirty="0" smtClean="0"/>
          </a:p>
          <a:p>
            <a:pPr marL="742950" lvl="2" indent="-342900" eaLnBrk="1" hangingPunct="1">
              <a:defRPr/>
            </a:pPr>
            <a:r>
              <a:rPr kumimoji="1" lang="en-US" altLang="zh-CN" dirty="0" smtClean="0"/>
              <a:t>Devices belong to enterprise</a:t>
            </a:r>
          </a:p>
          <a:p>
            <a:pPr eaLnBrk="1" hangingPunct="1">
              <a:defRPr/>
            </a:pPr>
            <a:r>
              <a:rPr kumimoji="1" lang="en-US" altLang="zh-CN" sz="2800" dirty="0" smtClean="0"/>
              <a:t>Mobile App Management (MAM)</a:t>
            </a:r>
          </a:p>
          <a:p>
            <a:pPr lvl="1" eaLnBrk="1" hangingPunct="1">
              <a:defRPr/>
            </a:pPr>
            <a:r>
              <a:rPr lang="en-US" sz="2400" dirty="0" smtClean="0"/>
              <a:t>Target BYOD, apply policy controls to and provision mobile applications</a:t>
            </a:r>
          </a:p>
          <a:p>
            <a:pPr lvl="1" eaLnBrk="1" hangingPunct="1">
              <a:defRPr/>
            </a:pPr>
            <a:r>
              <a:rPr lang="en-US" sz="2400" dirty="0"/>
              <a:t>B</a:t>
            </a:r>
            <a:r>
              <a:rPr lang="en-US" sz="2400" dirty="0" smtClean="0"/>
              <a:t>oth internally developed apps and apps that are commercially available in Google play stores</a:t>
            </a:r>
          </a:p>
          <a:p>
            <a:pPr eaLnBrk="1" hangingPunct="1">
              <a:defRPr/>
            </a:pPr>
            <a:r>
              <a:rPr kumimoji="1" lang="en-US" altLang="zh-CN" sz="2800" dirty="0" smtClean="0"/>
              <a:t>Enterprise Mobility Management (EMM)</a:t>
            </a:r>
          </a:p>
          <a:p>
            <a:pPr lvl="1" eaLnBrk="1" hangingPunct="1">
              <a:defRPr/>
            </a:pPr>
            <a:r>
              <a:rPr kumimoji="1" lang="en-US" altLang="zh-CN" sz="2400" dirty="0" smtClean="0"/>
              <a:t>Consists MDM, MAM, and Mobile Content Management (MCM)</a:t>
            </a:r>
          </a:p>
          <a:p>
            <a:pPr lvl="1" eaLnBrk="1" hangingPunct="1">
              <a:defRPr/>
            </a:pPr>
            <a:r>
              <a:rPr kumimoji="1" lang="en-US" altLang="zh-CN" sz="2400" dirty="0" smtClean="0"/>
              <a:t>MCM: container to securely access privileged data, app, Web.</a:t>
            </a:r>
          </a:p>
        </p:txBody>
      </p:sp>
      <p:sp>
        <p:nvSpPr>
          <p:cNvPr id="37892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D8B1B6-2FF7-472D-98CC-B835E1B543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mtClean="0"/>
              <a:t>Major EMM Methods</a:t>
            </a:r>
            <a:endParaRPr kumimoji="1" lang="zh-CN" altLang="en-US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8991601" cy="361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579"/>
                <a:gridCol w="1280620"/>
                <a:gridCol w="1541418"/>
                <a:gridCol w="1541418"/>
                <a:gridCol w="1541418"/>
                <a:gridCol w="1370148"/>
              </a:tblGrid>
              <a:tr h="74355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Developer</a:t>
                      </a:r>
                      <a:r>
                        <a:rPr lang="en-US" altLang="zh-CN" sz="2000" baseline="0" dirty="0" smtClean="0"/>
                        <a:t> support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OS version</a:t>
                      </a:r>
                      <a:r>
                        <a:rPr lang="en-US" altLang="zh-CN" sz="2000" baseline="0" dirty="0" smtClean="0"/>
                        <a:t> dependency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Device dependency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App dependency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Generality </a:t>
                      </a:r>
                      <a:endParaRPr lang="zh-CN" altLang="en-US" sz="2000" dirty="0"/>
                    </a:p>
                  </a:txBody>
                  <a:tcPr marT="45703" marB="45703"/>
                </a:tc>
              </a:tr>
              <a:tr h="74355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Application rewriting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Partial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FAFF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Full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</a:tr>
              <a:tr h="1062231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Software development</a:t>
                      </a:r>
                      <a:r>
                        <a:rPr lang="en-US" altLang="zh-CN" sz="2000" baseline="0" dirty="0" smtClean="0"/>
                        <a:t> kit (SDK)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Yes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E257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Partial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FAFF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Limited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E2576F"/>
                    </a:solidFill>
                  </a:tcPr>
                </a:tc>
              </a:tr>
              <a:tr h="1062231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Operating System modification</a:t>
                      </a:r>
                      <a:endParaRPr lang="zh-CN" altLang="en-US" sz="20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Yes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E257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Yes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E257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Full</a:t>
                      </a:r>
                      <a:endParaRPr lang="zh-CN" altLang="en-US" sz="2000" dirty="0"/>
                    </a:p>
                  </a:txBody>
                  <a:tcPr marT="45703" marB="45703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8952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352EE2-42A1-42DF-BD74-E417F1630F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09600" y="5192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kumimoji="1" lang="en-US" altLang="zh-CN" dirty="0" smtClean="0"/>
              <a:t>Generality: any application on mobile marketplaces </a:t>
            </a:r>
            <a:r>
              <a:rPr kumimoji="1" lang="en-US" altLang="zh-CN" dirty="0" smtClean="0">
                <a:sym typeface="Wingdings"/>
              </a:rPr>
              <a:t> hardened business version</a:t>
            </a:r>
            <a:endParaRPr kumimoji="1" lang="en-US" altLang="zh-CN" dirty="0" smtClean="0"/>
          </a:p>
          <a:p>
            <a:pPr eaLnBrk="1" hangingPunct="1">
              <a:defRPr/>
            </a:pPr>
            <a:endParaRPr kumimoji="1" lang="en-US" altLang="zh-CN" dirty="0" smtClean="0"/>
          </a:p>
          <a:p>
            <a:pPr eaLnBrk="1" hangingPunct="1">
              <a:defRPr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0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mtClean="0"/>
              <a:t>Comparison with Existing Systems</a:t>
            </a:r>
            <a:endParaRPr kumimoji="1" lang="zh-CN" altLang="en-US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52400" y="1380467"/>
          <a:ext cx="8686798" cy="4937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1600"/>
                <a:gridCol w="1110343"/>
                <a:gridCol w="1240971"/>
                <a:gridCol w="1240971"/>
                <a:gridCol w="1240971"/>
                <a:gridCol w="1034144"/>
                <a:gridCol w="144779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AirWatch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MOCANA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Citrix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Android 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AppShield</a:t>
                      </a:r>
                      <a:r>
                        <a:rPr lang="en-US" altLang="zh-CN" b="1" dirty="0" smtClean="0"/>
                        <a:t> *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Implementation</a:t>
                      </a:r>
                      <a:r>
                        <a:rPr lang="en-US" altLang="zh-CN" baseline="0" dirty="0" smtClean="0"/>
                        <a:t> m</a:t>
                      </a:r>
                      <a:r>
                        <a:rPr lang="en-US" altLang="zh-CN" dirty="0" smtClean="0"/>
                        <a:t>ethod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SDK</a:t>
                      </a:r>
                      <a:r>
                        <a:rPr lang="en-US" altLang="zh-CN" baseline="0" dirty="0" smtClean="0"/>
                        <a:t> &amp; App rewriting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App rewriting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SDK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SDK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OS modification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baseline="0" dirty="0" smtClean="0"/>
                        <a:t>App rewriting</a:t>
                      </a:r>
                      <a:endParaRPr lang="zh-CN" alt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 location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Internal Storage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Internal Storage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Internal Storage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Internal Storage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External Storage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Internal Storage</a:t>
                      </a:r>
                      <a:endParaRPr lang="zh-CN" alt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Isolation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 &amp; Encryption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Sandbox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 sharing among business</a:t>
                      </a:r>
                      <a:r>
                        <a:rPr lang="en-US" altLang="zh-CN" baseline="0" dirty="0" smtClean="0"/>
                        <a:t> apps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O</a:t>
                      </a:r>
                      <a:r>
                        <a:rPr lang="en-US" altLang="zh-CN" dirty="0" smtClean="0"/>
                        <a:t>nline access required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O</a:t>
                      </a:r>
                      <a:r>
                        <a:rPr lang="en-US" altLang="zh-CN" dirty="0" smtClean="0"/>
                        <a:t>nline access required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O</a:t>
                      </a:r>
                      <a:r>
                        <a:rPr lang="en-US" altLang="zh-CN" dirty="0" smtClean="0"/>
                        <a:t>nline access required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Local shared</a:t>
                      </a:r>
                      <a:endParaRPr lang="zh-CN" alt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Local shared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Local shared</a:t>
                      </a:r>
                      <a:endParaRPr lang="zh-CN" alt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Access control and</a:t>
                      </a:r>
                      <a:r>
                        <a:rPr lang="en-US" altLang="zh-CN" baseline="0" dirty="0" smtClean="0"/>
                        <a:t> granularity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Static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Static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Coarse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Dynamic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Static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Coarse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Dynamic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File</a:t>
                      </a:r>
                      <a:r>
                        <a:rPr lang="en-US" altLang="zh-CN" b="1" baseline="0" dirty="0" smtClean="0"/>
                        <a:t>-level</a:t>
                      </a:r>
                      <a:endParaRPr lang="zh-CN" altLang="en-US" b="1" dirty="0" smtClean="0"/>
                    </a:p>
                    <a:p>
                      <a:r>
                        <a:rPr lang="en-US" altLang="zh-CN" b="1" dirty="0" smtClean="0"/>
                        <a:t>Dynamic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0964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03D306-BB4D-4901-916E-D11E7EFEBD1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9725"/>
            <a:ext cx="2895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AppShield UI</a:t>
            </a:r>
          </a:p>
        </p:txBody>
      </p:sp>
      <p:pic>
        <p:nvPicPr>
          <p:cNvPr id="4301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2750"/>
            <a:ext cx="3624263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85344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/>
          </p:cNvSpPr>
          <p:nvPr>
            <p:ph type="title"/>
          </p:nvPr>
        </p:nvSpPr>
        <p:spPr>
          <a:xfrm>
            <a:off x="-25400" y="0"/>
            <a:ext cx="5130800" cy="1257300"/>
          </a:xfrm>
        </p:spPr>
        <p:txBody>
          <a:bodyPr/>
          <a:lstStyle/>
          <a:p>
            <a:pPr algn="l"/>
            <a:r>
              <a:rPr lang="en-US" altLang="zh-CN" smtClean="0"/>
              <a:t>MCM Security Policy</a:t>
            </a:r>
            <a:endParaRPr lang="zh-CN" altLang="en-US" smtClean="0"/>
          </a:p>
        </p:txBody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58738" y="990600"/>
            <a:ext cx="51816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smtClean="0"/>
              <a:t>Decision on behavior: Allow (A), Forbid (F), Popup (P)</a:t>
            </a:r>
          </a:p>
          <a:p>
            <a:pPr>
              <a:lnSpc>
                <a:spcPct val="80000"/>
              </a:lnSpc>
            </a:pPr>
            <a:r>
              <a:rPr lang="en-US" altLang="zh-CN" sz="2400" smtClean="0"/>
              <a:t>Could change both locally and remotely in runtime</a:t>
            </a:r>
          </a:p>
          <a:p>
            <a:pPr>
              <a:lnSpc>
                <a:spcPct val="80000"/>
              </a:lnSpc>
            </a:pPr>
            <a:r>
              <a:rPr lang="en-US" altLang="zh-CN" sz="2400" smtClean="0"/>
              <a:t>Current Policy on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/>
              <a:t>Privacy leakage</a:t>
            </a:r>
            <a:endParaRPr lang="zh-CN" altLang="zh-CN" sz="2000" smtClean="0"/>
          </a:p>
          <a:p>
            <a:pPr lvl="1">
              <a:lnSpc>
                <a:spcPct val="80000"/>
              </a:lnSpc>
            </a:pPr>
            <a:r>
              <a:rPr lang="en-US" altLang="zh-CN" sz="2000" smtClean="0"/>
              <a:t>Network access (Access IP addresses)</a:t>
            </a:r>
            <a:endParaRPr lang="zh-CN" altLang="en-US" sz="2000" smtClean="0"/>
          </a:p>
          <a:p>
            <a:pPr lvl="1">
              <a:lnSpc>
                <a:spcPct val="80000"/>
              </a:lnSpc>
            </a:pPr>
            <a:r>
              <a:rPr lang="en-US" altLang="zh-CN" sz="2000" smtClean="0"/>
              <a:t>Business data sharing/isolation</a:t>
            </a:r>
            <a:endParaRPr lang="zh-CN" altLang="en-US" sz="2000" smtClean="0"/>
          </a:p>
        </p:txBody>
      </p:sp>
      <p:pic>
        <p:nvPicPr>
          <p:cNvPr id="44037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24399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133600"/>
            <a:ext cx="26844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6629400" y="685800"/>
            <a:ext cx="915988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3" name="直接箭头连接符 12"/>
          <p:cNvCxnSpPr>
            <a:stCxn id="11" idx="4"/>
          </p:cNvCxnSpPr>
          <p:nvPr/>
        </p:nvCxnSpPr>
        <p:spPr>
          <a:xfrm>
            <a:off x="7086600" y="1143000"/>
            <a:ext cx="8382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Mobile Security Research @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Malware detection</a:t>
            </a:r>
          </a:p>
          <a:p>
            <a:pPr lvl="1">
              <a:defRPr/>
            </a:pPr>
            <a:r>
              <a:rPr lang="en-US" dirty="0" smtClean="0"/>
              <a:t>Offline [</a:t>
            </a:r>
            <a:r>
              <a:rPr lang="en-US" dirty="0" err="1" smtClean="0"/>
              <a:t>AppPlayground</a:t>
            </a:r>
            <a:r>
              <a:rPr lang="en-US" dirty="0" smtClean="0"/>
              <a:t>]</a:t>
            </a:r>
          </a:p>
          <a:p>
            <a:pPr lvl="1">
              <a:defRPr/>
            </a:pPr>
            <a:r>
              <a:rPr lang="en-US" dirty="0" smtClean="0"/>
              <a:t>Real time, on phone [</a:t>
            </a:r>
            <a:r>
              <a:rPr lang="en-US" dirty="0" err="1" smtClean="0"/>
              <a:t>DroidChamelon</a:t>
            </a:r>
            <a:r>
              <a:rPr lang="en-US" dirty="0" smtClean="0"/>
              <a:t>, </a:t>
            </a:r>
            <a:r>
              <a:rPr lang="en-US" dirty="0" err="1" smtClean="0"/>
              <a:t>DroidNative</a:t>
            </a:r>
            <a:r>
              <a:rPr lang="en-US" dirty="0" smtClean="0"/>
              <a:t>]</a:t>
            </a:r>
          </a:p>
          <a:p>
            <a:pPr lvl="2">
              <a:defRPr/>
            </a:pPr>
            <a:r>
              <a:rPr lang="en-US" dirty="0" smtClean="0"/>
              <a:t>With obfuscated and native malware</a:t>
            </a:r>
          </a:p>
          <a:p>
            <a:pPr lvl="1">
              <a:defRPr/>
            </a:pPr>
            <a:r>
              <a:rPr lang="en-US" dirty="0" smtClean="0"/>
              <a:t>Detection of malware in ad libraries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Privacy leakage detection and prevention</a:t>
            </a:r>
          </a:p>
          <a:p>
            <a:pPr lvl="1">
              <a:defRPr/>
            </a:pPr>
            <a:r>
              <a:rPr lang="en-US" dirty="0"/>
              <a:t>Offline [</a:t>
            </a:r>
            <a:r>
              <a:rPr lang="en-US" dirty="0" err="1"/>
              <a:t>AppPlayground</a:t>
            </a:r>
            <a:r>
              <a:rPr lang="en-US" dirty="0"/>
              <a:t>]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Real time, on phone</a:t>
            </a:r>
          </a:p>
          <a:p>
            <a:pPr lvl="2">
              <a:defRPr/>
            </a:pPr>
            <a:r>
              <a:rPr lang="en-US" dirty="0" smtClean="0"/>
              <a:t>Consumer [</a:t>
            </a:r>
            <a:r>
              <a:rPr lang="en-US" dirty="0" err="1" smtClean="0"/>
              <a:t>PrivacyShield</a:t>
            </a:r>
            <a:r>
              <a:rPr lang="en-US" dirty="0" smtClean="0"/>
              <a:t>]</a:t>
            </a:r>
          </a:p>
          <a:p>
            <a:pPr lvl="2">
              <a:defRPr/>
            </a:pPr>
            <a:r>
              <a:rPr lang="en-US" dirty="0" smtClean="0"/>
              <a:t>Enterprise Mobility Management (EMM) [</a:t>
            </a:r>
            <a:r>
              <a:rPr lang="en-US" dirty="0" err="1" smtClean="0"/>
              <a:t>AppShield</a:t>
            </a:r>
            <a:r>
              <a:rPr lang="en-US" dirty="0" smtClean="0"/>
              <a:t>]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Automatic vulnerability discovery [</a:t>
            </a:r>
            <a:r>
              <a:rPr lang="en-US" dirty="0" err="1"/>
              <a:t>SSLint</a:t>
            </a:r>
            <a:r>
              <a:rPr lang="en-US" dirty="0"/>
              <a:t>]</a:t>
            </a:r>
          </a:p>
          <a:p>
            <a:pPr>
              <a:defRPr/>
            </a:pPr>
            <a:r>
              <a:rPr lang="en-US" dirty="0" smtClean="0"/>
              <a:t>Improving usability of security mechanisms [</a:t>
            </a:r>
            <a:r>
              <a:rPr lang="en-US" dirty="0" err="1" smtClean="0"/>
              <a:t>AutoCog</a:t>
            </a:r>
            <a:r>
              <a:rPr lang="en-US" dirty="0" smtClean="0"/>
              <a:t>]</a:t>
            </a:r>
          </a:p>
          <a:p>
            <a:pPr>
              <a:defRPr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kumimoji="1" lang="en-US" altLang="zh-CN" i="1" dirty="0" smtClean="0"/>
              <a:t>http</a:t>
            </a:r>
            <a:r>
              <a:rPr kumimoji="1" lang="en-US" altLang="zh-CN" i="1" dirty="0"/>
              <a:t>://list.cs.northwestern.edu/mobile/</a:t>
            </a:r>
            <a:endParaRPr kumimoji="1" lang="zh-CN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8E414-6040-4C51-A22A-9C3AF04E22EE}" type="slidenum">
              <a:rPr lang="en-US" altLang="zh-CN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30163"/>
            <a:ext cx="8229600" cy="1143000"/>
          </a:xfrm>
        </p:spPr>
        <p:txBody>
          <a:bodyPr/>
          <a:lstStyle/>
          <a:p>
            <a:r>
              <a:rPr lang="en-US" altLang="en-US" smtClean="0"/>
              <a:t>Major Research Areas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11D05-5583-491C-892D-5D233EAC134A}" type="slidenum">
              <a:rPr lang="en-US" altLang="zh-CN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200" smtClean="0">
              <a:solidFill>
                <a:srgbClr val="898989"/>
              </a:solidFill>
            </a:endParaRP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436563" y="1600200"/>
            <a:ext cx="8686800" cy="4906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Smart Phone Security and Privacy</a:t>
            </a:r>
          </a:p>
          <a:p>
            <a:pPr lvl="1" eaLnBrk="1" hangingPunct="1"/>
            <a:r>
              <a:rPr lang="en-US" altLang="zh-CN" smtClean="0"/>
              <a:t>Malware detection</a:t>
            </a:r>
          </a:p>
          <a:p>
            <a:pPr lvl="1" eaLnBrk="1" hangingPunct="1"/>
            <a:r>
              <a:rPr lang="en-US" altLang="zh-CN" smtClean="0"/>
              <a:t>Privacy leakage prevention</a:t>
            </a:r>
          </a:p>
          <a:p>
            <a:pPr lvl="1" eaLnBrk="1" hangingPunct="1"/>
            <a:r>
              <a:rPr lang="en-US" altLang="zh-CN" smtClean="0"/>
              <a:t>Enterprise Mobility Management</a:t>
            </a:r>
          </a:p>
          <a:p>
            <a:pPr eaLnBrk="1" hangingPunct="1"/>
            <a:r>
              <a:rPr lang="en-US" altLang="en-US" smtClean="0"/>
              <a:t>Automatic Vulnerability Discovery</a:t>
            </a:r>
          </a:p>
          <a:p>
            <a:pPr eaLnBrk="1" hangingPunct="1"/>
            <a:r>
              <a:rPr lang="en-US" altLang="en-US" smtClean="0"/>
              <a:t>Web Security and Privacy</a:t>
            </a:r>
          </a:p>
          <a:p>
            <a:pPr eaLnBrk="1" hangingPunct="1"/>
            <a:r>
              <a:rPr lang="en-US" altLang="zh-CN" smtClean="0"/>
              <a:t>Software Defined Networking (SDN) Security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Advance Persistent Threat (APT) Detection and Forensics System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14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Studying Mobile Malvertising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 some mobile advertisements malicious?</a:t>
            </a:r>
          </a:p>
          <a:p>
            <a:endParaRPr lang="en-US" altLang="en-US" smtClean="0"/>
          </a:p>
          <a:p>
            <a:r>
              <a:rPr lang="en-US" altLang="en-US" smtClean="0"/>
              <a:t>How are those ads malicious?</a:t>
            </a:r>
          </a:p>
          <a:p>
            <a:pPr lvl="1"/>
            <a:r>
              <a:rPr lang="en-US" altLang="en-US" smtClean="0"/>
              <a:t>Phishing</a:t>
            </a:r>
          </a:p>
          <a:p>
            <a:pPr lvl="1"/>
            <a:r>
              <a:rPr lang="en-US" altLang="en-US" smtClean="0"/>
              <a:t>Other social engineering</a:t>
            </a:r>
          </a:p>
          <a:p>
            <a:endParaRPr lang="en-US" altLang="en-US" smtClean="0"/>
          </a:p>
          <a:p>
            <a:r>
              <a:rPr lang="en-US" altLang="en-US" smtClean="0"/>
              <a:t>Any relationships with particular ad networks, app types, geographic regions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BEC56-247B-4DAD-B826-5D44E9CEE6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3338"/>
            <a:ext cx="8229600" cy="1143000"/>
          </a:xfrm>
        </p:spPr>
        <p:txBody>
          <a:bodyPr/>
          <a:lstStyle/>
          <a:p>
            <a:r>
              <a:rPr lang="en-US" altLang="en-US" smtClean="0"/>
              <a:t>Malvertising: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Automatically run mobile apps</a:t>
            </a:r>
          </a:p>
          <a:p>
            <a:pPr lvl="1">
              <a:defRPr/>
            </a:pPr>
            <a:r>
              <a:rPr lang="en-US" dirty="0" err="1" smtClean="0"/>
              <a:t>AppsPlayground</a:t>
            </a:r>
            <a:r>
              <a:rPr lang="en-US" dirty="0" smtClean="0"/>
              <a:t> for automatically driving app UI</a:t>
            </a:r>
          </a:p>
          <a:p>
            <a:pPr lvl="1">
              <a:defRPr/>
            </a:pPr>
            <a:r>
              <a:rPr lang="en-US" dirty="0" smtClean="0"/>
              <a:t>Virtualized analysis environment for large-scale, parallel, 24x7 execution</a:t>
            </a:r>
          </a:p>
          <a:p>
            <a:pPr lvl="1">
              <a:defRPr/>
            </a:pPr>
            <a:r>
              <a:rPr lang="en-US" dirty="0" smtClean="0"/>
              <a:t>Preferentially trigger ads</a:t>
            </a:r>
          </a:p>
          <a:p>
            <a:pPr>
              <a:defRPr/>
            </a:pPr>
            <a:r>
              <a:rPr lang="en-US" dirty="0"/>
              <a:t>Capture any triggered ads</a:t>
            </a:r>
          </a:p>
          <a:p>
            <a:pPr>
              <a:defRPr/>
            </a:pPr>
            <a:r>
              <a:rPr lang="en-US" dirty="0"/>
              <a:t>Capture the redirection chain for triggered URLs</a:t>
            </a:r>
          </a:p>
          <a:p>
            <a:pPr>
              <a:defRPr/>
            </a:pPr>
            <a:r>
              <a:rPr lang="en-US" dirty="0"/>
              <a:t>Analyze each URL in the chain for </a:t>
            </a:r>
            <a:r>
              <a:rPr lang="en-US" dirty="0" smtClean="0"/>
              <a:t>maliciousness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298A4-EB3A-4298-A96E-5005258082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Malvertising: Methodology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Analyze the landing page further</a:t>
            </a:r>
          </a:p>
          <a:p>
            <a:r>
              <a:rPr lang="en-US" altLang="en-US" smtClean="0"/>
              <a:t>Load in a real browser emulating a mobile agent</a:t>
            </a:r>
          </a:p>
          <a:p>
            <a:r>
              <a:rPr lang="en-US" altLang="en-US" smtClean="0"/>
              <a:t>Click each link, download anything that can be downloaded</a:t>
            </a:r>
          </a:p>
          <a:p>
            <a:r>
              <a:rPr lang="en-US" altLang="en-US" smtClean="0"/>
              <a:t>Scan the downloaded files for maliciousness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92A8C-759D-4ADB-A773-AAA69E7CCEA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Self Introduction (cont’d)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 Scholar</a:t>
            </a:r>
            <a:r>
              <a:rPr lang="zh-CN" altLang="en-US" dirty="0" smtClean="0"/>
              <a:t>显示，论文总引用超过</a:t>
            </a:r>
            <a:r>
              <a:rPr lang="en-US" altLang="zh-CN" dirty="0"/>
              <a:t>7</a:t>
            </a:r>
            <a:r>
              <a:rPr lang="en-US" altLang="zh-CN" dirty="0" smtClean="0"/>
              <a:t>0</a:t>
            </a:r>
            <a:r>
              <a:rPr lang="en-US" dirty="0" smtClean="0"/>
              <a:t>00</a:t>
            </a:r>
            <a:r>
              <a:rPr lang="zh-CN" altLang="en-US" dirty="0" smtClean="0"/>
              <a:t>次，</a:t>
            </a:r>
            <a:r>
              <a:rPr lang="en-US" dirty="0" smtClean="0"/>
              <a:t>H-index</a:t>
            </a:r>
            <a:r>
              <a:rPr lang="zh-CN" altLang="en-US" dirty="0" smtClean="0"/>
              <a:t>指数为</a:t>
            </a:r>
            <a:r>
              <a:rPr lang="en-US" altLang="zh-CN" dirty="0" smtClean="0"/>
              <a:t>37.</a:t>
            </a:r>
            <a:endParaRPr lang="en-US" dirty="0" smtClean="0"/>
          </a:p>
          <a:p>
            <a:r>
              <a:rPr lang="zh-CN" altLang="en-US" dirty="0" smtClean="0"/>
              <a:t>有</a:t>
            </a:r>
            <a:r>
              <a:rPr lang="en-US" altLang="zh-CN" dirty="0"/>
              <a:t>2</a:t>
            </a:r>
            <a:r>
              <a:rPr lang="zh-CN" altLang="en-US" dirty="0" smtClean="0"/>
              <a:t>项美国专利，另有</a:t>
            </a:r>
            <a:r>
              <a:rPr lang="en-US" altLang="zh-CN" dirty="0" smtClean="0"/>
              <a:t>6</a:t>
            </a:r>
            <a:r>
              <a:rPr lang="zh-CN" altLang="en-US" dirty="0" smtClean="0"/>
              <a:t>项美国专利和</a:t>
            </a:r>
            <a:r>
              <a:rPr lang="en-US" altLang="zh-CN" dirty="0" smtClean="0"/>
              <a:t>2</a:t>
            </a:r>
            <a:r>
              <a:rPr lang="zh-CN" altLang="en-US" dirty="0" smtClean="0"/>
              <a:t>项中国专利已申请</a:t>
            </a:r>
            <a:endParaRPr lang="en-US" altLang="zh-CN" dirty="0" smtClean="0"/>
          </a:p>
          <a:p>
            <a:r>
              <a:rPr lang="zh-CN" altLang="en-US" dirty="0" smtClean="0"/>
              <a:t>曾获</a:t>
            </a:r>
            <a:r>
              <a:rPr lang="en-US" dirty="0" smtClean="0"/>
              <a:t>SIGCOMM 2010</a:t>
            </a:r>
            <a:r>
              <a:rPr lang="zh-CN" altLang="en-US" dirty="0" smtClean="0"/>
              <a:t>最佳论文候选，应邀直接在</a:t>
            </a:r>
            <a:r>
              <a:rPr lang="en-US" dirty="0" smtClean="0"/>
              <a:t>ACM/IEEE </a:t>
            </a:r>
            <a:r>
              <a:rPr lang="en-US" dirty="0" err="1" smtClean="0"/>
              <a:t>ToN</a:t>
            </a:r>
            <a:r>
              <a:rPr lang="zh-CN" altLang="en-US" dirty="0" smtClean="0"/>
              <a:t>上出版</a:t>
            </a:r>
            <a:r>
              <a:rPr lang="en-US" dirty="0" smtClean="0"/>
              <a:t>.  </a:t>
            </a:r>
          </a:p>
          <a:p>
            <a:r>
              <a:rPr lang="zh-CN" altLang="en-US" dirty="0" smtClean="0"/>
              <a:t>在</a:t>
            </a:r>
            <a:r>
              <a:rPr lang="en-US" dirty="0" smtClean="0"/>
              <a:t>ACM/IEEE Transaction on Networking (</a:t>
            </a:r>
            <a:r>
              <a:rPr lang="en-US" dirty="0" err="1" smtClean="0"/>
              <a:t>ToN</a:t>
            </a:r>
            <a:r>
              <a:rPr lang="en-US" dirty="0" smtClean="0"/>
              <a:t>)</a:t>
            </a:r>
            <a:r>
              <a:rPr lang="zh-CN" altLang="en-US" dirty="0" smtClean="0"/>
              <a:t> 等顶级期刊和</a:t>
            </a:r>
            <a:r>
              <a:rPr lang="en-US" dirty="0" smtClean="0"/>
              <a:t>SIGCOMM</a:t>
            </a:r>
            <a:r>
              <a:rPr lang="zh-CN" altLang="en-US" dirty="0" smtClean="0"/>
              <a:t>、</a:t>
            </a:r>
            <a:r>
              <a:rPr lang="en-US" dirty="0" smtClean="0"/>
              <a:t>IEEE Symposium on Security and Privacy</a:t>
            </a:r>
            <a:r>
              <a:rPr lang="zh-CN" altLang="en-US" dirty="0" smtClean="0"/>
              <a:t>（</a:t>
            </a:r>
            <a:r>
              <a:rPr lang="en-US" dirty="0" smtClean="0"/>
              <a:t>Oakland</a:t>
            </a:r>
            <a:r>
              <a:rPr lang="zh-CN" altLang="en-US" dirty="0" smtClean="0"/>
              <a:t>）等顶级会议上发表了 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余篇论文</a:t>
            </a:r>
            <a:endParaRPr lang="en-US" altLang="zh-CN" dirty="0" smtClean="0"/>
          </a:p>
          <a:p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1221" y="6675437"/>
            <a:ext cx="2133600" cy="365125"/>
          </a:xfrm>
          <a:noFill/>
        </p:spPr>
        <p:txBody>
          <a:bodyPr/>
          <a:lstStyle/>
          <a:p>
            <a:fld id="{FDDA9509-922A-4AAB-A2DB-D8753CF11714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3240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Detection Oracles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VirusTotal URL blacklists</a:t>
            </a:r>
          </a:p>
          <a:p>
            <a:pPr lvl="1"/>
            <a:r>
              <a:rPr lang="en-US" altLang="en-US" smtClean="0"/>
              <a:t>Google Safebrowsing, Websense, …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VirusTotal antivirus engines</a:t>
            </a:r>
          </a:p>
          <a:p>
            <a:pPr lvl="1"/>
            <a:r>
              <a:rPr lang="en-US" altLang="en-US" smtClean="0"/>
              <a:t>Symantec, Dr. Web, Kaspersky, Eset, …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728F9E-0285-4CA8-BFFD-0BED9EF648A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33338"/>
            <a:ext cx="8229600" cy="1143000"/>
          </a:xfrm>
        </p:spPr>
        <p:txBody>
          <a:bodyPr/>
          <a:lstStyle/>
          <a:p>
            <a:r>
              <a:rPr lang="en-US" altLang="en-US" smtClean="0"/>
              <a:t>Malvertising: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Results from running nearly 200,000 apps</a:t>
            </a:r>
          </a:p>
          <a:p>
            <a:pPr>
              <a:defRPr/>
            </a:pPr>
            <a:r>
              <a:rPr lang="en-US" dirty="0" smtClean="0"/>
              <a:t>Nearly 200,000 URLs scanned</a:t>
            </a:r>
          </a:p>
          <a:p>
            <a:pPr>
              <a:defRPr/>
            </a:pPr>
            <a:r>
              <a:rPr lang="en-US" dirty="0" smtClean="0"/>
              <a:t>170 malicious URLs</a:t>
            </a:r>
          </a:p>
          <a:p>
            <a:pPr>
              <a:defRPr/>
            </a:pPr>
            <a:r>
              <a:rPr lang="en-US" dirty="0" smtClean="0"/>
              <a:t>270 </a:t>
            </a:r>
            <a:r>
              <a:rPr lang="en-US" dirty="0"/>
              <a:t>files </a:t>
            </a:r>
            <a:r>
              <a:rPr lang="en-US" dirty="0" smtClean="0"/>
              <a:t>downloaded</a:t>
            </a:r>
          </a:p>
          <a:p>
            <a:pPr>
              <a:defRPr/>
            </a:pPr>
            <a:r>
              <a:rPr lang="en-US" dirty="0" smtClean="0"/>
              <a:t>150 files are malware</a:t>
            </a:r>
          </a:p>
          <a:p>
            <a:pPr>
              <a:defRPr/>
            </a:pPr>
            <a:r>
              <a:rPr lang="en-US" dirty="0" smtClean="0"/>
              <a:t>~50% downloaded files are malicious</a:t>
            </a:r>
          </a:p>
          <a:p>
            <a:pPr>
              <a:defRPr/>
            </a:pPr>
            <a:r>
              <a:rPr lang="en-US" dirty="0" smtClean="0"/>
              <a:t>URL blacklists do not flag URLs that result in malicious downloads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Much more ad malware in Chinese market (ongoing analysis)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5D182-F406-447F-A5D2-E5C74EBA499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Fake AV scam</a:t>
            </a:r>
          </a:p>
          <a:p>
            <a:pPr>
              <a:defRPr/>
            </a:pPr>
            <a:r>
              <a:rPr lang="en-US" dirty="0" smtClean="0"/>
              <a:t>Campaign found in multiple apps</a:t>
            </a:r>
          </a:p>
          <a:p>
            <a:pPr>
              <a:defRPr/>
            </a:pPr>
            <a:r>
              <a:rPr lang="en-US" dirty="0" smtClean="0"/>
              <a:t>Website design mimics Android dialog box</a:t>
            </a:r>
          </a:p>
          <a:p>
            <a:pPr>
              <a:defRPr/>
            </a:pPr>
            <a:r>
              <a:rPr lang="en-US" dirty="0" smtClean="0"/>
              <a:t>We detected this campaign 20 days before the site was flagged as phishing by Google and others</a:t>
            </a:r>
            <a:endParaRPr lang="en-US" dirty="0"/>
          </a:p>
        </p:txBody>
      </p:sp>
      <p:pic>
        <p:nvPicPr>
          <p:cNvPr id="522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75" y="1219200"/>
            <a:ext cx="3667125" cy="545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4D45D-278D-4909-B863-28D9358927E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MAM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8"/>
            <a:ext cx="83058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How do apps handle data that they access</a:t>
            </a:r>
          </a:p>
          <a:p>
            <a:pPr lvl="1">
              <a:defRPr/>
            </a:pPr>
            <a:r>
              <a:rPr lang="en-US" dirty="0" smtClean="0"/>
              <a:t>Does it remain within the device or the enterprise?</a:t>
            </a:r>
          </a:p>
          <a:p>
            <a:pPr lvl="1">
              <a:defRPr/>
            </a:pPr>
            <a:r>
              <a:rPr lang="en-US" dirty="0" smtClean="0"/>
              <a:t>Is it leaked out to unknown third parties?</a:t>
            </a:r>
          </a:p>
          <a:p>
            <a:pPr lvl="1">
              <a:defRPr/>
            </a:pPr>
            <a:r>
              <a:rPr lang="en-US" dirty="0" smtClean="0"/>
              <a:t>Can an employee upload confidential data to a remote server</a:t>
            </a:r>
          </a:p>
          <a:p>
            <a:pPr>
              <a:defRPr/>
            </a:pPr>
            <a:r>
              <a:rPr lang="en-US" dirty="0"/>
              <a:t>The IT administrator desires to view (and potentially block) </a:t>
            </a:r>
            <a:r>
              <a:rPr lang="en-US" dirty="0" smtClean="0"/>
              <a:t>such leakage in real time</a:t>
            </a:r>
            <a:endParaRPr lang="en-US" dirty="0"/>
          </a:p>
          <a:p>
            <a:pPr lvl="1">
              <a:defRPr/>
            </a:pPr>
            <a:r>
              <a:rPr lang="en-US" dirty="0"/>
              <a:t>The IT administrator has limited control over devices </a:t>
            </a:r>
            <a:r>
              <a:rPr lang="en-US" dirty="0" smtClean="0"/>
              <a:t>now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71D56-322D-436D-9D2F-747369D3127E}" type="slidenum">
              <a:rPr lang="en-US" altLang="en-US" sz="14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75"/>
            <a:ext cx="100028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1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Previous Solutions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7EBEBB-006D-4229-A87A-6207A3DCDA0C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143000" y="19050"/>
            <a:ext cx="8229600" cy="1143000"/>
          </a:xfrm>
        </p:spPr>
        <p:txBody>
          <a:bodyPr/>
          <a:lstStyle/>
          <a:p>
            <a:r>
              <a:rPr lang="en-US" altLang="en-US" smtClean="0"/>
              <a:t>Approach: Inlined Taint-tracking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Add taint-tracking code to the app itself</a:t>
            </a:r>
          </a:p>
          <a:p>
            <a:pPr>
              <a:defRPr/>
            </a:pPr>
            <a:r>
              <a:rPr lang="en-US" dirty="0"/>
              <a:t>Shadow </a:t>
            </a:r>
            <a:r>
              <a:rPr lang="en-US" dirty="0" smtClean="0"/>
              <a:t>locals and fields</a:t>
            </a:r>
            <a:endParaRPr lang="en-US" dirty="0"/>
          </a:p>
          <a:p>
            <a:pPr lvl="1">
              <a:defRPr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</a:t>
            </a:r>
            <a:r>
              <a:rPr lang="en-US" dirty="0"/>
              <a:t>has shadow variable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t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  <a:p>
            <a:pPr lvl="1">
              <a:defRPr/>
            </a:pPr>
            <a:r>
              <a:rPr lang="en-US" dirty="0"/>
              <a:t>If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/>
              <a:t>is derived from a private source,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is </a:t>
            </a:r>
            <a:r>
              <a:rPr lang="en-US" dirty="0" smtClean="0"/>
              <a:t>non-zero</a:t>
            </a:r>
            <a:endParaRPr lang="en-US" dirty="0"/>
          </a:p>
          <a:p>
            <a:pPr>
              <a:defRPr/>
            </a:pPr>
            <a:r>
              <a:rPr lang="en-US" dirty="0"/>
              <a:t>Propagating taint across method calls</a:t>
            </a:r>
          </a:p>
          <a:p>
            <a:pPr lvl="1">
              <a:defRPr/>
            </a:pPr>
            <a:r>
              <a:rPr lang="en-US" dirty="0"/>
              <a:t>Add additional parameters</a:t>
            </a:r>
          </a:p>
          <a:p>
            <a:pPr lvl="1">
              <a:defRPr/>
            </a:pPr>
            <a:r>
              <a:rPr lang="en-US" dirty="0"/>
              <a:t>Return taint can be wrapped in an object passed </a:t>
            </a:r>
            <a:r>
              <a:rPr lang="en-US" dirty="0" smtClean="0"/>
              <a:t>as </a:t>
            </a:r>
            <a:r>
              <a:rPr lang="en-US" dirty="0"/>
              <a:t>parameter</a:t>
            </a:r>
          </a:p>
          <a:p>
            <a:pPr>
              <a:defRPr/>
            </a:pPr>
            <a:r>
              <a:rPr lang="en-US" dirty="0"/>
              <a:t>If tainted variable reaches a sink, alert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0D85C-687D-4170-AF11-311F10AB5326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Give control to the user/BYOD IT administrator</a:t>
            </a:r>
          </a:p>
          <a:p>
            <a:pPr>
              <a:defRPr/>
            </a:pPr>
            <a:r>
              <a:rPr lang="en-US" dirty="0" smtClean="0"/>
              <a:t>Instead of modifying system, modify the suspicious app to track privacy-sensitive flows</a:t>
            </a:r>
          </a:p>
          <a:p>
            <a:pPr>
              <a:defRPr/>
            </a:pPr>
            <a:r>
              <a:rPr lang="en-US" dirty="0" smtClean="0"/>
              <a:t>Advantages</a:t>
            </a:r>
          </a:p>
          <a:p>
            <a:pPr lvl="1">
              <a:defRPr/>
            </a:pPr>
            <a:r>
              <a:rPr lang="en-US" dirty="0" smtClean="0"/>
              <a:t>No system modification</a:t>
            </a:r>
          </a:p>
          <a:p>
            <a:pPr lvl="1">
              <a:defRPr/>
            </a:pPr>
            <a:r>
              <a:rPr lang="en-US" dirty="0" smtClean="0"/>
              <a:t>No overhead for the rest of the system</a:t>
            </a:r>
          </a:p>
          <a:p>
            <a:pPr lvl="1">
              <a:defRPr/>
            </a:pPr>
            <a:r>
              <a:rPr lang="en-US" dirty="0" smtClean="0"/>
              <a:t>High configurability – easily turn off monitoring for an app or a trusted library in an app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EAF28-0EA8-491E-A568-445F6D146DDB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Comparison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14525"/>
          <a:ext cx="8229600" cy="276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8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Static Analysis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TaintDroid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Uranine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 (possibly High</a:t>
                      </a:r>
                      <a:r>
                        <a:rPr lang="en-US" sz="1800" baseline="0" dirty="0" smtClean="0"/>
                        <a:t> FP)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Overhead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Acceptable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 modification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Configurability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Portable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84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E37BA-86B2-4C95-A4BA-C6BB2F7CA039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Deployment A: PrivacyShield App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161B8A-5ACB-4215-BCDA-C5417BF3F039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7263"/>
            <a:ext cx="6081713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400800" y="44196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By vendor or 3</a:t>
            </a:r>
            <a:r>
              <a:rPr lang="en-US" altLang="en-US" sz="2800" baseline="30000">
                <a:cs typeface="Arial" panose="020B0604020202020204" pitchFamily="34" charset="0"/>
              </a:rPr>
              <a:t>rd</a:t>
            </a:r>
            <a:r>
              <a:rPr lang="en-US" altLang="en-US" sz="2800">
                <a:cs typeface="Arial" panose="020B0604020202020204" pitchFamily="34" charset="0"/>
              </a:rPr>
              <a:t> party service</a:t>
            </a:r>
          </a:p>
        </p:txBody>
      </p:sp>
    </p:spTree>
    <p:extLst>
      <p:ext uri="{BB962C8B-B14F-4D97-AF65-F5344CB8AC3E}">
        <p14:creationId xmlns:p14="http://schemas.microsoft.com/office/powerpoint/2010/main" val="16301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Deployment B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C9047-5864-4584-8DBE-26F8F42F8539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6705600" y="44196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By Market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5532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Self Introduction (cont’d)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担任 </a:t>
            </a:r>
            <a:r>
              <a:rPr lang="en-US" altLang="zh-CN" dirty="0" smtClean="0"/>
              <a:t>IEEE </a:t>
            </a:r>
            <a:r>
              <a:rPr lang="en-US" dirty="0" smtClean="0"/>
              <a:t>IWQoS2007</a:t>
            </a:r>
            <a:r>
              <a:rPr lang="zh-CN" altLang="en-US" dirty="0" smtClean="0"/>
              <a:t>、</a:t>
            </a:r>
            <a:r>
              <a:rPr lang="en-US" dirty="0" err="1" smtClean="0"/>
              <a:t>SecureComm</a:t>
            </a:r>
            <a:r>
              <a:rPr lang="en-US" dirty="0" smtClean="0"/>
              <a:t> 2009</a:t>
            </a:r>
            <a:r>
              <a:rPr lang="zh-CN" altLang="en-US" dirty="0" smtClean="0"/>
              <a:t>和</a:t>
            </a:r>
            <a:r>
              <a:rPr lang="en-US" dirty="0" smtClean="0"/>
              <a:t>IEEE International Conference on Communication and Networking Security (CNS)</a:t>
            </a:r>
            <a:r>
              <a:rPr lang="zh-CN" altLang="en-US" dirty="0" smtClean="0"/>
              <a:t>等国际会议的技术程序委员会主席</a:t>
            </a:r>
            <a:endParaRPr lang="en-US" altLang="zh-CN" dirty="0" smtClean="0"/>
          </a:p>
          <a:p>
            <a:r>
              <a:rPr lang="zh-CN" altLang="en-US" dirty="0" smtClean="0"/>
              <a:t>担任</a:t>
            </a:r>
            <a:r>
              <a:rPr lang="en-US" dirty="0" smtClean="0"/>
              <a:t>ACM CCS 2011</a:t>
            </a:r>
            <a:r>
              <a:rPr lang="zh-CN" altLang="en-US" dirty="0" smtClean="0"/>
              <a:t>的总主席及</a:t>
            </a:r>
            <a:r>
              <a:rPr lang="en-US" dirty="0" smtClean="0"/>
              <a:t> World Wide Web (WWW) 2012</a:t>
            </a:r>
            <a:r>
              <a:rPr lang="zh-CN" altLang="en-US" dirty="0" smtClean="0"/>
              <a:t>的技术程序委员会副主席</a:t>
            </a:r>
            <a:r>
              <a:rPr lang="en-US" dirty="0" smtClean="0"/>
              <a:t>(</a:t>
            </a:r>
            <a:r>
              <a:rPr lang="zh-CN" altLang="en-US" dirty="0" smtClean="0"/>
              <a:t>分管计算机安全和隐私领域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多次受邀在美国自然科学基金委信息科学与工程处担任评委</a:t>
            </a:r>
            <a:r>
              <a:rPr lang="en-US" dirty="0" smtClean="0"/>
              <a:t>, </a:t>
            </a:r>
            <a:r>
              <a:rPr lang="zh-CN" altLang="en-US" dirty="0" smtClean="0"/>
              <a:t>并多次受邀担任美国能源部</a:t>
            </a:r>
            <a:r>
              <a:rPr lang="en-US" dirty="0" smtClean="0"/>
              <a:t>(DOE)</a:t>
            </a:r>
            <a:r>
              <a:rPr lang="zh-CN" altLang="en-US" dirty="0" smtClean="0"/>
              <a:t>和美国空军科研部 </a:t>
            </a:r>
            <a:r>
              <a:rPr lang="en-US" dirty="0" smtClean="0"/>
              <a:t>SBIR</a:t>
            </a:r>
            <a:r>
              <a:rPr lang="zh-CN" altLang="en-US" dirty="0" smtClean="0"/>
              <a:t>及</a:t>
            </a:r>
            <a:r>
              <a:rPr lang="en-US" dirty="0" smtClean="0"/>
              <a:t>STTR</a:t>
            </a:r>
            <a:r>
              <a:rPr lang="zh-CN" altLang="en-US" dirty="0" smtClean="0"/>
              <a:t>计划的评委</a:t>
            </a:r>
            <a:endParaRPr lang="en-US" altLang="zh-CN" dirty="0" smtClean="0"/>
          </a:p>
          <a:p>
            <a:r>
              <a:rPr lang="zh-CN" altLang="en-US" dirty="0" smtClean="0"/>
              <a:t>研究项目获美国自然科学基金委多次资助， 并与</a:t>
            </a:r>
            <a:r>
              <a:rPr lang="en-US" dirty="0" smtClean="0"/>
              <a:t>Motorola, NEC, </a:t>
            </a:r>
            <a:r>
              <a:rPr lang="zh-CN" altLang="en-US" dirty="0" smtClean="0"/>
              <a:t>华为等多家公司有项目合作并获资助。</a:t>
            </a:r>
            <a:r>
              <a:rPr lang="en-US" dirty="0" smtClean="0"/>
              <a:t> </a:t>
            </a:r>
          </a:p>
          <a:p>
            <a:r>
              <a:rPr lang="zh-CN" altLang="en-US" dirty="0" smtClean="0"/>
              <a:t>中国互联网企业安全工作组学术委员</a:t>
            </a:r>
            <a:r>
              <a:rPr lang="zh-CN" altLang="en-US" dirty="0"/>
              <a:t>会成员</a:t>
            </a:r>
            <a:r>
              <a:rPr lang="en-US" altLang="zh-CN" dirty="0" smtClean="0"/>
              <a:t>, XCTF</a:t>
            </a:r>
            <a:r>
              <a:rPr lang="zh-CN" altLang="en-US" dirty="0"/>
              <a:t>学</a:t>
            </a:r>
            <a:r>
              <a:rPr lang="zh-CN" altLang="en-US" dirty="0" smtClean="0"/>
              <a:t>术</a:t>
            </a:r>
            <a:r>
              <a:rPr lang="zh-CN" altLang="en-US" dirty="0"/>
              <a:t>指导</a:t>
            </a:r>
            <a:r>
              <a:rPr lang="zh-CN" altLang="en-US" dirty="0" smtClean="0"/>
              <a:t>委</a:t>
            </a:r>
            <a:r>
              <a:rPr lang="zh-CN" altLang="en-US" dirty="0"/>
              <a:t>员会成</a:t>
            </a:r>
            <a:r>
              <a:rPr lang="zh-CN" altLang="en-US" dirty="0" smtClean="0"/>
              <a:t>员。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1C342-6F1D-47E4-817B-1333388BA98C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0091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832670" y="2133600"/>
            <a:ext cx="1342206" cy="541659"/>
          </a:xfrm>
          <a:custGeom>
            <a:avLst/>
            <a:gdLst>
              <a:gd name="connsiteX0" fmla="*/ 0 w 1342206"/>
              <a:gd name="connsiteY0" fmla="*/ 54166 h 541659"/>
              <a:gd name="connsiteX1" fmla="*/ 54166 w 1342206"/>
              <a:gd name="connsiteY1" fmla="*/ 0 h 541659"/>
              <a:gd name="connsiteX2" fmla="*/ 1288040 w 1342206"/>
              <a:gd name="connsiteY2" fmla="*/ 0 h 541659"/>
              <a:gd name="connsiteX3" fmla="*/ 1342206 w 1342206"/>
              <a:gd name="connsiteY3" fmla="*/ 54166 h 541659"/>
              <a:gd name="connsiteX4" fmla="*/ 1342206 w 1342206"/>
              <a:gd name="connsiteY4" fmla="*/ 487493 h 541659"/>
              <a:gd name="connsiteX5" fmla="*/ 1288040 w 1342206"/>
              <a:gd name="connsiteY5" fmla="*/ 541659 h 541659"/>
              <a:gd name="connsiteX6" fmla="*/ 54166 w 1342206"/>
              <a:gd name="connsiteY6" fmla="*/ 541659 h 541659"/>
              <a:gd name="connsiteX7" fmla="*/ 0 w 1342206"/>
              <a:gd name="connsiteY7" fmla="*/ 487493 h 541659"/>
              <a:gd name="connsiteX8" fmla="*/ 0 w 1342206"/>
              <a:gd name="connsiteY8" fmla="*/ 54166 h 54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206" h="541659">
                <a:moveTo>
                  <a:pt x="0" y="54166"/>
                </a:moveTo>
                <a:cubicBezTo>
                  <a:pt x="0" y="24251"/>
                  <a:pt x="24251" y="0"/>
                  <a:pt x="54166" y="0"/>
                </a:cubicBezTo>
                <a:lnTo>
                  <a:pt x="1288040" y="0"/>
                </a:lnTo>
                <a:cubicBezTo>
                  <a:pt x="1317955" y="0"/>
                  <a:pt x="1342206" y="24251"/>
                  <a:pt x="1342206" y="54166"/>
                </a:cubicBezTo>
                <a:lnTo>
                  <a:pt x="1342206" y="487493"/>
                </a:lnTo>
                <a:cubicBezTo>
                  <a:pt x="1342206" y="517408"/>
                  <a:pt x="1317955" y="541659"/>
                  <a:pt x="1288040" y="541659"/>
                </a:cubicBezTo>
                <a:lnTo>
                  <a:pt x="54166" y="541659"/>
                </a:lnTo>
                <a:cubicBezTo>
                  <a:pt x="24251" y="541659"/>
                  <a:pt x="0" y="517408"/>
                  <a:pt x="0" y="487493"/>
                </a:cubicBezTo>
                <a:lnTo>
                  <a:pt x="0" y="5416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65" tIns="92065" rIns="92065" bIns="92065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Download</a:t>
            </a:r>
          </a:p>
        </p:txBody>
      </p:sp>
      <p:sp>
        <p:nvSpPr>
          <p:cNvPr id="17" name="Freeform 16"/>
          <p:cNvSpPr/>
          <p:nvPr/>
        </p:nvSpPr>
        <p:spPr>
          <a:xfrm rot="40073">
            <a:off x="2279650" y="2211388"/>
            <a:ext cx="220663" cy="509587"/>
          </a:xfrm>
          <a:custGeom>
            <a:avLst/>
            <a:gdLst>
              <a:gd name="connsiteX0" fmla="*/ 0 w 221110"/>
              <a:gd name="connsiteY0" fmla="*/ 102047 h 510235"/>
              <a:gd name="connsiteX1" fmla="*/ 110555 w 221110"/>
              <a:gd name="connsiteY1" fmla="*/ 102047 h 510235"/>
              <a:gd name="connsiteX2" fmla="*/ 110555 w 221110"/>
              <a:gd name="connsiteY2" fmla="*/ 0 h 510235"/>
              <a:gd name="connsiteX3" fmla="*/ 221110 w 221110"/>
              <a:gd name="connsiteY3" fmla="*/ 255118 h 510235"/>
              <a:gd name="connsiteX4" fmla="*/ 110555 w 221110"/>
              <a:gd name="connsiteY4" fmla="*/ 510235 h 510235"/>
              <a:gd name="connsiteX5" fmla="*/ 110555 w 221110"/>
              <a:gd name="connsiteY5" fmla="*/ 408188 h 510235"/>
              <a:gd name="connsiteX6" fmla="*/ 0 w 221110"/>
              <a:gd name="connsiteY6" fmla="*/ 408188 h 510235"/>
              <a:gd name="connsiteX7" fmla="*/ 0 w 221110"/>
              <a:gd name="connsiteY7" fmla="*/ 102047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10" h="510235">
                <a:moveTo>
                  <a:pt x="0" y="102047"/>
                </a:moveTo>
                <a:lnTo>
                  <a:pt x="110555" y="102047"/>
                </a:lnTo>
                <a:lnTo>
                  <a:pt x="110555" y="0"/>
                </a:lnTo>
                <a:lnTo>
                  <a:pt x="221110" y="255118"/>
                </a:lnTo>
                <a:lnTo>
                  <a:pt x="110555" y="510235"/>
                </a:lnTo>
                <a:lnTo>
                  <a:pt x="110555" y="408188"/>
                </a:lnTo>
                <a:lnTo>
                  <a:pt x="0" y="408188"/>
                </a:lnTo>
                <a:lnTo>
                  <a:pt x="0" y="102047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-1" tIns="102046" rIns="66333" bIns="102047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60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592037" y="2133600"/>
            <a:ext cx="1483159" cy="569755"/>
          </a:xfrm>
          <a:custGeom>
            <a:avLst/>
            <a:gdLst>
              <a:gd name="connsiteX0" fmla="*/ 0 w 1483159"/>
              <a:gd name="connsiteY0" fmla="*/ 56976 h 569755"/>
              <a:gd name="connsiteX1" fmla="*/ 56976 w 1483159"/>
              <a:gd name="connsiteY1" fmla="*/ 0 h 569755"/>
              <a:gd name="connsiteX2" fmla="*/ 1426184 w 1483159"/>
              <a:gd name="connsiteY2" fmla="*/ 0 h 569755"/>
              <a:gd name="connsiteX3" fmla="*/ 1483160 w 1483159"/>
              <a:gd name="connsiteY3" fmla="*/ 56976 h 569755"/>
              <a:gd name="connsiteX4" fmla="*/ 1483159 w 1483159"/>
              <a:gd name="connsiteY4" fmla="*/ 512780 h 569755"/>
              <a:gd name="connsiteX5" fmla="*/ 1426183 w 1483159"/>
              <a:gd name="connsiteY5" fmla="*/ 569756 h 569755"/>
              <a:gd name="connsiteX6" fmla="*/ 56976 w 1483159"/>
              <a:gd name="connsiteY6" fmla="*/ 569755 h 569755"/>
              <a:gd name="connsiteX7" fmla="*/ 0 w 1483159"/>
              <a:gd name="connsiteY7" fmla="*/ 512779 h 569755"/>
              <a:gd name="connsiteX8" fmla="*/ 0 w 1483159"/>
              <a:gd name="connsiteY8" fmla="*/ 56976 h 5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159" h="569755">
                <a:moveTo>
                  <a:pt x="0" y="56976"/>
                </a:moveTo>
                <a:cubicBezTo>
                  <a:pt x="0" y="25509"/>
                  <a:pt x="25509" y="0"/>
                  <a:pt x="56976" y="0"/>
                </a:cubicBezTo>
                <a:lnTo>
                  <a:pt x="1426184" y="0"/>
                </a:lnTo>
                <a:cubicBezTo>
                  <a:pt x="1457651" y="0"/>
                  <a:pt x="1483160" y="25509"/>
                  <a:pt x="1483160" y="56976"/>
                </a:cubicBezTo>
                <a:cubicBezTo>
                  <a:pt x="1483160" y="208911"/>
                  <a:pt x="1483159" y="360845"/>
                  <a:pt x="1483159" y="512780"/>
                </a:cubicBezTo>
                <a:cubicBezTo>
                  <a:pt x="1483159" y="544247"/>
                  <a:pt x="1457650" y="569756"/>
                  <a:pt x="1426183" y="569756"/>
                </a:cubicBezTo>
                <a:lnTo>
                  <a:pt x="56976" y="569755"/>
                </a:lnTo>
                <a:cubicBezTo>
                  <a:pt x="25509" y="569755"/>
                  <a:pt x="0" y="544246"/>
                  <a:pt x="0" y="512779"/>
                </a:cubicBezTo>
                <a:lnTo>
                  <a:pt x="0" y="5697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888" tIns="92888" rIns="92888" bIns="92888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Instrument</a:t>
            </a:r>
          </a:p>
        </p:txBody>
      </p:sp>
      <p:sp>
        <p:nvSpPr>
          <p:cNvPr id="19" name="Freeform 18"/>
          <p:cNvSpPr/>
          <p:nvPr/>
        </p:nvSpPr>
        <p:spPr>
          <a:xfrm rot="16259001">
            <a:off x="3325019" y="2539206"/>
            <a:ext cx="6350" cy="509588"/>
          </a:xfrm>
          <a:custGeom>
            <a:avLst/>
            <a:gdLst>
              <a:gd name="connsiteX0" fmla="*/ 0 w 10000"/>
              <a:gd name="connsiteY0" fmla="*/ 2000 h 10000"/>
              <a:gd name="connsiteX1" fmla="*/ 5000 w 10000"/>
              <a:gd name="connsiteY1" fmla="*/ 2000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5000 w 10000"/>
              <a:gd name="connsiteY5" fmla="*/ 8000 h 10000"/>
              <a:gd name="connsiteX6" fmla="*/ 0 w 10000"/>
              <a:gd name="connsiteY6" fmla="*/ 8000 h 10000"/>
              <a:gd name="connsiteX7" fmla="*/ 0 w 10000"/>
              <a:gd name="connsiteY7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6869" y="508235"/>
                </a:moveTo>
                <a:lnTo>
                  <a:pt x="1870" y="508235"/>
                </a:lnTo>
                <a:lnTo>
                  <a:pt x="1870" y="510235"/>
                </a:lnTo>
                <a:lnTo>
                  <a:pt x="-3128" y="505235"/>
                </a:lnTo>
                <a:lnTo>
                  <a:pt x="1870" y="500235"/>
                </a:lnTo>
                <a:lnTo>
                  <a:pt x="1870" y="502235"/>
                </a:lnTo>
                <a:lnTo>
                  <a:pt x="6869" y="502235"/>
                </a:lnTo>
                <a:lnTo>
                  <a:pt x="6869" y="50823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061" tIns="102047" rIns="-1" bIns="102047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60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595604" y="2800746"/>
            <a:ext cx="1456083" cy="566052"/>
          </a:xfrm>
          <a:custGeom>
            <a:avLst/>
            <a:gdLst>
              <a:gd name="connsiteX0" fmla="*/ 0 w 1456083"/>
              <a:gd name="connsiteY0" fmla="*/ 56605 h 566052"/>
              <a:gd name="connsiteX1" fmla="*/ 56605 w 1456083"/>
              <a:gd name="connsiteY1" fmla="*/ 0 h 566052"/>
              <a:gd name="connsiteX2" fmla="*/ 1399478 w 1456083"/>
              <a:gd name="connsiteY2" fmla="*/ 0 h 566052"/>
              <a:gd name="connsiteX3" fmla="*/ 1456083 w 1456083"/>
              <a:gd name="connsiteY3" fmla="*/ 56605 h 566052"/>
              <a:gd name="connsiteX4" fmla="*/ 1456083 w 1456083"/>
              <a:gd name="connsiteY4" fmla="*/ 509447 h 566052"/>
              <a:gd name="connsiteX5" fmla="*/ 1399478 w 1456083"/>
              <a:gd name="connsiteY5" fmla="*/ 566052 h 566052"/>
              <a:gd name="connsiteX6" fmla="*/ 56605 w 1456083"/>
              <a:gd name="connsiteY6" fmla="*/ 566052 h 566052"/>
              <a:gd name="connsiteX7" fmla="*/ 0 w 1456083"/>
              <a:gd name="connsiteY7" fmla="*/ 509447 h 566052"/>
              <a:gd name="connsiteX8" fmla="*/ 0 w 1456083"/>
              <a:gd name="connsiteY8" fmla="*/ 56605 h 5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83" h="566052">
                <a:moveTo>
                  <a:pt x="0" y="56605"/>
                </a:moveTo>
                <a:cubicBezTo>
                  <a:pt x="0" y="25343"/>
                  <a:pt x="25343" y="0"/>
                  <a:pt x="56605" y="0"/>
                </a:cubicBezTo>
                <a:lnTo>
                  <a:pt x="1399478" y="0"/>
                </a:lnTo>
                <a:cubicBezTo>
                  <a:pt x="1430740" y="0"/>
                  <a:pt x="1456083" y="25343"/>
                  <a:pt x="1456083" y="56605"/>
                </a:cubicBezTo>
                <a:lnTo>
                  <a:pt x="1456083" y="509447"/>
                </a:lnTo>
                <a:cubicBezTo>
                  <a:pt x="1456083" y="540709"/>
                  <a:pt x="1430740" y="566052"/>
                  <a:pt x="1399478" y="566052"/>
                </a:cubicBezTo>
                <a:lnTo>
                  <a:pt x="56605" y="566052"/>
                </a:lnTo>
                <a:cubicBezTo>
                  <a:pt x="25343" y="566052"/>
                  <a:pt x="0" y="540709"/>
                  <a:pt x="0" y="509447"/>
                </a:cubicBezTo>
                <a:lnTo>
                  <a:pt x="0" y="5660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779" tIns="92779" rIns="92779" bIns="92779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Reinstall</a:t>
            </a:r>
          </a:p>
        </p:txBody>
      </p:sp>
      <p:sp>
        <p:nvSpPr>
          <p:cNvPr id="21" name="Freeform 20"/>
          <p:cNvSpPr/>
          <p:nvPr/>
        </p:nvSpPr>
        <p:spPr>
          <a:xfrm rot="31115">
            <a:off x="4173538" y="2836863"/>
            <a:ext cx="260350" cy="511175"/>
          </a:xfrm>
          <a:custGeom>
            <a:avLst/>
            <a:gdLst>
              <a:gd name="connsiteX0" fmla="*/ 0 w 259718"/>
              <a:gd name="connsiteY0" fmla="*/ 102047 h 510235"/>
              <a:gd name="connsiteX1" fmla="*/ 129859 w 259718"/>
              <a:gd name="connsiteY1" fmla="*/ 102047 h 510235"/>
              <a:gd name="connsiteX2" fmla="*/ 129859 w 259718"/>
              <a:gd name="connsiteY2" fmla="*/ 0 h 510235"/>
              <a:gd name="connsiteX3" fmla="*/ 259718 w 259718"/>
              <a:gd name="connsiteY3" fmla="*/ 255118 h 510235"/>
              <a:gd name="connsiteX4" fmla="*/ 129859 w 259718"/>
              <a:gd name="connsiteY4" fmla="*/ 510235 h 510235"/>
              <a:gd name="connsiteX5" fmla="*/ 129859 w 259718"/>
              <a:gd name="connsiteY5" fmla="*/ 408188 h 510235"/>
              <a:gd name="connsiteX6" fmla="*/ 0 w 259718"/>
              <a:gd name="connsiteY6" fmla="*/ 408188 h 510235"/>
              <a:gd name="connsiteX7" fmla="*/ 0 w 259718"/>
              <a:gd name="connsiteY7" fmla="*/ 102047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718" h="510235">
                <a:moveTo>
                  <a:pt x="0" y="102047"/>
                </a:moveTo>
                <a:lnTo>
                  <a:pt x="129859" y="102047"/>
                </a:lnTo>
                <a:lnTo>
                  <a:pt x="129859" y="0"/>
                </a:lnTo>
                <a:lnTo>
                  <a:pt x="259718" y="255118"/>
                </a:lnTo>
                <a:lnTo>
                  <a:pt x="129859" y="510235"/>
                </a:lnTo>
                <a:lnTo>
                  <a:pt x="129859" y="408188"/>
                </a:lnTo>
                <a:lnTo>
                  <a:pt x="0" y="408188"/>
                </a:lnTo>
                <a:lnTo>
                  <a:pt x="0" y="102047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102046" rIns="77914" bIns="102047" spcCol="1270" anchor="ctr"/>
          <a:lstStyle/>
          <a:p>
            <a:pPr algn="ctr"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60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41703" y="2812547"/>
            <a:ext cx="1478097" cy="577878"/>
          </a:xfrm>
          <a:custGeom>
            <a:avLst/>
            <a:gdLst>
              <a:gd name="connsiteX0" fmla="*/ 0 w 1478097"/>
              <a:gd name="connsiteY0" fmla="*/ 57788 h 577878"/>
              <a:gd name="connsiteX1" fmla="*/ 57788 w 1478097"/>
              <a:gd name="connsiteY1" fmla="*/ 0 h 577878"/>
              <a:gd name="connsiteX2" fmla="*/ 1420309 w 1478097"/>
              <a:gd name="connsiteY2" fmla="*/ 0 h 577878"/>
              <a:gd name="connsiteX3" fmla="*/ 1478097 w 1478097"/>
              <a:gd name="connsiteY3" fmla="*/ 57788 h 577878"/>
              <a:gd name="connsiteX4" fmla="*/ 1478097 w 1478097"/>
              <a:gd name="connsiteY4" fmla="*/ 520090 h 577878"/>
              <a:gd name="connsiteX5" fmla="*/ 1420309 w 1478097"/>
              <a:gd name="connsiteY5" fmla="*/ 577878 h 577878"/>
              <a:gd name="connsiteX6" fmla="*/ 57788 w 1478097"/>
              <a:gd name="connsiteY6" fmla="*/ 577878 h 577878"/>
              <a:gd name="connsiteX7" fmla="*/ 0 w 1478097"/>
              <a:gd name="connsiteY7" fmla="*/ 520090 h 577878"/>
              <a:gd name="connsiteX8" fmla="*/ 0 w 1478097"/>
              <a:gd name="connsiteY8" fmla="*/ 57788 h 5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097" h="577878">
                <a:moveTo>
                  <a:pt x="0" y="57788"/>
                </a:moveTo>
                <a:cubicBezTo>
                  <a:pt x="0" y="25873"/>
                  <a:pt x="25873" y="0"/>
                  <a:pt x="57788" y="0"/>
                </a:cubicBezTo>
                <a:lnTo>
                  <a:pt x="1420309" y="0"/>
                </a:lnTo>
                <a:cubicBezTo>
                  <a:pt x="1452224" y="0"/>
                  <a:pt x="1478097" y="25873"/>
                  <a:pt x="1478097" y="57788"/>
                </a:cubicBezTo>
                <a:lnTo>
                  <a:pt x="1478097" y="520090"/>
                </a:lnTo>
                <a:cubicBezTo>
                  <a:pt x="1478097" y="552005"/>
                  <a:pt x="1452224" y="577878"/>
                  <a:pt x="1420309" y="577878"/>
                </a:cubicBezTo>
                <a:lnTo>
                  <a:pt x="57788" y="577878"/>
                </a:lnTo>
                <a:cubicBezTo>
                  <a:pt x="25873" y="577878"/>
                  <a:pt x="0" y="552005"/>
                  <a:pt x="0" y="520090"/>
                </a:cubicBezTo>
                <a:lnTo>
                  <a:pt x="0" y="57788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3125" tIns="93125" rIns="93125" bIns="93125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Run</a:t>
            </a:r>
          </a:p>
        </p:txBody>
      </p:sp>
      <p:sp>
        <p:nvSpPr>
          <p:cNvPr id="13" name="Freeform 12"/>
          <p:cNvSpPr/>
          <p:nvPr/>
        </p:nvSpPr>
        <p:spPr>
          <a:xfrm>
            <a:off x="6426337" y="2743216"/>
            <a:ext cx="1879463" cy="685800"/>
          </a:xfrm>
          <a:custGeom>
            <a:avLst/>
            <a:gdLst>
              <a:gd name="connsiteX0" fmla="*/ 0 w 2336662"/>
              <a:gd name="connsiteY0" fmla="*/ 243115 h 1458659"/>
              <a:gd name="connsiteX1" fmla="*/ 243115 w 2336662"/>
              <a:gd name="connsiteY1" fmla="*/ 0 h 1458659"/>
              <a:gd name="connsiteX2" fmla="*/ 2093547 w 2336662"/>
              <a:gd name="connsiteY2" fmla="*/ 0 h 1458659"/>
              <a:gd name="connsiteX3" fmla="*/ 2336662 w 2336662"/>
              <a:gd name="connsiteY3" fmla="*/ 243115 h 1458659"/>
              <a:gd name="connsiteX4" fmla="*/ 2336662 w 2336662"/>
              <a:gd name="connsiteY4" fmla="*/ 1215544 h 1458659"/>
              <a:gd name="connsiteX5" fmla="*/ 2093547 w 2336662"/>
              <a:gd name="connsiteY5" fmla="*/ 1458659 h 1458659"/>
              <a:gd name="connsiteX6" fmla="*/ 243115 w 2336662"/>
              <a:gd name="connsiteY6" fmla="*/ 1458659 h 1458659"/>
              <a:gd name="connsiteX7" fmla="*/ 0 w 2336662"/>
              <a:gd name="connsiteY7" fmla="*/ 1215544 h 1458659"/>
              <a:gd name="connsiteX8" fmla="*/ 0 w 2336662"/>
              <a:gd name="connsiteY8" fmla="*/ 243115 h 14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662" h="1458659">
                <a:moveTo>
                  <a:pt x="0" y="243115"/>
                </a:moveTo>
                <a:cubicBezTo>
                  <a:pt x="0" y="108846"/>
                  <a:pt x="108846" y="0"/>
                  <a:pt x="243115" y="0"/>
                </a:cubicBezTo>
                <a:lnTo>
                  <a:pt x="2093547" y="0"/>
                </a:lnTo>
                <a:cubicBezTo>
                  <a:pt x="2227816" y="0"/>
                  <a:pt x="2336662" y="108846"/>
                  <a:pt x="2336662" y="243115"/>
                </a:cubicBezTo>
                <a:lnTo>
                  <a:pt x="2336662" y="1215544"/>
                </a:lnTo>
                <a:cubicBezTo>
                  <a:pt x="2336662" y="1349813"/>
                  <a:pt x="2227816" y="1458659"/>
                  <a:pt x="2093547" y="1458659"/>
                </a:cubicBezTo>
                <a:lnTo>
                  <a:pt x="243115" y="1458659"/>
                </a:lnTo>
                <a:cubicBezTo>
                  <a:pt x="108846" y="1458659"/>
                  <a:pt x="0" y="1349813"/>
                  <a:pt x="0" y="1215544"/>
                </a:cubicBezTo>
                <a:lnTo>
                  <a:pt x="0" y="24311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62646" tIns="162646" rIns="162646" bIns="162646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Alert User</a:t>
            </a:r>
          </a:p>
        </p:txBody>
      </p:sp>
      <p:sp>
        <p:nvSpPr>
          <p:cNvPr id="14" name="Freeform 13"/>
          <p:cNvSpPr/>
          <p:nvPr/>
        </p:nvSpPr>
        <p:spPr>
          <a:xfrm>
            <a:off x="787536" y="3510872"/>
            <a:ext cx="7518263" cy="1061128"/>
          </a:xfrm>
          <a:custGeom>
            <a:avLst/>
            <a:gdLst>
              <a:gd name="connsiteX0" fmla="*/ 0 w 7311196"/>
              <a:gd name="connsiteY0" fmla="*/ 176858 h 1061128"/>
              <a:gd name="connsiteX1" fmla="*/ 176858 w 7311196"/>
              <a:gd name="connsiteY1" fmla="*/ 0 h 1061128"/>
              <a:gd name="connsiteX2" fmla="*/ 7134338 w 7311196"/>
              <a:gd name="connsiteY2" fmla="*/ 0 h 1061128"/>
              <a:gd name="connsiteX3" fmla="*/ 7311196 w 7311196"/>
              <a:gd name="connsiteY3" fmla="*/ 176858 h 1061128"/>
              <a:gd name="connsiteX4" fmla="*/ 7311196 w 7311196"/>
              <a:gd name="connsiteY4" fmla="*/ 884270 h 1061128"/>
              <a:gd name="connsiteX5" fmla="*/ 7134338 w 7311196"/>
              <a:gd name="connsiteY5" fmla="*/ 1061128 h 1061128"/>
              <a:gd name="connsiteX6" fmla="*/ 176858 w 7311196"/>
              <a:gd name="connsiteY6" fmla="*/ 1061128 h 1061128"/>
              <a:gd name="connsiteX7" fmla="*/ 0 w 7311196"/>
              <a:gd name="connsiteY7" fmla="*/ 884270 h 1061128"/>
              <a:gd name="connsiteX8" fmla="*/ 0 w 7311196"/>
              <a:gd name="connsiteY8" fmla="*/ 176858 h 106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1196" h="1061128">
                <a:moveTo>
                  <a:pt x="0" y="176858"/>
                </a:moveTo>
                <a:cubicBezTo>
                  <a:pt x="0" y="79182"/>
                  <a:pt x="79182" y="0"/>
                  <a:pt x="176858" y="0"/>
                </a:cubicBezTo>
                <a:lnTo>
                  <a:pt x="7134338" y="0"/>
                </a:lnTo>
                <a:cubicBezTo>
                  <a:pt x="7232014" y="0"/>
                  <a:pt x="7311196" y="79182"/>
                  <a:pt x="7311196" y="176858"/>
                </a:cubicBezTo>
                <a:lnTo>
                  <a:pt x="7311196" y="884270"/>
                </a:lnTo>
                <a:cubicBezTo>
                  <a:pt x="7311196" y="981946"/>
                  <a:pt x="7232014" y="1061128"/>
                  <a:pt x="7134338" y="1061128"/>
                </a:cubicBezTo>
                <a:lnTo>
                  <a:pt x="176858" y="1061128"/>
                </a:lnTo>
                <a:cubicBezTo>
                  <a:pt x="79182" y="1061128"/>
                  <a:pt x="0" y="981946"/>
                  <a:pt x="0" y="884270"/>
                </a:cubicBezTo>
                <a:lnTo>
                  <a:pt x="0" y="176858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3240" tIns="143240" rIns="143240" bIns="143240" spcCol="1270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Unmodified Android Middleware</a:t>
            </a:r>
          </a:p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And Libraries</a:t>
            </a:r>
          </a:p>
        </p:txBody>
      </p:sp>
      <p:sp>
        <p:nvSpPr>
          <p:cNvPr id="614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Overall Scenario</a:t>
            </a:r>
          </a:p>
        </p:txBody>
      </p:sp>
      <p:sp>
        <p:nvSpPr>
          <p:cNvPr id="614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753724-FCA1-4782-8B92-8C9BBE3ED828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248400" y="2674938"/>
            <a:ext cx="0" cy="754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79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Challenges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Framework code cannot be modified</a:t>
            </a:r>
          </a:p>
          <a:p>
            <a:pPr lvl="1">
              <a:defRPr/>
            </a:pPr>
            <a:r>
              <a:rPr lang="en-US" dirty="0" smtClean="0"/>
              <a:t>Proposed policy-based summarization of framework API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Accounting for the effects of callbacks</a:t>
            </a:r>
          </a:p>
          <a:p>
            <a:pPr lvl="1">
              <a:defRPr/>
            </a:pPr>
            <a:r>
              <a:rPr lang="en-US" dirty="0" smtClean="0"/>
              <a:t>Functions in app code invoked by framework code</a:t>
            </a:r>
          </a:p>
          <a:p>
            <a:pPr lvl="1">
              <a:defRPr/>
            </a:pPr>
            <a:r>
              <a:rPr lang="en-US" dirty="0" smtClean="0"/>
              <a:t>Proposed over-tainting techniques that guarantee zero FN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Accommodating reference semantics</a:t>
            </a:r>
          </a:p>
          <a:p>
            <a:pPr lvl="1">
              <a:defRPr/>
            </a:pPr>
            <a:r>
              <a:rPr lang="en-US" dirty="0"/>
              <a:t>Need to taint objects rather than variables</a:t>
            </a:r>
          </a:p>
          <a:p>
            <a:pPr lvl="1">
              <a:defRPr/>
            </a:pPr>
            <a:r>
              <a:rPr lang="en-US" dirty="0" smtClean="0"/>
              <a:t>Proposed a </a:t>
            </a:r>
            <a:r>
              <a:rPr lang="en-US" dirty="0" err="1" smtClean="0"/>
              <a:t>hashtable</a:t>
            </a:r>
            <a:r>
              <a:rPr lang="en-US" dirty="0" smtClean="0"/>
              <a:t> with weak references to prevent interfering </a:t>
            </a:r>
            <a:r>
              <a:rPr lang="en-US" dirty="0"/>
              <a:t>with garbage collection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Performance overhead</a:t>
            </a:r>
          </a:p>
          <a:p>
            <a:pPr lvl="1">
              <a:defRPr/>
            </a:pPr>
            <a:r>
              <a:rPr lang="en-US" dirty="0" smtClean="0"/>
              <a:t>Proposed path </a:t>
            </a:r>
            <a:r>
              <a:rPr lang="en-US" dirty="0"/>
              <a:t>pruning with static analysis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B8607-30C9-48C2-8896-D34CE1FD2058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Instrumentation Workflow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797EA3-91FC-4103-9D14-91D1E895E96E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63493" name="Picture 3" descr="C:\Users\nakka\Documents\papers\uranine\work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4483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Implementation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715000" cy="4953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Studied over 1000 apps</a:t>
            </a:r>
          </a:p>
          <a:p>
            <a:pPr>
              <a:defRPr/>
            </a:pPr>
            <a:r>
              <a:rPr lang="en-US" dirty="0" smtClean="0"/>
              <a:t>Results in general align with </a:t>
            </a:r>
            <a:r>
              <a:rPr lang="en-US" dirty="0" err="1" smtClean="0"/>
              <a:t>TaintDroid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Performance</a:t>
            </a:r>
          </a:p>
          <a:p>
            <a:pPr lvl="1">
              <a:defRPr/>
            </a:pPr>
            <a:r>
              <a:rPr lang="en-US" dirty="0" smtClean="0"/>
              <a:t>Runtime median overhead is 17%, ¾ are within 61%</a:t>
            </a:r>
          </a:p>
          <a:p>
            <a:pPr lvl="1">
              <a:defRPr/>
            </a:pPr>
            <a:r>
              <a:rPr lang="en-US" dirty="0" smtClean="0"/>
              <a:t>17% of apps have zero instructions instrumented.  The maximum instrumentation fraction is 26%</a:t>
            </a:r>
          </a:p>
          <a:p>
            <a:pPr>
              <a:defRPr/>
            </a:pPr>
            <a:r>
              <a:rPr lang="en-US" dirty="0" err="1" smtClean="0"/>
              <a:t>PrivacyShield</a:t>
            </a:r>
            <a:r>
              <a:rPr lang="en-US" dirty="0" smtClean="0"/>
              <a:t> app to be released soon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9A3E32-FF70-41AB-A136-0D64EC9F516A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645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1850"/>
            <a:ext cx="3376613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Performance Overhead</a:t>
            </a:r>
          </a:p>
        </p:txBody>
      </p:sp>
      <p:sp>
        <p:nvSpPr>
          <p:cNvPr id="65539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9C687A-4628-4C8D-8D06-DEBB98B42842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65540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2" r="-21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6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Instructions instrumented</a:t>
            </a:r>
          </a:p>
        </p:txBody>
      </p:sp>
      <p:sp>
        <p:nvSpPr>
          <p:cNvPr id="66563" name="幻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8AB91D-2D90-4953-8E05-D042D1BCD942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66564" name="Picture 2" descr="C:\Users\nakka\AppData\Local\Temp\scp20846\home\vaibhav\papers\uranine\paper\figs\instructionfrac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62" r="-10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567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Limitations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724400"/>
          </a:xfrm>
        </p:spPr>
        <p:txBody>
          <a:bodyPr/>
          <a:lstStyle/>
          <a:p>
            <a:r>
              <a:rPr lang="en-US" altLang="en-US" smtClean="0"/>
              <a:t>Native code not handled</a:t>
            </a:r>
          </a:p>
          <a:p>
            <a:r>
              <a:rPr lang="en-US" altLang="en-US" smtClean="0"/>
              <a:t>Method calls by reflection may sometimes result in unsound behavior</a:t>
            </a:r>
          </a:p>
          <a:p>
            <a:r>
              <a:rPr lang="en-US" altLang="en-US" smtClean="0"/>
              <a:t>App may refuse to run if their code is modified</a:t>
            </a:r>
          </a:p>
          <a:p>
            <a:pPr lvl="1"/>
            <a:r>
              <a:rPr lang="en-US" altLang="en-US" smtClean="0"/>
              <a:t>Currently, only one out of top one hundred Google Play apps did that</a:t>
            </a:r>
          </a:p>
          <a:p>
            <a:pPr lvl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818001-B8F6-458D-8B0D-95CB4A331FAF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PrivacyShield Summary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04800" y="1719263"/>
            <a:ext cx="8229600" cy="4525962"/>
          </a:xfrm>
        </p:spPr>
        <p:txBody>
          <a:bodyPr/>
          <a:lstStyle/>
          <a:p>
            <a:r>
              <a:rPr lang="en-US" altLang="en-US" smtClean="0"/>
              <a:t>A real time app monitoring system on Android without firmware modification</a:t>
            </a:r>
          </a:p>
          <a:p>
            <a:pPr lvl="1"/>
            <a:r>
              <a:rPr lang="en-US" altLang="en-US" smtClean="0"/>
              <a:t>Privacy leakage detection (for both personal and BYOD)</a:t>
            </a:r>
          </a:p>
          <a:p>
            <a:pPr lvl="1"/>
            <a:r>
              <a:rPr lang="en-US" altLang="en-US" smtClean="0"/>
              <a:t>Patching vulnerabilities</a:t>
            </a:r>
          </a:p>
          <a:p>
            <a:pPr lvl="1"/>
            <a:r>
              <a:rPr lang="en-US" altLang="en-US" smtClean="0"/>
              <a:t>Block popping up ads</a:t>
            </a:r>
          </a:p>
          <a:p>
            <a:pPr lvl="1"/>
            <a:r>
              <a:rPr lang="en-US" altLang="en-US" smtClean="0"/>
              <a:t>…</a:t>
            </a:r>
          </a:p>
          <a:p>
            <a:pPr lvl="1"/>
            <a:r>
              <a:rPr lang="en-US" altLang="en-US" smtClean="0"/>
              <a:t>and many others!</a:t>
            </a:r>
          </a:p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8CBAA-D00D-465D-86FC-1396B2E7B96F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AutoCog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Measuring Description-to-permission Fidelity in Android Applications</a:t>
            </a: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F0C0-7E2A-45B7-A121-1638C6F2C344}" type="slidenum">
              <a:rPr lang="en-US" altLang="zh-CN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  <p:pic>
        <p:nvPicPr>
          <p:cNvPr id="69637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Motivation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D0BEE9-5000-4438-ABE9-29B41C1C55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70660" name="图片 5" descr="motiviation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6550"/>
            <a:ext cx="4397375" cy="4513263"/>
          </a:xfrm>
        </p:spPr>
      </p:pic>
    </p:spTree>
    <p:extLst>
      <p:ext uri="{BB962C8B-B14F-4D97-AF65-F5344CB8AC3E}">
        <p14:creationId xmlns:p14="http://schemas.microsoft.com/office/powerpoint/2010/main" val="42548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Major Research Areas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Smart Phone </a:t>
            </a:r>
            <a:r>
              <a:rPr lang="en-US" dirty="0" smtClean="0"/>
              <a:t>and Embedded System Security</a:t>
            </a:r>
            <a:r>
              <a:rPr lang="zh-CN" altLang="en-US" dirty="0" smtClean="0"/>
              <a:t> </a:t>
            </a:r>
            <a:r>
              <a:rPr lang="zh-CN" altLang="en-US" dirty="0"/>
              <a:t>（智能终端安全）</a:t>
            </a:r>
            <a:endParaRPr lang="en-US" altLang="zh-CN" dirty="0"/>
          </a:p>
          <a:p>
            <a:r>
              <a:rPr lang="en-US" dirty="0"/>
              <a:t>Web Security and Online Social Network</a:t>
            </a:r>
            <a:r>
              <a:rPr lang="en-US" altLang="zh-CN" dirty="0"/>
              <a:t>s</a:t>
            </a:r>
            <a:r>
              <a:rPr lang="en-US" dirty="0"/>
              <a:t> Security</a:t>
            </a:r>
            <a:r>
              <a:rPr lang="zh-CN" altLang="en-US" dirty="0"/>
              <a:t> </a:t>
            </a:r>
            <a:r>
              <a:rPr lang="en-US" dirty="0"/>
              <a:t>(Web </a:t>
            </a:r>
            <a:r>
              <a:rPr lang="zh-CN" altLang="en-US" dirty="0"/>
              <a:t>及在线社交网络安全）</a:t>
            </a:r>
            <a:endParaRPr lang="en-US" dirty="0"/>
          </a:p>
          <a:p>
            <a:r>
              <a:rPr lang="en-US" altLang="zh-CN" dirty="0" smtClean="0"/>
              <a:t>Software Defined Networking and Next Generation Internet Security (</a:t>
            </a:r>
            <a:r>
              <a:rPr lang="zh-CN" altLang="en-US" dirty="0" smtClean="0"/>
              <a:t>软</a:t>
            </a:r>
            <a:r>
              <a:rPr lang="zh-CN" altLang="en-US" dirty="0"/>
              <a:t>件定义网</a:t>
            </a:r>
            <a:r>
              <a:rPr lang="zh-CN" altLang="en-US" dirty="0" smtClean="0"/>
              <a:t>络和</a:t>
            </a:r>
            <a:r>
              <a:rPr lang="zh-CN" altLang="en-US" dirty="0"/>
              <a:t>下一代互联网技术安</a:t>
            </a:r>
            <a:r>
              <a:rPr lang="zh-CN" altLang="en-US" dirty="0" smtClean="0"/>
              <a:t>全</a:t>
            </a:r>
            <a:r>
              <a:rPr lang="en-US" altLang="zh-CN" dirty="0" smtClean="0"/>
              <a:t>)</a:t>
            </a:r>
            <a:endParaRPr lang="en-US" dirty="0" smtClean="0"/>
          </a:p>
          <a:p>
            <a:r>
              <a:rPr lang="en-US" dirty="0" smtClean="0"/>
              <a:t>Advanced Persistent Threat (APT) Detection and </a:t>
            </a:r>
            <a:r>
              <a:rPr lang="en-US" dirty="0" smtClean="0"/>
              <a:t>Forensics System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zh-CN" altLang="en-US" dirty="0" smtClean="0"/>
              <a:t>高级持续性攻击的检测及取</a:t>
            </a:r>
            <a:r>
              <a:rPr lang="zh-CN" altLang="en-US" dirty="0" smtClean="0"/>
              <a:t>证系</a:t>
            </a:r>
            <a:r>
              <a:rPr lang="zh-CN" altLang="en-US" dirty="0"/>
              <a:t>统</a:t>
            </a:r>
            <a:r>
              <a:rPr lang="zh-CN" altLang="en-US" dirty="0" smtClean="0"/>
              <a:t>）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B7DBC0-98C5-494E-BFF7-FA4E81FB117D}" type="slidenum">
              <a:rPr lang="en-US" altLang="zh-CN" smtClean="0">
                <a:latin typeface="Arial" charset="0"/>
                <a:cs typeface="Arial" charset="0"/>
              </a:rPr>
              <a:pPr/>
              <a:t>5</a:t>
            </a:fld>
            <a:endParaRPr lang="en-US" altLang="zh-CN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Motivation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4C8C3-F891-484A-B85F-FF4E5A6EC4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71684" name="图片 7" descr="motiviation_v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363" y="1614488"/>
            <a:ext cx="7407275" cy="4497387"/>
          </a:xfrm>
        </p:spPr>
      </p:pic>
    </p:spTree>
    <p:extLst>
      <p:ext uri="{BB962C8B-B14F-4D97-AF65-F5344CB8AC3E}">
        <p14:creationId xmlns:p14="http://schemas.microsoft.com/office/powerpoint/2010/main" val="2038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3950"/>
          </a:xfrm>
        </p:spPr>
        <p:txBody>
          <a:bodyPr/>
          <a:lstStyle/>
          <a:p>
            <a:r>
              <a:rPr lang="en-US" altLang="zh-CN" sz="4000" smtClean="0"/>
              <a:t>Usages</a:t>
            </a:r>
            <a:endParaRPr lang="zh-CN" altLang="en-US" sz="4000" smtClean="0"/>
          </a:p>
        </p:txBody>
      </p:sp>
      <p:pic>
        <p:nvPicPr>
          <p:cNvPr id="72707" name="内容占位符 3" descr="AutoCog_busines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4" b="-2094"/>
          <a:stretch>
            <a:fillRect/>
          </a:stretch>
        </p:blipFill>
        <p:spPr>
          <a:xfrm>
            <a:off x="1905000" y="3813175"/>
            <a:ext cx="5562600" cy="3059113"/>
          </a:xfrm>
        </p:spPr>
      </p:pic>
      <p:sp>
        <p:nvSpPr>
          <p:cNvPr id="72708" name="幻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4AECD-DCD8-4D27-AA0F-43D6D8A71A6B}" type="slidenum">
              <a:rPr lang="en-US" altLang="en-US" sz="14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2709" name="内容占位符 2"/>
          <p:cNvSpPr txBox="1">
            <a:spLocks/>
          </p:cNvSpPr>
          <p:nvPr/>
        </p:nvSpPr>
        <p:spPr bwMode="auto">
          <a:xfrm>
            <a:off x="0" y="914400"/>
            <a:ext cx="9180513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429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End user: </a:t>
            </a:r>
            <a:r>
              <a:rPr kumimoji="1"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understand if an application is over-privileged and risky to use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receive an early feedback on the quality of description 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kumimoji="1"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Especially on security-related aspects of the applications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Market: Help choose more secure applications</a:t>
            </a:r>
            <a:endParaRPr kumimoji="1" lang="zh-CN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Challenges</a:t>
            </a:r>
            <a:endParaRPr kumimoji="1" lang="zh-CN" altLang="en-US" smtClean="0"/>
          </a:p>
        </p:txBody>
      </p:sp>
      <p:sp>
        <p:nvSpPr>
          <p:cNvPr id="73731" name="内容占位符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r>
              <a:rPr kumimoji="1" lang="en-US" altLang="zh-CN" smtClean="0"/>
              <a:t>Inferring description semantics</a:t>
            </a:r>
          </a:p>
          <a:p>
            <a:pPr lvl="1"/>
            <a:r>
              <a:rPr kumimoji="1" lang="en-US" altLang="zh-CN" smtClean="0"/>
              <a:t>Similar meaning may be conveyed in a vast diversity of natural language text</a:t>
            </a:r>
          </a:p>
          <a:p>
            <a:pPr lvl="1"/>
            <a:r>
              <a:rPr kumimoji="1" lang="en-US" altLang="zh-CN" smtClean="0"/>
              <a:t>“friends”, “contact list”, “address book”</a:t>
            </a:r>
          </a:p>
          <a:p>
            <a:r>
              <a:rPr kumimoji="1" lang="en-US" altLang="zh-CN" smtClean="0"/>
              <a:t>Correlating description semantics with permission semantics</a:t>
            </a:r>
          </a:p>
          <a:p>
            <a:pPr lvl="1"/>
            <a:r>
              <a:rPr kumimoji="1" lang="en-US" altLang="zh-CN" smtClean="0"/>
              <a:t>A number of functionalities described may map to the same permission</a:t>
            </a:r>
          </a:p>
          <a:p>
            <a:pPr lvl="1"/>
            <a:r>
              <a:rPr kumimoji="1" lang="en-US" altLang="zh-CN" smtClean="0"/>
              <a:t>“enable navigation”, “display map”, “find restaurant nearby”</a:t>
            </a:r>
          </a:p>
          <a:p>
            <a:endParaRPr kumimoji="1" lang="en-US" altLang="zh-CN" smtClean="0"/>
          </a:p>
        </p:txBody>
      </p:sp>
      <p:sp>
        <p:nvSpPr>
          <p:cNvPr id="73732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FBF74-C7FD-42EF-8A60-D94108CCE16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Contributions</a:t>
            </a:r>
            <a:endParaRPr kumimoji="1" lang="zh-CN" altLang="en-US" smtClean="0"/>
          </a:p>
        </p:txBody>
      </p:sp>
      <p:sp>
        <p:nvSpPr>
          <p:cNvPr id="757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mtClean="0"/>
              <a:t>Inferring description semantics</a:t>
            </a:r>
          </a:p>
          <a:p>
            <a:pPr lvl="1"/>
            <a:endParaRPr kumimoji="1" lang="en-US" altLang="zh-CN" smtClean="0"/>
          </a:p>
          <a:p>
            <a:pPr lvl="1"/>
            <a:endParaRPr kumimoji="1" lang="en-US" altLang="zh-CN" smtClean="0"/>
          </a:p>
          <a:p>
            <a:r>
              <a:rPr kumimoji="1" lang="en-US" altLang="zh-CN" smtClean="0"/>
              <a:t>Correlating description semantics with permission semantics</a:t>
            </a:r>
          </a:p>
          <a:p>
            <a:endParaRPr kumimoji="1" lang="en-US" altLang="zh-CN" smtClean="0"/>
          </a:p>
        </p:txBody>
      </p:sp>
      <p:sp>
        <p:nvSpPr>
          <p:cNvPr id="75780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9319EF-87C7-43B8-84B0-353344C1E72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5781" name="文本框 5"/>
          <p:cNvSpPr txBox="1">
            <a:spLocks noChangeArrowheads="1"/>
          </p:cNvSpPr>
          <p:nvPr/>
        </p:nvSpPr>
        <p:spPr bwMode="auto">
          <a:xfrm>
            <a:off x="1295400" y="2341563"/>
            <a:ext cx="7315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kumimoji="1" lang="en-US" altLang="zh-CN" sz="3000" b="1">
                <a:solidFill>
                  <a:schemeClr val="accent2"/>
                </a:solidFill>
                <a:latin typeface="Arial" panose="020B0604020202020204" pitchFamily="34" charset="0"/>
              </a:rPr>
              <a:t>1. Leverage state-of-the-art NLP techniques</a:t>
            </a:r>
          </a:p>
        </p:txBody>
      </p:sp>
      <p:sp>
        <p:nvSpPr>
          <p:cNvPr id="75782" name="文本框 6"/>
          <p:cNvSpPr txBox="1">
            <a:spLocks noChangeArrowheads="1"/>
          </p:cNvSpPr>
          <p:nvPr/>
        </p:nvSpPr>
        <p:spPr bwMode="auto">
          <a:xfrm>
            <a:off x="1219200" y="4572000"/>
            <a:ext cx="6324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kumimoji="1" lang="en-US" altLang="zh-CN" sz="3000" b="1">
                <a:solidFill>
                  <a:schemeClr val="accent2"/>
                </a:solidFill>
                <a:latin typeface="Arial" panose="020B0604020202020204" pitchFamily="34" charset="0"/>
              </a:rPr>
              <a:t>2. Design a learning-based algorithm</a:t>
            </a:r>
          </a:p>
        </p:txBody>
      </p:sp>
    </p:spTree>
    <p:extLst>
      <p:ext uri="{BB962C8B-B14F-4D97-AF65-F5344CB8AC3E}">
        <p14:creationId xmlns:p14="http://schemas.microsoft.com/office/powerpoint/2010/main" val="27040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System Overview</a:t>
            </a:r>
            <a:endParaRPr kumimoji="1" lang="zh-CN" altLang="en-US" smtClean="0"/>
          </a:p>
        </p:txBody>
      </p:sp>
      <p:sp>
        <p:nvSpPr>
          <p:cNvPr id="77827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254CB-D429-4D40-A90E-5E695AFC4C7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77828" name="内容占位符 7" descr="newnewsysfram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7" r="-2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51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DPR Model</a:t>
            </a:r>
            <a:endParaRPr lang="zh-CN" altLang="en-US" sz="4000" smtClean="0"/>
          </a:p>
        </p:txBody>
      </p:sp>
      <p:sp>
        <p:nvSpPr>
          <p:cNvPr id="78851" name="内容占位符 2"/>
          <p:cNvSpPr>
            <a:spLocks noGrp="1"/>
          </p:cNvSpPr>
          <p:nvPr>
            <p:ph idx="1"/>
          </p:nvPr>
        </p:nvSpPr>
        <p:spPr>
          <a:xfrm>
            <a:off x="323850" y="1798638"/>
            <a:ext cx="8820150" cy="4525962"/>
          </a:xfrm>
        </p:spPr>
        <p:txBody>
          <a:bodyPr/>
          <a:lstStyle/>
          <a:p>
            <a:r>
              <a:rPr lang="en-US" altLang="zh-CN" sz="2800" smtClean="0"/>
              <a:t>Trained based on a large dataset of application descriptions and permissions</a:t>
            </a:r>
          </a:p>
          <a:p>
            <a:r>
              <a:rPr lang="en-US" altLang="zh-CN" sz="2800" smtClean="0"/>
              <a:t>Noun-phrase based governor-dependent pairs with high correlation in statistics with each permission</a:t>
            </a:r>
          </a:p>
          <a:p>
            <a:pPr lvl="1"/>
            <a:r>
              <a:rPr lang="en-US" altLang="zh-CN" sz="2400" smtClean="0"/>
              <a:t>CAMERA: (scanner, barcode), (snap, photo); </a:t>
            </a:r>
          </a:p>
          <a:p>
            <a:r>
              <a:rPr lang="en-US" altLang="zh-CN" sz="2800" smtClean="0"/>
              <a:t>Ontologies (based on output of Stanford Parser [2]):</a:t>
            </a:r>
          </a:p>
          <a:p>
            <a:pPr lvl="1"/>
            <a:r>
              <a:rPr lang="en-US" altLang="zh-CN" sz="2400" smtClean="0"/>
              <a:t>Logic dependency between verb phrase and noun phrase</a:t>
            </a:r>
          </a:p>
          <a:p>
            <a:pPr lvl="1"/>
            <a:r>
              <a:rPr lang="en-US" altLang="zh-CN" sz="2400" smtClean="0"/>
              <a:t>Logic dependency between noun phrases</a:t>
            </a:r>
          </a:p>
          <a:p>
            <a:pPr lvl="1"/>
            <a:r>
              <a:rPr lang="en-US" altLang="zh-CN" sz="2400" smtClean="0"/>
              <a:t>Noun phrase with own relationship</a:t>
            </a:r>
          </a:p>
          <a:p>
            <a:pPr lvl="2"/>
            <a:r>
              <a:rPr lang="en-US" altLang="zh-CN" sz="2000" smtClean="0"/>
              <a:t>(record, voice), (note, voice), (your voice) </a:t>
            </a:r>
            <a:r>
              <a:rPr lang="en-US" altLang="zh-CN" sz="2000" smtClean="0">
                <a:sym typeface="Wingdings" panose="05000000000000000000" pitchFamily="2" charset="2"/>
              </a:rPr>
              <a:t> RECORD_AUDIO</a:t>
            </a:r>
            <a:endParaRPr lang="en-US" altLang="zh-CN" sz="2000" smtClean="0"/>
          </a:p>
          <a:p>
            <a:endParaRPr lang="zh-CN" altLang="en-US" sz="2800" smtClean="0"/>
          </a:p>
        </p:txBody>
      </p:sp>
      <p:sp>
        <p:nvSpPr>
          <p:cNvPr id="78852" name="文本框 3"/>
          <p:cNvSpPr txBox="1">
            <a:spLocks noChangeArrowheads="1"/>
          </p:cNvSpPr>
          <p:nvPr/>
        </p:nvSpPr>
        <p:spPr bwMode="auto">
          <a:xfrm>
            <a:off x="685800" y="62880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cs typeface="Arial" panose="020B0604020202020204" pitchFamily="34" charset="0"/>
              </a:rPr>
              <a:t>[2] R. Socher, J. Bauer, C. D. Manning, and A. Y. Ng. Parsing with compositional 11 vector grammars. In Proceedings of the ACL, 2013.</a:t>
            </a:r>
            <a:endParaRPr kumimoji="1" lang="zh-CN" altLang="en-US" sz="1800">
              <a:cs typeface="Arial" panose="020B0604020202020204" pitchFamily="34" charset="0"/>
            </a:endParaRPr>
          </a:p>
        </p:txBody>
      </p:sp>
      <p:sp>
        <p:nvSpPr>
          <p:cNvPr id="78853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72300-CC72-433C-91DB-04F74FA29CF2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019800" cy="1143000"/>
          </a:xfrm>
        </p:spPr>
        <p:txBody>
          <a:bodyPr/>
          <a:lstStyle/>
          <a:p>
            <a:r>
              <a:rPr kumimoji="1" lang="en-US" altLang="zh-CN" smtClean="0"/>
              <a:t>Samples in DPR Model</a:t>
            </a:r>
            <a:endParaRPr kumimoji="1" lang="zh-CN" altLang="en-US" smtClean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4449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5334000"/>
              </a:tblGrid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Permission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Semantic Patterns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WRITE_EXTERNAL_STORAGE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&lt;delete, audio</a:t>
                      </a:r>
                      <a:r>
                        <a:rPr lang="en-US" altLang="zh-CN" sz="1800" baseline="0" dirty="0" smtClean="0"/>
                        <a:t> file</a:t>
                      </a:r>
                      <a:r>
                        <a:rPr lang="en-US" altLang="zh-CN" sz="1800" dirty="0" smtClean="0"/>
                        <a:t>&gt;, &lt;convert, file format&gt;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ACCESS_FINE_LOCATION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&lt;display, map&gt;, &lt;find, branch</a:t>
                      </a:r>
                      <a:r>
                        <a:rPr lang="en-US" altLang="zh-CN" sz="1800" baseline="0" dirty="0" smtClean="0"/>
                        <a:t> atm</a:t>
                      </a:r>
                      <a:r>
                        <a:rPr lang="en-US" altLang="zh-CN" sz="1800" dirty="0" smtClean="0"/>
                        <a:t>&gt;, &lt;your location&gt;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ACCESS_COARSE_LOCATION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&lt;set, gps navigation&gt;, &lt;remember, location&gt;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GET_ACCOUNTS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&lt;manage,</a:t>
                      </a:r>
                      <a:r>
                        <a:rPr lang="en-US" altLang="zh-CN" sz="1800" baseline="0" dirty="0" smtClean="0"/>
                        <a:t> account</a:t>
                      </a:r>
                      <a:r>
                        <a:rPr lang="en-US" altLang="zh-CN" sz="1800" dirty="0" smtClean="0"/>
                        <a:t>&gt;, &lt;integrate,</a:t>
                      </a:r>
                      <a:r>
                        <a:rPr lang="en-US" altLang="zh-CN" sz="1800" baseline="0" dirty="0" smtClean="0"/>
                        <a:t> facebook</a:t>
                      </a:r>
                      <a:r>
                        <a:rPr lang="en-US" altLang="zh-CN" sz="1800" dirty="0" smtClean="0"/>
                        <a:t>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RECEIVE_BOOT_COMPLETED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&lt;change, hd</a:t>
                      </a:r>
                      <a:r>
                        <a:rPr lang="en-US" altLang="zh-CN" sz="1800" baseline="0" dirty="0" smtClean="0"/>
                        <a:t> paper</a:t>
                      </a:r>
                      <a:r>
                        <a:rPr lang="en-US" altLang="zh-CN" sz="1800" dirty="0" smtClean="0"/>
                        <a:t>&gt;, &lt;display</a:t>
                      </a:r>
                      <a:r>
                        <a:rPr lang="en-US" altLang="zh-CN" sz="1800" baseline="0" dirty="0" smtClean="0"/>
                        <a:t>, notification</a:t>
                      </a:r>
                      <a:r>
                        <a:rPr lang="en-US" altLang="zh-CN" sz="1800" dirty="0" smtClean="0"/>
                        <a:t>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CAMERA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&lt;deposit, check&gt;, &lt;scanner, barcode&gt;, &lt;snap, photo&gt;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READ_CONTACTS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&lt;block,</a:t>
                      </a:r>
                      <a:r>
                        <a:rPr lang="en-US" altLang="zh-CN" sz="1800" baseline="0" dirty="0" smtClean="0"/>
                        <a:t> text message</a:t>
                      </a:r>
                      <a:r>
                        <a:rPr lang="en-US" altLang="zh-CN" sz="1800" dirty="0" smtClean="0"/>
                        <a:t>&gt;, &lt;beat, facebook friend&gt;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RECORD_AUDIO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&lt;send, voice message&gt;,</a:t>
                      </a:r>
                      <a:r>
                        <a:rPr lang="en-US" altLang="zh-CN" sz="1800" baseline="0" dirty="0" smtClean="0"/>
                        <a:t> &lt;note, voice&gt;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WRITE_SETTINGS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&lt;set, ringtone&gt;, &lt;enable,</a:t>
                      </a:r>
                      <a:r>
                        <a:rPr lang="en-US" altLang="zh-CN" sz="1800" baseline="0" dirty="0" smtClean="0"/>
                        <a:t> flight mode</a:t>
                      </a:r>
                      <a:r>
                        <a:rPr lang="en-US" altLang="zh-CN" sz="1800" dirty="0" smtClean="0"/>
                        <a:t>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WRITE_CONTACTS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&lt;wipe, contact list&gt;, &lt;secure, text message&gt;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READ_CALENDAR</a:t>
                      </a:r>
                      <a:endParaRPr lang="zh-CN" alt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&lt;optimize, time&gt;, &lt;synchronize, calendar&gt;</a:t>
                      </a:r>
                      <a:endParaRPr lang="zh-CN" altLang="en-US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79916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DE940D-30A3-42A2-9490-F8037A948D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Evaluation</a:t>
            </a:r>
            <a:endParaRPr lang="zh-CN" altLang="en-US" sz="4000" smtClean="0"/>
          </a:p>
        </p:txBody>
      </p:sp>
      <p:sp>
        <p:nvSpPr>
          <p:cNvPr id="80899" name="内容占位符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r>
              <a:rPr lang="en-US" altLang="zh-CN" sz="2800" smtClean="0"/>
              <a:t>Assess how AutoCog align with human readers by inferring permission from description</a:t>
            </a:r>
          </a:p>
          <a:p>
            <a:pPr lvl="1"/>
            <a:r>
              <a:rPr lang="en-US" altLang="zh-CN" sz="2400" smtClean="0"/>
              <a:t>Use AutoCog to infer 11 highly sensitive and most popular permissions from 1,785 applications </a:t>
            </a:r>
          </a:p>
          <a:p>
            <a:pPr lvl="1"/>
            <a:r>
              <a:rPr lang="en-US" altLang="zh-CN" sz="2400" smtClean="0"/>
              <a:t>Three professional human readers label the description as “good” if at least two of them could infer the target permission from the description</a:t>
            </a:r>
          </a:p>
        </p:txBody>
      </p:sp>
      <p:sp>
        <p:nvSpPr>
          <p:cNvPr id="80900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16CF2-CB0F-496C-A268-657CE5523761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altLang="zh-CN" sz="4000" smtClean="0"/>
              <a:t>Evaluation (cont’d)</a:t>
            </a:r>
            <a:endParaRPr lang="zh-CN" altLang="en-US" sz="4000" smtClean="0"/>
          </a:p>
        </p:txBody>
      </p:sp>
      <p:sp>
        <p:nvSpPr>
          <p:cNvPr id="819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400" smtClean="0"/>
              <a:t>Metrics:</a:t>
            </a:r>
            <a:endParaRPr lang="zh-CN" altLang="en-US" sz="2400" smtClean="0"/>
          </a:p>
        </p:txBody>
      </p:sp>
      <p:sp>
        <p:nvSpPr>
          <p:cNvPr id="81924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EC528-AC65-4E7D-AD29-9AC089C90C0D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81925" name="图片 4" descr="intrepr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433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57200" y="3429000"/>
            <a:ext cx="7772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800" kern="0" dirty="0" smtClean="0"/>
              <a:t>Results:</a:t>
            </a:r>
          </a:p>
          <a:p>
            <a:pPr>
              <a:defRPr/>
            </a:pPr>
            <a:endParaRPr lang="en-US" altLang="zh-CN" sz="2800" kern="0" dirty="0" smtClean="0"/>
          </a:p>
          <a:p>
            <a:pPr marL="0" indent="0">
              <a:buFontTx/>
              <a:buNone/>
              <a:defRPr/>
            </a:pPr>
            <a:endParaRPr lang="en-US" altLang="zh-CN" sz="2800" kern="0" dirty="0"/>
          </a:p>
          <a:p>
            <a:pPr marL="0" indent="0">
              <a:buFontTx/>
              <a:buNone/>
              <a:defRPr/>
            </a:pPr>
            <a:endParaRPr lang="en-US" altLang="zh-CN" sz="2800" kern="0" dirty="0" smtClean="0"/>
          </a:p>
          <a:p>
            <a:pPr lvl="1">
              <a:defRPr/>
            </a:pPr>
            <a:r>
              <a:rPr lang="en-US" altLang="zh-CN" sz="2400" kern="0" dirty="0" smtClean="0"/>
              <a:t>Confirm limitations of </a:t>
            </a:r>
            <a:r>
              <a:rPr lang="en-US" altLang="zh-CN" sz="2400" kern="0" dirty="0" err="1" smtClean="0"/>
              <a:t>Whyper</a:t>
            </a:r>
            <a:r>
              <a:rPr lang="en-US" altLang="zh-CN" sz="2400" kern="0" dirty="0" smtClean="0"/>
              <a:t>: limited semantic information, lack of associated APIs, and lack of automation</a:t>
            </a:r>
            <a:endParaRPr lang="zh-CN" altLang="en-US" sz="2400" kern="0" dirty="0" smtClean="0"/>
          </a:p>
        </p:txBody>
      </p:sp>
      <p:graphicFrame>
        <p:nvGraphicFramePr>
          <p:cNvPr id="7" name="表格 4"/>
          <p:cNvGraphicFramePr>
            <a:graphicFrameLocks noGrp="1"/>
          </p:cNvGraphicFramePr>
          <p:nvPr/>
        </p:nvGraphicFramePr>
        <p:xfrm>
          <a:off x="777875" y="4029075"/>
          <a:ext cx="7129463" cy="1109664"/>
        </p:xfrm>
        <a:graphic>
          <a:graphicData uri="http://schemas.openxmlformats.org/drawingml/2006/table">
            <a:tbl>
              <a:tblPr/>
              <a:tblGrid>
                <a:gridCol w="1425575"/>
                <a:gridCol w="1425575"/>
                <a:gridCol w="1427163"/>
                <a:gridCol w="1425575"/>
                <a:gridCol w="1425575"/>
              </a:tblGrid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Precision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Recall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F-score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Accuracy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AutoCog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92.6%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92.0%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92.3%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93.2%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Whyper [3]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85.5%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66.5%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74.8%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79.9%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0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Accuracy</a:t>
            </a:r>
            <a:endParaRPr kumimoji="1"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kumimoji="1" lang="en-US" altLang="zh-CN" dirty="0"/>
          </a:p>
          <a:p>
            <a:pPr>
              <a:defRPr/>
            </a:pPr>
            <a:endParaRPr kumimoji="1" lang="en-US" altLang="zh-CN" dirty="0" smtClean="0"/>
          </a:p>
          <a:p>
            <a:pPr>
              <a:defRPr/>
            </a:pPr>
            <a:endParaRPr kumimoji="1" lang="en-US" altLang="zh-CN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kumimoji="1" lang="zh-CN" altLang="en-US" dirty="0"/>
          </a:p>
        </p:txBody>
      </p:sp>
      <p:sp>
        <p:nvSpPr>
          <p:cNvPr id="82948" name="幻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015233-E611-4677-94A5-B646DD89AAE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内容占位符 4"/>
          <p:cNvGraphicFramePr>
            <a:graphicFrameLocks/>
          </p:cNvGraphicFramePr>
          <p:nvPr/>
        </p:nvGraphicFramePr>
        <p:xfrm>
          <a:off x="533400" y="1828800"/>
          <a:ext cx="81534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192"/>
                <a:gridCol w="1840583"/>
                <a:gridCol w="1420777"/>
                <a:gridCol w="1630680"/>
                <a:gridCol w="1927168"/>
              </a:tblGrid>
              <a:tr h="4470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System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Precision (%)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Recall (%)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F-score (%)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Accuracy (%)</a:t>
                      </a:r>
                      <a:endParaRPr lang="zh-CN" altLang="en-US" sz="2400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AutoCog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92.6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92.0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92.3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93.2</a:t>
                      </a: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Whyper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85.5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66.5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74.8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79.9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975" name="内容占位符 4"/>
          <p:cNvGraphicFramePr>
            <a:graphicFrameLocks noChangeAspect="1"/>
          </p:cNvGraphicFramePr>
          <p:nvPr/>
        </p:nvGraphicFramePr>
        <p:xfrm>
          <a:off x="2667000" y="3657600"/>
          <a:ext cx="36480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公式" r:id="rId4" imgW="1864800" imgH="383760" progId="Equation.3">
                  <p:embed/>
                </p:oleObj>
              </mc:Choice>
              <mc:Fallback>
                <p:oleObj name="公式" r:id="rId4" imgW="186480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36480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6" name="内容占位符 4"/>
          <p:cNvGraphicFramePr>
            <a:graphicFrameLocks noChangeAspect="1"/>
          </p:cNvGraphicFramePr>
          <p:nvPr/>
        </p:nvGraphicFramePr>
        <p:xfrm>
          <a:off x="2667000" y="4953000"/>
          <a:ext cx="37957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公式" r:id="rId6" imgW="1947240" imgH="383760" progId="Equation.3">
                  <p:embed/>
                </p:oleObj>
              </mc:Choice>
              <mc:Fallback>
                <p:oleObj name="公式" r:id="rId6" imgW="19472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53000"/>
                        <a:ext cx="37957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9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Smartphone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8"/>
            <a:ext cx="8229600" cy="4525962"/>
          </a:xfrm>
        </p:spPr>
        <p:txBody>
          <a:bodyPr/>
          <a:lstStyle/>
          <a:p>
            <a:r>
              <a:rPr lang="en-US" altLang="en-US" smtClean="0"/>
              <a:t>Ubiquity - Smartphones and mobile devices</a:t>
            </a:r>
          </a:p>
          <a:p>
            <a:pPr lvl="1"/>
            <a:r>
              <a:rPr lang="en-US" altLang="en-US" smtClean="0"/>
              <a:t>Smartphone sales already exceed PC sales</a:t>
            </a:r>
          </a:p>
          <a:p>
            <a:pPr lvl="1"/>
            <a:r>
              <a:rPr lang="en-US" altLang="en-US" smtClean="0"/>
              <a:t>The growth will continue</a:t>
            </a:r>
          </a:p>
          <a:p>
            <a:r>
              <a:rPr lang="en-US" altLang="en-US" smtClean="0"/>
              <a:t>Performance better than PCs of last decade</a:t>
            </a:r>
          </a:p>
          <a:p>
            <a:pPr lvl="1"/>
            <a:r>
              <a:rPr lang="en-US" altLang="en-US" smtClean="0"/>
              <a:t>Samsung Galaxy S4 1.6 GHz quad core, 2 G memory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2A0F8-5968-4230-AF3F-78702EE4A9EC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canalys.com/static/press_release/2012/SPA%20table%201%20030212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86780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933575"/>
            <a:ext cx="59531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Measurement</a:t>
            </a:r>
            <a:endParaRPr lang="zh-CN" altLang="en-US" sz="4000" smtClean="0"/>
          </a:p>
        </p:txBody>
      </p:sp>
      <p:sp>
        <p:nvSpPr>
          <p:cNvPr id="84995" name="内容占位符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 altLang="zh-CN" sz="2800" smtClean="0"/>
              <a:t>49,183 applications from Google Play</a:t>
            </a:r>
          </a:p>
          <a:p>
            <a:pPr lvl="1"/>
            <a:r>
              <a:rPr lang="en-US" altLang="zh-CN" sz="2000" smtClean="0"/>
              <a:t>Only 9.1% of the applications having permissions that can all be inferred from description</a:t>
            </a:r>
            <a:endParaRPr lang="zh-CN" altLang="en-US" sz="2000" smtClean="0"/>
          </a:p>
        </p:txBody>
      </p:sp>
      <p:sp>
        <p:nvSpPr>
          <p:cNvPr id="84996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0D4A4-CC58-41B6-9AFC-570AE5CEA30B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84997" name="图片 3" descr="bardistquest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64343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Deployment: AutoCog Application</a:t>
            </a:r>
            <a:endParaRPr lang="zh-CN" altLang="en-US" sz="4000" smtClean="0"/>
          </a:p>
        </p:txBody>
      </p:sp>
      <p:sp>
        <p:nvSpPr>
          <p:cNvPr id="87043" name="内容占位符 2"/>
          <p:cNvSpPr>
            <a:spLocks noGrp="1"/>
          </p:cNvSpPr>
          <p:nvPr>
            <p:ph idx="1"/>
          </p:nvPr>
        </p:nvSpPr>
        <p:spPr>
          <a:xfrm>
            <a:off x="838200" y="1557338"/>
            <a:ext cx="8197850" cy="881062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zh-CN" sz="2400" smtClean="0"/>
              <a:t>https://play.google.com/store/apps/details?id=com.version1.autocog</a:t>
            </a:r>
          </a:p>
          <a:p>
            <a:pPr marL="914400" lvl="2" indent="0">
              <a:buFontTx/>
              <a:buNone/>
            </a:pPr>
            <a:r>
              <a:rPr lang="en-US" altLang="zh-CN" smtClean="0"/>
              <a:t> 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pPr>
              <a:buFontTx/>
              <a:buNone/>
            </a:pPr>
            <a:endParaRPr lang="zh-CN" altLang="en-US" smtClean="0"/>
          </a:p>
        </p:txBody>
      </p:sp>
      <p:sp>
        <p:nvSpPr>
          <p:cNvPr id="87044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5E882-3388-48D8-B851-A803C088D229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87045" name="图片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255838"/>
            <a:ext cx="2967037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图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9513"/>
            <a:ext cx="2887663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图片 5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2675"/>
            <a:ext cx="29654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Deployment: Web Portal</a:t>
            </a:r>
            <a:endParaRPr lang="zh-CN" altLang="en-US" sz="4000" smtClean="0"/>
          </a:p>
        </p:txBody>
      </p:sp>
      <p:sp>
        <p:nvSpPr>
          <p:cNvPr id="88067" name="内容占位符 2"/>
          <p:cNvSpPr>
            <a:spLocks noGrp="1"/>
          </p:cNvSpPr>
          <p:nvPr>
            <p:ph idx="1"/>
          </p:nvPr>
        </p:nvSpPr>
        <p:spPr>
          <a:xfrm>
            <a:off x="1371600" y="1219200"/>
            <a:ext cx="90678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mtClean="0"/>
              <a:t>http://webportal2-autocog.rhcloud.com/</a:t>
            </a:r>
            <a:endParaRPr lang="zh-CN" altLang="en-US" smtClean="0"/>
          </a:p>
        </p:txBody>
      </p:sp>
      <p:sp>
        <p:nvSpPr>
          <p:cNvPr id="88068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2FCCBC-F8CD-421E-AB43-B434AA6D125D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8" name="内容占位符 5" descr="Screen Shot 2014-05-18 at 10.05.34 AM.png"/>
          <p:cNvPicPr>
            <a:picLocks noChangeAspect="1"/>
          </p:cNvPicPr>
          <p:nvPr/>
        </p:nvPicPr>
        <p:blipFill>
          <a:blip r:embed="rId2"/>
          <a:srcRect l="-6822" r="-6822"/>
          <a:stretch>
            <a:fillRect/>
          </a:stretch>
        </p:blipFill>
        <p:spPr bwMode="auto">
          <a:xfrm>
            <a:off x="304800" y="1903413"/>
            <a:ext cx="9007475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30628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AppsPlayground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Automatic Security </a:t>
            </a:r>
            <a:r>
              <a:rPr lang="en-US" dirty="0"/>
              <a:t>A</a:t>
            </a:r>
            <a:r>
              <a:rPr lang="en-US" dirty="0" smtClean="0"/>
              <a:t>nalysis of Android Applications</a:t>
            </a:r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ADF3F-4A0C-461F-BB13-B2AB4B045BA4}" type="slidenum">
              <a:rPr lang="en-US" altLang="zh-CN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  <p:pic>
        <p:nvPicPr>
          <p:cNvPr id="89093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AppsPlayground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altLang="en-US" smtClean="0"/>
              <a:t>A system for </a:t>
            </a:r>
            <a:r>
              <a:rPr lang="en-US" altLang="en-US" b="1" smtClean="0"/>
              <a:t>offline dynamic analysis</a:t>
            </a:r>
          </a:p>
          <a:p>
            <a:pPr lvl="1"/>
            <a:r>
              <a:rPr lang="en-US" altLang="en-US" smtClean="0"/>
              <a:t>Includes multiple </a:t>
            </a:r>
            <a:r>
              <a:rPr lang="en-US" altLang="en-US" b="1" smtClean="0"/>
              <a:t>detection </a:t>
            </a:r>
            <a:r>
              <a:rPr lang="en-US" altLang="en-US" smtClean="0"/>
              <a:t>techniques for dynamic analysis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Challenges</a:t>
            </a:r>
          </a:p>
          <a:p>
            <a:pPr lvl="1"/>
            <a:r>
              <a:rPr lang="en-US" altLang="en-US" smtClean="0"/>
              <a:t>Techniques must be </a:t>
            </a:r>
            <a:r>
              <a:rPr lang="en-US" altLang="en-US" b="1" smtClean="0"/>
              <a:t>light-weight</a:t>
            </a:r>
          </a:p>
          <a:p>
            <a:pPr lvl="1"/>
            <a:r>
              <a:rPr lang="en-US" altLang="en-US" b="1" smtClean="0"/>
              <a:t>Automation</a:t>
            </a:r>
            <a:r>
              <a:rPr lang="en-US" altLang="en-US" smtClean="0"/>
              <a:t> requires good </a:t>
            </a:r>
            <a:r>
              <a:rPr lang="en-US" altLang="en-US" b="1" smtClean="0"/>
              <a:t>exploration </a:t>
            </a:r>
            <a:r>
              <a:rPr lang="en-US" altLang="en-US" smtClean="0"/>
              <a:t>techniques</a:t>
            </a:r>
          </a:p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9139E-8649-4B68-9AB3-5CEAB07839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2187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Architecture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170AB3-5C7B-4199-83FA-8EEACF092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 smtClean="0"/>
          </a:p>
        </p:txBody>
      </p:sp>
      <p:grpSp>
        <p:nvGrpSpPr>
          <p:cNvPr id="91140" name="Group 50"/>
          <p:cNvGrpSpPr>
            <a:grpSpLocks/>
          </p:cNvGrpSpPr>
          <p:nvPr/>
        </p:nvGrpSpPr>
        <p:grpSpPr bwMode="auto">
          <a:xfrm>
            <a:off x="1219200" y="1077913"/>
            <a:ext cx="7456488" cy="5018087"/>
            <a:chOff x="1219200" y="1078468"/>
            <a:chExt cx="7455933" cy="5017532"/>
          </a:xfrm>
        </p:grpSpPr>
        <p:cxnSp>
          <p:nvCxnSpPr>
            <p:cNvPr id="91141" name="Straight Arrow Connector 51"/>
            <p:cNvCxnSpPr>
              <a:cxnSpLocks noChangeShapeType="1"/>
            </p:cNvCxnSpPr>
            <p:nvPr/>
          </p:nvCxnSpPr>
          <p:spPr bwMode="auto">
            <a:xfrm>
              <a:off x="2121933" y="5040868"/>
              <a:ext cx="6400800" cy="0"/>
            </a:xfrm>
            <a:prstGeom prst="straightConnector1">
              <a:avLst/>
            </a:prstGeom>
            <a:noFill/>
            <a:ln w="3810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142" name="Straight Arrow Connector 52"/>
            <p:cNvCxnSpPr>
              <a:cxnSpLocks noChangeShapeType="1"/>
            </p:cNvCxnSpPr>
            <p:nvPr/>
          </p:nvCxnSpPr>
          <p:spPr bwMode="auto">
            <a:xfrm flipV="1">
              <a:off x="2121933" y="1154668"/>
              <a:ext cx="0" cy="3886200"/>
            </a:xfrm>
            <a:prstGeom prst="straightConnector1">
              <a:avLst/>
            </a:prstGeom>
            <a:noFill/>
            <a:ln w="3810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Rounded Rectangle 53"/>
            <p:cNvSpPr/>
            <p:nvPr/>
          </p:nvSpPr>
          <p:spPr>
            <a:xfrm>
              <a:off x="3189141" y="4278514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Kernel-level monitoring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865417" y="4278514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Taint tracking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541692" y="4278514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API monitoring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274809" y="3440407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err="1">
                  <a:solidFill>
                    <a:sysClr val="windowText" lastClr="000000"/>
                  </a:solidFill>
                  <a:latin typeface="Calibri"/>
                  <a:ea typeface="+mn-ea"/>
                </a:rPr>
                <a:t>Fuzzing</a:t>
              </a:r>
              <a:endParaRPr lang="en-US" sz="2000" kern="0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274809" y="2526108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Intelligent input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274809" y="1611809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Event triggering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52560" y="5410276"/>
              <a:ext cx="1523887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Disguise techniques</a:t>
              </a:r>
            </a:p>
          </p:txBody>
        </p:sp>
        <p:sp>
          <p:nvSpPr>
            <p:cNvPr id="61" name="Left Brace 60"/>
            <p:cNvSpPr/>
            <p:nvPr/>
          </p:nvSpPr>
          <p:spPr>
            <a:xfrm>
              <a:off x="1893838" y="1230851"/>
              <a:ext cx="152389" cy="2895280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Left Brace 61"/>
            <p:cNvSpPr/>
            <p:nvPr/>
          </p:nvSpPr>
          <p:spPr>
            <a:xfrm rot="16200000">
              <a:off x="5741655" y="2716496"/>
              <a:ext cx="228575" cy="5028826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92397" y="5269004"/>
              <a:ext cx="2206461" cy="3698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Detection Techniques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531907" y="2527688"/>
              <a:ext cx="2354002" cy="369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Exploration Techniques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17775" y="1964195"/>
              <a:ext cx="2885860" cy="169367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err="1">
                  <a:solidFill>
                    <a:sysClr val="window" lastClr="FFFFFF"/>
                  </a:solidFill>
                  <a:latin typeface="Calibri"/>
                  <a:ea typeface="+mn-ea"/>
                </a:rPr>
                <a:t>AppsPlayground</a:t>
              </a:r>
              <a:endParaRPr lang="en-US" sz="32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Virtualized Dynamic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Analysis Environment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35423" y="4202322"/>
              <a:ext cx="539710" cy="7079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kern="0" dirty="0">
                  <a:solidFill>
                    <a:srgbClr val="C0504D"/>
                  </a:solidFill>
                  <a:latin typeface="+mn-lt"/>
                  <a:ea typeface="+mn-ea"/>
                </a:rPr>
                <a:t>…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5400000">
              <a:off x="2892311" y="994327"/>
              <a:ext cx="539690" cy="7079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kern="0" dirty="0">
                  <a:solidFill>
                    <a:srgbClr val="C0504D"/>
                  </a:solidFill>
                  <a:latin typeface="+mn-lt"/>
                  <a:ea typeface="+mn-ea"/>
                </a:rPr>
                <a:t>…</a:t>
              </a:r>
            </a:p>
          </p:txBody>
        </p:sp>
        <p:cxnSp>
          <p:nvCxnSpPr>
            <p:cNvPr id="91157" name="Straight Arrow Connector 67"/>
            <p:cNvCxnSpPr>
              <a:cxnSpLocks noChangeShapeType="1"/>
            </p:cNvCxnSpPr>
            <p:nvPr/>
          </p:nvCxnSpPr>
          <p:spPr bwMode="auto">
            <a:xfrm flipH="1">
              <a:off x="1219200" y="5040868"/>
              <a:ext cx="902734" cy="750332"/>
            </a:xfrm>
            <a:prstGeom prst="straightConnector1">
              <a:avLst/>
            </a:prstGeom>
            <a:noFill/>
            <a:ln w="3810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478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Architecture</a:t>
            </a:r>
            <a:endParaRPr lang="en-US" altLang="en-US" sz="400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D450C-608E-441E-9D4E-4021723BC7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 smtClean="0"/>
          </a:p>
        </p:txBody>
      </p:sp>
      <p:grpSp>
        <p:nvGrpSpPr>
          <p:cNvPr id="92164" name="Group 58"/>
          <p:cNvGrpSpPr>
            <a:grpSpLocks/>
          </p:cNvGrpSpPr>
          <p:nvPr/>
        </p:nvGrpSpPr>
        <p:grpSpPr bwMode="auto">
          <a:xfrm>
            <a:off x="381000" y="1077913"/>
            <a:ext cx="8294688" cy="5018087"/>
            <a:chOff x="381000" y="1078468"/>
            <a:chExt cx="8294133" cy="5017532"/>
          </a:xfrm>
        </p:grpSpPr>
        <p:sp>
          <p:nvSpPr>
            <p:cNvPr id="60" name="Rounded Rectangle 59"/>
            <p:cNvSpPr/>
            <p:nvPr/>
          </p:nvSpPr>
          <p:spPr>
            <a:xfrm>
              <a:off x="2285873" y="2514996"/>
              <a:ext cx="1523898" cy="68572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C0504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+mn-ea"/>
                </a:rPr>
                <a:t>Intelligent input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00211" y="4267402"/>
              <a:ext cx="1523898" cy="68572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C0504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+mn-ea"/>
                </a:rPr>
                <a:t>Kernel-level monitoring</a:t>
              </a:r>
            </a:p>
          </p:txBody>
        </p:sp>
        <p:cxnSp>
          <p:nvCxnSpPr>
            <p:cNvPr id="92167" name="Straight Arrow Connector 61"/>
            <p:cNvCxnSpPr>
              <a:cxnSpLocks noChangeShapeType="1"/>
            </p:cNvCxnSpPr>
            <p:nvPr/>
          </p:nvCxnSpPr>
          <p:spPr bwMode="auto">
            <a:xfrm>
              <a:off x="2121933" y="5040868"/>
              <a:ext cx="6400800" cy="0"/>
            </a:xfrm>
            <a:prstGeom prst="straightConnector1">
              <a:avLst/>
            </a:prstGeom>
            <a:noFill/>
            <a:ln w="3810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68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2121933" y="1154668"/>
              <a:ext cx="0" cy="3886200"/>
            </a:xfrm>
            <a:prstGeom prst="straightConnector1">
              <a:avLst/>
            </a:prstGeom>
            <a:noFill/>
            <a:ln w="3810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Rounded Rectangle 63"/>
            <p:cNvSpPr/>
            <p:nvPr/>
          </p:nvSpPr>
          <p:spPr>
            <a:xfrm>
              <a:off x="4865388" y="4278514"/>
              <a:ext cx="1523898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Taint tracking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541676" y="4278514"/>
              <a:ext cx="1523898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API monitoring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274761" y="3440407"/>
              <a:ext cx="1523898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err="1">
                  <a:solidFill>
                    <a:sysClr val="windowText" lastClr="000000"/>
                  </a:solidFill>
                  <a:latin typeface="Calibri"/>
                  <a:ea typeface="+mn-ea"/>
                </a:rPr>
                <a:t>Fuzzing</a:t>
              </a:r>
              <a:endParaRPr lang="en-US" sz="2000" kern="0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274761" y="1611809"/>
              <a:ext cx="1523898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Event triggering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752508" y="5410276"/>
              <a:ext cx="1523898" cy="6857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Disguise techniques</a:t>
              </a:r>
            </a:p>
          </p:txBody>
        </p:sp>
        <p:sp>
          <p:nvSpPr>
            <p:cNvPr id="69" name="Left Brace 68"/>
            <p:cNvSpPr/>
            <p:nvPr/>
          </p:nvSpPr>
          <p:spPr>
            <a:xfrm>
              <a:off x="1893787" y="1230851"/>
              <a:ext cx="152390" cy="2895280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0" name="Left Brace 69"/>
            <p:cNvSpPr/>
            <p:nvPr/>
          </p:nvSpPr>
          <p:spPr>
            <a:xfrm rot="16200000">
              <a:off x="5741634" y="2716477"/>
              <a:ext cx="228575" cy="5028863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92368" y="5269004"/>
              <a:ext cx="2206477" cy="3698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Detection Techniques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531854" y="2527687"/>
              <a:ext cx="2354002" cy="3698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Exploration Techniques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17743" y="1964195"/>
              <a:ext cx="2885882" cy="169367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err="1">
                  <a:solidFill>
                    <a:sysClr val="window" lastClr="FFFFFF"/>
                  </a:solidFill>
                  <a:latin typeface="Calibri"/>
                  <a:ea typeface="+mn-ea"/>
                </a:rPr>
                <a:t>AppsPlayground</a:t>
              </a:r>
              <a:endParaRPr lang="en-US" sz="32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Virtualized Dynamic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Analysis Environment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35419" y="4202322"/>
              <a:ext cx="539714" cy="7079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kern="0" dirty="0">
                  <a:solidFill>
                    <a:srgbClr val="C0504D"/>
                  </a:solidFill>
                  <a:latin typeface="+mn-lt"/>
                  <a:ea typeface="+mn-ea"/>
                </a:rPr>
                <a:t>…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5400000">
              <a:off x="2892270" y="994324"/>
              <a:ext cx="539690" cy="7079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kern="0" dirty="0">
                  <a:solidFill>
                    <a:srgbClr val="C0504D"/>
                  </a:solidFill>
                  <a:latin typeface="+mn-lt"/>
                  <a:ea typeface="+mn-ea"/>
                </a:rPr>
                <a:t>…</a:t>
              </a:r>
            </a:p>
          </p:txBody>
        </p:sp>
        <p:cxnSp>
          <p:nvCxnSpPr>
            <p:cNvPr id="92181" name="Straight Arrow Connector 75"/>
            <p:cNvCxnSpPr>
              <a:cxnSpLocks noChangeShapeType="1"/>
            </p:cNvCxnSpPr>
            <p:nvPr/>
          </p:nvCxnSpPr>
          <p:spPr bwMode="auto">
            <a:xfrm flipH="1">
              <a:off x="1219200" y="5040868"/>
              <a:ext cx="902734" cy="750332"/>
            </a:xfrm>
            <a:prstGeom prst="straightConnector1">
              <a:avLst/>
            </a:prstGeom>
            <a:noFill/>
            <a:ln w="38100" algn="ctr">
              <a:solidFill>
                <a:srgbClr val="BE4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Box 76"/>
            <p:cNvSpPr txBox="1"/>
            <p:nvPr/>
          </p:nvSpPr>
          <p:spPr>
            <a:xfrm>
              <a:off x="381000" y="4354706"/>
              <a:ext cx="1466752" cy="3698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Contributions</a:t>
              </a:r>
            </a:p>
          </p:txBody>
        </p:sp>
        <p:cxnSp>
          <p:nvCxnSpPr>
            <p:cNvPr id="9218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1752600" y="3276600"/>
              <a:ext cx="457200" cy="1143000"/>
            </a:xfrm>
            <a:prstGeom prst="straightConnector1">
              <a:avLst/>
            </a:prstGeom>
            <a:noFill/>
            <a:ln w="28575" algn="ctr">
              <a:solidFill>
                <a:srgbClr val="63252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4" name="Straight Arrow Connector 78"/>
            <p:cNvCxnSpPr>
              <a:cxnSpLocks noChangeShapeType="1"/>
              <a:stCxn id="77" idx="3"/>
            </p:cNvCxnSpPr>
            <p:nvPr/>
          </p:nvCxnSpPr>
          <p:spPr bwMode="auto">
            <a:xfrm>
              <a:off x="1847555" y="4539734"/>
              <a:ext cx="1200445" cy="108466"/>
            </a:xfrm>
            <a:prstGeom prst="straightConnector1">
              <a:avLst/>
            </a:prstGeom>
            <a:noFill/>
            <a:ln w="28575" algn="ctr">
              <a:solidFill>
                <a:srgbClr val="63252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896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Intelligent Input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r>
              <a:rPr lang="en-US" altLang="en-US" smtClean="0"/>
              <a:t>Fuzzing is good but has limitations</a:t>
            </a:r>
          </a:p>
          <a:p>
            <a:r>
              <a:rPr lang="en-US" altLang="en-US" smtClean="0"/>
              <a:t>Another black-box GUI exploration technique</a:t>
            </a:r>
          </a:p>
          <a:p>
            <a:r>
              <a:rPr lang="en-US" altLang="en-US" smtClean="0"/>
              <a:t>Capable of filling meaningful text by inferring surrounding context</a:t>
            </a:r>
          </a:p>
          <a:p>
            <a:pPr lvl="1"/>
            <a:r>
              <a:rPr lang="en-US" altLang="en-US" smtClean="0"/>
              <a:t>Automatically fill out zip codes, phone # and even login credentials</a:t>
            </a:r>
          </a:p>
          <a:p>
            <a:pPr lvl="1"/>
            <a:r>
              <a:rPr lang="en-US" altLang="en-US" smtClean="0"/>
              <a:t>Sometimes increases </a:t>
            </a:r>
            <a:br>
              <a:rPr lang="en-US" altLang="en-US" smtClean="0"/>
            </a:br>
            <a:r>
              <a:rPr lang="en-US" altLang="en-US" smtClean="0"/>
              <a:t>coverage greatly</a:t>
            </a:r>
          </a:p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CB497-ADFD-476E-9575-5C3C6681AC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 smtClean="0"/>
          </a:p>
        </p:txBody>
      </p:sp>
      <p:pic>
        <p:nvPicPr>
          <p:cNvPr id="93189" name="Picture 4" descr="Pictur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300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Kernel-level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Useful for malware detection</a:t>
            </a:r>
          </a:p>
          <a:p>
            <a:pPr>
              <a:defRPr/>
            </a:pPr>
            <a:r>
              <a:rPr lang="en-US" dirty="0" smtClean="0"/>
              <a:t>Most root-capable malware can be logged for vulnerability conditions</a:t>
            </a:r>
          </a:p>
          <a:p>
            <a:pPr>
              <a:defRPr/>
            </a:pPr>
            <a:r>
              <a:rPr lang="en-US" dirty="0" smtClean="0"/>
              <a:t>Rage-against-the-cage </a:t>
            </a:r>
          </a:p>
          <a:p>
            <a:pPr lvl="1">
              <a:defRPr/>
            </a:pPr>
            <a:r>
              <a:rPr lang="en-US" dirty="0" smtClean="0"/>
              <a:t>Number of live processes for a user reaches a threshold</a:t>
            </a:r>
          </a:p>
          <a:p>
            <a:pPr>
              <a:defRPr/>
            </a:pPr>
            <a:r>
              <a:rPr lang="en-US" dirty="0" err="1" smtClean="0"/>
              <a:t>Exploid</a:t>
            </a:r>
            <a:r>
              <a:rPr lang="en-US" dirty="0" smtClean="0"/>
              <a:t> / </a:t>
            </a:r>
            <a:r>
              <a:rPr lang="en-US" dirty="0" err="1" smtClean="0"/>
              <a:t>Gingerbreak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Netlink</a:t>
            </a:r>
            <a:r>
              <a:rPr lang="en-US" dirty="0" smtClean="0"/>
              <a:t> packets sent to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    system daemons </a:t>
            </a: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67346-34E4-4572-A20D-69045050EC3E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94213" name="Picture 22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117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Disguise Techniques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04800" y="1722438"/>
            <a:ext cx="8229600" cy="4525962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Make the virtualized environment look like a real phone</a:t>
            </a:r>
          </a:p>
          <a:p>
            <a:pPr lvl="1"/>
            <a:r>
              <a:rPr lang="en-US" altLang="en-US" smtClean="0"/>
              <a:t>Phone identifiers and properties</a:t>
            </a:r>
          </a:p>
          <a:p>
            <a:pPr lvl="1"/>
            <a:r>
              <a:rPr lang="en-US" altLang="en-US" smtClean="0"/>
              <a:t>Data on phone, such as contacts, SMS, files</a:t>
            </a:r>
          </a:p>
          <a:p>
            <a:pPr lvl="1"/>
            <a:r>
              <a:rPr lang="en-US" altLang="en-US" smtClean="0"/>
              <a:t>Data from sensors like GPS</a:t>
            </a:r>
          </a:p>
          <a:p>
            <a:pPr lvl="1"/>
            <a:r>
              <a:rPr lang="en-US" altLang="en-US" smtClean="0"/>
              <a:t>Cannot be perfect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52E0F-4B47-4559-B1B4-F1C3472281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99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zh-CN" smtClean="0"/>
              <a:t>Android OS Popularity </a:t>
            </a:r>
            <a:endParaRPr kumimoji="1" lang="zh-CN" altLang="en-US" smtClean="0"/>
          </a:p>
        </p:txBody>
      </p:sp>
      <p:sp>
        <p:nvSpPr>
          <p:cNvPr id="23555" name="幻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241D9C-97D8-4367-8C0E-7F394BA65215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990600" y="6096000"/>
            <a:ext cx="7162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500"/>
              <a:t>Mobile OS Market Share, July 2014, by </a:t>
            </a:r>
            <a:r>
              <a:rPr kumimoji="1" lang="en-US" altLang="zh-CN" sz="2500" i="1"/>
              <a:t>dazeinfo.com</a:t>
            </a:r>
            <a:r>
              <a:rPr kumimoji="1" lang="en-US" altLang="zh-CN" sz="2500"/>
              <a:t>  </a:t>
            </a:r>
            <a:endParaRPr kumimoji="1" lang="zh-CN" altLang="en-US" sz="2500"/>
          </a:p>
        </p:txBody>
      </p:sp>
      <p:pic>
        <p:nvPicPr>
          <p:cNvPr id="2355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0" r="-7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Privacy Leakage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AppsPlayground</a:t>
            </a:r>
            <a:r>
              <a:rPr lang="en-US" dirty="0" smtClean="0"/>
              <a:t> automates </a:t>
            </a:r>
            <a:r>
              <a:rPr lang="en-US" dirty="0" err="1" smtClean="0"/>
              <a:t>TaintDroid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Large scale measurements - 3,968 apps from Android Market (Google Play)</a:t>
            </a:r>
          </a:p>
          <a:p>
            <a:pPr lvl="1">
              <a:defRPr/>
            </a:pPr>
            <a:r>
              <a:rPr lang="en-US" dirty="0" smtClean="0"/>
              <a:t>946 leak some info</a:t>
            </a:r>
          </a:p>
          <a:p>
            <a:pPr lvl="1">
              <a:defRPr/>
            </a:pPr>
            <a:r>
              <a:rPr lang="en-US" dirty="0" smtClean="0"/>
              <a:t>844 leak phone identifiers</a:t>
            </a:r>
          </a:p>
          <a:p>
            <a:pPr lvl="1">
              <a:defRPr/>
            </a:pPr>
            <a:r>
              <a:rPr lang="en-US" dirty="0" smtClean="0"/>
              <a:t>212 leak geographic location</a:t>
            </a:r>
          </a:p>
          <a:p>
            <a:pPr lvl="1">
              <a:defRPr/>
            </a:pPr>
            <a:r>
              <a:rPr lang="en-US" dirty="0" smtClean="0"/>
              <a:t>Leaks to a number of ad and analytics domains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417E78-0C62-49DD-A1EB-1C4D7A8AF17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556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Malware Detection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304800" y="1646238"/>
            <a:ext cx="8229600" cy="4525962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Case studies on DroidDream, FakePlayer, and DroidKungfu</a:t>
            </a:r>
          </a:p>
          <a:p>
            <a:r>
              <a:rPr lang="en-US" altLang="en-US" smtClean="0"/>
              <a:t>AppsPlayground’s detection techniques are effective at detecting malicious functionality</a:t>
            </a:r>
          </a:p>
          <a:p>
            <a:r>
              <a:rPr lang="en-US" altLang="en-US" smtClean="0"/>
              <a:t>Exploration techniques can help discover more sophisticated malware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DB355-2838-44C5-9B27-5FB5FE22B3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122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763000" cy="153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Backup for </a:t>
            </a:r>
            <a:r>
              <a:rPr lang="en-US" dirty="0" err="1" smtClean="0"/>
              <a:t>Appsplayground</a:t>
            </a:r>
            <a:endParaRPr lang="en-US" dirty="0"/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F67FF8-EC4E-49FD-8288-145881F46511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21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Dynamic vs. Static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83866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Dynamic Analysis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Static Analysis</a:t>
                      </a:r>
                      <a:endParaRPr lang="en-US" sz="2600" dirty="0"/>
                    </a:p>
                  </a:txBody>
                  <a:tcPr marT="45702" marB="45702"/>
                </a:tc>
              </a:tr>
              <a:tr h="88386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Coverage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Some code not executed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Mostly sound</a:t>
                      </a:r>
                      <a:endParaRPr lang="en-US" sz="2600" dirty="0"/>
                    </a:p>
                  </a:txBody>
                  <a:tcPr marT="45702" marB="45702"/>
                </a:tc>
              </a:tr>
              <a:tr h="48763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Accuracy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False negatives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False</a:t>
                      </a:r>
                      <a:r>
                        <a:rPr lang="en-US" sz="2600" baseline="0" dirty="0" smtClean="0"/>
                        <a:t> positives</a:t>
                      </a:r>
                      <a:endParaRPr lang="en-US" sz="2600" dirty="0"/>
                    </a:p>
                  </a:txBody>
                  <a:tcPr marT="45702" marB="45702"/>
                </a:tc>
              </a:tr>
              <a:tr h="128009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Dynamic Aspects (reflection, dynamic</a:t>
                      </a:r>
                      <a:r>
                        <a:rPr lang="en-US" sz="2600" baseline="0" dirty="0" smtClean="0"/>
                        <a:t> loading)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Handled without additional</a:t>
                      </a:r>
                      <a:r>
                        <a:rPr lang="en-US" sz="2600" baseline="0" dirty="0" smtClean="0"/>
                        <a:t> effort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Possibly unsound for these</a:t>
                      </a:r>
                      <a:endParaRPr lang="en-US" sz="2600" dirty="0"/>
                    </a:p>
                  </a:txBody>
                  <a:tcPr marT="45702" marB="45702"/>
                </a:tc>
              </a:tr>
              <a:tr h="88386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Execution context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Easily handled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Difficult to handle</a:t>
                      </a:r>
                      <a:endParaRPr lang="en-US" sz="2600" dirty="0"/>
                    </a:p>
                  </a:txBody>
                  <a:tcPr marT="45702" marB="45702"/>
                </a:tc>
              </a:tr>
              <a:tr h="487635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Performance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Usually</a:t>
                      </a:r>
                      <a:r>
                        <a:rPr lang="en-US" sz="2600" baseline="0" dirty="0" smtClean="0"/>
                        <a:t> slower</a:t>
                      </a:r>
                      <a:endParaRPr lang="en-US" sz="2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Usually</a:t>
                      </a:r>
                      <a:r>
                        <a:rPr lang="en-US" sz="2600" baseline="0" dirty="0" smtClean="0"/>
                        <a:t> faster</a:t>
                      </a:r>
                      <a:endParaRPr lang="en-US" sz="2600" dirty="0"/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99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FEE5A-44C0-45D3-9C1F-42688AC2D27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0371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Exploration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Measured in terms of code coverage</a:t>
            </a:r>
          </a:p>
          <a:p>
            <a:pPr lvl="1">
              <a:defRPr/>
            </a:pPr>
            <a:r>
              <a:rPr lang="en-US" dirty="0" smtClean="0"/>
              <a:t>33% mean code coverage</a:t>
            </a:r>
          </a:p>
          <a:p>
            <a:pPr lvl="2">
              <a:defRPr/>
            </a:pPr>
            <a:r>
              <a:rPr lang="en-US" dirty="0" smtClean="0"/>
              <a:t>More than double than trivial</a:t>
            </a:r>
          </a:p>
          <a:p>
            <a:pPr lvl="2">
              <a:defRPr/>
            </a:pPr>
            <a:r>
              <a:rPr lang="en-US" dirty="0" smtClean="0"/>
              <a:t>Black box technique</a:t>
            </a:r>
          </a:p>
          <a:p>
            <a:pPr lvl="2">
              <a:defRPr/>
            </a:pPr>
            <a:r>
              <a:rPr lang="en-US" dirty="0" smtClean="0"/>
              <a:t>Some code may be dead code</a:t>
            </a:r>
          </a:p>
          <a:p>
            <a:pPr lvl="2">
              <a:defRPr/>
            </a:pPr>
            <a:r>
              <a:rPr lang="en-US" dirty="0" smtClean="0"/>
              <a:t>Use symbolic execution in the future</a:t>
            </a:r>
          </a:p>
          <a:p>
            <a:pPr>
              <a:defRPr/>
            </a:pPr>
            <a:r>
              <a:rPr lang="en-US" dirty="0" err="1" smtClean="0"/>
              <a:t>Fuzzing</a:t>
            </a:r>
            <a:r>
              <a:rPr lang="en-US" dirty="0" smtClean="0"/>
              <a:t> and intelligent input both important</a:t>
            </a:r>
          </a:p>
          <a:p>
            <a:pPr lvl="1">
              <a:defRPr/>
            </a:pPr>
            <a:r>
              <a:rPr lang="en-US" dirty="0" err="1" smtClean="0"/>
              <a:t>Fuzzing</a:t>
            </a:r>
            <a:r>
              <a:rPr lang="en-US" dirty="0" smtClean="0"/>
              <a:t> helps when intelligent input can’t model GUI</a:t>
            </a:r>
          </a:p>
          <a:p>
            <a:pPr lvl="1">
              <a:defRPr/>
            </a:pPr>
            <a:r>
              <a:rPr lang="en-US" dirty="0" smtClean="0"/>
              <a:t>Intelligent input could sign up automatically for 34 different services in large scale experiments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E4D4A-6591-4EDA-B682-5D7D32CF9A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0329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Playground: Related Work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304800" y="1874838"/>
            <a:ext cx="8229600" cy="4525962"/>
          </a:xfrm>
        </p:spPr>
        <p:txBody>
          <a:bodyPr/>
          <a:lstStyle/>
          <a:p>
            <a:r>
              <a:rPr lang="en-US" altLang="en-US" smtClean="0"/>
              <a:t>Google Bouncer</a:t>
            </a:r>
          </a:p>
          <a:p>
            <a:pPr lvl="1"/>
            <a:r>
              <a:rPr lang="en-US" altLang="en-US" smtClean="0"/>
              <a:t>Similar aims; closed system</a:t>
            </a:r>
          </a:p>
          <a:p>
            <a:r>
              <a:rPr lang="en-US" altLang="en-US" smtClean="0"/>
              <a:t>DroidScope, Usenix Security’12</a:t>
            </a:r>
          </a:p>
          <a:p>
            <a:pPr lvl="1"/>
            <a:r>
              <a:rPr lang="en-US" altLang="en-US" smtClean="0"/>
              <a:t>Malware forensics</a:t>
            </a:r>
          </a:p>
          <a:p>
            <a:pPr lvl="1"/>
            <a:r>
              <a:rPr lang="en-US" altLang="en-US" smtClean="0"/>
              <a:t>Mostly manual</a:t>
            </a:r>
          </a:p>
          <a:p>
            <a:r>
              <a:rPr lang="en-US" altLang="en-US" smtClean="0"/>
              <a:t>SmartDroid, SPSM’12</a:t>
            </a:r>
          </a:p>
          <a:p>
            <a:pPr lvl="1"/>
            <a:r>
              <a:rPr lang="en-US" altLang="en-US" smtClean="0"/>
              <a:t>Uses static analysis to guide dynamic exploration</a:t>
            </a:r>
          </a:p>
          <a:p>
            <a:pPr lvl="1"/>
            <a:r>
              <a:rPr lang="en-US" altLang="en-US" smtClean="0"/>
              <a:t>Complementary to our approach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3AF7F4-ACA5-4E6D-A00A-2B836EA4352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9517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DroidChameleon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state-of-the-art Android anti-malware against transformation attacks</a:t>
            </a:r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DF3C1-DCC8-4088-8B75-A9FF6FF40CC2}" type="slidenum">
              <a:rPr lang="en-US" altLang="zh-CN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  <p:pic>
        <p:nvPicPr>
          <p:cNvPr id="102405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Introduction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4CC361-AA20-4FD7-AD8F-DC5AA9284B98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03429" name="TextBox 12"/>
          <p:cNvSpPr txBox="1">
            <a:spLocks noChangeArrowheads="1"/>
          </p:cNvSpPr>
          <p:nvPr/>
        </p:nvSpPr>
        <p:spPr bwMode="auto">
          <a:xfrm>
            <a:off x="533400" y="60960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Source: http://play.google.com/  | retrieved: 4/29/2013</a:t>
            </a:r>
          </a:p>
        </p:txBody>
      </p:sp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619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20383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Objective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Smartphone malware is evolving</a:t>
            </a:r>
          </a:p>
          <a:p>
            <a:pPr lvl="1"/>
            <a:r>
              <a:rPr lang="en-US" altLang="en-US" smtClean="0"/>
              <a:t>Encrypted exploits, encrypted C&amp;C information, obfuscated class names, …</a:t>
            </a:r>
          </a:p>
          <a:p>
            <a:pPr lvl="1"/>
            <a:r>
              <a:rPr lang="en-US" altLang="en-US" smtClean="0"/>
              <a:t>Polymorphic attacks already seen in the wild</a:t>
            </a:r>
          </a:p>
          <a:p>
            <a:r>
              <a:rPr lang="en-US" altLang="en-US" smtClean="0"/>
              <a:t>Technique: </a:t>
            </a:r>
            <a:r>
              <a:rPr lang="en-US" altLang="en-US" b="1" smtClean="0">
                <a:solidFill>
                  <a:schemeClr val="accent2"/>
                </a:solidFill>
              </a:rPr>
              <a:t>transform</a:t>
            </a:r>
            <a:r>
              <a:rPr lang="en-US" altLang="en-US" b="1" smtClean="0"/>
              <a:t> </a:t>
            </a:r>
            <a:r>
              <a:rPr lang="en-US" altLang="en-US" smtClean="0"/>
              <a:t>known malware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788A7-A05D-44B8-8EE5-F6A92DFE655B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30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What is the resistance of Android anti-malware against malware obfuscations?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Transformations: Three Types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54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F5833-2715-4167-BFA3-C46A6D80379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5334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en-US" altLang="en-US" smtClean="0"/>
              <a:t>Android Ecosystem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77850" y="1143000"/>
            <a:ext cx="8088313" cy="5410200"/>
            <a:chOff x="457200" y="363042"/>
            <a:chExt cx="8065878" cy="5781715"/>
          </a:xfrm>
        </p:grpSpPr>
        <p:pic>
          <p:nvPicPr>
            <p:cNvPr id="24580" name="Picture 2" descr="http://i.forbesimg.com/media/lists/companies/google_416x4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" t="33109" r="5789" b="33783"/>
            <a:stretch>
              <a:fillRect/>
            </a:stretch>
          </p:blipFill>
          <p:spPr bwMode="auto">
            <a:xfrm>
              <a:off x="507241" y="2743200"/>
              <a:ext cx="2190465" cy="81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10" descr="http://assets.ccartoday.com/_images/wp-content/uploads/2010/04/MobilePhon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1" t="11389" r="21194" b="11143"/>
            <a:stretch>
              <a:fillRect/>
            </a:stretch>
          </p:blipFill>
          <p:spPr bwMode="auto">
            <a:xfrm>
              <a:off x="3126407" y="2310785"/>
              <a:ext cx="1027662" cy="1845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4" descr="http://blog.peertransfer.com/wp-content/uploads/2013/06/4_us_wireless_carriers-430x3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7" b="17601"/>
            <a:stretch>
              <a:fillRect/>
            </a:stretch>
          </p:blipFill>
          <p:spPr bwMode="auto">
            <a:xfrm>
              <a:off x="457200" y="672099"/>
              <a:ext cx="2812964" cy="1396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3" name="Group 7"/>
            <p:cNvGrpSpPr>
              <a:grpSpLocks/>
            </p:cNvGrpSpPr>
            <p:nvPr/>
          </p:nvGrpSpPr>
          <p:grpSpPr bwMode="auto">
            <a:xfrm>
              <a:off x="3630070" y="695317"/>
              <a:ext cx="2643116" cy="1039399"/>
              <a:chOff x="4876801" y="3132444"/>
              <a:chExt cx="2643116" cy="1039399"/>
            </a:xfrm>
          </p:grpSpPr>
          <p:pic>
            <p:nvPicPr>
              <p:cNvPr id="24597" name="Picture 8" descr="http://i-cdn.phonearena.com/images/articles/17886-thumb/History-Logo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674" t="19415" r="27840" b="21649"/>
              <a:stretch>
                <a:fillRect/>
              </a:stretch>
            </p:blipFill>
            <p:spPr bwMode="auto">
              <a:xfrm>
                <a:off x="6096000" y="3503836"/>
                <a:ext cx="689212" cy="66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8" name="Picture 8" descr="http://i-cdn.phonearena.com/images/articles/17886-thumb/History-Logos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t="10750" r="39346" b="27264"/>
              <a:stretch>
                <a:fillRect/>
              </a:stretch>
            </p:blipFill>
            <p:spPr bwMode="auto">
              <a:xfrm>
                <a:off x="4876801" y="3132444"/>
                <a:ext cx="2643116" cy="702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84" name="Picture 12" descr="http://www.iconpng.com/png/large-icons/user-grou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88491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 descr="https://lh5.ggpht.com/xCsL4NrBzeH676lsyEmP-8Z5Hpw3rXC38R2-dUuXTc7jedwipLm3iMjyJ_Y0vFKHZQI=h9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548" y="2046477"/>
              <a:ext cx="790433" cy="118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4" descr="http://rockhealth.com/wp-content/uploads/2013/03/google-play-logo1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20" t="6514" r="27016" b="3391"/>
            <a:stretch>
              <a:fillRect/>
            </a:stretch>
          </p:blipFill>
          <p:spPr bwMode="auto">
            <a:xfrm>
              <a:off x="6705600" y="1400712"/>
              <a:ext cx="1195915" cy="129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0" descr="http://websava.com/wp-content/uploads/2014/09/best-anti-viru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88" y="4317448"/>
              <a:ext cx="2137008" cy="136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6" descr="http://icons.iconarchive.com/icons/aha-soft/people/256/users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07257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Box 13"/>
            <p:cNvSpPr txBox="1">
              <a:spLocks noChangeArrowheads="1"/>
            </p:cNvSpPr>
            <p:nvPr/>
          </p:nvSpPr>
          <p:spPr bwMode="auto">
            <a:xfrm>
              <a:off x="1407082" y="363042"/>
              <a:ext cx="913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Carriers</a:t>
              </a:r>
            </a:p>
          </p:txBody>
        </p:sp>
        <p:sp>
          <p:nvSpPr>
            <p:cNvPr id="24590" name="TextBox 14"/>
            <p:cNvSpPr txBox="1">
              <a:spLocks noChangeArrowheads="1"/>
            </p:cNvSpPr>
            <p:nvPr/>
          </p:nvSpPr>
          <p:spPr bwMode="auto">
            <a:xfrm>
              <a:off x="4191600" y="544535"/>
              <a:ext cx="9512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Vendors</a:t>
              </a:r>
            </a:p>
          </p:txBody>
        </p:sp>
        <p:sp>
          <p:nvSpPr>
            <p:cNvPr id="24591" name="TextBox 15"/>
            <p:cNvSpPr txBox="1">
              <a:spLocks noChangeArrowheads="1"/>
            </p:cNvSpPr>
            <p:nvPr/>
          </p:nvSpPr>
          <p:spPr bwMode="auto">
            <a:xfrm>
              <a:off x="7278314" y="1083715"/>
              <a:ext cx="12447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Application</a:t>
              </a:r>
              <a:br>
                <a:rPr lang="en-US" altLang="en-US" sz="1800"/>
              </a:br>
              <a:r>
                <a:rPr lang="en-US" altLang="en-US" sz="1800"/>
                <a:t>Stores</a:t>
              </a:r>
            </a:p>
          </p:txBody>
        </p:sp>
        <p:sp>
          <p:nvSpPr>
            <p:cNvPr id="24592" name="TextBox 16"/>
            <p:cNvSpPr txBox="1">
              <a:spLocks noChangeArrowheads="1"/>
            </p:cNvSpPr>
            <p:nvPr/>
          </p:nvSpPr>
          <p:spPr bwMode="auto">
            <a:xfrm>
              <a:off x="7282387" y="5345668"/>
              <a:ext cx="12366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Developers</a:t>
              </a:r>
            </a:p>
          </p:txBody>
        </p:sp>
        <p:sp>
          <p:nvSpPr>
            <p:cNvPr id="24593" name="TextBox 17"/>
            <p:cNvSpPr txBox="1">
              <a:spLocks noChangeArrowheads="1"/>
            </p:cNvSpPr>
            <p:nvPr/>
          </p:nvSpPr>
          <p:spPr bwMode="auto">
            <a:xfrm>
              <a:off x="4474761" y="5775425"/>
              <a:ext cx="703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Users</a:t>
              </a:r>
            </a:p>
          </p:txBody>
        </p:sp>
        <p:sp>
          <p:nvSpPr>
            <p:cNvPr id="24594" name="TextBox 18"/>
            <p:cNvSpPr txBox="1">
              <a:spLocks noChangeArrowheads="1"/>
            </p:cNvSpPr>
            <p:nvPr/>
          </p:nvSpPr>
          <p:spPr bwMode="auto">
            <a:xfrm>
              <a:off x="762000" y="5609103"/>
              <a:ext cx="1759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Security Vendors</a:t>
              </a:r>
            </a:p>
          </p:txBody>
        </p:sp>
        <p:sp>
          <p:nvSpPr>
            <p:cNvPr id="24595" name="TextBox 19"/>
            <p:cNvSpPr txBox="1">
              <a:spLocks noChangeArrowheads="1"/>
            </p:cNvSpPr>
            <p:nvPr/>
          </p:nvSpPr>
          <p:spPr bwMode="auto">
            <a:xfrm>
              <a:off x="5066267" y="3239686"/>
              <a:ext cx="1334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Applications</a:t>
              </a:r>
            </a:p>
          </p:txBody>
        </p:sp>
        <p:sp>
          <p:nvSpPr>
            <p:cNvPr id="24596" name="TextBox 20"/>
            <p:cNvSpPr txBox="1">
              <a:spLocks noChangeArrowheads="1"/>
            </p:cNvSpPr>
            <p:nvPr/>
          </p:nvSpPr>
          <p:spPr bwMode="auto">
            <a:xfrm>
              <a:off x="2895600" y="4191000"/>
              <a:ext cx="1619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Devices and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Trivial Transformations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altLang="en-US" smtClean="0"/>
              <a:t>Repacking</a:t>
            </a:r>
          </a:p>
          <a:p>
            <a:pPr lvl="1"/>
            <a:r>
              <a:rPr lang="en-US" altLang="en-US" smtClean="0"/>
              <a:t>Unzip, rezip, re-sign</a:t>
            </a:r>
          </a:p>
          <a:p>
            <a:pPr lvl="1"/>
            <a:r>
              <a:rPr lang="en-US" altLang="en-US" smtClean="0"/>
              <a:t>Changes signing key, checksum of whole app package</a:t>
            </a:r>
          </a:p>
          <a:p>
            <a:r>
              <a:rPr lang="en-US" altLang="en-US" smtClean="0"/>
              <a:t>Reassembling</a:t>
            </a:r>
          </a:p>
          <a:p>
            <a:pPr lvl="1"/>
            <a:r>
              <a:rPr lang="en-US" altLang="en-US" smtClean="0"/>
              <a:t>Disassemble bytecode, AndroidManifest, and resources and reassemble again</a:t>
            </a:r>
          </a:p>
          <a:p>
            <a:pPr lvl="1"/>
            <a:r>
              <a:rPr lang="en-US" altLang="en-US" smtClean="0"/>
              <a:t>Changes individual files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46A0CB-FEDB-423A-9337-DB1B5DF67F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675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DSA Transformations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Changing package name</a:t>
            </a:r>
          </a:p>
          <a:p>
            <a:r>
              <a:rPr lang="en-US" altLang="en-US" smtClean="0"/>
              <a:t>Identifier renaming</a:t>
            </a:r>
          </a:p>
          <a:p>
            <a:r>
              <a:rPr lang="en-US" altLang="en-US" smtClean="0"/>
              <a:t>Data encryption</a:t>
            </a:r>
          </a:p>
          <a:p>
            <a:r>
              <a:rPr lang="en-US" altLang="en-US" smtClean="0"/>
              <a:t>Encrypting payloads and native exploits</a:t>
            </a:r>
          </a:p>
          <a:p>
            <a:r>
              <a:rPr lang="en-US" altLang="en-US" smtClean="0"/>
              <a:t>Call indirections</a:t>
            </a:r>
          </a:p>
          <a:p>
            <a:r>
              <a:rPr lang="en-US" altLang="en-US" smtClean="0"/>
              <a:t>…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99BA06-B7C5-4527-980B-05F7923CA6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69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10 Anti-malware products evaluated</a:t>
            </a:r>
          </a:p>
          <a:p>
            <a:pPr lvl="1">
              <a:defRPr/>
            </a:pPr>
            <a:r>
              <a:rPr lang="en-US" dirty="0" smtClean="0"/>
              <a:t>AVG, Symantec, Lookout, ESET, Dr. Web, Kaspersky, Trend Micro, </a:t>
            </a:r>
            <a:r>
              <a:rPr lang="en-US" dirty="0" err="1" smtClean="0"/>
              <a:t>ESTSoft</a:t>
            </a:r>
            <a:r>
              <a:rPr lang="en-US" dirty="0" smtClean="0"/>
              <a:t> (</a:t>
            </a:r>
            <a:r>
              <a:rPr lang="en-US" dirty="0" err="1" smtClean="0"/>
              <a:t>ALYac</a:t>
            </a:r>
            <a:r>
              <a:rPr lang="en-US" dirty="0" smtClean="0"/>
              <a:t>), </a:t>
            </a:r>
            <a:r>
              <a:rPr lang="en-US" dirty="0" err="1" smtClean="0"/>
              <a:t>Zoner</a:t>
            </a:r>
            <a:r>
              <a:rPr lang="en-US" dirty="0" smtClean="0"/>
              <a:t>, </a:t>
            </a:r>
            <a:r>
              <a:rPr lang="en-US" dirty="0" err="1" smtClean="0"/>
              <a:t>Webroot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Mostly million-figure installs; &gt; 10M for three</a:t>
            </a:r>
          </a:p>
          <a:p>
            <a:pPr lvl="1">
              <a:defRPr/>
            </a:pPr>
            <a:r>
              <a:rPr lang="en-US" dirty="0" smtClean="0"/>
              <a:t>All fully functional</a:t>
            </a:r>
          </a:p>
          <a:p>
            <a:pPr>
              <a:defRPr/>
            </a:pPr>
            <a:r>
              <a:rPr lang="en-US" dirty="0" smtClean="0"/>
              <a:t>6 Malware samples used</a:t>
            </a:r>
          </a:p>
          <a:p>
            <a:pPr lvl="1">
              <a:defRPr/>
            </a:pPr>
            <a:r>
              <a:rPr lang="en-US" dirty="0" err="1" smtClean="0"/>
              <a:t>DroidDream</a:t>
            </a:r>
            <a:r>
              <a:rPr lang="en-US" dirty="0" smtClean="0"/>
              <a:t>, </a:t>
            </a:r>
            <a:r>
              <a:rPr lang="en-US" dirty="0" err="1" smtClean="0"/>
              <a:t>Geinimi</a:t>
            </a:r>
            <a:r>
              <a:rPr lang="en-US" dirty="0" smtClean="0"/>
              <a:t>, </a:t>
            </a:r>
            <a:r>
              <a:rPr lang="en-US" dirty="0" err="1" smtClean="0"/>
              <a:t>FakePlayer</a:t>
            </a:r>
            <a:r>
              <a:rPr lang="en-US" dirty="0" smtClean="0"/>
              <a:t>, </a:t>
            </a:r>
            <a:r>
              <a:rPr lang="en-US" dirty="0" err="1" smtClean="0"/>
              <a:t>BgServ</a:t>
            </a:r>
            <a:r>
              <a:rPr lang="en-US" dirty="0" smtClean="0"/>
              <a:t>, </a:t>
            </a:r>
            <a:r>
              <a:rPr lang="en-US" dirty="0" err="1" smtClean="0"/>
              <a:t>BaseBridge</a:t>
            </a:r>
            <a:r>
              <a:rPr lang="en-US" dirty="0" smtClean="0"/>
              <a:t>, Plankton</a:t>
            </a:r>
          </a:p>
          <a:p>
            <a:pPr>
              <a:defRPr/>
            </a:pPr>
            <a:r>
              <a:rPr lang="en-US" dirty="0" smtClean="0"/>
              <a:t>Last done in February 2013.</a:t>
            </a: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9E68E-B7D1-4F25-9E4D-41C625BAAA79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DroidDream Example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305799" cy="4987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1066800"/>
                <a:gridCol w="1371600"/>
                <a:gridCol w="1371600"/>
                <a:gridCol w="1143000"/>
                <a:gridCol w="1066799"/>
              </a:tblGrid>
              <a:tr h="3707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AVG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Symantec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Lookout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ESET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Dr. Web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Repack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Reassemble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Rename package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Encrypt</a:t>
                      </a:r>
                    </a:p>
                    <a:p>
                      <a:r>
                        <a:rPr lang="en-US" sz="1800" dirty="0" smtClean="0"/>
                        <a:t>Exploit (EE)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Rename identifiers (RI)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Encrypt Data</a:t>
                      </a:r>
                      <a:r>
                        <a:rPr lang="en-US" sz="1800" baseline="0" dirty="0" smtClean="0"/>
                        <a:t> (ED)</a:t>
                      </a:r>
                      <a:endParaRPr lang="en-US" sz="1800" dirty="0" smtClean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Call Indirection (CI)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RI+EE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EE+ED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EE+Rename</a:t>
                      </a:r>
                      <a:r>
                        <a:rPr lang="en-US" sz="1800" baseline="0" dirty="0" smtClean="0"/>
                        <a:t> Files</a:t>
                      </a:r>
                      <a:endParaRPr lang="en-US" sz="1800" dirty="0" smtClean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EE+CI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96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6503B-99B6-4A3D-BB65-010D045C91B3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DroidDream Example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305800" cy="498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1101291"/>
                <a:gridCol w="1311442"/>
                <a:gridCol w="1398871"/>
                <a:gridCol w="1049154"/>
                <a:gridCol w="13114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Kasp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r>
                        <a:rPr lang="en-US" baseline="0" dirty="0" smtClean="0"/>
                        <a:t> 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Webroot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Repack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Reassemble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package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</a:t>
                      </a:r>
                    </a:p>
                    <a:p>
                      <a:r>
                        <a:rPr lang="en-US" dirty="0" smtClean="0"/>
                        <a:t>Exploit (EE)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identifiers (RI)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 (ED)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Indirection (CI)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RI+EE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EE+ED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EE+Rename</a:t>
                      </a:r>
                      <a:r>
                        <a:rPr lang="en-US" baseline="0" dirty="0" smtClean="0"/>
                        <a:t> Files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EE+CI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06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8ACB84-50B9-4411-8EF1-CE48AA692FEA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Findings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altLang="en-US" smtClean="0"/>
              <a:t>All the studied tools found vulnerable to common transformations</a:t>
            </a:r>
          </a:p>
          <a:p>
            <a:r>
              <a:rPr lang="en-US" altLang="en-US" smtClean="0"/>
              <a:t>At least 43% signatures are not based on code-level artifacts</a:t>
            </a:r>
          </a:p>
          <a:p>
            <a:r>
              <a:rPr lang="en-US" altLang="en-US" smtClean="0"/>
              <a:t>90% signatures do not require static analysis of Bytecode. Only one tool (Dr. Web) found to be using static analysis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B3B1F-76A5-4B1D-8250-54BF4BECF725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Signature Evolution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altLang="en-US" smtClean="0"/>
              <a:t>Study over one year (Feb 2012 – Feb 2013)</a:t>
            </a:r>
          </a:p>
          <a:p>
            <a:r>
              <a:rPr lang="en-US" altLang="en-US" smtClean="0"/>
              <a:t>Key finding: Anti-malware tools have evolved towards content-based signatures</a:t>
            </a:r>
          </a:p>
          <a:p>
            <a:r>
              <a:rPr lang="en-US" altLang="en-US" smtClean="0"/>
              <a:t>Last year 45% of signatures were evaded by trivial transformations compared to 16% this year</a:t>
            </a:r>
          </a:p>
          <a:p>
            <a:r>
              <a:rPr lang="en-US" altLang="en-US" smtClean="0"/>
              <a:t>Content-based signatures are still not sufficient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A7A95-01CF-4B40-A373-B13C7C39565D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Solutions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36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FD326-488F-4906-A6CC-D48BA22F0459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Takeaways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1E8685-C754-42EB-821B-36D8E81B5A47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focus of a Dark Reading article on April 29, 2013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Then featured by </a:t>
            </a:r>
            <a:r>
              <a:rPr lang="en-US" dirty="0">
                <a:hlinkClick r:id="rId2"/>
              </a:rPr>
              <a:t>Information Week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The H</a:t>
            </a:r>
            <a:r>
              <a:rPr lang="en-US" dirty="0"/>
              <a:t>, </a:t>
            </a:r>
            <a:r>
              <a:rPr lang="en-US" dirty="0" err="1">
                <a:hlinkClick r:id="rId4"/>
              </a:rPr>
              <a:t>heise</a:t>
            </a:r>
            <a:r>
              <a:rPr lang="en-US" dirty="0">
                <a:hlinkClick r:id="rId4"/>
              </a:rPr>
              <a:t> Security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Security Week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Slashdot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Help Net Security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ISS Source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EFY Times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Tech News Daily</a:t>
            </a:r>
            <a:r>
              <a:rPr lang="en-US" dirty="0"/>
              <a:t>, </a:t>
            </a:r>
            <a:r>
              <a:rPr lang="en-US" dirty="0" err="1">
                <a:hlinkClick r:id="rId11"/>
              </a:rPr>
              <a:t>Fudzilla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VirusFreePhone</a:t>
            </a:r>
            <a:r>
              <a:rPr lang="en-US" dirty="0"/>
              <a:t>, </a:t>
            </a:r>
            <a:r>
              <a:rPr lang="en-US" dirty="0">
                <a:hlinkClick r:id="rId13"/>
              </a:rPr>
              <a:t>McCormick Northwestern News</a:t>
            </a:r>
            <a:r>
              <a:rPr lang="en-US" dirty="0"/>
              <a:t>, and </a:t>
            </a:r>
            <a:r>
              <a:rPr lang="en-US" dirty="0" err="1">
                <a:hlinkClick r:id="rId14"/>
              </a:rPr>
              <a:t>ScienceDaily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Contacted by Lookout, AVG and McAfee regarding transformation samples and tools</a:t>
            </a:r>
            <a:endParaRPr 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5759DE-4C37-43C4-AFEA-9C330CBFEBDE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410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Android Threats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798638"/>
            <a:ext cx="8229600" cy="4525962"/>
          </a:xfrm>
        </p:spPr>
        <p:txBody>
          <a:bodyPr/>
          <a:lstStyle/>
          <a:p>
            <a:r>
              <a:rPr lang="en-US" altLang="en-US" smtClean="0"/>
              <a:t>Malware</a:t>
            </a:r>
          </a:p>
          <a:p>
            <a:pPr lvl="1"/>
            <a:r>
              <a:rPr lang="en-US" altLang="en-US" smtClean="0"/>
              <a:t>The number is increasing consistently</a:t>
            </a:r>
          </a:p>
          <a:p>
            <a:pPr lvl="1"/>
            <a:r>
              <a:rPr lang="en-US" altLang="en-US" smtClean="0"/>
              <a:t>Anti-malware ineffective at catching zero-day and polymorphic malware</a:t>
            </a:r>
          </a:p>
          <a:p>
            <a:r>
              <a:rPr lang="en-US" altLang="en-US" smtClean="0"/>
              <a:t>Information Leakage</a:t>
            </a:r>
          </a:p>
          <a:p>
            <a:pPr lvl="1"/>
            <a:r>
              <a:rPr lang="en-US" altLang="en-US" smtClean="0"/>
              <a:t>Users often have no way to even know what info is being leaked out of their device</a:t>
            </a:r>
          </a:p>
          <a:p>
            <a:pPr lvl="1"/>
            <a:r>
              <a:rPr lang="en-US" altLang="en-US" smtClean="0"/>
              <a:t>Even legitimate apps leak private info though the user may not be aware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2B6DED-AB9A-4BA5-BA50-B813C8CBB137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25605" name="Picture 4" descr="http://farm4.staticflickr.com/3334/3425590711_e779c7e6cc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781800" y="1979613"/>
            <a:ext cx="2362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cs typeface="Arial" panose="020B0604020202020204" pitchFamily="34" charset="0"/>
              </a:rPr>
              <a:t>flickr.com/photos/panda_security_france/</a:t>
            </a:r>
          </a:p>
        </p:txBody>
      </p:sp>
    </p:spTree>
    <p:extLst>
      <p:ext uri="{BB962C8B-B14F-4D97-AF65-F5344CB8AC3E}">
        <p14:creationId xmlns:p14="http://schemas.microsoft.com/office/powerpoint/2010/main" val="1670773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Conclusion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r>
              <a:rPr lang="en-US" altLang="en-US" smtClean="0"/>
              <a:t>Developed a systematic framework for transforming malware</a:t>
            </a:r>
          </a:p>
          <a:p>
            <a:r>
              <a:rPr lang="en-US" altLang="en-US" smtClean="0"/>
              <a:t>Evaluated latest popular Android anti-malware products</a:t>
            </a:r>
          </a:p>
          <a:p>
            <a:r>
              <a:rPr lang="en-US" altLang="en-US" smtClean="0"/>
              <a:t>All products vulnerable to malware transformations</a:t>
            </a:r>
          </a:p>
          <a:p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2FD36-36C2-4054-ACED-8DBCA66B62C9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4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Previous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Static analysis: not sufficient</a:t>
            </a:r>
          </a:p>
          <a:p>
            <a:pPr lvl="1">
              <a:defRPr/>
            </a:pPr>
            <a:r>
              <a:rPr lang="en-US" dirty="0" smtClean="0"/>
              <a:t>It does not identify the conditions under which a leak happens.</a:t>
            </a:r>
          </a:p>
          <a:p>
            <a:pPr lvl="2">
              <a:defRPr/>
            </a:pPr>
            <a:r>
              <a:rPr lang="en-US" dirty="0" smtClean="0"/>
              <a:t>Such conditions may be legitimate or may not happen at all at run time</a:t>
            </a:r>
          </a:p>
          <a:p>
            <a:pPr lvl="1">
              <a:defRPr/>
            </a:pPr>
            <a:r>
              <a:rPr lang="en-US" dirty="0" smtClean="0"/>
              <a:t>Need real-time monitoring</a:t>
            </a:r>
          </a:p>
          <a:p>
            <a:pPr>
              <a:defRPr/>
            </a:pPr>
            <a:r>
              <a:rPr lang="en-US" dirty="0" err="1" smtClean="0"/>
              <a:t>TaintDroid</a:t>
            </a:r>
            <a:r>
              <a:rPr lang="en-US" dirty="0" smtClean="0"/>
              <a:t>: real-time but not usable</a:t>
            </a:r>
          </a:p>
          <a:p>
            <a:pPr lvl="1">
              <a:defRPr/>
            </a:pPr>
            <a:r>
              <a:rPr lang="en-US" dirty="0" smtClean="0"/>
              <a:t>Requires installing a custom Android ROM</a:t>
            </a:r>
          </a:p>
          <a:p>
            <a:pPr lvl="2">
              <a:defRPr/>
            </a:pPr>
            <a:r>
              <a:rPr lang="en-US" dirty="0" smtClean="0"/>
              <a:t>Not possible with some vendors</a:t>
            </a:r>
          </a:p>
          <a:p>
            <a:pPr lvl="2">
              <a:defRPr/>
            </a:pPr>
            <a:r>
              <a:rPr lang="en-US" dirty="0" smtClean="0"/>
              <a:t>End-user does not have the skill-set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61F75-0BAD-4D70-9E10-3F7DB72505E7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Callback Example</a:t>
            </a:r>
          </a:p>
        </p:txBody>
      </p:sp>
      <p:sp>
        <p:nvSpPr>
          <p:cNvPr id="118787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878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The </a:t>
            </a:r>
            <a:r>
              <a:rPr lang="en-US" altLang="en-US" smtClean="0">
                <a:latin typeface="Consolas" panose="020B0609020204030204" pitchFamily="49" charset="0"/>
                <a:cs typeface="Consolas" panose="020B0609020204030204" pitchFamily="49" charset="0"/>
              </a:rPr>
              <a:t>toString()</a:t>
            </a:r>
            <a:r>
              <a:rPr lang="en-US" altLang="en-US" smtClean="0">
                <a:cs typeface="Consolas" panose="020B0609020204030204" pitchFamily="49" charset="0"/>
              </a:rPr>
              <a:t> method may be called by a framework API and the returned string used elsewhere.</a:t>
            </a:r>
            <a:endParaRPr lang="en-US" altLang="en-US" smtClean="0"/>
          </a:p>
        </p:txBody>
      </p:sp>
      <p:sp>
        <p:nvSpPr>
          <p:cNvPr id="1187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04E29-8E14-4DD1-BB1B-A79B6AC135AC}" type="slidenum">
              <a:rPr lang="en-US" altLang="zh-C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1600200"/>
            <a:ext cx="8382000" cy="2205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4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ulist">
  <a:themeElements>
    <a:clrScheme name="1_nul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ulis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buNone/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nul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11897</TotalTime>
  <Words>3978</Words>
  <Application>Microsoft Office PowerPoint</Application>
  <PresentationFormat>On-screen Show (4:3)</PresentationFormat>
  <Paragraphs>885</Paragraphs>
  <Slides>92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1_nulist</vt:lpstr>
      <vt:lpstr>1_Office Theme</vt:lpstr>
      <vt:lpstr>公式</vt:lpstr>
      <vt:lpstr>Toward a Trustworthy Android Ecosystem</vt:lpstr>
      <vt:lpstr>Self Introduction</vt:lpstr>
      <vt:lpstr>Self Introduction (cont’d)</vt:lpstr>
      <vt:lpstr>Self Introduction (cont’d)</vt:lpstr>
      <vt:lpstr>Major Research Areas</vt:lpstr>
      <vt:lpstr>Smartphone Security</vt:lpstr>
      <vt:lpstr>Android OS Popularity </vt:lpstr>
      <vt:lpstr>Android Ecosystem</vt:lpstr>
      <vt:lpstr>Android Threats</vt:lpstr>
      <vt:lpstr>Privacy Leakage</vt:lpstr>
      <vt:lpstr>New Challenges &amp; Opportunities</vt:lpstr>
      <vt:lpstr>Our Solutions</vt:lpstr>
      <vt:lpstr>Systems Developed</vt:lpstr>
      <vt:lpstr>PowerPoint Presentation</vt:lpstr>
      <vt:lpstr>Malvertising Detection</vt:lpstr>
      <vt:lpstr>Systems Developed II</vt:lpstr>
      <vt:lpstr>Vetting SSL Usage in Applications</vt:lpstr>
      <vt:lpstr>AutoCog Application</vt:lpstr>
      <vt:lpstr>AppShield</vt:lpstr>
      <vt:lpstr>Evolution of Mobile Solutions for Enterprise</vt:lpstr>
      <vt:lpstr>Major EMM Methods</vt:lpstr>
      <vt:lpstr>Comparison with Existing Systems</vt:lpstr>
      <vt:lpstr>AppShield UI</vt:lpstr>
      <vt:lpstr>MCM Security Policy</vt:lpstr>
      <vt:lpstr>Mobile Security Research @ LIST</vt:lpstr>
      <vt:lpstr>Major Research Areas</vt:lpstr>
      <vt:lpstr>Studying Mobile Malvertising</vt:lpstr>
      <vt:lpstr>Malvertising: Methodology</vt:lpstr>
      <vt:lpstr>Malvertising: Methodology</vt:lpstr>
      <vt:lpstr>Detection Oracles</vt:lpstr>
      <vt:lpstr>Malvertising: Results</vt:lpstr>
      <vt:lpstr>Case Study</vt:lpstr>
      <vt:lpstr>MAM Dashboard</vt:lpstr>
      <vt:lpstr>Previous Solutions</vt:lpstr>
      <vt:lpstr>Approach: Inlined Taint-tracking</vt:lpstr>
      <vt:lpstr>Our Approach</vt:lpstr>
      <vt:lpstr>Comparison</vt:lpstr>
      <vt:lpstr>Deployment A: PrivacyShield App</vt:lpstr>
      <vt:lpstr>Deployment B</vt:lpstr>
      <vt:lpstr>Overall Scenario</vt:lpstr>
      <vt:lpstr>Challenges and Solutions</vt:lpstr>
      <vt:lpstr>Instrumentation Workflow</vt:lpstr>
      <vt:lpstr>Implementation and Evaluation</vt:lpstr>
      <vt:lpstr>Performance Overhead</vt:lpstr>
      <vt:lpstr>Instructions instrumented</vt:lpstr>
      <vt:lpstr>Limitations</vt:lpstr>
      <vt:lpstr>PrivacyShield Summary</vt:lpstr>
      <vt:lpstr>AutoCog</vt:lpstr>
      <vt:lpstr>Motivation</vt:lpstr>
      <vt:lpstr>Motivation</vt:lpstr>
      <vt:lpstr>Usages</vt:lpstr>
      <vt:lpstr>Challenges</vt:lpstr>
      <vt:lpstr>Contributions</vt:lpstr>
      <vt:lpstr>System Overview</vt:lpstr>
      <vt:lpstr>DPR Model</vt:lpstr>
      <vt:lpstr>Samples in DPR Model</vt:lpstr>
      <vt:lpstr>Evaluation</vt:lpstr>
      <vt:lpstr>Evaluation (cont’d)</vt:lpstr>
      <vt:lpstr>Accuracy</vt:lpstr>
      <vt:lpstr>Measurement</vt:lpstr>
      <vt:lpstr>Deployment: AutoCog Application</vt:lpstr>
      <vt:lpstr>Deployment: Web Portal</vt:lpstr>
      <vt:lpstr>AppsPlayground</vt:lpstr>
      <vt:lpstr>AppsPlayground</vt:lpstr>
      <vt:lpstr>Architecture</vt:lpstr>
      <vt:lpstr>Architecture</vt:lpstr>
      <vt:lpstr>Intelligent Input</vt:lpstr>
      <vt:lpstr>Kernel-level Monitoring</vt:lpstr>
      <vt:lpstr>Disguise Techniques</vt:lpstr>
      <vt:lpstr>Privacy Leakage Results</vt:lpstr>
      <vt:lpstr>Malware Detection</vt:lpstr>
      <vt:lpstr>Backup for Appsplayground</vt:lpstr>
      <vt:lpstr>Dynamic vs. Static</vt:lpstr>
      <vt:lpstr>Exploration Effectiveness</vt:lpstr>
      <vt:lpstr>Playground: Related Work</vt:lpstr>
      <vt:lpstr>DroidChameleon</vt:lpstr>
      <vt:lpstr>Introduction</vt:lpstr>
      <vt:lpstr>Objective</vt:lpstr>
      <vt:lpstr>Transformations: Three Types</vt:lpstr>
      <vt:lpstr>Trivial Transformations</vt:lpstr>
      <vt:lpstr>DSA Transformations</vt:lpstr>
      <vt:lpstr>Evaluation</vt:lpstr>
      <vt:lpstr>DroidDream Example</vt:lpstr>
      <vt:lpstr>DroidDream Example</vt:lpstr>
      <vt:lpstr>Findings</vt:lpstr>
      <vt:lpstr>Signature Evolution</vt:lpstr>
      <vt:lpstr>Solutions</vt:lpstr>
      <vt:lpstr>Takeaways</vt:lpstr>
      <vt:lpstr>Impact</vt:lpstr>
      <vt:lpstr>Conclusion</vt:lpstr>
      <vt:lpstr>Previous Solutions</vt:lpstr>
      <vt:lpstr>Callback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Trustworthy Android Ecosystem</dc:title>
  <dc:creator>vaibhav</dc:creator>
  <cp:lastModifiedBy>Yan Chen</cp:lastModifiedBy>
  <cp:revision>57</cp:revision>
  <dcterms:created xsi:type="dcterms:W3CDTF">2012-08-28T18:19:58Z</dcterms:created>
  <dcterms:modified xsi:type="dcterms:W3CDTF">2015-08-26T15:18:49Z</dcterms:modified>
</cp:coreProperties>
</file>