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6" r:id="rId15"/>
    <p:sldId id="317" r:id="rId16"/>
    <p:sldId id="318" r:id="rId17"/>
    <p:sldId id="319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52" r:id="rId48"/>
    <p:sldId id="298" r:id="rId49"/>
    <p:sldId id="296" r:id="rId50"/>
    <p:sldId id="299" r:id="rId51"/>
    <p:sldId id="301" r:id="rId52"/>
    <p:sldId id="30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0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10" autoAdjust="0"/>
  </p:normalViewPr>
  <p:slideViewPr>
    <p:cSldViewPr>
      <p:cViewPr varScale="1">
        <p:scale>
          <a:sx n="61" d="100"/>
          <a:sy n="61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1B53C-3F79-4F1A-BECF-3055FB77A46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31FD9C-311F-4FB7-8DC6-1F54D27997C6}">
      <dgm:prSet/>
      <dgm:spPr/>
      <dgm:t>
        <a:bodyPr/>
        <a:lstStyle/>
        <a:p>
          <a:pPr rtl="0"/>
          <a:r>
            <a:rPr lang="en-US" dirty="0" smtClean="0"/>
            <a:t>Android malware – a real concern</a:t>
          </a:r>
          <a:endParaRPr lang="en-US" dirty="0"/>
        </a:p>
      </dgm:t>
    </dgm:pt>
    <dgm:pt modelId="{699F8BC8-19E5-4AFC-BFA0-0442A0AFE3E9}" type="parTrans" cxnId="{FD61B6D4-1565-4435-BB1F-F16876096D91}">
      <dgm:prSet/>
      <dgm:spPr/>
      <dgm:t>
        <a:bodyPr/>
        <a:lstStyle/>
        <a:p>
          <a:endParaRPr lang="en-US"/>
        </a:p>
      </dgm:t>
    </dgm:pt>
    <dgm:pt modelId="{CC851EC9-4AFF-4DF2-8169-D955B19D0E30}" type="sibTrans" cxnId="{FD61B6D4-1565-4435-BB1F-F16876096D91}">
      <dgm:prSet/>
      <dgm:spPr/>
      <dgm:t>
        <a:bodyPr/>
        <a:lstStyle/>
        <a:p>
          <a:endParaRPr lang="en-US"/>
        </a:p>
      </dgm:t>
    </dgm:pt>
    <dgm:pt modelId="{5D67223E-2F24-4F57-BD0B-DF41C0B5D7E2}">
      <dgm:prSet/>
      <dgm:spPr/>
      <dgm:t>
        <a:bodyPr/>
        <a:lstStyle/>
        <a:p>
          <a:pPr rtl="0"/>
          <a:r>
            <a:rPr lang="en-US" dirty="0" smtClean="0"/>
            <a:t>Many Anti-malware offerings for Android</a:t>
          </a:r>
          <a:endParaRPr lang="en-US" dirty="0"/>
        </a:p>
      </dgm:t>
    </dgm:pt>
    <dgm:pt modelId="{A82C8E1D-2F73-45FC-A40D-61FA01D95FF8}" type="parTrans" cxnId="{BACE3E03-4B9C-4053-B90B-6FEA83910777}">
      <dgm:prSet/>
      <dgm:spPr/>
      <dgm:t>
        <a:bodyPr/>
        <a:lstStyle/>
        <a:p>
          <a:endParaRPr lang="en-US"/>
        </a:p>
      </dgm:t>
    </dgm:pt>
    <dgm:pt modelId="{FC26C62D-941E-4B37-AA6A-2A6EEC5E9E46}" type="sibTrans" cxnId="{BACE3E03-4B9C-4053-B90B-6FEA83910777}">
      <dgm:prSet/>
      <dgm:spPr/>
      <dgm:t>
        <a:bodyPr/>
        <a:lstStyle/>
        <a:p>
          <a:endParaRPr lang="en-US"/>
        </a:p>
      </dgm:t>
    </dgm:pt>
    <dgm:pt modelId="{40C54B60-5970-4C83-9709-3CD6AB7F66D3}">
      <dgm:prSet/>
      <dgm:spPr/>
      <dgm:t>
        <a:bodyPr/>
        <a:lstStyle/>
        <a:p>
          <a:pPr rtl="0"/>
          <a:r>
            <a:rPr lang="en-US" dirty="0" smtClean="0"/>
            <a:t>Many are very popular</a:t>
          </a:r>
          <a:endParaRPr lang="en-US" dirty="0"/>
        </a:p>
      </dgm:t>
    </dgm:pt>
    <dgm:pt modelId="{907B8209-31FC-499C-A784-D6DD0272764E}" type="parTrans" cxnId="{39D0D65D-7A1B-4EC1-8FAF-5CDFF3BF19ED}">
      <dgm:prSet/>
      <dgm:spPr/>
      <dgm:t>
        <a:bodyPr/>
        <a:lstStyle/>
        <a:p>
          <a:endParaRPr lang="en-US"/>
        </a:p>
      </dgm:t>
    </dgm:pt>
    <dgm:pt modelId="{D3E22422-5963-457F-8B56-D2C61C5746AD}" type="sibTrans" cxnId="{39D0D65D-7A1B-4EC1-8FAF-5CDFF3BF19ED}">
      <dgm:prSet/>
      <dgm:spPr/>
      <dgm:t>
        <a:bodyPr/>
        <a:lstStyle/>
        <a:p>
          <a:endParaRPr lang="en-US"/>
        </a:p>
      </dgm:t>
    </dgm:pt>
    <dgm:pt modelId="{1EF23476-AF60-4FDF-B6F2-78182DB69E82}" type="pres">
      <dgm:prSet presAssocID="{A8B1B53C-3F79-4F1A-BECF-3055FB77A4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B4CD3-B7CE-4612-98CB-12F553566C30}" type="pres">
      <dgm:prSet presAssocID="{B831FD9C-311F-4FB7-8DC6-1F54D27997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97772-7C30-4581-92DF-00FFF0E8B6B5}" type="pres">
      <dgm:prSet presAssocID="{CC851EC9-4AFF-4DF2-8169-D955B19D0E30}" presName="spacer" presStyleCnt="0"/>
      <dgm:spPr/>
    </dgm:pt>
    <dgm:pt modelId="{7E20E7AF-0245-4A37-BE8E-28FEED34A905}" type="pres">
      <dgm:prSet presAssocID="{5D67223E-2F24-4F57-BD0B-DF41C0B5D7E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7744E-27A8-45B1-81F7-7ED6E747A9E8}" type="pres">
      <dgm:prSet presAssocID="{5D67223E-2F24-4F57-BD0B-DF41C0B5D7E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1B6D4-1565-4435-BB1F-F16876096D91}" srcId="{A8B1B53C-3F79-4F1A-BECF-3055FB77A461}" destId="{B831FD9C-311F-4FB7-8DC6-1F54D27997C6}" srcOrd="0" destOrd="0" parTransId="{699F8BC8-19E5-4AFC-BFA0-0442A0AFE3E9}" sibTransId="{CC851EC9-4AFF-4DF2-8169-D955B19D0E30}"/>
    <dgm:cxn modelId="{BACE3E03-4B9C-4053-B90B-6FEA83910777}" srcId="{A8B1B53C-3F79-4F1A-BECF-3055FB77A461}" destId="{5D67223E-2F24-4F57-BD0B-DF41C0B5D7E2}" srcOrd="1" destOrd="0" parTransId="{A82C8E1D-2F73-45FC-A40D-61FA01D95FF8}" sibTransId="{FC26C62D-941E-4B37-AA6A-2A6EEC5E9E46}"/>
    <dgm:cxn modelId="{8F059504-9F78-4F2C-AC97-35A083A2D109}" type="presOf" srcId="{B831FD9C-311F-4FB7-8DC6-1F54D27997C6}" destId="{50EB4CD3-B7CE-4612-98CB-12F553566C30}" srcOrd="0" destOrd="0" presId="urn:microsoft.com/office/officeart/2005/8/layout/vList2"/>
    <dgm:cxn modelId="{352B60C6-3529-43B4-B424-31F45570E138}" type="presOf" srcId="{5D67223E-2F24-4F57-BD0B-DF41C0B5D7E2}" destId="{7E20E7AF-0245-4A37-BE8E-28FEED34A905}" srcOrd="0" destOrd="0" presId="urn:microsoft.com/office/officeart/2005/8/layout/vList2"/>
    <dgm:cxn modelId="{39D0D65D-7A1B-4EC1-8FAF-5CDFF3BF19ED}" srcId="{5D67223E-2F24-4F57-BD0B-DF41C0B5D7E2}" destId="{40C54B60-5970-4C83-9709-3CD6AB7F66D3}" srcOrd="0" destOrd="0" parTransId="{907B8209-31FC-499C-A784-D6DD0272764E}" sibTransId="{D3E22422-5963-457F-8B56-D2C61C5746AD}"/>
    <dgm:cxn modelId="{E694521A-90D9-4892-8A9F-A975CCC11D95}" type="presOf" srcId="{40C54B60-5970-4C83-9709-3CD6AB7F66D3}" destId="{4BB7744E-27A8-45B1-81F7-7ED6E747A9E8}" srcOrd="0" destOrd="0" presId="urn:microsoft.com/office/officeart/2005/8/layout/vList2"/>
    <dgm:cxn modelId="{0FEF06C0-FE54-421C-81E2-3C0D49214695}" type="presOf" srcId="{A8B1B53C-3F79-4F1A-BECF-3055FB77A461}" destId="{1EF23476-AF60-4FDF-B6F2-78182DB69E82}" srcOrd="0" destOrd="0" presId="urn:microsoft.com/office/officeart/2005/8/layout/vList2"/>
    <dgm:cxn modelId="{F06853ED-E435-48DB-A9B7-7B4E18B3996E}" type="presParOf" srcId="{1EF23476-AF60-4FDF-B6F2-78182DB69E82}" destId="{50EB4CD3-B7CE-4612-98CB-12F553566C30}" srcOrd="0" destOrd="0" presId="urn:microsoft.com/office/officeart/2005/8/layout/vList2"/>
    <dgm:cxn modelId="{A6D9B24B-9B07-43AF-B166-52F484ECC318}" type="presParOf" srcId="{1EF23476-AF60-4FDF-B6F2-78182DB69E82}" destId="{D7D97772-7C30-4581-92DF-00FFF0E8B6B5}" srcOrd="1" destOrd="0" presId="urn:microsoft.com/office/officeart/2005/8/layout/vList2"/>
    <dgm:cxn modelId="{7085A805-0A68-4AA1-8436-102EA084D4B1}" type="presParOf" srcId="{1EF23476-AF60-4FDF-B6F2-78182DB69E82}" destId="{7E20E7AF-0245-4A37-BE8E-28FEED34A905}" srcOrd="2" destOrd="0" presId="urn:microsoft.com/office/officeart/2005/8/layout/vList2"/>
    <dgm:cxn modelId="{637F2550-93E6-4740-BA53-5B4717327464}" type="presParOf" srcId="{1EF23476-AF60-4FDF-B6F2-78182DB69E82}" destId="{4BB7744E-27A8-45B1-81F7-7ED6E747A9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97A8B-3833-43DB-BF1B-4DCB0EC994A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2F0F449-47C0-4E49-B553-28116CCB3B4B}">
      <dgm:prSet/>
      <dgm:spPr/>
      <dgm:t>
        <a:bodyPr/>
        <a:lstStyle/>
        <a:p>
          <a:pPr rtl="0"/>
          <a:r>
            <a:rPr lang="en-US" dirty="0" smtClean="0"/>
            <a:t>Trivial</a:t>
          </a:r>
          <a:endParaRPr lang="en-US" dirty="0"/>
        </a:p>
      </dgm:t>
    </dgm:pt>
    <dgm:pt modelId="{09D52DC1-D3A8-427F-9661-6C7FA7C93EC5}" type="parTrans" cxnId="{1CD55044-DC81-4C13-BE42-AF6B2A49D650}">
      <dgm:prSet/>
      <dgm:spPr/>
      <dgm:t>
        <a:bodyPr/>
        <a:lstStyle/>
        <a:p>
          <a:endParaRPr lang="en-US"/>
        </a:p>
      </dgm:t>
    </dgm:pt>
    <dgm:pt modelId="{B88B9400-6DDD-4E2E-A568-8D5A9D84BA5A}" type="sibTrans" cxnId="{1CD55044-DC81-4C13-BE42-AF6B2A49D650}">
      <dgm:prSet/>
      <dgm:spPr/>
      <dgm:t>
        <a:bodyPr/>
        <a:lstStyle/>
        <a:p>
          <a:endParaRPr lang="en-US"/>
        </a:p>
      </dgm:t>
    </dgm:pt>
    <dgm:pt modelId="{7FFDCE6A-8D7B-4A57-B107-06C2C3E13E5B}">
      <dgm:prSet/>
      <dgm:spPr/>
      <dgm:t>
        <a:bodyPr/>
        <a:lstStyle/>
        <a:p>
          <a:pPr rtl="0"/>
          <a:r>
            <a:rPr lang="en-US" dirty="0" smtClean="0"/>
            <a:t>No code-level changes or changes to </a:t>
          </a:r>
          <a:r>
            <a:rPr lang="en-US" dirty="0" err="1" smtClean="0"/>
            <a:t>AndroidManifest</a:t>
          </a:r>
          <a:endParaRPr lang="en-US" dirty="0"/>
        </a:p>
      </dgm:t>
    </dgm:pt>
    <dgm:pt modelId="{F3ED9CFF-3D15-48E5-B6D2-B7E002ED7147}" type="parTrans" cxnId="{5BAE6269-1F70-419E-8C1A-FE53D6569DDB}">
      <dgm:prSet/>
      <dgm:spPr/>
      <dgm:t>
        <a:bodyPr/>
        <a:lstStyle/>
        <a:p>
          <a:endParaRPr lang="en-US"/>
        </a:p>
      </dgm:t>
    </dgm:pt>
    <dgm:pt modelId="{75B7B854-28F3-446D-BDF7-716A0CAF7BE0}" type="sibTrans" cxnId="{5BAE6269-1F70-419E-8C1A-FE53D6569DDB}">
      <dgm:prSet/>
      <dgm:spPr/>
      <dgm:t>
        <a:bodyPr/>
        <a:lstStyle/>
        <a:p>
          <a:endParaRPr lang="en-US"/>
        </a:p>
      </dgm:t>
    </dgm:pt>
    <dgm:pt modelId="{2A3CDEBC-6AAF-49F4-AC19-CD9D9E620816}">
      <dgm:prSet/>
      <dgm:spPr/>
      <dgm:t>
        <a:bodyPr/>
        <a:lstStyle/>
        <a:p>
          <a:pPr rtl="0"/>
          <a:r>
            <a:rPr lang="en-US" dirty="0" smtClean="0"/>
            <a:t>Detectable by Static Analysis - DSA </a:t>
          </a:r>
          <a:endParaRPr lang="en-US" dirty="0"/>
        </a:p>
      </dgm:t>
    </dgm:pt>
    <dgm:pt modelId="{DF546AA4-14AB-49A2-84E1-CC86ADA3310F}" type="parTrans" cxnId="{84A21A05-2201-41F7-8942-1FB7D78A8C60}">
      <dgm:prSet/>
      <dgm:spPr/>
      <dgm:t>
        <a:bodyPr/>
        <a:lstStyle/>
        <a:p>
          <a:endParaRPr lang="en-US"/>
        </a:p>
      </dgm:t>
    </dgm:pt>
    <dgm:pt modelId="{2A91BF16-1AE3-4F51-9F47-C8A3BFDA9C22}" type="sibTrans" cxnId="{84A21A05-2201-41F7-8942-1FB7D78A8C60}">
      <dgm:prSet/>
      <dgm:spPr/>
      <dgm:t>
        <a:bodyPr/>
        <a:lstStyle/>
        <a:p>
          <a:endParaRPr lang="en-US"/>
        </a:p>
      </dgm:t>
    </dgm:pt>
    <dgm:pt modelId="{B5028C4B-6B97-4007-8E08-6C4E05E35D41}">
      <dgm:prSet/>
      <dgm:spPr/>
      <dgm:t>
        <a:bodyPr/>
        <a:lstStyle/>
        <a:p>
          <a:pPr rtl="0"/>
          <a:r>
            <a:rPr lang="en-US" dirty="0" smtClean="0"/>
            <a:t>Do not thwart detection by static analysis completely</a:t>
          </a:r>
          <a:endParaRPr lang="en-US" dirty="0"/>
        </a:p>
      </dgm:t>
    </dgm:pt>
    <dgm:pt modelId="{B49FCC65-BBA7-4A9B-B8D5-BA72ED93677E}" type="parTrans" cxnId="{10DA5547-6BEA-436C-9F91-3BEDE5C04702}">
      <dgm:prSet/>
      <dgm:spPr/>
      <dgm:t>
        <a:bodyPr/>
        <a:lstStyle/>
        <a:p>
          <a:endParaRPr lang="en-US"/>
        </a:p>
      </dgm:t>
    </dgm:pt>
    <dgm:pt modelId="{10C8562F-D711-4808-B675-1A5EF9989876}" type="sibTrans" cxnId="{10DA5547-6BEA-436C-9F91-3BEDE5C04702}">
      <dgm:prSet/>
      <dgm:spPr/>
      <dgm:t>
        <a:bodyPr/>
        <a:lstStyle/>
        <a:p>
          <a:endParaRPr lang="en-US"/>
        </a:p>
      </dgm:t>
    </dgm:pt>
    <dgm:pt modelId="{1DEA4566-B66A-418C-AC63-800E05268365}">
      <dgm:prSet/>
      <dgm:spPr/>
      <dgm:t>
        <a:bodyPr/>
        <a:lstStyle/>
        <a:p>
          <a:pPr rtl="0"/>
          <a:r>
            <a:rPr lang="en-US" dirty="0" smtClean="0"/>
            <a:t>Not detectable by Static Analysis – NSA</a:t>
          </a:r>
          <a:endParaRPr lang="en-US" dirty="0"/>
        </a:p>
      </dgm:t>
    </dgm:pt>
    <dgm:pt modelId="{71AFD432-DD84-4BB9-9C8C-7153328DC2F2}" type="parTrans" cxnId="{A47D6E52-6874-4F33-AF24-0939569CFF86}">
      <dgm:prSet/>
      <dgm:spPr/>
      <dgm:t>
        <a:bodyPr/>
        <a:lstStyle/>
        <a:p>
          <a:endParaRPr lang="en-US"/>
        </a:p>
      </dgm:t>
    </dgm:pt>
    <dgm:pt modelId="{09102AEF-192A-4B0A-86AB-5867EAC87DAC}" type="sibTrans" cxnId="{A47D6E52-6874-4F33-AF24-0939569CFF86}">
      <dgm:prSet/>
      <dgm:spPr/>
      <dgm:t>
        <a:bodyPr/>
        <a:lstStyle/>
        <a:p>
          <a:endParaRPr lang="en-US"/>
        </a:p>
      </dgm:t>
    </dgm:pt>
    <dgm:pt modelId="{579DFBC7-7562-47EA-A6A7-E0E009F3CF4D}">
      <dgm:prSet/>
      <dgm:spPr/>
      <dgm:t>
        <a:bodyPr/>
        <a:lstStyle/>
        <a:p>
          <a:pPr rtl="0"/>
          <a:r>
            <a:rPr lang="en-US" dirty="0" smtClean="0"/>
            <a:t>Capable of thwarting all static analysis based detection</a:t>
          </a:r>
          <a:endParaRPr lang="en-US" dirty="0"/>
        </a:p>
      </dgm:t>
    </dgm:pt>
    <dgm:pt modelId="{E07111C4-A475-46B9-8CFF-6CC3B747E61B}" type="parTrans" cxnId="{B0EC1827-97F4-414B-AF44-153C92449A3F}">
      <dgm:prSet/>
      <dgm:spPr/>
      <dgm:t>
        <a:bodyPr/>
        <a:lstStyle/>
        <a:p>
          <a:endParaRPr lang="en-US"/>
        </a:p>
      </dgm:t>
    </dgm:pt>
    <dgm:pt modelId="{AF3A5546-BE90-4EAB-AB67-77B67ED67D07}" type="sibTrans" cxnId="{B0EC1827-97F4-414B-AF44-153C92449A3F}">
      <dgm:prSet/>
      <dgm:spPr/>
      <dgm:t>
        <a:bodyPr/>
        <a:lstStyle/>
        <a:p>
          <a:endParaRPr lang="en-US"/>
        </a:p>
      </dgm:t>
    </dgm:pt>
    <dgm:pt modelId="{BF82451E-4DDF-439E-A513-CAC7301E35F8}" type="pres">
      <dgm:prSet presAssocID="{F0C97A8B-3833-43DB-BF1B-4DCB0EC994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6BD9B-FD55-4E55-BD2F-D668627B1D14}" type="pres">
      <dgm:prSet presAssocID="{92F0F449-47C0-4E49-B553-28116CCB3B4B}" presName="linNode" presStyleCnt="0"/>
      <dgm:spPr/>
      <dgm:t>
        <a:bodyPr/>
        <a:lstStyle/>
        <a:p>
          <a:endParaRPr lang="en-US"/>
        </a:p>
      </dgm:t>
    </dgm:pt>
    <dgm:pt modelId="{88655DBC-4D65-41F6-BB12-FFE76C7B60D4}" type="pres">
      <dgm:prSet presAssocID="{92F0F449-47C0-4E49-B553-28116CCB3B4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BDC0C-AFCE-4537-8D36-F8F2EF9890C3}" type="pres">
      <dgm:prSet presAssocID="{92F0F449-47C0-4E49-B553-28116CCB3B4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5CEBE-F9C6-45BA-A58A-B1EF7694165C}" type="pres">
      <dgm:prSet presAssocID="{B88B9400-6DDD-4E2E-A568-8D5A9D84BA5A}" presName="sp" presStyleCnt="0"/>
      <dgm:spPr/>
      <dgm:t>
        <a:bodyPr/>
        <a:lstStyle/>
        <a:p>
          <a:endParaRPr lang="en-US"/>
        </a:p>
      </dgm:t>
    </dgm:pt>
    <dgm:pt modelId="{947315ED-4E28-4666-8368-BA707E7885F6}" type="pres">
      <dgm:prSet presAssocID="{2A3CDEBC-6AAF-49F4-AC19-CD9D9E620816}" presName="linNode" presStyleCnt="0"/>
      <dgm:spPr/>
      <dgm:t>
        <a:bodyPr/>
        <a:lstStyle/>
        <a:p>
          <a:endParaRPr lang="en-US"/>
        </a:p>
      </dgm:t>
    </dgm:pt>
    <dgm:pt modelId="{3A051EB1-6085-4E7E-A59A-3E2E0C932D13}" type="pres">
      <dgm:prSet presAssocID="{2A3CDEBC-6AAF-49F4-AC19-CD9D9E6208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A282-4AF7-4EB7-B1C0-693040019649}" type="pres">
      <dgm:prSet presAssocID="{2A3CDEBC-6AAF-49F4-AC19-CD9D9E62081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7144A-2F20-4449-8E7B-3FB505DC07E9}" type="pres">
      <dgm:prSet presAssocID="{2A91BF16-1AE3-4F51-9F47-C8A3BFDA9C22}" presName="sp" presStyleCnt="0"/>
      <dgm:spPr/>
      <dgm:t>
        <a:bodyPr/>
        <a:lstStyle/>
        <a:p>
          <a:endParaRPr lang="en-US"/>
        </a:p>
      </dgm:t>
    </dgm:pt>
    <dgm:pt modelId="{9D685F9E-6E69-40DA-A18B-B3E6642352B4}" type="pres">
      <dgm:prSet presAssocID="{1DEA4566-B66A-418C-AC63-800E05268365}" presName="linNode" presStyleCnt="0"/>
      <dgm:spPr/>
      <dgm:t>
        <a:bodyPr/>
        <a:lstStyle/>
        <a:p>
          <a:endParaRPr lang="en-US"/>
        </a:p>
      </dgm:t>
    </dgm:pt>
    <dgm:pt modelId="{5735B9FB-ED45-42E4-8E97-418E9132C03A}" type="pres">
      <dgm:prSet presAssocID="{1DEA4566-B66A-418C-AC63-800E0526836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D3B49-1607-487F-8C76-D3CDC41CDE2C}" type="pres">
      <dgm:prSet presAssocID="{1DEA4566-B66A-418C-AC63-800E0526836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C1827-97F4-414B-AF44-153C92449A3F}" srcId="{1DEA4566-B66A-418C-AC63-800E05268365}" destId="{579DFBC7-7562-47EA-A6A7-E0E009F3CF4D}" srcOrd="0" destOrd="0" parTransId="{E07111C4-A475-46B9-8CFF-6CC3B747E61B}" sibTransId="{AF3A5546-BE90-4EAB-AB67-77B67ED67D07}"/>
    <dgm:cxn modelId="{10DA5547-6BEA-436C-9F91-3BEDE5C04702}" srcId="{2A3CDEBC-6AAF-49F4-AC19-CD9D9E620816}" destId="{B5028C4B-6B97-4007-8E08-6C4E05E35D41}" srcOrd="0" destOrd="0" parTransId="{B49FCC65-BBA7-4A9B-B8D5-BA72ED93677E}" sibTransId="{10C8562F-D711-4808-B675-1A5EF9989876}"/>
    <dgm:cxn modelId="{DF7DD0C4-7980-4033-9B68-54200DC13210}" type="presOf" srcId="{579DFBC7-7562-47EA-A6A7-E0E009F3CF4D}" destId="{1CAD3B49-1607-487F-8C76-D3CDC41CDE2C}" srcOrd="0" destOrd="0" presId="urn:microsoft.com/office/officeart/2005/8/layout/vList5"/>
    <dgm:cxn modelId="{F7EBE854-A81A-4FCB-87A8-53E5EC2CCD0F}" type="presOf" srcId="{F0C97A8B-3833-43DB-BF1B-4DCB0EC994A9}" destId="{BF82451E-4DDF-439E-A513-CAC7301E35F8}" srcOrd="0" destOrd="0" presId="urn:microsoft.com/office/officeart/2005/8/layout/vList5"/>
    <dgm:cxn modelId="{5BAE6269-1F70-419E-8C1A-FE53D6569DDB}" srcId="{92F0F449-47C0-4E49-B553-28116CCB3B4B}" destId="{7FFDCE6A-8D7B-4A57-B107-06C2C3E13E5B}" srcOrd="0" destOrd="0" parTransId="{F3ED9CFF-3D15-48E5-B6D2-B7E002ED7147}" sibTransId="{75B7B854-28F3-446D-BDF7-716A0CAF7BE0}"/>
    <dgm:cxn modelId="{C81B162B-61FC-4818-9E47-7B845D3175BD}" type="presOf" srcId="{92F0F449-47C0-4E49-B553-28116CCB3B4B}" destId="{88655DBC-4D65-41F6-BB12-FFE76C7B60D4}" srcOrd="0" destOrd="0" presId="urn:microsoft.com/office/officeart/2005/8/layout/vList5"/>
    <dgm:cxn modelId="{B5AA1588-3EAF-455E-8271-7539252A1A86}" type="presOf" srcId="{7FFDCE6A-8D7B-4A57-B107-06C2C3E13E5B}" destId="{DEBBDC0C-AFCE-4537-8D36-F8F2EF9890C3}" srcOrd="0" destOrd="0" presId="urn:microsoft.com/office/officeart/2005/8/layout/vList5"/>
    <dgm:cxn modelId="{84A21A05-2201-41F7-8942-1FB7D78A8C60}" srcId="{F0C97A8B-3833-43DB-BF1B-4DCB0EC994A9}" destId="{2A3CDEBC-6AAF-49F4-AC19-CD9D9E620816}" srcOrd="1" destOrd="0" parTransId="{DF546AA4-14AB-49A2-84E1-CC86ADA3310F}" sibTransId="{2A91BF16-1AE3-4F51-9F47-C8A3BFDA9C22}"/>
    <dgm:cxn modelId="{1CD55044-DC81-4C13-BE42-AF6B2A49D650}" srcId="{F0C97A8B-3833-43DB-BF1B-4DCB0EC994A9}" destId="{92F0F449-47C0-4E49-B553-28116CCB3B4B}" srcOrd="0" destOrd="0" parTransId="{09D52DC1-D3A8-427F-9661-6C7FA7C93EC5}" sibTransId="{B88B9400-6DDD-4E2E-A568-8D5A9D84BA5A}"/>
    <dgm:cxn modelId="{2D03B8B2-8215-422F-AE9C-09BB0B093ED9}" type="presOf" srcId="{1DEA4566-B66A-418C-AC63-800E05268365}" destId="{5735B9FB-ED45-42E4-8E97-418E9132C03A}" srcOrd="0" destOrd="0" presId="urn:microsoft.com/office/officeart/2005/8/layout/vList5"/>
    <dgm:cxn modelId="{C00D0A9D-690B-4574-937E-ED8876163B3D}" type="presOf" srcId="{B5028C4B-6B97-4007-8E08-6C4E05E35D41}" destId="{2B89A282-4AF7-4EB7-B1C0-693040019649}" srcOrd="0" destOrd="0" presId="urn:microsoft.com/office/officeart/2005/8/layout/vList5"/>
    <dgm:cxn modelId="{F22BD39E-C930-468E-A8FE-CDAA42AA6634}" type="presOf" srcId="{2A3CDEBC-6AAF-49F4-AC19-CD9D9E620816}" destId="{3A051EB1-6085-4E7E-A59A-3E2E0C932D13}" srcOrd="0" destOrd="0" presId="urn:microsoft.com/office/officeart/2005/8/layout/vList5"/>
    <dgm:cxn modelId="{A47D6E52-6874-4F33-AF24-0939569CFF86}" srcId="{F0C97A8B-3833-43DB-BF1B-4DCB0EC994A9}" destId="{1DEA4566-B66A-418C-AC63-800E05268365}" srcOrd="2" destOrd="0" parTransId="{71AFD432-DD84-4BB9-9C8C-7153328DC2F2}" sibTransId="{09102AEF-192A-4B0A-86AB-5867EAC87DAC}"/>
    <dgm:cxn modelId="{17932349-3B41-43C8-8BD1-61A256F44B05}" type="presParOf" srcId="{BF82451E-4DDF-439E-A513-CAC7301E35F8}" destId="{0A06BD9B-FD55-4E55-BD2F-D668627B1D14}" srcOrd="0" destOrd="0" presId="urn:microsoft.com/office/officeart/2005/8/layout/vList5"/>
    <dgm:cxn modelId="{128C4354-75E6-407C-A12B-E38AFE8CD6AE}" type="presParOf" srcId="{0A06BD9B-FD55-4E55-BD2F-D668627B1D14}" destId="{88655DBC-4D65-41F6-BB12-FFE76C7B60D4}" srcOrd="0" destOrd="0" presId="urn:microsoft.com/office/officeart/2005/8/layout/vList5"/>
    <dgm:cxn modelId="{7CDF911C-87BF-4333-9755-556EA494685C}" type="presParOf" srcId="{0A06BD9B-FD55-4E55-BD2F-D668627B1D14}" destId="{DEBBDC0C-AFCE-4537-8D36-F8F2EF9890C3}" srcOrd="1" destOrd="0" presId="urn:microsoft.com/office/officeart/2005/8/layout/vList5"/>
    <dgm:cxn modelId="{B704B97F-80E0-4DAE-AB32-DDFF7166171D}" type="presParOf" srcId="{BF82451E-4DDF-439E-A513-CAC7301E35F8}" destId="{64B5CEBE-F9C6-45BA-A58A-B1EF7694165C}" srcOrd="1" destOrd="0" presId="urn:microsoft.com/office/officeart/2005/8/layout/vList5"/>
    <dgm:cxn modelId="{F617E89A-08C3-4EC6-B290-AF193722A6E3}" type="presParOf" srcId="{BF82451E-4DDF-439E-A513-CAC7301E35F8}" destId="{947315ED-4E28-4666-8368-BA707E7885F6}" srcOrd="2" destOrd="0" presId="urn:microsoft.com/office/officeart/2005/8/layout/vList5"/>
    <dgm:cxn modelId="{0A3D9F2D-0A80-47A1-A7AE-A7CF32012B1A}" type="presParOf" srcId="{947315ED-4E28-4666-8368-BA707E7885F6}" destId="{3A051EB1-6085-4E7E-A59A-3E2E0C932D13}" srcOrd="0" destOrd="0" presId="urn:microsoft.com/office/officeart/2005/8/layout/vList5"/>
    <dgm:cxn modelId="{751BECEB-257A-4D8F-8032-E6474070D65F}" type="presParOf" srcId="{947315ED-4E28-4666-8368-BA707E7885F6}" destId="{2B89A282-4AF7-4EB7-B1C0-693040019649}" srcOrd="1" destOrd="0" presId="urn:microsoft.com/office/officeart/2005/8/layout/vList5"/>
    <dgm:cxn modelId="{E2BFA1A9-26DA-4C0C-8D13-F86A8ABA59EB}" type="presParOf" srcId="{BF82451E-4DDF-439E-A513-CAC7301E35F8}" destId="{A7B7144A-2F20-4449-8E7B-3FB505DC07E9}" srcOrd="3" destOrd="0" presId="urn:microsoft.com/office/officeart/2005/8/layout/vList5"/>
    <dgm:cxn modelId="{5B21E7AC-775C-4C5E-B5A9-759CC1F88486}" type="presParOf" srcId="{BF82451E-4DDF-439E-A513-CAC7301E35F8}" destId="{9D685F9E-6E69-40DA-A18B-B3E6642352B4}" srcOrd="4" destOrd="0" presId="urn:microsoft.com/office/officeart/2005/8/layout/vList5"/>
    <dgm:cxn modelId="{181F7353-AE09-4B26-B1D5-105197EAB10A}" type="presParOf" srcId="{9D685F9E-6E69-40DA-A18B-B3E6642352B4}" destId="{5735B9FB-ED45-42E4-8E97-418E9132C03A}" srcOrd="0" destOrd="0" presId="urn:microsoft.com/office/officeart/2005/8/layout/vList5"/>
    <dgm:cxn modelId="{FD9D6A48-EEAD-4F0F-B167-FD291A5D6ED4}" type="presParOf" srcId="{9D685F9E-6E69-40DA-A18B-B3E6642352B4}" destId="{1CAD3B49-1607-487F-8C76-D3CDC41CDE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A30D7-51EF-4BE2-A013-1E31C0852E84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88B7D2-A9A4-42B0-8C9D-20FCEEE2950B}">
      <dgm:prSet custT="1"/>
      <dgm:spPr/>
      <dgm:t>
        <a:bodyPr/>
        <a:lstStyle/>
        <a:p>
          <a:pPr rtl="0"/>
          <a:r>
            <a:rPr lang="en-US" sz="2400" dirty="0" smtClean="0"/>
            <a:t>Content-based Signatures are not sufficient</a:t>
          </a:r>
          <a:endParaRPr lang="en-US" sz="2400" dirty="0"/>
        </a:p>
      </dgm:t>
    </dgm:pt>
    <dgm:pt modelId="{5D48B34F-A716-4CFB-A874-20F0BFD4ED6B}" type="parTrans" cxnId="{76DD040F-CC21-41D7-BE4C-70F8BBDD511E}">
      <dgm:prSet/>
      <dgm:spPr/>
      <dgm:t>
        <a:bodyPr/>
        <a:lstStyle/>
        <a:p>
          <a:endParaRPr lang="en-US" sz="2000"/>
        </a:p>
      </dgm:t>
    </dgm:pt>
    <dgm:pt modelId="{B9E16DCA-B81D-47B2-B6B6-1CE8BE1CEBA0}" type="sibTrans" cxnId="{76DD040F-CC21-41D7-BE4C-70F8BBDD511E}">
      <dgm:prSet/>
      <dgm:spPr/>
      <dgm:t>
        <a:bodyPr/>
        <a:lstStyle/>
        <a:p>
          <a:endParaRPr lang="en-US" sz="2000"/>
        </a:p>
      </dgm:t>
    </dgm:pt>
    <dgm:pt modelId="{C49E867B-49AA-4ED0-BE1A-480208138210}">
      <dgm:prSet custT="1"/>
      <dgm:spPr/>
      <dgm:t>
        <a:bodyPr/>
        <a:lstStyle/>
        <a:p>
          <a:pPr rtl="0"/>
          <a:r>
            <a:rPr lang="en-US" sz="2400" dirty="0" smtClean="0"/>
            <a:t>Analyze semantics of malware</a:t>
          </a:r>
          <a:endParaRPr lang="en-US" sz="2400" dirty="0"/>
        </a:p>
      </dgm:t>
    </dgm:pt>
    <dgm:pt modelId="{115952A3-E08C-41F1-AD40-8F6E68A45C39}" type="parTrans" cxnId="{F851AC6B-62A6-4CFB-81FB-738F565505CB}">
      <dgm:prSet/>
      <dgm:spPr/>
      <dgm:t>
        <a:bodyPr/>
        <a:lstStyle/>
        <a:p>
          <a:endParaRPr lang="en-US" sz="2000"/>
        </a:p>
      </dgm:t>
    </dgm:pt>
    <dgm:pt modelId="{F4DC8928-E466-4BEC-9E70-10BD79D78AEE}" type="sibTrans" cxnId="{F851AC6B-62A6-4CFB-81FB-738F565505CB}">
      <dgm:prSet/>
      <dgm:spPr/>
      <dgm:t>
        <a:bodyPr/>
        <a:lstStyle/>
        <a:p>
          <a:endParaRPr lang="en-US" sz="2000"/>
        </a:p>
      </dgm:t>
    </dgm:pt>
    <dgm:pt modelId="{26CCD828-5FC7-4FAA-83F5-C845B1277F94}">
      <dgm:prSet custT="1"/>
      <dgm:spPr/>
      <dgm:t>
        <a:bodyPr/>
        <a:lstStyle/>
        <a:p>
          <a:pPr rtl="0"/>
          <a:r>
            <a:rPr lang="en-US" sz="2400" dirty="0" smtClean="0"/>
            <a:t>Dynamic behavioral monitoring can help</a:t>
          </a:r>
          <a:endParaRPr lang="en-US" sz="2400" dirty="0"/>
        </a:p>
      </dgm:t>
    </dgm:pt>
    <dgm:pt modelId="{83321AA6-FE19-439D-A659-C9110CA9CD87}" type="parTrans" cxnId="{CE9F548E-C3D7-41D3-BB9A-E37AC27BA88B}">
      <dgm:prSet/>
      <dgm:spPr/>
      <dgm:t>
        <a:bodyPr/>
        <a:lstStyle/>
        <a:p>
          <a:endParaRPr lang="en-US" sz="2000"/>
        </a:p>
      </dgm:t>
    </dgm:pt>
    <dgm:pt modelId="{A8DACAE1-9CFD-49ED-8CBC-327430F880F7}" type="sibTrans" cxnId="{CE9F548E-C3D7-41D3-BB9A-E37AC27BA88B}">
      <dgm:prSet/>
      <dgm:spPr/>
      <dgm:t>
        <a:bodyPr/>
        <a:lstStyle/>
        <a:p>
          <a:endParaRPr lang="en-US" sz="2000"/>
        </a:p>
      </dgm:t>
    </dgm:pt>
    <dgm:pt modelId="{A666ECAC-99AE-43F3-A849-8B485443D51E}">
      <dgm:prSet custT="1"/>
      <dgm:spPr/>
      <dgm:t>
        <a:bodyPr/>
        <a:lstStyle/>
        <a:p>
          <a:pPr rtl="0"/>
          <a:r>
            <a:rPr lang="en-US" sz="2400" dirty="0" smtClean="0"/>
            <a:t>Need platform support for that</a:t>
          </a:r>
          <a:endParaRPr lang="en-US" sz="2400" dirty="0"/>
        </a:p>
      </dgm:t>
    </dgm:pt>
    <dgm:pt modelId="{78A1F910-FF50-40EB-8D4E-7284A3964C1F}" type="parTrans" cxnId="{A1AF941F-78F5-4A6C-BAC3-66AEB8E5CD5C}">
      <dgm:prSet/>
      <dgm:spPr/>
      <dgm:t>
        <a:bodyPr/>
        <a:lstStyle/>
        <a:p>
          <a:endParaRPr lang="en-US" sz="2000"/>
        </a:p>
      </dgm:t>
    </dgm:pt>
    <dgm:pt modelId="{C5D40EA0-AB14-43C2-AD25-5FA9B027A9D7}" type="sibTrans" cxnId="{A1AF941F-78F5-4A6C-BAC3-66AEB8E5CD5C}">
      <dgm:prSet/>
      <dgm:spPr/>
      <dgm:t>
        <a:bodyPr/>
        <a:lstStyle/>
        <a:p>
          <a:endParaRPr lang="en-US" sz="2000"/>
        </a:p>
      </dgm:t>
    </dgm:pt>
    <dgm:pt modelId="{5D6BF0CF-E01C-45E0-9A01-E42695C7011C}" type="pres">
      <dgm:prSet presAssocID="{D5FA30D7-51EF-4BE2-A013-1E31C0852E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8B8277-C95E-43DA-AE8B-F270E1304BCD}" type="pres">
      <dgm:prSet presAssocID="{2E88B7D2-A9A4-42B0-8C9D-20FCEEE2950B}" presName="parentLin" presStyleCnt="0"/>
      <dgm:spPr/>
    </dgm:pt>
    <dgm:pt modelId="{B17278DA-5708-4B03-A52B-9BEACF4A9A50}" type="pres">
      <dgm:prSet presAssocID="{2E88B7D2-A9A4-42B0-8C9D-20FCEEE295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3C7657-B08E-4277-9169-0F7C1D1EFEBF}" type="pres">
      <dgm:prSet presAssocID="{2E88B7D2-A9A4-42B0-8C9D-20FCEEE2950B}" presName="parentText" presStyleLbl="node1" presStyleIdx="0" presStyleCnt="3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AAFE7-5E17-4D15-9EAC-78E2D4C19F1F}" type="pres">
      <dgm:prSet presAssocID="{2E88B7D2-A9A4-42B0-8C9D-20FCEEE2950B}" presName="negativeSpace" presStyleCnt="0"/>
      <dgm:spPr/>
    </dgm:pt>
    <dgm:pt modelId="{97E021F0-3A36-44E2-B22C-421CC1E82E5F}" type="pres">
      <dgm:prSet presAssocID="{2E88B7D2-A9A4-42B0-8C9D-20FCEEE2950B}" presName="childText" presStyleLbl="conFgAcc1" presStyleIdx="0" presStyleCnt="3">
        <dgm:presLayoutVars>
          <dgm:bulletEnabled val="1"/>
        </dgm:presLayoutVars>
      </dgm:prSet>
      <dgm:spPr/>
    </dgm:pt>
    <dgm:pt modelId="{AED81DE1-EDFD-437E-A4A1-56E63F225FD2}" type="pres">
      <dgm:prSet presAssocID="{B9E16DCA-B81D-47B2-B6B6-1CE8BE1CEBA0}" presName="spaceBetweenRectangles" presStyleCnt="0"/>
      <dgm:spPr/>
    </dgm:pt>
    <dgm:pt modelId="{67314500-3909-4123-B011-9CF1E9DA9EAF}" type="pres">
      <dgm:prSet presAssocID="{C49E867B-49AA-4ED0-BE1A-480208138210}" presName="parentLin" presStyleCnt="0"/>
      <dgm:spPr/>
    </dgm:pt>
    <dgm:pt modelId="{C0AB87F1-E343-4440-B140-69ED4EF65E8B}" type="pres">
      <dgm:prSet presAssocID="{C49E867B-49AA-4ED0-BE1A-48020813821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7C9A20-1865-4D8E-8DD5-21DB8E69725D}" type="pres">
      <dgm:prSet presAssocID="{C49E867B-49AA-4ED0-BE1A-480208138210}" presName="parentText" presStyleLbl="node1" presStyleIdx="1" presStyleCnt="3" custScaleX="1052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576D7-892B-4DB2-838C-BA4A6351C0A7}" type="pres">
      <dgm:prSet presAssocID="{C49E867B-49AA-4ED0-BE1A-480208138210}" presName="negativeSpace" presStyleCnt="0"/>
      <dgm:spPr/>
    </dgm:pt>
    <dgm:pt modelId="{BF3A14D7-367B-42D7-8BBA-E7B4CCA61420}" type="pres">
      <dgm:prSet presAssocID="{C49E867B-49AA-4ED0-BE1A-480208138210}" presName="childText" presStyleLbl="conFgAcc1" presStyleIdx="1" presStyleCnt="3">
        <dgm:presLayoutVars>
          <dgm:bulletEnabled val="1"/>
        </dgm:presLayoutVars>
      </dgm:prSet>
      <dgm:spPr/>
    </dgm:pt>
    <dgm:pt modelId="{6BE64422-855A-48C7-BFC4-2B36C6F1F9C8}" type="pres">
      <dgm:prSet presAssocID="{F4DC8928-E466-4BEC-9E70-10BD79D78AEE}" presName="spaceBetweenRectangles" presStyleCnt="0"/>
      <dgm:spPr/>
    </dgm:pt>
    <dgm:pt modelId="{F273CC43-85D7-481F-9913-9860145571DF}" type="pres">
      <dgm:prSet presAssocID="{26CCD828-5FC7-4FAA-83F5-C845B1277F94}" presName="parentLin" presStyleCnt="0"/>
      <dgm:spPr/>
    </dgm:pt>
    <dgm:pt modelId="{B1FABCFF-FCCB-4A6F-816F-2071C296B3E1}" type="pres">
      <dgm:prSet presAssocID="{26CCD828-5FC7-4FAA-83F5-C845B1277F9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9265A4A-8FD7-4375-BD73-92A19A989657}" type="pres">
      <dgm:prSet presAssocID="{26CCD828-5FC7-4FAA-83F5-C845B1277F94}" presName="parentText" presStyleLbl="node1" presStyleIdx="2" presStyleCnt="3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E7968-1F88-41C6-8148-8E95DABBCFF1}" type="pres">
      <dgm:prSet presAssocID="{26CCD828-5FC7-4FAA-83F5-C845B1277F94}" presName="negativeSpace" presStyleCnt="0"/>
      <dgm:spPr/>
    </dgm:pt>
    <dgm:pt modelId="{FCDAD5E2-2DC9-4690-B71F-A30D950A27F4}" type="pres">
      <dgm:prSet presAssocID="{26CCD828-5FC7-4FAA-83F5-C845B1277F9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D8BB0A-93A9-44AC-8A57-2A690E34ABA6}" type="presOf" srcId="{C49E867B-49AA-4ED0-BE1A-480208138210}" destId="{C0AB87F1-E343-4440-B140-69ED4EF65E8B}" srcOrd="0" destOrd="0" presId="urn:microsoft.com/office/officeart/2005/8/layout/list1"/>
    <dgm:cxn modelId="{A1AF941F-78F5-4A6C-BAC3-66AEB8E5CD5C}" srcId="{26CCD828-5FC7-4FAA-83F5-C845B1277F94}" destId="{A666ECAC-99AE-43F3-A849-8B485443D51E}" srcOrd="0" destOrd="0" parTransId="{78A1F910-FF50-40EB-8D4E-7284A3964C1F}" sibTransId="{C5D40EA0-AB14-43C2-AD25-5FA9B027A9D7}"/>
    <dgm:cxn modelId="{ACD7D961-BFE7-4B16-ACFA-4D5330EED0B2}" type="presOf" srcId="{D5FA30D7-51EF-4BE2-A013-1E31C0852E84}" destId="{5D6BF0CF-E01C-45E0-9A01-E42695C7011C}" srcOrd="0" destOrd="0" presId="urn:microsoft.com/office/officeart/2005/8/layout/list1"/>
    <dgm:cxn modelId="{005F9A45-AA17-49AD-9439-221210618DA9}" type="presOf" srcId="{C49E867B-49AA-4ED0-BE1A-480208138210}" destId="{837C9A20-1865-4D8E-8DD5-21DB8E69725D}" srcOrd="1" destOrd="0" presId="urn:microsoft.com/office/officeart/2005/8/layout/list1"/>
    <dgm:cxn modelId="{5337BFEF-F269-4A3B-B037-76EF297E609A}" type="presOf" srcId="{2E88B7D2-A9A4-42B0-8C9D-20FCEEE2950B}" destId="{E43C7657-B08E-4277-9169-0F7C1D1EFEBF}" srcOrd="1" destOrd="0" presId="urn:microsoft.com/office/officeart/2005/8/layout/list1"/>
    <dgm:cxn modelId="{FCBE500E-5E71-466A-9EAA-6509C6CAE3AF}" type="presOf" srcId="{26CCD828-5FC7-4FAA-83F5-C845B1277F94}" destId="{B1FABCFF-FCCB-4A6F-816F-2071C296B3E1}" srcOrd="0" destOrd="0" presId="urn:microsoft.com/office/officeart/2005/8/layout/list1"/>
    <dgm:cxn modelId="{83AF7862-955D-4408-9CF9-34B259FDBBFC}" type="presOf" srcId="{26CCD828-5FC7-4FAA-83F5-C845B1277F94}" destId="{49265A4A-8FD7-4375-BD73-92A19A989657}" srcOrd="1" destOrd="0" presId="urn:microsoft.com/office/officeart/2005/8/layout/list1"/>
    <dgm:cxn modelId="{F0D9DE14-F64F-4107-8633-03269C27AFDF}" type="presOf" srcId="{A666ECAC-99AE-43F3-A849-8B485443D51E}" destId="{FCDAD5E2-2DC9-4690-B71F-A30D950A27F4}" srcOrd="0" destOrd="0" presId="urn:microsoft.com/office/officeart/2005/8/layout/list1"/>
    <dgm:cxn modelId="{76DD040F-CC21-41D7-BE4C-70F8BBDD511E}" srcId="{D5FA30D7-51EF-4BE2-A013-1E31C0852E84}" destId="{2E88B7D2-A9A4-42B0-8C9D-20FCEEE2950B}" srcOrd="0" destOrd="0" parTransId="{5D48B34F-A716-4CFB-A874-20F0BFD4ED6B}" sibTransId="{B9E16DCA-B81D-47B2-B6B6-1CE8BE1CEBA0}"/>
    <dgm:cxn modelId="{C87DB21E-CCD7-45EA-B0AD-F24FE1972E1C}" type="presOf" srcId="{2E88B7D2-A9A4-42B0-8C9D-20FCEEE2950B}" destId="{B17278DA-5708-4B03-A52B-9BEACF4A9A50}" srcOrd="0" destOrd="0" presId="urn:microsoft.com/office/officeart/2005/8/layout/list1"/>
    <dgm:cxn modelId="{CE9F548E-C3D7-41D3-BB9A-E37AC27BA88B}" srcId="{D5FA30D7-51EF-4BE2-A013-1E31C0852E84}" destId="{26CCD828-5FC7-4FAA-83F5-C845B1277F94}" srcOrd="2" destOrd="0" parTransId="{83321AA6-FE19-439D-A659-C9110CA9CD87}" sibTransId="{A8DACAE1-9CFD-49ED-8CBC-327430F880F7}"/>
    <dgm:cxn modelId="{F851AC6B-62A6-4CFB-81FB-738F565505CB}" srcId="{D5FA30D7-51EF-4BE2-A013-1E31C0852E84}" destId="{C49E867B-49AA-4ED0-BE1A-480208138210}" srcOrd="1" destOrd="0" parTransId="{115952A3-E08C-41F1-AD40-8F6E68A45C39}" sibTransId="{F4DC8928-E466-4BEC-9E70-10BD79D78AEE}"/>
    <dgm:cxn modelId="{0FF09105-B907-486F-AAF9-31D02B1C372C}" type="presParOf" srcId="{5D6BF0CF-E01C-45E0-9A01-E42695C7011C}" destId="{108B8277-C95E-43DA-AE8B-F270E1304BCD}" srcOrd="0" destOrd="0" presId="urn:microsoft.com/office/officeart/2005/8/layout/list1"/>
    <dgm:cxn modelId="{6DB1A8E8-502D-4055-93BF-179FBEEE025B}" type="presParOf" srcId="{108B8277-C95E-43DA-AE8B-F270E1304BCD}" destId="{B17278DA-5708-4B03-A52B-9BEACF4A9A50}" srcOrd="0" destOrd="0" presId="urn:microsoft.com/office/officeart/2005/8/layout/list1"/>
    <dgm:cxn modelId="{0C02B161-9AF1-466F-82CA-434742549149}" type="presParOf" srcId="{108B8277-C95E-43DA-AE8B-F270E1304BCD}" destId="{E43C7657-B08E-4277-9169-0F7C1D1EFEBF}" srcOrd="1" destOrd="0" presId="urn:microsoft.com/office/officeart/2005/8/layout/list1"/>
    <dgm:cxn modelId="{3467EDC2-A721-4C30-848E-8ECB43CA5A2F}" type="presParOf" srcId="{5D6BF0CF-E01C-45E0-9A01-E42695C7011C}" destId="{DE3AAFE7-5E17-4D15-9EAC-78E2D4C19F1F}" srcOrd="1" destOrd="0" presId="urn:microsoft.com/office/officeart/2005/8/layout/list1"/>
    <dgm:cxn modelId="{52043790-F755-4F5F-8E66-8EB2F46C1DFC}" type="presParOf" srcId="{5D6BF0CF-E01C-45E0-9A01-E42695C7011C}" destId="{97E021F0-3A36-44E2-B22C-421CC1E82E5F}" srcOrd="2" destOrd="0" presId="urn:microsoft.com/office/officeart/2005/8/layout/list1"/>
    <dgm:cxn modelId="{1AD7C55A-1E28-4E28-AAFA-6BC4564BBF34}" type="presParOf" srcId="{5D6BF0CF-E01C-45E0-9A01-E42695C7011C}" destId="{AED81DE1-EDFD-437E-A4A1-56E63F225FD2}" srcOrd="3" destOrd="0" presId="urn:microsoft.com/office/officeart/2005/8/layout/list1"/>
    <dgm:cxn modelId="{784FCCCB-FF41-45D9-9E78-9AEE0FBE5129}" type="presParOf" srcId="{5D6BF0CF-E01C-45E0-9A01-E42695C7011C}" destId="{67314500-3909-4123-B011-9CF1E9DA9EAF}" srcOrd="4" destOrd="0" presId="urn:microsoft.com/office/officeart/2005/8/layout/list1"/>
    <dgm:cxn modelId="{3EE8FDDD-EF0A-487C-A68A-CC6CA53748D9}" type="presParOf" srcId="{67314500-3909-4123-B011-9CF1E9DA9EAF}" destId="{C0AB87F1-E343-4440-B140-69ED4EF65E8B}" srcOrd="0" destOrd="0" presId="urn:microsoft.com/office/officeart/2005/8/layout/list1"/>
    <dgm:cxn modelId="{CF0CFB5E-357F-4E66-AB71-975F646BD81C}" type="presParOf" srcId="{67314500-3909-4123-B011-9CF1E9DA9EAF}" destId="{837C9A20-1865-4D8E-8DD5-21DB8E69725D}" srcOrd="1" destOrd="0" presId="urn:microsoft.com/office/officeart/2005/8/layout/list1"/>
    <dgm:cxn modelId="{349CD398-C814-4897-89E0-1850449B80CA}" type="presParOf" srcId="{5D6BF0CF-E01C-45E0-9A01-E42695C7011C}" destId="{35E576D7-892B-4DB2-838C-BA4A6351C0A7}" srcOrd="5" destOrd="0" presId="urn:microsoft.com/office/officeart/2005/8/layout/list1"/>
    <dgm:cxn modelId="{E42B7511-10B4-4BFD-9F93-03266F6DB628}" type="presParOf" srcId="{5D6BF0CF-E01C-45E0-9A01-E42695C7011C}" destId="{BF3A14D7-367B-42D7-8BBA-E7B4CCA61420}" srcOrd="6" destOrd="0" presId="urn:microsoft.com/office/officeart/2005/8/layout/list1"/>
    <dgm:cxn modelId="{228FA6B6-C3C8-4940-821B-55F7A3983A86}" type="presParOf" srcId="{5D6BF0CF-E01C-45E0-9A01-E42695C7011C}" destId="{6BE64422-855A-48C7-BFC4-2B36C6F1F9C8}" srcOrd="7" destOrd="0" presId="urn:microsoft.com/office/officeart/2005/8/layout/list1"/>
    <dgm:cxn modelId="{13BA8758-CE64-463C-B4E2-7C3DEA2298AB}" type="presParOf" srcId="{5D6BF0CF-E01C-45E0-9A01-E42695C7011C}" destId="{F273CC43-85D7-481F-9913-9860145571DF}" srcOrd="8" destOrd="0" presId="urn:microsoft.com/office/officeart/2005/8/layout/list1"/>
    <dgm:cxn modelId="{B8D5F431-83FE-4014-BC8D-319FA112680E}" type="presParOf" srcId="{F273CC43-85D7-481F-9913-9860145571DF}" destId="{B1FABCFF-FCCB-4A6F-816F-2071C296B3E1}" srcOrd="0" destOrd="0" presId="urn:microsoft.com/office/officeart/2005/8/layout/list1"/>
    <dgm:cxn modelId="{47A3DC43-11B4-4FA3-AAC3-7B623E80FD31}" type="presParOf" srcId="{F273CC43-85D7-481F-9913-9860145571DF}" destId="{49265A4A-8FD7-4375-BD73-92A19A989657}" srcOrd="1" destOrd="0" presId="urn:microsoft.com/office/officeart/2005/8/layout/list1"/>
    <dgm:cxn modelId="{23213C8E-5A63-4B54-9675-D5EA448D4E43}" type="presParOf" srcId="{5D6BF0CF-E01C-45E0-9A01-E42695C7011C}" destId="{CF5E7968-1F88-41C6-8148-8E95DABBCFF1}" srcOrd="9" destOrd="0" presId="urn:microsoft.com/office/officeart/2005/8/layout/list1"/>
    <dgm:cxn modelId="{84AD3CD4-A20B-409A-A724-4DE6EB9A89F9}" type="presParOf" srcId="{5D6BF0CF-E01C-45E0-9A01-E42695C7011C}" destId="{FCDAD5E2-2DC9-4690-B71F-A30D950A27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133AD1-E5A3-4455-915B-332C74E7DA2C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D8D8D6-0C0E-489B-8F2A-B54D52EAD089}">
      <dgm:prSet/>
      <dgm:spPr/>
      <dgm:t>
        <a:bodyPr/>
        <a:lstStyle/>
        <a:p>
          <a:pPr rtl="0"/>
          <a:r>
            <a:rPr lang="en-US" dirty="0" smtClean="0"/>
            <a:t>Need to have semantics-based detection</a:t>
          </a:r>
          <a:endParaRPr lang="en-US" dirty="0"/>
        </a:p>
      </dgm:t>
    </dgm:pt>
    <dgm:pt modelId="{A5AAAA1D-E2FC-4AA3-9F2E-4B2B1E23DD91}" type="parTrans" cxnId="{867E6F57-7513-4A37-840D-C9238538CEA1}">
      <dgm:prSet/>
      <dgm:spPr/>
      <dgm:t>
        <a:bodyPr/>
        <a:lstStyle/>
        <a:p>
          <a:endParaRPr lang="en-US"/>
        </a:p>
      </dgm:t>
    </dgm:pt>
    <dgm:pt modelId="{E07DE717-4AD7-4DE4-B1D3-BD34E149ED10}" type="sibTrans" cxnId="{867E6F57-7513-4A37-840D-C9238538CEA1}">
      <dgm:prSet/>
      <dgm:spPr/>
      <dgm:t>
        <a:bodyPr/>
        <a:lstStyle/>
        <a:p>
          <a:endParaRPr lang="en-US"/>
        </a:p>
      </dgm:t>
    </dgm:pt>
    <dgm:pt modelId="{5F106B2F-D778-49F2-9500-962E128CCB56}">
      <dgm:prSet/>
      <dgm:spPr/>
      <dgm:t>
        <a:bodyPr/>
        <a:lstStyle/>
        <a:p>
          <a:pPr rtl="0"/>
          <a:r>
            <a:rPr lang="en-US" dirty="0" smtClean="0"/>
            <a:t>Need to provide better platform support for anti-malware</a:t>
          </a:r>
          <a:endParaRPr lang="en-US" dirty="0"/>
        </a:p>
      </dgm:t>
    </dgm:pt>
    <dgm:pt modelId="{C474E519-BC16-4133-B74B-97A7C6C60437}" type="parTrans" cxnId="{B5376266-CC2B-4757-9DDA-AE57D6FC7FB6}">
      <dgm:prSet/>
      <dgm:spPr/>
      <dgm:t>
        <a:bodyPr/>
        <a:lstStyle/>
        <a:p>
          <a:endParaRPr lang="en-US"/>
        </a:p>
      </dgm:t>
    </dgm:pt>
    <dgm:pt modelId="{508B7BEA-EA8E-4825-9850-D3DD01443E33}" type="sibTrans" cxnId="{B5376266-CC2B-4757-9DDA-AE57D6FC7FB6}">
      <dgm:prSet/>
      <dgm:spPr/>
      <dgm:t>
        <a:bodyPr/>
        <a:lstStyle/>
        <a:p>
          <a:endParaRPr lang="en-US"/>
        </a:p>
      </dgm:t>
    </dgm:pt>
    <dgm:pt modelId="{B68DC1A7-B158-40DF-B8F9-3470740B5F4D}">
      <dgm:prSet/>
      <dgm:spPr/>
      <dgm:t>
        <a:bodyPr/>
        <a:lstStyle/>
        <a:p>
          <a:pPr rtl="0"/>
          <a:r>
            <a:rPr lang="en-US" dirty="0" smtClean="0"/>
            <a:t>Google and device manufacturers</a:t>
          </a:r>
          <a:endParaRPr lang="en-US" dirty="0"/>
        </a:p>
      </dgm:t>
    </dgm:pt>
    <dgm:pt modelId="{B0E971A4-82F5-4D85-9B5F-BFB726E006D1}" type="sibTrans" cxnId="{F79F2B90-9D19-49D4-A807-F0E4E8378BB9}">
      <dgm:prSet/>
      <dgm:spPr/>
      <dgm:t>
        <a:bodyPr/>
        <a:lstStyle/>
        <a:p>
          <a:endParaRPr lang="en-US"/>
        </a:p>
      </dgm:t>
    </dgm:pt>
    <dgm:pt modelId="{C659E5FE-CD06-4F24-90FA-AA226D83CADE}" type="parTrans" cxnId="{F79F2B90-9D19-49D4-A807-F0E4E8378BB9}">
      <dgm:prSet/>
      <dgm:spPr/>
      <dgm:t>
        <a:bodyPr/>
        <a:lstStyle/>
        <a:p>
          <a:endParaRPr lang="en-US"/>
        </a:p>
      </dgm:t>
    </dgm:pt>
    <dgm:pt modelId="{2A3B681F-6928-4AAE-84B7-064FCF160421}">
      <dgm:prSet/>
      <dgm:spPr/>
      <dgm:t>
        <a:bodyPr/>
        <a:lstStyle/>
        <a:p>
          <a:pPr rtl="0"/>
          <a:r>
            <a:rPr lang="en-US" dirty="0" smtClean="0"/>
            <a:t>Anti-malware vendors</a:t>
          </a:r>
          <a:endParaRPr lang="en-US" dirty="0"/>
        </a:p>
      </dgm:t>
    </dgm:pt>
    <dgm:pt modelId="{E557F20B-0031-43F9-8B22-3B81089263C2}" type="sibTrans" cxnId="{B9EF417F-2640-42FF-8004-751C7790B7FF}">
      <dgm:prSet/>
      <dgm:spPr/>
      <dgm:t>
        <a:bodyPr/>
        <a:lstStyle/>
        <a:p>
          <a:endParaRPr lang="en-US"/>
        </a:p>
      </dgm:t>
    </dgm:pt>
    <dgm:pt modelId="{0BB7F1EC-1212-4466-8C6C-2ABCAD16CEF0}" type="parTrans" cxnId="{B9EF417F-2640-42FF-8004-751C7790B7FF}">
      <dgm:prSet/>
      <dgm:spPr/>
      <dgm:t>
        <a:bodyPr/>
        <a:lstStyle/>
        <a:p>
          <a:endParaRPr lang="en-US"/>
        </a:p>
      </dgm:t>
    </dgm:pt>
    <dgm:pt modelId="{20F18396-05AA-4EDD-8471-739E0143FD7B}" type="pres">
      <dgm:prSet presAssocID="{5B133AD1-E5A3-4455-915B-332C74E7DA2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8D128-6743-4635-9672-5CCFFB94A008}" type="pres">
      <dgm:prSet presAssocID="{2A3B681F-6928-4AAE-84B7-064FCF160421}" presName="compNode" presStyleCnt="0"/>
      <dgm:spPr/>
    </dgm:pt>
    <dgm:pt modelId="{57B943C2-9F00-41BA-BD14-180D8A7D8C4C}" type="pres">
      <dgm:prSet presAssocID="{2A3B681F-6928-4AAE-84B7-064FCF160421}" presName="aNode" presStyleLbl="bgShp" presStyleIdx="0" presStyleCnt="2"/>
      <dgm:spPr/>
      <dgm:t>
        <a:bodyPr/>
        <a:lstStyle/>
        <a:p>
          <a:endParaRPr lang="en-US"/>
        </a:p>
      </dgm:t>
    </dgm:pt>
    <dgm:pt modelId="{20F72335-B6AF-4F3D-8D53-7353C4749A47}" type="pres">
      <dgm:prSet presAssocID="{2A3B681F-6928-4AAE-84B7-064FCF160421}" presName="textNode" presStyleLbl="bgShp" presStyleIdx="0" presStyleCnt="2"/>
      <dgm:spPr/>
      <dgm:t>
        <a:bodyPr/>
        <a:lstStyle/>
        <a:p>
          <a:endParaRPr lang="en-US"/>
        </a:p>
      </dgm:t>
    </dgm:pt>
    <dgm:pt modelId="{FB955BCE-ED3D-4A77-A50E-C05C92B53893}" type="pres">
      <dgm:prSet presAssocID="{2A3B681F-6928-4AAE-84B7-064FCF160421}" presName="compChildNode" presStyleCnt="0"/>
      <dgm:spPr/>
    </dgm:pt>
    <dgm:pt modelId="{11D71E81-305B-42FD-A35C-398708E5A843}" type="pres">
      <dgm:prSet presAssocID="{2A3B681F-6928-4AAE-84B7-064FCF160421}" presName="theInnerList" presStyleCnt="0"/>
      <dgm:spPr/>
    </dgm:pt>
    <dgm:pt modelId="{093A2ECD-3D1C-45F0-96BC-D9324EF5223E}" type="pres">
      <dgm:prSet presAssocID="{9AD8D8D6-0C0E-489B-8F2A-B54D52EAD08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C1CA9-8213-4E38-BC62-D8B06F5FE31C}" type="pres">
      <dgm:prSet presAssocID="{2A3B681F-6928-4AAE-84B7-064FCF160421}" presName="aSpace" presStyleCnt="0"/>
      <dgm:spPr/>
    </dgm:pt>
    <dgm:pt modelId="{EA42640B-87B3-4F49-8880-454282E6A5CB}" type="pres">
      <dgm:prSet presAssocID="{B68DC1A7-B158-40DF-B8F9-3470740B5F4D}" presName="compNode" presStyleCnt="0"/>
      <dgm:spPr/>
    </dgm:pt>
    <dgm:pt modelId="{27598947-F5CA-4B8C-9C22-0A9A11C20234}" type="pres">
      <dgm:prSet presAssocID="{B68DC1A7-B158-40DF-B8F9-3470740B5F4D}" presName="aNode" presStyleLbl="bgShp" presStyleIdx="1" presStyleCnt="2"/>
      <dgm:spPr/>
      <dgm:t>
        <a:bodyPr/>
        <a:lstStyle/>
        <a:p>
          <a:endParaRPr lang="en-US"/>
        </a:p>
      </dgm:t>
    </dgm:pt>
    <dgm:pt modelId="{A3925622-A47F-4D41-A2DD-1681DD20C1A5}" type="pres">
      <dgm:prSet presAssocID="{B68DC1A7-B158-40DF-B8F9-3470740B5F4D}" presName="textNode" presStyleLbl="bgShp" presStyleIdx="1" presStyleCnt="2"/>
      <dgm:spPr/>
      <dgm:t>
        <a:bodyPr/>
        <a:lstStyle/>
        <a:p>
          <a:endParaRPr lang="en-US"/>
        </a:p>
      </dgm:t>
    </dgm:pt>
    <dgm:pt modelId="{BD3DB448-DA96-4D59-B6D4-0EE5D7C39B41}" type="pres">
      <dgm:prSet presAssocID="{B68DC1A7-B158-40DF-B8F9-3470740B5F4D}" presName="compChildNode" presStyleCnt="0"/>
      <dgm:spPr/>
    </dgm:pt>
    <dgm:pt modelId="{B3987FB4-1134-421B-824E-386BE0794589}" type="pres">
      <dgm:prSet presAssocID="{B68DC1A7-B158-40DF-B8F9-3470740B5F4D}" presName="theInnerList" presStyleCnt="0"/>
      <dgm:spPr/>
    </dgm:pt>
    <dgm:pt modelId="{4354970D-2C67-4582-ACD9-2E76192D23DB}" type="pres">
      <dgm:prSet presAssocID="{5F106B2F-D778-49F2-9500-962E128CCB5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9FA835-86CA-494E-B346-0977A1323FBE}" type="presOf" srcId="{B68DC1A7-B158-40DF-B8F9-3470740B5F4D}" destId="{A3925622-A47F-4D41-A2DD-1681DD20C1A5}" srcOrd="1" destOrd="0" presId="urn:microsoft.com/office/officeart/2005/8/layout/lProcess2"/>
    <dgm:cxn modelId="{F79F2B90-9D19-49D4-A807-F0E4E8378BB9}" srcId="{5B133AD1-E5A3-4455-915B-332C74E7DA2C}" destId="{B68DC1A7-B158-40DF-B8F9-3470740B5F4D}" srcOrd="1" destOrd="0" parTransId="{C659E5FE-CD06-4F24-90FA-AA226D83CADE}" sibTransId="{B0E971A4-82F5-4D85-9B5F-BFB726E006D1}"/>
    <dgm:cxn modelId="{B5376266-CC2B-4757-9DDA-AE57D6FC7FB6}" srcId="{B68DC1A7-B158-40DF-B8F9-3470740B5F4D}" destId="{5F106B2F-D778-49F2-9500-962E128CCB56}" srcOrd="0" destOrd="0" parTransId="{C474E519-BC16-4133-B74B-97A7C6C60437}" sibTransId="{508B7BEA-EA8E-4825-9850-D3DD01443E33}"/>
    <dgm:cxn modelId="{250D6D58-6B1D-49B2-A36E-262B64E9485A}" type="presOf" srcId="{2A3B681F-6928-4AAE-84B7-064FCF160421}" destId="{57B943C2-9F00-41BA-BD14-180D8A7D8C4C}" srcOrd="0" destOrd="0" presId="urn:microsoft.com/office/officeart/2005/8/layout/lProcess2"/>
    <dgm:cxn modelId="{7C48419F-7556-4FBB-B3A1-6CB32A8C6399}" type="presOf" srcId="{B68DC1A7-B158-40DF-B8F9-3470740B5F4D}" destId="{27598947-F5CA-4B8C-9C22-0A9A11C20234}" srcOrd="0" destOrd="0" presId="urn:microsoft.com/office/officeart/2005/8/layout/lProcess2"/>
    <dgm:cxn modelId="{66ECE9B9-3B52-4C70-9275-5171B682C3A0}" type="presOf" srcId="{5F106B2F-D778-49F2-9500-962E128CCB56}" destId="{4354970D-2C67-4582-ACD9-2E76192D23DB}" srcOrd="0" destOrd="0" presId="urn:microsoft.com/office/officeart/2005/8/layout/lProcess2"/>
    <dgm:cxn modelId="{D415BAF3-5490-4F2C-9A9A-D3693F267E4C}" type="presOf" srcId="{9AD8D8D6-0C0E-489B-8F2A-B54D52EAD089}" destId="{093A2ECD-3D1C-45F0-96BC-D9324EF5223E}" srcOrd="0" destOrd="0" presId="urn:microsoft.com/office/officeart/2005/8/layout/lProcess2"/>
    <dgm:cxn modelId="{867E6F57-7513-4A37-840D-C9238538CEA1}" srcId="{2A3B681F-6928-4AAE-84B7-064FCF160421}" destId="{9AD8D8D6-0C0E-489B-8F2A-B54D52EAD089}" srcOrd="0" destOrd="0" parTransId="{A5AAAA1D-E2FC-4AA3-9F2E-4B2B1E23DD91}" sibTransId="{E07DE717-4AD7-4DE4-B1D3-BD34E149ED10}"/>
    <dgm:cxn modelId="{B9EF417F-2640-42FF-8004-751C7790B7FF}" srcId="{5B133AD1-E5A3-4455-915B-332C74E7DA2C}" destId="{2A3B681F-6928-4AAE-84B7-064FCF160421}" srcOrd="0" destOrd="0" parTransId="{0BB7F1EC-1212-4466-8C6C-2ABCAD16CEF0}" sibTransId="{E557F20B-0031-43F9-8B22-3B81089263C2}"/>
    <dgm:cxn modelId="{D2454D57-90C5-468F-890E-64A447B01676}" type="presOf" srcId="{2A3B681F-6928-4AAE-84B7-064FCF160421}" destId="{20F72335-B6AF-4F3D-8D53-7353C4749A47}" srcOrd="1" destOrd="0" presId="urn:microsoft.com/office/officeart/2005/8/layout/lProcess2"/>
    <dgm:cxn modelId="{23303FF8-A47E-4F62-8149-C4A7D4D5C652}" type="presOf" srcId="{5B133AD1-E5A3-4455-915B-332C74E7DA2C}" destId="{20F18396-05AA-4EDD-8471-739E0143FD7B}" srcOrd="0" destOrd="0" presId="urn:microsoft.com/office/officeart/2005/8/layout/lProcess2"/>
    <dgm:cxn modelId="{B9D80F0A-0B54-4F02-A9A2-F481F9D9A353}" type="presParOf" srcId="{20F18396-05AA-4EDD-8471-739E0143FD7B}" destId="{1748D128-6743-4635-9672-5CCFFB94A008}" srcOrd="0" destOrd="0" presId="urn:microsoft.com/office/officeart/2005/8/layout/lProcess2"/>
    <dgm:cxn modelId="{1657FC55-3197-4851-B69B-9FCF2D181F1F}" type="presParOf" srcId="{1748D128-6743-4635-9672-5CCFFB94A008}" destId="{57B943C2-9F00-41BA-BD14-180D8A7D8C4C}" srcOrd="0" destOrd="0" presId="urn:microsoft.com/office/officeart/2005/8/layout/lProcess2"/>
    <dgm:cxn modelId="{E0EB9AA3-7E5F-4FF5-B33A-23D3F3E45579}" type="presParOf" srcId="{1748D128-6743-4635-9672-5CCFFB94A008}" destId="{20F72335-B6AF-4F3D-8D53-7353C4749A47}" srcOrd="1" destOrd="0" presId="urn:microsoft.com/office/officeart/2005/8/layout/lProcess2"/>
    <dgm:cxn modelId="{F934471C-AB7E-424A-9D79-6C210DAFF576}" type="presParOf" srcId="{1748D128-6743-4635-9672-5CCFFB94A008}" destId="{FB955BCE-ED3D-4A77-A50E-C05C92B53893}" srcOrd="2" destOrd="0" presId="urn:microsoft.com/office/officeart/2005/8/layout/lProcess2"/>
    <dgm:cxn modelId="{CDE64C1D-8795-4541-A5C5-B7F6BFF9C1AF}" type="presParOf" srcId="{FB955BCE-ED3D-4A77-A50E-C05C92B53893}" destId="{11D71E81-305B-42FD-A35C-398708E5A843}" srcOrd="0" destOrd="0" presId="urn:microsoft.com/office/officeart/2005/8/layout/lProcess2"/>
    <dgm:cxn modelId="{C43EB8CD-9228-4C57-A655-BEA789F12D83}" type="presParOf" srcId="{11D71E81-305B-42FD-A35C-398708E5A843}" destId="{093A2ECD-3D1C-45F0-96BC-D9324EF5223E}" srcOrd="0" destOrd="0" presId="urn:microsoft.com/office/officeart/2005/8/layout/lProcess2"/>
    <dgm:cxn modelId="{8A70ADF8-5FBF-4FB7-BBCF-F8FF3444DD54}" type="presParOf" srcId="{20F18396-05AA-4EDD-8471-739E0143FD7B}" destId="{1DCC1CA9-8213-4E38-BC62-D8B06F5FE31C}" srcOrd="1" destOrd="0" presId="urn:microsoft.com/office/officeart/2005/8/layout/lProcess2"/>
    <dgm:cxn modelId="{DFA16BC0-9633-49D1-86ED-DD7D54696BDF}" type="presParOf" srcId="{20F18396-05AA-4EDD-8471-739E0143FD7B}" destId="{EA42640B-87B3-4F49-8880-454282E6A5CB}" srcOrd="2" destOrd="0" presId="urn:microsoft.com/office/officeart/2005/8/layout/lProcess2"/>
    <dgm:cxn modelId="{0BEC6A1C-1B9E-452E-B281-9CA7F2DE3D1E}" type="presParOf" srcId="{EA42640B-87B3-4F49-8880-454282E6A5CB}" destId="{27598947-F5CA-4B8C-9C22-0A9A11C20234}" srcOrd="0" destOrd="0" presId="urn:microsoft.com/office/officeart/2005/8/layout/lProcess2"/>
    <dgm:cxn modelId="{38BBE91E-720F-480E-9336-3980C5F1862F}" type="presParOf" srcId="{EA42640B-87B3-4F49-8880-454282E6A5CB}" destId="{A3925622-A47F-4D41-A2DD-1681DD20C1A5}" srcOrd="1" destOrd="0" presId="urn:microsoft.com/office/officeart/2005/8/layout/lProcess2"/>
    <dgm:cxn modelId="{62B662C4-F968-4B43-8256-05261BB6B422}" type="presParOf" srcId="{EA42640B-87B3-4F49-8880-454282E6A5CB}" destId="{BD3DB448-DA96-4D59-B6D4-0EE5D7C39B41}" srcOrd="2" destOrd="0" presId="urn:microsoft.com/office/officeart/2005/8/layout/lProcess2"/>
    <dgm:cxn modelId="{42864B31-E372-447C-BE1C-CCEE7EB26E93}" type="presParOf" srcId="{BD3DB448-DA96-4D59-B6D4-0EE5D7C39B41}" destId="{B3987FB4-1134-421B-824E-386BE0794589}" srcOrd="0" destOrd="0" presId="urn:microsoft.com/office/officeart/2005/8/layout/lProcess2"/>
    <dgm:cxn modelId="{492DE77E-CECC-4706-BCC2-AC34E9A6D16A}" type="presParOf" srcId="{B3987FB4-1134-421B-824E-386BE0794589}" destId="{4354970D-2C67-4582-ACD9-2E76192D23D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B4CD3-B7CE-4612-98CB-12F553566C30}">
      <dsp:nvSpPr>
        <dsp:cNvPr id="0" name=""/>
        <dsp:cNvSpPr/>
      </dsp:nvSpPr>
      <dsp:spPr>
        <a:xfrm>
          <a:off x="0" y="520596"/>
          <a:ext cx="822960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Android malware – a real concern</a:t>
          </a:r>
          <a:endParaRPr lang="en-US" sz="3700" kern="1200" dirty="0"/>
        </a:p>
      </dsp:txBody>
      <dsp:txXfrm>
        <a:off x="43321" y="563917"/>
        <a:ext cx="8142958" cy="800803"/>
      </dsp:txXfrm>
    </dsp:sp>
    <dsp:sp modelId="{7E20E7AF-0245-4A37-BE8E-28FEED34A905}">
      <dsp:nvSpPr>
        <dsp:cNvPr id="0" name=""/>
        <dsp:cNvSpPr/>
      </dsp:nvSpPr>
      <dsp:spPr>
        <a:xfrm>
          <a:off x="0" y="1514601"/>
          <a:ext cx="822960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Many Anti-malware offerings for Android</a:t>
          </a:r>
          <a:endParaRPr lang="en-US" sz="3700" kern="1200" dirty="0"/>
        </a:p>
      </dsp:txBody>
      <dsp:txXfrm>
        <a:off x="43321" y="1557922"/>
        <a:ext cx="8142958" cy="800803"/>
      </dsp:txXfrm>
    </dsp:sp>
    <dsp:sp modelId="{4BB7744E-27A8-45B1-81F7-7ED6E747A9E8}">
      <dsp:nvSpPr>
        <dsp:cNvPr id="0" name=""/>
        <dsp:cNvSpPr/>
      </dsp:nvSpPr>
      <dsp:spPr>
        <a:xfrm>
          <a:off x="0" y="2402046"/>
          <a:ext cx="82296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Many are very popular</a:t>
          </a:r>
          <a:endParaRPr lang="en-US" sz="2900" kern="1200" dirty="0"/>
        </a:p>
      </dsp:txBody>
      <dsp:txXfrm>
        <a:off x="0" y="2402046"/>
        <a:ext cx="8229600" cy="612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BDC0C-AFCE-4537-8D36-F8F2EF9890C3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No code-level changes or changes to </a:t>
          </a:r>
          <a:r>
            <a:rPr lang="en-US" sz="3000" kern="1200" dirty="0" err="1" smtClean="0"/>
            <a:t>AndroidManifest</a:t>
          </a:r>
          <a:endParaRPr lang="en-US" sz="3000" kern="1200" dirty="0"/>
        </a:p>
      </dsp:txBody>
      <dsp:txXfrm rot="-5400000">
        <a:off x="2962656" y="205028"/>
        <a:ext cx="5209983" cy="1052927"/>
      </dsp:txXfrm>
    </dsp:sp>
    <dsp:sp modelId="{88655DBC-4D65-41F6-BB12-FFE76C7B60D4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Trivial</a:t>
          </a:r>
          <a:endParaRPr lang="en-US" sz="2800" kern="1200" dirty="0"/>
        </a:p>
      </dsp:txBody>
      <dsp:txXfrm>
        <a:off x="71201" y="73410"/>
        <a:ext cx="2820254" cy="1316160"/>
      </dsp:txXfrm>
    </dsp:sp>
    <dsp:sp modelId="{2B89A282-4AF7-4EB7-B1C0-693040019649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Do not thwart detection by static analysis completely</a:t>
          </a:r>
          <a:endParaRPr lang="en-US" sz="3000" kern="1200" dirty="0"/>
        </a:p>
      </dsp:txBody>
      <dsp:txXfrm rot="-5400000">
        <a:off x="2962656" y="1736518"/>
        <a:ext cx="5209983" cy="1052927"/>
      </dsp:txXfrm>
    </dsp:sp>
    <dsp:sp modelId="{3A051EB1-6085-4E7E-A59A-3E2E0C932D13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Detectable by Static Analysis - DSA </a:t>
          </a:r>
          <a:endParaRPr lang="en-US" sz="2800" kern="1200" dirty="0"/>
        </a:p>
      </dsp:txBody>
      <dsp:txXfrm>
        <a:off x="71201" y="1604901"/>
        <a:ext cx="2820254" cy="1316160"/>
      </dsp:txXfrm>
    </dsp:sp>
    <dsp:sp modelId="{1CAD3B49-1607-487F-8C76-D3CDC41CDE2C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Capable of thwarting all static analysis based detection</a:t>
          </a:r>
          <a:endParaRPr lang="en-US" sz="3000" kern="1200" dirty="0"/>
        </a:p>
      </dsp:txBody>
      <dsp:txXfrm rot="-5400000">
        <a:off x="2962656" y="3268008"/>
        <a:ext cx="5209983" cy="1052927"/>
      </dsp:txXfrm>
    </dsp:sp>
    <dsp:sp modelId="{5735B9FB-ED45-42E4-8E97-418E9132C03A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Not detectable by Static Analysis – NSA</a:t>
          </a:r>
          <a:endParaRPr lang="en-US" sz="2800" kern="1200" dirty="0"/>
        </a:p>
      </dsp:txBody>
      <dsp:txXfrm>
        <a:off x="71201" y="3136391"/>
        <a:ext cx="2820254" cy="131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021F0-3A36-44E2-B22C-421CC1E82E5F}">
      <dsp:nvSpPr>
        <dsp:cNvPr id="0" name=""/>
        <dsp:cNvSpPr/>
      </dsp:nvSpPr>
      <dsp:spPr>
        <a:xfrm>
          <a:off x="0" y="49970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C7657-B08E-4277-9169-0F7C1D1EFEBF}">
      <dsp:nvSpPr>
        <dsp:cNvPr id="0" name=""/>
        <dsp:cNvSpPr/>
      </dsp:nvSpPr>
      <dsp:spPr>
        <a:xfrm>
          <a:off x="411480" y="42141"/>
          <a:ext cx="6065519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Content-based Signatures are not sufficient</a:t>
          </a:r>
          <a:endParaRPr lang="en-US" sz="2400" kern="1200" dirty="0"/>
        </a:p>
      </dsp:txBody>
      <dsp:txXfrm>
        <a:off x="456152" y="86813"/>
        <a:ext cx="5976175" cy="825776"/>
      </dsp:txXfrm>
    </dsp:sp>
    <dsp:sp modelId="{BF3A14D7-367B-42D7-8BBA-E7B4CCA61420}">
      <dsp:nvSpPr>
        <dsp:cNvPr id="0" name=""/>
        <dsp:cNvSpPr/>
      </dsp:nvSpPr>
      <dsp:spPr>
        <a:xfrm>
          <a:off x="0" y="1905861"/>
          <a:ext cx="82296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C9A20-1865-4D8E-8DD5-21DB8E69725D}">
      <dsp:nvSpPr>
        <dsp:cNvPr id="0" name=""/>
        <dsp:cNvSpPr/>
      </dsp:nvSpPr>
      <dsp:spPr>
        <a:xfrm>
          <a:off x="411480" y="1448301"/>
          <a:ext cx="6065577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Analyze semantics of malware</a:t>
          </a:r>
          <a:endParaRPr lang="en-US" sz="2400" kern="1200" dirty="0"/>
        </a:p>
      </dsp:txBody>
      <dsp:txXfrm>
        <a:off x="456152" y="1492973"/>
        <a:ext cx="5976233" cy="825776"/>
      </dsp:txXfrm>
    </dsp:sp>
    <dsp:sp modelId="{FCDAD5E2-2DC9-4690-B71F-A30D950A27F4}">
      <dsp:nvSpPr>
        <dsp:cNvPr id="0" name=""/>
        <dsp:cNvSpPr/>
      </dsp:nvSpPr>
      <dsp:spPr>
        <a:xfrm>
          <a:off x="0" y="3312021"/>
          <a:ext cx="8229600" cy="117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45668" rIns="63870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Need platform support for that</a:t>
          </a:r>
          <a:endParaRPr lang="en-US" sz="2400" kern="1200" dirty="0"/>
        </a:p>
      </dsp:txBody>
      <dsp:txXfrm>
        <a:off x="0" y="3312021"/>
        <a:ext cx="8229600" cy="1171800"/>
      </dsp:txXfrm>
    </dsp:sp>
    <dsp:sp modelId="{49265A4A-8FD7-4375-BD73-92A19A989657}">
      <dsp:nvSpPr>
        <dsp:cNvPr id="0" name=""/>
        <dsp:cNvSpPr/>
      </dsp:nvSpPr>
      <dsp:spPr>
        <a:xfrm>
          <a:off x="411480" y="2854461"/>
          <a:ext cx="6065519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Dynamic behavioral monitoring can help</a:t>
          </a:r>
          <a:endParaRPr lang="en-US" sz="2400" kern="1200" dirty="0"/>
        </a:p>
      </dsp:txBody>
      <dsp:txXfrm>
        <a:off x="456152" y="2899133"/>
        <a:ext cx="5976175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943C2-9F00-41BA-BD14-180D8A7D8C4C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Anti-malware vendors</a:t>
          </a:r>
          <a:endParaRPr lang="en-US" sz="3800" kern="1200" dirty="0"/>
        </a:p>
      </dsp:txBody>
      <dsp:txXfrm>
        <a:off x="4118" y="0"/>
        <a:ext cx="3962102" cy="1357788"/>
      </dsp:txXfrm>
    </dsp:sp>
    <dsp:sp modelId="{093A2ECD-3D1C-45F0-96BC-D9324EF5223E}">
      <dsp:nvSpPr>
        <dsp:cNvPr id="0" name=""/>
        <dsp:cNvSpPr/>
      </dsp:nvSpPr>
      <dsp:spPr>
        <a:xfrm>
          <a:off x="400329" y="1357788"/>
          <a:ext cx="3169681" cy="2941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Need to have semantics-based detection</a:t>
          </a:r>
          <a:endParaRPr lang="en-US" sz="3700" kern="1200" dirty="0"/>
        </a:p>
      </dsp:txBody>
      <dsp:txXfrm>
        <a:off x="486494" y="1443953"/>
        <a:ext cx="2997351" cy="2769545"/>
      </dsp:txXfrm>
    </dsp:sp>
    <dsp:sp modelId="{27598947-F5CA-4B8C-9C22-0A9A11C20234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Google and device manufacturers</a:t>
          </a:r>
          <a:endParaRPr lang="en-US" sz="3800" kern="1200" dirty="0"/>
        </a:p>
      </dsp:txBody>
      <dsp:txXfrm>
        <a:off x="4263378" y="0"/>
        <a:ext cx="3962102" cy="1357788"/>
      </dsp:txXfrm>
    </dsp:sp>
    <dsp:sp modelId="{4354970D-2C67-4582-ACD9-2E76192D23DB}">
      <dsp:nvSpPr>
        <dsp:cNvPr id="0" name=""/>
        <dsp:cNvSpPr/>
      </dsp:nvSpPr>
      <dsp:spPr>
        <a:xfrm>
          <a:off x="4659589" y="1357788"/>
          <a:ext cx="3169681" cy="2941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Need to provide better platform support for anti-malware</a:t>
          </a:r>
          <a:endParaRPr lang="en-US" sz="3700" kern="1200" dirty="0"/>
        </a:p>
      </dsp:txBody>
      <dsp:txXfrm>
        <a:off x="4745754" y="1443953"/>
        <a:ext cx="2997351" cy="2769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992FA-42E2-464E-871D-D8ED8B31AF9B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8282-5262-455F-BB2F-64F8309295A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1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A0A39-0F9A-4A9C-8787-2580FE31191A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FEC0-941C-4376-9D15-9D9C48CB6BB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65B68-820D-4BAE-88BD-DCE5DE035487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C58D-2861-47E9-BC51-9725FE55458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A177A-D9BD-4C6F-BF0B-48E6D7A96354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FD84-FE76-41DD-8784-D241645D25A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8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5A09A-18D9-4C0F-87C4-47364D0CC5E5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8B5-0620-4991-A0D5-8402F13B20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7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5E61A-5FB2-46F1-9EAC-C7973A1B7572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E961-2BA7-43EC-BBD0-348D6DDB75F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0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36963-8F32-454D-B478-71ACF432CF03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8397-D893-41CB-A5CC-23A07B1B33B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5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5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6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4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EA1AE-0717-4E88-B65D-85267B09CCCA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7956-C97C-4DB0-99BB-ECF1321B175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0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8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19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11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57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7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4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6D20D-0DDF-4424-918F-64B1B43EBF6B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CFD0-8F83-45C4-A05D-35992488BF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17ADA-99C8-49AB-86F4-C91AA011E2E1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2AB7-04CD-4BFB-89FF-6C0902DADF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8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CF9AA-C536-4B23-8B7A-3EAE5503BAAD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AD95-3726-4B89-842E-1A8AF698C5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9CC67-32A4-47EA-89E8-37F1640DCB6F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7426-E49C-485C-BB45-68314EF7075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0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D3937-894C-4A1A-8C6C-78155615F425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DC59-D187-4F03-A200-7757CD92AD1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0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58BF7-2D0B-4E50-8575-9888354B09EB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AA07-ED7E-46C7-8D92-3525BA0899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2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DC377-3FF2-448F-8145-A9BA23146055}" type="datetime1">
              <a:rPr lang="en-US">
                <a:solidFill>
                  <a:srgbClr val="000000"/>
                </a:solidFill>
              </a:rPr>
              <a:pPr/>
              <a:t>5/2/2013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8636-9DBC-428E-845C-997B28D581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3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urple-black2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8E6D68E8-3DB4-4585-B825-680E51B45DE1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</a:pPr>
              <a:t>5/2/2013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022770F-E97A-446D-BA29-AC142D26DACC}" type="slidenum">
              <a:rPr lang="en-US" altLang="zh-CN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5583-1C11-4CE5-9E50-6F4E72B7B0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Towards a Trustworthy Android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Yan Chen</a:t>
            </a:r>
          </a:p>
          <a:p>
            <a:r>
              <a:rPr lang="en-US" dirty="0" smtClean="0"/>
              <a:t>Lab of Internet and Security Technology</a:t>
            </a:r>
          </a:p>
          <a:p>
            <a:r>
              <a:rPr lang="en-US" dirty="0" smtClean="0"/>
              <a:t>Northwestern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AppsPlayground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system for </a:t>
            </a:r>
            <a:r>
              <a:rPr lang="en-US" b="1" dirty="0" smtClean="0"/>
              <a:t>offline dynamic analysis</a:t>
            </a:r>
          </a:p>
          <a:p>
            <a:pPr lvl="1"/>
            <a:r>
              <a:rPr lang="en-US" dirty="0" smtClean="0"/>
              <a:t>Includes multiple </a:t>
            </a:r>
            <a:r>
              <a:rPr lang="en-US" b="1" dirty="0" smtClean="0"/>
              <a:t>detection </a:t>
            </a:r>
            <a:r>
              <a:rPr lang="en-US" dirty="0" smtClean="0"/>
              <a:t>techniques for dynamic 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Techniques must be </a:t>
            </a:r>
            <a:r>
              <a:rPr lang="en-US" b="1" dirty="0" smtClean="0"/>
              <a:t>light-weight</a:t>
            </a:r>
          </a:p>
          <a:p>
            <a:pPr lvl="1"/>
            <a:r>
              <a:rPr lang="en-US" b="1" dirty="0" smtClean="0"/>
              <a:t>Automation</a:t>
            </a:r>
            <a:r>
              <a:rPr lang="en-US" dirty="0" smtClean="0"/>
              <a:t> requires good </a:t>
            </a:r>
            <a:r>
              <a:rPr lang="en-US" b="1" dirty="0" smtClean="0"/>
              <a:t>exploration </a:t>
            </a:r>
            <a:r>
              <a:rPr lang="en-US" dirty="0" smtClean="0"/>
              <a:t>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1219200" y="1078468"/>
            <a:ext cx="7455933" cy="5017532"/>
            <a:chOff x="1219200" y="1078468"/>
            <a:chExt cx="7455933" cy="501753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2121933" y="5040868"/>
              <a:ext cx="64008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non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>
            <a:xfrm flipV="1">
              <a:off x="2121933" y="1154668"/>
              <a:ext cx="0" cy="3886200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none"/>
            </a:ln>
            <a:effectLst/>
          </p:spPr>
        </p:cxnSp>
        <p:sp>
          <p:nvSpPr>
            <p:cNvPr id="54" name="Rounded Rectangle 53"/>
            <p:cNvSpPr/>
            <p:nvPr/>
          </p:nvSpPr>
          <p:spPr>
            <a:xfrm>
              <a:off x="3188733" y="42788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Kernel-level monitoring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865133" y="42788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Taint tracking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541533" y="42788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API monitoring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274333" y="34406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Fuzzing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274333" y="25262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Intelligent input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274333" y="16118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Event triggering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752600" y="5410200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Disguise techniques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Left Brace 60"/>
            <p:cNvSpPr/>
            <p:nvPr/>
          </p:nvSpPr>
          <p:spPr>
            <a:xfrm>
              <a:off x="1893333" y="1230868"/>
              <a:ext cx="152400" cy="2895600"/>
            </a:xfrm>
            <a:prstGeom prst="leftBrace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Left Brace 61"/>
            <p:cNvSpPr/>
            <p:nvPr/>
          </p:nvSpPr>
          <p:spPr>
            <a:xfrm rot="16200000">
              <a:off x="5741435" y="2716770"/>
              <a:ext cx="228598" cy="5029198"/>
            </a:xfrm>
            <a:prstGeom prst="leftBrace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92873" y="5269468"/>
              <a:ext cx="2205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Detection Techniques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531966" y="2527703"/>
              <a:ext cx="2353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Exploration Techniques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18384" y="1964829"/>
              <a:ext cx="2885149" cy="1692771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AppsPlayground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Virtualized Dynamic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Analysis Environment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36203" y="4202668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…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5400000">
              <a:off x="2892211" y="993990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…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1219200" y="5040868"/>
              <a:ext cx="902734" cy="750332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58"/>
          <p:cNvGrpSpPr/>
          <p:nvPr/>
        </p:nvGrpSpPr>
        <p:grpSpPr>
          <a:xfrm>
            <a:off x="381000" y="1078468"/>
            <a:ext cx="8294133" cy="5017532"/>
            <a:chOff x="381000" y="1078468"/>
            <a:chExt cx="8294133" cy="5017532"/>
          </a:xfrm>
        </p:grpSpPr>
        <p:sp>
          <p:nvSpPr>
            <p:cNvPr id="60" name="Rounded Rectangle 59"/>
            <p:cNvSpPr/>
            <p:nvPr/>
          </p:nvSpPr>
          <p:spPr>
            <a:xfrm>
              <a:off x="2286000" y="2514600"/>
              <a:ext cx="1524000" cy="6858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Intelligent input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00400" y="4267200"/>
              <a:ext cx="1524000" cy="6858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Kernel-level monitoring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2121933" y="5040868"/>
              <a:ext cx="64008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none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>
            <a:xfrm flipV="1">
              <a:off x="2121933" y="1154668"/>
              <a:ext cx="0" cy="3886200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none"/>
            </a:ln>
            <a:effectLst/>
          </p:spPr>
        </p:cxnSp>
        <p:sp>
          <p:nvSpPr>
            <p:cNvPr id="64" name="Rounded Rectangle 63"/>
            <p:cNvSpPr/>
            <p:nvPr/>
          </p:nvSpPr>
          <p:spPr>
            <a:xfrm>
              <a:off x="4865133" y="42788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Taint tracking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541533" y="42788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API monitoring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274333" y="34406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Fuzzing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274333" y="1611868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Event triggering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752600" y="5410200"/>
              <a:ext cx="1524000" cy="68580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Disguise techniques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Left Brace 68"/>
            <p:cNvSpPr/>
            <p:nvPr/>
          </p:nvSpPr>
          <p:spPr>
            <a:xfrm>
              <a:off x="1893333" y="1230868"/>
              <a:ext cx="152400" cy="2895600"/>
            </a:xfrm>
            <a:prstGeom prst="leftBrace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Left Brace 69"/>
            <p:cNvSpPr/>
            <p:nvPr/>
          </p:nvSpPr>
          <p:spPr>
            <a:xfrm rot="16200000">
              <a:off x="5741435" y="2716770"/>
              <a:ext cx="228598" cy="5029198"/>
            </a:xfrm>
            <a:prstGeom prst="leftBrace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92873" y="5269468"/>
              <a:ext cx="2205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Detection Techniques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531966" y="2527703"/>
              <a:ext cx="2353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Exploration Techniques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18384" y="1964829"/>
              <a:ext cx="2885149" cy="1692771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AppsPlayground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Virtualized Dynamic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Analysis Environment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36203" y="4202668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…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5400000">
              <a:off x="2892211" y="993990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…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1219200" y="5040868"/>
              <a:ext cx="902734" cy="750332"/>
            </a:xfrm>
            <a:prstGeom prst="straightConnector1">
              <a:avLst/>
            </a:prstGeom>
            <a:noFill/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none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381000" y="4355068"/>
              <a:ext cx="1466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Contributions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1752600" y="3276600"/>
              <a:ext cx="457200" cy="1143000"/>
            </a:xfrm>
            <a:prstGeom prst="straightConnector1">
              <a:avLst/>
            </a:prstGeom>
            <a:noFill/>
            <a:ln w="28575" cap="flat" cmpd="sng" algn="ctr">
              <a:solidFill>
                <a:srgbClr val="C0504D">
                  <a:lumMod val="5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77" idx="3"/>
            </p:cNvCxnSpPr>
            <p:nvPr/>
          </p:nvCxnSpPr>
          <p:spPr>
            <a:xfrm>
              <a:off x="1847555" y="4539734"/>
              <a:ext cx="1200445" cy="108466"/>
            </a:xfrm>
            <a:prstGeom prst="straightConnector1">
              <a:avLst/>
            </a:prstGeom>
            <a:noFill/>
            <a:ln w="28575" cap="flat" cmpd="sng" algn="ctr">
              <a:solidFill>
                <a:srgbClr val="C0504D">
                  <a:lumMod val="50000"/>
                </a:srgbClr>
              </a:solidFill>
              <a:prstDash val="soli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Intelligent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Fuzzing</a:t>
            </a:r>
            <a:r>
              <a:rPr lang="en-US" dirty="0" smtClean="0"/>
              <a:t> is good but has limitations</a:t>
            </a:r>
          </a:p>
          <a:p>
            <a:r>
              <a:rPr lang="en-US" dirty="0" smtClean="0"/>
              <a:t>Another black-box GUI exploration technique</a:t>
            </a:r>
          </a:p>
          <a:p>
            <a:r>
              <a:rPr lang="en-US" dirty="0" smtClean="0"/>
              <a:t>Capable of filling meaningful text by inferring surrounding context</a:t>
            </a:r>
          </a:p>
          <a:p>
            <a:pPr lvl="1"/>
            <a:r>
              <a:rPr lang="en-US" dirty="0" smtClean="0"/>
              <a:t>Automatically fill out zip codes, phone # and even login credentials</a:t>
            </a:r>
          </a:p>
          <a:p>
            <a:pPr lvl="1"/>
            <a:r>
              <a:rPr lang="en-US" dirty="0" smtClean="0"/>
              <a:t>Sometimes increases </a:t>
            </a:r>
            <a:br>
              <a:rPr lang="en-US" dirty="0" smtClean="0"/>
            </a:br>
            <a:r>
              <a:rPr lang="en-US" dirty="0" smtClean="0"/>
              <a:t>coverage greatly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648200"/>
            <a:ext cx="300623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Privacy Leakage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AppsPlayground</a:t>
            </a:r>
            <a:r>
              <a:rPr lang="en-US" dirty="0" smtClean="0"/>
              <a:t> automates </a:t>
            </a:r>
            <a:r>
              <a:rPr lang="en-US" dirty="0" err="1" smtClean="0"/>
              <a:t>TaintDroid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Large scale measurements - 3,968 apps from Android Market (Google Play)</a:t>
            </a:r>
          </a:p>
          <a:p>
            <a:pPr lvl="1"/>
            <a:r>
              <a:rPr lang="en-US" dirty="0" smtClean="0"/>
              <a:t>946 leak some info</a:t>
            </a:r>
          </a:p>
          <a:p>
            <a:pPr lvl="1"/>
            <a:r>
              <a:rPr lang="en-US" dirty="0" smtClean="0"/>
              <a:t>844 leak phone identifiers</a:t>
            </a:r>
          </a:p>
          <a:p>
            <a:pPr lvl="1"/>
            <a:r>
              <a:rPr lang="en-US" dirty="0" smtClean="0"/>
              <a:t>212 leak geographic location</a:t>
            </a:r>
          </a:p>
          <a:p>
            <a:pPr lvl="1"/>
            <a:r>
              <a:rPr lang="en-US" dirty="0" smtClean="0"/>
              <a:t>Leaks to a number of ad and analytics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Malware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Case studies on </a:t>
            </a:r>
            <a:r>
              <a:rPr lang="en-US" dirty="0" err="1" smtClean="0"/>
              <a:t>DroidDream</a:t>
            </a:r>
            <a:r>
              <a:rPr lang="en-US" dirty="0" smtClean="0"/>
              <a:t>, </a:t>
            </a:r>
            <a:r>
              <a:rPr lang="en-US" dirty="0" err="1" smtClean="0"/>
              <a:t>FakePlayer</a:t>
            </a:r>
            <a:r>
              <a:rPr lang="en-US" dirty="0" smtClean="0"/>
              <a:t>, and </a:t>
            </a:r>
            <a:r>
              <a:rPr lang="en-US" dirty="0" err="1" smtClean="0"/>
              <a:t>DroidKungfu</a:t>
            </a:r>
            <a:endParaRPr lang="en-US" dirty="0" smtClean="0"/>
          </a:p>
          <a:p>
            <a:r>
              <a:rPr lang="en-US" dirty="0" err="1" smtClean="0"/>
              <a:t>AppsPlayground’s</a:t>
            </a:r>
            <a:r>
              <a:rPr lang="en-US" dirty="0" smtClean="0"/>
              <a:t> detection techniques are effective at detecting malicious functionality</a:t>
            </a:r>
          </a:p>
          <a:p>
            <a:r>
              <a:rPr lang="en-US" dirty="0" smtClean="0"/>
              <a:t>Exploration techniques can help discover more sophisticated malware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DroidChameleon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Evaluating state-of-the-art Android anti-malware against transformation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60960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Source: http://play.google.com/  | retrieved: </a:t>
            </a:r>
            <a:r>
              <a:rPr lang="en-US" sz="1400" dirty="0" smtClean="0">
                <a:solidFill>
                  <a:prstClr val="black"/>
                </a:solidFill>
              </a:rPr>
              <a:t>4/29/2013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038600"/>
            <a:ext cx="2619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886200"/>
            <a:ext cx="2038350" cy="24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06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Smartphone malware is evolving</a:t>
            </a:r>
          </a:p>
          <a:p>
            <a:pPr lvl="1"/>
            <a:r>
              <a:rPr lang="en-US" dirty="0" smtClean="0"/>
              <a:t>Encrypted exploits, encrypted C&amp;C information, obfuscated class names, …</a:t>
            </a:r>
            <a:endParaRPr lang="hi-IN" dirty="0" smtClean="0"/>
          </a:p>
          <a:p>
            <a:pPr lvl="1"/>
            <a:r>
              <a:rPr lang="en-US" dirty="0" smtClean="0"/>
              <a:t>Polymorphic attacks already seen in the wild</a:t>
            </a:r>
          </a:p>
          <a:p>
            <a:r>
              <a:rPr lang="en-US" dirty="0" smtClean="0"/>
              <a:t>Technique: </a:t>
            </a:r>
            <a:r>
              <a:rPr lang="en-US" b="1" dirty="0" smtClean="0">
                <a:solidFill>
                  <a:schemeClr val="accent2"/>
                </a:solidFill>
              </a:rPr>
              <a:t>transform</a:t>
            </a:r>
            <a:r>
              <a:rPr lang="en-US" b="1" dirty="0" smtClean="0"/>
              <a:t> </a:t>
            </a:r>
            <a:r>
              <a:rPr lang="en-US" dirty="0" smtClean="0"/>
              <a:t>known malware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305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is the resistance of Android anti-malware against malware obfuscations?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Transformations: Three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Ubiquity - Smartphones and mobile devices</a:t>
            </a:r>
          </a:p>
          <a:p>
            <a:pPr lvl="1"/>
            <a:r>
              <a:rPr lang="en-US" dirty="0" smtClean="0"/>
              <a:t>Smartphone sales already exceed PC sales</a:t>
            </a:r>
          </a:p>
          <a:p>
            <a:pPr lvl="1"/>
            <a:r>
              <a:rPr lang="en-US" dirty="0" smtClean="0"/>
              <a:t>The growth will continue</a:t>
            </a:r>
          </a:p>
          <a:p>
            <a:r>
              <a:rPr lang="en-US" dirty="0" smtClean="0"/>
              <a:t>Performance better than PCs of last decade</a:t>
            </a:r>
          </a:p>
          <a:p>
            <a:pPr lvl="1"/>
            <a:r>
              <a:rPr lang="en-US" dirty="0" smtClean="0"/>
              <a:t>Samsung Galaxy S4 1.6 GHz quad core, 2 G memory</a:t>
            </a:r>
          </a:p>
        </p:txBody>
      </p:sp>
      <p:pic>
        <p:nvPicPr>
          <p:cNvPr id="2050" name="Picture 2" descr="http://www.canalys.com/static/press_release/2012/SPA%20table%201%20030212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867809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Smartphone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1933575"/>
            <a:ext cx="59531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7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Repacking</a:t>
            </a:r>
          </a:p>
          <a:p>
            <a:pPr lvl="1"/>
            <a:r>
              <a:rPr lang="en-US" dirty="0" smtClean="0"/>
              <a:t>Unzip, </a:t>
            </a:r>
            <a:r>
              <a:rPr lang="en-US" dirty="0" err="1" smtClean="0"/>
              <a:t>rezip</a:t>
            </a:r>
            <a:r>
              <a:rPr lang="en-US" dirty="0" smtClean="0"/>
              <a:t>, re-sign</a:t>
            </a:r>
          </a:p>
          <a:p>
            <a:pPr lvl="1"/>
            <a:r>
              <a:rPr lang="en-US" dirty="0" smtClean="0"/>
              <a:t>Changes signing key, checksum of whole app package</a:t>
            </a:r>
            <a:endParaRPr lang="en-US" dirty="0"/>
          </a:p>
          <a:p>
            <a:r>
              <a:rPr lang="en-US" dirty="0" smtClean="0"/>
              <a:t>Reassembling</a:t>
            </a:r>
          </a:p>
          <a:p>
            <a:pPr lvl="1"/>
            <a:r>
              <a:rPr lang="en-US" dirty="0" smtClean="0"/>
              <a:t>Disassemble </a:t>
            </a:r>
            <a:r>
              <a:rPr lang="en-US" dirty="0" err="1" smtClean="0"/>
              <a:t>bytecode</a:t>
            </a:r>
            <a:r>
              <a:rPr lang="en-US" dirty="0" smtClean="0"/>
              <a:t>, </a:t>
            </a:r>
            <a:r>
              <a:rPr lang="en-US" dirty="0" err="1" smtClean="0"/>
              <a:t>AndroidManifest</a:t>
            </a:r>
            <a:r>
              <a:rPr lang="en-US" dirty="0" smtClean="0"/>
              <a:t>, and resources and reassemble again</a:t>
            </a:r>
          </a:p>
          <a:p>
            <a:pPr lvl="1"/>
            <a:r>
              <a:rPr lang="en-US" dirty="0" smtClean="0"/>
              <a:t>Changes individual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Changing package name</a:t>
            </a:r>
          </a:p>
          <a:p>
            <a:r>
              <a:rPr lang="en-US" dirty="0" smtClean="0"/>
              <a:t>Identifier renaming</a:t>
            </a:r>
          </a:p>
          <a:p>
            <a:r>
              <a:rPr lang="en-US" dirty="0" smtClean="0"/>
              <a:t>Data encryption</a:t>
            </a:r>
          </a:p>
          <a:p>
            <a:r>
              <a:rPr lang="en-US" dirty="0" smtClean="0"/>
              <a:t>Encrypting payloads and native exploits</a:t>
            </a:r>
          </a:p>
          <a:p>
            <a:r>
              <a:rPr lang="en-US" dirty="0" smtClean="0"/>
              <a:t>Call indirections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10 Anti-malware products evaluated</a:t>
            </a:r>
          </a:p>
          <a:p>
            <a:pPr lvl="1"/>
            <a:r>
              <a:rPr lang="en-US" dirty="0" smtClean="0"/>
              <a:t>AVG, Symantec, Lookout, ESET, Dr. Web, Kaspersky, Trend Micro, </a:t>
            </a:r>
            <a:r>
              <a:rPr lang="en-US" dirty="0" err="1" smtClean="0"/>
              <a:t>ESTSoft</a:t>
            </a:r>
            <a:r>
              <a:rPr lang="en-US" dirty="0" smtClean="0"/>
              <a:t> (</a:t>
            </a:r>
            <a:r>
              <a:rPr lang="en-US" dirty="0" err="1" smtClean="0"/>
              <a:t>ALYac</a:t>
            </a:r>
            <a:r>
              <a:rPr lang="en-US" dirty="0" smtClean="0"/>
              <a:t>), </a:t>
            </a:r>
            <a:r>
              <a:rPr lang="en-US" dirty="0" err="1" smtClean="0"/>
              <a:t>Zoner</a:t>
            </a:r>
            <a:r>
              <a:rPr lang="en-US" dirty="0" smtClean="0"/>
              <a:t>, </a:t>
            </a:r>
            <a:r>
              <a:rPr lang="en-US" dirty="0" err="1" smtClean="0"/>
              <a:t>Webroot</a:t>
            </a:r>
            <a:endParaRPr lang="en-US" dirty="0" smtClean="0"/>
          </a:p>
          <a:p>
            <a:pPr lvl="1"/>
            <a:r>
              <a:rPr lang="en-US" dirty="0" smtClean="0"/>
              <a:t>Mostly million-figure installs; &gt; 10M </a:t>
            </a:r>
            <a:r>
              <a:rPr lang="en-US" smtClean="0"/>
              <a:t>for three</a:t>
            </a:r>
            <a:endParaRPr lang="en-US" dirty="0" smtClean="0"/>
          </a:p>
          <a:p>
            <a:pPr lvl="1"/>
            <a:r>
              <a:rPr lang="en-US" dirty="0" smtClean="0"/>
              <a:t>All fully functional</a:t>
            </a:r>
          </a:p>
          <a:p>
            <a:r>
              <a:rPr lang="en-US" dirty="0" smtClean="0"/>
              <a:t>6 Malware samples used</a:t>
            </a:r>
          </a:p>
          <a:p>
            <a:pPr lvl="1"/>
            <a:r>
              <a:rPr lang="en-US" dirty="0" err="1" smtClean="0"/>
              <a:t>DroidDream</a:t>
            </a:r>
            <a:r>
              <a:rPr lang="en-US" dirty="0" smtClean="0"/>
              <a:t>, </a:t>
            </a:r>
            <a:r>
              <a:rPr lang="en-US" dirty="0" err="1" smtClean="0"/>
              <a:t>Geinimi</a:t>
            </a:r>
            <a:r>
              <a:rPr lang="en-US" dirty="0" smtClean="0"/>
              <a:t>, </a:t>
            </a:r>
            <a:r>
              <a:rPr lang="en-US" dirty="0" err="1" smtClean="0"/>
              <a:t>FakePlayer</a:t>
            </a:r>
            <a:r>
              <a:rPr lang="en-US" dirty="0" smtClean="0"/>
              <a:t>, </a:t>
            </a:r>
            <a:r>
              <a:rPr lang="en-US" dirty="0" err="1" smtClean="0"/>
              <a:t>BgServ</a:t>
            </a:r>
            <a:r>
              <a:rPr lang="en-US" dirty="0" smtClean="0"/>
              <a:t>, </a:t>
            </a:r>
            <a:r>
              <a:rPr lang="en-US" dirty="0" err="1" smtClean="0"/>
              <a:t>BaseBridge</a:t>
            </a:r>
            <a:r>
              <a:rPr lang="en-US" dirty="0" smtClean="0"/>
              <a:t>, Plankton</a:t>
            </a:r>
          </a:p>
          <a:p>
            <a:r>
              <a:rPr lang="en-US" dirty="0" smtClean="0"/>
              <a:t>Last done in February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219200"/>
          <a:ext cx="8305799" cy="498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1066800"/>
                <a:gridCol w="1371600"/>
                <a:gridCol w="1371600"/>
                <a:gridCol w="1143000"/>
                <a:gridCol w="10667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Symantec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Lookout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Dr. Web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Repack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Reassemble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package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</a:t>
                      </a:r>
                    </a:p>
                    <a:p>
                      <a:r>
                        <a:rPr lang="en-US" dirty="0" smtClean="0"/>
                        <a:t>Exploit (EE)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identifiers (RI)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Data</a:t>
                      </a:r>
                      <a:r>
                        <a:rPr lang="en-US" baseline="0" dirty="0" smtClean="0"/>
                        <a:t> (ED)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Indirection (CI)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RI+EE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EE+ED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EE+Rename</a:t>
                      </a:r>
                      <a:r>
                        <a:rPr lang="en-US" baseline="0" dirty="0" smtClean="0"/>
                        <a:t> Files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EE+CI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DroidDream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219200"/>
          <a:ext cx="8305800" cy="498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  <a:gridCol w="1101291"/>
                <a:gridCol w="1311442"/>
                <a:gridCol w="1398871"/>
                <a:gridCol w="1049154"/>
                <a:gridCol w="131144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Kasp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</a:t>
                      </a:r>
                      <a:r>
                        <a:rPr lang="en-US" baseline="0" dirty="0" smtClean="0"/>
                        <a:t> 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ESTSoft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Webroot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Repack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Reassemble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package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</a:t>
                      </a:r>
                    </a:p>
                    <a:p>
                      <a:r>
                        <a:rPr lang="en-US" dirty="0" smtClean="0"/>
                        <a:t>Exploit (EE)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Rename identifiers (RI)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Data (ED)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Indirection (CI)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RI+EE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EE+ED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EE+Rename</a:t>
                      </a:r>
                      <a:r>
                        <a:rPr lang="en-US" baseline="0" dirty="0" smtClean="0"/>
                        <a:t> Files</a:t>
                      </a:r>
                      <a:endParaRPr lang="en-US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EE+CI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DroidDream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studied tools found vulnerable to common transformations</a:t>
            </a:r>
          </a:p>
          <a:p>
            <a:r>
              <a:rPr lang="en-US" dirty="0" smtClean="0"/>
              <a:t>At least 43% signatures are not based on code-level artifacts</a:t>
            </a:r>
          </a:p>
          <a:p>
            <a:r>
              <a:rPr lang="en-US" dirty="0" smtClean="0"/>
              <a:t>90% signatures do not require static analysis of </a:t>
            </a:r>
            <a:r>
              <a:rPr lang="en-US" dirty="0" err="1" smtClean="0"/>
              <a:t>Bytecode</a:t>
            </a:r>
            <a:r>
              <a:rPr lang="en-US" dirty="0" smtClean="0"/>
              <a:t>. Only one tool (Dr. Web) found to be using static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Signature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Study over one year (Feb 2012 – Feb 2013)</a:t>
            </a:r>
          </a:p>
          <a:p>
            <a:r>
              <a:rPr lang="en-US" dirty="0" smtClean="0"/>
              <a:t>Key finding: Anti-malware tools have evolved towards content-based signatures</a:t>
            </a:r>
          </a:p>
          <a:p>
            <a:r>
              <a:rPr lang="en-US" dirty="0" smtClean="0"/>
              <a:t>Last year 45% of signatures were evaded by trivial transformations compared to 16% this year</a:t>
            </a:r>
          </a:p>
          <a:p>
            <a:r>
              <a:rPr lang="en-US" dirty="0" smtClean="0"/>
              <a:t>Content-based signatures are still not sufficient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a systematic framework for transforming malware</a:t>
            </a:r>
          </a:p>
          <a:p>
            <a:r>
              <a:rPr lang="en-US" dirty="0" smtClean="0"/>
              <a:t>Evaluated latest popular Android anti-malware products</a:t>
            </a:r>
          </a:p>
          <a:p>
            <a:r>
              <a:rPr lang="en-US" dirty="0" smtClean="0"/>
              <a:t>All products vulnerable to malware transformations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0889-5A16-46F3-B05E-B2A48E9FD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Android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Android world-wide market share ~ 70%</a:t>
            </a:r>
          </a:p>
          <a:p>
            <a:endParaRPr lang="en-US" dirty="0" smtClean="0"/>
          </a:p>
          <a:p>
            <a:r>
              <a:rPr lang="en-US" dirty="0" smtClean="0"/>
              <a:t>Android market share in US ~50%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3490" name="Picture 2" descr="http://asset3.cbsistatic.com/cnwk.1d/i/tim/2013/04/02/kantar-smartphone-sa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804" y="2362200"/>
            <a:ext cx="7185396" cy="304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26055" y="5498068"/>
            <a:ext cx="409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(Credit: Kantar </a:t>
            </a:r>
            <a:r>
              <a:rPr lang="en-US" dirty="0" err="1" smtClean="0"/>
              <a:t>Worldpanel</a:t>
            </a:r>
            <a:r>
              <a:rPr lang="en-US" dirty="0" smtClean="0"/>
              <a:t> </a:t>
            </a:r>
            <a:r>
              <a:rPr lang="en-US" dirty="0" err="1" smtClean="0"/>
              <a:t>ComTech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Uranine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Real-time Privacy Leakage Detection without System Modification for 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permissions are insufficient</a:t>
            </a:r>
          </a:p>
          <a:p>
            <a:pPr lvl="1"/>
            <a:r>
              <a:rPr lang="en-US" dirty="0" smtClean="0"/>
              <a:t>User still does not know if some private information will be leaked</a:t>
            </a:r>
          </a:p>
          <a:p>
            <a:r>
              <a:rPr lang="en-US" dirty="0" smtClean="0"/>
              <a:t>Information leakage is more interesting (dangerous) than information access</a:t>
            </a:r>
          </a:p>
          <a:p>
            <a:pPr lvl="1"/>
            <a:r>
              <a:rPr lang="en-US" dirty="0" smtClean="0"/>
              <a:t>E.g. a camera app may legitimately access the camera but sending video recordings out of the phone may be unacceptable to the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Previous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Static analysis: not sufficient</a:t>
            </a:r>
          </a:p>
          <a:p>
            <a:pPr lvl="1"/>
            <a:r>
              <a:rPr lang="en-US" dirty="0" smtClean="0"/>
              <a:t>It does not identify the conditions under which a leak happens.</a:t>
            </a:r>
          </a:p>
          <a:p>
            <a:pPr lvl="2"/>
            <a:r>
              <a:rPr lang="en-US" dirty="0" smtClean="0"/>
              <a:t>Such conditions may be legitimate or may not happen at all at run time</a:t>
            </a:r>
          </a:p>
          <a:p>
            <a:pPr lvl="1"/>
            <a:r>
              <a:rPr lang="en-US" dirty="0" smtClean="0"/>
              <a:t>Need real-time monitoring</a:t>
            </a:r>
          </a:p>
          <a:p>
            <a:r>
              <a:rPr lang="en-US" dirty="0" err="1" smtClean="0"/>
              <a:t>TaintDroid</a:t>
            </a:r>
            <a:r>
              <a:rPr lang="en-US" dirty="0" smtClean="0"/>
              <a:t>: real-time but not usable</a:t>
            </a:r>
          </a:p>
          <a:p>
            <a:pPr lvl="1"/>
            <a:r>
              <a:rPr lang="en-US" dirty="0" smtClean="0"/>
              <a:t>Requires installing a custom Android ROM</a:t>
            </a:r>
          </a:p>
          <a:p>
            <a:pPr lvl="2"/>
            <a:r>
              <a:rPr lang="en-US" dirty="0" smtClean="0"/>
              <a:t>Not possible with some vendors</a:t>
            </a:r>
          </a:p>
          <a:p>
            <a:pPr lvl="2"/>
            <a:r>
              <a:rPr lang="en-US" dirty="0" smtClean="0"/>
              <a:t>End-user does not have the skill-set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control to the user</a:t>
            </a:r>
          </a:p>
          <a:p>
            <a:r>
              <a:rPr lang="en-US" dirty="0" smtClean="0"/>
              <a:t>Instead of modifying system, modify the suspicious app to track privacy-sensitive flows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No system modification</a:t>
            </a:r>
          </a:p>
          <a:p>
            <a:pPr lvl="1"/>
            <a:r>
              <a:rPr lang="en-US" dirty="0" smtClean="0"/>
              <a:t>No overhead for the rest of the system</a:t>
            </a:r>
          </a:p>
          <a:p>
            <a:pPr lvl="1"/>
            <a:r>
              <a:rPr lang="en-US" dirty="0" smtClean="0"/>
              <a:t>High configurability – easily turn off monitoring for an app or a trusted library in an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15160"/>
          <a:ext cx="8229600" cy="239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Static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TaintDroid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Uranine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(possibly High</a:t>
                      </a:r>
                      <a:r>
                        <a:rPr lang="en-US" baseline="0" dirty="0" smtClean="0"/>
                        <a:t> FP)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modification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Configurability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Deployment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957263"/>
            <a:ext cx="6082179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4419600"/>
            <a:ext cx="2743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i="0" dirty="0" smtClean="0">
                <a:solidFill>
                  <a:schemeClr val="tx1"/>
                </a:solidFill>
              </a:rPr>
              <a:t>By vendor or 3</a:t>
            </a:r>
            <a:r>
              <a:rPr lang="en-US" sz="2800" i="0" baseline="30000" dirty="0" smtClean="0">
                <a:solidFill>
                  <a:schemeClr val="tx1"/>
                </a:solidFill>
              </a:rPr>
              <a:t>rd</a:t>
            </a:r>
            <a:r>
              <a:rPr lang="en-US" sz="2800" i="0" dirty="0" smtClean="0">
                <a:solidFill>
                  <a:schemeClr val="tx1"/>
                </a:solidFill>
              </a:rPr>
              <a:t> party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Deployment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1" y="4419600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i="0" dirty="0" smtClean="0">
                <a:solidFill>
                  <a:schemeClr val="tx1"/>
                </a:solidFill>
              </a:rPr>
              <a:t>By Market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066799"/>
            <a:ext cx="6553200" cy="556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832670" y="2133600"/>
            <a:ext cx="1342206" cy="541659"/>
          </a:xfrm>
          <a:custGeom>
            <a:avLst/>
            <a:gdLst>
              <a:gd name="connsiteX0" fmla="*/ 0 w 1342206"/>
              <a:gd name="connsiteY0" fmla="*/ 54166 h 541659"/>
              <a:gd name="connsiteX1" fmla="*/ 54166 w 1342206"/>
              <a:gd name="connsiteY1" fmla="*/ 0 h 541659"/>
              <a:gd name="connsiteX2" fmla="*/ 1288040 w 1342206"/>
              <a:gd name="connsiteY2" fmla="*/ 0 h 541659"/>
              <a:gd name="connsiteX3" fmla="*/ 1342206 w 1342206"/>
              <a:gd name="connsiteY3" fmla="*/ 54166 h 541659"/>
              <a:gd name="connsiteX4" fmla="*/ 1342206 w 1342206"/>
              <a:gd name="connsiteY4" fmla="*/ 487493 h 541659"/>
              <a:gd name="connsiteX5" fmla="*/ 1288040 w 1342206"/>
              <a:gd name="connsiteY5" fmla="*/ 541659 h 541659"/>
              <a:gd name="connsiteX6" fmla="*/ 54166 w 1342206"/>
              <a:gd name="connsiteY6" fmla="*/ 541659 h 541659"/>
              <a:gd name="connsiteX7" fmla="*/ 0 w 1342206"/>
              <a:gd name="connsiteY7" fmla="*/ 487493 h 541659"/>
              <a:gd name="connsiteX8" fmla="*/ 0 w 1342206"/>
              <a:gd name="connsiteY8" fmla="*/ 54166 h 54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206" h="541659">
                <a:moveTo>
                  <a:pt x="0" y="54166"/>
                </a:moveTo>
                <a:cubicBezTo>
                  <a:pt x="0" y="24251"/>
                  <a:pt x="24251" y="0"/>
                  <a:pt x="54166" y="0"/>
                </a:cubicBezTo>
                <a:lnTo>
                  <a:pt x="1288040" y="0"/>
                </a:lnTo>
                <a:cubicBezTo>
                  <a:pt x="1317955" y="0"/>
                  <a:pt x="1342206" y="24251"/>
                  <a:pt x="1342206" y="54166"/>
                </a:cubicBezTo>
                <a:lnTo>
                  <a:pt x="1342206" y="487493"/>
                </a:lnTo>
                <a:cubicBezTo>
                  <a:pt x="1342206" y="517408"/>
                  <a:pt x="1317955" y="541659"/>
                  <a:pt x="1288040" y="541659"/>
                </a:cubicBezTo>
                <a:lnTo>
                  <a:pt x="54166" y="541659"/>
                </a:lnTo>
                <a:cubicBezTo>
                  <a:pt x="24251" y="541659"/>
                  <a:pt x="0" y="517408"/>
                  <a:pt x="0" y="487493"/>
                </a:cubicBezTo>
                <a:lnTo>
                  <a:pt x="0" y="54166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2065" tIns="92065" rIns="92065" bIns="9206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2"/>
                </a:solidFill>
              </a:rPr>
              <a:t>Download</a:t>
            </a:r>
            <a:endParaRPr lang="en-US" sz="2000" kern="1200" dirty="0">
              <a:solidFill>
                <a:schemeClr val="accent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40073">
            <a:off x="2279159" y="2211072"/>
            <a:ext cx="221110" cy="510235"/>
          </a:xfrm>
          <a:custGeom>
            <a:avLst/>
            <a:gdLst>
              <a:gd name="connsiteX0" fmla="*/ 0 w 221110"/>
              <a:gd name="connsiteY0" fmla="*/ 102047 h 510235"/>
              <a:gd name="connsiteX1" fmla="*/ 110555 w 221110"/>
              <a:gd name="connsiteY1" fmla="*/ 102047 h 510235"/>
              <a:gd name="connsiteX2" fmla="*/ 110555 w 221110"/>
              <a:gd name="connsiteY2" fmla="*/ 0 h 510235"/>
              <a:gd name="connsiteX3" fmla="*/ 221110 w 221110"/>
              <a:gd name="connsiteY3" fmla="*/ 255118 h 510235"/>
              <a:gd name="connsiteX4" fmla="*/ 110555 w 221110"/>
              <a:gd name="connsiteY4" fmla="*/ 510235 h 510235"/>
              <a:gd name="connsiteX5" fmla="*/ 110555 w 221110"/>
              <a:gd name="connsiteY5" fmla="*/ 408188 h 510235"/>
              <a:gd name="connsiteX6" fmla="*/ 0 w 221110"/>
              <a:gd name="connsiteY6" fmla="*/ 408188 h 510235"/>
              <a:gd name="connsiteX7" fmla="*/ 0 w 221110"/>
              <a:gd name="connsiteY7" fmla="*/ 102047 h 5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10" h="510235">
                <a:moveTo>
                  <a:pt x="0" y="102047"/>
                </a:moveTo>
                <a:lnTo>
                  <a:pt x="110555" y="102047"/>
                </a:lnTo>
                <a:lnTo>
                  <a:pt x="110555" y="0"/>
                </a:lnTo>
                <a:lnTo>
                  <a:pt x="221110" y="255118"/>
                </a:lnTo>
                <a:lnTo>
                  <a:pt x="110555" y="510235"/>
                </a:lnTo>
                <a:lnTo>
                  <a:pt x="110555" y="408188"/>
                </a:lnTo>
                <a:lnTo>
                  <a:pt x="0" y="408188"/>
                </a:lnTo>
                <a:lnTo>
                  <a:pt x="0" y="102047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-1" tIns="102046" rIns="66333" bIns="10204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>
              <a:solidFill>
                <a:schemeClr val="accent2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592037" y="2133600"/>
            <a:ext cx="1483159" cy="569755"/>
          </a:xfrm>
          <a:custGeom>
            <a:avLst/>
            <a:gdLst>
              <a:gd name="connsiteX0" fmla="*/ 0 w 1483159"/>
              <a:gd name="connsiteY0" fmla="*/ 56976 h 569755"/>
              <a:gd name="connsiteX1" fmla="*/ 56976 w 1483159"/>
              <a:gd name="connsiteY1" fmla="*/ 0 h 569755"/>
              <a:gd name="connsiteX2" fmla="*/ 1426184 w 1483159"/>
              <a:gd name="connsiteY2" fmla="*/ 0 h 569755"/>
              <a:gd name="connsiteX3" fmla="*/ 1483160 w 1483159"/>
              <a:gd name="connsiteY3" fmla="*/ 56976 h 569755"/>
              <a:gd name="connsiteX4" fmla="*/ 1483159 w 1483159"/>
              <a:gd name="connsiteY4" fmla="*/ 512780 h 569755"/>
              <a:gd name="connsiteX5" fmla="*/ 1426183 w 1483159"/>
              <a:gd name="connsiteY5" fmla="*/ 569756 h 569755"/>
              <a:gd name="connsiteX6" fmla="*/ 56976 w 1483159"/>
              <a:gd name="connsiteY6" fmla="*/ 569755 h 569755"/>
              <a:gd name="connsiteX7" fmla="*/ 0 w 1483159"/>
              <a:gd name="connsiteY7" fmla="*/ 512779 h 569755"/>
              <a:gd name="connsiteX8" fmla="*/ 0 w 1483159"/>
              <a:gd name="connsiteY8" fmla="*/ 56976 h 5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3159" h="569755">
                <a:moveTo>
                  <a:pt x="0" y="56976"/>
                </a:moveTo>
                <a:cubicBezTo>
                  <a:pt x="0" y="25509"/>
                  <a:pt x="25509" y="0"/>
                  <a:pt x="56976" y="0"/>
                </a:cubicBezTo>
                <a:lnTo>
                  <a:pt x="1426184" y="0"/>
                </a:lnTo>
                <a:cubicBezTo>
                  <a:pt x="1457651" y="0"/>
                  <a:pt x="1483160" y="25509"/>
                  <a:pt x="1483160" y="56976"/>
                </a:cubicBezTo>
                <a:cubicBezTo>
                  <a:pt x="1483160" y="208911"/>
                  <a:pt x="1483159" y="360845"/>
                  <a:pt x="1483159" y="512780"/>
                </a:cubicBezTo>
                <a:cubicBezTo>
                  <a:pt x="1483159" y="544247"/>
                  <a:pt x="1457650" y="569756"/>
                  <a:pt x="1426183" y="569756"/>
                </a:cubicBezTo>
                <a:lnTo>
                  <a:pt x="56976" y="569755"/>
                </a:lnTo>
                <a:cubicBezTo>
                  <a:pt x="25509" y="569755"/>
                  <a:pt x="0" y="544246"/>
                  <a:pt x="0" y="512779"/>
                </a:cubicBezTo>
                <a:lnTo>
                  <a:pt x="0" y="56976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2888" tIns="92888" rIns="92888" bIns="9288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2"/>
                </a:solidFill>
              </a:rPr>
              <a:t>Instrument</a:t>
            </a:r>
            <a:endParaRPr lang="en-US" sz="2000" kern="1200" dirty="0">
              <a:solidFill>
                <a:schemeClr val="accent2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59001">
            <a:off x="3325176" y="2539342"/>
            <a:ext cx="6870" cy="510236"/>
          </a:xfrm>
          <a:custGeom>
            <a:avLst/>
            <a:gdLst>
              <a:gd name="connsiteX0" fmla="*/ 0 w 10000"/>
              <a:gd name="connsiteY0" fmla="*/ 2000 h 10000"/>
              <a:gd name="connsiteX1" fmla="*/ 5000 w 10000"/>
              <a:gd name="connsiteY1" fmla="*/ 2000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5000 w 10000"/>
              <a:gd name="connsiteY5" fmla="*/ 8000 h 10000"/>
              <a:gd name="connsiteX6" fmla="*/ 0 w 10000"/>
              <a:gd name="connsiteY6" fmla="*/ 8000 h 10000"/>
              <a:gd name="connsiteX7" fmla="*/ 0 w 10000"/>
              <a:gd name="connsiteY7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6869" y="508235"/>
                </a:moveTo>
                <a:lnTo>
                  <a:pt x="1870" y="508235"/>
                </a:lnTo>
                <a:lnTo>
                  <a:pt x="1870" y="510235"/>
                </a:lnTo>
                <a:lnTo>
                  <a:pt x="-3128" y="505235"/>
                </a:lnTo>
                <a:lnTo>
                  <a:pt x="1870" y="500235"/>
                </a:lnTo>
                <a:lnTo>
                  <a:pt x="1870" y="502235"/>
                </a:lnTo>
                <a:lnTo>
                  <a:pt x="6869" y="502235"/>
                </a:lnTo>
                <a:lnTo>
                  <a:pt x="6869" y="508235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061" tIns="102047" rIns="-1" bIns="10204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>
              <a:solidFill>
                <a:schemeClr val="accent2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595604" y="2800746"/>
            <a:ext cx="1456083" cy="566052"/>
          </a:xfrm>
          <a:custGeom>
            <a:avLst/>
            <a:gdLst>
              <a:gd name="connsiteX0" fmla="*/ 0 w 1456083"/>
              <a:gd name="connsiteY0" fmla="*/ 56605 h 566052"/>
              <a:gd name="connsiteX1" fmla="*/ 56605 w 1456083"/>
              <a:gd name="connsiteY1" fmla="*/ 0 h 566052"/>
              <a:gd name="connsiteX2" fmla="*/ 1399478 w 1456083"/>
              <a:gd name="connsiteY2" fmla="*/ 0 h 566052"/>
              <a:gd name="connsiteX3" fmla="*/ 1456083 w 1456083"/>
              <a:gd name="connsiteY3" fmla="*/ 56605 h 566052"/>
              <a:gd name="connsiteX4" fmla="*/ 1456083 w 1456083"/>
              <a:gd name="connsiteY4" fmla="*/ 509447 h 566052"/>
              <a:gd name="connsiteX5" fmla="*/ 1399478 w 1456083"/>
              <a:gd name="connsiteY5" fmla="*/ 566052 h 566052"/>
              <a:gd name="connsiteX6" fmla="*/ 56605 w 1456083"/>
              <a:gd name="connsiteY6" fmla="*/ 566052 h 566052"/>
              <a:gd name="connsiteX7" fmla="*/ 0 w 1456083"/>
              <a:gd name="connsiteY7" fmla="*/ 509447 h 566052"/>
              <a:gd name="connsiteX8" fmla="*/ 0 w 1456083"/>
              <a:gd name="connsiteY8" fmla="*/ 56605 h 5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83" h="566052">
                <a:moveTo>
                  <a:pt x="0" y="56605"/>
                </a:moveTo>
                <a:cubicBezTo>
                  <a:pt x="0" y="25343"/>
                  <a:pt x="25343" y="0"/>
                  <a:pt x="56605" y="0"/>
                </a:cubicBezTo>
                <a:lnTo>
                  <a:pt x="1399478" y="0"/>
                </a:lnTo>
                <a:cubicBezTo>
                  <a:pt x="1430740" y="0"/>
                  <a:pt x="1456083" y="25343"/>
                  <a:pt x="1456083" y="56605"/>
                </a:cubicBezTo>
                <a:lnTo>
                  <a:pt x="1456083" y="509447"/>
                </a:lnTo>
                <a:cubicBezTo>
                  <a:pt x="1456083" y="540709"/>
                  <a:pt x="1430740" y="566052"/>
                  <a:pt x="1399478" y="566052"/>
                </a:cubicBezTo>
                <a:lnTo>
                  <a:pt x="56605" y="566052"/>
                </a:lnTo>
                <a:cubicBezTo>
                  <a:pt x="25343" y="566052"/>
                  <a:pt x="0" y="540709"/>
                  <a:pt x="0" y="509447"/>
                </a:cubicBezTo>
                <a:lnTo>
                  <a:pt x="0" y="56605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2779" tIns="92779" rIns="92779" bIns="9277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2"/>
                </a:solidFill>
              </a:rPr>
              <a:t>Reinstall</a:t>
            </a:r>
            <a:endParaRPr lang="en-US" sz="2000" kern="1200" dirty="0">
              <a:solidFill>
                <a:schemeClr val="accent2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31115">
            <a:off x="4174186" y="2837528"/>
            <a:ext cx="259718" cy="510235"/>
          </a:xfrm>
          <a:custGeom>
            <a:avLst/>
            <a:gdLst>
              <a:gd name="connsiteX0" fmla="*/ 0 w 259718"/>
              <a:gd name="connsiteY0" fmla="*/ 102047 h 510235"/>
              <a:gd name="connsiteX1" fmla="*/ 129859 w 259718"/>
              <a:gd name="connsiteY1" fmla="*/ 102047 h 510235"/>
              <a:gd name="connsiteX2" fmla="*/ 129859 w 259718"/>
              <a:gd name="connsiteY2" fmla="*/ 0 h 510235"/>
              <a:gd name="connsiteX3" fmla="*/ 259718 w 259718"/>
              <a:gd name="connsiteY3" fmla="*/ 255118 h 510235"/>
              <a:gd name="connsiteX4" fmla="*/ 129859 w 259718"/>
              <a:gd name="connsiteY4" fmla="*/ 510235 h 510235"/>
              <a:gd name="connsiteX5" fmla="*/ 129859 w 259718"/>
              <a:gd name="connsiteY5" fmla="*/ 408188 h 510235"/>
              <a:gd name="connsiteX6" fmla="*/ 0 w 259718"/>
              <a:gd name="connsiteY6" fmla="*/ 408188 h 510235"/>
              <a:gd name="connsiteX7" fmla="*/ 0 w 259718"/>
              <a:gd name="connsiteY7" fmla="*/ 102047 h 5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718" h="510235">
                <a:moveTo>
                  <a:pt x="0" y="102047"/>
                </a:moveTo>
                <a:lnTo>
                  <a:pt x="129859" y="102047"/>
                </a:lnTo>
                <a:lnTo>
                  <a:pt x="129859" y="0"/>
                </a:lnTo>
                <a:lnTo>
                  <a:pt x="259718" y="255118"/>
                </a:lnTo>
                <a:lnTo>
                  <a:pt x="129859" y="510235"/>
                </a:lnTo>
                <a:lnTo>
                  <a:pt x="129859" y="408188"/>
                </a:lnTo>
                <a:lnTo>
                  <a:pt x="0" y="408188"/>
                </a:lnTo>
                <a:lnTo>
                  <a:pt x="0" y="102047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0" tIns="102046" rIns="77914" bIns="10204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>
              <a:solidFill>
                <a:schemeClr val="accent2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541703" y="2812547"/>
            <a:ext cx="1478097" cy="577878"/>
          </a:xfrm>
          <a:custGeom>
            <a:avLst/>
            <a:gdLst>
              <a:gd name="connsiteX0" fmla="*/ 0 w 1478097"/>
              <a:gd name="connsiteY0" fmla="*/ 57788 h 577878"/>
              <a:gd name="connsiteX1" fmla="*/ 57788 w 1478097"/>
              <a:gd name="connsiteY1" fmla="*/ 0 h 577878"/>
              <a:gd name="connsiteX2" fmla="*/ 1420309 w 1478097"/>
              <a:gd name="connsiteY2" fmla="*/ 0 h 577878"/>
              <a:gd name="connsiteX3" fmla="*/ 1478097 w 1478097"/>
              <a:gd name="connsiteY3" fmla="*/ 57788 h 577878"/>
              <a:gd name="connsiteX4" fmla="*/ 1478097 w 1478097"/>
              <a:gd name="connsiteY4" fmla="*/ 520090 h 577878"/>
              <a:gd name="connsiteX5" fmla="*/ 1420309 w 1478097"/>
              <a:gd name="connsiteY5" fmla="*/ 577878 h 577878"/>
              <a:gd name="connsiteX6" fmla="*/ 57788 w 1478097"/>
              <a:gd name="connsiteY6" fmla="*/ 577878 h 577878"/>
              <a:gd name="connsiteX7" fmla="*/ 0 w 1478097"/>
              <a:gd name="connsiteY7" fmla="*/ 520090 h 577878"/>
              <a:gd name="connsiteX8" fmla="*/ 0 w 1478097"/>
              <a:gd name="connsiteY8" fmla="*/ 57788 h 5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097" h="577878">
                <a:moveTo>
                  <a:pt x="0" y="57788"/>
                </a:moveTo>
                <a:cubicBezTo>
                  <a:pt x="0" y="25873"/>
                  <a:pt x="25873" y="0"/>
                  <a:pt x="57788" y="0"/>
                </a:cubicBezTo>
                <a:lnTo>
                  <a:pt x="1420309" y="0"/>
                </a:lnTo>
                <a:cubicBezTo>
                  <a:pt x="1452224" y="0"/>
                  <a:pt x="1478097" y="25873"/>
                  <a:pt x="1478097" y="57788"/>
                </a:cubicBezTo>
                <a:lnTo>
                  <a:pt x="1478097" y="520090"/>
                </a:lnTo>
                <a:cubicBezTo>
                  <a:pt x="1478097" y="552005"/>
                  <a:pt x="1452224" y="577878"/>
                  <a:pt x="1420309" y="577878"/>
                </a:cubicBezTo>
                <a:lnTo>
                  <a:pt x="57788" y="577878"/>
                </a:lnTo>
                <a:cubicBezTo>
                  <a:pt x="25873" y="577878"/>
                  <a:pt x="0" y="552005"/>
                  <a:pt x="0" y="520090"/>
                </a:cubicBezTo>
                <a:lnTo>
                  <a:pt x="0" y="57788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3125" tIns="93125" rIns="93125" bIns="931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accent2"/>
                </a:solidFill>
              </a:rPr>
              <a:t>Run</a:t>
            </a:r>
            <a:endParaRPr lang="en-US" sz="2000" kern="1200" dirty="0">
              <a:solidFill>
                <a:schemeClr val="accent2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426337" y="2743216"/>
            <a:ext cx="1879463" cy="685800"/>
          </a:xfrm>
          <a:custGeom>
            <a:avLst/>
            <a:gdLst>
              <a:gd name="connsiteX0" fmla="*/ 0 w 2336662"/>
              <a:gd name="connsiteY0" fmla="*/ 243115 h 1458659"/>
              <a:gd name="connsiteX1" fmla="*/ 243115 w 2336662"/>
              <a:gd name="connsiteY1" fmla="*/ 0 h 1458659"/>
              <a:gd name="connsiteX2" fmla="*/ 2093547 w 2336662"/>
              <a:gd name="connsiteY2" fmla="*/ 0 h 1458659"/>
              <a:gd name="connsiteX3" fmla="*/ 2336662 w 2336662"/>
              <a:gd name="connsiteY3" fmla="*/ 243115 h 1458659"/>
              <a:gd name="connsiteX4" fmla="*/ 2336662 w 2336662"/>
              <a:gd name="connsiteY4" fmla="*/ 1215544 h 1458659"/>
              <a:gd name="connsiteX5" fmla="*/ 2093547 w 2336662"/>
              <a:gd name="connsiteY5" fmla="*/ 1458659 h 1458659"/>
              <a:gd name="connsiteX6" fmla="*/ 243115 w 2336662"/>
              <a:gd name="connsiteY6" fmla="*/ 1458659 h 1458659"/>
              <a:gd name="connsiteX7" fmla="*/ 0 w 2336662"/>
              <a:gd name="connsiteY7" fmla="*/ 1215544 h 1458659"/>
              <a:gd name="connsiteX8" fmla="*/ 0 w 2336662"/>
              <a:gd name="connsiteY8" fmla="*/ 243115 h 14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6662" h="1458659">
                <a:moveTo>
                  <a:pt x="0" y="243115"/>
                </a:moveTo>
                <a:cubicBezTo>
                  <a:pt x="0" y="108846"/>
                  <a:pt x="108846" y="0"/>
                  <a:pt x="243115" y="0"/>
                </a:cubicBezTo>
                <a:lnTo>
                  <a:pt x="2093547" y="0"/>
                </a:lnTo>
                <a:cubicBezTo>
                  <a:pt x="2227816" y="0"/>
                  <a:pt x="2336662" y="108846"/>
                  <a:pt x="2336662" y="243115"/>
                </a:cubicBezTo>
                <a:lnTo>
                  <a:pt x="2336662" y="1215544"/>
                </a:lnTo>
                <a:cubicBezTo>
                  <a:pt x="2336662" y="1349813"/>
                  <a:pt x="2227816" y="1458659"/>
                  <a:pt x="2093547" y="1458659"/>
                </a:cubicBezTo>
                <a:lnTo>
                  <a:pt x="243115" y="1458659"/>
                </a:lnTo>
                <a:cubicBezTo>
                  <a:pt x="108846" y="1458659"/>
                  <a:pt x="0" y="1349813"/>
                  <a:pt x="0" y="1215544"/>
                </a:cubicBezTo>
                <a:lnTo>
                  <a:pt x="0" y="243115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62646" tIns="162646" rIns="162646" bIns="16264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accent2"/>
                </a:solidFill>
              </a:rPr>
              <a:t>Alert User</a:t>
            </a:r>
            <a:endParaRPr lang="en-US" sz="2400" kern="1200" dirty="0">
              <a:solidFill>
                <a:schemeClr val="accent2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87536" y="3510872"/>
            <a:ext cx="7518263" cy="1061128"/>
          </a:xfrm>
          <a:custGeom>
            <a:avLst/>
            <a:gdLst>
              <a:gd name="connsiteX0" fmla="*/ 0 w 7311196"/>
              <a:gd name="connsiteY0" fmla="*/ 176858 h 1061128"/>
              <a:gd name="connsiteX1" fmla="*/ 176858 w 7311196"/>
              <a:gd name="connsiteY1" fmla="*/ 0 h 1061128"/>
              <a:gd name="connsiteX2" fmla="*/ 7134338 w 7311196"/>
              <a:gd name="connsiteY2" fmla="*/ 0 h 1061128"/>
              <a:gd name="connsiteX3" fmla="*/ 7311196 w 7311196"/>
              <a:gd name="connsiteY3" fmla="*/ 176858 h 1061128"/>
              <a:gd name="connsiteX4" fmla="*/ 7311196 w 7311196"/>
              <a:gd name="connsiteY4" fmla="*/ 884270 h 1061128"/>
              <a:gd name="connsiteX5" fmla="*/ 7134338 w 7311196"/>
              <a:gd name="connsiteY5" fmla="*/ 1061128 h 1061128"/>
              <a:gd name="connsiteX6" fmla="*/ 176858 w 7311196"/>
              <a:gd name="connsiteY6" fmla="*/ 1061128 h 1061128"/>
              <a:gd name="connsiteX7" fmla="*/ 0 w 7311196"/>
              <a:gd name="connsiteY7" fmla="*/ 884270 h 1061128"/>
              <a:gd name="connsiteX8" fmla="*/ 0 w 7311196"/>
              <a:gd name="connsiteY8" fmla="*/ 176858 h 106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1196" h="1061128">
                <a:moveTo>
                  <a:pt x="0" y="176858"/>
                </a:moveTo>
                <a:cubicBezTo>
                  <a:pt x="0" y="79182"/>
                  <a:pt x="79182" y="0"/>
                  <a:pt x="176858" y="0"/>
                </a:cubicBezTo>
                <a:lnTo>
                  <a:pt x="7134338" y="0"/>
                </a:lnTo>
                <a:cubicBezTo>
                  <a:pt x="7232014" y="0"/>
                  <a:pt x="7311196" y="79182"/>
                  <a:pt x="7311196" y="176858"/>
                </a:cubicBezTo>
                <a:lnTo>
                  <a:pt x="7311196" y="884270"/>
                </a:lnTo>
                <a:cubicBezTo>
                  <a:pt x="7311196" y="981946"/>
                  <a:pt x="7232014" y="1061128"/>
                  <a:pt x="7134338" y="1061128"/>
                </a:cubicBezTo>
                <a:lnTo>
                  <a:pt x="176858" y="1061128"/>
                </a:lnTo>
                <a:cubicBezTo>
                  <a:pt x="79182" y="1061128"/>
                  <a:pt x="0" y="981946"/>
                  <a:pt x="0" y="884270"/>
                </a:cubicBezTo>
                <a:lnTo>
                  <a:pt x="0" y="176858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3240" tIns="143240" rIns="143240" bIns="143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accent2"/>
                </a:solidFill>
              </a:rPr>
              <a:t>Unmodified Android Middleware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accent2"/>
                </a:solidFill>
              </a:rPr>
              <a:t>And Libraries</a:t>
            </a:r>
            <a:endParaRPr lang="en-US" sz="2400" kern="12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Overall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248400" y="2675259"/>
            <a:ext cx="0" cy="75375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6123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code cannot be modified</a:t>
            </a:r>
          </a:p>
          <a:p>
            <a:pPr lvl="1"/>
            <a:r>
              <a:rPr lang="en-US" dirty="0" smtClean="0"/>
              <a:t>Policy-based summarization of framework API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Accounting for the effects of callbacks</a:t>
            </a:r>
          </a:p>
          <a:p>
            <a:pPr lvl="1"/>
            <a:r>
              <a:rPr lang="en-US" dirty="0" smtClean="0"/>
              <a:t>Functions in app code invoked by framework code</a:t>
            </a:r>
          </a:p>
          <a:p>
            <a:pPr lvl="1"/>
            <a:r>
              <a:rPr lang="en-US" dirty="0" smtClean="0"/>
              <a:t>Over-tainting techniques guarantee zero FN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Accommodating reference semantics</a:t>
            </a:r>
          </a:p>
          <a:p>
            <a:pPr lvl="1"/>
            <a:r>
              <a:rPr lang="en-US" dirty="0" smtClean="0"/>
              <a:t>Need to taint objects rather than variables</a:t>
            </a:r>
          </a:p>
          <a:p>
            <a:pPr lvl="1"/>
            <a:r>
              <a:rPr lang="en-US" dirty="0" smtClean="0"/>
              <a:t>Not interfering with garbage collection</a:t>
            </a:r>
          </a:p>
          <a:p>
            <a:endParaRPr lang="en-US" dirty="0" smtClean="0"/>
          </a:p>
          <a:p>
            <a:r>
              <a:rPr lang="en-US" dirty="0" smtClean="0"/>
              <a:t>Performance overhead</a:t>
            </a:r>
          </a:p>
          <a:p>
            <a:pPr lvl="1"/>
            <a:r>
              <a:rPr lang="en-US" dirty="0" smtClean="0"/>
              <a:t>Path pruning with static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Android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The number is increasing consistently</a:t>
            </a:r>
          </a:p>
          <a:p>
            <a:pPr lvl="1"/>
            <a:r>
              <a:rPr lang="en-US" dirty="0" smtClean="0"/>
              <a:t>Anti-malware ineffective at catching zero-day and polymorphic malware</a:t>
            </a:r>
          </a:p>
          <a:p>
            <a:r>
              <a:rPr lang="en-US" dirty="0" smtClean="0"/>
              <a:t>Information Leakage</a:t>
            </a:r>
          </a:p>
          <a:p>
            <a:pPr lvl="1"/>
            <a:r>
              <a:rPr lang="en-US" dirty="0" smtClean="0"/>
              <a:t>Users often have no way to even know what info is being leaked out of their device</a:t>
            </a:r>
          </a:p>
          <a:p>
            <a:pPr lvl="1"/>
            <a:r>
              <a:rPr lang="en-US" dirty="0" smtClean="0"/>
              <a:t>Even legitimate apps leak private info though the user may not be aware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 descr="http://farm4.staticflickr.com/3334/3425590711_e779c7e6cc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76200"/>
            <a:ext cx="14478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81800" y="1978968"/>
            <a:ext cx="2362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flickr.com/photos/</a:t>
            </a:r>
            <a:r>
              <a:rPr lang="en-US" sz="900" dirty="0" err="1" smtClean="0"/>
              <a:t>panda_security_france</a:t>
            </a:r>
            <a:r>
              <a:rPr lang="en-US" sz="900" dirty="0" smtClean="0"/>
              <a:t>/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Instrumentation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0659" name="Picture 3" descr="C:\Users\nakka\Documents\papers\uranine\work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5448300" cy="56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Preliminary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Studied 20 apps</a:t>
            </a:r>
          </a:p>
          <a:p>
            <a:r>
              <a:rPr lang="en-US" dirty="0" smtClean="0"/>
              <a:t>Results in general align with </a:t>
            </a:r>
            <a:r>
              <a:rPr lang="en-US" dirty="0" err="1" smtClean="0"/>
              <a:t>TaintDroid</a:t>
            </a:r>
            <a:endParaRPr lang="en-US" dirty="0" smtClean="0"/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Runtime overhead is within 50% for 85% of the apps evaluated and with 100% for all apps</a:t>
            </a:r>
          </a:p>
          <a:p>
            <a:pPr lvl="1"/>
            <a:r>
              <a:rPr lang="en-US" dirty="0" smtClean="0"/>
              <a:t>Less than 20% instructions need to be instrumented in all apps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Runtime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" y="1524000"/>
            <a:ext cx="79629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Fraction of Instructions</a:t>
            </a:r>
            <a:br>
              <a:rPr lang="en-US" dirty="0" smtClean="0"/>
            </a:br>
            <a:r>
              <a:rPr lang="en-US" dirty="0" smtClean="0"/>
              <a:t>Instrumented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225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code not handled</a:t>
            </a:r>
          </a:p>
          <a:p>
            <a:r>
              <a:rPr lang="en-US" dirty="0" smtClean="0"/>
              <a:t>Method calls by reflection may sometimes result in unsound behavior</a:t>
            </a:r>
          </a:p>
          <a:p>
            <a:r>
              <a:rPr lang="en-US" dirty="0" smtClean="0"/>
              <a:t>App may refuse to run if their code is modified</a:t>
            </a:r>
          </a:p>
          <a:p>
            <a:pPr lvl="1"/>
            <a:r>
              <a:rPr lang="en-US" dirty="0" smtClean="0"/>
              <a:t>Currently, only one out of top one hundred Google Play apps did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AppsPlayground</a:t>
            </a:r>
            <a:r>
              <a:rPr lang="en-US" dirty="0" smtClean="0"/>
              <a:t>, CODASPY’13</a:t>
            </a:r>
          </a:p>
          <a:p>
            <a:pPr lvl="1"/>
            <a:r>
              <a:rPr lang="en-US" dirty="0" smtClean="0"/>
              <a:t>Detected privacy leakage on large scale</a:t>
            </a:r>
          </a:p>
          <a:p>
            <a:pPr lvl="1"/>
            <a:r>
              <a:rPr lang="en-US" dirty="0" smtClean="0"/>
              <a:t>Capable of detecting malware</a:t>
            </a:r>
          </a:p>
          <a:p>
            <a:r>
              <a:rPr lang="en-US" dirty="0" err="1" smtClean="0"/>
              <a:t>DroidChamelon</a:t>
            </a:r>
            <a:r>
              <a:rPr lang="en-US" dirty="0" smtClean="0"/>
              <a:t>, ASIACCS’13</a:t>
            </a:r>
          </a:p>
          <a:p>
            <a:pPr lvl="1"/>
            <a:r>
              <a:rPr lang="en-US" dirty="0" smtClean="0"/>
              <a:t>Several popular Android anti-malware tools shown vulnerable</a:t>
            </a:r>
          </a:p>
          <a:p>
            <a:r>
              <a:rPr lang="en-US" dirty="0" err="1" smtClean="0"/>
              <a:t>Uranine</a:t>
            </a:r>
            <a:endParaRPr lang="en-US" dirty="0" smtClean="0"/>
          </a:p>
          <a:p>
            <a:pPr lvl="1"/>
            <a:r>
              <a:rPr lang="en-US" dirty="0" smtClean="0"/>
              <a:t>Real-time information-flow tracking with zero platform modification is possible</a:t>
            </a:r>
          </a:p>
          <a:p>
            <a:r>
              <a:rPr lang="en-US" dirty="0" smtClean="0"/>
              <a:t>More info and tools</a:t>
            </a:r>
          </a:p>
          <a:p>
            <a:pPr lvl="1"/>
            <a:r>
              <a:rPr lang="en-US" dirty="0" smtClean="0"/>
              <a:t>http://list.cs.northwestern.edu/mobile/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Kernel-level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Useful for malware detection</a:t>
            </a:r>
          </a:p>
          <a:p>
            <a:r>
              <a:rPr lang="en-US" dirty="0" smtClean="0"/>
              <a:t>Most root-capable malware can be logged for vulnerability conditions</a:t>
            </a:r>
          </a:p>
          <a:p>
            <a:r>
              <a:rPr lang="en-US" dirty="0" smtClean="0"/>
              <a:t>Rage-against-the-cage </a:t>
            </a:r>
          </a:p>
          <a:p>
            <a:pPr lvl="1"/>
            <a:r>
              <a:rPr lang="en-US" dirty="0" smtClean="0"/>
              <a:t>Number of live processes for a user reaches a threshold</a:t>
            </a:r>
          </a:p>
          <a:p>
            <a:r>
              <a:rPr lang="en-US" dirty="0" err="1" smtClean="0"/>
              <a:t>Exploid</a:t>
            </a:r>
            <a:r>
              <a:rPr lang="en-US" dirty="0" smtClean="0"/>
              <a:t> / </a:t>
            </a:r>
            <a:r>
              <a:rPr lang="en-US" dirty="0" err="1" smtClean="0"/>
              <a:t>Gingerbreak</a:t>
            </a:r>
            <a:endParaRPr lang="en-US" dirty="0" smtClean="0"/>
          </a:p>
          <a:p>
            <a:pPr lvl="1"/>
            <a:r>
              <a:rPr lang="en-US" dirty="0" err="1" smtClean="0"/>
              <a:t>Netlink</a:t>
            </a:r>
            <a:r>
              <a:rPr lang="en-US" dirty="0" smtClean="0"/>
              <a:t> packets sent to</a:t>
            </a:r>
          </a:p>
          <a:p>
            <a:pPr lvl="1">
              <a:buNone/>
            </a:pPr>
            <a:r>
              <a:rPr lang="en-US" dirty="0" smtClean="0"/>
              <a:t>    system daemons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3" name="Picture 2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191000"/>
            <a:ext cx="311757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Security in Software-defined Networks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Towards A Secure Controller Platform for </a:t>
            </a:r>
            <a:r>
              <a:rPr lang="en-US" b="1" dirty="0" smtClean="0"/>
              <a:t>OpenFlow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9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SDN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343400" cy="4525963"/>
          </a:xfrm>
        </p:spPr>
        <p:txBody>
          <a:bodyPr/>
          <a:lstStyle/>
          <a:p>
            <a:r>
              <a:rPr lang="en-US" sz="2400" dirty="0" smtClean="0"/>
              <a:t>SDN apps </a:t>
            </a:r>
            <a:r>
              <a:rPr lang="en-US" sz="2400" dirty="0"/>
              <a:t>defines routing </a:t>
            </a:r>
            <a:r>
              <a:rPr lang="en-US" sz="2400" dirty="0" smtClean="0"/>
              <a:t>behavior through controller</a:t>
            </a:r>
          </a:p>
          <a:p>
            <a:r>
              <a:rPr lang="en-US" sz="2400" dirty="0" smtClean="0"/>
              <a:t>Current controllers assume full trust on apps, and do not check what apps send to switches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433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4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82000" cy="1828800"/>
          </a:xfrm>
        </p:spPr>
        <p:txBody>
          <a:bodyPr/>
          <a:lstStyle/>
          <a:p>
            <a:r>
              <a:rPr lang="en-US" sz="2400" dirty="0"/>
              <a:t>Two threat model</a:t>
            </a:r>
          </a:p>
          <a:p>
            <a:pPr lvl="1"/>
            <a:r>
              <a:rPr lang="en-US" sz="2000" dirty="0"/>
              <a:t>Exploit of existing benign-but-buggy apps</a:t>
            </a:r>
          </a:p>
          <a:p>
            <a:pPr lvl="1"/>
            <a:r>
              <a:rPr lang="en-US" sz="2000" dirty="0" smtClean="0"/>
              <a:t>Distribution </a:t>
            </a:r>
            <a:r>
              <a:rPr lang="en-US" sz="2000" dirty="0"/>
              <a:t>of malicious apps by </a:t>
            </a:r>
            <a:r>
              <a:rPr lang="en-US" sz="2000" dirty="0" smtClean="0"/>
              <a:t>attacker</a:t>
            </a:r>
          </a:p>
          <a:p>
            <a:r>
              <a:rPr lang="en-US" sz="2400" dirty="0" smtClean="0"/>
              <a:t>Plenty of potential attacks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18978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248400" cy="344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20" y="3276600"/>
            <a:ext cx="6368980" cy="329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200400"/>
            <a:ext cx="6172200" cy="350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9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New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operating systems</a:t>
            </a:r>
          </a:p>
          <a:p>
            <a:pPr lvl="1"/>
            <a:r>
              <a:rPr lang="en-US" dirty="0" smtClean="0"/>
              <a:t>Different design → Different threats</a:t>
            </a:r>
          </a:p>
          <a:p>
            <a:r>
              <a:rPr lang="en-US" dirty="0" smtClean="0"/>
              <a:t>Different architecture</a:t>
            </a:r>
          </a:p>
          <a:p>
            <a:pPr lvl="1"/>
            <a:r>
              <a:rPr lang="en-US" dirty="0" smtClean="0"/>
              <a:t>ARM (Advanced RISC Machines) </a:t>
            </a:r>
            <a:r>
              <a:rPr lang="en-US" dirty="0" err="1" smtClean="0"/>
              <a:t>vs</a:t>
            </a:r>
            <a:r>
              <a:rPr lang="en-US" dirty="0" smtClean="0"/>
              <a:t> x86</a:t>
            </a:r>
          </a:p>
          <a:p>
            <a:pPr lvl="1"/>
            <a:r>
              <a:rPr lang="en-US" dirty="0" err="1" smtClean="0"/>
              <a:t>Dalvik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Java (on Android)</a:t>
            </a:r>
          </a:p>
          <a:p>
            <a:r>
              <a:rPr lang="en-US" dirty="0" smtClean="0"/>
              <a:t>Constrained environment</a:t>
            </a:r>
          </a:p>
          <a:p>
            <a:pPr lvl="1"/>
            <a:r>
              <a:rPr lang="en-US" dirty="0" smtClean="0"/>
              <a:t>CPU, memory</a:t>
            </a:r>
          </a:p>
          <a:p>
            <a:pPr lvl="1"/>
            <a:r>
              <a:rPr lang="en-US" dirty="0" smtClean="0"/>
              <a:t>Battery</a:t>
            </a:r>
          </a:p>
          <a:p>
            <a:pPr lvl="1"/>
            <a:r>
              <a:rPr lang="en-US" dirty="0" smtClean="0"/>
              <a:t>User perception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4495800"/>
          </a:xfrm>
        </p:spPr>
        <p:txBody>
          <a:bodyPr/>
          <a:lstStyle/>
          <a:p>
            <a:r>
              <a:rPr lang="en-US" sz="2400" dirty="0" smtClean="0"/>
              <a:t>Network resources are architecturally distinctive</a:t>
            </a:r>
          </a:p>
          <a:p>
            <a:pPr lvl="1"/>
            <a:r>
              <a:rPr lang="en-US" sz="2000" dirty="0" smtClean="0"/>
              <a:t>It is not obvious which resources are dangerous and which ones are safe</a:t>
            </a:r>
          </a:p>
          <a:p>
            <a:r>
              <a:rPr lang="en-US" sz="2400" dirty="0" smtClean="0"/>
              <a:t>Controller has limited control on SDN apps</a:t>
            </a:r>
          </a:p>
          <a:p>
            <a:pPr lvl="1"/>
            <a:r>
              <a:rPr lang="en-US" sz="2000" dirty="0" smtClean="0"/>
              <a:t>Only controller API calls go through controller, such as flow addition and statistics query</a:t>
            </a:r>
          </a:p>
          <a:p>
            <a:pPr lvl="1"/>
            <a:r>
              <a:rPr lang="en-US" sz="2000" dirty="0" smtClean="0"/>
              <a:t>OS system calls do not go through controller, so apps can write whatever they want to the network, storage, etc.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4495800"/>
          </a:xfrm>
        </p:spPr>
        <p:txBody>
          <a:bodyPr/>
          <a:lstStyle/>
          <a:p>
            <a:r>
              <a:rPr lang="en-US" sz="2400" dirty="0" smtClean="0"/>
              <a:t>Permission Check + Isolation</a:t>
            </a:r>
          </a:p>
          <a:p>
            <a:r>
              <a:rPr lang="en-US" sz="2400" dirty="0" smtClean="0"/>
              <a:t>Contributions</a:t>
            </a:r>
          </a:p>
          <a:p>
            <a:pPr lvl="1"/>
            <a:r>
              <a:rPr lang="en-US" sz="2000" dirty="0" smtClean="0"/>
              <a:t>Systematic Permission Set Design</a:t>
            </a:r>
          </a:p>
          <a:p>
            <a:pPr lvl="1"/>
            <a:r>
              <a:rPr lang="en-US" sz="2000" dirty="0" smtClean="0"/>
              <a:t>Comprehensive App Sandboxing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5065321" cy="271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819400" cy="230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3925669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Original Controller </a:t>
            </a:r>
          </a:p>
          <a:p>
            <a:pPr algn="ctr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6248400"/>
            <a:ext cx="24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1" i="1" dirty="0" err="1" smtClean="0">
                <a:solidFill>
                  <a:schemeClr val="tx1"/>
                </a:solidFill>
              </a:rPr>
              <a:t>PermOF</a:t>
            </a:r>
            <a:r>
              <a:rPr lang="en-US" b="1" i="1" dirty="0" smtClean="0">
                <a:solidFill>
                  <a:schemeClr val="tx1"/>
                </a:solidFill>
              </a:rPr>
              <a:t> Architecture</a:t>
            </a:r>
          </a:p>
        </p:txBody>
      </p:sp>
      <p:sp>
        <p:nvSpPr>
          <p:cNvPr id="7" name="Bent Arrow 6"/>
          <p:cNvSpPr/>
          <p:nvPr/>
        </p:nvSpPr>
        <p:spPr bwMode="auto">
          <a:xfrm rot="10800000">
            <a:off x="6248400" y="4876800"/>
            <a:ext cx="1295400" cy="106680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Smartphone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private data</a:t>
            </a:r>
          </a:p>
          <a:p>
            <a:pPr lvl="1"/>
            <a:r>
              <a:rPr lang="en-US" dirty="0" smtClean="0"/>
              <a:t>Contacts, messages, call logs, location</a:t>
            </a:r>
          </a:p>
          <a:p>
            <a:pPr lvl="1"/>
            <a:r>
              <a:rPr lang="en-US" dirty="0" err="1" smtClean="0"/>
              <a:t>Grayware</a:t>
            </a:r>
            <a:r>
              <a:rPr lang="en-US" dirty="0" smtClean="0"/>
              <a:t> applications, spyware applications</a:t>
            </a:r>
          </a:p>
          <a:p>
            <a:pPr lvl="1"/>
            <a:r>
              <a:rPr lang="en-US" dirty="0" err="1" smtClean="0"/>
              <a:t>TaintDroid</a:t>
            </a:r>
            <a:r>
              <a:rPr lang="en-US" dirty="0" smtClean="0"/>
              <a:t>, </a:t>
            </a:r>
            <a:r>
              <a:rPr lang="en-US" dirty="0" err="1" smtClean="0"/>
              <a:t>PiOS</a:t>
            </a:r>
            <a:r>
              <a:rPr lang="en-US" dirty="0" smtClean="0"/>
              <a:t>, etc. found many leaks</a:t>
            </a:r>
          </a:p>
          <a:p>
            <a:pPr lvl="1"/>
            <a:r>
              <a:rPr lang="en-US" dirty="0" smtClean="0"/>
              <a:t>Our independent study estimates about 1/4</a:t>
            </a:r>
            <a:r>
              <a:rPr lang="en-US" baseline="30000" dirty="0" smtClean="0"/>
              <a:t>th</a:t>
            </a:r>
            <a:r>
              <a:rPr lang="en-US" dirty="0" smtClean="0"/>
              <a:t> of apps to be leaking</a:t>
            </a:r>
          </a:p>
          <a:p>
            <a:r>
              <a:rPr lang="en-US" dirty="0" smtClean="0"/>
              <a:t>Exploits could cause user money</a:t>
            </a:r>
          </a:p>
          <a:p>
            <a:pPr lvl="1"/>
            <a:r>
              <a:rPr lang="en-US" dirty="0" smtClean="0"/>
              <a:t>Dialing and texting to premium numbers</a:t>
            </a:r>
          </a:p>
          <a:p>
            <a:pPr lvl="1"/>
            <a:r>
              <a:rPr lang="en-US" dirty="0" smtClean="0"/>
              <a:t>Malware such as </a:t>
            </a:r>
            <a:r>
              <a:rPr lang="en-US" dirty="0" err="1" smtClean="0"/>
              <a:t>FakePlayer</a:t>
            </a:r>
            <a:r>
              <a:rPr lang="en-US" dirty="0" smtClean="0"/>
              <a:t> already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Android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leakage</a:t>
            </a:r>
          </a:p>
          <a:p>
            <a:pPr lvl="1"/>
            <a:r>
              <a:rPr lang="en-US" dirty="0" smtClean="0"/>
              <a:t>Users often have no way to know if there are privacy leaks</a:t>
            </a:r>
          </a:p>
          <a:p>
            <a:pPr lvl="1"/>
            <a:r>
              <a:rPr lang="en-US" dirty="0" smtClean="0"/>
              <a:t>Even legitimate apps may leak private information without informing user</a:t>
            </a:r>
          </a:p>
          <a:p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Number increasing consistently</a:t>
            </a:r>
          </a:p>
          <a:p>
            <a:pPr lvl="1"/>
            <a:r>
              <a:rPr lang="en-US" dirty="0" smtClean="0"/>
              <a:t>Need to analyze new kinds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Dynamic vs. Static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Dynamic Analysis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Static Analysis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Coverage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Some code not executed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Mostly sound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Accuracy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False negatives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False</a:t>
                      </a:r>
                      <a:r>
                        <a:rPr lang="en-US" sz="2600" baseline="0" dirty="0" smtClean="0"/>
                        <a:t> positives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Dynamic Aspects (reflection, dynamic</a:t>
                      </a:r>
                      <a:r>
                        <a:rPr lang="en-US" sz="2600" baseline="0" dirty="0" smtClean="0"/>
                        <a:t> loading)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Handled without additional</a:t>
                      </a:r>
                      <a:r>
                        <a:rPr lang="en-US" sz="2600" baseline="0" dirty="0" smtClean="0"/>
                        <a:t> effort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Possibly unsound for these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Execution context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Easily handled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Difficult to handle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Performance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Usually</a:t>
                      </a:r>
                      <a:r>
                        <a:rPr lang="en-US" sz="2600" baseline="0" dirty="0" smtClean="0"/>
                        <a:t> slower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Usually</a:t>
                      </a:r>
                      <a:r>
                        <a:rPr lang="en-US" sz="2600" baseline="0" dirty="0" smtClean="0"/>
                        <a:t> faster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Disguise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Make the virtualized environment look like a real phone</a:t>
            </a:r>
          </a:p>
          <a:p>
            <a:pPr lvl="1"/>
            <a:r>
              <a:rPr lang="en-US" dirty="0" smtClean="0"/>
              <a:t>Phone identifiers and properties</a:t>
            </a:r>
          </a:p>
          <a:p>
            <a:pPr lvl="1"/>
            <a:r>
              <a:rPr lang="en-US" dirty="0" smtClean="0"/>
              <a:t>Data on phone, such as contacts, SMS, files</a:t>
            </a:r>
          </a:p>
          <a:p>
            <a:pPr lvl="1"/>
            <a:r>
              <a:rPr lang="en-US" dirty="0" smtClean="0"/>
              <a:t>Data from sensors like GPS</a:t>
            </a:r>
          </a:p>
          <a:p>
            <a:pPr lvl="1"/>
            <a:r>
              <a:rPr lang="en-US" dirty="0" smtClean="0"/>
              <a:t>Cannot be perfect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Exploration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Measured in terms of code coverage</a:t>
            </a:r>
          </a:p>
          <a:p>
            <a:pPr lvl="1"/>
            <a:r>
              <a:rPr lang="en-US" dirty="0" smtClean="0"/>
              <a:t>33% mean code coverage</a:t>
            </a:r>
          </a:p>
          <a:p>
            <a:pPr lvl="2"/>
            <a:r>
              <a:rPr lang="en-US" dirty="0" smtClean="0"/>
              <a:t>More than double than trivial</a:t>
            </a:r>
          </a:p>
          <a:p>
            <a:pPr lvl="2"/>
            <a:r>
              <a:rPr lang="en-US" dirty="0" smtClean="0"/>
              <a:t>Black box technique</a:t>
            </a:r>
          </a:p>
          <a:p>
            <a:pPr lvl="2"/>
            <a:r>
              <a:rPr lang="en-US" dirty="0" smtClean="0"/>
              <a:t>Some code may be dead code</a:t>
            </a:r>
          </a:p>
          <a:p>
            <a:pPr lvl="2"/>
            <a:r>
              <a:rPr lang="en-US" dirty="0" smtClean="0"/>
              <a:t>Use symbolic execution in the future</a:t>
            </a:r>
          </a:p>
          <a:p>
            <a:r>
              <a:rPr lang="en-US" dirty="0" err="1" smtClean="0"/>
              <a:t>Fuzzing</a:t>
            </a:r>
            <a:r>
              <a:rPr lang="en-US" dirty="0" smtClean="0"/>
              <a:t> and intelligent input both important</a:t>
            </a:r>
          </a:p>
          <a:p>
            <a:pPr lvl="1"/>
            <a:r>
              <a:rPr lang="en-US" dirty="0" err="1" smtClean="0"/>
              <a:t>Fuzzing</a:t>
            </a:r>
            <a:r>
              <a:rPr lang="en-US" dirty="0" smtClean="0"/>
              <a:t> helps when intelligent input can’t model GUI</a:t>
            </a:r>
          </a:p>
          <a:p>
            <a:pPr lvl="1"/>
            <a:r>
              <a:rPr lang="en-US" dirty="0" smtClean="0"/>
              <a:t>Intelligent input could sign up automatically for 34 different services in large scale experiments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Playground: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Bouncer</a:t>
            </a:r>
          </a:p>
          <a:p>
            <a:pPr lvl="1"/>
            <a:r>
              <a:rPr lang="en-US" dirty="0" smtClean="0"/>
              <a:t>Similar aims; closed system</a:t>
            </a:r>
          </a:p>
          <a:p>
            <a:r>
              <a:rPr lang="en-US" dirty="0" err="1" smtClean="0"/>
              <a:t>DroidScope</a:t>
            </a:r>
            <a:r>
              <a:rPr lang="en-US" dirty="0" smtClean="0"/>
              <a:t>, </a:t>
            </a:r>
            <a:r>
              <a:rPr lang="en-US" dirty="0" err="1" smtClean="0"/>
              <a:t>Usenix</a:t>
            </a:r>
            <a:r>
              <a:rPr lang="en-US" dirty="0" smtClean="0"/>
              <a:t> Security’12</a:t>
            </a:r>
          </a:p>
          <a:p>
            <a:pPr lvl="1"/>
            <a:r>
              <a:rPr lang="en-US" dirty="0" smtClean="0"/>
              <a:t>Malware forensics</a:t>
            </a:r>
          </a:p>
          <a:p>
            <a:pPr lvl="1"/>
            <a:r>
              <a:rPr lang="en-US" dirty="0" smtClean="0"/>
              <a:t>Mostly manual</a:t>
            </a:r>
          </a:p>
          <a:p>
            <a:r>
              <a:rPr lang="en-US" dirty="0" err="1" smtClean="0"/>
              <a:t>SmartDroid</a:t>
            </a:r>
            <a:r>
              <a:rPr lang="en-US" dirty="0" smtClean="0"/>
              <a:t>, SPSM’12</a:t>
            </a:r>
          </a:p>
          <a:p>
            <a:pPr lvl="1"/>
            <a:r>
              <a:rPr lang="en-US" dirty="0" smtClean="0"/>
              <a:t>Uses static analysis to guide dynamic exploration</a:t>
            </a:r>
          </a:p>
          <a:p>
            <a:pPr lvl="1"/>
            <a:r>
              <a:rPr lang="en-US" dirty="0" smtClean="0"/>
              <a:t>Complementary to 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r>
              <a:rPr lang="en-US" dirty="0" smtClean="0"/>
              <a:t>Threat Mitigation at App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Offline analysis</a:t>
            </a:r>
          </a:p>
          <a:p>
            <a:pPr lvl="1"/>
            <a:r>
              <a:rPr lang="en-US" dirty="0" smtClean="0"/>
              <a:t>Trustworthiness of app is known before use</a:t>
            </a:r>
          </a:p>
          <a:p>
            <a:pPr lvl="1"/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Dynamic analysis</a:t>
            </a:r>
          </a:p>
          <a:p>
            <a:r>
              <a:rPr lang="en-US" dirty="0" smtClean="0"/>
              <a:t>Real-time monitoring</a:t>
            </a:r>
          </a:p>
          <a:p>
            <a:pPr lvl="1"/>
            <a:r>
              <a:rPr lang="en-US" dirty="0" smtClean="0"/>
              <a:t>Often more accurate but with runtime overhead</a:t>
            </a:r>
          </a:p>
          <a:p>
            <a:pPr lvl="1"/>
            <a:r>
              <a:rPr lang="en-US" dirty="0" smtClean="0"/>
              <a:t>User has control over app’s actions in real-time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Malware detection</a:t>
            </a:r>
          </a:p>
          <a:p>
            <a:pPr lvl="1"/>
            <a:r>
              <a:rPr lang="en-US" dirty="0" smtClean="0"/>
              <a:t>Offline</a:t>
            </a:r>
          </a:p>
          <a:p>
            <a:pPr lvl="1"/>
            <a:r>
              <a:rPr lang="en-US" dirty="0" smtClean="0"/>
              <a:t>Real time, on phone</a:t>
            </a:r>
          </a:p>
          <a:p>
            <a:r>
              <a:rPr lang="en-US" dirty="0" smtClean="0"/>
              <a:t>Privacy leakage detection</a:t>
            </a:r>
          </a:p>
          <a:p>
            <a:pPr lvl="1"/>
            <a:r>
              <a:rPr lang="en-US" dirty="0" smtClean="0"/>
              <a:t>Offline</a:t>
            </a:r>
          </a:p>
          <a:p>
            <a:pPr lvl="1"/>
            <a:r>
              <a:rPr lang="en-US" dirty="0" smtClean="0"/>
              <a:t>Real time, on phone</a:t>
            </a:r>
          </a:p>
          <a:p>
            <a:r>
              <a:rPr lang="en-US" dirty="0" smtClean="0"/>
              <a:t>OS architecture or application vulnerabilities</a:t>
            </a:r>
          </a:p>
          <a:p>
            <a:r>
              <a:rPr lang="en-US" dirty="0" smtClean="0"/>
              <a:t>System hardening</a:t>
            </a:r>
          </a:p>
          <a:p>
            <a:pPr lvl="1"/>
            <a:r>
              <a:rPr lang="en-US" dirty="0" smtClean="0"/>
              <a:t>Access control, ASLR, …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Callback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toString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method may be called by a framework API and the returned string used elsewhere.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1600200"/>
            <a:ext cx="8382000" cy="2205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Potential Defenses against malicious app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495800"/>
          </a:xfrm>
        </p:spPr>
        <p:txBody>
          <a:bodyPr/>
          <a:lstStyle/>
          <a:p>
            <a:r>
              <a:rPr lang="en-US" sz="2400" dirty="0" smtClean="0"/>
              <a:t>Server-side Security Check by Controller Vendor</a:t>
            </a:r>
          </a:p>
          <a:p>
            <a:pPr lvl="1"/>
            <a:r>
              <a:rPr lang="en-US" sz="2000" dirty="0" smtClean="0"/>
              <a:t>Static analysis</a:t>
            </a:r>
          </a:p>
          <a:p>
            <a:pPr lvl="1"/>
            <a:r>
              <a:rPr lang="en-US" sz="2000" dirty="0" smtClean="0"/>
              <a:t>Dynamic analysis</a:t>
            </a:r>
          </a:p>
          <a:p>
            <a:r>
              <a:rPr lang="en-US" sz="2400" dirty="0" smtClean="0"/>
              <a:t>Runtime Permission Check</a:t>
            </a:r>
          </a:p>
          <a:p>
            <a:pPr lvl="1"/>
            <a:r>
              <a:rPr lang="en-US" sz="2000" dirty="0" smtClean="0"/>
              <a:t>Enforce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the principle of least privilege</a:t>
            </a:r>
            <a:r>
              <a:rPr lang="en-US" sz="2000" dirty="0" smtClean="0"/>
              <a:t> on apps</a:t>
            </a:r>
          </a:p>
          <a:p>
            <a:r>
              <a:rPr lang="en-US" sz="2400" dirty="0" smtClean="0"/>
              <a:t>Principal Isolation</a:t>
            </a:r>
            <a:endParaRPr lang="en-US" sz="2000" dirty="0" smtClean="0"/>
          </a:p>
          <a:p>
            <a:r>
              <a:rPr lang="en-US" sz="2400" dirty="0" smtClean="0"/>
              <a:t>Anomaly-based </a:t>
            </a:r>
            <a:r>
              <a:rPr lang="en-US" sz="2400" dirty="0"/>
              <a:t>B</a:t>
            </a:r>
            <a:r>
              <a:rPr lang="en-US" sz="2400" dirty="0" smtClean="0"/>
              <a:t>ehavior Monitoring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Malware detection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Offline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 time, on phone</a:t>
            </a:r>
          </a:p>
          <a:p>
            <a:r>
              <a:rPr lang="en-US" dirty="0" smtClean="0"/>
              <a:t>Privacy leakage detection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Offline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 time, on phone</a:t>
            </a:r>
          </a:p>
          <a:p>
            <a:r>
              <a:rPr lang="en-US" dirty="0" smtClean="0"/>
              <a:t>OS architecture or application vulnerabilities</a:t>
            </a:r>
          </a:p>
          <a:p>
            <a:r>
              <a:rPr lang="en-US" dirty="0" smtClean="0"/>
              <a:t>System hardening</a:t>
            </a:r>
          </a:p>
          <a:p>
            <a:pPr lvl="1"/>
            <a:r>
              <a:rPr lang="en-US" dirty="0" smtClean="0"/>
              <a:t>Access control, ASLR, …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Our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953000"/>
          </a:xfrm>
        </p:spPr>
        <p:txBody>
          <a:bodyPr/>
          <a:lstStyle/>
          <a:p>
            <a:r>
              <a:rPr lang="en-US" dirty="0" err="1" smtClean="0"/>
              <a:t>AppsPlayground</a:t>
            </a:r>
            <a:r>
              <a:rPr lang="en-US" dirty="0" smtClean="0"/>
              <a:t>, CODASPY’13</a:t>
            </a:r>
          </a:p>
          <a:p>
            <a:pPr lvl="1"/>
            <a:r>
              <a:rPr lang="en-US" dirty="0" smtClean="0"/>
              <a:t>Automatic, large-scale dynamic analysis of Android apps</a:t>
            </a:r>
          </a:p>
          <a:p>
            <a:r>
              <a:rPr lang="en-US" dirty="0" err="1" smtClean="0"/>
              <a:t>DroidChamelon</a:t>
            </a:r>
            <a:r>
              <a:rPr lang="en-US" dirty="0" smtClean="0"/>
              <a:t>, ASIACCS’13</a:t>
            </a:r>
          </a:p>
          <a:p>
            <a:pPr lvl="1"/>
            <a:r>
              <a:rPr lang="en-US" dirty="0" smtClean="0"/>
              <a:t>Evaluation of latest Android anti-malware tools</a:t>
            </a:r>
          </a:p>
          <a:p>
            <a:r>
              <a:rPr lang="en-US" dirty="0" err="1" smtClean="0"/>
              <a:t>Uranine</a:t>
            </a:r>
            <a:endParaRPr lang="en-US" dirty="0" smtClean="0"/>
          </a:p>
          <a:p>
            <a:pPr lvl="1"/>
            <a:r>
              <a:rPr lang="en-US" dirty="0" smtClean="0"/>
              <a:t>Real-time information-flow tracking enabled by offline static analysis</a:t>
            </a:r>
          </a:p>
          <a:p>
            <a:pPr lvl="1"/>
            <a:r>
              <a:rPr lang="en-US" dirty="0" smtClean="0"/>
              <a:t>With zero platform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AppsPlayground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Automatic Security </a:t>
            </a:r>
            <a:r>
              <a:rPr lang="en-US" dirty="0"/>
              <a:t>A</a:t>
            </a:r>
            <a:r>
              <a:rPr lang="en-US" dirty="0" smtClean="0"/>
              <a:t>nalysis of Android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ulist">
  <a:themeElements>
    <a:clrScheme name="1_nul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ulis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buNone/>
          <a:defRPr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nul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7478</TotalTime>
  <Words>1912</Words>
  <Application>Microsoft Office PowerPoint</Application>
  <PresentationFormat>On-screen Show (4:3)</PresentationFormat>
  <Paragraphs>526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宋体</vt:lpstr>
      <vt:lpstr>Arial</vt:lpstr>
      <vt:lpstr>Calibri</vt:lpstr>
      <vt:lpstr>Consolas</vt:lpstr>
      <vt:lpstr>Mangal</vt:lpstr>
      <vt:lpstr>Times New Roman</vt:lpstr>
      <vt:lpstr>1_nulist</vt:lpstr>
      <vt:lpstr>1_Office Theme</vt:lpstr>
      <vt:lpstr>Towards a Trustworthy Android Ecosystem</vt:lpstr>
      <vt:lpstr>Smartphone Security</vt:lpstr>
      <vt:lpstr>Android Dominance</vt:lpstr>
      <vt:lpstr>Android Threats</vt:lpstr>
      <vt:lpstr>New Challenges</vt:lpstr>
      <vt:lpstr>Problems</vt:lpstr>
      <vt:lpstr>Problems</vt:lpstr>
      <vt:lpstr>Our Solutions</vt:lpstr>
      <vt:lpstr>AppsPlayground</vt:lpstr>
      <vt:lpstr>AppsPlayground</vt:lpstr>
      <vt:lpstr>Architecture</vt:lpstr>
      <vt:lpstr>Architecture</vt:lpstr>
      <vt:lpstr>Intelligent Input</vt:lpstr>
      <vt:lpstr>Privacy Leakage Results</vt:lpstr>
      <vt:lpstr>Malware Detection</vt:lpstr>
      <vt:lpstr>DroidChameleon</vt:lpstr>
      <vt:lpstr>Introduction</vt:lpstr>
      <vt:lpstr>Objective</vt:lpstr>
      <vt:lpstr>Transformations: Three Types</vt:lpstr>
      <vt:lpstr>Trivial Transformations</vt:lpstr>
      <vt:lpstr>DSA Transformations</vt:lpstr>
      <vt:lpstr>Evaluation</vt:lpstr>
      <vt:lpstr>DroidDream Example</vt:lpstr>
      <vt:lpstr>DroidDream Example</vt:lpstr>
      <vt:lpstr>Findings</vt:lpstr>
      <vt:lpstr>Signature Evolution</vt:lpstr>
      <vt:lpstr>Solutions</vt:lpstr>
      <vt:lpstr>Takeaways</vt:lpstr>
      <vt:lpstr>Conclusion</vt:lpstr>
      <vt:lpstr>Uranine</vt:lpstr>
      <vt:lpstr>Motivation</vt:lpstr>
      <vt:lpstr>Previous Solutions</vt:lpstr>
      <vt:lpstr>Our Approach</vt:lpstr>
      <vt:lpstr>Comparison</vt:lpstr>
      <vt:lpstr>Deployment A</vt:lpstr>
      <vt:lpstr>Deployment B</vt:lpstr>
      <vt:lpstr>Overall Scenario</vt:lpstr>
      <vt:lpstr>Challenges</vt:lpstr>
      <vt:lpstr>Challenges</vt:lpstr>
      <vt:lpstr>Instrumentation Workflow</vt:lpstr>
      <vt:lpstr>Preliminary Results</vt:lpstr>
      <vt:lpstr>Runtime Performance</vt:lpstr>
      <vt:lpstr>Fraction of Instructions Instrumented</vt:lpstr>
      <vt:lpstr>Limitations</vt:lpstr>
      <vt:lpstr>Conclusion</vt:lpstr>
      <vt:lpstr>Kernel-level Monitoring</vt:lpstr>
      <vt:lpstr>Security in Software-defined Networks</vt:lpstr>
      <vt:lpstr>SDN Architecture</vt:lpstr>
      <vt:lpstr>Threat Model</vt:lpstr>
      <vt:lpstr>Challenges</vt:lpstr>
      <vt:lpstr>Our Approach</vt:lpstr>
      <vt:lpstr>Backup</vt:lpstr>
      <vt:lpstr>Smartphone Security</vt:lpstr>
      <vt:lpstr>Android Threats</vt:lpstr>
      <vt:lpstr>Dynamic vs. Static</vt:lpstr>
      <vt:lpstr>Disguise Techniques</vt:lpstr>
      <vt:lpstr>Exploration Effectiveness</vt:lpstr>
      <vt:lpstr>Playground: Related Work</vt:lpstr>
      <vt:lpstr>Threat Mitigation at App level</vt:lpstr>
      <vt:lpstr>Callback Example</vt:lpstr>
      <vt:lpstr>Potential Defenses against malicious app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Trustworthy Android Ecosystem</dc:title>
  <dc:creator>vaibhav</dc:creator>
  <cp:lastModifiedBy>ychen</cp:lastModifiedBy>
  <cp:revision>26</cp:revision>
  <dcterms:created xsi:type="dcterms:W3CDTF">2012-08-28T18:19:58Z</dcterms:created>
  <dcterms:modified xsi:type="dcterms:W3CDTF">2013-05-02T23:52:48Z</dcterms:modified>
</cp:coreProperties>
</file>