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39"/>
  </p:notesMasterIdLst>
  <p:handoutMasterIdLst>
    <p:handoutMasterId r:id="rId40"/>
  </p:handoutMasterIdLst>
  <p:sldIdLst>
    <p:sldId id="256" r:id="rId3"/>
    <p:sldId id="476" r:id="rId4"/>
    <p:sldId id="318" r:id="rId5"/>
    <p:sldId id="319" r:id="rId6"/>
    <p:sldId id="291" r:id="rId7"/>
    <p:sldId id="331" r:id="rId8"/>
    <p:sldId id="334" r:id="rId9"/>
    <p:sldId id="333" r:id="rId10"/>
    <p:sldId id="472" r:id="rId11"/>
    <p:sldId id="425" r:id="rId12"/>
    <p:sldId id="475" r:id="rId13"/>
    <p:sldId id="453" r:id="rId14"/>
    <p:sldId id="452" r:id="rId15"/>
    <p:sldId id="454" r:id="rId16"/>
    <p:sldId id="359" r:id="rId17"/>
    <p:sldId id="474" r:id="rId18"/>
    <p:sldId id="471" r:id="rId19"/>
    <p:sldId id="343" r:id="rId20"/>
    <p:sldId id="463" r:id="rId21"/>
    <p:sldId id="415" r:id="rId22"/>
    <p:sldId id="420" r:id="rId23"/>
    <p:sldId id="417" r:id="rId24"/>
    <p:sldId id="464" r:id="rId25"/>
    <p:sldId id="284" r:id="rId26"/>
    <p:sldId id="411" r:id="rId27"/>
    <p:sldId id="292" r:id="rId28"/>
    <p:sldId id="473" r:id="rId29"/>
    <p:sldId id="396" r:id="rId30"/>
    <p:sldId id="335" r:id="rId31"/>
    <p:sldId id="356" r:id="rId32"/>
    <p:sldId id="469" r:id="rId33"/>
    <p:sldId id="402" r:id="rId34"/>
    <p:sldId id="403" r:id="rId35"/>
    <p:sldId id="404" r:id="rId36"/>
    <p:sldId id="467" r:id="rId37"/>
    <p:sldId id="468" r:id="rId3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FF"/>
    <a:srgbClr val="000000"/>
    <a:srgbClr val="4A7EBB"/>
    <a:srgbClr val="C0504D"/>
    <a:srgbClr val="4F81BD"/>
    <a:srgbClr val="FFFF00"/>
    <a:srgbClr val="4477DC"/>
    <a:srgbClr val="385D8A"/>
    <a:srgbClr val="FFC000"/>
    <a:srgbClr val="92D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734" autoAdjust="0"/>
    <p:restoredTop sz="81436" autoAdjust="0"/>
  </p:normalViewPr>
  <p:slideViewPr>
    <p:cSldViewPr>
      <p:cViewPr varScale="1">
        <p:scale>
          <a:sx n="60" d="100"/>
          <a:sy n="60" d="100"/>
        </p:scale>
        <p:origin x="-12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plotArea>
      <c:layout>
        <c:manualLayout>
          <c:layoutTarget val="inner"/>
          <c:xMode val="edge"/>
          <c:yMode val="edge"/>
          <c:x val="0.17711834609918434"/>
          <c:y val="0.12345145440801812"/>
          <c:w val="0.78069218025127651"/>
          <c:h val="0.66113623001763766"/>
        </c:manualLayout>
      </c:layout>
      <c:scatterChart>
        <c:scatterStyle val="smoothMarker"/>
        <c:ser>
          <c:idx val="0"/>
          <c:order val="0"/>
          <c:tx>
            <c:strRef>
              <c:f>Sheet1!$B$1</c:f>
              <c:strCache>
                <c:ptCount val="1"/>
                <c:pt idx="0">
                  <c:v>Theoretical</c:v>
                </c:pt>
              </c:strCache>
            </c:strRef>
          </c:tx>
          <c:spPr>
            <a:ln w="57150"/>
          </c:spPr>
          <c:marker>
            <c:symbol val="diamond"/>
            <c:size val="8"/>
            <c:spPr>
              <a:ln w="57150"/>
            </c:spPr>
          </c:marker>
          <c:xVal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0.8200000000000004</c:v>
                </c:pt>
                <c:pt idx="5">
                  <c:v>0.66000000000000059</c:v>
                </c:pt>
                <c:pt idx="6">
                  <c:v>0.60000000000000042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OSA</c:v>
                </c:pt>
              </c:strCache>
            </c:strRef>
          </c:tx>
          <c:spPr>
            <a:ln w="38100"/>
          </c:spPr>
          <c:marker>
            <c:symbol val="square"/>
            <c:size val="7"/>
            <c:spPr>
              <a:ln w="38100"/>
            </c:spPr>
          </c:marker>
          <c:xVal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Sheet1!$C$2:$C$8</c:f>
              <c:numCache>
                <c:formatCode>General</c:formatCode>
                <c:ptCount val="7"/>
                <c:pt idx="0">
                  <c:v>0.97000000000000042</c:v>
                </c:pt>
                <c:pt idx="1">
                  <c:v>0.97000000000000042</c:v>
                </c:pt>
                <c:pt idx="2">
                  <c:v>0.97000000000000042</c:v>
                </c:pt>
                <c:pt idx="3">
                  <c:v>0.96000000000000041</c:v>
                </c:pt>
                <c:pt idx="4">
                  <c:v>0.79</c:v>
                </c:pt>
                <c:pt idx="5">
                  <c:v>0.63000000000000045</c:v>
                </c:pt>
                <c:pt idx="6">
                  <c:v>0.59</c:v>
                </c:pt>
              </c:numCache>
            </c:numRef>
          </c:yVal>
          <c:smooth val="1"/>
        </c:ser>
        <c:axId val="137997696"/>
        <c:axId val="82383616"/>
      </c:scatterChart>
      <c:valAx>
        <c:axId val="137997696"/>
        <c:scaling>
          <c:orientation val="minMax"/>
          <c:max val="8"/>
          <c:min val="0"/>
        </c:scaling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altLang="zh-CN" sz="2000" b="0" baseline="0" dirty="0" smtClean="0"/>
                  <a:t>Communication patterns</a:t>
                </a:r>
                <a:endParaRPr lang="zh-CN" altLang="en-US" sz="2000" b="0" dirty="0"/>
              </a:p>
            </c:rich>
          </c:tx>
          <c:layout>
            <c:manualLayout>
              <c:xMode val="edge"/>
              <c:yMode val="edge"/>
              <c:x val="0.31000862127173417"/>
              <c:y val="0.8919875076489906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2383616"/>
        <c:crosses val="autoZero"/>
        <c:crossBetween val="midCat"/>
        <c:majorUnit val="1"/>
      </c:valAx>
      <c:valAx>
        <c:axId val="823836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altLang="zh-CN" sz="2000" b="0" dirty="0" smtClean="0"/>
                  <a:t>Bisection bandwidth</a:t>
                </a:r>
                <a:endParaRPr lang="zh-CN" altLang="en-US" sz="2000" b="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37997696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18978881589673713"/>
          <c:y val="0.4644804385821073"/>
          <c:w val="0.50332602405392457"/>
          <c:h val="9.9853134760031784E-2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Fattree/Non-blocking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Realistic </c:v>
                </c:pt>
                <c:pt idx="1">
                  <c:v>Synthetic</c:v>
                </c:pt>
                <c:pt idx="2">
                  <c:v>ToR-shifting</c:v>
                </c:pt>
                <c:pt idx="3">
                  <c:v>Server-shifting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OSA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Realistic </c:v>
                </c:pt>
                <c:pt idx="1">
                  <c:v>Synthetic</c:v>
                </c:pt>
                <c:pt idx="2">
                  <c:v>ToR-shifting</c:v>
                </c:pt>
                <c:pt idx="3">
                  <c:v>Server-shifting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0.85000000000000064</c:v>
                </c:pt>
                <c:pt idx="1">
                  <c:v>0.9</c:v>
                </c:pt>
                <c:pt idx="2">
                  <c:v>0.99</c:v>
                </c:pt>
                <c:pt idx="3">
                  <c:v>0.81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Hybrid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Realistic </c:v>
                </c:pt>
                <c:pt idx="1">
                  <c:v>Synthetic</c:v>
                </c:pt>
                <c:pt idx="2">
                  <c:v>ToR-shifting</c:v>
                </c:pt>
                <c:pt idx="3">
                  <c:v>Server-shifting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0.22</c:v>
                </c:pt>
                <c:pt idx="1">
                  <c:v>0.29000000000000031</c:v>
                </c:pt>
                <c:pt idx="2">
                  <c:v>0.28000000000000008</c:v>
                </c:pt>
                <c:pt idx="3">
                  <c:v>0.27</c:v>
                </c:pt>
              </c:numCache>
            </c:numRef>
          </c:val>
        </c:ser>
        <c:axId val="137844992"/>
        <c:axId val="137847168"/>
      </c:barChart>
      <c:catAx>
        <c:axId val="1378449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Traffic patterns</a:t>
                </a:r>
                <a:endParaRPr lang="zh-CN"/>
              </a:p>
            </c:rich>
          </c:tx>
          <c:layout/>
        </c:title>
        <c:tickLblPos val="nextTo"/>
        <c:crossAx val="137847168"/>
        <c:crosses val="autoZero"/>
        <c:auto val="1"/>
        <c:lblAlgn val="ctr"/>
        <c:lblOffset val="100"/>
      </c:catAx>
      <c:valAx>
        <c:axId val="1378471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Bisection bandwidth</a:t>
                </a:r>
                <a:endParaRPr lang="zh-CN"/>
              </a:p>
            </c:rich>
          </c:tx>
          <c:layout/>
        </c:title>
        <c:numFmt formatCode="General" sourceLinked="1"/>
        <c:tickLblPos val="nextTo"/>
        <c:crossAx val="1378449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4611352052979321"/>
          <c:y val="4.1445880495125965E-4"/>
          <c:w val="0.50930259096893915"/>
          <c:h val="8.3421006640696266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>
        <c:manualLayout>
          <c:xMode val="edge"/>
          <c:yMode val="edge"/>
          <c:x val="0.23721941523405621"/>
          <c:y val="7.1275801125718879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Cost (million $)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OSA</c:v>
                </c:pt>
                <c:pt idx="1">
                  <c:v>Hybrid</c:v>
                </c:pt>
                <c:pt idx="2">
                  <c:v>Fattree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4.5999999999999996</c:v>
                </c:pt>
                <c:pt idx="1">
                  <c:v>4.5999999999999996</c:v>
                </c:pt>
                <c:pt idx="2">
                  <c:v>14.6</c:v>
                </c:pt>
              </c:numCache>
            </c:numRef>
          </c:val>
        </c:ser>
        <c:shape val="box"/>
        <c:axId val="138802304"/>
        <c:axId val="138803840"/>
        <c:axId val="0"/>
      </c:bar3DChart>
      <c:catAx>
        <c:axId val="138802304"/>
        <c:scaling>
          <c:orientation val="minMax"/>
        </c:scaling>
        <c:axPos val="b"/>
        <c:tickLblPos val="nextTo"/>
        <c:crossAx val="138803840"/>
        <c:crosses val="autoZero"/>
        <c:auto val="1"/>
        <c:lblAlgn val="ctr"/>
        <c:lblOffset val="100"/>
      </c:catAx>
      <c:valAx>
        <c:axId val="138803840"/>
        <c:scaling>
          <c:orientation val="minMax"/>
        </c:scaling>
        <c:axPos val="l"/>
        <c:majorGridlines/>
        <c:numFmt formatCode="General" sourceLinked="1"/>
        <c:tickLblPos val="nextTo"/>
        <c:crossAx val="1388023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/>
            </a:pPr>
            <a:r>
              <a:rPr lang="en-US"/>
              <a:t>Power (KW)</a:t>
            </a:r>
          </a:p>
        </c:rich>
      </c:tx>
      <c:layout>
        <c:manualLayout>
          <c:xMode val="edge"/>
          <c:yMode val="edge"/>
          <c:x val="0.27118236862570838"/>
          <c:y val="6.998515759457527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Power(KW)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OSA</c:v>
                </c:pt>
                <c:pt idx="1">
                  <c:v>Hybrid</c:v>
                </c:pt>
                <c:pt idx="2">
                  <c:v>Fattree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73</c:v>
                </c:pt>
                <c:pt idx="1">
                  <c:v>78</c:v>
                </c:pt>
                <c:pt idx="2">
                  <c:v>196</c:v>
                </c:pt>
              </c:numCache>
            </c:numRef>
          </c:val>
        </c:ser>
        <c:shape val="box"/>
        <c:axId val="138897664"/>
        <c:axId val="138903552"/>
        <c:axId val="0"/>
      </c:bar3DChart>
      <c:catAx>
        <c:axId val="138897664"/>
        <c:scaling>
          <c:orientation val="minMax"/>
        </c:scaling>
        <c:axPos val="b"/>
        <c:tickLblPos val="nextTo"/>
        <c:crossAx val="138903552"/>
        <c:crosses val="autoZero"/>
        <c:auto val="1"/>
        <c:lblAlgn val="ctr"/>
        <c:lblOffset val="100"/>
      </c:catAx>
      <c:valAx>
        <c:axId val="138903552"/>
        <c:scaling>
          <c:orientation val="minMax"/>
        </c:scaling>
        <c:axPos val="l"/>
        <c:majorGridlines/>
        <c:numFmt formatCode="General" sourceLinked="1"/>
        <c:tickLblPos val="nextTo"/>
        <c:crossAx val="1388976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Wiring (#)</a:t>
            </a:r>
            <a:endParaRPr lang="en-US" dirty="0"/>
          </a:p>
        </c:rich>
      </c:tx>
      <c:layout>
        <c:manualLayout>
          <c:xMode val="edge"/>
          <c:yMode val="edge"/>
          <c:x val="0.42550549938896542"/>
          <c:y val="6.998515759457527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Wiring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OSA</c:v>
                </c:pt>
                <c:pt idx="1">
                  <c:v>Hybrid</c:v>
                </c:pt>
                <c:pt idx="2">
                  <c:v>Fattree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320</c:v>
                </c:pt>
                <c:pt idx="1">
                  <c:v>480</c:v>
                </c:pt>
                <c:pt idx="2">
                  <c:v>5120</c:v>
                </c:pt>
              </c:numCache>
            </c:numRef>
          </c:val>
        </c:ser>
        <c:shape val="box"/>
        <c:axId val="138927488"/>
        <c:axId val="138933376"/>
        <c:axId val="0"/>
      </c:bar3DChart>
      <c:catAx>
        <c:axId val="138927488"/>
        <c:scaling>
          <c:orientation val="minMax"/>
        </c:scaling>
        <c:axPos val="b"/>
        <c:tickLblPos val="nextTo"/>
        <c:crossAx val="138933376"/>
        <c:crosses val="autoZero"/>
        <c:auto val="1"/>
        <c:lblAlgn val="ctr"/>
        <c:lblOffset val="100"/>
      </c:catAx>
      <c:valAx>
        <c:axId val="138933376"/>
        <c:scaling>
          <c:orientation val="minMax"/>
        </c:scaling>
        <c:axPos val="l"/>
        <c:majorGridlines/>
        <c:numFmt formatCode="General" sourceLinked="1"/>
        <c:tickLblPos val="nextTo"/>
        <c:crossAx val="1389274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1C848-6087-4C5B-9CE5-FC0B283BC90E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44A44-26E1-4B3E-AA15-BC2DDDFC69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BD76B-9793-4DA8-9402-BF9E80E0048B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B0C51-7216-443E-B7F0-7702472A2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C51-7216-443E-B7F0-7702472A2C2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C51-7216-443E-B7F0-7702472A2C2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C51-7216-443E-B7F0-7702472A2C2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C51-7216-443E-B7F0-7702472A2C2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C51-7216-443E-B7F0-7702472A2C2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C51-7216-443E-B7F0-7702472A2C2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C51-7216-443E-B7F0-7702472A2C2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C51-7216-443E-B7F0-7702472A2C2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C51-7216-443E-B7F0-7702472A2C2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C51-7216-443E-B7F0-7702472A2C2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C51-7216-443E-B7F0-7702472A2C2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C51-7216-443E-B7F0-7702472A2C2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r>
              <a:rPr lang="en-US" baseline="0" dirty="0" smtClean="0"/>
              <a:t>   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C51-7216-443E-B7F0-7702472A2C2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see how the data is transmitted</a:t>
            </a:r>
            <a:r>
              <a:rPr lang="en-US" baseline="0" dirty="0" smtClean="0"/>
              <a:t> in the network.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C51-7216-443E-B7F0-7702472A2C2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C51-7216-443E-B7F0-7702472A2C2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see how the data is transmitted</a:t>
            </a:r>
            <a:r>
              <a:rPr lang="en-US" baseline="0" dirty="0" smtClean="0"/>
              <a:t> in the network.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C51-7216-443E-B7F0-7702472A2C2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C51-7216-443E-B7F0-7702472A2C2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C51-7216-443E-B7F0-7702472A2C2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C51-7216-443E-B7F0-7702472A2C2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C51-7216-443E-B7F0-7702472A2C2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C51-7216-443E-B7F0-7702472A2C2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C51-7216-443E-B7F0-7702472A2C2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C51-7216-443E-B7F0-7702472A2C2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5DAB-7944-42FA-BC0E-734757A0772F}" type="datetime1">
              <a:rPr lang="zh-CN" altLang="en-US" smtClean="0"/>
              <a:t>2012/4/26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NSDI'12, San Jose, CA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64AE-095C-479B-B8D9-A755BEC1CF12}" type="datetime1">
              <a:rPr lang="zh-CN" altLang="en-US" smtClean="0"/>
              <a:t>2012/4/26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NSDI'12, San Jose, CA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5E73-873B-4B88-BD94-C8F6853BC319}" type="datetime1">
              <a:rPr lang="zh-CN" altLang="en-US" smtClean="0"/>
              <a:t>2012/4/26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NSDI'12, San Jose, CA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1678-70E9-46E2-898E-C1D708B8B2C1}" type="datetime1">
              <a:rPr lang="zh-CN" altLang="en-US" smtClean="0"/>
              <a:t>2012/4/26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NSDI'12, San Jose, CA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38E9-3F0A-4FE6-9E2F-1E2D6D81E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DEB0-D1F8-4B31-A87F-699AD22624AD}" type="datetime1">
              <a:rPr lang="zh-CN" altLang="en-US" smtClean="0"/>
              <a:t>2012/4/26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NSDI'12, San Jose, CA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38E9-3F0A-4FE6-9E2F-1E2D6D81E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2E2D-05AF-4F38-9517-B806996181E4}" type="datetime1">
              <a:rPr lang="zh-CN" altLang="en-US" smtClean="0"/>
              <a:t>2012/4/26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NSDI'12, San Jose, CA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38E9-3F0A-4FE6-9E2F-1E2D6D81E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BEE9-317B-4597-90CA-095ED73241D9}" type="datetime1">
              <a:rPr lang="zh-CN" altLang="en-US" smtClean="0"/>
              <a:t>2012/4/26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NSDI'12, San Jose, CA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38E9-3F0A-4FE6-9E2F-1E2D6D81E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EC4A-8D7D-479D-87F4-117339F69922}" type="datetime1">
              <a:rPr lang="zh-CN" altLang="en-US" smtClean="0"/>
              <a:t>2012/4/26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NSDI'12, San Jose, CA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38E9-3F0A-4FE6-9E2F-1E2D6D81E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22AE-F2D4-4058-A707-B4C3EEC935F2}" type="datetime1">
              <a:rPr lang="zh-CN" altLang="en-US" smtClean="0"/>
              <a:t>2012/4/26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NSDI'12, San Jose, CA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38E9-3F0A-4FE6-9E2F-1E2D6D81E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33E7-0843-44DB-8E5A-5F13D444FCD4}" type="datetime1">
              <a:rPr lang="zh-CN" altLang="en-US" smtClean="0"/>
              <a:t>2012/4/26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NSDI'12, San Jose, CA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38E9-3F0A-4FE6-9E2F-1E2D6D81E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AA07-2E37-4834-877B-2504409358A7}" type="datetime1">
              <a:rPr lang="zh-CN" altLang="en-US" smtClean="0"/>
              <a:t>2012/4/26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NSDI'12, San Jose, CA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38E9-3F0A-4FE6-9E2F-1E2D6D81E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C5E8-4116-4F62-9B17-DDD7D2FBCCB3}" type="datetime1">
              <a:rPr lang="zh-CN" altLang="en-US" smtClean="0"/>
              <a:t>2012/4/26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NSDI'12, San Jose, CA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24428-3328-43CA-88A5-1F5CB11323F6}" type="datetime1">
              <a:rPr lang="zh-CN" altLang="en-US" smtClean="0"/>
              <a:t>2012/4/26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NSDI'12, San Jose, CA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38E9-3F0A-4FE6-9E2F-1E2D6D81E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9249-86C4-4366-8F35-90911B2C4AD3}" type="datetime1">
              <a:rPr lang="zh-CN" altLang="en-US" smtClean="0"/>
              <a:t>2012/4/26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NSDI'12, San Jose, CA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38E9-3F0A-4FE6-9E2F-1E2D6D81E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4FB4-6AA8-4718-AABB-966EEB21CA37}" type="datetime1">
              <a:rPr lang="zh-CN" altLang="en-US" smtClean="0"/>
              <a:t>2012/4/26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NSDI'12, San Jose, CA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38E9-3F0A-4FE6-9E2F-1E2D6D81E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4F75-21DD-4EDF-9C58-AD298C72B59F}" type="datetime1">
              <a:rPr lang="zh-CN" altLang="en-US" smtClean="0"/>
              <a:t>2012/4/26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NSDI'12, San Jose, CA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9B31-EA92-4D72-A52E-0E3D78D2231A}" type="datetime1">
              <a:rPr lang="zh-CN" altLang="en-US" smtClean="0"/>
              <a:t>2012/4/26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NSDI'12, San Jose, CA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C2EB-4793-4D1A-A3DD-1CD929222156}" type="datetime1">
              <a:rPr lang="zh-CN" altLang="en-US" smtClean="0"/>
              <a:t>2012/4/26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NSDI'12, San Jose, CA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85C2-33C2-4179-A618-B2B9B8199120}" type="datetime1">
              <a:rPr lang="zh-CN" altLang="en-US" smtClean="0"/>
              <a:t>2012/4/26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NSDI'12, San Jose, CA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24C7-2420-4A4E-896D-864536F5A6C6}" type="datetime1">
              <a:rPr lang="zh-CN" altLang="en-US" smtClean="0"/>
              <a:t>2012/4/26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NSDI'12, San Jose, CA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22FE-9E51-47FF-B364-5958743EC7AE}" type="datetime1">
              <a:rPr lang="zh-CN" altLang="en-US" smtClean="0"/>
              <a:t>2012/4/26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NSDI'12, San Jose, CA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F8B2-7F71-4488-9241-CF6B06C592D4}" type="datetime1">
              <a:rPr lang="zh-CN" altLang="en-US" smtClean="0"/>
              <a:t>2012/4/26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NSDI'12, San Jose, CA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DAACB-D25E-4270-81A1-75A8891E24D3}" type="datetime1">
              <a:rPr lang="zh-CN" altLang="en-US" smtClean="0"/>
              <a:t>2012/4/26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NSDI'12, San Jose, CA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95F6C-A785-47B8-BFAC-0C0ABDC0418C}" type="datetime1">
              <a:rPr lang="zh-CN" altLang="en-US" smtClean="0"/>
              <a:t>2012/4/26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NSDI'12, San Jose, CA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138E9-3F0A-4FE6-9E2F-1E2D6D81E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file:///C:\Users\Nathan%20Farrington\Documents\My%20Dropbox\Presentations\2010\(20100603)%20MuSyC\Figures\nexus_front.png" TargetMode="Externa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6.jpeg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8.jpeg"/><Relationship Id="rId5" Type="http://schemas.openxmlformats.org/officeDocument/2006/relationships/image" Target="../media/image15.wmf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1.jpeg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5720" y="3643314"/>
            <a:ext cx="8643998" cy="1752600"/>
          </a:xfrm>
        </p:spPr>
        <p:txBody>
          <a:bodyPr>
            <a:normAutofit fontScale="92500"/>
          </a:bodyPr>
          <a:lstStyle/>
          <a:p>
            <a:r>
              <a:rPr lang="en-US" sz="3000" b="1" i="1" dirty="0" smtClean="0">
                <a:solidFill>
                  <a:schemeClr val="tx1"/>
                </a:solidFill>
              </a:rPr>
              <a:t>Kai Chen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3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Ankit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Singla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3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Atul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Singh, </a:t>
            </a:r>
            <a:r>
              <a:rPr lang="en-US" sz="3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Kishore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Ramachandran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Lei </a:t>
            </a:r>
            <a:r>
              <a:rPr lang="en-US" sz="3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Xu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3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Yueping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Zhang, </a:t>
            </a:r>
            <a:r>
              <a:rPr lang="en-US" sz="3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Xitao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Wen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Yan Chen</a:t>
            </a:r>
          </a:p>
          <a:p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Northwestern University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UIUC, NEC Labs America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285720" y="1571612"/>
            <a:ext cx="8643998" cy="1470025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OSA</a:t>
            </a:r>
            <a:r>
              <a:rPr lang="en-US" sz="4000" dirty="0" smtClean="0">
                <a:solidFill>
                  <a:srgbClr val="0000FF"/>
                </a:solidFill>
              </a:rPr>
              <a:t>: An </a:t>
            </a:r>
            <a:r>
              <a:rPr lang="en-US" sz="4000" b="1" dirty="0" smtClean="0">
                <a:solidFill>
                  <a:srgbClr val="0000FF"/>
                </a:solidFill>
              </a:rPr>
              <a:t>O</a:t>
            </a:r>
            <a:r>
              <a:rPr lang="en-US" sz="4000" dirty="0" smtClean="0">
                <a:solidFill>
                  <a:srgbClr val="0000FF"/>
                </a:solidFill>
              </a:rPr>
              <a:t>ptical </a:t>
            </a:r>
            <a:r>
              <a:rPr lang="en-US" sz="4000" b="1" dirty="0" smtClean="0">
                <a:solidFill>
                  <a:srgbClr val="0000FF"/>
                </a:solidFill>
              </a:rPr>
              <a:t>S</a:t>
            </a:r>
            <a:r>
              <a:rPr lang="en-US" sz="4000" dirty="0" smtClean="0">
                <a:solidFill>
                  <a:srgbClr val="0000FF"/>
                </a:solidFill>
              </a:rPr>
              <a:t>witching </a:t>
            </a:r>
            <a:r>
              <a:rPr lang="en-US" sz="4000" b="1" dirty="0" smtClean="0">
                <a:solidFill>
                  <a:srgbClr val="0000FF"/>
                </a:solidFill>
              </a:rPr>
              <a:t>A</a:t>
            </a:r>
            <a:r>
              <a:rPr lang="en-US" sz="4000" dirty="0" smtClean="0">
                <a:solidFill>
                  <a:srgbClr val="0000FF"/>
                </a:solidFill>
              </a:rPr>
              <a:t>rchitecture for Data Center Networks with Unprecedented Flexibility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00298" y="6072206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USENIX NSDI’12, San Jose, USA</a:t>
            </a:r>
            <a:endParaRPr lang="en-US" sz="2400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Outline of Presentation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Background and high-level idea</a:t>
            </a:r>
          </a:p>
          <a:p>
            <a:r>
              <a:rPr lang="en-US" dirty="0" smtClean="0"/>
              <a:t>How OSA achieves such flexibility?</a:t>
            </a:r>
          </a:p>
          <a:p>
            <a:r>
              <a:rPr lang="en-US" dirty="0" smtClean="0"/>
              <a:t>OSA architecture and optimization</a:t>
            </a:r>
          </a:p>
          <a:p>
            <a:r>
              <a:rPr lang="en-US" dirty="0" smtClean="0"/>
              <a:t>Implementation and Evaluation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How We Achieve Such Flexibility?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0" name="灯片编号占位符 1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5" name="TextBox 64"/>
          <p:cNvSpPr txBox="1"/>
          <p:nvPr/>
        </p:nvSpPr>
        <p:spPr>
          <a:xfrm>
            <a:off x="571472" y="1500174"/>
            <a:ext cx="8072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Approach</a:t>
            </a:r>
            <a:r>
              <a:rPr lang="en-US" sz="2800" dirty="0" smtClean="0"/>
              <a:t>: </a:t>
            </a:r>
            <a:r>
              <a:rPr lang="en-US" sz="2800" i="1" dirty="0" smtClean="0"/>
              <a:t>identify </a:t>
            </a:r>
            <a:r>
              <a:rPr lang="en-US" sz="2800" i="1" dirty="0" smtClean="0"/>
              <a:t>the advantages of </a:t>
            </a:r>
            <a:r>
              <a:rPr lang="en-US" sz="2800" i="1" dirty="0" smtClean="0">
                <a:solidFill>
                  <a:srgbClr val="0000FF"/>
                </a:solidFill>
              </a:rPr>
              <a:t>optical network technologies, </a:t>
            </a:r>
            <a:r>
              <a:rPr lang="en-US" sz="2800" i="1" dirty="0" smtClean="0"/>
              <a:t>innovatively</a:t>
            </a:r>
            <a:r>
              <a:rPr lang="en-US" sz="2800" i="1" dirty="0" smtClean="0">
                <a:solidFill>
                  <a:srgbClr val="0000FF"/>
                </a:solidFill>
              </a:rPr>
              <a:t> </a:t>
            </a:r>
            <a:r>
              <a:rPr lang="en-US" sz="2800" i="1" dirty="0" smtClean="0"/>
              <a:t>apply them in </a:t>
            </a:r>
            <a:r>
              <a:rPr lang="en-US" sz="2800" i="1" dirty="0" smtClean="0">
                <a:solidFill>
                  <a:srgbClr val="0000FF"/>
                </a:solidFill>
              </a:rPr>
              <a:t>data center networking </a:t>
            </a:r>
            <a:r>
              <a:rPr lang="en-US" sz="2800" i="1" dirty="0" smtClean="0"/>
              <a:t>to design a flexible architecture!</a:t>
            </a:r>
            <a:endParaRPr lang="en-US" sz="2800" i="1" dirty="0"/>
          </a:p>
        </p:txBody>
      </p:sp>
    </p:spTree>
  </p:cSld>
  <p:clrMapOvr>
    <a:masterClrMapping/>
  </p:clrMapOvr>
  <p:transition advTm="3521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How We Achieve Such Flexibility?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0" name="灯片编号占位符 1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  <p:grpSp>
        <p:nvGrpSpPr>
          <p:cNvPr id="3" name="组合 4"/>
          <p:cNvGrpSpPr/>
          <p:nvPr/>
        </p:nvGrpSpPr>
        <p:grpSpPr>
          <a:xfrm>
            <a:off x="285752" y="1071546"/>
            <a:ext cx="3991926" cy="2285447"/>
            <a:chOff x="35496" y="836712"/>
            <a:chExt cx="3960442" cy="2443890"/>
          </a:xfrm>
        </p:grpSpPr>
        <p:grpSp>
          <p:nvGrpSpPr>
            <p:cNvPr id="4" name="组合 110"/>
            <p:cNvGrpSpPr/>
            <p:nvPr/>
          </p:nvGrpSpPr>
          <p:grpSpPr>
            <a:xfrm>
              <a:off x="35496" y="836712"/>
              <a:ext cx="3960442" cy="2443890"/>
              <a:chOff x="-36512" y="836712"/>
              <a:chExt cx="3960442" cy="2443890"/>
            </a:xfrm>
          </p:grpSpPr>
          <p:grpSp>
            <p:nvGrpSpPr>
              <p:cNvPr id="5" name="组合 14"/>
              <p:cNvGrpSpPr/>
              <p:nvPr/>
            </p:nvGrpSpPr>
            <p:grpSpPr>
              <a:xfrm>
                <a:off x="-36512" y="836712"/>
                <a:ext cx="3960442" cy="2380265"/>
                <a:chOff x="251520" y="1484784"/>
                <a:chExt cx="4176464" cy="2448273"/>
              </a:xfrm>
            </p:grpSpPr>
            <p:pic>
              <p:nvPicPr>
                <p:cNvPr id="13" name="Picture 2" descr="http://www.yourdictionary.com/images/computer/OPSWITCH.GIF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3391" y="1484784"/>
                  <a:ext cx="3707904" cy="24482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" name="矩形 13"/>
                <p:cNvSpPr/>
                <p:nvPr/>
              </p:nvSpPr>
              <p:spPr>
                <a:xfrm>
                  <a:off x="2123728" y="1490469"/>
                  <a:ext cx="2160240" cy="2823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3563888" y="2852936"/>
                  <a:ext cx="864096" cy="36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rgbClr val="000000"/>
                      </a:solidFill>
                    </a:rPr>
                    <a:t>imaging lens</a:t>
                  </a: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1073631" y="2060848"/>
                  <a:ext cx="576063" cy="36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rgbClr val="000000"/>
                      </a:solidFill>
                    </a:rPr>
                    <a:t>fiber</a:t>
                  </a: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1238684" y="3605633"/>
                  <a:ext cx="746266" cy="28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rgbClr val="000000"/>
                      </a:solidFill>
                    </a:rPr>
                    <a:t>MEMS</a:t>
                  </a:r>
                </a:p>
                <a:p>
                  <a:pPr algn="ctr"/>
                  <a:r>
                    <a:rPr lang="en-US" sz="1400" dirty="0" smtClean="0">
                      <a:solidFill>
                        <a:srgbClr val="000000"/>
                      </a:solidFill>
                    </a:rPr>
                    <a:t>mirror</a:t>
                  </a: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251520" y="3212976"/>
                  <a:ext cx="864096" cy="2880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rgbClr val="000000"/>
                      </a:solidFill>
                    </a:rPr>
                    <a:t>reflector</a:t>
                  </a: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13929" y="913102"/>
                <a:ext cx="12961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MEMS</a:t>
                </a:r>
                <a:endPara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2" name="圆角矩形 11"/>
              <p:cNvSpPr/>
              <p:nvPr/>
            </p:nvSpPr>
            <p:spPr>
              <a:xfrm>
                <a:off x="-36512" y="980728"/>
                <a:ext cx="3960440" cy="2299874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椭圆 7"/>
            <p:cNvSpPr/>
            <p:nvPr/>
          </p:nvSpPr>
          <p:spPr>
            <a:xfrm rot="20673757">
              <a:off x="1288287" y="1170325"/>
              <a:ext cx="1440719" cy="410564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椭圆 8"/>
            <p:cNvSpPr/>
            <p:nvPr/>
          </p:nvSpPr>
          <p:spPr>
            <a:xfrm rot="20673757">
              <a:off x="1871804" y="1411351"/>
              <a:ext cx="1440719" cy="460807"/>
            </a:xfrm>
            <a:prstGeom prst="ellipse">
              <a:avLst/>
            </a:prstGeom>
            <a:noFill/>
            <a:ln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42910" y="85723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Micro-Electro-Mechanical Switch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071670" y="1324261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43174" y="157161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16891" y="3714752"/>
            <a:ext cx="2754977" cy="7413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MEMS</a:t>
            </a:r>
            <a:endParaRPr lang="en-US" sz="2800" dirty="0"/>
          </a:p>
        </p:txBody>
      </p:sp>
      <p:sp>
        <p:nvSpPr>
          <p:cNvPr id="31" name="矩形 30"/>
          <p:cNvSpPr/>
          <p:nvPr/>
        </p:nvSpPr>
        <p:spPr>
          <a:xfrm>
            <a:off x="978948" y="4670371"/>
            <a:ext cx="594211" cy="45946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矩形 31"/>
          <p:cNvSpPr/>
          <p:nvPr/>
        </p:nvSpPr>
        <p:spPr>
          <a:xfrm>
            <a:off x="1627178" y="4670371"/>
            <a:ext cx="594211" cy="45946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矩形 32"/>
          <p:cNvSpPr/>
          <p:nvPr/>
        </p:nvSpPr>
        <p:spPr>
          <a:xfrm>
            <a:off x="2275408" y="4670371"/>
            <a:ext cx="594211" cy="45946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矩形 33"/>
          <p:cNvSpPr/>
          <p:nvPr/>
        </p:nvSpPr>
        <p:spPr>
          <a:xfrm>
            <a:off x="2923637" y="4670371"/>
            <a:ext cx="594211" cy="45946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61015" y="4690927"/>
            <a:ext cx="378134" cy="398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1709087" y="4690927"/>
            <a:ext cx="378134" cy="398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2357159" y="4690927"/>
            <a:ext cx="378134" cy="398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3005231" y="4690927"/>
            <a:ext cx="378134" cy="398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</a:t>
            </a:r>
            <a:endParaRPr lang="en-US" sz="2800" dirty="0"/>
          </a:p>
        </p:txBody>
      </p:sp>
      <p:grpSp>
        <p:nvGrpSpPr>
          <p:cNvPr id="6" name="组合 38"/>
          <p:cNvGrpSpPr/>
          <p:nvPr/>
        </p:nvGrpSpPr>
        <p:grpSpPr>
          <a:xfrm>
            <a:off x="655358" y="5455535"/>
            <a:ext cx="1538402" cy="1402489"/>
            <a:chOff x="4716016" y="3645024"/>
            <a:chExt cx="2736304" cy="2664296"/>
          </a:xfrm>
        </p:grpSpPr>
        <p:sp>
          <p:nvSpPr>
            <p:cNvPr id="40" name="流程图: 联系 39"/>
            <p:cNvSpPr/>
            <p:nvPr/>
          </p:nvSpPr>
          <p:spPr>
            <a:xfrm>
              <a:off x="5724128" y="3645024"/>
              <a:ext cx="648072" cy="648072"/>
            </a:xfrm>
            <a:prstGeom prst="flowChartConnector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A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41" name="流程图: 联系 40"/>
            <p:cNvSpPr/>
            <p:nvPr/>
          </p:nvSpPr>
          <p:spPr>
            <a:xfrm>
              <a:off x="4716016" y="4653136"/>
              <a:ext cx="648072" cy="648072"/>
            </a:xfrm>
            <a:prstGeom prst="flowChartConnector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D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42" name="流程图: 联系 41"/>
            <p:cNvSpPr/>
            <p:nvPr/>
          </p:nvSpPr>
          <p:spPr>
            <a:xfrm>
              <a:off x="6804248" y="4653136"/>
              <a:ext cx="648072" cy="648072"/>
            </a:xfrm>
            <a:prstGeom prst="flowChartConnector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B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43" name="流程图: 联系 42"/>
            <p:cNvSpPr/>
            <p:nvPr/>
          </p:nvSpPr>
          <p:spPr>
            <a:xfrm>
              <a:off x="5796136" y="5661248"/>
              <a:ext cx="648072" cy="648072"/>
            </a:xfrm>
            <a:prstGeom prst="flowChartConnector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C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形状 43"/>
            <p:cNvCxnSpPr>
              <a:stCxn id="40" idx="6"/>
              <a:endCxn id="42" idx="0"/>
            </p:cNvCxnSpPr>
            <p:nvPr/>
          </p:nvCxnSpPr>
          <p:spPr>
            <a:xfrm>
              <a:off x="6372200" y="3969060"/>
              <a:ext cx="756084" cy="684076"/>
            </a:xfrm>
            <a:prstGeom prst="curvedConnector2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形状 44"/>
            <p:cNvCxnSpPr>
              <a:stCxn id="42" idx="4"/>
              <a:endCxn id="43" idx="6"/>
            </p:cNvCxnSpPr>
            <p:nvPr/>
          </p:nvCxnSpPr>
          <p:spPr>
            <a:xfrm rot="5400000">
              <a:off x="6444208" y="5301208"/>
              <a:ext cx="684076" cy="684076"/>
            </a:xfrm>
            <a:prstGeom prst="curvedConnector2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形状 45"/>
            <p:cNvCxnSpPr>
              <a:stCxn id="43" idx="2"/>
              <a:endCxn id="41" idx="4"/>
            </p:cNvCxnSpPr>
            <p:nvPr/>
          </p:nvCxnSpPr>
          <p:spPr>
            <a:xfrm rot="10800000">
              <a:off x="5040052" y="5301208"/>
              <a:ext cx="756084" cy="684076"/>
            </a:xfrm>
            <a:prstGeom prst="curvedConnector2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形状 46"/>
            <p:cNvCxnSpPr>
              <a:stCxn id="41" idx="0"/>
              <a:endCxn id="40" idx="2"/>
            </p:cNvCxnSpPr>
            <p:nvPr/>
          </p:nvCxnSpPr>
          <p:spPr>
            <a:xfrm rot="5400000" flipH="1" flipV="1">
              <a:off x="5040052" y="3969060"/>
              <a:ext cx="684076" cy="684076"/>
            </a:xfrm>
            <a:prstGeom prst="curvedConnector2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50"/>
          <p:cNvGrpSpPr/>
          <p:nvPr/>
        </p:nvGrpSpPr>
        <p:grpSpPr>
          <a:xfrm>
            <a:off x="2247780" y="5455535"/>
            <a:ext cx="1538402" cy="1402489"/>
            <a:chOff x="7596336" y="3645024"/>
            <a:chExt cx="2736304" cy="2664296"/>
          </a:xfrm>
        </p:grpSpPr>
        <p:sp>
          <p:nvSpPr>
            <p:cNvPr id="52" name="流程图: 联系 51"/>
            <p:cNvSpPr/>
            <p:nvPr/>
          </p:nvSpPr>
          <p:spPr>
            <a:xfrm>
              <a:off x="8604448" y="3645024"/>
              <a:ext cx="648072" cy="648072"/>
            </a:xfrm>
            <a:prstGeom prst="flowChartConnector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A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3" name="流程图: 联系 52"/>
            <p:cNvSpPr/>
            <p:nvPr/>
          </p:nvSpPr>
          <p:spPr>
            <a:xfrm>
              <a:off x="7596336" y="4653136"/>
              <a:ext cx="648072" cy="648072"/>
            </a:xfrm>
            <a:prstGeom prst="flowChartConnector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D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联系 53"/>
            <p:cNvSpPr/>
            <p:nvPr/>
          </p:nvSpPr>
          <p:spPr>
            <a:xfrm>
              <a:off x="9684568" y="4653136"/>
              <a:ext cx="648072" cy="648072"/>
            </a:xfrm>
            <a:prstGeom prst="flowChartConnector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C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5" name="流程图: 联系 54"/>
            <p:cNvSpPr/>
            <p:nvPr/>
          </p:nvSpPr>
          <p:spPr>
            <a:xfrm>
              <a:off x="8676456" y="5661248"/>
              <a:ext cx="648072" cy="648072"/>
            </a:xfrm>
            <a:prstGeom prst="flowChartConnector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B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56" name="形状 55"/>
            <p:cNvCxnSpPr>
              <a:stCxn id="52" idx="6"/>
              <a:endCxn id="54" idx="0"/>
            </p:cNvCxnSpPr>
            <p:nvPr/>
          </p:nvCxnSpPr>
          <p:spPr>
            <a:xfrm>
              <a:off x="9252520" y="3969060"/>
              <a:ext cx="756084" cy="684076"/>
            </a:xfrm>
            <a:prstGeom prst="curvedConnector2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形状 56"/>
            <p:cNvCxnSpPr>
              <a:stCxn id="54" idx="4"/>
              <a:endCxn id="55" idx="6"/>
            </p:cNvCxnSpPr>
            <p:nvPr/>
          </p:nvCxnSpPr>
          <p:spPr>
            <a:xfrm rot="5400000">
              <a:off x="9324528" y="5301208"/>
              <a:ext cx="684076" cy="684076"/>
            </a:xfrm>
            <a:prstGeom prst="curvedConnector2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形状 57"/>
            <p:cNvCxnSpPr>
              <a:stCxn id="55" idx="2"/>
              <a:endCxn id="53" idx="4"/>
            </p:cNvCxnSpPr>
            <p:nvPr/>
          </p:nvCxnSpPr>
          <p:spPr>
            <a:xfrm rot="10800000">
              <a:off x="7920372" y="5301208"/>
              <a:ext cx="756084" cy="684076"/>
            </a:xfrm>
            <a:prstGeom prst="curvedConnector2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形状 58"/>
            <p:cNvCxnSpPr>
              <a:stCxn id="53" idx="0"/>
              <a:endCxn id="52" idx="2"/>
            </p:cNvCxnSpPr>
            <p:nvPr/>
          </p:nvCxnSpPr>
          <p:spPr>
            <a:xfrm rot="5400000" flipH="1" flipV="1">
              <a:off x="7920372" y="3969060"/>
              <a:ext cx="684076" cy="684076"/>
            </a:xfrm>
            <a:prstGeom prst="curvedConnector2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下箭头 63"/>
          <p:cNvSpPr/>
          <p:nvPr/>
        </p:nvSpPr>
        <p:spPr>
          <a:xfrm>
            <a:off x="1249044" y="5220669"/>
            <a:ext cx="216077" cy="1371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下箭头 65"/>
          <p:cNvSpPr/>
          <p:nvPr/>
        </p:nvSpPr>
        <p:spPr>
          <a:xfrm>
            <a:off x="2869618" y="5220669"/>
            <a:ext cx="216077" cy="1371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直接连接符 68"/>
          <p:cNvCxnSpPr>
            <a:endCxn id="23" idx="0"/>
          </p:cNvCxnSpPr>
          <p:nvPr/>
        </p:nvCxnSpPr>
        <p:spPr>
          <a:xfrm rot="16200000" flipV="1">
            <a:off x="1042361" y="4596145"/>
            <a:ext cx="145861" cy="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 rot="16200000" flipV="1">
            <a:off x="1330703" y="4599130"/>
            <a:ext cx="145861" cy="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 rot="16200000" flipV="1">
            <a:off x="1685300" y="4596144"/>
            <a:ext cx="145861" cy="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rot="16200000" flipV="1">
            <a:off x="1973645" y="4599130"/>
            <a:ext cx="145861" cy="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rot="16200000" flipV="1">
            <a:off x="2330835" y="4596144"/>
            <a:ext cx="145861" cy="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rot="16200000" flipV="1">
            <a:off x="2616587" y="4599130"/>
            <a:ext cx="145861" cy="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 rot="16200000" flipV="1">
            <a:off x="2973777" y="4599130"/>
            <a:ext cx="145861" cy="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rot="16200000" flipV="1">
            <a:off x="3328374" y="4599130"/>
            <a:ext cx="145861" cy="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1"/>
          <p:cNvSpPr/>
          <p:nvPr/>
        </p:nvSpPr>
        <p:spPr>
          <a:xfrm rot="10800000">
            <a:off x="1032967" y="4416611"/>
            <a:ext cx="162057" cy="1078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/>
          <p:cNvSpPr/>
          <p:nvPr/>
        </p:nvSpPr>
        <p:spPr>
          <a:xfrm rot="10800000">
            <a:off x="1357082" y="4416611"/>
            <a:ext cx="162057" cy="1078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1"/>
          <p:cNvSpPr/>
          <p:nvPr/>
        </p:nvSpPr>
        <p:spPr>
          <a:xfrm rot="10800000">
            <a:off x="1681197" y="4416611"/>
            <a:ext cx="162057" cy="1078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1"/>
          <p:cNvSpPr/>
          <p:nvPr/>
        </p:nvSpPr>
        <p:spPr>
          <a:xfrm rot="10800000">
            <a:off x="2005312" y="4416611"/>
            <a:ext cx="162057" cy="1078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1"/>
          <p:cNvSpPr/>
          <p:nvPr/>
        </p:nvSpPr>
        <p:spPr>
          <a:xfrm rot="10800000">
            <a:off x="2329427" y="4416611"/>
            <a:ext cx="162057" cy="1078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1"/>
          <p:cNvSpPr/>
          <p:nvPr/>
        </p:nvSpPr>
        <p:spPr>
          <a:xfrm rot="10800000">
            <a:off x="2653542" y="4416611"/>
            <a:ext cx="162057" cy="1078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1"/>
          <p:cNvSpPr/>
          <p:nvPr/>
        </p:nvSpPr>
        <p:spPr>
          <a:xfrm rot="10800000">
            <a:off x="2977657" y="4416611"/>
            <a:ext cx="162057" cy="1078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1"/>
          <p:cNvSpPr/>
          <p:nvPr/>
        </p:nvSpPr>
        <p:spPr>
          <a:xfrm rot="10800000">
            <a:off x="3301772" y="4416611"/>
            <a:ext cx="162057" cy="1078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曲线连接符 47"/>
          <p:cNvCxnSpPr>
            <a:stCxn id="24" idx="2"/>
            <a:endCxn id="25" idx="2"/>
          </p:cNvCxnSpPr>
          <p:nvPr/>
        </p:nvCxnSpPr>
        <p:spPr>
          <a:xfrm rot="5400000" flipH="1" flipV="1">
            <a:off x="1600094" y="4254553"/>
            <a:ext cx="9676" cy="324115"/>
          </a:xfrm>
          <a:prstGeom prst="curvedConnector3">
            <a:avLst>
              <a:gd name="adj1" fmla="val 180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曲线连接符 48"/>
          <p:cNvCxnSpPr>
            <a:stCxn id="26" idx="2"/>
            <a:endCxn id="27" idx="2"/>
          </p:cNvCxnSpPr>
          <p:nvPr/>
        </p:nvCxnSpPr>
        <p:spPr>
          <a:xfrm rot="5400000" flipH="1" flipV="1">
            <a:off x="2248324" y="4254553"/>
            <a:ext cx="9676" cy="324115"/>
          </a:xfrm>
          <a:prstGeom prst="curvedConnector3">
            <a:avLst>
              <a:gd name="adj1" fmla="val 180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曲线连接符 49"/>
          <p:cNvCxnSpPr>
            <a:stCxn id="23" idx="2"/>
            <a:endCxn id="30" idx="2"/>
          </p:cNvCxnSpPr>
          <p:nvPr/>
        </p:nvCxnSpPr>
        <p:spPr>
          <a:xfrm rot="5400000" flipH="1" flipV="1">
            <a:off x="2248324" y="3282209"/>
            <a:ext cx="9676" cy="2268804"/>
          </a:xfrm>
          <a:prstGeom prst="curvedConnector3">
            <a:avLst>
              <a:gd name="adj1" fmla="val 522857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曲线连接符 59"/>
          <p:cNvCxnSpPr>
            <a:stCxn id="28" idx="2"/>
            <a:endCxn id="29" idx="2"/>
          </p:cNvCxnSpPr>
          <p:nvPr/>
        </p:nvCxnSpPr>
        <p:spPr>
          <a:xfrm rot="5400000" flipH="1" flipV="1">
            <a:off x="2896553" y="4254553"/>
            <a:ext cx="9676" cy="324115"/>
          </a:xfrm>
          <a:prstGeom prst="curvedConnector3">
            <a:avLst>
              <a:gd name="adj1" fmla="val 180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曲线连接符 60"/>
          <p:cNvCxnSpPr>
            <a:stCxn id="24" idx="2"/>
            <a:endCxn id="27" idx="2"/>
          </p:cNvCxnSpPr>
          <p:nvPr/>
        </p:nvCxnSpPr>
        <p:spPr>
          <a:xfrm rot="5400000" flipH="1" flipV="1">
            <a:off x="1924209" y="3930438"/>
            <a:ext cx="9676" cy="972345"/>
          </a:xfrm>
          <a:prstGeom prst="curvedConnector3">
            <a:avLst>
              <a:gd name="adj1" fmla="val 380000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曲线连接符 61"/>
          <p:cNvCxnSpPr>
            <a:stCxn id="25" idx="2"/>
            <a:endCxn id="28" idx="2"/>
          </p:cNvCxnSpPr>
          <p:nvPr/>
        </p:nvCxnSpPr>
        <p:spPr>
          <a:xfrm rot="5400000" flipH="1" flipV="1">
            <a:off x="2248324" y="3930438"/>
            <a:ext cx="9676" cy="972345"/>
          </a:xfrm>
          <a:prstGeom prst="curvedConnector3">
            <a:avLst>
              <a:gd name="adj1" fmla="val 400000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曲线连接符 62"/>
          <p:cNvCxnSpPr>
            <a:stCxn id="26" idx="2"/>
            <a:endCxn id="29" idx="2"/>
          </p:cNvCxnSpPr>
          <p:nvPr/>
        </p:nvCxnSpPr>
        <p:spPr>
          <a:xfrm rot="5400000" flipH="1" flipV="1">
            <a:off x="2572439" y="3930438"/>
            <a:ext cx="9676" cy="972345"/>
          </a:xfrm>
          <a:prstGeom prst="curvedConnector3">
            <a:avLst>
              <a:gd name="adj1" fmla="val 390000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下箭头 95"/>
          <p:cNvSpPr/>
          <p:nvPr/>
        </p:nvSpPr>
        <p:spPr>
          <a:xfrm>
            <a:off x="1924234" y="3429000"/>
            <a:ext cx="576064" cy="21431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圆角矩形 66"/>
          <p:cNvSpPr/>
          <p:nvPr/>
        </p:nvSpPr>
        <p:spPr>
          <a:xfrm>
            <a:off x="714348" y="1923102"/>
            <a:ext cx="2952328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Flexible topology</a:t>
            </a:r>
            <a:endParaRPr lang="en-US" sz="2800" dirty="0"/>
          </a:p>
        </p:txBody>
      </p:sp>
      <p:sp>
        <p:nvSpPr>
          <p:cNvPr id="82" name="圆角矩形标注 81"/>
          <p:cNvSpPr/>
          <p:nvPr/>
        </p:nvSpPr>
        <p:spPr>
          <a:xfrm>
            <a:off x="142876" y="5000636"/>
            <a:ext cx="785786" cy="571504"/>
          </a:xfrm>
          <a:prstGeom prst="wedgeRoundRectCallout">
            <a:avLst>
              <a:gd name="adj1" fmla="val 91199"/>
              <a:gd name="adj2" fmla="val 3481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/>
              <a:t>Fixed degree</a:t>
            </a:r>
            <a:endParaRPr lang="en-US" sz="1400" b="1" i="1" dirty="0"/>
          </a:p>
        </p:txBody>
      </p:sp>
      <p:sp>
        <p:nvSpPr>
          <p:cNvPr id="83" name="TextBox 82"/>
          <p:cNvSpPr txBox="1"/>
          <p:nvPr/>
        </p:nvSpPr>
        <p:spPr>
          <a:xfrm>
            <a:off x="3357554" y="1142984"/>
            <a:ext cx="1017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 × N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6" grpId="0" animBg="1"/>
      <p:bldP spid="67" grpId="0" animBg="1"/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How We Achieve Such Flexibility?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85752" y="1071546"/>
            <a:ext cx="3991926" cy="2285447"/>
            <a:chOff x="35496" y="836712"/>
            <a:chExt cx="3960442" cy="2443890"/>
          </a:xfrm>
        </p:grpSpPr>
        <p:grpSp>
          <p:nvGrpSpPr>
            <p:cNvPr id="6" name="组合 110"/>
            <p:cNvGrpSpPr/>
            <p:nvPr/>
          </p:nvGrpSpPr>
          <p:grpSpPr>
            <a:xfrm>
              <a:off x="35496" y="836712"/>
              <a:ext cx="3960442" cy="2443890"/>
              <a:chOff x="-36512" y="836712"/>
              <a:chExt cx="3960442" cy="2443890"/>
            </a:xfrm>
          </p:grpSpPr>
          <p:grpSp>
            <p:nvGrpSpPr>
              <p:cNvPr id="10" name="组合 14"/>
              <p:cNvGrpSpPr/>
              <p:nvPr/>
            </p:nvGrpSpPr>
            <p:grpSpPr>
              <a:xfrm>
                <a:off x="-36512" y="836712"/>
                <a:ext cx="3960442" cy="2380265"/>
                <a:chOff x="251520" y="1484784"/>
                <a:chExt cx="4176464" cy="2448273"/>
              </a:xfrm>
            </p:grpSpPr>
            <p:pic>
              <p:nvPicPr>
                <p:cNvPr id="13" name="Picture 2" descr="http://www.yourdictionary.com/images/computer/OPSWITCH.GI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3391" y="1484784"/>
                  <a:ext cx="3707904" cy="24482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" name="矩形 13"/>
                <p:cNvSpPr/>
                <p:nvPr/>
              </p:nvSpPr>
              <p:spPr>
                <a:xfrm>
                  <a:off x="2123728" y="1490469"/>
                  <a:ext cx="2160240" cy="2823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3563888" y="2852936"/>
                  <a:ext cx="864096" cy="36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rgbClr val="000000"/>
                      </a:solidFill>
                    </a:rPr>
                    <a:t>imaging lens</a:t>
                  </a: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1073631" y="2060848"/>
                  <a:ext cx="576063" cy="36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rgbClr val="000000"/>
                      </a:solidFill>
                    </a:rPr>
                    <a:t>fiber</a:t>
                  </a: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1238684" y="3605633"/>
                  <a:ext cx="746266" cy="28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rgbClr val="000000"/>
                      </a:solidFill>
                    </a:rPr>
                    <a:t>MEMS</a:t>
                  </a:r>
                </a:p>
                <a:p>
                  <a:pPr algn="ctr"/>
                  <a:r>
                    <a:rPr lang="en-US" sz="1400" dirty="0" smtClean="0">
                      <a:solidFill>
                        <a:srgbClr val="000000"/>
                      </a:solidFill>
                    </a:rPr>
                    <a:t>mirror</a:t>
                  </a: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251520" y="3212976"/>
                  <a:ext cx="864096" cy="2880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rgbClr val="000000"/>
                      </a:solidFill>
                    </a:rPr>
                    <a:t>reflector</a:t>
                  </a: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13929" y="913102"/>
                <a:ext cx="12961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MEMS</a:t>
                </a:r>
                <a:endPara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2" name="圆角矩形 11"/>
              <p:cNvSpPr/>
              <p:nvPr/>
            </p:nvSpPr>
            <p:spPr>
              <a:xfrm>
                <a:off x="-36512" y="980728"/>
                <a:ext cx="3960440" cy="2299874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椭圆 7"/>
            <p:cNvSpPr/>
            <p:nvPr/>
          </p:nvSpPr>
          <p:spPr>
            <a:xfrm rot="20673757">
              <a:off x="1288287" y="1170325"/>
              <a:ext cx="1440719" cy="410564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椭圆 8"/>
            <p:cNvSpPr/>
            <p:nvPr/>
          </p:nvSpPr>
          <p:spPr>
            <a:xfrm rot="20673757">
              <a:off x="1871804" y="1411351"/>
              <a:ext cx="1440719" cy="460807"/>
            </a:xfrm>
            <a:prstGeom prst="ellipse">
              <a:avLst/>
            </a:prstGeom>
            <a:noFill/>
            <a:ln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42910" y="85723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Micro-Electro-Mechanical Switch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071670" y="1324261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43174" y="157161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16891" y="3714752"/>
            <a:ext cx="2754977" cy="7413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MEMS</a:t>
            </a:r>
            <a:endParaRPr lang="en-US" sz="2800" dirty="0"/>
          </a:p>
        </p:txBody>
      </p:sp>
      <p:sp>
        <p:nvSpPr>
          <p:cNvPr id="31" name="矩形 30"/>
          <p:cNvSpPr/>
          <p:nvPr/>
        </p:nvSpPr>
        <p:spPr>
          <a:xfrm>
            <a:off x="978948" y="4670371"/>
            <a:ext cx="594211" cy="45946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矩形 31"/>
          <p:cNvSpPr/>
          <p:nvPr/>
        </p:nvSpPr>
        <p:spPr>
          <a:xfrm>
            <a:off x="1627178" y="4670371"/>
            <a:ext cx="594211" cy="45946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矩形 32"/>
          <p:cNvSpPr/>
          <p:nvPr/>
        </p:nvSpPr>
        <p:spPr>
          <a:xfrm>
            <a:off x="2275408" y="4670371"/>
            <a:ext cx="594211" cy="45946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矩形 33"/>
          <p:cNvSpPr/>
          <p:nvPr/>
        </p:nvSpPr>
        <p:spPr>
          <a:xfrm>
            <a:off x="2923637" y="4670371"/>
            <a:ext cx="594211" cy="45946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61015" y="4690927"/>
            <a:ext cx="378134" cy="398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1709087" y="4690927"/>
            <a:ext cx="378134" cy="398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2357159" y="4690927"/>
            <a:ext cx="378134" cy="398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3005231" y="4690927"/>
            <a:ext cx="378134" cy="398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</a:t>
            </a:r>
            <a:endParaRPr lang="en-US" sz="2800" dirty="0"/>
          </a:p>
        </p:txBody>
      </p:sp>
      <p:grpSp>
        <p:nvGrpSpPr>
          <p:cNvPr id="39" name="组合 38"/>
          <p:cNvGrpSpPr/>
          <p:nvPr/>
        </p:nvGrpSpPr>
        <p:grpSpPr>
          <a:xfrm>
            <a:off x="655358" y="5455535"/>
            <a:ext cx="1538402" cy="1402489"/>
            <a:chOff x="4716016" y="3645024"/>
            <a:chExt cx="2736304" cy="2664296"/>
          </a:xfrm>
        </p:grpSpPr>
        <p:sp>
          <p:nvSpPr>
            <p:cNvPr id="40" name="流程图: 联系 39"/>
            <p:cNvSpPr/>
            <p:nvPr/>
          </p:nvSpPr>
          <p:spPr>
            <a:xfrm>
              <a:off x="5724128" y="3645024"/>
              <a:ext cx="648072" cy="648072"/>
            </a:xfrm>
            <a:prstGeom prst="flowChartConnector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A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41" name="流程图: 联系 40"/>
            <p:cNvSpPr/>
            <p:nvPr/>
          </p:nvSpPr>
          <p:spPr>
            <a:xfrm>
              <a:off x="4716016" y="4653136"/>
              <a:ext cx="648072" cy="648072"/>
            </a:xfrm>
            <a:prstGeom prst="flowChartConnector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D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42" name="流程图: 联系 41"/>
            <p:cNvSpPr/>
            <p:nvPr/>
          </p:nvSpPr>
          <p:spPr>
            <a:xfrm>
              <a:off x="6804248" y="4653136"/>
              <a:ext cx="648072" cy="648072"/>
            </a:xfrm>
            <a:prstGeom prst="flowChartConnector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B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43" name="流程图: 联系 42"/>
            <p:cNvSpPr/>
            <p:nvPr/>
          </p:nvSpPr>
          <p:spPr>
            <a:xfrm>
              <a:off x="5796136" y="5661248"/>
              <a:ext cx="648072" cy="648072"/>
            </a:xfrm>
            <a:prstGeom prst="flowChartConnector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C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形状 43"/>
            <p:cNvCxnSpPr>
              <a:stCxn id="40" idx="6"/>
              <a:endCxn id="42" idx="0"/>
            </p:cNvCxnSpPr>
            <p:nvPr/>
          </p:nvCxnSpPr>
          <p:spPr>
            <a:xfrm>
              <a:off x="6372200" y="3969060"/>
              <a:ext cx="756084" cy="684076"/>
            </a:xfrm>
            <a:prstGeom prst="curvedConnector2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形状 44"/>
            <p:cNvCxnSpPr>
              <a:stCxn id="42" idx="4"/>
              <a:endCxn id="43" idx="6"/>
            </p:cNvCxnSpPr>
            <p:nvPr/>
          </p:nvCxnSpPr>
          <p:spPr>
            <a:xfrm rot="5400000">
              <a:off x="6444208" y="5301208"/>
              <a:ext cx="684076" cy="684076"/>
            </a:xfrm>
            <a:prstGeom prst="curvedConnector2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形状 45"/>
            <p:cNvCxnSpPr>
              <a:stCxn id="43" idx="2"/>
              <a:endCxn id="41" idx="4"/>
            </p:cNvCxnSpPr>
            <p:nvPr/>
          </p:nvCxnSpPr>
          <p:spPr>
            <a:xfrm rot="10800000">
              <a:off x="5040052" y="5301208"/>
              <a:ext cx="756084" cy="684076"/>
            </a:xfrm>
            <a:prstGeom prst="curvedConnector2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形状 46"/>
            <p:cNvCxnSpPr>
              <a:stCxn id="41" idx="0"/>
              <a:endCxn id="40" idx="2"/>
            </p:cNvCxnSpPr>
            <p:nvPr/>
          </p:nvCxnSpPr>
          <p:spPr>
            <a:xfrm rot="5400000" flipH="1" flipV="1">
              <a:off x="5040052" y="3969060"/>
              <a:ext cx="684076" cy="684076"/>
            </a:xfrm>
            <a:prstGeom prst="curvedConnector2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/>
          <p:cNvGrpSpPr/>
          <p:nvPr/>
        </p:nvGrpSpPr>
        <p:grpSpPr>
          <a:xfrm>
            <a:off x="2247780" y="5455535"/>
            <a:ext cx="1538402" cy="1402489"/>
            <a:chOff x="7596336" y="3645024"/>
            <a:chExt cx="2736304" cy="2664296"/>
          </a:xfrm>
        </p:grpSpPr>
        <p:sp>
          <p:nvSpPr>
            <p:cNvPr id="52" name="流程图: 联系 51"/>
            <p:cNvSpPr/>
            <p:nvPr/>
          </p:nvSpPr>
          <p:spPr>
            <a:xfrm>
              <a:off x="8604448" y="3645024"/>
              <a:ext cx="648072" cy="648072"/>
            </a:xfrm>
            <a:prstGeom prst="flowChartConnector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A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3" name="流程图: 联系 52"/>
            <p:cNvSpPr/>
            <p:nvPr/>
          </p:nvSpPr>
          <p:spPr>
            <a:xfrm>
              <a:off x="7596336" y="4653136"/>
              <a:ext cx="648072" cy="648072"/>
            </a:xfrm>
            <a:prstGeom prst="flowChartConnector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D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联系 53"/>
            <p:cNvSpPr/>
            <p:nvPr/>
          </p:nvSpPr>
          <p:spPr>
            <a:xfrm>
              <a:off x="9684568" y="4653136"/>
              <a:ext cx="648072" cy="648072"/>
            </a:xfrm>
            <a:prstGeom prst="flowChartConnector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C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5" name="流程图: 联系 54"/>
            <p:cNvSpPr/>
            <p:nvPr/>
          </p:nvSpPr>
          <p:spPr>
            <a:xfrm>
              <a:off x="8676456" y="5661248"/>
              <a:ext cx="648072" cy="648072"/>
            </a:xfrm>
            <a:prstGeom prst="flowChartConnector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B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56" name="形状 55"/>
            <p:cNvCxnSpPr>
              <a:stCxn id="52" idx="6"/>
              <a:endCxn id="54" idx="0"/>
            </p:cNvCxnSpPr>
            <p:nvPr/>
          </p:nvCxnSpPr>
          <p:spPr>
            <a:xfrm>
              <a:off x="9252520" y="3969060"/>
              <a:ext cx="756084" cy="684076"/>
            </a:xfrm>
            <a:prstGeom prst="curvedConnector2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形状 56"/>
            <p:cNvCxnSpPr>
              <a:stCxn id="54" idx="4"/>
              <a:endCxn id="55" idx="6"/>
            </p:cNvCxnSpPr>
            <p:nvPr/>
          </p:nvCxnSpPr>
          <p:spPr>
            <a:xfrm rot="5400000">
              <a:off x="9324528" y="5301208"/>
              <a:ext cx="684076" cy="684076"/>
            </a:xfrm>
            <a:prstGeom prst="curvedConnector2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形状 57"/>
            <p:cNvCxnSpPr>
              <a:stCxn id="55" idx="2"/>
              <a:endCxn id="53" idx="4"/>
            </p:cNvCxnSpPr>
            <p:nvPr/>
          </p:nvCxnSpPr>
          <p:spPr>
            <a:xfrm rot="10800000">
              <a:off x="7920372" y="5301208"/>
              <a:ext cx="756084" cy="684076"/>
            </a:xfrm>
            <a:prstGeom prst="curvedConnector2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形状 58"/>
            <p:cNvCxnSpPr>
              <a:stCxn id="53" idx="0"/>
              <a:endCxn id="52" idx="2"/>
            </p:cNvCxnSpPr>
            <p:nvPr/>
          </p:nvCxnSpPr>
          <p:spPr>
            <a:xfrm rot="5400000" flipH="1" flipV="1">
              <a:off x="7920372" y="3969060"/>
              <a:ext cx="684076" cy="684076"/>
            </a:xfrm>
            <a:prstGeom prst="curvedConnector2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下箭头 65"/>
          <p:cNvSpPr/>
          <p:nvPr/>
        </p:nvSpPr>
        <p:spPr>
          <a:xfrm>
            <a:off x="2869618" y="5220669"/>
            <a:ext cx="216077" cy="1371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直接连接符 68"/>
          <p:cNvCxnSpPr>
            <a:endCxn id="23" idx="0"/>
          </p:cNvCxnSpPr>
          <p:nvPr/>
        </p:nvCxnSpPr>
        <p:spPr>
          <a:xfrm rot="16200000" flipV="1">
            <a:off x="1042361" y="4596145"/>
            <a:ext cx="145861" cy="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 rot="16200000" flipV="1">
            <a:off x="1330703" y="4599130"/>
            <a:ext cx="145861" cy="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 rot="16200000" flipV="1">
            <a:off x="1685300" y="4596144"/>
            <a:ext cx="145861" cy="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rot="16200000" flipV="1">
            <a:off x="1973645" y="4599130"/>
            <a:ext cx="145861" cy="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rot="16200000" flipV="1">
            <a:off x="2330835" y="4596144"/>
            <a:ext cx="145861" cy="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rot="16200000" flipV="1">
            <a:off x="2616587" y="4599130"/>
            <a:ext cx="145861" cy="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 rot="16200000" flipV="1">
            <a:off x="2973777" y="4599130"/>
            <a:ext cx="145861" cy="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rot="16200000" flipV="1">
            <a:off x="3328374" y="4599130"/>
            <a:ext cx="145861" cy="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1"/>
          <p:cNvSpPr/>
          <p:nvPr/>
        </p:nvSpPr>
        <p:spPr>
          <a:xfrm rot="10800000">
            <a:off x="1032967" y="4416611"/>
            <a:ext cx="162057" cy="1078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/>
          <p:cNvSpPr/>
          <p:nvPr/>
        </p:nvSpPr>
        <p:spPr>
          <a:xfrm rot="10800000">
            <a:off x="1357082" y="4416611"/>
            <a:ext cx="162057" cy="1078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1"/>
          <p:cNvSpPr/>
          <p:nvPr/>
        </p:nvSpPr>
        <p:spPr>
          <a:xfrm rot="10800000">
            <a:off x="1681197" y="4416611"/>
            <a:ext cx="162057" cy="1078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1"/>
          <p:cNvSpPr/>
          <p:nvPr/>
        </p:nvSpPr>
        <p:spPr>
          <a:xfrm rot="10800000">
            <a:off x="2005312" y="4416611"/>
            <a:ext cx="162057" cy="1078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1"/>
          <p:cNvSpPr/>
          <p:nvPr/>
        </p:nvSpPr>
        <p:spPr>
          <a:xfrm rot="10800000">
            <a:off x="2329427" y="4416611"/>
            <a:ext cx="162057" cy="1078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1"/>
          <p:cNvSpPr/>
          <p:nvPr/>
        </p:nvSpPr>
        <p:spPr>
          <a:xfrm rot="10800000">
            <a:off x="2653542" y="4416611"/>
            <a:ext cx="162057" cy="1078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1"/>
          <p:cNvSpPr/>
          <p:nvPr/>
        </p:nvSpPr>
        <p:spPr>
          <a:xfrm rot="10800000">
            <a:off x="2977657" y="4416611"/>
            <a:ext cx="162057" cy="1078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1"/>
          <p:cNvSpPr/>
          <p:nvPr/>
        </p:nvSpPr>
        <p:spPr>
          <a:xfrm rot="10800000">
            <a:off x="3301772" y="4416611"/>
            <a:ext cx="162057" cy="1078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曲线连接符 49"/>
          <p:cNvCxnSpPr>
            <a:stCxn id="23" idx="2"/>
            <a:endCxn id="30" idx="2"/>
          </p:cNvCxnSpPr>
          <p:nvPr/>
        </p:nvCxnSpPr>
        <p:spPr>
          <a:xfrm rot="5400000" flipH="1" flipV="1">
            <a:off x="2248324" y="3282209"/>
            <a:ext cx="9676" cy="2268804"/>
          </a:xfrm>
          <a:prstGeom prst="curvedConnector3">
            <a:avLst>
              <a:gd name="adj1" fmla="val 522857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曲线连接符 60"/>
          <p:cNvCxnSpPr>
            <a:stCxn id="24" idx="2"/>
            <a:endCxn id="27" idx="2"/>
          </p:cNvCxnSpPr>
          <p:nvPr/>
        </p:nvCxnSpPr>
        <p:spPr>
          <a:xfrm rot="5400000" flipH="1" flipV="1">
            <a:off x="1924209" y="3930438"/>
            <a:ext cx="9676" cy="972345"/>
          </a:xfrm>
          <a:prstGeom prst="curvedConnector3">
            <a:avLst>
              <a:gd name="adj1" fmla="val 380000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曲线连接符 61"/>
          <p:cNvCxnSpPr>
            <a:stCxn id="25" idx="2"/>
            <a:endCxn id="28" idx="2"/>
          </p:cNvCxnSpPr>
          <p:nvPr/>
        </p:nvCxnSpPr>
        <p:spPr>
          <a:xfrm rot="5400000" flipH="1" flipV="1">
            <a:off x="2248324" y="3930438"/>
            <a:ext cx="9676" cy="972345"/>
          </a:xfrm>
          <a:prstGeom prst="curvedConnector3">
            <a:avLst>
              <a:gd name="adj1" fmla="val 400000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曲线连接符 62"/>
          <p:cNvCxnSpPr>
            <a:stCxn id="26" idx="2"/>
            <a:endCxn id="29" idx="2"/>
          </p:cNvCxnSpPr>
          <p:nvPr/>
        </p:nvCxnSpPr>
        <p:spPr>
          <a:xfrm rot="5400000" flipH="1" flipV="1">
            <a:off x="2572439" y="3930438"/>
            <a:ext cx="9676" cy="972345"/>
          </a:xfrm>
          <a:prstGeom prst="curvedConnector3">
            <a:avLst>
              <a:gd name="adj1" fmla="val 390000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下箭头 95"/>
          <p:cNvSpPr/>
          <p:nvPr/>
        </p:nvSpPr>
        <p:spPr>
          <a:xfrm>
            <a:off x="1924234" y="3429000"/>
            <a:ext cx="576064" cy="21431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剪去同侧角的矩形 97"/>
          <p:cNvSpPr/>
          <p:nvPr/>
        </p:nvSpPr>
        <p:spPr>
          <a:xfrm rot="16200000">
            <a:off x="5275160" y="4826260"/>
            <a:ext cx="2664296" cy="1152126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99" name="直接连接符 98"/>
          <p:cNvCxnSpPr>
            <a:stCxn id="98" idx="3"/>
          </p:cNvCxnSpPr>
          <p:nvPr/>
        </p:nvCxnSpPr>
        <p:spPr>
          <a:xfrm flipH="1">
            <a:off x="4231043" y="5402323"/>
            <a:ext cx="1800202" cy="0"/>
          </a:xfrm>
          <a:prstGeom prst="line">
            <a:avLst/>
          </a:prstGeom>
          <a:ln w="762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矩形 99"/>
          <p:cNvSpPr/>
          <p:nvPr/>
        </p:nvSpPr>
        <p:spPr>
          <a:xfrm>
            <a:off x="4663090" y="4790255"/>
            <a:ext cx="72008" cy="50405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矩形 100"/>
          <p:cNvSpPr/>
          <p:nvPr/>
        </p:nvSpPr>
        <p:spPr>
          <a:xfrm>
            <a:off x="4807106" y="4790255"/>
            <a:ext cx="72008" cy="50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矩形 101"/>
          <p:cNvSpPr/>
          <p:nvPr/>
        </p:nvSpPr>
        <p:spPr>
          <a:xfrm>
            <a:off x="4951122" y="4790255"/>
            <a:ext cx="72008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矩形 102"/>
          <p:cNvSpPr/>
          <p:nvPr/>
        </p:nvSpPr>
        <p:spPr>
          <a:xfrm>
            <a:off x="5095138" y="4790255"/>
            <a:ext cx="72008" cy="5040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矩形 103"/>
          <p:cNvSpPr/>
          <p:nvPr/>
        </p:nvSpPr>
        <p:spPr>
          <a:xfrm>
            <a:off x="5239154" y="4790255"/>
            <a:ext cx="72008" cy="5040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矩形 104"/>
          <p:cNvSpPr/>
          <p:nvPr/>
        </p:nvSpPr>
        <p:spPr>
          <a:xfrm>
            <a:off x="5383170" y="4790255"/>
            <a:ext cx="72008" cy="5040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矩形 105"/>
          <p:cNvSpPr/>
          <p:nvPr/>
        </p:nvSpPr>
        <p:spPr>
          <a:xfrm>
            <a:off x="5527186" y="4790255"/>
            <a:ext cx="72008" cy="5040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矩形 106"/>
          <p:cNvSpPr/>
          <p:nvPr/>
        </p:nvSpPr>
        <p:spPr>
          <a:xfrm>
            <a:off x="5671202" y="4790255"/>
            <a:ext cx="72008" cy="50405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直接箭头连接符 107"/>
          <p:cNvCxnSpPr/>
          <p:nvPr/>
        </p:nvCxnSpPr>
        <p:spPr>
          <a:xfrm>
            <a:off x="7183370" y="4358207"/>
            <a:ext cx="136815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箭头连接符 108"/>
          <p:cNvCxnSpPr/>
          <p:nvPr/>
        </p:nvCxnSpPr>
        <p:spPr>
          <a:xfrm>
            <a:off x="7183370" y="5006279"/>
            <a:ext cx="136815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箭头连接符 109"/>
          <p:cNvCxnSpPr/>
          <p:nvPr/>
        </p:nvCxnSpPr>
        <p:spPr>
          <a:xfrm>
            <a:off x="7183370" y="6446439"/>
            <a:ext cx="136815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4730173" y="5398257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Input </a:t>
            </a:r>
            <a:endParaRPr lang="en-US" sz="2000" dirty="0"/>
          </a:p>
        </p:txBody>
      </p:sp>
      <p:sp>
        <p:nvSpPr>
          <p:cNvPr id="112" name="TextBox 111"/>
          <p:cNvSpPr txBox="1"/>
          <p:nvPr/>
        </p:nvSpPr>
        <p:spPr>
          <a:xfrm>
            <a:off x="7881939" y="3886089"/>
            <a:ext cx="1119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Output 1</a:t>
            </a:r>
            <a:endParaRPr lang="en-US" sz="2000" dirty="0"/>
          </a:p>
        </p:txBody>
      </p:sp>
      <p:sp>
        <p:nvSpPr>
          <p:cNvPr id="113" name="TextBox 112"/>
          <p:cNvSpPr txBox="1"/>
          <p:nvPr/>
        </p:nvSpPr>
        <p:spPr>
          <a:xfrm>
            <a:off x="7881939" y="4606169"/>
            <a:ext cx="1119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Output 2</a:t>
            </a:r>
            <a:endParaRPr lang="en-US" sz="2000" dirty="0"/>
          </a:p>
        </p:txBody>
      </p:sp>
      <p:sp>
        <p:nvSpPr>
          <p:cNvPr id="114" name="TextBox 113"/>
          <p:cNvSpPr txBox="1"/>
          <p:nvPr/>
        </p:nvSpPr>
        <p:spPr>
          <a:xfrm>
            <a:off x="7881939" y="6046329"/>
            <a:ext cx="1106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Output k</a:t>
            </a:r>
            <a:endParaRPr lang="en-US" sz="2000" dirty="0"/>
          </a:p>
        </p:txBody>
      </p:sp>
      <p:sp>
        <p:nvSpPr>
          <p:cNvPr id="115" name="矩形 114"/>
          <p:cNvSpPr/>
          <p:nvPr/>
        </p:nvSpPr>
        <p:spPr>
          <a:xfrm>
            <a:off x="4663090" y="4790255"/>
            <a:ext cx="72008" cy="50405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矩形 115"/>
          <p:cNvSpPr/>
          <p:nvPr/>
        </p:nvSpPr>
        <p:spPr>
          <a:xfrm>
            <a:off x="4807106" y="4790255"/>
            <a:ext cx="72008" cy="50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矩形 116"/>
          <p:cNvSpPr/>
          <p:nvPr/>
        </p:nvSpPr>
        <p:spPr>
          <a:xfrm>
            <a:off x="4951122" y="4790255"/>
            <a:ext cx="72008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矩形 117"/>
          <p:cNvSpPr/>
          <p:nvPr/>
        </p:nvSpPr>
        <p:spPr>
          <a:xfrm>
            <a:off x="5095138" y="4790255"/>
            <a:ext cx="72008" cy="5040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矩形 118"/>
          <p:cNvSpPr/>
          <p:nvPr/>
        </p:nvSpPr>
        <p:spPr>
          <a:xfrm>
            <a:off x="5239154" y="4790255"/>
            <a:ext cx="72008" cy="5040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矩形 119"/>
          <p:cNvSpPr/>
          <p:nvPr/>
        </p:nvSpPr>
        <p:spPr>
          <a:xfrm>
            <a:off x="5383170" y="4790255"/>
            <a:ext cx="72008" cy="5040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矩形 120"/>
          <p:cNvSpPr/>
          <p:nvPr/>
        </p:nvSpPr>
        <p:spPr>
          <a:xfrm>
            <a:off x="5527186" y="4790255"/>
            <a:ext cx="72008" cy="5040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6247266" y="522230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WSS</a:t>
            </a:r>
            <a:endParaRPr lang="en-US" sz="2400" dirty="0"/>
          </a:p>
        </p:txBody>
      </p:sp>
      <p:sp>
        <p:nvSpPr>
          <p:cNvPr id="123" name="矩形 122"/>
          <p:cNvSpPr/>
          <p:nvPr/>
        </p:nvSpPr>
        <p:spPr>
          <a:xfrm>
            <a:off x="5671202" y="4790255"/>
            <a:ext cx="72008" cy="50405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4591082" y="4420923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Wavelengths</a:t>
            </a:r>
            <a:endParaRPr lang="en-US" dirty="0"/>
          </a:p>
        </p:txBody>
      </p:sp>
      <p:grpSp>
        <p:nvGrpSpPr>
          <p:cNvPr id="126" name="组合 125"/>
          <p:cNvGrpSpPr/>
          <p:nvPr/>
        </p:nvGrpSpPr>
        <p:grpSpPr>
          <a:xfrm>
            <a:off x="4786313" y="1142983"/>
            <a:ext cx="3732043" cy="2279119"/>
            <a:chOff x="4785671" y="980728"/>
            <a:chExt cx="3697979" cy="2376264"/>
          </a:xfrm>
        </p:grpSpPr>
        <p:grpSp>
          <p:nvGrpSpPr>
            <p:cNvPr id="127" name="组合 112"/>
            <p:cNvGrpSpPr/>
            <p:nvPr/>
          </p:nvGrpSpPr>
          <p:grpSpPr>
            <a:xfrm>
              <a:off x="4785671" y="980728"/>
              <a:ext cx="3680871" cy="2376264"/>
              <a:chOff x="4785671" y="980728"/>
              <a:chExt cx="3680871" cy="2376264"/>
            </a:xfrm>
          </p:grpSpPr>
          <p:pic>
            <p:nvPicPr>
              <p:cNvPr id="129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27244" y="1129695"/>
                <a:ext cx="3326940" cy="2100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0" name="TextBox 129"/>
              <p:cNvSpPr txBox="1"/>
              <p:nvPr/>
            </p:nvSpPr>
            <p:spPr>
              <a:xfrm>
                <a:off x="5004048" y="980728"/>
                <a:ext cx="12961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WSS</a:t>
                </a:r>
                <a:endPara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31" name="圆角矩形 130"/>
              <p:cNvSpPr/>
              <p:nvPr/>
            </p:nvSpPr>
            <p:spPr>
              <a:xfrm>
                <a:off x="4785671" y="1055212"/>
                <a:ext cx="3680871" cy="2301780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8" name="TextBox 127"/>
            <p:cNvSpPr txBox="1"/>
            <p:nvPr/>
          </p:nvSpPr>
          <p:spPr>
            <a:xfrm>
              <a:off x="7475538" y="980728"/>
              <a:ext cx="1008112" cy="481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 × k</a:t>
              </a:r>
              <a:endPara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5286380" y="85723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Wavelength Selective Switch</a:t>
            </a:r>
            <a:endParaRPr lang="en-US" dirty="0"/>
          </a:p>
        </p:txBody>
      </p:sp>
      <p:sp>
        <p:nvSpPr>
          <p:cNvPr id="133" name="下箭头 132"/>
          <p:cNvSpPr/>
          <p:nvPr/>
        </p:nvSpPr>
        <p:spPr>
          <a:xfrm>
            <a:off x="6516216" y="3500439"/>
            <a:ext cx="576064" cy="28575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圆角矩形标注 134"/>
          <p:cNvSpPr/>
          <p:nvPr/>
        </p:nvSpPr>
        <p:spPr>
          <a:xfrm>
            <a:off x="142876" y="5000636"/>
            <a:ext cx="785786" cy="571504"/>
          </a:xfrm>
          <a:prstGeom prst="wedgeRoundRectCallout">
            <a:avLst>
              <a:gd name="adj1" fmla="val 91199"/>
              <a:gd name="adj2" fmla="val 3481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/>
              <a:t>Fixed degree</a:t>
            </a:r>
            <a:endParaRPr lang="en-US" sz="1400" b="1" i="1" dirty="0"/>
          </a:p>
        </p:txBody>
      </p:sp>
      <p:sp>
        <p:nvSpPr>
          <p:cNvPr id="136" name="圆角矩形 135"/>
          <p:cNvSpPr/>
          <p:nvPr/>
        </p:nvSpPr>
        <p:spPr>
          <a:xfrm>
            <a:off x="714348" y="1923102"/>
            <a:ext cx="2952328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Flexible topology</a:t>
            </a:r>
            <a:endParaRPr lang="en-US" sz="2800" dirty="0"/>
          </a:p>
        </p:txBody>
      </p:sp>
      <p:sp>
        <p:nvSpPr>
          <p:cNvPr id="137" name="灯片编号占位符 1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134" name="TextBox 133"/>
          <p:cNvSpPr txBox="1"/>
          <p:nvPr/>
        </p:nvSpPr>
        <p:spPr>
          <a:xfrm>
            <a:off x="3357554" y="1142984"/>
            <a:ext cx="1017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 × N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31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10763 -0.00162 L 0.22447 -0.1419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047 L 0.10747 -0.00209 L 0.22465 -0.1419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7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15677 -0.00162 L 0.26389 -0.04723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-2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15677 -0.00162 L 0.26389 -0.04723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-2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15677 -0.00162 L 0.26389 -0.04723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-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47 L 0.21371 -0.00139 L 0.31111 0.16273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8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047 L 0.21371 -0.00139 L 0.31111 0.16273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8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047 L 0.21372 -0.00139 L 0.31112 0.16273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How We Achieve Such Flexibility?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3" name="组合 4"/>
          <p:cNvGrpSpPr/>
          <p:nvPr/>
        </p:nvGrpSpPr>
        <p:grpSpPr>
          <a:xfrm>
            <a:off x="285752" y="1071546"/>
            <a:ext cx="3991926" cy="2285447"/>
            <a:chOff x="35496" y="836712"/>
            <a:chExt cx="3960442" cy="2443890"/>
          </a:xfrm>
        </p:grpSpPr>
        <p:grpSp>
          <p:nvGrpSpPr>
            <p:cNvPr id="4" name="组合 110"/>
            <p:cNvGrpSpPr/>
            <p:nvPr/>
          </p:nvGrpSpPr>
          <p:grpSpPr>
            <a:xfrm>
              <a:off x="35496" y="836712"/>
              <a:ext cx="3960442" cy="2443890"/>
              <a:chOff x="-36512" y="836712"/>
              <a:chExt cx="3960442" cy="2443890"/>
            </a:xfrm>
          </p:grpSpPr>
          <p:grpSp>
            <p:nvGrpSpPr>
              <p:cNvPr id="5" name="组合 14"/>
              <p:cNvGrpSpPr/>
              <p:nvPr/>
            </p:nvGrpSpPr>
            <p:grpSpPr>
              <a:xfrm>
                <a:off x="-36512" y="836712"/>
                <a:ext cx="3960442" cy="2380265"/>
                <a:chOff x="251520" y="1484784"/>
                <a:chExt cx="4176464" cy="2448273"/>
              </a:xfrm>
            </p:grpSpPr>
            <p:pic>
              <p:nvPicPr>
                <p:cNvPr id="13" name="Picture 2" descr="http://www.yourdictionary.com/images/computer/OPSWITCH.GI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3391" y="1484784"/>
                  <a:ext cx="3707904" cy="24482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" name="矩形 13"/>
                <p:cNvSpPr/>
                <p:nvPr/>
              </p:nvSpPr>
              <p:spPr>
                <a:xfrm>
                  <a:off x="2123728" y="1490469"/>
                  <a:ext cx="2160240" cy="2823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3563888" y="2852936"/>
                  <a:ext cx="864096" cy="36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rgbClr val="000000"/>
                      </a:solidFill>
                    </a:rPr>
                    <a:t>imaging lens</a:t>
                  </a: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1073631" y="2060848"/>
                  <a:ext cx="576063" cy="36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rgbClr val="000000"/>
                      </a:solidFill>
                    </a:rPr>
                    <a:t>fiber</a:t>
                  </a: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1238684" y="3605633"/>
                  <a:ext cx="746266" cy="28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rgbClr val="000000"/>
                      </a:solidFill>
                    </a:rPr>
                    <a:t>MEMS</a:t>
                  </a:r>
                </a:p>
                <a:p>
                  <a:pPr algn="ctr"/>
                  <a:r>
                    <a:rPr lang="en-US" sz="1400" dirty="0" smtClean="0">
                      <a:solidFill>
                        <a:srgbClr val="000000"/>
                      </a:solidFill>
                    </a:rPr>
                    <a:t>mirror</a:t>
                  </a: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251520" y="3212976"/>
                  <a:ext cx="864096" cy="2880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rgbClr val="000000"/>
                      </a:solidFill>
                    </a:rPr>
                    <a:t>reflector</a:t>
                  </a: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13929" y="913102"/>
                <a:ext cx="12961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MEMS</a:t>
                </a:r>
                <a:endPara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2" name="圆角矩形 11"/>
              <p:cNvSpPr/>
              <p:nvPr/>
            </p:nvSpPr>
            <p:spPr>
              <a:xfrm>
                <a:off x="-36512" y="980728"/>
                <a:ext cx="3960440" cy="2299874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椭圆 7"/>
            <p:cNvSpPr/>
            <p:nvPr/>
          </p:nvSpPr>
          <p:spPr>
            <a:xfrm rot="20673757">
              <a:off x="1288287" y="1170325"/>
              <a:ext cx="1440719" cy="410564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椭圆 8"/>
            <p:cNvSpPr/>
            <p:nvPr/>
          </p:nvSpPr>
          <p:spPr>
            <a:xfrm rot="20673757">
              <a:off x="1871804" y="1411351"/>
              <a:ext cx="1440719" cy="460807"/>
            </a:xfrm>
            <a:prstGeom prst="ellipse">
              <a:avLst/>
            </a:prstGeom>
            <a:noFill/>
            <a:ln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42910" y="85723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Micro-Electro-Mechanical Switch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071670" y="1324261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43174" y="157161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16891" y="3714752"/>
            <a:ext cx="2754977" cy="7413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MEMS</a:t>
            </a:r>
            <a:endParaRPr lang="en-US" sz="2800" dirty="0"/>
          </a:p>
        </p:txBody>
      </p:sp>
      <p:sp>
        <p:nvSpPr>
          <p:cNvPr id="31" name="矩形 30"/>
          <p:cNvSpPr/>
          <p:nvPr/>
        </p:nvSpPr>
        <p:spPr>
          <a:xfrm>
            <a:off x="978948" y="4670371"/>
            <a:ext cx="594211" cy="45946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矩形 31"/>
          <p:cNvSpPr/>
          <p:nvPr/>
        </p:nvSpPr>
        <p:spPr>
          <a:xfrm>
            <a:off x="1627178" y="4670371"/>
            <a:ext cx="594211" cy="45946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矩形 32"/>
          <p:cNvSpPr/>
          <p:nvPr/>
        </p:nvSpPr>
        <p:spPr>
          <a:xfrm>
            <a:off x="2275408" y="4670371"/>
            <a:ext cx="594211" cy="45946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矩形 33"/>
          <p:cNvSpPr/>
          <p:nvPr/>
        </p:nvSpPr>
        <p:spPr>
          <a:xfrm>
            <a:off x="2923637" y="4670371"/>
            <a:ext cx="594211" cy="45946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61015" y="4690927"/>
            <a:ext cx="378134" cy="398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1709087" y="4690927"/>
            <a:ext cx="378134" cy="398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2357159" y="4690927"/>
            <a:ext cx="378134" cy="398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3005231" y="4690927"/>
            <a:ext cx="378134" cy="398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</a:t>
            </a:r>
            <a:endParaRPr lang="en-US" sz="2800" dirty="0"/>
          </a:p>
        </p:txBody>
      </p:sp>
      <p:grpSp>
        <p:nvGrpSpPr>
          <p:cNvPr id="6" name="组合 38"/>
          <p:cNvGrpSpPr/>
          <p:nvPr/>
        </p:nvGrpSpPr>
        <p:grpSpPr>
          <a:xfrm>
            <a:off x="655358" y="5455535"/>
            <a:ext cx="1538402" cy="1402489"/>
            <a:chOff x="4716016" y="3645024"/>
            <a:chExt cx="2736304" cy="2664296"/>
          </a:xfrm>
        </p:grpSpPr>
        <p:sp>
          <p:nvSpPr>
            <p:cNvPr id="40" name="流程图: 联系 39"/>
            <p:cNvSpPr/>
            <p:nvPr/>
          </p:nvSpPr>
          <p:spPr>
            <a:xfrm>
              <a:off x="5724128" y="3645024"/>
              <a:ext cx="648072" cy="648072"/>
            </a:xfrm>
            <a:prstGeom prst="flowChartConnector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A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41" name="流程图: 联系 40"/>
            <p:cNvSpPr/>
            <p:nvPr/>
          </p:nvSpPr>
          <p:spPr>
            <a:xfrm>
              <a:off x="4716016" y="4653136"/>
              <a:ext cx="648072" cy="648072"/>
            </a:xfrm>
            <a:prstGeom prst="flowChartConnector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D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42" name="流程图: 联系 41"/>
            <p:cNvSpPr/>
            <p:nvPr/>
          </p:nvSpPr>
          <p:spPr>
            <a:xfrm>
              <a:off x="6804248" y="4653136"/>
              <a:ext cx="648072" cy="648072"/>
            </a:xfrm>
            <a:prstGeom prst="flowChartConnector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B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43" name="流程图: 联系 42"/>
            <p:cNvSpPr/>
            <p:nvPr/>
          </p:nvSpPr>
          <p:spPr>
            <a:xfrm>
              <a:off x="5796136" y="5661248"/>
              <a:ext cx="648072" cy="648072"/>
            </a:xfrm>
            <a:prstGeom prst="flowChartConnector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C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形状 43"/>
            <p:cNvCxnSpPr>
              <a:stCxn id="40" idx="6"/>
              <a:endCxn id="42" idx="0"/>
            </p:cNvCxnSpPr>
            <p:nvPr/>
          </p:nvCxnSpPr>
          <p:spPr>
            <a:xfrm>
              <a:off x="6372200" y="3969060"/>
              <a:ext cx="756084" cy="684076"/>
            </a:xfrm>
            <a:prstGeom prst="curvedConnector2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形状 44"/>
            <p:cNvCxnSpPr>
              <a:stCxn id="42" idx="4"/>
              <a:endCxn id="43" idx="6"/>
            </p:cNvCxnSpPr>
            <p:nvPr/>
          </p:nvCxnSpPr>
          <p:spPr>
            <a:xfrm rot="5400000">
              <a:off x="6444208" y="5301208"/>
              <a:ext cx="684076" cy="684076"/>
            </a:xfrm>
            <a:prstGeom prst="curvedConnector2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形状 45"/>
            <p:cNvCxnSpPr>
              <a:stCxn id="43" idx="2"/>
              <a:endCxn id="41" idx="4"/>
            </p:cNvCxnSpPr>
            <p:nvPr/>
          </p:nvCxnSpPr>
          <p:spPr>
            <a:xfrm rot="10800000">
              <a:off x="5040052" y="5301208"/>
              <a:ext cx="756084" cy="684076"/>
            </a:xfrm>
            <a:prstGeom prst="curvedConnector2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形状 46"/>
            <p:cNvCxnSpPr>
              <a:stCxn id="41" idx="0"/>
              <a:endCxn id="40" idx="2"/>
            </p:cNvCxnSpPr>
            <p:nvPr/>
          </p:nvCxnSpPr>
          <p:spPr>
            <a:xfrm rot="5400000" flipH="1" flipV="1">
              <a:off x="5040052" y="3969060"/>
              <a:ext cx="684076" cy="684076"/>
            </a:xfrm>
            <a:prstGeom prst="curvedConnector2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50"/>
          <p:cNvGrpSpPr/>
          <p:nvPr/>
        </p:nvGrpSpPr>
        <p:grpSpPr>
          <a:xfrm>
            <a:off x="2247780" y="5455535"/>
            <a:ext cx="1538402" cy="1402489"/>
            <a:chOff x="7596336" y="3645024"/>
            <a:chExt cx="2736304" cy="2664296"/>
          </a:xfrm>
        </p:grpSpPr>
        <p:sp>
          <p:nvSpPr>
            <p:cNvPr id="52" name="流程图: 联系 51"/>
            <p:cNvSpPr/>
            <p:nvPr/>
          </p:nvSpPr>
          <p:spPr>
            <a:xfrm>
              <a:off x="8604448" y="3645024"/>
              <a:ext cx="648072" cy="648072"/>
            </a:xfrm>
            <a:prstGeom prst="flowChartConnector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A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3" name="流程图: 联系 52"/>
            <p:cNvSpPr/>
            <p:nvPr/>
          </p:nvSpPr>
          <p:spPr>
            <a:xfrm>
              <a:off x="7596336" y="4653136"/>
              <a:ext cx="648072" cy="648072"/>
            </a:xfrm>
            <a:prstGeom prst="flowChartConnector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D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联系 53"/>
            <p:cNvSpPr/>
            <p:nvPr/>
          </p:nvSpPr>
          <p:spPr>
            <a:xfrm>
              <a:off x="9684568" y="4653136"/>
              <a:ext cx="648072" cy="648072"/>
            </a:xfrm>
            <a:prstGeom prst="flowChartConnector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C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5" name="流程图: 联系 54"/>
            <p:cNvSpPr/>
            <p:nvPr/>
          </p:nvSpPr>
          <p:spPr>
            <a:xfrm>
              <a:off x="8676456" y="5661248"/>
              <a:ext cx="648072" cy="648072"/>
            </a:xfrm>
            <a:prstGeom prst="flowChartConnector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B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56" name="形状 55"/>
            <p:cNvCxnSpPr>
              <a:stCxn id="52" idx="6"/>
              <a:endCxn id="54" idx="0"/>
            </p:cNvCxnSpPr>
            <p:nvPr/>
          </p:nvCxnSpPr>
          <p:spPr>
            <a:xfrm>
              <a:off x="9252520" y="3969060"/>
              <a:ext cx="756084" cy="684076"/>
            </a:xfrm>
            <a:prstGeom prst="curvedConnector2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形状 56"/>
            <p:cNvCxnSpPr>
              <a:stCxn id="54" idx="4"/>
              <a:endCxn id="55" idx="6"/>
            </p:cNvCxnSpPr>
            <p:nvPr/>
          </p:nvCxnSpPr>
          <p:spPr>
            <a:xfrm rot="5400000">
              <a:off x="9324528" y="5301208"/>
              <a:ext cx="684076" cy="684076"/>
            </a:xfrm>
            <a:prstGeom prst="curvedConnector2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形状 57"/>
            <p:cNvCxnSpPr>
              <a:stCxn id="55" idx="2"/>
              <a:endCxn id="53" idx="4"/>
            </p:cNvCxnSpPr>
            <p:nvPr/>
          </p:nvCxnSpPr>
          <p:spPr>
            <a:xfrm rot="10800000">
              <a:off x="7920372" y="5301208"/>
              <a:ext cx="756084" cy="684076"/>
            </a:xfrm>
            <a:prstGeom prst="curvedConnector2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形状 58"/>
            <p:cNvCxnSpPr>
              <a:stCxn id="53" idx="0"/>
              <a:endCxn id="52" idx="2"/>
            </p:cNvCxnSpPr>
            <p:nvPr/>
          </p:nvCxnSpPr>
          <p:spPr>
            <a:xfrm rot="5400000" flipH="1" flipV="1">
              <a:off x="7920372" y="3969060"/>
              <a:ext cx="684076" cy="684076"/>
            </a:xfrm>
            <a:prstGeom prst="curvedConnector2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下箭头 65"/>
          <p:cNvSpPr/>
          <p:nvPr/>
        </p:nvSpPr>
        <p:spPr>
          <a:xfrm>
            <a:off x="2869618" y="5220669"/>
            <a:ext cx="216077" cy="1371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直接连接符 68"/>
          <p:cNvCxnSpPr>
            <a:endCxn id="23" idx="0"/>
          </p:cNvCxnSpPr>
          <p:nvPr/>
        </p:nvCxnSpPr>
        <p:spPr>
          <a:xfrm rot="16200000" flipV="1">
            <a:off x="1042361" y="4596145"/>
            <a:ext cx="145861" cy="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 rot="16200000" flipV="1">
            <a:off x="1330703" y="4599130"/>
            <a:ext cx="145861" cy="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 rot="16200000" flipV="1">
            <a:off x="1685300" y="4596144"/>
            <a:ext cx="145861" cy="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rot="16200000" flipV="1">
            <a:off x="1973645" y="4599130"/>
            <a:ext cx="145861" cy="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rot="16200000" flipV="1">
            <a:off x="2330835" y="4596144"/>
            <a:ext cx="145861" cy="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rot="16200000" flipV="1">
            <a:off x="2616587" y="4599130"/>
            <a:ext cx="145861" cy="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 rot="16200000" flipV="1">
            <a:off x="2973777" y="4599130"/>
            <a:ext cx="145861" cy="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rot="16200000" flipV="1">
            <a:off x="3328374" y="4599130"/>
            <a:ext cx="145861" cy="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1"/>
          <p:cNvSpPr/>
          <p:nvPr/>
        </p:nvSpPr>
        <p:spPr>
          <a:xfrm rot="10800000">
            <a:off x="1032967" y="4416611"/>
            <a:ext cx="162057" cy="1078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/>
          <p:cNvSpPr/>
          <p:nvPr/>
        </p:nvSpPr>
        <p:spPr>
          <a:xfrm rot="10800000">
            <a:off x="1357082" y="4416611"/>
            <a:ext cx="162057" cy="1078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1"/>
          <p:cNvSpPr/>
          <p:nvPr/>
        </p:nvSpPr>
        <p:spPr>
          <a:xfrm rot="10800000">
            <a:off x="1681197" y="4416611"/>
            <a:ext cx="162057" cy="1078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1"/>
          <p:cNvSpPr/>
          <p:nvPr/>
        </p:nvSpPr>
        <p:spPr>
          <a:xfrm rot="10800000">
            <a:off x="2005312" y="4416611"/>
            <a:ext cx="162057" cy="1078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1"/>
          <p:cNvSpPr/>
          <p:nvPr/>
        </p:nvSpPr>
        <p:spPr>
          <a:xfrm rot="10800000">
            <a:off x="2329427" y="4416611"/>
            <a:ext cx="162057" cy="1078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1"/>
          <p:cNvSpPr/>
          <p:nvPr/>
        </p:nvSpPr>
        <p:spPr>
          <a:xfrm rot="10800000">
            <a:off x="2653542" y="4416611"/>
            <a:ext cx="162057" cy="1078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1"/>
          <p:cNvSpPr/>
          <p:nvPr/>
        </p:nvSpPr>
        <p:spPr>
          <a:xfrm rot="10800000">
            <a:off x="2977657" y="4416611"/>
            <a:ext cx="162057" cy="1078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1"/>
          <p:cNvSpPr/>
          <p:nvPr/>
        </p:nvSpPr>
        <p:spPr>
          <a:xfrm rot="10800000">
            <a:off x="3301772" y="4416611"/>
            <a:ext cx="162057" cy="1078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曲线连接符 49"/>
          <p:cNvCxnSpPr>
            <a:stCxn id="23" idx="2"/>
            <a:endCxn id="30" idx="2"/>
          </p:cNvCxnSpPr>
          <p:nvPr/>
        </p:nvCxnSpPr>
        <p:spPr>
          <a:xfrm rot="5400000" flipH="1" flipV="1">
            <a:off x="2248324" y="3282209"/>
            <a:ext cx="9676" cy="2268804"/>
          </a:xfrm>
          <a:prstGeom prst="curvedConnector3">
            <a:avLst>
              <a:gd name="adj1" fmla="val 522857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曲线连接符 60"/>
          <p:cNvCxnSpPr>
            <a:stCxn id="24" idx="2"/>
            <a:endCxn id="27" idx="2"/>
          </p:cNvCxnSpPr>
          <p:nvPr/>
        </p:nvCxnSpPr>
        <p:spPr>
          <a:xfrm rot="5400000" flipH="1" flipV="1">
            <a:off x="1924209" y="3930438"/>
            <a:ext cx="9676" cy="972345"/>
          </a:xfrm>
          <a:prstGeom prst="curvedConnector3">
            <a:avLst>
              <a:gd name="adj1" fmla="val 380000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曲线连接符 61"/>
          <p:cNvCxnSpPr>
            <a:stCxn id="25" idx="2"/>
            <a:endCxn id="28" idx="2"/>
          </p:cNvCxnSpPr>
          <p:nvPr/>
        </p:nvCxnSpPr>
        <p:spPr>
          <a:xfrm rot="5400000" flipH="1" flipV="1">
            <a:off x="2248324" y="3930438"/>
            <a:ext cx="9676" cy="972345"/>
          </a:xfrm>
          <a:prstGeom prst="curvedConnector3">
            <a:avLst>
              <a:gd name="adj1" fmla="val 400000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曲线连接符 62"/>
          <p:cNvCxnSpPr>
            <a:stCxn id="26" idx="2"/>
            <a:endCxn id="29" idx="2"/>
          </p:cNvCxnSpPr>
          <p:nvPr/>
        </p:nvCxnSpPr>
        <p:spPr>
          <a:xfrm rot="5400000" flipH="1" flipV="1">
            <a:off x="2572439" y="3930438"/>
            <a:ext cx="9676" cy="972345"/>
          </a:xfrm>
          <a:prstGeom prst="curvedConnector3">
            <a:avLst>
              <a:gd name="adj1" fmla="val 390000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下箭头 95"/>
          <p:cNvSpPr/>
          <p:nvPr/>
        </p:nvSpPr>
        <p:spPr>
          <a:xfrm>
            <a:off x="1924234" y="3429000"/>
            <a:ext cx="576064" cy="21431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下箭头 96"/>
          <p:cNvSpPr/>
          <p:nvPr/>
        </p:nvSpPr>
        <p:spPr>
          <a:xfrm>
            <a:off x="6516216" y="3500439"/>
            <a:ext cx="576064" cy="28575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组合 125"/>
          <p:cNvGrpSpPr/>
          <p:nvPr/>
        </p:nvGrpSpPr>
        <p:grpSpPr>
          <a:xfrm>
            <a:off x="4786313" y="1142983"/>
            <a:ext cx="3732043" cy="2279119"/>
            <a:chOff x="4785671" y="980728"/>
            <a:chExt cx="3697979" cy="2376264"/>
          </a:xfrm>
        </p:grpSpPr>
        <p:grpSp>
          <p:nvGrpSpPr>
            <p:cNvPr id="39" name="组合 112"/>
            <p:cNvGrpSpPr/>
            <p:nvPr/>
          </p:nvGrpSpPr>
          <p:grpSpPr>
            <a:xfrm>
              <a:off x="4785671" y="980728"/>
              <a:ext cx="3680871" cy="2376264"/>
              <a:chOff x="4785671" y="980728"/>
              <a:chExt cx="3680871" cy="2376264"/>
            </a:xfrm>
          </p:grpSpPr>
          <p:pic>
            <p:nvPicPr>
              <p:cNvPr id="129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27244" y="1129695"/>
                <a:ext cx="3326940" cy="2100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0" name="TextBox 129"/>
              <p:cNvSpPr txBox="1"/>
              <p:nvPr/>
            </p:nvSpPr>
            <p:spPr>
              <a:xfrm>
                <a:off x="5004048" y="980728"/>
                <a:ext cx="12961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WSS</a:t>
                </a:r>
                <a:endPara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31" name="圆角矩形 130"/>
              <p:cNvSpPr/>
              <p:nvPr/>
            </p:nvSpPr>
            <p:spPr>
              <a:xfrm>
                <a:off x="4785671" y="1055212"/>
                <a:ext cx="3680871" cy="2301780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8" name="TextBox 127"/>
            <p:cNvSpPr txBox="1"/>
            <p:nvPr/>
          </p:nvSpPr>
          <p:spPr>
            <a:xfrm>
              <a:off x="7475538" y="980728"/>
              <a:ext cx="1008112" cy="481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 × k</a:t>
              </a:r>
              <a:endPara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5286380" y="85723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Wavelength Selective Switch</a:t>
            </a:r>
            <a:endParaRPr lang="en-US" dirty="0"/>
          </a:p>
        </p:txBody>
      </p:sp>
      <p:sp>
        <p:nvSpPr>
          <p:cNvPr id="125" name="矩形 124"/>
          <p:cNvSpPr/>
          <p:nvPr/>
        </p:nvSpPr>
        <p:spPr>
          <a:xfrm>
            <a:off x="5148220" y="3857628"/>
            <a:ext cx="648072" cy="50405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矩形 125"/>
          <p:cNvSpPr/>
          <p:nvPr/>
        </p:nvSpPr>
        <p:spPr>
          <a:xfrm>
            <a:off x="4644164" y="5729836"/>
            <a:ext cx="648072" cy="50405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矩形 126"/>
          <p:cNvSpPr/>
          <p:nvPr/>
        </p:nvSpPr>
        <p:spPr>
          <a:xfrm>
            <a:off x="5796292" y="5729836"/>
            <a:ext cx="648072" cy="50405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5292236" y="385762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34" name="TextBox 133"/>
          <p:cNvSpPr txBox="1"/>
          <p:nvPr/>
        </p:nvSpPr>
        <p:spPr>
          <a:xfrm>
            <a:off x="4716172" y="57826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B</a:t>
            </a:r>
            <a:endParaRPr lang="en-US" sz="2800" dirty="0"/>
          </a:p>
        </p:txBody>
      </p:sp>
      <p:sp>
        <p:nvSpPr>
          <p:cNvPr id="135" name="TextBox 134"/>
          <p:cNvSpPr txBox="1"/>
          <p:nvPr/>
        </p:nvSpPr>
        <p:spPr>
          <a:xfrm>
            <a:off x="5868300" y="57826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D</a:t>
            </a:r>
            <a:endParaRPr lang="en-US" sz="2800" dirty="0"/>
          </a:p>
        </p:txBody>
      </p:sp>
      <p:sp>
        <p:nvSpPr>
          <p:cNvPr id="136" name="剪去同侧角的矩形 135"/>
          <p:cNvSpPr/>
          <p:nvPr/>
        </p:nvSpPr>
        <p:spPr>
          <a:xfrm>
            <a:off x="4500148" y="4793732"/>
            <a:ext cx="1944216" cy="576064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WSS</a:t>
            </a:r>
            <a:endParaRPr lang="en-US" sz="2400" dirty="0"/>
          </a:p>
        </p:txBody>
      </p:sp>
      <p:cxnSp>
        <p:nvCxnSpPr>
          <p:cNvPr id="137" name="直接连接符 136"/>
          <p:cNvCxnSpPr/>
          <p:nvPr/>
        </p:nvCxnSpPr>
        <p:spPr>
          <a:xfrm>
            <a:off x="5436252" y="4361684"/>
            <a:ext cx="0" cy="4320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/>
        </p:nvCxnSpPr>
        <p:spPr>
          <a:xfrm>
            <a:off x="4932196" y="5369796"/>
            <a:ext cx="0" cy="3600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/>
          <p:nvPr/>
        </p:nvCxnSpPr>
        <p:spPr>
          <a:xfrm>
            <a:off x="6084324" y="5369796"/>
            <a:ext cx="0" cy="3600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流程图: 联系 139"/>
          <p:cNvSpPr/>
          <p:nvPr/>
        </p:nvSpPr>
        <p:spPr>
          <a:xfrm>
            <a:off x="7614375" y="4001644"/>
            <a:ext cx="520043" cy="525464"/>
          </a:xfrm>
          <a:prstGeom prst="flowChartConnector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1" name="流程图: 联系 140"/>
          <p:cNvSpPr/>
          <p:nvPr/>
        </p:nvSpPr>
        <p:spPr>
          <a:xfrm>
            <a:off x="6805420" y="4819032"/>
            <a:ext cx="520043" cy="525464"/>
          </a:xfrm>
          <a:prstGeom prst="flowChartConnector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B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2" name="流程图: 联系 141"/>
          <p:cNvSpPr/>
          <p:nvPr/>
        </p:nvSpPr>
        <p:spPr>
          <a:xfrm>
            <a:off x="8481113" y="4819032"/>
            <a:ext cx="520043" cy="525464"/>
          </a:xfrm>
          <a:prstGeom prst="flowChartConnector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3" name="流程图: 联系 142"/>
          <p:cNvSpPr/>
          <p:nvPr/>
        </p:nvSpPr>
        <p:spPr>
          <a:xfrm>
            <a:off x="7672158" y="5636420"/>
            <a:ext cx="520043" cy="525464"/>
          </a:xfrm>
          <a:prstGeom prst="flowChartConnector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44" name="形状 143"/>
          <p:cNvCxnSpPr/>
          <p:nvPr/>
        </p:nvCxnSpPr>
        <p:spPr>
          <a:xfrm>
            <a:off x="8137060" y="4264376"/>
            <a:ext cx="606717" cy="554656"/>
          </a:xfrm>
          <a:prstGeom prst="curved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形状 144"/>
          <p:cNvCxnSpPr>
            <a:stCxn id="142" idx="4"/>
            <a:endCxn id="143" idx="6"/>
          </p:cNvCxnSpPr>
          <p:nvPr/>
        </p:nvCxnSpPr>
        <p:spPr>
          <a:xfrm rot="5400000">
            <a:off x="8189340" y="5347357"/>
            <a:ext cx="554656" cy="548934"/>
          </a:xfrm>
          <a:prstGeom prst="curved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形状 145"/>
          <p:cNvCxnSpPr>
            <a:stCxn id="143" idx="2"/>
            <a:endCxn id="141" idx="4"/>
          </p:cNvCxnSpPr>
          <p:nvPr/>
        </p:nvCxnSpPr>
        <p:spPr>
          <a:xfrm rot="10800000">
            <a:off x="7065441" y="5344496"/>
            <a:ext cx="606717" cy="554656"/>
          </a:xfrm>
          <a:prstGeom prst="curved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形状 146"/>
          <p:cNvCxnSpPr/>
          <p:nvPr/>
        </p:nvCxnSpPr>
        <p:spPr>
          <a:xfrm rot="5400000" flipH="1" flipV="1">
            <a:off x="7081209" y="4267237"/>
            <a:ext cx="554656" cy="548934"/>
          </a:xfrm>
          <a:prstGeom prst="curved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流程图: 联系 147"/>
          <p:cNvSpPr/>
          <p:nvPr/>
        </p:nvSpPr>
        <p:spPr>
          <a:xfrm>
            <a:off x="7614375" y="4001644"/>
            <a:ext cx="520043" cy="525464"/>
          </a:xfrm>
          <a:prstGeom prst="flowChartConnector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9" name="流程图: 联系 148"/>
          <p:cNvSpPr/>
          <p:nvPr/>
        </p:nvSpPr>
        <p:spPr>
          <a:xfrm>
            <a:off x="6805420" y="4819032"/>
            <a:ext cx="520043" cy="525464"/>
          </a:xfrm>
          <a:prstGeom prst="flowChartConnector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0" name="流程图: 联系 149"/>
          <p:cNvSpPr/>
          <p:nvPr/>
        </p:nvSpPr>
        <p:spPr>
          <a:xfrm>
            <a:off x="8481113" y="4819032"/>
            <a:ext cx="520043" cy="525464"/>
          </a:xfrm>
          <a:prstGeom prst="flowChartConnector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1" name="流程图: 联系 150"/>
          <p:cNvSpPr/>
          <p:nvPr/>
        </p:nvSpPr>
        <p:spPr>
          <a:xfrm>
            <a:off x="7672158" y="5636420"/>
            <a:ext cx="520043" cy="525464"/>
          </a:xfrm>
          <a:prstGeom prst="flowChartConnector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52" name="形状 151"/>
          <p:cNvCxnSpPr>
            <a:stCxn id="150" idx="4"/>
            <a:endCxn id="151" idx="6"/>
          </p:cNvCxnSpPr>
          <p:nvPr/>
        </p:nvCxnSpPr>
        <p:spPr>
          <a:xfrm rot="5400000">
            <a:off x="8189340" y="5347357"/>
            <a:ext cx="554656" cy="548934"/>
          </a:xfrm>
          <a:prstGeom prst="curved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形状 152"/>
          <p:cNvCxnSpPr>
            <a:stCxn id="151" idx="2"/>
            <a:endCxn id="149" idx="4"/>
          </p:cNvCxnSpPr>
          <p:nvPr/>
        </p:nvCxnSpPr>
        <p:spPr>
          <a:xfrm rot="10800000">
            <a:off x="7065441" y="5344496"/>
            <a:ext cx="606717" cy="554656"/>
          </a:xfrm>
          <a:prstGeom prst="curved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任意多边形 153"/>
          <p:cNvSpPr/>
          <p:nvPr/>
        </p:nvSpPr>
        <p:spPr>
          <a:xfrm>
            <a:off x="4788180" y="4352902"/>
            <a:ext cx="514350" cy="1376933"/>
          </a:xfrm>
          <a:custGeom>
            <a:avLst/>
            <a:gdLst>
              <a:gd name="connsiteX0" fmla="*/ 514350 w 514350"/>
              <a:gd name="connsiteY0" fmla="*/ 0 h 1295400"/>
              <a:gd name="connsiteX1" fmla="*/ 514350 w 514350"/>
              <a:gd name="connsiteY1" fmla="*/ 504825 h 1295400"/>
              <a:gd name="connsiteX2" fmla="*/ 0 w 514350"/>
              <a:gd name="connsiteY2" fmla="*/ 962025 h 1295400"/>
              <a:gd name="connsiteX3" fmla="*/ 9525 w 514350"/>
              <a:gd name="connsiteY3" fmla="*/ 1295400 h 1295400"/>
              <a:gd name="connsiteX4" fmla="*/ 9525 w 514350"/>
              <a:gd name="connsiteY4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50" h="1295400">
                <a:moveTo>
                  <a:pt x="514350" y="0"/>
                </a:moveTo>
                <a:lnTo>
                  <a:pt x="514350" y="504825"/>
                </a:lnTo>
                <a:lnTo>
                  <a:pt x="0" y="962025"/>
                </a:lnTo>
                <a:lnTo>
                  <a:pt x="9525" y="1295400"/>
                </a:lnTo>
                <a:lnTo>
                  <a:pt x="9525" y="1295400"/>
                </a:lnTo>
              </a:path>
            </a:pathLst>
          </a:cu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任意多边形 154"/>
          <p:cNvSpPr/>
          <p:nvPr/>
        </p:nvSpPr>
        <p:spPr>
          <a:xfrm>
            <a:off x="4860188" y="4361684"/>
            <a:ext cx="514350" cy="1368152"/>
          </a:xfrm>
          <a:custGeom>
            <a:avLst/>
            <a:gdLst>
              <a:gd name="connsiteX0" fmla="*/ 514350 w 514350"/>
              <a:gd name="connsiteY0" fmla="*/ 0 h 1295400"/>
              <a:gd name="connsiteX1" fmla="*/ 514350 w 514350"/>
              <a:gd name="connsiteY1" fmla="*/ 504825 h 1295400"/>
              <a:gd name="connsiteX2" fmla="*/ 0 w 514350"/>
              <a:gd name="connsiteY2" fmla="*/ 962025 h 1295400"/>
              <a:gd name="connsiteX3" fmla="*/ 9525 w 514350"/>
              <a:gd name="connsiteY3" fmla="*/ 1295400 h 1295400"/>
              <a:gd name="connsiteX4" fmla="*/ 9525 w 514350"/>
              <a:gd name="connsiteY4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50" h="1295400">
                <a:moveTo>
                  <a:pt x="514350" y="0"/>
                </a:moveTo>
                <a:lnTo>
                  <a:pt x="514350" y="504825"/>
                </a:lnTo>
                <a:lnTo>
                  <a:pt x="0" y="962025"/>
                </a:lnTo>
                <a:lnTo>
                  <a:pt x="9525" y="1295400"/>
                </a:lnTo>
                <a:lnTo>
                  <a:pt x="9525" y="1295400"/>
                </a:lnTo>
              </a:path>
            </a:pathLst>
          </a:cu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任意多边形 155"/>
          <p:cNvSpPr/>
          <p:nvPr/>
        </p:nvSpPr>
        <p:spPr>
          <a:xfrm>
            <a:off x="4716172" y="4361684"/>
            <a:ext cx="504056" cy="1368152"/>
          </a:xfrm>
          <a:custGeom>
            <a:avLst/>
            <a:gdLst>
              <a:gd name="connsiteX0" fmla="*/ 514350 w 514350"/>
              <a:gd name="connsiteY0" fmla="*/ 0 h 1295400"/>
              <a:gd name="connsiteX1" fmla="*/ 514350 w 514350"/>
              <a:gd name="connsiteY1" fmla="*/ 504825 h 1295400"/>
              <a:gd name="connsiteX2" fmla="*/ 0 w 514350"/>
              <a:gd name="connsiteY2" fmla="*/ 962025 h 1295400"/>
              <a:gd name="connsiteX3" fmla="*/ 9525 w 514350"/>
              <a:gd name="connsiteY3" fmla="*/ 1295400 h 1295400"/>
              <a:gd name="connsiteX4" fmla="*/ 9525 w 514350"/>
              <a:gd name="connsiteY4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50" h="1295400">
                <a:moveTo>
                  <a:pt x="514350" y="0"/>
                </a:moveTo>
                <a:lnTo>
                  <a:pt x="514350" y="504825"/>
                </a:lnTo>
                <a:lnTo>
                  <a:pt x="0" y="962025"/>
                </a:lnTo>
                <a:lnTo>
                  <a:pt x="9525" y="1295400"/>
                </a:lnTo>
                <a:lnTo>
                  <a:pt x="9525" y="1295400"/>
                </a:lnTo>
              </a:path>
            </a:pathLst>
          </a:cu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任意多边形 156"/>
          <p:cNvSpPr/>
          <p:nvPr/>
        </p:nvSpPr>
        <p:spPr>
          <a:xfrm>
            <a:off x="5514387" y="4362428"/>
            <a:ext cx="628650" cy="1381125"/>
          </a:xfrm>
          <a:custGeom>
            <a:avLst/>
            <a:gdLst>
              <a:gd name="connsiteX0" fmla="*/ 0 w 628650"/>
              <a:gd name="connsiteY0" fmla="*/ 0 h 1381125"/>
              <a:gd name="connsiteX1" fmla="*/ 9525 w 628650"/>
              <a:gd name="connsiteY1" fmla="*/ 523875 h 1381125"/>
              <a:gd name="connsiteX2" fmla="*/ 628650 w 628650"/>
              <a:gd name="connsiteY2" fmla="*/ 1000125 h 1381125"/>
              <a:gd name="connsiteX3" fmla="*/ 628650 w 628650"/>
              <a:gd name="connsiteY3" fmla="*/ 1381125 h 1381125"/>
              <a:gd name="connsiteX4" fmla="*/ 628650 w 628650"/>
              <a:gd name="connsiteY4" fmla="*/ 1371600 h 138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650" h="1381125">
                <a:moveTo>
                  <a:pt x="0" y="0"/>
                </a:moveTo>
                <a:lnTo>
                  <a:pt x="9525" y="523875"/>
                </a:lnTo>
                <a:lnTo>
                  <a:pt x="628650" y="1000125"/>
                </a:lnTo>
                <a:lnTo>
                  <a:pt x="628650" y="1381125"/>
                </a:lnTo>
                <a:lnTo>
                  <a:pt x="628650" y="1371600"/>
                </a:ln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任意多边形 157"/>
          <p:cNvSpPr/>
          <p:nvPr/>
        </p:nvSpPr>
        <p:spPr>
          <a:xfrm>
            <a:off x="5580268" y="4348711"/>
            <a:ext cx="628650" cy="1381125"/>
          </a:xfrm>
          <a:custGeom>
            <a:avLst/>
            <a:gdLst>
              <a:gd name="connsiteX0" fmla="*/ 0 w 628650"/>
              <a:gd name="connsiteY0" fmla="*/ 0 h 1381125"/>
              <a:gd name="connsiteX1" fmla="*/ 9525 w 628650"/>
              <a:gd name="connsiteY1" fmla="*/ 523875 h 1381125"/>
              <a:gd name="connsiteX2" fmla="*/ 628650 w 628650"/>
              <a:gd name="connsiteY2" fmla="*/ 1000125 h 1381125"/>
              <a:gd name="connsiteX3" fmla="*/ 628650 w 628650"/>
              <a:gd name="connsiteY3" fmla="*/ 1381125 h 1381125"/>
              <a:gd name="connsiteX4" fmla="*/ 628650 w 628650"/>
              <a:gd name="connsiteY4" fmla="*/ 1371600 h 138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650" h="1381125">
                <a:moveTo>
                  <a:pt x="0" y="0"/>
                </a:moveTo>
                <a:lnTo>
                  <a:pt x="9525" y="523875"/>
                </a:lnTo>
                <a:lnTo>
                  <a:pt x="628650" y="1000125"/>
                </a:lnTo>
                <a:lnTo>
                  <a:pt x="628650" y="1381125"/>
                </a:lnTo>
                <a:lnTo>
                  <a:pt x="628650" y="1371600"/>
                </a:lnTo>
              </a:path>
            </a:pathLst>
          </a:cu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任意多边形 158"/>
          <p:cNvSpPr/>
          <p:nvPr/>
        </p:nvSpPr>
        <p:spPr>
          <a:xfrm>
            <a:off x="5666787" y="4348711"/>
            <a:ext cx="628650" cy="1381125"/>
          </a:xfrm>
          <a:custGeom>
            <a:avLst/>
            <a:gdLst>
              <a:gd name="connsiteX0" fmla="*/ 0 w 628650"/>
              <a:gd name="connsiteY0" fmla="*/ 0 h 1381125"/>
              <a:gd name="connsiteX1" fmla="*/ 9525 w 628650"/>
              <a:gd name="connsiteY1" fmla="*/ 523875 h 1381125"/>
              <a:gd name="connsiteX2" fmla="*/ 628650 w 628650"/>
              <a:gd name="connsiteY2" fmla="*/ 1000125 h 1381125"/>
              <a:gd name="connsiteX3" fmla="*/ 628650 w 628650"/>
              <a:gd name="connsiteY3" fmla="*/ 1381125 h 1381125"/>
              <a:gd name="connsiteX4" fmla="*/ 628650 w 628650"/>
              <a:gd name="connsiteY4" fmla="*/ 1371600 h 138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650" h="1381125">
                <a:moveTo>
                  <a:pt x="0" y="0"/>
                </a:moveTo>
                <a:lnTo>
                  <a:pt x="9525" y="523875"/>
                </a:lnTo>
                <a:lnTo>
                  <a:pt x="628650" y="1000125"/>
                </a:lnTo>
                <a:lnTo>
                  <a:pt x="628650" y="1381125"/>
                </a:lnTo>
                <a:lnTo>
                  <a:pt x="628650" y="1371600"/>
                </a:lnTo>
              </a:path>
            </a:pathLst>
          </a:cu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右箭头 159"/>
          <p:cNvSpPr/>
          <p:nvPr/>
        </p:nvSpPr>
        <p:spPr>
          <a:xfrm>
            <a:off x="6480876" y="4721724"/>
            <a:ext cx="216024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形状 160"/>
          <p:cNvCxnSpPr/>
          <p:nvPr/>
        </p:nvCxnSpPr>
        <p:spPr>
          <a:xfrm rot="5400000" flipH="1" flipV="1">
            <a:off x="7089575" y="4241937"/>
            <a:ext cx="554656" cy="548934"/>
          </a:xfrm>
          <a:prstGeom prst="curvedConnector2">
            <a:avLst/>
          </a:prstGeom>
          <a:ln w="5715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形状 161"/>
          <p:cNvCxnSpPr/>
          <p:nvPr/>
        </p:nvCxnSpPr>
        <p:spPr>
          <a:xfrm>
            <a:off x="8100548" y="4239076"/>
            <a:ext cx="606717" cy="554656"/>
          </a:xfrm>
          <a:prstGeom prst="curvedConnector2">
            <a:avLst/>
          </a:prstGeom>
          <a:ln w="5715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圆角矩形 162"/>
          <p:cNvSpPr/>
          <p:nvPr/>
        </p:nvSpPr>
        <p:spPr>
          <a:xfrm>
            <a:off x="5046416" y="1923102"/>
            <a:ext cx="3240360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Flexible link capacity</a:t>
            </a:r>
            <a:endParaRPr lang="en-US" sz="2800" dirty="0"/>
          </a:p>
        </p:txBody>
      </p:sp>
      <p:sp>
        <p:nvSpPr>
          <p:cNvPr id="247" name="圆角矩形标注 246"/>
          <p:cNvSpPr/>
          <p:nvPr/>
        </p:nvSpPr>
        <p:spPr>
          <a:xfrm>
            <a:off x="7858148" y="3429000"/>
            <a:ext cx="1071570" cy="500066"/>
          </a:xfrm>
          <a:prstGeom prst="wedgeRoundRectCallout">
            <a:avLst>
              <a:gd name="adj1" fmla="val -38859"/>
              <a:gd name="adj2" fmla="val 9407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/>
              <a:t>Fixed node capacity</a:t>
            </a:r>
            <a:endParaRPr lang="en-US" sz="1400" b="1" i="1" dirty="0"/>
          </a:p>
        </p:txBody>
      </p:sp>
      <p:sp>
        <p:nvSpPr>
          <p:cNvPr id="248" name="圆角矩形 247"/>
          <p:cNvSpPr/>
          <p:nvPr/>
        </p:nvSpPr>
        <p:spPr>
          <a:xfrm>
            <a:off x="714348" y="1923102"/>
            <a:ext cx="2952328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Flexible topology</a:t>
            </a:r>
            <a:endParaRPr lang="en-US" sz="2800" dirty="0"/>
          </a:p>
        </p:txBody>
      </p:sp>
      <p:sp>
        <p:nvSpPr>
          <p:cNvPr id="250" name="灯片编号占位符 2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252" name="圆角矩形标注 251"/>
          <p:cNvSpPr/>
          <p:nvPr/>
        </p:nvSpPr>
        <p:spPr>
          <a:xfrm>
            <a:off x="5857884" y="4071942"/>
            <a:ext cx="1318855" cy="500066"/>
          </a:xfrm>
          <a:prstGeom prst="wedgeRoundRectCallout">
            <a:avLst>
              <a:gd name="adj1" fmla="val -67192"/>
              <a:gd name="adj2" fmla="val 3629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/>
              <a:t>Wavelength uniqueness</a:t>
            </a:r>
            <a:endParaRPr lang="en-US" sz="1400" b="1" i="1" dirty="0"/>
          </a:p>
        </p:txBody>
      </p:sp>
      <p:sp>
        <p:nvSpPr>
          <p:cNvPr id="245" name="TextBox 244"/>
          <p:cNvSpPr txBox="1"/>
          <p:nvPr/>
        </p:nvSpPr>
        <p:spPr>
          <a:xfrm>
            <a:off x="3357554" y="1142984"/>
            <a:ext cx="1017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 × N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9" name="圆角矩形标注 248"/>
          <p:cNvSpPr/>
          <p:nvPr/>
        </p:nvSpPr>
        <p:spPr>
          <a:xfrm>
            <a:off x="142876" y="5000636"/>
            <a:ext cx="785786" cy="571504"/>
          </a:xfrm>
          <a:prstGeom prst="wedgeRoundRectCallout">
            <a:avLst>
              <a:gd name="adj1" fmla="val 91199"/>
              <a:gd name="adj2" fmla="val 3481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/>
              <a:t>Fixed degree</a:t>
            </a:r>
            <a:endParaRPr lang="en-US" sz="1400" b="1" i="1" dirty="0"/>
          </a:p>
        </p:txBody>
      </p:sp>
      <p:grpSp>
        <p:nvGrpSpPr>
          <p:cNvPr id="165" name="组合 164"/>
          <p:cNvGrpSpPr/>
          <p:nvPr/>
        </p:nvGrpSpPr>
        <p:grpSpPr>
          <a:xfrm>
            <a:off x="109816" y="1600894"/>
            <a:ext cx="8748464" cy="5257130"/>
            <a:chOff x="72008" y="7389440"/>
            <a:chExt cx="8748464" cy="5257130"/>
          </a:xfrm>
        </p:grpSpPr>
        <p:sp>
          <p:nvSpPr>
            <p:cNvPr id="166" name="圆角矩形 165"/>
            <p:cNvSpPr/>
            <p:nvPr/>
          </p:nvSpPr>
          <p:spPr>
            <a:xfrm>
              <a:off x="72008" y="7389440"/>
              <a:ext cx="8748464" cy="525713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7" name="Picture 29" descr="http://www.shopit.ie/images/OR123000005421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778" y="8913668"/>
              <a:ext cx="1558908" cy="1800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8" name="Text Box 17"/>
            <p:cNvSpPr txBox="1">
              <a:spLocks noChangeArrowheads="1"/>
            </p:cNvSpPr>
            <p:nvPr/>
          </p:nvSpPr>
          <p:spPr bwMode="auto">
            <a:xfrm>
              <a:off x="432048" y="9389874"/>
              <a:ext cx="1290137" cy="619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5306" tIns="32653" rIns="65306" bIns="32653">
              <a:spAutoFit/>
            </a:bodyPr>
            <a:lstStyle>
              <a:lvl1pPr defTabSz="650875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650875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650875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650875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650875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Calibri" pitchFamily="34" charset="0"/>
                </a:rPr>
                <a:t>100 Terabits </a:t>
              </a:r>
              <a:r>
                <a:rPr lang="en-US" sz="1800" dirty="0">
                  <a:latin typeface="Calibri" pitchFamily="34" charset="0"/>
                </a:rPr>
                <a:t>X 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408919" y="8265596"/>
              <a:ext cx="2080054" cy="494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Optical fiber</a:t>
              </a:r>
              <a:endParaRPr lang="en-US" sz="2800" dirty="0"/>
            </a:p>
          </p:txBody>
        </p:sp>
        <p:grpSp>
          <p:nvGrpSpPr>
            <p:cNvPr id="170" name="组合 74"/>
            <p:cNvGrpSpPr/>
            <p:nvPr/>
          </p:nvGrpSpPr>
          <p:grpSpPr>
            <a:xfrm>
              <a:off x="6696746" y="8602699"/>
              <a:ext cx="1728192" cy="2171119"/>
              <a:chOff x="6489981" y="2136796"/>
              <a:chExt cx="2165352" cy="2357968"/>
            </a:xfrm>
          </p:grpSpPr>
          <p:sp>
            <p:nvSpPr>
              <p:cNvPr id="235" name="流程图: 联系 234"/>
              <p:cNvSpPr/>
              <p:nvPr/>
            </p:nvSpPr>
            <p:spPr>
              <a:xfrm>
                <a:off x="7164288" y="3028890"/>
                <a:ext cx="576064" cy="57606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/>
                  <a:t>C</a:t>
                </a:r>
                <a:endParaRPr lang="en-US" sz="2800" b="1" dirty="0"/>
              </a:p>
            </p:txBody>
          </p:sp>
          <p:cxnSp>
            <p:nvCxnSpPr>
              <p:cNvPr id="236" name="直接连接符 235"/>
              <p:cNvCxnSpPr>
                <a:stCxn id="235" idx="2"/>
              </p:cNvCxnSpPr>
              <p:nvPr/>
            </p:nvCxnSpPr>
            <p:spPr>
              <a:xfrm>
                <a:off x="7164288" y="3316923"/>
                <a:ext cx="32520" cy="8172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直接连接符 236"/>
              <p:cNvCxnSpPr>
                <a:stCxn id="235" idx="6"/>
              </p:cNvCxnSpPr>
              <p:nvPr/>
            </p:nvCxnSpPr>
            <p:spPr>
              <a:xfrm flipH="1">
                <a:off x="7733383" y="3316923"/>
                <a:ext cx="6968" cy="8172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直接连接符 237"/>
              <p:cNvCxnSpPr>
                <a:stCxn id="235" idx="0"/>
              </p:cNvCxnSpPr>
              <p:nvPr/>
            </p:nvCxnSpPr>
            <p:spPr>
              <a:xfrm flipH="1" flipV="1">
                <a:off x="7426769" y="2136796"/>
                <a:ext cx="25552" cy="8920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直接箭头连接符 238"/>
              <p:cNvCxnSpPr/>
              <p:nvPr/>
            </p:nvCxnSpPr>
            <p:spPr>
              <a:xfrm>
                <a:off x="7452320" y="2276872"/>
                <a:ext cx="0" cy="648072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arrow"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直接箭头连接符 239"/>
              <p:cNvCxnSpPr/>
              <p:nvPr/>
            </p:nvCxnSpPr>
            <p:spPr>
              <a:xfrm flipH="1" flipV="1">
                <a:off x="7164288" y="3532946"/>
                <a:ext cx="32520" cy="379318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直接箭头连接符 240"/>
              <p:cNvCxnSpPr/>
              <p:nvPr/>
            </p:nvCxnSpPr>
            <p:spPr>
              <a:xfrm flipV="1">
                <a:off x="7733383" y="3532946"/>
                <a:ext cx="6968" cy="379318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arrow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2" name="TextBox 241"/>
              <p:cNvSpPr txBox="1"/>
              <p:nvPr/>
            </p:nvSpPr>
            <p:spPr>
              <a:xfrm>
                <a:off x="6489981" y="4060219"/>
                <a:ext cx="962339" cy="434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Send</a:t>
                </a:r>
                <a:endParaRPr lang="en-US" sz="2000" dirty="0"/>
              </a:p>
            </p:txBody>
          </p:sp>
          <p:sp>
            <p:nvSpPr>
              <p:cNvPr id="243" name="TextBox 242"/>
              <p:cNvSpPr txBox="1"/>
              <p:nvPr/>
            </p:nvSpPr>
            <p:spPr>
              <a:xfrm>
                <a:off x="7380310" y="4060220"/>
                <a:ext cx="1275023" cy="434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Receive</a:t>
                </a:r>
                <a:endParaRPr lang="en-US" sz="2000" dirty="0"/>
              </a:p>
            </p:txBody>
          </p:sp>
          <p:sp>
            <p:nvSpPr>
              <p:cNvPr id="244" name="TextBox 243"/>
              <p:cNvSpPr txBox="1"/>
              <p:nvPr/>
            </p:nvSpPr>
            <p:spPr>
              <a:xfrm>
                <a:off x="6580203" y="2358728"/>
                <a:ext cx="1984907" cy="434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bidirectional</a:t>
                </a:r>
                <a:endParaRPr lang="en-US" sz="2000" dirty="0"/>
              </a:p>
            </p:txBody>
          </p:sp>
        </p:grpSp>
        <p:sp>
          <p:nvSpPr>
            <p:cNvPr id="171" name="TextBox 170"/>
            <p:cNvSpPr txBox="1"/>
            <p:nvPr/>
          </p:nvSpPr>
          <p:spPr>
            <a:xfrm>
              <a:off x="2555776" y="8265596"/>
              <a:ext cx="2508301" cy="494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WDM (DE)MUX</a:t>
              </a:r>
              <a:endParaRPr lang="en-US" sz="2800" dirty="0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6336704" y="8265596"/>
              <a:ext cx="2263589" cy="494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Circulator</a:t>
              </a:r>
            </a:p>
          </p:txBody>
        </p:sp>
        <p:grpSp>
          <p:nvGrpSpPr>
            <p:cNvPr id="173" name="组合 73"/>
            <p:cNvGrpSpPr/>
            <p:nvPr/>
          </p:nvGrpSpPr>
          <p:grpSpPr>
            <a:xfrm>
              <a:off x="2366617" y="8699928"/>
              <a:ext cx="1223561" cy="1702892"/>
              <a:chOff x="3779912" y="1772816"/>
              <a:chExt cx="1872208" cy="2088232"/>
            </a:xfrm>
          </p:grpSpPr>
          <p:grpSp>
            <p:nvGrpSpPr>
              <p:cNvPr id="217" name="组合 25"/>
              <p:cNvGrpSpPr/>
              <p:nvPr/>
            </p:nvGrpSpPr>
            <p:grpSpPr>
              <a:xfrm>
                <a:off x="3779912" y="1772816"/>
                <a:ext cx="1872208" cy="2088232"/>
                <a:chOff x="4067945" y="1628800"/>
                <a:chExt cx="1440160" cy="2088232"/>
              </a:xfrm>
            </p:grpSpPr>
            <p:sp>
              <p:nvSpPr>
                <p:cNvPr id="228" name="剪去同侧角的矩形 227"/>
                <p:cNvSpPr/>
                <p:nvPr/>
              </p:nvSpPr>
              <p:spPr>
                <a:xfrm>
                  <a:off x="4067945" y="2348880"/>
                  <a:ext cx="1440160" cy="648072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 smtClean="0"/>
                    <a:t>MUX</a:t>
                  </a:r>
                  <a:endParaRPr lang="en-US" sz="2400" b="1" dirty="0"/>
                </a:p>
              </p:txBody>
            </p:sp>
            <p:cxnSp>
              <p:nvCxnSpPr>
                <p:cNvPr id="229" name="直接连接符 228"/>
                <p:cNvCxnSpPr>
                  <a:stCxn id="228" idx="3"/>
                </p:cNvCxnSpPr>
                <p:nvPr/>
              </p:nvCxnSpPr>
              <p:spPr>
                <a:xfrm flipV="1">
                  <a:off x="4788025" y="1628800"/>
                  <a:ext cx="0" cy="72008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直接连接符 229"/>
                <p:cNvCxnSpPr/>
                <p:nvPr/>
              </p:nvCxnSpPr>
              <p:spPr>
                <a:xfrm flipH="1" flipV="1">
                  <a:off x="4211960" y="2996952"/>
                  <a:ext cx="22157" cy="72008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直接连接符 230"/>
                <p:cNvCxnSpPr/>
                <p:nvPr/>
              </p:nvCxnSpPr>
              <p:spPr>
                <a:xfrm flipH="1" flipV="1">
                  <a:off x="4499992" y="2996952"/>
                  <a:ext cx="11079" cy="72008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直接连接符 231"/>
                <p:cNvCxnSpPr/>
                <p:nvPr/>
              </p:nvCxnSpPr>
              <p:spPr>
                <a:xfrm flipH="1" flipV="1">
                  <a:off x="4788024" y="2996952"/>
                  <a:ext cx="1" cy="72008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直接连接符 232"/>
                <p:cNvCxnSpPr/>
                <p:nvPr/>
              </p:nvCxnSpPr>
              <p:spPr>
                <a:xfrm flipV="1">
                  <a:off x="5064979" y="2996952"/>
                  <a:ext cx="11077" cy="72008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直接连接符 233"/>
                <p:cNvCxnSpPr/>
                <p:nvPr/>
              </p:nvCxnSpPr>
              <p:spPr>
                <a:xfrm flipV="1">
                  <a:off x="5341933" y="2996952"/>
                  <a:ext cx="22155" cy="72008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8" name="直接箭头连接符 217"/>
              <p:cNvCxnSpPr/>
              <p:nvPr/>
            </p:nvCxnSpPr>
            <p:spPr>
              <a:xfrm flipV="1">
                <a:off x="4067944" y="3140968"/>
                <a:ext cx="0" cy="504056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直接箭头连接符 218"/>
              <p:cNvCxnSpPr/>
              <p:nvPr/>
            </p:nvCxnSpPr>
            <p:spPr>
              <a:xfrm flipV="1">
                <a:off x="4427984" y="3140968"/>
                <a:ext cx="0" cy="504056"/>
              </a:xfrm>
              <a:prstGeom prst="straightConnector1">
                <a:avLst/>
              </a:prstGeom>
              <a:ln w="38100">
                <a:solidFill>
                  <a:schemeClr val="accent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直接箭头连接符 219"/>
              <p:cNvCxnSpPr/>
              <p:nvPr/>
            </p:nvCxnSpPr>
            <p:spPr>
              <a:xfrm flipV="1">
                <a:off x="4788024" y="3140968"/>
                <a:ext cx="0" cy="504056"/>
              </a:xfrm>
              <a:prstGeom prst="straightConnector1">
                <a:avLst/>
              </a:prstGeom>
              <a:ln w="38100">
                <a:solidFill>
                  <a:schemeClr val="accent4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直接箭头连接符 220"/>
              <p:cNvCxnSpPr/>
              <p:nvPr/>
            </p:nvCxnSpPr>
            <p:spPr>
              <a:xfrm flipV="1">
                <a:off x="5148064" y="3140968"/>
                <a:ext cx="0" cy="504056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直接箭头连接符 221"/>
              <p:cNvCxnSpPr/>
              <p:nvPr/>
            </p:nvCxnSpPr>
            <p:spPr>
              <a:xfrm flipV="1">
                <a:off x="5580112" y="3140968"/>
                <a:ext cx="0" cy="504056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直接箭头连接符 222"/>
              <p:cNvCxnSpPr/>
              <p:nvPr/>
            </p:nvCxnSpPr>
            <p:spPr>
              <a:xfrm flipV="1">
                <a:off x="4572000" y="1988840"/>
                <a:ext cx="0" cy="504056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直接箭头连接符 223"/>
              <p:cNvCxnSpPr/>
              <p:nvPr/>
            </p:nvCxnSpPr>
            <p:spPr>
              <a:xfrm flipV="1">
                <a:off x="4644008" y="1988840"/>
                <a:ext cx="0" cy="504056"/>
              </a:xfrm>
              <a:prstGeom prst="straightConnector1">
                <a:avLst/>
              </a:prstGeom>
              <a:ln w="38100">
                <a:solidFill>
                  <a:schemeClr val="accent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直接箭头连接符 224"/>
              <p:cNvCxnSpPr/>
              <p:nvPr/>
            </p:nvCxnSpPr>
            <p:spPr>
              <a:xfrm flipV="1">
                <a:off x="4716016" y="1988840"/>
                <a:ext cx="0" cy="504056"/>
              </a:xfrm>
              <a:prstGeom prst="straightConnector1">
                <a:avLst/>
              </a:prstGeom>
              <a:ln w="38100">
                <a:solidFill>
                  <a:schemeClr val="accent4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直接箭头连接符 225"/>
              <p:cNvCxnSpPr/>
              <p:nvPr/>
            </p:nvCxnSpPr>
            <p:spPr>
              <a:xfrm flipV="1">
                <a:off x="4788024" y="1988840"/>
                <a:ext cx="0" cy="504056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直接箭头连接符 226"/>
              <p:cNvCxnSpPr/>
              <p:nvPr/>
            </p:nvCxnSpPr>
            <p:spPr>
              <a:xfrm flipV="1">
                <a:off x="4860032" y="1988840"/>
                <a:ext cx="0" cy="504056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组合 81"/>
            <p:cNvGrpSpPr/>
            <p:nvPr/>
          </p:nvGrpSpPr>
          <p:grpSpPr>
            <a:xfrm>
              <a:off x="3773713" y="8699926"/>
              <a:ext cx="1345918" cy="1702892"/>
              <a:chOff x="6804249" y="3933056"/>
              <a:chExt cx="1872208" cy="2088232"/>
            </a:xfrm>
          </p:grpSpPr>
          <p:grpSp>
            <p:nvGrpSpPr>
              <p:cNvPr id="199" name="组合 28"/>
              <p:cNvGrpSpPr/>
              <p:nvPr/>
            </p:nvGrpSpPr>
            <p:grpSpPr>
              <a:xfrm>
                <a:off x="6804249" y="3933056"/>
                <a:ext cx="1872208" cy="2088232"/>
                <a:chOff x="4067946" y="1628800"/>
                <a:chExt cx="1440160" cy="2088232"/>
              </a:xfrm>
            </p:grpSpPr>
            <p:sp>
              <p:nvSpPr>
                <p:cNvPr id="210" name="剪去同侧角的矩形 209"/>
                <p:cNvSpPr/>
                <p:nvPr/>
              </p:nvSpPr>
              <p:spPr>
                <a:xfrm>
                  <a:off x="4067946" y="2348880"/>
                  <a:ext cx="1440160" cy="648072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/>
                    <a:t>DEMUX</a:t>
                  </a:r>
                  <a:endParaRPr lang="en-US" sz="2000" b="1" dirty="0"/>
                </a:p>
              </p:txBody>
            </p:sp>
            <p:cxnSp>
              <p:nvCxnSpPr>
                <p:cNvPr id="211" name="直接连接符 210"/>
                <p:cNvCxnSpPr>
                  <a:stCxn id="210" idx="3"/>
                </p:cNvCxnSpPr>
                <p:nvPr/>
              </p:nvCxnSpPr>
              <p:spPr>
                <a:xfrm flipV="1">
                  <a:off x="4788025" y="1628800"/>
                  <a:ext cx="0" cy="72008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直接连接符 211"/>
                <p:cNvCxnSpPr/>
                <p:nvPr/>
              </p:nvCxnSpPr>
              <p:spPr>
                <a:xfrm flipH="1" flipV="1">
                  <a:off x="4211960" y="2996952"/>
                  <a:ext cx="22158" cy="72008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直接连接符 212"/>
                <p:cNvCxnSpPr/>
                <p:nvPr/>
              </p:nvCxnSpPr>
              <p:spPr>
                <a:xfrm flipH="1" flipV="1">
                  <a:off x="4499992" y="2996952"/>
                  <a:ext cx="11080" cy="72008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直接连接符 213"/>
                <p:cNvCxnSpPr/>
                <p:nvPr/>
              </p:nvCxnSpPr>
              <p:spPr>
                <a:xfrm flipH="1" flipV="1">
                  <a:off x="4788024" y="2996952"/>
                  <a:ext cx="2" cy="72008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直接连接符 214"/>
                <p:cNvCxnSpPr/>
                <p:nvPr/>
              </p:nvCxnSpPr>
              <p:spPr>
                <a:xfrm flipV="1">
                  <a:off x="5064980" y="2996952"/>
                  <a:ext cx="11076" cy="72008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直接连接符 215"/>
                <p:cNvCxnSpPr/>
                <p:nvPr/>
              </p:nvCxnSpPr>
              <p:spPr>
                <a:xfrm flipV="1">
                  <a:off x="5341934" y="2996952"/>
                  <a:ext cx="22155" cy="72008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0" name="直接箭头连接符 199"/>
              <p:cNvCxnSpPr/>
              <p:nvPr/>
            </p:nvCxnSpPr>
            <p:spPr>
              <a:xfrm flipV="1">
                <a:off x="7596336" y="4149080"/>
                <a:ext cx="0" cy="504056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箭头连接符 200"/>
              <p:cNvCxnSpPr/>
              <p:nvPr/>
            </p:nvCxnSpPr>
            <p:spPr>
              <a:xfrm flipV="1">
                <a:off x="7668344" y="4149080"/>
                <a:ext cx="0" cy="504056"/>
              </a:xfrm>
              <a:prstGeom prst="straightConnector1">
                <a:avLst/>
              </a:prstGeom>
              <a:ln w="38100">
                <a:solidFill>
                  <a:schemeClr val="accent5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箭头连接符 201"/>
              <p:cNvCxnSpPr/>
              <p:nvPr/>
            </p:nvCxnSpPr>
            <p:spPr>
              <a:xfrm flipV="1">
                <a:off x="7740352" y="4149080"/>
                <a:ext cx="0" cy="504056"/>
              </a:xfrm>
              <a:prstGeom prst="straightConnector1">
                <a:avLst/>
              </a:prstGeom>
              <a:ln w="38100">
                <a:solidFill>
                  <a:schemeClr val="accent4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箭头连接符 202"/>
              <p:cNvCxnSpPr/>
              <p:nvPr/>
            </p:nvCxnSpPr>
            <p:spPr>
              <a:xfrm flipV="1">
                <a:off x="7812360" y="4149080"/>
                <a:ext cx="0" cy="504056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箭头连接符 203"/>
              <p:cNvCxnSpPr/>
              <p:nvPr/>
            </p:nvCxnSpPr>
            <p:spPr>
              <a:xfrm flipV="1">
                <a:off x="7884368" y="4149080"/>
                <a:ext cx="0" cy="504056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直接箭头连接符 204"/>
              <p:cNvCxnSpPr/>
              <p:nvPr/>
            </p:nvCxnSpPr>
            <p:spPr>
              <a:xfrm flipV="1">
                <a:off x="7092280" y="5301208"/>
                <a:ext cx="0" cy="504056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直接箭头连接符 205"/>
              <p:cNvCxnSpPr/>
              <p:nvPr/>
            </p:nvCxnSpPr>
            <p:spPr>
              <a:xfrm flipV="1">
                <a:off x="7452321" y="5301208"/>
                <a:ext cx="0" cy="504056"/>
              </a:xfrm>
              <a:prstGeom prst="straightConnector1">
                <a:avLst/>
              </a:prstGeom>
              <a:ln w="38100">
                <a:solidFill>
                  <a:schemeClr val="accent5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直接箭头连接符 206"/>
              <p:cNvCxnSpPr/>
              <p:nvPr/>
            </p:nvCxnSpPr>
            <p:spPr>
              <a:xfrm flipV="1">
                <a:off x="7812361" y="5301208"/>
                <a:ext cx="0" cy="504056"/>
              </a:xfrm>
              <a:prstGeom prst="straightConnector1">
                <a:avLst/>
              </a:prstGeom>
              <a:ln w="38100">
                <a:solidFill>
                  <a:schemeClr val="accent4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直接箭头连接符 207"/>
              <p:cNvCxnSpPr/>
              <p:nvPr/>
            </p:nvCxnSpPr>
            <p:spPr>
              <a:xfrm flipV="1">
                <a:off x="8172401" y="5301208"/>
                <a:ext cx="0" cy="504056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直接箭头连接符 208"/>
              <p:cNvCxnSpPr/>
              <p:nvPr/>
            </p:nvCxnSpPr>
            <p:spPr>
              <a:xfrm flipV="1">
                <a:off x="8604448" y="5301208"/>
                <a:ext cx="0" cy="504056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5" name="TextBox 174"/>
            <p:cNvSpPr txBox="1"/>
            <p:nvPr/>
          </p:nvSpPr>
          <p:spPr>
            <a:xfrm>
              <a:off x="2672508" y="10334704"/>
              <a:ext cx="927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32 port</a:t>
              </a:r>
              <a:endParaRPr lang="en-US" dirty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4104456" y="10334704"/>
              <a:ext cx="9214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32 port</a:t>
              </a:r>
              <a:endParaRPr lang="en-US" dirty="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5220072" y="8267935"/>
              <a:ext cx="1347658" cy="501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Coupler</a:t>
              </a:r>
              <a:endParaRPr lang="en-US" sz="2800" dirty="0"/>
            </a:p>
          </p:txBody>
        </p:sp>
        <p:grpSp>
          <p:nvGrpSpPr>
            <p:cNvPr id="178" name="组合 76"/>
            <p:cNvGrpSpPr/>
            <p:nvPr/>
          </p:nvGrpSpPr>
          <p:grpSpPr>
            <a:xfrm>
              <a:off x="5364343" y="8708717"/>
              <a:ext cx="1223561" cy="1702890"/>
              <a:chOff x="3779912" y="1772817"/>
              <a:chExt cx="1872208" cy="2088231"/>
            </a:xfrm>
          </p:grpSpPr>
          <p:grpSp>
            <p:nvGrpSpPr>
              <p:cNvPr id="183" name="组合 25"/>
              <p:cNvGrpSpPr/>
              <p:nvPr/>
            </p:nvGrpSpPr>
            <p:grpSpPr>
              <a:xfrm>
                <a:off x="3779912" y="1772817"/>
                <a:ext cx="1872208" cy="2088231"/>
                <a:chOff x="4067945" y="1628801"/>
                <a:chExt cx="1440160" cy="2088231"/>
              </a:xfrm>
            </p:grpSpPr>
            <p:sp>
              <p:nvSpPr>
                <p:cNvPr id="193" name="剪去同侧角的矩形 192"/>
                <p:cNvSpPr/>
                <p:nvPr/>
              </p:nvSpPr>
              <p:spPr>
                <a:xfrm>
                  <a:off x="4067945" y="2348880"/>
                  <a:ext cx="1440160" cy="648072"/>
                </a:xfrm>
                <a:prstGeom prst="snip2SameRect">
                  <a:avLst>
                    <a:gd name="adj1" fmla="val 3678"/>
                    <a:gd name="adj2" fmla="val 0"/>
                  </a:avLst>
                </a:prstGeom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 smtClean="0"/>
                    <a:t>Coupler</a:t>
                  </a:r>
                  <a:endParaRPr lang="en-US" sz="2400" b="1" dirty="0"/>
                </a:p>
              </p:txBody>
            </p:sp>
            <p:cxnSp>
              <p:nvCxnSpPr>
                <p:cNvPr id="194" name="直接连接符 193"/>
                <p:cNvCxnSpPr>
                  <a:stCxn id="193" idx="3"/>
                </p:cNvCxnSpPr>
                <p:nvPr/>
              </p:nvCxnSpPr>
              <p:spPr>
                <a:xfrm flipV="1">
                  <a:off x="4788025" y="1628801"/>
                  <a:ext cx="0" cy="720079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直接连接符 194"/>
                <p:cNvCxnSpPr/>
                <p:nvPr/>
              </p:nvCxnSpPr>
              <p:spPr>
                <a:xfrm flipH="1" flipV="1">
                  <a:off x="4211960" y="2996952"/>
                  <a:ext cx="22157" cy="72008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直接连接符 195"/>
                <p:cNvCxnSpPr/>
                <p:nvPr/>
              </p:nvCxnSpPr>
              <p:spPr>
                <a:xfrm flipH="1" flipV="1">
                  <a:off x="4644009" y="2996952"/>
                  <a:ext cx="1" cy="72008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直接连接符 196"/>
                <p:cNvCxnSpPr/>
                <p:nvPr/>
              </p:nvCxnSpPr>
              <p:spPr>
                <a:xfrm flipV="1">
                  <a:off x="5004049" y="2996952"/>
                  <a:ext cx="11077" cy="72008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直接连接符 197"/>
                <p:cNvCxnSpPr/>
                <p:nvPr/>
              </p:nvCxnSpPr>
              <p:spPr>
                <a:xfrm flipV="1">
                  <a:off x="5341933" y="2996952"/>
                  <a:ext cx="22155" cy="72008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4" name="直接箭头连接符 183"/>
              <p:cNvCxnSpPr/>
              <p:nvPr/>
            </p:nvCxnSpPr>
            <p:spPr>
              <a:xfrm flipV="1">
                <a:off x="4067944" y="3140968"/>
                <a:ext cx="0" cy="504056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直接箭头连接符 184"/>
              <p:cNvCxnSpPr/>
              <p:nvPr/>
            </p:nvCxnSpPr>
            <p:spPr>
              <a:xfrm flipV="1">
                <a:off x="4622406" y="3140968"/>
                <a:ext cx="0" cy="504056"/>
              </a:xfrm>
              <a:prstGeom prst="straightConnector1">
                <a:avLst/>
              </a:prstGeom>
              <a:ln w="38100">
                <a:solidFill>
                  <a:schemeClr val="accent4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接箭头连接符 185"/>
              <p:cNvCxnSpPr/>
              <p:nvPr/>
            </p:nvCxnSpPr>
            <p:spPr>
              <a:xfrm flipV="1">
                <a:off x="5148064" y="3140968"/>
                <a:ext cx="0" cy="504056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接箭头连接符 186"/>
              <p:cNvCxnSpPr/>
              <p:nvPr/>
            </p:nvCxnSpPr>
            <p:spPr>
              <a:xfrm flipV="1">
                <a:off x="5580112" y="3140968"/>
                <a:ext cx="0" cy="504056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接箭头连接符 187"/>
              <p:cNvCxnSpPr/>
              <p:nvPr/>
            </p:nvCxnSpPr>
            <p:spPr>
              <a:xfrm flipV="1">
                <a:off x="4572000" y="1988840"/>
                <a:ext cx="0" cy="504056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接箭头连接符 188"/>
              <p:cNvCxnSpPr/>
              <p:nvPr/>
            </p:nvCxnSpPr>
            <p:spPr>
              <a:xfrm flipV="1">
                <a:off x="4644008" y="1988840"/>
                <a:ext cx="0" cy="504056"/>
              </a:xfrm>
              <a:prstGeom prst="straightConnector1">
                <a:avLst/>
              </a:prstGeom>
              <a:ln w="38100">
                <a:solidFill>
                  <a:schemeClr val="accent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接箭头连接符 189"/>
              <p:cNvCxnSpPr/>
              <p:nvPr/>
            </p:nvCxnSpPr>
            <p:spPr>
              <a:xfrm flipV="1">
                <a:off x="4716016" y="1988840"/>
                <a:ext cx="0" cy="504056"/>
              </a:xfrm>
              <a:prstGeom prst="straightConnector1">
                <a:avLst/>
              </a:prstGeom>
              <a:ln w="38100">
                <a:solidFill>
                  <a:schemeClr val="accent4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接箭头连接符 190"/>
              <p:cNvCxnSpPr/>
              <p:nvPr/>
            </p:nvCxnSpPr>
            <p:spPr>
              <a:xfrm flipV="1">
                <a:off x="4788024" y="1988840"/>
                <a:ext cx="0" cy="504056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直接箭头连接符 191"/>
              <p:cNvCxnSpPr/>
              <p:nvPr/>
            </p:nvCxnSpPr>
            <p:spPr>
              <a:xfrm flipV="1">
                <a:off x="4860032" y="1988840"/>
                <a:ext cx="0" cy="504056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9" name="TextBox 178"/>
            <p:cNvSpPr txBox="1"/>
            <p:nvPr/>
          </p:nvSpPr>
          <p:spPr>
            <a:xfrm>
              <a:off x="5616624" y="10334704"/>
              <a:ext cx="856493" cy="349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 port</a:t>
              </a:r>
              <a:endParaRPr lang="en-US" dirty="0"/>
            </a:p>
          </p:txBody>
        </p:sp>
        <p:cxnSp>
          <p:nvCxnSpPr>
            <p:cNvPr id="180" name="直接箭头连接符 179"/>
            <p:cNvCxnSpPr/>
            <p:nvPr/>
          </p:nvCxnSpPr>
          <p:spPr>
            <a:xfrm flipV="1">
              <a:off x="5914945" y="9846207"/>
              <a:ext cx="0" cy="411043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流程图: 过程 180"/>
            <p:cNvSpPr/>
            <p:nvPr/>
          </p:nvSpPr>
          <p:spPr>
            <a:xfrm>
              <a:off x="1715082" y="10789206"/>
              <a:ext cx="5572164" cy="1785950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dirty="0" smtClean="0"/>
                <a:t>Common features: 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2800" dirty="0" smtClean="0"/>
                <a:t> Support high bit-rate, high capacity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2800" dirty="0" smtClean="0"/>
                <a:t> Power-efficient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2800" dirty="0" smtClean="0"/>
                <a:t> Small and compact (except MEMS)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395536" y="7499669"/>
              <a:ext cx="60486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Other optical devices:</a:t>
              </a:r>
              <a:endParaRPr lang="en-US" sz="3600" dirty="0"/>
            </a:p>
          </p:txBody>
        </p:sp>
      </p:grpSp>
    </p:spTree>
    <p:custDataLst>
      <p:tags r:id="rId1"/>
    </p:custDataLst>
  </p:cSld>
  <p:clrMapOvr>
    <a:masterClrMapping/>
  </p:clrMapOvr>
  <p:transition advTm="304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63" grpId="0" animBg="1"/>
      <p:bldP spid="247" grpId="0" animBg="1"/>
      <p:bldP spid="2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OSA Architecture Overview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4"/>
            <a:ext cx="8892480" cy="527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标注 10"/>
          <p:cNvSpPr/>
          <p:nvPr/>
        </p:nvSpPr>
        <p:spPr>
          <a:xfrm>
            <a:off x="1115616" y="1357298"/>
            <a:ext cx="1368152" cy="558394"/>
          </a:xfrm>
          <a:prstGeom prst="wedgeRectCallout">
            <a:avLst>
              <a:gd name="adj1" fmla="val 6027"/>
              <a:gd name="adj2" fmla="val 20219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Send part</a:t>
            </a:r>
            <a:endParaRPr lang="en-US" dirty="0"/>
          </a:p>
        </p:txBody>
      </p:sp>
      <p:sp>
        <p:nvSpPr>
          <p:cNvPr id="10" name="矩形 9"/>
          <p:cNvSpPr/>
          <p:nvPr/>
        </p:nvSpPr>
        <p:spPr>
          <a:xfrm>
            <a:off x="539552" y="2780929"/>
            <a:ext cx="1656184" cy="1080120"/>
          </a:xfrm>
          <a:prstGeom prst="rect">
            <a:avLst/>
          </a:prstGeom>
          <a:solidFill>
            <a:srgbClr val="4F81BD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矩形 12"/>
          <p:cNvSpPr/>
          <p:nvPr/>
        </p:nvSpPr>
        <p:spPr>
          <a:xfrm>
            <a:off x="2555776" y="2780929"/>
            <a:ext cx="1584176" cy="1080120"/>
          </a:xfrm>
          <a:prstGeom prst="rect">
            <a:avLst/>
          </a:prstGeom>
          <a:solidFill>
            <a:srgbClr val="4F81BD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580112" y="126876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(MEMS 320 ports)</a:t>
            </a:r>
            <a:endParaRPr lang="en-US" sz="2400" dirty="0"/>
          </a:p>
        </p:txBody>
      </p:sp>
      <p:sp>
        <p:nvSpPr>
          <p:cNvPr id="18" name="矩形 17"/>
          <p:cNvSpPr/>
          <p:nvPr/>
        </p:nvSpPr>
        <p:spPr>
          <a:xfrm>
            <a:off x="467544" y="4365105"/>
            <a:ext cx="1872208" cy="1008112"/>
          </a:xfrm>
          <a:prstGeom prst="rect">
            <a:avLst/>
          </a:prstGeom>
          <a:solidFill>
            <a:srgbClr val="4F81BD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矩形标注 18"/>
          <p:cNvSpPr/>
          <p:nvPr/>
        </p:nvSpPr>
        <p:spPr>
          <a:xfrm>
            <a:off x="2987824" y="1357298"/>
            <a:ext cx="1368152" cy="558395"/>
          </a:xfrm>
          <a:prstGeom prst="wedgeRectCallout">
            <a:avLst>
              <a:gd name="adj1" fmla="val 6027"/>
              <a:gd name="adj2" fmla="val 20219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Receive part</a:t>
            </a:r>
            <a:endParaRPr lang="en-US" dirty="0"/>
          </a:p>
        </p:txBody>
      </p:sp>
      <p:sp>
        <p:nvSpPr>
          <p:cNvPr id="20" name="矩形标注 19"/>
          <p:cNvSpPr/>
          <p:nvPr/>
        </p:nvSpPr>
        <p:spPr>
          <a:xfrm>
            <a:off x="2843808" y="4581129"/>
            <a:ext cx="1368152" cy="648072"/>
          </a:xfrm>
          <a:prstGeom prst="wedgeRectCallout">
            <a:avLst>
              <a:gd name="adj1" fmla="val -90512"/>
              <a:gd name="adj2" fmla="val -1953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Top-of-Rack switch</a:t>
            </a:r>
            <a:endParaRPr lang="en-US" dirty="0"/>
          </a:p>
        </p:txBody>
      </p:sp>
      <p:sp>
        <p:nvSpPr>
          <p:cNvPr id="12" name="矩形 11"/>
          <p:cNvSpPr/>
          <p:nvPr/>
        </p:nvSpPr>
        <p:spPr>
          <a:xfrm>
            <a:off x="4572000" y="4365104"/>
            <a:ext cx="1872208" cy="1008112"/>
          </a:xfrm>
          <a:prstGeom prst="rect">
            <a:avLst/>
          </a:prstGeom>
          <a:solidFill>
            <a:srgbClr val="4F81BD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矩形 13"/>
          <p:cNvSpPr/>
          <p:nvPr/>
        </p:nvSpPr>
        <p:spPr>
          <a:xfrm>
            <a:off x="6948264" y="4365104"/>
            <a:ext cx="1872208" cy="1008112"/>
          </a:xfrm>
          <a:prstGeom prst="rect">
            <a:avLst/>
          </a:prstGeom>
          <a:solidFill>
            <a:srgbClr val="4F81BD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弧形 102"/>
          <p:cNvSpPr/>
          <p:nvPr/>
        </p:nvSpPr>
        <p:spPr>
          <a:xfrm rot="19026505">
            <a:off x="158553" y="1932619"/>
            <a:ext cx="2320960" cy="2217408"/>
          </a:xfrm>
          <a:prstGeom prst="arc">
            <a:avLst>
              <a:gd name="adj1" fmla="val 16657605"/>
              <a:gd name="adj2" fmla="val 21145598"/>
            </a:avLst>
          </a:prstGeom>
          <a:ln w="57150">
            <a:solidFill>
              <a:srgbClr val="4A7EBB">
                <a:alpha val="50196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弧形 107"/>
          <p:cNvSpPr/>
          <p:nvPr/>
        </p:nvSpPr>
        <p:spPr>
          <a:xfrm rot="19026505">
            <a:off x="4230519" y="2004057"/>
            <a:ext cx="2320960" cy="2217408"/>
          </a:xfrm>
          <a:prstGeom prst="arc">
            <a:avLst>
              <a:gd name="adj1" fmla="val 16657605"/>
              <a:gd name="adj2" fmla="val 21145598"/>
            </a:avLst>
          </a:prstGeom>
          <a:ln w="57150">
            <a:solidFill>
              <a:srgbClr val="4A7EBB">
                <a:alpha val="50196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弧形 108"/>
          <p:cNvSpPr/>
          <p:nvPr/>
        </p:nvSpPr>
        <p:spPr>
          <a:xfrm rot="19026505">
            <a:off x="6664487" y="1993593"/>
            <a:ext cx="2320960" cy="2217408"/>
          </a:xfrm>
          <a:prstGeom prst="arc">
            <a:avLst>
              <a:gd name="adj1" fmla="val 16657605"/>
              <a:gd name="adj2" fmla="val 21145598"/>
            </a:avLst>
          </a:prstGeom>
          <a:ln w="57150">
            <a:solidFill>
              <a:srgbClr val="4A7EBB">
                <a:alpha val="50196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34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0" grpId="0" animBg="1"/>
      <p:bldP spid="10" grpId="1" animBg="1"/>
      <p:bldP spid="13" grpId="0" animBg="1"/>
      <p:bldP spid="13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12" grpId="0" animBg="1"/>
      <p:bldP spid="12" grpId="1" animBg="1"/>
      <p:bldP spid="14" grpId="0" animBg="1"/>
      <p:bldP spid="14" grpId="1" animBg="1"/>
      <p:bldP spid="103" grpId="0" animBg="1"/>
      <p:bldP spid="108" grpId="0" animBg="1"/>
      <p:bldP spid="10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OSA Architecture Overview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4"/>
            <a:ext cx="8892480" cy="527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580112" y="126876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(MEMS 320 ports)</a:t>
            </a:r>
            <a:endParaRPr lang="en-US" sz="2400" dirty="0"/>
          </a:p>
        </p:txBody>
      </p:sp>
      <p:sp>
        <p:nvSpPr>
          <p:cNvPr id="104" name="椭圆 103"/>
          <p:cNvSpPr/>
          <p:nvPr/>
        </p:nvSpPr>
        <p:spPr>
          <a:xfrm>
            <a:off x="5004048" y="2132856"/>
            <a:ext cx="936104" cy="21602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椭圆 104"/>
          <p:cNvSpPr/>
          <p:nvPr/>
        </p:nvSpPr>
        <p:spPr>
          <a:xfrm>
            <a:off x="7452320" y="2132856"/>
            <a:ext cx="936104" cy="21602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16"/>
          <p:cNvGrpSpPr/>
          <p:nvPr/>
        </p:nvGrpSpPr>
        <p:grpSpPr>
          <a:xfrm>
            <a:off x="142844" y="928670"/>
            <a:ext cx="8786874" cy="4578679"/>
            <a:chOff x="-32" y="1142984"/>
            <a:chExt cx="8786874" cy="4578679"/>
          </a:xfrm>
        </p:grpSpPr>
        <p:sp>
          <p:nvSpPr>
            <p:cNvPr id="21" name="圆角矩形 20"/>
            <p:cNvSpPr/>
            <p:nvPr/>
          </p:nvSpPr>
          <p:spPr>
            <a:xfrm>
              <a:off x="-32" y="1142984"/>
              <a:ext cx="8786874" cy="450059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梯形 21"/>
            <p:cNvSpPr/>
            <p:nvPr/>
          </p:nvSpPr>
          <p:spPr>
            <a:xfrm rot="10800000">
              <a:off x="1000100" y="3929066"/>
              <a:ext cx="1285884" cy="500066"/>
            </a:xfrm>
            <a:prstGeom prst="trapezoid">
              <a:avLst>
                <a:gd name="adj" fmla="val 56030"/>
              </a:avLst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1000100" y="2357430"/>
              <a:ext cx="6929486" cy="857256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MEMS (320 ports)</a:t>
              </a:r>
              <a:endParaRPr lang="en-US" sz="2800" dirty="0"/>
            </a:p>
          </p:txBody>
        </p:sp>
        <p:cxnSp>
          <p:nvCxnSpPr>
            <p:cNvPr id="24" name="直接连接符 23"/>
            <p:cNvCxnSpPr/>
            <p:nvPr/>
          </p:nvCxnSpPr>
          <p:spPr>
            <a:xfrm rot="5400000">
              <a:off x="856430" y="3571876"/>
              <a:ext cx="714380" cy="1588"/>
            </a:xfrm>
            <a:prstGeom prst="line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rot="5400000">
              <a:off x="1142182" y="3571082"/>
              <a:ext cx="714380" cy="1588"/>
            </a:xfrm>
            <a:prstGeom prst="line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rot="5400000">
              <a:off x="1427934" y="3571082"/>
              <a:ext cx="714380" cy="1588"/>
            </a:xfrm>
            <a:prstGeom prst="line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rot="5400000">
              <a:off x="1715274" y="3571082"/>
              <a:ext cx="714380" cy="1588"/>
            </a:xfrm>
            <a:prstGeom prst="line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stCxn id="31" idx="0"/>
              <a:endCxn id="22" idx="0"/>
            </p:cNvCxnSpPr>
            <p:nvPr/>
          </p:nvCxnSpPr>
          <p:spPr>
            <a:xfrm rot="5400000" flipH="1" flipV="1">
              <a:off x="1643042" y="4429132"/>
              <a:ext cx="1588" cy="1588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曲线连接符 24"/>
            <p:cNvCxnSpPr>
              <a:endCxn id="22" idx="0"/>
            </p:cNvCxnSpPr>
            <p:nvPr/>
          </p:nvCxnSpPr>
          <p:spPr>
            <a:xfrm flipV="1">
              <a:off x="1071538" y="4429132"/>
              <a:ext cx="571504" cy="500066"/>
            </a:xfrm>
            <a:prstGeom prst="curvedConnector2">
              <a:avLst/>
            </a:prstGeom>
            <a:ln w="28575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形状 29"/>
            <p:cNvCxnSpPr>
              <a:endCxn id="22" idx="0"/>
            </p:cNvCxnSpPr>
            <p:nvPr/>
          </p:nvCxnSpPr>
          <p:spPr>
            <a:xfrm rot="10800000">
              <a:off x="1643042" y="4429132"/>
              <a:ext cx="571504" cy="500066"/>
            </a:xfrm>
            <a:prstGeom prst="curvedConnector2">
              <a:avLst/>
            </a:prstGeom>
            <a:ln w="28575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928662" y="4429132"/>
              <a:ext cx="1428760" cy="71438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/>
                <a:t>ToR</a:t>
              </a:r>
              <a:endParaRPr lang="en-US" sz="28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85852" y="3929066"/>
              <a:ext cx="857256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WSS</a:t>
              </a:r>
              <a:endParaRPr lang="en-US" sz="2400" dirty="0"/>
            </a:p>
          </p:txBody>
        </p:sp>
        <p:sp>
          <p:nvSpPr>
            <p:cNvPr id="33" name="梯形 32"/>
            <p:cNvSpPr/>
            <p:nvPr/>
          </p:nvSpPr>
          <p:spPr>
            <a:xfrm rot="10800000">
              <a:off x="2928926" y="3929066"/>
              <a:ext cx="1285884" cy="500066"/>
            </a:xfrm>
            <a:prstGeom prst="trapezoid">
              <a:avLst>
                <a:gd name="adj" fmla="val 56030"/>
              </a:avLst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直接连接符 33"/>
            <p:cNvCxnSpPr/>
            <p:nvPr/>
          </p:nvCxnSpPr>
          <p:spPr>
            <a:xfrm rot="5400000">
              <a:off x="2785256" y="3571876"/>
              <a:ext cx="714380" cy="1588"/>
            </a:xfrm>
            <a:prstGeom prst="line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rot="5400000">
              <a:off x="3071008" y="3571082"/>
              <a:ext cx="714380" cy="1588"/>
            </a:xfrm>
            <a:prstGeom prst="line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rot="5400000">
              <a:off x="3356760" y="3571082"/>
              <a:ext cx="714380" cy="1588"/>
            </a:xfrm>
            <a:prstGeom prst="line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rot="5400000">
              <a:off x="3644100" y="3571082"/>
              <a:ext cx="714380" cy="1588"/>
            </a:xfrm>
            <a:prstGeom prst="line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>
              <a:stCxn id="41" idx="0"/>
              <a:endCxn id="33" idx="0"/>
            </p:cNvCxnSpPr>
            <p:nvPr/>
          </p:nvCxnSpPr>
          <p:spPr>
            <a:xfrm rot="5400000" flipH="1" flipV="1">
              <a:off x="3571868" y="4429132"/>
              <a:ext cx="1588" cy="1588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曲线连接符 24"/>
            <p:cNvCxnSpPr>
              <a:endCxn id="33" idx="0"/>
            </p:cNvCxnSpPr>
            <p:nvPr/>
          </p:nvCxnSpPr>
          <p:spPr>
            <a:xfrm flipV="1">
              <a:off x="3000364" y="4429132"/>
              <a:ext cx="571504" cy="500066"/>
            </a:xfrm>
            <a:prstGeom prst="curvedConnector2">
              <a:avLst/>
            </a:prstGeom>
            <a:ln w="28575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形状 39"/>
            <p:cNvCxnSpPr>
              <a:endCxn id="33" idx="0"/>
            </p:cNvCxnSpPr>
            <p:nvPr/>
          </p:nvCxnSpPr>
          <p:spPr>
            <a:xfrm rot="10800000">
              <a:off x="3571868" y="4429132"/>
              <a:ext cx="571504" cy="500066"/>
            </a:xfrm>
            <a:prstGeom prst="curvedConnector2">
              <a:avLst/>
            </a:prstGeom>
            <a:ln w="28575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矩形 40"/>
            <p:cNvSpPr/>
            <p:nvPr/>
          </p:nvSpPr>
          <p:spPr>
            <a:xfrm>
              <a:off x="2857488" y="4429132"/>
              <a:ext cx="1428760" cy="71438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/>
                <a:t>ToR</a:t>
              </a:r>
              <a:endParaRPr lang="en-US" sz="28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14678" y="3929066"/>
              <a:ext cx="857256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WSS</a:t>
              </a:r>
              <a:endParaRPr lang="en-US" sz="2400" dirty="0"/>
            </a:p>
          </p:txBody>
        </p:sp>
        <p:sp>
          <p:nvSpPr>
            <p:cNvPr id="43" name="梯形 42"/>
            <p:cNvSpPr/>
            <p:nvPr/>
          </p:nvSpPr>
          <p:spPr>
            <a:xfrm rot="10800000">
              <a:off x="6643702" y="3929066"/>
              <a:ext cx="1285884" cy="500066"/>
            </a:xfrm>
            <a:prstGeom prst="trapezoid">
              <a:avLst>
                <a:gd name="adj" fmla="val 56030"/>
              </a:avLst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4" name="直接连接符 43"/>
            <p:cNvCxnSpPr/>
            <p:nvPr/>
          </p:nvCxnSpPr>
          <p:spPr>
            <a:xfrm rot="5400000">
              <a:off x="6500032" y="3571876"/>
              <a:ext cx="714380" cy="1588"/>
            </a:xfrm>
            <a:prstGeom prst="line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rot="5400000">
              <a:off x="6785784" y="3571082"/>
              <a:ext cx="714380" cy="1588"/>
            </a:xfrm>
            <a:prstGeom prst="line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rot="5400000">
              <a:off x="7071536" y="3571082"/>
              <a:ext cx="714380" cy="1588"/>
            </a:xfrm>
            <a:prstGeom prst="line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rot="5400000">
              <a:off x="7358876" y="3571082"/>
              <a:ext cx="714380" cy="1588"/>
            </a:xfrm>
            <a:prstGeom prst="line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>
              <a:stCxn id="51" idx="0"/>
              <a:endCxn id="43" idx="0"/>
            </p:cNvCxnSpPr>
            <p:nvPr/>
          </p:nvCxnSpPr>
          <p:spPr>
            <a:xfrm rot="5400000" flipH="1" flipV="1">
              <a:off x="7286644" y="4429132"/>
              <a:ext cx="1588" cy="1588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曲线连接符 24"/>
            <p:cNvCxnSpPr>
              <a:endCxn id="43" idx="0"/>
            </p:cNvCxnSpPr>
            <p:nvPr/>
          </p:nvCxnSpPr>
          <p:spPr>
            <a:xfrm flipV="1">
              <a:off x="6715140" y="4429132"/>
              <a:ext cx="571504" cy="500066"/>
            </a:xfrm>
            <a:prstGeom prst="curvedConnector2">
              <a:avLst/>
            </a:prstGeom>
            <a:ln w="28575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形状 49"/>
            <p:cNvCxnSpPr>
              <a:endCxn id="43" idx="0"/>
            </p:cNvCxnSpPr>
            <p:nvPr/>
          </p:nvCxnSpPr>
          <p:spPr>
            <a:xfrm rot="10800000">
              <a:off x="7286644" y="4429132"/>
              <a:ext cx="571504" cy="500066"/>
            </a:xfrm>
            <a:prstGeom prst="curvedConnector2">
              <a:avLst/>
            </a:prstGeom>
            <a:ln w="28575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矩形 50"/>
            <p:cNvSpPr/>
            <p:nvPr/>
          </p:nvSpPr>
          <p:spPr>
            <a:xfrm>
              <a:off x="6572264" y="4429132"/>
              <a:ext cx="1428760" cy="71438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/>
                <a:t>ToR</a:t>
              </a:r>
              <a:endParaRPr lang="en-US" sz="28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929454" y="3929066"/>
              <a:ext cx="857256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WSS</a:t>
              </a:r>
              <a:endParaRPr lang="en-US" sz="24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643438" y="4292750"/>
              <a:ext cx="11430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…</a:t>
              </a:r>
              <a:endParaRPr lang="en-US" sz="4000" dirty="0"/>
            </a:p>
          </p:txBody>
        </p:sp>
        <p:sp>
          <p:nvSpPr>
            <p:cNvPr id="54" name="弧形 53"/>
            <p:cNvSpPr/>
            <p:nvPr/>
          </p:nvSpPr>
          <p:spPr>
            <a:xfrm rot="19026505">
              <a:off x="2373131" y="3504255"/>
              <a:ext cx="2320960" cy="2217408"/>
            </a:xfrm>
            <a:prstGeom prst="arc">
              <a:avLst>
                <a:gd name="adj1" fmla="val 16657605"/>
                <a:gd name="adj2" fmla="val 21145598"/>
              </a:avLst>
            </a:prstGeom>
            <a:ln w="57150">
              <a:solidFill>
                <a:srgbClr val="4A7EBB">
                  <a:alpha val="50196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14810" y="3357562"/>
              <a:ext cx="1000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C00000"/>
                  </a:solidFill>
                </a:rPr>
                <a:t>k </a:t>
              </a:r>
              <a:endParaRPr lang="en-US" sz="24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85720" y="1282471"/>
              <a:ext cx="2714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At its core</a:t>
              </a:r>
              <a:endPara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57" name="矩形标注 56"/>
          <p:cNvSpPr/>
          <p:nvPr/>
        </p:nvSpPr>
        <p:spPr>
          <a:xfrm>
            <a:off x="4429124" y="3709622"/>
            <a:ext cx="1928826" cy="648072"/>
          </a:xfrm>
          <a:prstGeom prst="wedgeRectCallout">
            <a:avLst>
              <a:gd name="adj1" fmla="val -63913"/>
              <a:gd name="adj2" fmla="val -1998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Each link can have flexible capacity</a:t>
            </a:r>
            <a:endParaRPr lang="en-US" dirty="0"/>
          </a:p>
        </p:txBody>
      </p:sp>
      <p:sp>
        <p:nvSpPr>
          <p:cNvPr id="58" name="矩形标注 57"/>
          <p:cNvSpPr/>
          <p:nvPr/>
        </p:nvSpPr>
        <p:spPr>
          <a:xfrm>
            <a:off x="714348" y="3143248"/>
            <a:ext cx="2236238" cy="648072"/>
          </a:xfrm>
          <a:prstGeom prst="wedgeRectCallout">
            <a:avLst>
              <a:gd name="adj1" fmla="val 61712"/>
              <a:gd name="adj2" fmla="val -2234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Each </a:t>
            </a:r>
            <a:r>
              <a:rPr lang="en-US" dirty="0" err="1" smtClean="0"/>
              <a:t>ToR</a:t>
            </a:r>
            <a:r>
              <a:rPr lang="en-US" dirty="0" smtClean="0"/>
              <a:t> can connect to any </a:t>
            </a:r>
            <a:r>
              <a:rPr lang="en-US" i="1" dirty="0" smtClean="0"/>
              <a:t>k</a:t>
            </a:r>
            <a:r>
              <a:rPr lang="en-US" dirty="0" smtClean="0"/>
              <a:t> other </a:t>
            </a:r>
            <a:r>
              <a:rPr lang="en-US" dirty="0" err="1" smtClean="0"/>
              <a:t>ToRs</a:t>
            </a:r>
            <a:endParaRPr lang="en-US" dirty="0"/>
          </a:p>
        </p:txBody>
      </p:sp>
      <p:sp>
        <p:nvSpPr>
          <p:cNvPr id="59" name="任意多边形 58"/>
          <p:cNvSpPr/>
          <p:nvPr/>
        </p:nvSpPr>
        <p:spPr>
          <a:xfrm>
            <a:off x="1362076" y="2214554"/>
            <a:ext cx="1912620" cy="775352"/>
          </a:xfrm>
          <a:custGeom>
            <a:avLst/>
            <a:gdLst>
              <a:gd name="connsiteX0" fmla="*/ 1912620 w 1912620"/>
              <a:gd name="connsiteY0" fmla="*/ 902970 h 910590"/>
              <a:gd name="connsiteX1" fmla="*/ 1516380 w 1912620"/>
              <a:gd name="connsiteY1" fmla="*/ 201930 h 910590"/>
              <a:gd name="connsiteX2" fmla="*/ 556260 w 1912620"/>
              <a:gd name="connsiteY2" fmla="*/ 118110 h 910590"/>
              <a:gd name="connsiteX3" fmla="*/ 0 w 1912620"/>
              <a:gd name="connsiteY3" fmla="*/ 910590 h 91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2620" h="910590">
                <a:moveTo>
                  <a:pt x="1912620" y="902970"/>
                </a:moveTo>
                <a:cubicBezTo>
                  <a:pt x="1827530" y="617855"/>
                  <a:pt x="1742440" y="332740"/>
                  <a:pt x="1516380" y="201930"/>
                </a:cubicBezTo>
                <a:cubicBezTo>
                  <a:pt x="1290320" y="71120"/>
                  <a:pt x="808990" y="0"/>
                  <a:pt x="556260" y="118110"/>
                </a:cubicBezTo>
                <a:cubicBezTo>
                  <a:pt x="303530" y="236220"/>
                  <a:pt x="151765" y="573405"/>
                  <a:pt x="0" y="910590"/>
                </a:cubicBezTo>
              </a:path>
            </a:pathLst>
          </a:custGeom>
          <a:ln w="38100">
            <a:solidFill>
              <a:srgbClr val="C00000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任意多边形 59"/>
          <p:cNvSpPr/>
          <p:nvPr/>
        </p:nvSpPr>
        <p:spPr>
          <a:xfrm>
            <a:off x="4143376" y="2141546"/>
            <a:ext cx="3705225" cy="854075"/>
          </a:xfrm>
          <a:custGeom>
            <a:avLst/>
            <a:gdLst>
              <a:gd name="connsiteX0" fmla="*/ 0 w 3705225"/>
              <a:gd name="connsiteY0" fmla="*/ 844550 h 854075"/>
              <a:gd name="connsiteX1" fmla="*/ 1200150 w 3705225"/>
              <a:gd name="connsiteY1" fmla="*/ 187325 h 854075"/>
              <a:gd name="connsiteX2" fmla="*/ 2619375 w 3705225"/>
              <a:gd name="connsiteY2" fmla="*/ 111125 h 854075"/>
              <a:gd name="connsiteX3" fmla="*/ 3705225 w 3705225"/>
              <a:gd name="connsiteY3" fmla="*/ 854075 h 85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5225" h="854075">
                <a:moveTo>
                  <a:pt x="0" y="844550"/>
                </a:moveTo>
                <a:cubicBezTo>
                  <a:pt x="381794" y="577056"/>
                  <a:pt x="763588" y="309563"/>
                  <a:pt x="1200150" y="187325"/>
                </a:cubicBezTo>
                <a:cubicBezTo>
                  <a:pt x="1636713" y="65088"/>
                  <a:pt x="2201863" y="0"/>
                  <a:pt x="2619375" y="111125"/>
                </a:cubicBezTo>
                <a:cubicBezTo>
                  <a:pt x="3036887" y="222250"/>
                  <a:pt x="3371056" y="538162"/>
                  <a:pt x="3705225" y="854075"/>
                </a:cubicBezTo>
              </a:path>
            </a:pathLst>
          </a:custGeom>
          <a:ln w="38100">
            <a:solidFill>
              <a:srgbClr val="C00000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任意多边形 60"/>
          <p:cNvSpPr/>
          <p:nvPr/>
        </p:nvSpPr>
        <p:spPr>
          <a:xfrm>
            <a:off x="3857626" y="2127259"/>
            <a:ext cx="1323975" cy="877887"/>
          </a:xfrm>
          <a:custGeom>
            <a:avLst/>
            <a:gdLst>
              <a:gd name="connsiteX0" fmla="*/ 0 w 1323975"/>
              <a:gd name="connsiteY0" fmla="*/ 877887 h 877887"/>
              <a:gd name="connsiteX1" fmla="*/ 400050 w 1323975"/>
              <a:gd name="connsiteY1" fmla="*/ 182562 h 877887"/>
              <a:gd name="connsiteX2" fmla="*/ 828675 w 1323975"/>
              <a:gd name="connsiteY2" fmla="*/ 115887 h 877887"/>
              <a:gd name="connsiteX3" fmla="*/ 1323975 w 1323975"/>
              <a:gd name="connsiteY3" fmla="*/ 877887 h 87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3975" h="877887">
                <a:moveTo>
                  <a:pt x="0" y="877887"/>
                </a:moveTo>
                <a:cubicBezTo>
                  <a:pt x="130969" y="593724"/>
                  <a:pt x="261938" y="309562"/>
                  <a:pt x="400050" y="182562"/>
                </a:cubicBezTo>
                <a:cubicBezTo>
                  <a:pt x="538162" y="55562"/>
                  <a:pt x="674688" y="0"/>
                  <a:pt x="828675" y="115887"/>
                </a:cubicBezTo>
                <a:cubicBezTo>
                  <a:pt x="982662" y="231774"/>
                  <a:pt x="1153318" y="554830"/>
                  <a:pt x="1323975" y="877887"/>
                </a:cubicBezTo>
              </a:path>
            </a:pathLst>
          </a:custGeom>
          <a:ln w="38100">
            <a:solidFill>
              <a:srgbClr val="C00000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任意多边形 61"/>
          <p:cNvSpPr/>
          <p:nvPr/>
        </p:nvSpPr>
        <p:spPr>
          <a:xfrm>
            <a:off x="2667001" y="2138371"/>
            <a:ext cx="904875" cy="876300"/>
          </a:xfrm>
          <a:custGeom>
            <a:avLst/>
            <a:gdLst>
              <a:gd name="connsiteX0" fmla="*/ 904875 w 904875"/>
              <a:gd name="connsiteY0" fmla="*/ 857250 h 876300"/>
              <a:gd name="connsiteX1" fmla="*/ 647700 w 904875"/>
              <a:gd name="connsiteY1" fmla="*/ 133350 h 876300"/>
              <a:gd name="connsiteX2" fmla="*/ 180975 w 904875"/>
              <a:gd name="connsiteY2" fmla="*/ 123825 h 876300"/>
              <a:gd name="connsiteX3" fmla="*/ 0 w 904875"/>
              <a:gd name="connsiteY3" fmla="*/ 8763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875" h="876300">
                <a:moveTo>
                  <a:pt x="904875" y="857250"/>
                </a:moveTo>
                <a:cubicBezTo>
                  <a:pt x="836612" y="556418"/>
                  <a:pt x="768350" y="255587"/>
                  <a:pt x="647700" y="133350"/>
                </a:cubicBezTo>
                <a:cubicBezTo>
                  <a:pt x="527050" y="11113"/>
                  <a:pt x="288925" y="0"/>
                  <a:pt x="180975" y="123825"/>
                </a:cubicBezTo>
                <a:cubicBezTo>
                  <a:pt x="73025" y="247650"/>
                  <a:pt x="36512" y="561975"/>
                  <a:pt x="0" y="876300"/>
                </a:cubicBezTo>
              </a:path>
            </a:pathLst>
          </a:custGeom>
          <a:ln w="38100">
            <a:solidFill>
              <a:srgbClr val="C00000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任意多边形 62"/>
          <p:cNvSpPr/>
          <p:nvPr/>
        </p:nvSpPr>
        <p:spPr>
          <a:xfrm>
            <a:off x="1357290" y="2200255"/>
            <a:ext cx="1912620" cy="775352"/>
          </a:xfrm>
          <a:custGeom>
            <a:avLst/>
            <a:gdLst>
              <a:gd name="connsiteX0" fmla="*/ 1912620 w 1912620"/>
              <a:gd name="connsiteY0" fmla="*/ 902970 h 910590"/>
              <a:gd name="connsiteX1" fmla="*/ 1516380 w 1912620"/>
              <a:gd name="connsiteY1" fmla="*/ 201930 h 910590"/>
              <a:gd name="connsiteX2" fmla="*/ 556260 w 1912620"/>
              <a:gd name="connsiteY2" fmla="*/ 118110 h 910590"/>
              <a:gd name="connsiteX3" fmla="*/ 0 w 1912620"/>
              <a:gd name="connsiteY3" fmla="*/ 910590 h 91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2620" h="910590">
                <a:moveTo>
                  <a:pt x="1912620" y="902970"/>
                </a:moveTo>
                <a:cubicBezTo>
                  <a:pt x="1827530" y="617855"/>
                  <a:pt x="1742440" y="332740"/>
                  <a:pt x="1516380" y="201930"/>
                </a:cubicBezTo>
                <a:cubicBezTo>
                  <a:pt x="1290320" y="71120"/>
                  <a:pt x="808990" y="0"/>
                  <a:pt x="556260" y="118110"/>
                </a:cubicBezTo>
                <a:cubicBezTo>
                  <a:pt x="303530" y="236220"/>
                  <a:pt x="151765" y="573405"/>
                  <a:pt x="0" y="910590"/>
                </a:cubicBezTo>
              </a:path>
            </a:pathLst>
          </a:custGeom>
          <a:ln w="38100">
            <a:solidFill>
              <a:srgbClr val="C00000">
                <a:alpha val="69804"/>
              </a:srgb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任意多边形 63"/>
          <p:cNvSpPr/>
          <p:nvPr/>
        </p:nvSpPr>
        <p:spPr>
          <a:xfrm>
            <a:off x="4138590" y="2127247"/>
            <a:ext cx="3705225" cy="854075"/>
          </a:xfrm>
          <a:custGeom>
            <a:avLst/>
            <a:gdLst>
              <a:gd name="connsiteX0" fmla="*/ 0 w 3705225"/>
              <a:gd name="connsiteY0" fmla="*/ 844550 h 854075"/>
              <a:gd name="connsiteX1" fmla="*/ 1200150 w 3705225"/>
              <a:gd name="connsiteY1" fmla="*/ 187325 h 854075"/>
              <a:gd name="connsiteX2" fmla="*/ 2619375 w 3705225"/>
              <a:gd name="connsiteY2" fmla="*/ 111125 h 854075"/>
              <a:gd name="connsiteX3" fmla="*/ 3705225 w 3705225"/>
              <a:gd name="connsiteY3" fmla="*/ 854075 h 85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5225" h="854075">
                <a:moveTo>
                  <a:pt x="0" y="844550"/>
                </a:moveTo>
                <a:cubicBezTo>
                  <a:pt x="381794" y="577056"/>
                  <a:pt x="763588" y="309563"/>
                  <a:pt x="1200150" y="187325"/>
                </a:cubicBezTo>
                <a:cubicBezTo>
                  <a:pt x="1636713" y="65088"/>
                  <a:pt x="2201863" y="0"/>
                  <a:pt x="2619375" y="111125"/>
                </a:cubicBezTo>
                <a:cubicBezTo>
                  <a:pt x="3036887" y="222250"/>
                  <a:pt x="3371056" y="538162"/>
                  <a:pt x="3705225" y="854075"/>
                </a:cubicBezTo>
              </a:path>
            </a:pathLst>
          </a:custGeom>
          <a:ln w="9525">
            <a:solidFill>
              <a:srgbClr val="C00000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任意多边形 64"/>
          <p:cNvSpPr/>
          <p:nvPr/>
        </p:nvSpPr>
        <p:spPr>
          <a:xfrm>
            <a:off x="3852840" y="2112960"/>
            <a:ext cx="1323975" cy="877887"/>
          </a:xfrm>
          <a:custGeom>
            <a:avLst/>
            <a:gdLst>
              <a:gd name="connsiteX0" fmla="*/ 0 w 1323975"/>
              <a:gd name="connsiteY0" fmla="*/ 877887 h 877887"/>
              <a:gd name="connsiteX1" fmla="*/ 400050 w 1323975"/>
              <a:gd name="connsiteY1" fmla="*/ 182562 h 877887"/>
              <a:gd name="connsiteX2" fmla="*/ 828675 w 1323975"/>
              <a:gd name="connsiteY2" fmla="*/ 115887 h 877887"/>
              <a:gd name="connsiteX3" fmla="*/ 1323975 w 1323975"/>
              <a:gd name="connsiteY3" fmla="*/ 877887 h 87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3975" h="877887">
                <a:moveTo>
                  <a:pt x="0" y="877887"/>
                </a:moveTo>
                <a:cubicBezTo>
                  <a:pt x="130969" y="593724"/>
                  <a:pt x="261938" y="309562"/>
                  <a:pt x="400050" y="182562"/>
                </a:cubicBezTo>
                <a:cubicBezTo>
                  <a:pt x="538162" y="55562"/>
                  <a:pt x="674688" y="0"/>
                  <a:pt x="828675" y="115887"/>
                </a:cubicBezTo>
                <a:cubicBezTo>
                  <a:pt x="982662" y="231774"/>
                  <a:pt x="1153318" y="554830"/>
                  <a:pt x="1323975" y="877887"/>
                </a:cubicBezTo>
              </a:path>
            </a:pathLst>
          </a:custGeom>
          <a:ln w="76200">
            <a:solidFill>
              <a:srgbClr val="C00000">
                <a:alpha val="69804"/>
              </a:srgb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任意多边形 65"/>
          <p:cNvSpPr/>
          <p:nvPr/>
        </p:nvSpPr>
        <p:spPr>
          <a:xfrm>
            <a:off x="2662215" y="2124072"/>
            <a:ext cx="904875" cy="876300"/>
          </a:xfrm>
          <a:custGeom>
            <a:avLst/>
            <a:gdLst>
              <a:gd name="connsiteX0" fmla="*/ 904875 w 904875"/>
              <a:gd name="connsiteY0" fmla="*/ 857250 h 876300"/>
              <a:gd name="connsiteX1" fmla="*/ 647700 w 904875"/>
              <a:gd name="connsiteY1" fmla="*/ 133350 h 876300"/>
              <a:gd name="connsiteX2" fmla="*/ 180975 w 904875"/>
              <a:gd name="connsiteY2" fmla="*/ 123825 h 876300"/>
              <a:gd name="connsiteX3" fmla="*/ 0 w 904875"/>
              <a:gd name="connsiteY3" fmla="*/ 8763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875" h="876300">
                <a:moveTo>
                  <a:pt x="904875" y="857250"/>
                </a:moveTo>
                <a:cubicBezTo>
                  <a:pt x="836612" y="556418"/>
                  <a:pt x="768350" y="255587"/>
                  <a:pt x="647700" y="133350"/>
                </a:cubicBezTo>
                <a:cubicBezTo>
                  <a:pt x="527050" y="11113"/>
                  <a:pt x="288925" y="0"/>
                  <a:pt x="180975" y="123825"/>
                </a:cubicBezTo>
                <a:cubicBezTo>
                  <a:pt x="73025" y="247650"/>
                  <a:pt x="36512" y="561975"/>
                  <a:pt x="0" y="876300"/>
                </a:cubicBezTo>
              </a:path>
            </a:pathLst>
          </a:custGeom>
          <a:ln w="3175">
            <a:solidFill>
              <a:srgbClr val="C00000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组合 138"/>
          <p:cNvGrpSpPr/>
          <p:nvPr/>
        </p:nvGrpSpPr>
        <p:grpSpPr>
          <a:xfrm>
            <a:off x="142844" y="1857364"/>
            <a:ext cx="8858312" cy="3571900"/>
            <a:chOff x="71406" y="6500834"/>
            <a:chExt cx="8858312" cy="3571900"/>
          </a:xfrm>
        </p:grpSpPr>
        <p:sp>
          <p:nvSpPr>
            <p:cNvPr id="71" name="矩形 70"/>
            <p:cNvSpPr/>
            <p:nvPr/>
          </p:nvSpPr>
          <p:spPr>
            <a:xfrm>
              <a:off x="73615" y="6572272"/>
              <a:ext cx="8856103" cy="3500462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组合 16"/>
            <p:cNvGrpSpPr/>
            <p:nvPr/>
          </p:nvGrpSpPr>
          <p:grpSpPr>
            <a:xfrm>
              <a:off x="71406" y="6783111"/>
              <a:ext cx="2161964" cy="2187601"/>
              <a:chOff x="41648" y="4221092"/>
              <a:chExt cx="2016222" cy="2204864"/>
            </a:xfrm>
          </p:grpSpPr>
          <p:grpSp>
            <p:nvGrpSpPr>
              <p:cNvPr id="8" name="Group 34"/>
              <p:cNvGrpSpPr>
                <a:grpSpLocks/>
              </p:cNvGrpSpPr>
              <p:nvPr/>
            </p:nvGrpSpPr>
            <p:grpSpPr bwMode="auto">
              <a:xfrm>
                <a:off x="41648" y="4221092"/>
                <a:ext cx="2016222" cy="2204864"/>
                <a:chOff x="436324" y="918865"/>
                <a:chExt cx="2254124" cy="2209800"/>
              </a:xfrm>
            </p:grpSpPr>
            <p:sp>
              <p:nvSpPr>
                <p:cNvPr id="138" name="Cube 4"/>
                <p:cNvSpPr/>
                <p:nvPr/>
              </p:nvSpPr>
              <p:spPr bwMode="auto">
                <a:xfrm>
                  <a:off x="762281" y="1295103"/>
                  <a:ext cx="1675840" cy="1524000"/>
                </a:xfrm>
                <a:prstGeom prst="cube">
                  <a:avLst>
                    <a:gd name="adj" fmla="val 25577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defTabSz="652463"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>
                  <a:off x="770792" y="1295400"/>
                  <a:ext cx="1641232" cy="1524000"/>
                  <a:chOff x="770792" y="1295400"/>
                  <a:chExt cx="1641232" cy="1524000"/>
                </a:xfrm>
              </p:grpSpPr>
              <p:cxnSp>
                <p:nvCxnSpPr>
                  <p:cNvPr id="148" name="Straight Connector 7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9878" y="1866106"/>
                    <a:ext cx="1143000" cy="1588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49" name="Straight Connector 11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770792" y="2438400"/>
                    <a:ext cx="381000" cy="38100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50" name="Straight Connector 1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192824" y="2438400"/>
                    <a:ext cx="1219200" cy="1588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140" name="TextBox 139"/>
                <p:cNvSpPr txBox="1"/>
                <p:nvPr/>
              </p:nvSpPr>
              <p:spPr>
                <a:xfrm>
                  <a:off x="449313" y="2666703"/>
                  <a:ext cx="228524" cy="46196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A</a:t>
                  </a:r>
                  <a:endPara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endParaRPr>
                </a:p>
              </p:txBody>
            </p:sp>
            <p:sp>
              <p:nvSpPr>
                <p:cNvPr id="141" name="TextBox 140"/>
                <p:cNvSpPr txBox="1"/>
                <p:nvPr/>
              </p:nvSpPr>
              <p:spPr>
                <a:xfrm>
                  <a:off x="2057248" y="2666703"/>
                  <a:ext cx="228524" cy="46196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B</a:t>
                  </a:r>
                  <a:endPara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endParaRPr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2461924" y="2180928"/>
                  <a:ext cx="228524" cy="46196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C</a:t>
                  </a:r>
                  <a:endPara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endParaRPr>
                </a:p>
              </p:txBody>
            </p:sp>
            <p:sp>
              <p:nvSpPr>
                <p:cNvPr id="143" name="TextBox 142"/>
                <p:cNvSpPr txBox="1"/>
                <p:nvPr/>
              </p:nvSpPr>
              <p:spPr>
                <a:xfrm>
                  <a:off x="1172800" y="2125019"/>
                  <a:ext cx="228524" cy="461963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D</a:t>
                  </a:r>
                  <a:endPara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endParaRPr>
                </a:p>
              </p:txBody>
            </p:sp>
            <p:sp>
              <p:nvSpPr>
                <p:cNvPr id="144" name="TextBox 35"/>
                <p:cNvSpPr txBox="1"/>
                <p:nvPr/>
              </p:nvSpPr>
              <p:spPr>
                <a:xfrm>
                  <a:off x="436324" y="1442740"/>
                  <a:ext cx="228524" cy="461963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E</a:t>
                  </a:r>
                  <a:endPara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endParaRPr>
                </a:p>
              </p:txBody>
            </p:sp>
            <p:sp>
              <p:nvSpPr>
                <p:cNvPr id="145" name="TextBox 144"/>
                <p:cNvSpPr txBox="1"/>
                <p:nvPr/>
              </p:nvSpPr>
              <p:spPr>
                <a:xfrm>
                  <a:off x="2074704" y="1460203"/>
                  <a:ext cx="228524" cy="46196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F</a:t>
                  </a:r>
                  <a:endPara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endParaRPr>
                </a:p>
              </p:txBody>
            </p:sp>
            <p:sp>
              <p:nvSpPr>
                <p:cNvPr id="146" name="TextBox 145"/>
                <p:cNvSpPr txBox="1"/>
                <p:nvPr/>
              </p:nvSpPr>
              <p:spPr>
                <a:xfrm>
                  <a:off x="2361554" y="956965"/>
                  <a:ext cx="228524" cy="461963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G</a:t>
                  </a:r>
                  <a:endPara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endParaRPr>
                </a:p>
              </p:txBody>
            </p:sp>
            <p:sp>
              <p:nvSpPr>
                <p:cNvPr id="147" name="TextBox 146"/>
                <p:cNvSpPr txBox="1"/>
                <p:nvPr/>
              </p:nvSpPr>
              <p:spPr>
                <a:xfrm>
                  <a:off x="838846" y="918865"/>
                  <a:ext cx="228524" cy="461963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H</a:t>
                  </a:r>
                  <a:endPara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endParaRPr>
                </a:p>
              </p:txBody>
            </p:sp>
          </p:grpSp>
          <p:sp>
            <p:nvSpPr>
              <p:cNvPr id="130" name="Oval 43"/>
              <p:cNvSpPr/>
              <p:nvPr/>
            </p:nvSpPr>
            <p:spPr bwMode="auto">
              <a:xfrm>
                <a:off x="676656" y="4579411"/>
                <a:ext cx="78920" cy="73725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652463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31" name="Oval 43"/>
              <p:cNvSpPr/>
              <p:nvPr/>
            </p:nvSpPr>
            <p:spPr bwMode="auto">
              <a:xfrm>
                <a:off x="1763688" y="4579411"/>
                <a:ext cx="78920" cy="73725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652463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32" name="Oval 43"/>
              <p:cNvSpPr/>
              <p:nvPr/>
            </p:nvSpPr>
            <p:spPr bwMode="auto">
              <a:xfrm>
                <a:off x="1403648" y="4939451"/>
                <a:ext cx="78920" cy="73725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652463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33" name="Oval 43"/>
              <p:cNvSpPr/>
              <p:nvPr/>
            </p:nvSpPr>
            <p:spPr bwMode="auto">
              <a:xfrm>
                <a:off x="323528" y="4939451"/>
                <a:ext cx="78920" cy="73725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652463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34" name="Oval 43"/>
              <p:cNvSpPr/>
              <p:nvPr/>
            </p:nvSpPr>
            <p:spPr bwMode="auto">
              <a:xfrm>
                <a:off x="676656" y="5661248"/>
                <a:ext cx="78920" cy="73725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652463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35" name="Oval 43"/>
              <p:cNvSpPr/>
              <p:nvPr/>
            </p:nvSpPr>
            <p:spPr bwMode="auto">
              <a:xfrm>
                <a:off x="1763688" y="5661248"/>
                <a:ext cx="78920" cy="73725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652463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36" name="Oval 43"/>
              <p:cNvSpPr/>
              <p:nvPr/>
            </p:nvSpPr>
            <p:spPr bwMode="auto">
              <a:xfrm>
                <a:off x="1403648" y="6091579"/>
                <a:ext cx="78920" cy="73725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652463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37" name="Oval 43"/>
              <p:cNvSpPr/>
              <p:nvPr/>
            </p:nvSpPr>
            <p:spPr bwMode="auto">
              <a:xfrm>
                <a:off x="316616" y="6091579"/>
                <a:ext cx="78920" cy="73725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652463">
                  <a:defRPr/>
                </a:pPr>
                <a:endParaRPr lang="en-US" dirty="0">
                  <a:latin typeface="+mn-lt"/>
                </a:endParaRPr>
              </a:p>
            </p:txBody>
          </p:sp>
        </p:grpSp>
        <p:grpSp>
          <p:nvGrpSpPr>
            <p:cNvPr id="10" name="组合 42"/>
            <p:cNvGrpSpPr/>
            <p:nvPr/>
          </p:nvGrpSpPr>
          <p:grpSpPr>
            <a:xfrm>
              <a:off x="1750276" y="6500834"/>
              <a:ext cx="3750418" cy="2857520"/>
              <a:chOff x="1491564" y="3717032"/>
              <a:chExt cx="4558403" cy="3140968"/>
            </a:xfrm>
          </p:grpSpPr>
          <p:sp>
            <p:nvSpPr>
              <p:cNvPr id="103" name="Arc 36"/>
              <p:cNvSpPr/>
              <p:nvPr/>
            </p:nvSpPr>
            <p:spPr bwMode="auto">
              <a:xfrm rot="2113333" flipV="1">
                <a:off x="1969229" y="3717032"/>
                <a:ext cx="3263357" cy="2208925"/>
              </a:xfrm>
              <a:prstGeom prst="arc">
                <a:avLst>
                  <a:gd name="adj1" fmla="val 16061901"/>
                  <a:gd name="adj2" fmla="val 20815014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652463">
                  <a:defRPr/>
                </a:pPr>
                <a:endParaRPr lang="en-US" sz="2400" dirty="0">
                  <a:latin typeface="+mn-lt"/>
                </a:endParaRPr>
              </a:p>
            </p:txBody>
          </p:sp>
          <p:grpSp>
            <p:nvGrpSpPr>
              <p:cNvPr id="11" name="组合 87"/>
              <p:cNvGrpSpPr/>
              <p:nvPr/>
            </p:nvGrpSpPr>
            <p:grpSpPr>
              <a:xfrm>
                <a:off x="1491564" y="4280594"/>
                <a:ext cx="4558403" cy="2577406"/>
                <a:chOff x="1491564" y="4280594"/>
                <a:chExt cx="4558403" cy="2577406"/>
              </a:xfrm>
            </p:grpSpPr>
            <p:sp>
              <p:nvSpPr>
                <p:cNvPr id="108" name="Oval 29"/>
                <p:cNvSpPr/>
                <p:nvPr/>
              </p:nvSpPr>
              <p:spPr bwMode="auto">
                <a:xfrm>
                  <a:off x="2588957" y="5037263"/>
                  <a:ext cx="693848" cy="662087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defTabSz="652463">
                    <a:defRPr/>
                  </a:pPr>
                  <a:endParaRPr lang="en-US" sz="2400" dirty="0">
                    <a:latin typeface="+mn-lt"/>
                  </a:endParaRPr>
                </a:p>
              </p:txBody>
            </p:sp>
            <p:sp>
              <p:nvSpPr>
                <p:cNvPr id="109" name="Oval 30"/>
                <p:cNvSpPr/>
                <p:nvPr/>
              </p:nvSpPr>
              <p:spPr bwMode="auto">
                <a:xfrm>
                  <a:off x="4369905" y="4658929"/>
                  <a:ext cx="1581235" cy="1460137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defTabSz="652463">
                    <a:defRPr/>
                  </a:pPr>
                  <a:endParaRPr lang="en-US" sz="2400" dirty="0">
                    <a:latin typeface="+mn-lt"/>
                  </a:endParaRPr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 bwMode="auto">
                <a:xfrm>
                  <a:off x="3270453" y="5127906"/>
                  <a:ext cx="296481" cy="52322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G</a:t>
                  </a:r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 bwMode="auto">
                <a:xfrm>
                  <a:off x="2514837" y="5508213"/>
                  <a:ext cx="296481" cy="52322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C</a:t>
                  </a: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 bwMode="auto">
                <a:xfrm>
                  <a:off x="2490130" y="4654987"/>
                  <a:ext cx="298540" cy="52322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F</a:t>
                  </a: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 bwMode="auto">
                <a:xfrm>
                  <a:off x="4073424" y="5116082"/>
                  <a:ext cx="296481" cy="52322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A</a:t>
                  </a:r>
                </a:p>
              </p:txBody>
            </p:sp>
            <p:sp>
              <p:nvSpPr>
                <p:cNvPr id="114" name="Arc 35"/>
                <p:cNvSpPr/>
                <p:nvPr/>
              </p:nvSpPr>
              <p:spPr bwMode="auto">
                <a:xfrm rot="19386407">
                  <a:off x="1491564" y="4686515"/>
                  <a:ext cx="4554285" cy="2171485"/>
                </a:xfrm>
                <a:prstGeom prst="arc">
                  <a:avLst>
                    <a:gd name="adj1" fmla="val 15539394"/>
                    <a:gd name="adj2" fmla="val 660151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defTabSz="652463">
                    <a:defRPr/>
                  </a:pPr>
                  <a:endParaRPr lang="en-US" sz="2400" dirty="0">
                    <a:latin typeface="+mn-lt"/>
                  </a:endParaRPr>
                </a:p>
              </p:txBody>
            </p:sp>
            <p:sp>
              <p:nvSpPr>
                <p:cNvPr id="115" name="Arc 37"/>
                <p:cNvSpPr/>
                <p:nvPr/>
              </p:nvSpPr>
              <p:spPr bwMode="auto">
                <a:xfrm rot="20035351">
                  <a:off x="2584840" y="5252048"/>
                  <a:ext cx="1865363" cy="872928"/>
                </a:xfrm>
                <a:prstGeom prst="arc">
                  <a:avLst>
                    <a:gd name="adj1" fmla="val 15791537"/>
                    <a:gd name="adj2" fmla="val 106374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defTabSz="652463">
                    <a:defRPr/>
                  </a:pPr>
                  <a:endParaRPr lang="en-US" sz="2400" dirty="0">
                    <a:latin typeface="+mn-lt"/>
                  </a:endParaRPr>
                </a:p>
              </p:txBody>
            </p:sp>
            <p:cxnSp>
              <p:nvCxnSpPr>
                <p:cNvPr id="116" name="Straight Connector 46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545562" y="4995549"/>
                  <a:ext cx="1229620" cy="790752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17" name="TextBox 116"/>
                <p:cNvSpPr txBox="1"/>
                <p:nvPr/>
              </p:nvSpPr>
              <p:spPr bwMode="auto">
                <a:xfrm>
                  <a:off x="5753486" y="4564345"/>
                  <a:ext cx="296481" cy="52322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D</a:t>
                  </a: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 bwMode="auto">
                <a:xfrm>
                  <a:off x="4468732" y="5888517"/>
                  <a:ext cx="296481" cy="52322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E</a:t>
                  </a:r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 bwMode="auto">
                <a:xfrm>
                  <a:off x="5555832" y="5864871"/>
                  <a:ext cx="296481" cy="52322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B</a:t>
                  </a:r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 bwMode="auto">
                <a:xfrm>
                  <a:off x="4522264" y="4280594"/>
                  <a:ext cx="296481" cy="52322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H</a:t>
                  </a:r>
                </a:p>
              </p:txBody>
            </p:sp>
            <p:sp>
              <p:nvSpPr>
                <p:cNvPr id="121" name="Oval 43"/>
                <p:cNvSpPr/>
                <p:nvPr/>
              </p:nvSpPr>
              <p:spPr bwMode="auto">
                <a:xfrm>
                  <a:off x="2875144" y="4988001"/>
                  <a:ext cx="98827" cy="94584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defTabSz="652463">
                    <a:defRPr/>
                  </a:pPr>
                  <a:endParaRPr lang="en-US" sz="2400" dirty="0">
                    <a:latin typeface="+mn-lt"/>
                  </a:endParaRPr>
                </a:p>
              </p:txBody>
            </p:sp>
            <p:sp>
              <p:nvSpPr>
                <p:cNvPr id="122" name="Oval 44"/>
                <p:cNvSpPr/>
                <p:nvPr/>
              </p:nvSpPr>
              <p:spPr bwMode="auto">
                <a:xfrm>
                  <a:off x="2887497" y="5650088"/>
                  <a:ext cx="98827" cy="94584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defTabSz="652463">
                    <a:defRPr/>
                  </a:pPr>
                  <a:endParaRPr lang="en-US" sz="2400" dirty="0">
                    <a:latin typeface="+mn-lt"/>
                  </a:endParaRPr>
                </a:p>
              </p:txBody>
            </p:sp>
            <p:sp>
              <p:nvSpPr>
                <p:cNvPr id="123" name="Oval 45"/>
                <p:cNvSpPr/>
                <p:nvPr/>
              </p:nvSpPr>
              <p:spPr bwMode="auto">
                <a:xfrm>
                  <a:off x="3216921" y="5281604"/>
                  <a:ext cx="98827" cy="94584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defTabSz="652463">
                    <a:defRPr/>
                  </a:pPr>
                  <a:endParaRPr lang="en-US" sz="2400" dirty="0">
                    <a:latin typeface="+mn-lt"/>
                  </a:endParaRPr>
                </a:p>
              </p:txBody>
            </p:sp>
            <p:sp>
              <p:nvSpPr>
                <p:cNvPr id="124" name="Oval 46"/>
                <p:cNvSpPr/>
                <p:nvPr/>
              </p:nvSpPr>
              <p:spPr bwMode="auto">
                <a:xfrm>
                  <a:off x="4334905" y="5289487"/>
                  <a:ext cx="98827" cy="94584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defTabSz="652463">
                    <a:defRPr/>
                  </a:pPr>
                  <a:endParaRPr lang="en-US" sz="2400" dirty="0">
                    <a:latin typeface="+mn-lt"/>
                  </a:endParaRPr>
                </a:p>
              </p:txBody>
            </p:sp>
            <p:sp>
              <p:nvSpPr>
                <p:cNvPr id="125" name="Oval 47"/>
                <p:cNvSpPr/>
                <p:nvPr/>
              </p:nvSpPr>
              <p:spPr bwMode="auto">
                <a:xfrm>
                  <a:off x="4608738" y="5900340"/>
                  <a:ext cx="98827" cy="94584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defTabSz="652463">
                    <a:defRPr/>
                  </a:pPr>
                  <a:endParaRPr lang="en-US" sz="2400" dirty="0">
                    <a:latin typeface="+mn-lt"/>
                  </a:endParaRPr>
                </a:p>
              </p:txBody>
            </p:sp>
            <p:sp>
              <p:nvSpPr>
                <p:cNvPr id="126" name="Oval 48"/>
                <p:cNvSpPr/>
                <p:nvPr/>
              </p:nvSpPr>
              <p:spPr bwMode="auto">
                <a:xfrm>
                  <a:off x="4707565" y="4721985"/>
                  <a:ext cx="98827" cy="94584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defTabSz="652463">
                    <a:defRPr/>
                  </a:pPr>
                  <a:endParaRPr lang="en-US" sz="2400" dirty="0">
                    <a:latin typeface="+mn-lt"/>
                  </a:endParaRPr>
                </a:p>
              </p:txBody>
            </p:sp>
            <p:sp>
              <p:nvSpPr>
                <p:cNvPr id="127" name="Oval 49"/>
                <p:cNvSpPr/>
                <p:nvPr/>
              </p:nvSpPr>
              <p:spPr bwMode="auto">
                <a:xfrm>
                  <a:off x="5510536" y="5973249"/>
                  <a:ext cx="98827" cy="94584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defTabSz="652463">
                    <a:defRPr/>
                  </a:pPr>
                  <a:endParaRPr lang="en-US" sz="2400" dirty="0">
                    <a:latin typeface="+mn-lt"/>
                  </a:endParaRPr>
                </a:p>
              </p:txBody>
            </p:sp>
            <p:sp>
              <p:nvSpPr>
                <p:cNvPr id="128" name="Oval 50"/>
                <p:cNvSpPr/>
                <p:nvPr/>
              </p:nvSpPr>
              <p:spPr bwMode="auto">
                <a:xfrm>
                  <a:off x="5654659" y="4826420"/>
                  <a:ext cx="98827" cy="94584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defTabSz="652463">
                    <a:defRPr/>
                  </a:pPr>
                  <a:endParaRPr lang="en-US" sz="2400" dirty="0">
                    <a:latin typeface="+mn-lt"/>
                  </a:endParaRPr>
                </a:p>
              </p:txBody>
            </p:sp>
          </p:grpSp>
        </p:grpSp>
        <p:grpSp>
          <p:nvGrpSpPr>
            <p:cNvPr id="12" name="组合 90"/>
            <p:cNvGrpSpPr/>
            <p:nvPr/>
          </p:nvGrpSpPr>
          <p:grpSpPr>
            <a:xfrm>
              <a:off x="5000157" y="6500834"/>
              <a:ext cx="3858123" cy="2962979"/>
              <a:chOff x="4716020" y="929701"/>
              <a:chExt cx="4608512" cy="3172337"/>
            </a:xfrm>
          </p:grpSpPr>
          <p:sp>
            <p:nvSpPr>
              <p:cNvPr id="75" name="Oval 56"/>
              <p:cNvSpPr/>
              <p:nvPr/>
            </p:nvSpPr>
            <p:spPr bwMode="auto">
              <a:xfrm>
                <a:off x="5816505" y="2256245"/>
                <a:ext cx="699711" cy="668699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652463">
                  <a:defRPr/>
                </a:pPr>
                <a:endParaRPr lang="en-US" sz="2400" dirty="0">
                  <a:latin typeface="+mn-lt"/>
                </a:endParaRPr>
              </a:p>
            </p:txBody>
          </p:sp>
          <p:grpSp>
            <p:nvGrpSpPr>
              <p:cNvPr id="13" name="组合 124"/>
              <p:cNvGrpSpPr/>
              <p:nvPr/>
            </p:nvGrpSpPr>
            <p:grpSpPr>
              <a:xfrm>
                <a:off x="4716020" y="929701"/>
                <a:ext cx="4608512" cy="3172337"/>
                <a:chOff x="3995940" y="929701"/>
                <a:chExt cx="4608512" cy="3172337"/>
              </a:xfrm>
            </p:grpSpPr>
            <p:grpSp>
              <p:nvGrpSpPr>
                <p:cNvPr id="14" name="组合 91"/>
                <p:cNvGrpSpPr/>
                <p:nvPr/>
              </p:nvGrpSpPr>
              <p:grpSpPr>
                <a:xfrm>
                  <a:off x="3995940" y="929701"/>
                  <a:ext cx="4608512" cy="3172337"/>
                  <a:chOff x="4564062" y="764704"/>
                  <a:chExt cx="4073633" cy="2884306"/>
                </a:xfrm>
              </p:grpSpPr>
              <p:grpSp>
                <p:nvGrpSpPr>
                  <p:cNvPr id="15" name="组合 90"/>
                  <p:cNvGrpSpPr/>
                  <p:nvPr/>
                </p:nvGrpSpPr>
                <p:grpSpPr>
                  <a:xfrm>
                    <a:off x="4564062" y="764704"/>
                    <a:ext cx="4073633" cy="2884306"/>
                    <a:chOff x="4564062" y="904734"/>
                    <a:chExt cx="4073633" cy="2884306"/>
                  </a:xfrm>
                </p:grpSpPr>
                <p:sp>
                  <p:nvSpPr>
                    <p:cNvPr id="82" name="Oval 57"/>
                    <p:cNvSpPr/>
                    <p:nvPr/>
                  </p:nvSpPr>
                  <p:spPr bwMode="auto">
                    <a:xfrm>
                      <a:off x="7135624" y="1769664"/>
                      <a:ext cx="1413714" cy="1340823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defTabSz="652463">
                        <a:defRPr/>
                      </a:pPr>
                      <a:endParaRPr lang="en-US" sz="2400" dirty="0">
                        <a:latin typeface="+mn-lt"/>
                      </a:endParaRPr>
                    </a:p>
                  </p:txBody>
                </p:sp>
                <p:sp>
                  <p:nvSpPr>
                    <p:cNvPr id="83" name="TextBox 82"/>
                    <p:cNvSpPr txBox="1"/>
                    <p:nvPr/>
                  </p:nvSpPr>
                  <p:spPr bwMode="auto">
                    <a:xfrm>
                      <a:off x="6154491" y="2200319"/>
                      <a:ext cx="265071" cy="438827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G</a:t>
                      </a:r>
                    </a:p>
                  </p:txBody>
                </p:sp>
                <p:sp>
                  <p:nvSpPr>
                    <p:cNvPr id="84" name="TextBox 83"/>
                    <p:cNvSpPr txBox="1"/>
                    <p:nvPr/>
                  </p:nvSpPr>
                  <p:spPr bwMode="auto">
                    <a:xfrm>
                      <a:off x="5477086" y="2549550"/>
                      <a:ext cx="265071" cy="438827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</a:t>
                      </a:r>
                    </a:p>
                  </p:txBody>
                </p:sp>
                <p:sp>
                  <p:nvSpPr>
                    <p:cNvPr id="85" name="TextBox 84"/>
                    <p:cNvSpPr txBox="1"/>
                    <p:nvPr/>
                  </p:nvSpPr>
                  <p:spPr bwMode="auto">
                    <a:xfrm>
                      <a:off x="5456837" y="1766045"/>
                      <a:ext cx="265071" cy="438827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</a:t>
                      </a:r>
                    </a:p>
                  </p:txBody>
                </p:sp>
                <p:sp>
                  <p:nvSpPr>
                    <p:cNvPr id="86" name="TextBox 85"/>
                    <p:cNvSpPr txBox="1"/>
                    <p:nvPr/>
                  </p:nvSpPr>
                  <p:spPr bwMode="auto">
                    <a:xfrm>
                      <a:off x="6870552" y="2189462"/>
                      <a:ext cx="265071" cy="438827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</a:t>
                      </a:r>
                    </a:p>
                  </p:txBody>
                </p:sp>
                <p:sp>
                  <p:nvSpPr>
                    <p:cNvPr id="87" name="Arc 62"/>
                    <p:cNvSpPr/>
                    <p:nvPr/>
                  </p:nvSpPr>
                  <p:spPr bwMode="auto">
                    <a:xfrm rot="19386407">
                      <a:off x="4564062" y="1794996"/>
                      <a:ext cx="4069952" cy="1994044"/>
                    </a:xfrm>
                    <a:prstGeom prst="arc">
                      <a:avLst>
                        <a:gd name="adj1" fmla="val 15539394"/>
                        <a:gd name="adj2" fmla="val 660151"/>
                      </a:avLst>
                    </a:prstGeom>
                    <a:noFill/>
                    <a:ln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defTabSz="652463">
                        <a:defRPr/>
                      </a:pPr>
                      <a:endParaRPr lang="en-US" sz="2400" dirty="0">
                        <a:latin typeface="+mn-lt"/>
                      </a:endParaRPr>
                    </a:p>
                  </p:txBody>
                </p:sp>
                <p:sp>
                  <p:nvSpPr>
                    <p:cNvPr id="88" name="Arc 63"/>
                    <p:cNvSpPr/>
                    <p:nvPr/>
                  </p:nvSpPr>
                  <p:spPr bwMode="auto">
                    <a:xfrm rot="2113333" flipV="1">
                      <a:off x="4989281" y="904734"/>
                      <a:ext cx="2917626" cy="2028424"/>
                    </a:xfrm>
                    <a:prstGeom prst="arc">
                      <a:avLst>
                        <a:gd name="adj1" fmla="val 16061901"/>
                        <a:gd name="adj2" fmla="val 20815014"/>
                      </a:avLst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defTabSz="652463">
                        <a:defRPr/>
                      </a:pPr>
                      <a:endParaRPr lang="en-US" sz="2400" dirty="0">
                        <a:latin typeface="+mn-lt"/>
                      </a:endParaRPr>
                    </a:p>
                  </p:txBody>
                </p:sp>
                <p:sp>
                  <p:nvSpPr>
                    <p:cNvPr id="89" name="Arc 64"/>
                    <p:cNvSpPr/>
                    <p:nvPr/>
                  </p:nvSpPr>
                  <p:spPr bwMode="auto">
                    <a:xfrm rot="20035351">
                      <a:off x="5541513" y="2314317"/>
                      <a:ext cx="1665900" cy="801597"/>
                    </a:xfrm>
                    <a:prstGeom prst="arc">
                      <a:avLst>
                        <a:gd name="adj1" fmla="val 15791537"/>
                        <a:gd name="adj2" fmla="val 106374"/>
                      </a:avLst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defTabSz="652463">
                        <a:defRPr/>
                      </a:pPr>
                      <a:endParaRPr lang="en-US" sz="2400" dirty="0">
                        <a:latin typeface="+mn-lt"/>
                      </a:endParaRPr>
                    </a:p>
                  </p:txBody>
                </p:sp>
                <p:cxnSp>
                  <p:nvCxnSpPr>
                    <p:cNvPr id="90" name="Straight Connector 85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H="1">
                      <a:off x="7278019" y="2088465"/>
                      <a:ext cx="1129142" cy="70676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91" name="TextBox 90"/>
                    <p:cNvSpPr txBox="1"/>
                    <p:nvPr/>
                  </p:nvSpPr>
                  <p:spPr bwMode="auto">
                    <a:xfrm>
                      <a:off x="8372624" y="1682809"/>
                      <a:ext cx="265071" cy="438827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D</a:t>
                      </a:r>
                    </a:p>
                  </p:txBody>
                </p:sp>
                <p:sp>
                  <p:nvSpPr>
                    <p:cNvPr id="92" name="TextBox 91"/>
                    <p:cNvSpPr txBox="1"/>
                    <p:nvPr/>
                  </p:nvSpPr>
                  <p:spPr bwMode="auto">
                    <a:xfrm>
                      <a:off x="7223981" y="2898778"/>
                      <a:ext cx="265071" cy="438827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</a:t>
                      </a:r>
                    </a:p>
                  </p:txBody>
                </p:sp>
                <p:sp>
                  <p:nvSpPr>
                    <p:cNvPr id="93" name="TextBox 92"/>
                    <p:cNvSpPr txBox="1"/>
                    <p:nvPr/>
                  </p:nvSpPr>
                  <p:spPr bwMode="auto">
                    <a:xfrm>
                      <a:off x="8195909" y="2877063"/>
                      <a:ext cx="265071" cy="438827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</a:t>
                      </a:r>
                    </a:p>
                  </p:txBody>
                </p:sp>
                <p:sp>
                  <p:nvSpPr>
                    <p:cNvPr id="94" name="TextBox 93"/>
                    <p:cNvSpPr txBox="1"/>
                    <p:nvPr/>
                  </p:nvSpPr>
                  <p:spPr bwMode="auto">
                    <a:xfrm>
                      <a:off x="7271841" y="1422245"/>
                      <a:ext cx="265071" cy="438827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H</a:t>
                      </a:r>
                    </a:p>
                  </p:txBody>
                </p:sp>
                <p:sp>
                  <p:nvSpPr>
                    <p:cNvPr id="95" name="Oval 70"/>
                    <p:cNvSpPr/>
                    <p:nvPr/>
                  </p:nvSpPr>
                  <p:spPr bwMode="auto">
                    <a:xfrm>
                      <a:off x="5801062" y="2071847"/>
                      <a:ext cx="88357" cy="86855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defTabSz="652463">
                        <a:defRPr/>
                      </a:pPr>
                      <a:endParaRPr lang="en-US" sz="2400" dirty="0">
                        <a:latin typeface="+mn-lt"/>
                      </a:endParaRPr>
                    </a:p>
                  </p:txBody>
                </p:sp>
                <p:sp>
                  <p:nvSpPr>
                    <p:cNvPr id="96" name="Oval 73"/>
                    <p:cNvSpPr/>
                    <p:nvPr/>
                  </p:nvSpPr>
                  <p:spPr bwMode="auto">
                    <a:xfrm>
                      <a:off x="7104330" y="2348697"/>
                      <a:ext cx="88357" cy="86855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defTabSz="652463">
                        <a:defRPr/>
                      </a:pPr>
                      <a:endParaRPr lang="en-US" sz="2400" dirty="0">
                        <a:latin typeface="+mn-lt"/>
                      </a:endParaRPr>
                    </a:p>
                  </p:txBody>
                </p:sp>
                <p:sp>
                  <p:nvSpPr>
                    <p:cNvPr id="97" name="Oval 74"/>
                    <p:cNvSpPr/>
                    <p:nvPr/>
                  </p:nvSpPr>
                  <p:spPr bwMode="auto">
                    <a:xfrm>
                      <a:off x="7349154" y="2909635"/>
                      <a:ext cx="88357" cy="86855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defTabSz="652463">
                        <a:defRPr/>
                      </a:pPr>
                      <a:endParaRPr lang="en-US" sz="2400" dirty="0">
                        <a:latin typeface="+mn-lt"/>
                      </a:endParaRPr>
                    </a:p>
                  </p:txBody>
                </p:sp>
                <p:sp>
                  <p:nvSpPr>
                    <p:cNvPr id="98" name="Oval 75"/>
                    <p:cNvSpPr/>
                    <p:nvPr/>
                  </p:nvSpPr>
                  <p:spPr bwMode="auto">
                    <a:xfrm>
                      <a:off x="7437510" y="1827568"/>
                      <a:ext cx="88357" cy="86855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defTabSz="652463">
                        <a:defRPr/>
                      </a:pPr>
                      <a:endParaRPr lang="en-US" sz="2400" dirty="0">
                        <a:latin typeface="+mn-lt"/>
                      </a:endParaRPr>
                    </a:p>
                  </p:txBody>
                </p:sp>
                <p:sp>
                  <p:nvSpPr>
                    <p:cNvPr id="99" name="Oval 76"/>
                    <p:cNvSpPr/>
                    <p:nvPr/>
                  </p:nvSpPr>
                  <p:spPr bwMode="auto">
                    <a:xfrm>
                      <a:off x="8155412" y="2976585"/>
                      <a:ext cx="88357" cy="86855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defTabSz="652463">
                        <a:defRPr/>
                      </a:pPr>
                      <a:endParaRPr lang="en-US" sz="2400" dirty="0">
                        <a:latin typeface="+mn-lt"/>
                      </a:endParaRPr>
                    </a:p>
                  </p:txBody>
                </p:sp>
                <p:sp>
                  <p:nvSpPr>
                    <p:cNvPr id="100" name="Oval 77"/>
                    <p:cNvSpPr/>
                    <p:nvPr/>
                  </p:nvSpPr>
                  <p:spPr bwMode="auto">
                    <a:xfrm>
                      <a:off x="8284266" y="1923470"/>
                      <a:ext cx="88357" cy="86855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defTabSz="652463">
                        <a:defRPr/>
                      </a:pPr>
                      <a:endParaRPr lang="en-US" sz="2400" dirty="0">
                        <a:latin typeface="+mn-lt"/>
                      </a:endParaRPr>
                    </a:p>
                  </p:txBody>
                </p:sp>
                <p:sp>
                  <p:nvSpPr>
                    <p:cNvPr id="101" name="Oval 71"/>
                    <p:cNvSpPr/>
                    <p:nvPr/>
                  </p:nvSpPr>
                  <p:spPr bwMode="auto">
                    <a:xfrm>
                      <a:off x="5810266" y="2679832"/>
                      <a:ext cx="88357" cy="86855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defTabSz="652463">
                        <a:defRPr/>
                      </a:pPr>
                      <a:endParaRPr lang="en-US" sz="2400" dirty="0">
                        <a:latin typeface="+mn-lt"/>
                      </a:endParaRPr>
                    </a:p>
                  </p:txBody>
                </p:sp>
                <p:sp>
                  <p:nvSpPr>
                    <p:cNvPr id="102" name="Oval 72"/>
                    <p:cNvSpPr/>
                    <p:nvPr/>
                  </p:nvSpPr>
                  <p:spPr bwMode="auto">
                    <a:xfrm>
                      <a:off x="6106630" y="2341458"/>
                      <a:ext cx="88357" cy="86855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defTabSz="652463">
                        <a:defRPr/>
                      </a:pPr>
                      <a:endParaRPr lang="en-US" sz="2400" dirty="0">
                        <a:latin typeface="+mn-lt"/>
                      </a:endParaRPr>
                    </a:p>
                  </p:txBody>
                </p:sp>
              </p:grpSp>
              <p:sp>
                <p:nvSpPr>
                  <p:cNvPr id="81" name="Arc 54"/>
                  <p:cNvSpPr/>
                  <p:nvPr/>
                </p:nvSpPr>
                <p:spPr bwMode="auto">
                  <a:xfrm>
                    <a:off x="5633552" y="1988840"/>
                    <a:ext cx="530143" cy="607985"/>
                  </a:xfrm>
                  <a:prstGeom prst="arc">
                    <a:avLst>
                      <a:gd name="adj1" fmla="val 15734094"/>
                      <a:gd name="adj2" fmla="val 20785763"/>
                    </a:avLst>
                  </a:prstGeom>
                  <a:noFill/>
                  <a:ln w="571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defTabSz="652463">
                      <a:defRPr/>
                    </a:pPr>
                    <a:endParaRPr lang="en-US" sz="2400" dirty="0">
                      <a:latin typeface="+mn-lt"/>
                    </a:endParaRPr>
                  </a:p>
                </p:txBody>
              </p:sp>
            </p:grpSp>
            <p:sp>
              <p:nvSpPr>
                <p:cNvPr id="78" name="矩形 77"/>
                <p:cNvSpPr/>
                <p:nvPr/>
              </p:nvSpPr>
              <p:spPr>
                <a:xfrm>
                  <a:off x="5580112" y="2636912"/>
                  <a:ext cx="288032" cy="2880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79" name="Oval 56"/>
                <p:cNvSpPr/>
                <p:nvPr/>
              </p:nvSpPr>
              <p:spPr bwMode="auto">
                <a:xfrm>
                  <a:off x="5096425" y="2256245"/>
                  <a:ext cx="699711" cy="66869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defTabSz="652463">
                    <a:defRPr/>
                  </a:pPr>
                  <a:endParaRPr lang="en-US" sz="2400" dirty="0">
                    <a:latin typeface="+mn-lt"/>
                  </a:endParaRPr>
                </a:p>
              </p:txBody>
            </p:sp>
          </p:grpSp>
        </p:grpSp>
        <p:sp>
          <p:nvSpPr>
            <p:cNvPr id="70" name="矩形 69"/>
            <p:cNvSpPr/>
            <p:nvPr/>
          </p:nvSpPr>
          <p:spPr>
            <a:xfrm>
              <a:off x="642910" y="9072602"/>
              <a:ext cx="7858180" cy="85725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OSA can arrange </a:t>
              </a:r>
              <a:r>
                <a:rPr lang="en-US" sz="2800" i="1" dirty="0" smtClean="0">
                  <a:solidFill>
                    <a:srgbClr val="0000FF"/>
                  </a:solidFill>
                </a:rPr>
                <a:t>any k-regular topology </a:t>
              </a:r>
              <a:r>
                <a:rPr lang="en-US" sz="2800" dirty="0" smtClean="0"/>
                <a:t>with </a:t>
              </a:r>
              <a:r>
                <a:rPr lang="en-US" sz="2800" i="1" dirty="0" smtClean="0">
                  <a:solidFill>
                    <a:srgbClr val="0000FF"/>
                  </a:solidFill>
                </a:rPr>
                <a:t>flexible link capacity </a:t>
              </a:r>
              <a:r>
                <a:rPr lang="en-US" sz="2800" dirty="0" smtClean="0"/>
                <a:t>among the </a:t>
              </a:r>
              <a:r>
                <a:rPr lang="en-US" sz="2800" dirty="0" err="1" smtClean="0"/>
                <a:t>ToRs</a:t>
              </a:r>
              <a:r>
                <a:rPr lang="en-US" sz="2800" dirty="0" smtClean="0"/>
                <a:t>! </a:t>
              </a:r>
              <a:endParaRPr lang="en-US" sz="2800" dirty="0"/>
            </a:p>
          </p:txBody>
        </p:sp>
      </p:grpSp>
    </p:spTree>
    <p:custDataLst>
      <p:tags r:id="rId1"/>
    </p:custDataLst>
  </p:cSld>
  <p:clrMapOvr>
    <a:masterClrMapping/>
  </p:clrMapOvr>
  <p:transition advTm="40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57" grpId="0" animBg="1"/>
      <p:bldP spid="58" grpId="0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4" grpId="0" animBg="1"/>
      <p:bldP spid="65" grpId="0" animBg="1"/>
      <p:bldP spid="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OSA Architecture Overview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8892480" cy="527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580112" y="126876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(MEMS 320 ports)</a:t>
            </a:r>
            <a:endParaRPr lang="en-US" sz="2400" dirty="0"/>
          </a:p>
        </p:txBody>
      </p:sp>
      <p:sp>
        <p:nvSpPr>
          <p:cNvPr id="104" name="椭圆 103"/>
          <p:cNvSpPr/>
          <p:nvPr/>
        </p:nvSpPr>
        <p:spPr>
          <a:xfrm>
            <a:off x="5004048" y="2132856"/>
            <a:ext cx="936104" cy="21602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椭圆 104"/>
          <p:cNvSpPr/>
          <p:nvPr/>
        </p:nvSpPr>
        <p:spPr>
          <a:xfrm>
            <a:off x="7452320" y="2132856"/>
            <a:ext cx="936104" cy="21602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16"/>
          <p:cNvGrpSpPr/>
          <p:nvPr/>
        </p:nvGrpSpPr>
        <p:grpSpPr>
          <a:xfrm>
            <a:off x="142844" y="928670"/>
            <a:ext cx="8786874" cy="4578679"/>
            <a:chOff x="-32" y="1142984"/>
            <a:chExt cx="8786874" cy="4578679"/>
          </a:xfrm>
        </p:grpSpPr>
        <p:sp>
          <p:nvSpPr>
            <p:cNvPr id="21" name="圆角矩形 20"/>
            <p:cNvSpPr/>
            <p:nvPr/>
          </p:nvSpPr>
          <p:spPr>
            <a:xfrm>
              <a:off x="-32" y="1142984"/>
              <a:ext cx="8786874" cy="450059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梯形 21"/>
            <p:cNvSpPr/>
            <p:nvPr/>
          </p:nvSpPr>
          <p:spPr>
            <a:xfrm rot="10800000">
              <a:off x="1000100" y="3929066"/>
              <a:ext cx="1285884" cy="500066"/>
            </a:xfrm>
            <a:prstGeom prst="trapezoid">
              <a:avLst>
                <a:gd name="adj" fmla="val 56030"/>
              </a:avLst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1000100" y="2357430"/>
              <a:ext cx="6929486" cy="857256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MEMS (320 ports)</a:t>
              </a:r>
              <a:endParaRPr lang="en-US" sz="2800" dirty="0"/>
            </a:p>
          </p:txBody>
        </p:sp>
        <p:cxnSp>
          <p:nvCxnSpPr>
            <p:cNvPr id="24" name="直接连接符 23"/>
            <p:cNvCxnSpPr/>
            <p:nvPr/>
          </p:nvCxnSpPr>
          <p:spPr>
            <a:xfrm rot="5400000">
              <a:off x="856430" y="3571876"/>
              <a:ext cx="714380" cy="1588"/>
            </a:xfrm>
            <a:prstGeom prst="line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rot="5400000">
              <a:off x="1142182" y="3571082"/>
              <a:ext cx="714380" cy="1588"/>
            </a:xfrm>
            <a:prstGeom prst="line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rot="5400000">
              <a:off x="1427934" y="3571082"/>
              <a:ext cx="714380" cy="1588"/>
            </a:xfrm>
            <a:prstGeom prst="line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rot="5400000">
              <a:off x="1715274" y="3571082"/>
              <a:ext cx="714380" cy="1588"/>
            </a:xfrm>
            <a:prstGeom prst="line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stCxn id="31" idx="0"/>
              <a:endCxn id="22" idx="0"/>
            </p:cNvCxnSpPr>
            <p:nvPr/>
          </p:nvCxnSpPr>
          <p:spPr>
            <a:xfrm rot="5400000" flipH="1" flipV="1">
              <a:off x="1643042" y="4429132"/>
              <a:ext cx="1588" cy="1588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曲线连接符 24"/>
            <p:cNvCxnSpPr>
              <a:endCxn id="22" idx="0"/>
            </p:cNvCxnSpPr>
            <p:nvPr/>
          </p:nvCxnSpPr>
          <p:spPr>
            <a:xfrm flipV="1">
              <a:off x="1071538" y="4429132"/>
              <a:ext cx="571504" cy="500066"/>
            </a:xfrm>
            <a:prstGeom prst="curvedConnector2">
              <a:avLst/>
            </a:prstGeom>
            <a:ln w="28575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形状 29"/>
            <p:cNvCxnSpPr>
              <a:endCxn id="22" idx="0"/>
            </p:cNvCxnSpPr>
            <p:nvPr/>
          </p:nvCxnSpPr>
          <p:spPr>
            <a:xfrm rot="10800000">
              <a:off x="1643042" y="4429132"/>
              <a:ext cx="571504" cy="500066"/>
            </a:xfrm>
            <a:prstGeom prst="curvedConnector2">
              <a:avLst/>
            </a:prstGeom>
            <a:ln w="28575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928662" y="4429132"/>
              <a:ext cx="1428760" cy="71438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/>
                <a:t>ToR</a:t>
              </a:r>
              <a:endParaRPr lang="en-US" sz="28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85852" y="3929066"/>
              <a:ext cx="857256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WSS</a:t>
              </a:r>
              <a:endParaRPr lang="en-US" sz="2400" dirty="0"/>
            </a:p>
          </p:txBody>
        </p:sp>
        <p:sp>
          <p:nvSpPr>
            <p:cNvPr id="33" name="梯形 32"/>
            <p:cNvSpPr/>
            <p:nvPr/>
          </p:nvSpPr>
          <p:spPr>
            <a:xfrm rot="10800000">
              <a:off x="2928926" y="3929066"/>
              <a:ext cx="1285884" cy="500066"/>
            </a:xfrm>
            <a:prstGeom prst="trapezoid">
              <a:avLst>
                <a:gd name="adj" fmla="val 56030"/>
              </a:avLst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直接连接符 33"/>
            <p:cNvCxnSpPr/>
            <p:nvPr/>
          </p:nvCxnSpPr>
          <p:spPr>
            <a:xfrm rot="5400000">
              <a:off x="2785256" y="3571876"/>
              <a:ext cx="714380" cy="1588"/>
            </a:xfrm>
            <a:prstGeom prst="line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rot="5400000">
              <a:off x="3071008" y="3571082"/>
              <a:ext cx="714380" cy="1588"/>
            </a:xfrm>
            <a:prstGeom prst="line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rot="5400000">
              <a:off x="3356760" y="3571082"/>
              <a:ext cx="714380" cy="1588"/>
            </a:xfrm>
            <a:prstGeom prst="line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rot="5400000">
              <a:off x="3644100" y="3571082"/>
              <a:ext cx="714380" cy="1588"/>
            </a:xfrm>
            <a:prstGeom prst="line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>
              <a:stCxn id="41" idx="0"/>
              <a:endCxn id="33" idx="0"/>
            </p:cNvCxnSpPr>
            <p:nvPr/>
          </p:nvCxnSpPr>
          <p:spPr>
            <a:xfrm rot="5400000" flipH="1" flipV="1">
              <a:off x="3571868" y="4429132"/>
              <a:ext cx="1588" cy="1588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曲线连接符 24"/>
            <p:cNvCxnSpPr>
              <a:endCxn id="33" idx="0"/>
            </p:cNvCxnSpPr>
            <p:nvPr/>
          </p:nvCxnSpPr>
          <p:spPr>
            <a:xfrm flipV="1">
              <a:off x="3000364" y="4429132"/>
              <a:ext cx="571504" cy="500066"/>
            </a:xfrm>
            <a:prstGeom prst="curvedConnector2">
              <a:avLst/>
            </a:prstGeom>
            <a:ln w="28575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形状 39"/>
            <p:cNvCxnSpPr>
              <a:endCxn id="33" idx="0"/>
            </p:cNvCxnSpPr>
            <p:nvPr/>
          </p:nvCxnSpPr>
          <p:spPr>
            <a:xfrm rot="10800000">
              <a:off x="3571868" y="4429132"/>
              <a:ext cx="571504" cy="500066"/>
            </a:xfrm>
            <a:prstGeom prst="curvedConnector2">
              <a:avLst/>
            </a:prstGeom>
            <a:ln w="28575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矩形 40"/>
            <p:cNvSpPr/>
            <p:nvPr/>
          </p:nvSpPr>
          <p:spPr>
            <a:xfrm>
              <a:off x="2857488" y="4429132"/>
              <a:ext cx="1428760" cy="71438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/>
                <a:t>ToR</a:t>
              </a:r>
              <a:endParaRPr lang="en-US" sz="28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14678" y="3929066"/>
              <a:ext cx="857256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WSS</a:t>
              </a:r>
              <a:endParaRPr lang="en-US" sz="2400" dirty="0"/>
            </a:p>
          </p:txBody>
        </p:sp>
        <p:sp>
          <p:nvSpPr>
            <p:cNvPr id="43" name="梯形 42"/>
            <p:cNvSpPr/>
            <p:nvPr/>
          </p:nvSpPr>
          <p:spPr>
            <a:xfrm rot="10800000">
              <a:off x="6643702" y="3929066"/>
              <a:ext cx="1285884" cy="500066"/>
            </a:xfrm>
            <a:prstGeom prst="trapezoid">
              <a:avLst>
                <a:gd name="adj" fmla="val 56030"/>
              </a:avLst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4" name="直接连接符 43"/>
            <p:cNvCxnSpPr/>
            <p:nvPr/>
          </p:nvCxnSpPr>
          <p:spPr>
            <a:xfrm rot="5400000">
              <a:off x="6500032" y="3571876"/>
              <a:ext cx="714380" cy="1588"/>
            </a:xfrm>
            <a:prstGeom prst="line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rot="5400000">
              <a:off x="6785784" y="3571082"/>
              <a:ext cx="714380" cy="1588"/>
            </a:xfrm>
            <a:prstGeom prst="line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rot="5400000">
              <a:off x="7071536" y="3571082"/>
              <a:ext cx="714380" cy="1588"/>
            </a:xfrm>
            <a:prstGeom prst="line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rot="5400000">
              <a:off x="7358876" y="3571082"/>
              <a:ext cx="714380" cy="1588"/>
            </a:xfrm>
            <a:prstGeom prst="line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>
              <a:stCxn id="51" idx="0"/>
              <a:endCxn id="43" idx="0"/>
            </p:cNvCxnSpPr>
            <p:nvPr/>
          </p:nvCxnSpPr>
          <p:spPr>
            <a:xfrm rot="5400000" flipH="1" flipV="1">
              <a:off x="7286644" y="4429132"/>
              <a:ext cx="1588" cy="1588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曲线连接符 24"/>
            <p:cNvCxnSpPr>
              <a:endCxn id="43" idx="0"/>
            </p:cNvCxnSpPr>
            <p:nvPr/>
          </p:nvCxnSpPr>
          <p:spPr>
            <a:xfrm flipV="1">
              <a:off x="6715140" y="4429132"/>
              <a:ext cx="571504" cy="500066"/>
            </a:xfrm>
            <a:prstGeom prst="curvedConnector2">
              <a:avLst/>
            </a:prstGeom>
            <a:ln w="28575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形状 49"/>
            <p:cNvCxnSpPr>
              <a:endCxn id="43" idx="0"/>
            </p:cNvCxnSpPr>
            <p:nvPr/>
          </p:nvCxnSpPr>
          <p:spPr>
            <a:xfrm rot="10800000">
              <a:off x="7286644" y="4429132"/>
              <a:ext cx="571504" cy="500066"/>
            </a:xfrm>
            <a:prstGeom prst="curvedConnector2">
              <a:avLst/>
            </a:prstGeom>
            <a:ln w="28575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矩形 50"/>
            <p:cNvSpPr/>
            <p:nvPr/>
          </p:nvSpPr>
          <p:spPr>
            <a:xfrm>
              <a:off x="6572264" y="4429132"/>
              <a:ext cx="1428760" cy="71438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/>
                <a:t>ToR</a:t>
              </a:r>
              <a:endParaRPr lang="en-US" sz="28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929454" y="3929066"/>
              <a:ext cx="857256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WSS</a:t>
              </a:r>
              <a:endParaRPr lang="en-US" sz="24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643438" y="4292750"/>
              <a:ext cx="11430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…</a:t>
              </a:r>
              <a:endParaRPr lang="en-US" sz="4000" dirty="0"/>
            </a:p>
          </p:txBody>
        </p:sp>
        <p:sp>
          <p:nvSpPr>
            <p:cNvPr id="54" name="弧形 53"/>
            <p:cNvSpPr/>
            <p:nvPr/>
          </p:nvSpPr>
          <p:spPr>
            <a:xfrm rot="19026505">
              <a:off x="2373131" y="3504255"/>
              <a:ext cx="2320960" cy="2217408"/>
            </a:xfrm>
            <a:prstGeom prst="arc">
              <a:avLst>
                <a:gd name="adj1" fmla="val 16657605"/>
                <a:gd name="adj2" fmla="val 21145598"/>
              </a:avLst>
            </a:prstGeom>
            <a:ln w="57150">
              <a:solidFill>
                <a:srgbClr val="4A7EBB">
                  <a:alpha val="50196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14810" y="3357562"/>
              <a:ext cx="1000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C00000"/>
                  </a:solidFill>
                </a:rPr>
                <a:t>k </a:t>
              </a:r>
              <a:endParaRPr lang="en-US" sz="24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85720" y="1282471"/>
              <a:ext cx="2714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At its core</a:t>
              </a:r>
              <a:endPara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67" name="圆角矩形标注 66"/>
          <p:cNvSpPr/>
          <p:nvPr/>
        </p:nvSpPr>
        <p:spPr>
          <a:xfrm>
            <a:off x="4214810" y="1071546"/>
            <a:ext cx="3857652" cy="928694"/>
          </a:xfrm>
          <a:prstGeom prst="wedgeRoundRectCallout">
            <a:avLst>
              <a:gd name="adj1" fmla="val -21968"/>
              <a:gd name="adj2" fmla="val 5018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Two notes about OSA:</a:t>
            </a:r>
          </a:p>
          <a:p>
            <a:r>
              <a:rPr lang="en-US" dirty="0" smtClean="0"/>
              <a:t>1. Multi-hop routing for indirect </a:t>
            </a:r>
            <a:r>
              <a:rPr lang="en-US" dirty="0" err="1" smtClean="0"/>
              <a:t>ToRs</a:t>
            </a:r>
            <a:r>
              <a:rPr lang="en-US" dirty="0" smtClean="0"/>
              <a:t>  </a:t>
            </a:r>
          </a:p>
          <a:p>
            <a:r>
              <a:rPr lang="en-US" dirty="0" smtClean="0"/>
              <a:t>2. OSA is container-sized DCN for now</a:t>
            </a:r>
            <a:endParaRPr lang="en-US" dirty="0"/>
          </a:p>
        </p:txBody>
      </p:sp>
      <p:sp>
        <p:nvSpPr>
          <p:cNvPr id="139" name="任意多边形 138"/>
          <p:cNvSpPr/>
          <p:nvPr/>
        </p:nvSpPr>
        <p:spPr>
          <a:xfrm>
            <a:off x="1784131" y="2170386"/>
            <a:ext cx="5344511" cy="2635469"/>
          </a:xfrm>
          <a:custGeom>
            <a:avLst/>
            <a:gdLst>
              <a:gd name="connsiteX0" fmla="*/ 123497 w 5344511"/>
              <a:gd name="connsiteY0" fmla="*/ 2149366 h 2635469"/>
              <a:gd name="connsiteX1" fmla="*/ 139262 w 5344511"/>
              <a:gd name="connsiteY1" fmla="*/ 635876 h 2635469"/>
              <a:gd name="connsiteX2" fmla="*/ 959069 w 5344511"/>
              <a:gd name="connsiteY2" fmla="*/ 178676 h 2635469"/>
              <a:gd name="connsiteX3" fmla="*/ 1463566 w 5344511"/>
              <a:gd name="connsiteY3" fmla="*/ 525517 h 2635469"/>
              <a:gd name="connsiteX4" fmla="*/ 1495097 w 5344511"/>
              <a:gd name="connsiteY4" fmla="*/ 2149366 h 2635469"/>
              <a:gd name="connsiteX5" fmla="*/ 1999593 w 5344511"/>
              <a:gd name="connsiteY5" fmla="*/ 2370083 h 2635469"/>
              <a:gd name="connsiteX6" fmla="*/ 2267607 w 5344511"/>
              <a:gd name="connsiteY6" fmla="*/ 557048 h 2635469"/>
              <a:gd name="connsiteX7" fmla="*/ 4853152 w 5344511"/>
              <a:gd name="connsiteY7" fmla="*/ 304800 h 2635469"/>
              <a:gd name="connsiteX8" fmla="*/ 5215759 w 5344511"/>
              <a:gd name="connsiteY8" fmla="*/ 2385848 h 263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4511" h="2635469">
                <a:moveTo>
                  <a:pt x="123497" y="2149366"/>
                </a:moveTo>
                <a:cubicBezTo>
                  <a:pt x="61748" y="1556845"/>
                  <a:pt x="0" y="964324"/>
                  <a:pt x="139262" y="635876"/>
                </a:cubicBezTo>
                <a:cubicBezTo>
                  <a:pt x="278524" y="307428"/>
                  <a:pt x="738352" y="197069"/>
                  <a:pt x="959069" y="178676"/>
                </a:cubicBezTo>
                <a:cubicBezTo>
                  <a:pt x="1179786" y="160283"/>
                  <a:pt x="1374228" y="197069"/>
                  <a:pt x="1463566" y="525517"/>
                </a:cubicBezTo>
                <a:cubicBezTo>
                  <a:pt x="1552904" y="853965"/>
                  <a:pt x="1405759" y="1841938"/>
                  <a:pt x="1495097" y="2149366"/>
                </a:cubicBezTo>
                <a:cubicBezTo>
                  <a:pt x="1584435" y="2456794"/>
                  <a:pt x="1870841" y="2635469"/>
                  <a:pt x="1999593" y="2370083"/>
                </a:cubicBezTo>
                <a:cubicBezTo>
                  <a:pt x="2128345" y="2104697"/>
                  <a:pt x="1792014" y="901262"/>
                  <a:pt x="2267607" y="557048"/>
                </a:cubicBezTo>
                <a:cubicBezTo>
                  <a:pt x="2743200" y="212834"/>
                  <a:pt x="4361793" y="0"/>
                  <a:pt x="4853152" y="304800"/>
                </a:cubicBezTo>
                <a:cubicBezTo>
                  <a:pt x="5344511" y="609600"/>
                  <a:pt x="5280135" y="1497724"/>
                  <a:pt x="5215759" y="2385848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1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-1825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Control Plane: Logically Centralized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845807"/>
            <a:ext cx="5427603" cy="353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3346724" y="207167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Topology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475656" y="374897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Link capacity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691680" y="490109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Routing</a:t>
            </a:r>
            <a:endParaRPr lang="en-US" sz="2400" b="1" dirty="0"/>
          </a:p>
        </p:txBody>
      </p:sp>
      <p:pic>
        <p:nvPicPr>
          <p:cNvPr id="19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07976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849438"/>
            <a:ext cx="844792" cy="923378"/>
          </a:xfrm>
          <a:prstGeom prst="rect">
            <a:avLst/>
          </a:prstGeom>
        </p:spPr>
      </p:pic>
      <p:cxnSp>
        <p:nvCxnSpPr>
          <p:cNvPr id="26" name="形状 25"/>
          <p:cNvCxnSpPr>
            <a:endCxn id="5" idx="0"/>
          </p:cNvCxnSpPr>
          <p:nvPr/>
        </p:nvCxnSpPr>
        <p:spPr>
          <a:xfrm>
            <a:off x="2428860" y="2500306"/>
            <a:ext cx="3416782" cy="345501"/>
          </a:xfrm>
          <a:prstGeom prst="bentConnector2">
            <a:avLst/>
          </a:prstGeom>
          <a:ln w="38100">
            <a:solidFill>
              <a:srgbClr val="0000FF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形状 28"/>
          <p:cNvCxnSpPr/>
          <p:nvPr/>
        </p:nvCxnSpPr>
        <p:spPr>
          <a:xfrm rot="16200000" flipH="1">
            <a:off x="2040310" y="2592711"/>
            <a:ext cx="1047328" cy="2143844"/>
          </a:xfrm>
          <a:prstGeom prst="bentConnector2">
            <a:avLst/>
          </a:prstGeom>
          <a:ln w="38100">
            <a:solidFill>
              <a:srgbClr val="0000FF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形状 46"/>
          <p:cNvCxnSpPr/>
          <p:nvPr/>
        </p:nvCxnSpPr>
        <p:spPr>
          <a:xfrm>
            <a:off x="1187624" y="3140968"/>
            <a:ext cx="2304256" cy="2232248"/>
          </a:xfrm>
          <a:prstGeom prst="bentConnector3">
            <a:avLst>
              <a:gd name="adj1" fmla="val -344"/>
            </a:avLst>
          </a:prstGeom>
          <a:ln w="38100">
            <a:solidFill>
              <a:srgbClr val="0000FF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15616" y="992922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OSA Manager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88224" y="2928934"/>
            <a:ext cx="1627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(MEMS 320 ports)</a:t>
            </a:r>
            <a:endParaRPr lang="en-US" sz="1400" dirty="0"/>
          </a:p>
        </p:txBody>
      </p:sp>
      <p:sp>
        <p:nvSpPr>
          <p:cNvPr id="17" name="矩形标注 16"/>
          <p:cNvSpPr/>
          <p:nvPr/>
        </p:nvSpPr>
        <p:spPr>
          <a:xfrm>
            <a:off x="2285984" y="1142984"/>
            <a:ext cx="2643206" cy="785818"/>
          </a:xfrm>
          <a:prstGeom prst="wedgeRectCallout">
            <a:avLst>
              <a:gd name="adj1" fmla="val -50382"/>
              <a:gd name="adj2" fmla="val 825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Optimize the network to better serve the traffic</a:t>
            </a:r>
            <a:endParaRPr lang="en-US" b="1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Optimization Procedure in OSA Manager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39552" y="2007080"/>
            <a:ext cx="1800200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1. Estimate traffic demand between </a:t>
            </a:r>
            <a:r>
              <a:rPr lang="en-US" sz="2000" b="1" dirty="0" err="1" smtClean="0">
                <a:solidFill>
                  <a:schemeClr val="tx1"/>
                </a:solidFill>
              </a:rPr>
              <a:t>ToRs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75856" y="2007080"/>
            <a:ext cx="2520280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2. Assign direct link to heavy communication </a:t>
            </a:r>
            <a:r>
              <a:rPr lang="en-US" sz="2000" b="1" dirty="0" err="1" smtClean="0">
                <a:solidFill>
                  <a:schemeClr val="tx1"/>
                </a:solidFill>
              </a:rPr>
              <a:t>ToR</a:t>
            </a:r>
            <a:r>
              <a:rPr lang="en-US" sz="2000" b="1" dirty="0" smtClean="0">
                <a:solidFill>
                  <a:schemeClr val="tx1"/>
                </a:solidFill>
              </a:rPr>
              <a:t> pairs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2627784" y="2295112"/>
            <a:ext cx="409136" cy="31203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33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5000636"/>
            <a:ext cx="1616968" cy="161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左大括号 35"/>
          <p:cNvSpPr/>
          <p:nvPr/>
        </p:nvSpPr>
        <p:spPr>
          <a:xfrm rot="16200000">
            <a:off x="4211960" y="854952"/>
            <a:ext cx="648072" cy="7848872"/>
          </a:xfrm>
          <a:prstGeom prst="leftBrace">
            <a:avLst>
              <a:gd name="adj1" fmla="val 8333"/>
              <a:gd name="adj2" fmla="val 49816"/>
            </a:avLst>
          </a:prstGeom>
          <a:ln w="57150">
            <a:solidFill>
              <a:srgbClr val="0033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991508" y="5429264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OSA Manager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4" name="矩形标注 23"/>
          <p:cNvSpPr/>
          <p:nvPr/>
        </p:nvSpPr>
        <p:spPr>
          <a:xfrm>
            <a:off x="3000364" y="1142984"/>
            <a:ext cx="2952898" cy="576064"/>
          </a:xfrm>
          <a:prstGeom prst="wedgeRectCallout">
            <a:avLst>
              <a:gd name="adj1" fmla="val -21060"/>
              <a:gd name="adj2" fmla="val 11188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Maximum k-matching</a:t>
            </a:r>
            <a:endParaRPr lang="en-US" sz="2400" dirty="0"/>
          </a:p>
        </p:txBody>
      </p:sp>
      <p:sp>
        <p:nvSpPr>
          <p:cNvPr id="23" name="矩形标注 22"/>
          <p:cNvSpPr/>
          <p:nvPr/>
        </p:nvSpPr>
        <p:spPr>
          <a:xfrm>
            <a:off x="285720" y="1157804"/>
            <a:ext cx="2390514" cy="576064"/>
          </a:xfrm>
          <a:prstGeom prst="wedgeRectCallout">
            <a:avLst>
              <a:gd name="adj1" fmla="val -21723"/>
              <a:gd name="adj2" fmla="val 11188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Hedera</a:t>
            </a:r>
            <a:r>
              <a:rPr lang="en-US" sz="2400" dirty="0" smtClean="0"/>
              <a:t> [NSDI’10]</a:t>
            </a:r>
            <a:endParaRPr lang="en-US" sz="2400" dirty="0"/>
          </a:p>
        </p:txBody>
      </p:sp>
    </p:spTree>
  </p:cSld>
  <p:clrMapOvr>
    <a:masterClrMapping/>
  </p:clrMapOvr>
  <p:transition advTm="12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 Brief Advertisement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428728" y="2357430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OSA:  container-size, NSDI’12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85752" y="3354173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WaveCube</a:t>
            </a:r>
            <a:r>
              <a:rPr lang="en-US" sz="3600" dirty="0" smtClean="0"/>
              <a:t>: scalable, upcoming SIGCOMM’12</a:t>
            </a:r>
            <a:endParaRPr lang="en-US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Maximum </a:t>
            </a:r>
            <a:r>
              <a:rPr lang="en-US" sz="3200" i="1" dirty="0" smtClean="0">
                <a:solidFill>
                  <a:srgbClr val="0000FF"/>
                </a:solidFill>
              </a:rPr>
              <a:t>K</a:t>
            </a:r>
            <a:r>
              <a:rPr lang="en-US" sz="3200" dirty="0" smtClean="0">
                <a:solidFill>
                  <a:srgbClr val="0000FF"/>
                </a:solidFill>
              </a:rPr>
              <a:t>-matching for Direct Links Setup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539552" y="1599183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ToR</a:t>
            </a:r>
            <a:r>
              <a:rPr lang="en-US" sz="2400" dirty="0" smtClean="0"/>
              <a:t> traffic demand</a:t>
            </a:r>
            <a:endParaRPr lang="en-US" sz="2400" dirty="0"/>
          </a:p>
        </p:txBody>
      </p:sp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323529" y="2060851"/>
          <a:ext cx="3816423" cy="34563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047"/>
                <a:gridCol w="424047"/>
                <a:gridCol w="424047"/>
                <a:gridCol w="424047"/>
                <a:gridCol w="424047"/>
                <a:gridCol w="424047"/>
                <a:gridCol w="424047"/>
                <a:gridCol w="424047"/>
                <a:gridCol w="424047"/>
              </a:tblGrid>
              <a:tr h="40155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H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818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8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8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8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8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8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8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8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H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4" name="矩形 73"/>
          <p:cNvSpPr/>
          <p:nvPr/>
        </p:nvSpPr>
        <p:spPr>
          <a:xfrm>
            <a:off x="360040" y="6546830"/>
            <a:ext cx="8676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[1] J. Edmonds, “Paths, trees and flowers”, </a:t>
            </a:r>
            <a:r>
              <a:rPr lang="en-US" altLang="zh-CN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Canad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J. of Math., 1965 </a:t>
            </a:r>
            <a:endParaRPr lang="en-US" altLang="zh-CN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下箭头 186"/>
          <p:cNvSpPr/>
          <p:nvPr/>
        </p:nvSpPr>
        <p:spPr>
          <a:xfrm>
            <a:off x="5940152" y="3717032"/>
            <a:ext cx="360040" cy="35491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8" name="表格 187"/>
          <p:cNvGraphicFramePr>
            <a:graphicFrameLocks noGrp="1"/>
          </p:cNvGraphicFramePr>
          <p:nvPr/>
        </p:nvGraphicFramePr>
        <p:xfrm>
          <a:off x="323529" y="2060851"/>
          <a:ext cx="3816423" cy="34563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047"/>
                <a:gridCol w="424047"/>
                <a:gridCol w="424047"/>
                <a:gridCol w="424047"/>
                <a:gridCol w="424047"/>
                <a:gridCol w="424047"/>
                <a:gridCol w="424047"/>
                <a:gridCol w="424047"/>
                <a:gridCol w="424047"/>
              </a:tblGrid>
              <a:tr h="40155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</a:tr>
              <a:tr h="3818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818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8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8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18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18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8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18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组合 200"/>
          <p:cNvGrpSpPr/>
          <p:nvPr/>
        </p:nvGrpSpPr>
        <p:grpSpPr>
          <a:xfrm>
            <a:off x="4919904" y="4357694"/>
            <a:ext cx="2223864" cy="2263854"/>
            <a:chOff x="5660504" y="1497802"/>
            <a:chExt cx="2223864" cy="2263854"/>
          </a:xfrm>
        </p:grpSpPr>
        <p:grpSp>
          <p:nvGrpSpPr>
            <p:cNvPr id="5" name="Group 34"/>
            <p:cNvGrpSpPr>
              <a:grpSpLocks/>
            </p:cNvGrpSpPr>
            <p:nvPr/>
          </p:nvGrpSpPr>
          <p:grpSpPr bwMode="auto">
            <a:xfrm>
              <a:off x="5660504" y="1497802"/>
              <a:ext cx="2223864" cy="2263854"/>
              <a:chOff x="436324" y="998857"/>
              <a:chExt cx="2254124" cy="2129808"/>
            </a:xfrm>
          </p:grpSpPr>
          <p:sp>
            <p:nvSpPr>
              <p:cNvPr id="175" name="Cube 4"/>
              <p:cNvSpPr/>
              <p:nvPr/>
            </p:nvSpPr>
            <p:spPr bwMode="auto">
              <a:xfrm>
                <a:off x="762281" y="1295103"/>
                <a:ext cx="1675840" cy="1524000"/>
              </a:xfrm>
              <a:prstGeom prst="cube">
                <a:avLst>
                  <a:gd name="adj" fmla="val 2557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652463">
                  <a:defRPr/>
                </a:pPr>
                <a:endParaRPr lang="en-US" dirty="0">
                  <a:latin typeface="+mn-lt"/>
                </a:endParaRPr>
              </a:p>
            </p:txBody>
          </p:sp>
          <p:grpSp>
            <p:nvGrpSpPr>
              <p:cNvPr id="6" name="Group 17"/>
              <p:cNvGrpSpPr>
                <a:grpSpLocks/>
              </p:cNvGrpSpPr>
              <p:nvPr/>
            </p:nvGrpSpPr>
            <p:grpSpPr bwMode="auto">
              <a:xfrm>
                <a:off x="770792" y="1295400"/>
                <a:ext cx="1641232" cy="1524000"/>
                <a:chOff x="770792" y="1295400"/>
                <a:chExt cx="1641232" cy="1524000"/>
              </a:xfrm>
            </p:grpSpPr>
            <p:cxnSp>
              <p:nvCxnSpPr>
                <p:cNvPr id="198" name="Straight Connector 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89878" y="1866106"/>
                  <a:ext cx="1143000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99" name="Straight Connector 1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770792" y="2438400"/>
                  <a:ext cx="381000" cy="3810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00" name="Straight Connector 13"/>
                <p:cNvCxnSpPr>
                  <a:cxnSpLocks noChangeShapeType="1"/>
                </p:cNvCxnSpPr>
                <p:nvPr/>
              </p:nvCxnSpPr>
              <p:spPr bwMode="auto">
                <a:xfrm>
                  <a:off x="1192824" y="2438400"/>
                  <a:ext cx="1219200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sp>
            <p:nvSpPr>
              <p:cNvPr id="190" name="TextBox 189"/>
              <p:cNvSpPr txBox="1"/>
              <p:nvPr/>
            </p:nvSpPr>
            <p:spPr>
              <a:xfrm>
                <a:off x="449313" y="2666703"/>
                <a:ext cx="228524" cy="4619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A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2057248" y="2666703"/>
                <a:ext cx="228524" cy="4619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B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2461924" y="2180928"/>
                <a:ext cx="228524" cy="4619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C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1172800" y="2125019"/>
                <a:ext cx="228524" cy="4619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D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436324" y="1442740"/>
                <a:ext cx="228524" cy="4619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E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2074704" y="1460203"/>
                <a:ext cx="228524" cy="4619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F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2388936" y="1040838"/>
                <a:ext cx="228524" cy="4619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G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838846" y="998857"/>
                <a:ext cx="228524" cy="4619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H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122" name="Oval 43"/>
            <p:cNvSpPr/>
            <p:nvPr/>
          </p:nvSpPr>
          <p:spPr bwMode="auto">
            <a:xfrm>
              <a:off x="6360909" y="1772816"/>
              <a:ext cx="145534" cy="127613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652463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3" name="Oval 43"/>
            <p:cNvSpPr/>
            <p:nvPr/>
          </p:nvSpPr>
          <p:spPr bwMode="auto">
            <a:xfrm>
              <a:off x="7524328" y="1772816"/>
              <a:ext cx="144016" cy="127613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652463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4" name="Oval 43"/>
            <p:cNvSpPr/>
            <p:nvPr/>
          </p:nvSpPr>
          <p:spPr bwMode="auto">
            <a:xfrm>
              <a:off x="7162770" y="2156373"/>
              <a:ext cx="145534" cy="127613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652463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5" name="Oval 43"/>
            <p:cNvSpPr/>
            <p:nvPr/>
          </p:nvSpPr>
          <p:spPr bwMode="auto">
            <a:xfrm>
              <a:off x="5971414" y="2156373"/>
              <a:ext cx="145534" cy="127613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652463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6" name="Oval 43"/>
            <p:cNvSpPr/>
            <p:nvPr/>
          </p:nvSpPr>
          <p:spPr bwMode="auto">
            <a:xfrm>
              <a:off x="6360909" y="2925316"/>
              <a:ext cx="145534" cy="127613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652463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7" name="Oval 43"/>
            <p:cNvSpPr/>
            <p:nvPr/>
          </p:nvSpPr>
          <p:spPr bwMode="auto">
            <a:xfrm>
              <a:off x="7559889" y="2925316"/>
              <a:ext cx="145534" cy="127613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652463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4" name="Oval 43"/>
            <p:cNvSpPr/>
            <p:nvPr/>
          </p:nvSpPr>
          <p:spPr bwMode="auto">
            <a:xfrm>
              <a:off x="7162770" y="3383755"/>
              <a:ext cx="145534" cy="127613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652463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5" name="Oval 43"/>
            <p:cNvSpPr/>
            <p:nvPr/>
          </p:nvSpPr>
          <p:spPr bwMode="auto">
            <a:xfrm>
              <a:off x="5963791" y="3383755"/>
              <a:ext cx="145534" cy="127613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652463">
                <a:defRPr/>
              </a:pPr>
              <a:endParaRPr lang="en-US" dirty="0">
                <a:latin typeface="+mn-lt"/>
              </a:endParaRPr>
            </a:p>
          </p:txBody>
        </p:sp>
      </p:grpSp>
      <p:grpSp>
        <p:nvGrpSpPr>
          <p:cNvPr id="7" name="组合 345"/>
          <p:cNvGrpSpPr/>
          <p:nvPr/>
        </p:nvGrpSpPr>
        <p:grpSpPr>
          <a:xfrm>
            <a:off x="4788024" y="1165425"/>
            <a:ext cx="2664296" cy="2477889"/>
            <a:chOff x="8532440" y="1421160"/>
            <a:chExt cx="2664296" cy="2477889"/>
          </a:xfrm>
        </p:grpSpPr>
        <p:sp>
          <p:nvSpPr>
            <p:cNvPr id="311" name="TextBox 310"/>
            <p:cNvSpPr txBox="1"/>
            <p:nvPr/>
          </p:nvSpPr>
          <p:spPr bwMode="auto">
            <a:xfrm>
              <a:off x="9104546" y="1421160"/>
              <a:ext cx="225456" cy="4910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A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12" name="TextBox 311"/>
            <p:cNvSpPr txBox="1"/>
            <p:nvPr/>
          </p:nvSpPr>
          <p:spPr bwMode="auto">
            <a:xfrm>
              <a:off x="10501546" y="3437384"/>
              <a:ext cx="225456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13" name="TextBox 312"/>
            <p:cNvSpPr txBox="1"/>
            <p:nvPr/>
          </p:nvSpPr>
          <p:spPr bwMode="auto">
            <a:xfrm>
              <a:off x="10899272" y="2906670"/>
              <a:ext cx="225456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14" name="TextBox 313"/>
            <p:cNvSpPr txBox="1"/>
            <p:nvPr/>
          </p:nvSpPr>
          <p:spPr bwMode="auto">
            <a:xfrm>
              <a:off x="9099072" y="3365376"/>
              <a:ext cx="225456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F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15" name="TextBox 314"/>
            <p:cNvSpPr txBox="1"/>
            <p:nvPr/>
          </p:nvSpPr>
          <p:spPr bwMode="auto">
            <a:xfrm>
              <a:off x="8532440" y="2069232"/>
              <a:ext cx="225456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H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16" name="TextBox 315"/>
            <p:cNvSpPr txBox="1"/>
            <p:nvPr/>
          </p:nvSpPr>
          <p:spPr bwMode="auto">
            <a:xfrm>
              <a:off x="10971280" y="2141240"/>
              <a:ext cx="225456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17" name="TextBox 316"/>
            <p:cNvSpPr txBox="1"/>
            <p:nvPr/>
          </p:nvSpPr>
          <p:spPr bwMode="auto">
            <a:xfrm>
              <a:off x="10467224" y="1434178"/>
              <a:ext cx="225456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B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18" name="Oval 43"/>
            <p:cNvSpPr/>
            <p:nvPr/>
          </p:nvSpPr>
          <p:spPr bwMode="auto">
            <a:xfrm>
              <a:off x="8820472" y="2962945"/>
              <a:ext cx="145534" cy="127613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652463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9" name="Oval 43"/>
            <p:cNvSpPr/>
            <p:nvPr/>
          </p:nvSpPr>
          <p:spPr bwMode="auto">
            <a:xfrm>
              <a:off x="10332640" y="1709192"/>
              <a:ext cx="144016" cy="127613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652463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0" name="Oval 43"/>
            <p:cNvSpPr/>
            <p:nvPr/>
          </p:nvSpPr>
          <p:spPr bwMode="auto">
            <a:xfrm>
              <a:off x="10857160" y="2309428"/>
              <a:ext cx="145534" cy="127613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652463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1" name="Oval 43"/>
            <p:cNvSpPr/>
            <p:nvPr/>
          </p:nvSpPr>
          <p:spPr bwMode="auto">
            <a:xfrm>
              <a:off x="8829904" y="2288641"/>
              <a:ext cx="145534" cy="127613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652463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2" name="Oval 43"/>
            <p:cNvSpPr/>
            <p:nvPr/>
          </p:nvSpPr>
          <p:spPr bwMode="auto">
            <a:xfrm>
              <a:off x="9396536" y="3510823"/>
              <a:ext cx="145534" cy="127613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652463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3" name="Oval 43"/>
            <p:cNvSpPr/>
            <p:nvPr/>
          </p:nvSpPr>
          <p:spPr bwMode="auto">
            <a:xfrm>
              <a:off x="10800249" y="3077716"/>
              <a:ext cx="145534" cy="127613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652463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4" name="Oval 43"/>
            <p:cNvSpPr/>
            <p:nvPr/>
          </p:nvSpPr>
          <p:spPr bwMode="auto">
            <a:xfrm>
              <a:off x="10332640" y="3550520"/>
              <a:ext cx="145534" cy="127613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652463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5" name="Oval 43"/>
            <p:cNvSpPr/>
            <p:nvPr/>
          </p:nvSpPr>
          <p:spPr bwMode="auto">
            <a:xfrm>
              <a:off x="9395018" y="1680971"/>
              <a:ext cx="145534" cy="127613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652463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6" name="TextBox 325"/>
            <p:cNvSpPr txBox="1"/>
            <p:nvPr/>
          </p:nvSpPr>
          <p:spPr bwMode="auto">
            <a:xfrm>
              <a:off x="8532440" y="2759695"/>
              <a:ext cx="225456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G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cxnSp>
          <p:nvCxnSpPr>
            <p:cNvPr id="327" name="直接连接符 326"/>
            <p:cNvCxnSpPr>
              <a:stCxn id="325" idx="4"/>
              <a:endCxn id="319" idx="4"/>
            </p:cNvCxnSpPr>
            <p:nvPr/>
          </p:nvCxnSpPr>
          <p:spPr>
            <a:xfrm>
              <a:off x="9467785" y="1808584"/>
              <a:ext cx="936863" cy="28221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直接连接符 327"/>
            <p:cNvCxnSpPr>
              <a:stCxn id="325" idx="4"/>
              <a:endCxn id="323" idx="1"/>
            </p:cNvCxnSpPr>
            <p:nvPr/>
          </p:nvCxnSpPr>
          <p:spPr>
            <a:xfrm>
              <a:off x="9467785" y="1808584"/>
              <a:ext cx="1353777" cy="1287820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直接连接符 328"/>
            <p:cNvCxnSpPr>
              <a:stCxn id="325" idx="4"/>
              <a:endCxn id="324" idx="1"/>
            </p:cNvCxnSpPr>
            <p:nvPr/>
          </p:nvCxnSpPr>
          <p:spPr>
            <a:xfrm>
              <a:off x="9467785" y="1808584"/>
              <a:ext cx="886168" cy="1760624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直接连接符 329"/>
            <p:cNvCxnSpPr>
              <a:stCxn id="319" idx="4"/>
              <a:endCxn id="320" idx="0"/>
            </p:cNvCxnSpPr>
            <p:nvPr/>
          </p:nvCxnSpPr>
          <p:spPr>
            <a:xfrm>
              <a:off x="10404648" y="1836805"/>
              <a:ext cx="525279" cy="472623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直接连接符 330"/>
            <p:cNvCxnSpPr>
              <a:stCxn id="319" idx="4"/>
              <a:endCxn id="322" idx="0"/>
            </p:cNvCxnSpPr>
            <p:nvPr/>
          </p:nvCxnSpPr>
          <p:spPr>
            <a:xfrm flipH="1">
              <a:off x="9469303" y="1836805"/>
              <a:ext cx="935345" cy="1674018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直接连接符 331"/>
            <p:cNvCxnSpPr>
              <a:stCxn id="320" idx="4"/>
              <a:endCxn id="323" idx="0"/>
            </p:cNvCxnSpPr>
            <p:nvPr/>
          </p:nvCxnSpPr>
          <p:spPr>
            <a:xfrm flipH="1">
              <a:off x="10873016" y="2437041"/>
              <a:ext cx="56911" cy="640675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直接连接符 332"/>
            <p:cNvCxnSpPr>
              <a:stCxn id="320" idx="3"/>
              <a:endCxn id="318" idx="7"/>
            </p:cNvCxnSpPr>
            <p:nvPr/>
          </p:nvCxnSpPr>
          <p:spPr>
            <a:xfrm flipH="1">
              <a:off x="8944693" y="2418353"/>
              <a:ext cx="1933780" cy="563280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直接连接符 333"/>
            <p:cNvCxnSpPr>
              <a:stCxn id="323" idx="2"/>
              <a:endCxn id="321" idx="5"/>
            </p:cNvCxnSpPr>
            <p:nvPr/>
          </p:nvCxnSpPr>
          <p:spPr>
            <a:xfrm flipH="1" flipV="1">
              <a:off x="8954125" y="2397566"/>
              <a:ext cx="1846124" cy="743957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直接连接符 334"/>
            <p:cNvCxnSpPr>
              <a:stCxn id="324" idx="2"/>
              <a:endCxn id="322" idx="6"/>
            </p:cNvCxnSpPr>
            <p:nvPr/>
          </p:nvCxnSpPr>
          <p:spPr>
            <a:xfrm flipH="1" flipV="1">
              <a:off x="9542070" y="3574630"/>
              <a:ext cx="790570" cy="39697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直接连接符 335"/>
            <p:cNvCxnSpPr>
              <a:stCxn id="324" idx="1"/>
              <a:endCxn id="321" idx="5"/>
            </p:cNvCxnSpPr>
            <p:nvPr/>
          </p:nvCxnSpPr>
          <p:spPr>
            <a:xfrm flipH="1" flipV="1">
              <a:off x="8954125" y="2397566"/>
              <a:ext cx="1399828" cy="1171642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直接连接符 336"/>
            <p:cNvCxnSpPr>
              <a:stCxn id="322" idx="0"/>
              <a:endCxn id="318" idx="5"/>
            </p:cNvCxnSpPr>
            <p:nvPr/>
          </p:nvCxnSpPr>
          <p:spPr>
            <a:xfrm flipH="1" flipV="1">
              <a:off x="8944693" y="3071870"/>
              <a:ext cx="524610" cy="438953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直接连接符 337"/>
            <p:cNvCxnSpPr>
              <a:stCxn id="318" idx="7"/>
              <a:endCxn id="321" idx="6"/>
            </p:cNvCxnSpPr>
            <p:nvPr/>
          </p:nvCxnSpPr>
          <p:spPr>
            <a:xfrm flipV="1">
              <a:off x="8944693" y="2352448"/>
              <a:ext cx="30745" cy="629185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365"/>
          <p:cNvGrpSpPr/>
          <p:nvPr/>
        </p:nvGrpSpPr>
        <p:grpSpPr>
          <a:xfrm>
            <a:off x="4786314" y="1165425"/>
            <a:ext cx="2664296" cy="2477889"/>
            <a:chOff x="5364088" y="1268760"/>
            <a:chExt cx="2664296" cy="2477889"/>
          </a:xfrm>
        </p:grpSpPr>
        <p:grpSp>
          <p:nvGrpSpPr>
            <p:cNvPr id="9" name="组合 346"/>
            <p:cNvGrpSpPr/>
            <p:nvPr/>
          </p:nvGrpSpPr>
          <p:grpSpPr>
            <a:xfrm>
              <a:off x="5364088" y="1268760"/>
              <a:ext cx="2664296" cy="2477889"/>
              <a:chOff x="5364088" y="1268760"/>
              <a:chExt cx="2664296" cy="2477889"/>
            </a:xfrm>
          </p:grpSpPr>
          <p:sp>
            <p:nvSpPr>
              <p:cNvPr id="214" name="TextBox 213"/>
              <p:cNvSpPr txBox="1"/>
              <p:nvPr/>
            </p:nvSpPr>
            <p:spPr bwMode="auto">
              <a:xfrm>
                <a:off x="5936194" y="1268760"/>
                <a:ext cx="225456" cy="49103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A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215" name="TextBox 214"/>
              <p:cNvSpPr txBox="1"/>
              <p:nvPr/>
            </p:nvSpPr>
            <p:spPr bwMode="auto">
              <a:xfrm>
                <a:off x="7333194" y="3284984"/>
                <a:ext cx="225456" cy="4616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E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216" name="TextBox 215"/>
              <p:cNvSpPr txBox="1"/>
              <p:nvPr/>
            </p:nvSpPr>
            <p:spPr bwMode="auto">
              <a:xfrm>
                <a:off x="7730920" y="2754270"/>
                <a:ext cx="225456" cy="4616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D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217" name="TextBox 216"/>
              <p:cNvSpPr txBox="1"/>
              <p:nvPr/>
            </p:nvSpPr>
            <p:spPr bwMode="auto">
              <a:xfrm>
                <a:off x="5930720" y="3212976"/>
                <a:ext cx="225456" cy="4616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F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218" name="TextBox 217"/>
              <p:cNvSpPr txBox="1"/>
              <p:nvPr/>
            </p:nvSpPr>
            <p:spPr bwMode="auto">
              <a:xfrm>
                <a:off x="5364088" y="1916832"/>
                <a:ext cx="225456" cy="4616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H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219" name="TextBox 218"/>
              <p:cNvSpPr txBox="1"/>
              <p:nvPr/>
            </p:nvSpPr>
            <p:spPr bwMode="auto">
              <a:xfrm>
                <a:off x="7802928" y="1988840"/>
                <a:ext cx="225456" cy="4616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C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220" name="TextBox 219"/>
              <p:cNvSpPr txBox="1"/>
              <p:nvPr/>
            </p:nvSpPr>
            <p:spPr bwMode="auto">
              <a:xfrm>
                <a:off x="7298872" y="1281778"/>
                <a:ext cx="225456" cy="4616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B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204" name="Oval 43"/>
              <p:cNvSpPr/>
              <p:nvPr/>
            </p:nvSpPr>
            <p:spPr bwMode="auto">
              <a:xfrm>
                <a:off x="5652120" y="2810545"/>
                <a:ext cx="145534" cy="127613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652463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205" name="Oval 43"/>
              <p:cNvSpPr/>
              <p:nvPr/>
            </p:nvSpPr>
            <p:spPr bwMode="auto">
              <a:xfrm>
                <a:off x="7164288" y="1556792"/>
                <a:ext cx="144016" cy="127613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652463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206" name="Oval 43"/>
              <p:cNvSpPr/>
              <p:nvPr/>
            </p:nvSpPr>
            <p:spPr bwMode="auto">
              <a:xfrm>
                <a:off x="7688808" y="2157028"/>
                <a:ext cx="145534" cy="127613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652463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207" name="Oval 43"/>
              <p:cNvSpPr/>
              <p:nvPr/>
            </p:nvSpPr>
            <p:spPr bwMode="auto">
              <a:xfrm>
                <a:off x="5661552" y="2136241"/>
                <a:ext cx="145534" cy="127613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652463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208" name="Oval 43"/>
              <p:cNvSpPr/>
              <p:nvPr/>
            </p:nvSpPr>
            <p:spPr bwMode="auto">
              <a:xfrm>
                <a:off x="6228184" y="3358423"/>
                <a:ext cx="145534" cy="127613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652463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209" name="Oval 43"/>
              <p:cNvSpPr/>
              <p:nvPr/>
            </p:nvSpPr>
            <p:spPr bwMode="auto">
              <a:xfrm>
                <a:off x="7631897" y="2925316"/>
                <a:ext cx="145534" cy="127613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652463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210" name="Oval 43"/>
              <p:cNvSpPr/>
              <p:nvPr/>
            </p:nvSpPr>
            <p:spPr bwMode="auto">
              <a:xfrm>
                <a:off x="7164288" y="3398120"/>
                <a:ext cx="145534" cy="127613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652463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211" name="Oval 43"/>
              <p:cNvSpPr/>
              <p:nvPr/>
            </p:nvSpPr>
            <p:spPr bwMode="auto">
              <a:xfrm>
                <a:off x="6226666" y="1528571"/>
                <a:ext cx="145534" cy="127613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652463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229" name="TextBox 228"/>
              <p:cNvSpPr txBox="1"/>
              <p:nvPr/>
            </p:nvSpPr>
            <p:spPr bwMode="auto">
              <a:xfrm>
                <a:off x="5364088" y="2607295"/>
                <a:ext cx="225456" cy="4616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G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cxnSp>
            <p:nvCxnSpPr>
              <p:cNvPr id="231" name="直接连接符 230"/>
              <p:cNvCxnSpPr>
                <a:stCxn id="211" idx="4"/>
                <a:endCxn id="205" idx="4"/>
              </p:cNvCxnSpPr>
              <p:nvPr/>
            </p:nvCxnSpPr>
            <p:spPr>
              <a:xfrm>
                <a:off x="6299433" y="1656184"/>
                <a:ext cx="936863" cy="282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直接连接符 232"/>
              <p:cNvCxnSpPr>
                <a:stCxn id="211" idx="4"/>
                <a:endCxn id="209" idx="1"/>
              </p:cNvCxnSpPr>
              <p:nvPr/>
            </p:nvCxnSpPr>
            <p:spPr>
              <a:xfrm>
                <a:off x="6299433" y="1656184"/>
                <a:ext cx="1353777" cy="12878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直接连接符 234"/>
              <p:cNvCxnSpPr>
                <a:stCxn id="211" idx="4"/>
                <a:endCxn id="210" idx="1"/>
              </p:cNvCxnSpPr>
              <p:nvPr/>
            </p:nvCxnSpPr>
            <p:spPr>
              <a:xfrm>
                <a:off x="6299433" y="1656184"/>
                <a:ext cx="886168" cy="17606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直接连接符 236"/>
              <p:cNvCxnSpPr>
                <a:stCxn id="205" idx="4"/>
                <a:endCxn id="206" idx="0"/>
              </p:cNvCxnSpPr>
              <p:nvPr/>
            </p:nvCxnSpPr>
            <p:spPr>
              <a:xfrm>
                <a:off x="7236296" y="1684405"/>
                <a:ext cx="525279" cy="4726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直接连接符 239"/>
              <p:cNvCxnSpPr>
                <a:stCxn id="205" idx="4"/>
                <a:endCxn id="208" idx="0"/>
              </p:cNvCxnSpPr>
              <p:nvPr/>
            </p:nvCxnSpPr>
            <p:spPr>
              <a:xfrm flipH="1">
                <a:off x="6300951" y="1684405"/>
                <a:ext cx="935345" cy="16740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直接连接符 241"/>
              <p:cNvCxnSpPr>
                <a:stCxn id="206" idx="4"/>
                <a:endCxn id="209" idx="0"/>
              </p:cNvCxnSpPr>
              <p:nvPr/>
            </p:nvCxnSpPr>
            <p:spPr>
              <a:xfrm flipH="1">
                <a:off x="7704664" y="2284641"/>
                <a:ext cx="56911" cy="6406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直接连接符 244"/>
              <p:cNvCxnSpPr>
                <a:stCxn id="206" idx="3"/>
                <a:endCxn id="204" idx="7"/>
              </p:cNvCxnSpPr>
              <p:nvPr/>
            </p:nvCxnSpPr>
            <p:spPr>
              <a:xfrm flipH="1">
                <a:off x="5776341" y="2265953"/>
                <a:ext cx="1933780" cy="5632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直接连接符 248"/>
              <p:cNvCxnSpPr>
                <a:stCxn id="209" idx="2"/>
                <a:endCxn id="207" idx="5"/>
              </p:cNvCxnSpPr>
              <p:nvPr/>
            </p:nvCxnSpPr>
            <p:spPr>
              <a:xfrm flipH="1" flipV="1">
                <a:off x="5785773" y="2245166"/>
                <a:ext cx="1846124" cy="7439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直接连接符 250"/>
              <p:cNvCxnSpPr>
                <a:stCxn id="210" idx="2"/>
                <a:endCxn id="208" idx="6"/>
              </p:cNvCxnSpPr>
              <p:nvPr/>
            </p:nvCxnSpPr>
            <p:spPr>
              <a:xfrm flipH="1" flipV="1">
                <a:off x="6373718" y="3422230"/>
                <a:ext cx="790570" cy="396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直接连接符 254"/>
              <p:cNvCxnSpPr>
                <a:stCxn id="210" idx="1"/>
                <a:endCxn id="207" idx="5"/>
              </p:cNvCxnSpPr>
              <p:nvPr/>
            </p:nvCxnSpPr>
            <p:spPr>
              <a:xfrm flipH="1" flipV="1">
                <a:off x="5785773" y="2245166"/>
                <a:ext cx="1399828" cy="11716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直接连接符 257"/>
              <p:cNvCxnSpPr>
                <a:stCxn id="208" idx="0"/>
                <a:endCxn id="204" idx="5"/>
              </p:cNvCxnSpPr>
              <p:nvPr/>
            </p:nvCxnSpPr>
            <p:spPr>
              <a:xfrm flipH="1" flipV="1">
                <a:off x="5776341" y="2919470"/>
                <a:ext cx="524610" cy="4389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直接连接符 259"/>
              <p:cNvCxnSpPr>
                <a:stCxn id="204" idx="7"/>
                <a:endCxn id="207" idx="6"/>
              </p:cNvCxnSpPr>
              <p:nvPr/>
            </p:nvCxnSpPr>
            <p:spPr>
              <a:xfrm flipV="1">
                <a:off x="5776341" y="2200048"/>
                <a:ext cx="30745" cy="6291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直接连接符 292"/>
              <p:cNvCxnSpPr>
                <a:stCxn id="207" idx="6"/>
                <a:endCxn id="205" idx="3"/>
              </p:cNvCxnSpPr>
              <p:nvPr/>
            </p:nvCxnSpPr>
            <p:spPr>
              <a:xfrm flipV="1">
                <a:off x="5807086" y="1665717"/>
                <a:ext cx="1378293" cy="5343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直接连接符 294"/>
              <p:cNvCxnSpPr>
                <a:stCxn id="209" idx="3"/>
                <a:endCxn id="210" idx="0"/>
              </p:cNvCxnSpPr>
              <p:nvPr/>
            </p:nvCxnSpPr>
            <p:spPr>
              <a:xfrm flipH="1">
                <a:off x="7237055" y="3034241"/>
                <a:ext cx="416155" cy="3638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直接连接符 297"/>
              <p:cNvCxnSpPr>
                <a:stCxn id="209" idx="2"/>
                <a:endCxn id="204" idx="6"/>
              </p:cNvCxnSpPr>
              <p:nvPr/>
            </p:nvCxnSpPr>
            <p:spPr>
              <a:xfrm flipH="1" flipV="1">
                <a:off x="5797654" y="2874352"/>
                <a:ext cx="1834243" cy="1147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直接连接符 300"/>
              <p:cNvCxnSpPr>
                <a:stCxn id="211" idx="4"/>
                <a:endCxn id="207" idx="7"/>
              </p:cNvCxnSpPr>
              <p:nvPr/>
            </p:nvCxnSpPr>
            <p:spPr>
              <a:xfrm flipH="1">
                <a:off x="5785773" y="1656184"/>
                <a:ext cx="513660" cy="4987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直接连接符 302"/>
              <p:cNvCxnSpPr>
                <a:stCxn id="206" idx="4"/>
                <a:endCxn id="210" idx="0"/>
              </p:cNvCxnSpPr>
              <p:nvPr/>
            </p:nvCxnSpPr>
            <p:spPr>
              <a:xfrm flipH="1">
                <a:off x="7237055" y="2284641"/>
                <a:ext cx="524520" cy="11134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直接连接符 307"/>
              <p:cNvCxnSpPr>
                <a:stCxn id="207" idx="6"/>
                <a:endCxn id="206" idx="2"/>
              </p:cNvCxnSpPr>
              <p:nvPr/>
            </p:nvCxnSpPr>
            <p:spPr>
              <a:xfrm>
                <a:off x="5807086" y="2200048"/>
                <a:ext cx="1881722" cy="207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直接连接符 309"/>
              <p:cNvCxnSpPr>
                <a:stCxn id="208" idx="0"/>
                <a:endCxn id="206" idx="3"/>
              </p:cNvCxnSpPr>
              <p:nvPr/>
            </p:nvCxnSpPr>
            <p:spPr>
              <a:xfrm flipV="1">
                <a:off x="6300951" y="2265953"/>
                <a:ext cx="1409170" cy="10924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8" name="TextBox 347"/>
            <p:cNvSpPr txBox="1"/>
            <p:nvPr/>
          </p:nvSpPr>
          <p:spPr>
            <a:xfrm>
              <a:off x="6588224" y="147549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6588224" y="183553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350" name="TextBox 349"/>
            <p:cNvSpPr txBox="1"/>
            <p:nvPr/>
          </p:nvSpPr>
          <p:spPr>
            <a:xfrm>
              <a:off x="6372200" y="190754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51" name="TextBox 350"/>
            <p:cNvSpPr txBox="1"/>
            <p:nvPr/>
          </p:nvSpPr>
          <p:spPr>
            <a:xfrm>
              <a:off x="5868144" y="169151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52" name="TextBox 351"/>
            <p:cNvSpPr txBox="1"/>
            <p:nvPr/>
          </p:nvSpPr>
          <p:spPr>
            <a:xfrm>
              <a:off x="7380312" y="176352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353" name="TextBox 352"/>
            <p:cNvSpPr txBox="1"/>
            <p:nvPr/>
          </p:nvSpPr>
          <p:spPr>
            <a:xfrm>
              <a:off x="6948264" y="176352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54" name="TextBox 353"/>
            <p:cNvSpPr txBox="1"/>
            <p:nvPr/>
          </p:nvSpPr>
          <p:spPr>
            <a:xfrm>
              <a:off x="7596336" y="241159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55" name="TextBox 354"/>
            <p:cNvSpPr txBox="1"/>
            <p:nvPr/>
          </p:nvSpPr>
          <p:spPr>
            <a:xfrm>
              <a:off x="7452320" y="242088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7236296" y="233958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57" name="TextBox 356"/>
            <p:cNvSpPr txBox="1"/>
            <p:nvPr/>
          </p:nvSpPr>
          <p:spPr>
            <a:xfrm>
              <a:off x="5868144" y="255561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358" name="TextBox 357"/>
            <p:cNvSpPr txBox="1"/>
            <p:nvPr/>
          </p:nvSpPr>
          <p:spPr>
            <a:xfrm>
              <a:off x="6084168" y="198884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59" name="TextBox 358"/>
            <p:cNvSpPr txBox="1"/>
            <p:nvPr/>
          </p:nvSpPr>
          <p:spPr>
            <a:xfrm>
              <a:off x="7380312" y="298766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60" name="TextBox 359"/>
            <p:cNvSpPr txBox="1"/>
            <p:nvPr/>
          </p:nvSpPr>
          <p:spPr>
            <a:xfrm>
              <a:off x="6228184" y="270892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6156176" y="227687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62" name="TextBox 361"/>
            <p:cNvSpPr txBox="1"/>
            <p:nvPr/>
          </p:nvSpPr>
          <p:spPr>
            <a:xfrm>
              <a:off x="6660232" y="327569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6740624" y="298766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5868144" y="291565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65" name="TextBox 364"/>
            <p:cNvSpPr txBox="1"/>
            <p:nvPr/>
          </p:nvSpPr>
          <p:spPr>
            <a:xfrm>
              <a:off x="5652120" y="234888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  <p:sp>
        <p:nvSpPr>
          <p:cNvPr id="368" name="TextBox 367"/>
          <p:cNvSpPr txBox="1"/>
          <p:nvPr/>
        </p:nvSpPr>
        <p:spPr>
          <a:xfrm>
            <a:off x="6643702" y="3292618"/>
            <a:ext cx="2500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Maximum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weighted 3-matching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9" name="TextBox 368"/>
          <p:cNvSpPr txBox="1"/>
          <p:nvPr/>
        </p:nvSpPr>
        <p:spPr>
          <a:xfrm>
            <a:off x="6404878" y="3876264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000000"/>
                </a:solidFill>
                <a:cs typeface="Arial" pitchFamily="34" charset="0"/>
              </a:rPr>
              <a:t>Edmonds’ </a:t>
            </a:r>
            <a:r>
              <a:rPr lang="en-US" altLang="zh-CN" sz="1600" dirty="0" smtClean="0"/>
              <a:t>algorithm</a:t>
            </a:r>
            <a:r>
              <a:rPr lang="en-US" altLang="zh-CN" sz="1600" baseline="30000" dirty="0" smtClean="0"/>
              <a:t>[1]</a:t>
            </a:r>
            <a:endParaRPr lang="en-US" sz="1600" dirty="0"/>
          </a:p>
        </p:txBody>
      </p:sp>
      <p:sp>
        <p:nvSpPr>
          <p:cNvPr id="119" name="右箭头 118"/>
          <p:cNvSpPr/>
          <p:nvPr/>
        </p:nvSpPr>
        <p:spPr>
          <a:xfrm>
            <a:off x="4355976" y="2204864"/>
            <a:ext cx="432048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4572000" y="85723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ToR</a:t>
            </a:r>
            <a:r>
              <a:rPr lang="en-US" sz="2400" dirty="0" smtClean="0"/>
              <a:t> demand graph</a:t>
            </a:r>
            <a:endParaRPr lang="en-US" sz="2400" dirty="0"/>
          </a:p>
        </p:txBody>
      </p:sp>
      <p:sp>
        <p:nvSpPr>
          <p:cNvPr id="127" name="TextBox 126"/>
          <p:cNvSpPr txBox="1"/>
          <p:nvPr/>
        </p:nvSpPr>
        <p:spPr>
          <a:xfrm>
            <a:off x="4355976" y="4071942"/>
            <a:ext cx="3716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ToR</a:t>
            </a:r>
            <a:r>
              <a:rPr lang="en-US" sz="2400" dirty="0" smtClean="0"/>
              <a:t> connection graph</a:t>
            </a:r>
            <a:endParaRPr lang="en-US" sz="1400" dirty="0"/>
          </a:p>
        </p:txBody>
      </p:sp>
    </p:spTree>
  </p:cSld>
  <p:clrMapOvr>
    <a:masterClrMapping/>
  </p:clrMapOvr>
  <p:transition advTm="149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1" grpId="0"/>
      <p:bldP spid="1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Optimization Procedure in OSA Manager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39552" y="2007080"/>
            <a:ext cx="1800200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1. Estimate traffic demand between </a:t>
            </a:r>
            <a:r>
              <a:rPr lang="en-US" sz="2000" b="1" dirty="0" err="1" smtClean="0">
                <a:solidFill>
                  <a:schemeClr val="tx1"/>
                </a:solidFill>
              </a:rPr>
              <a:t>ToRs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75856" y="2007080"/>
            <a:ext cx="2520280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2. Assign direct link to heavy communication </a:t>
            </a:r>
            <a:r>
              <a:rPr lang="en-US" sz="2000" b="1" dirty="0" err="1" smtClean="0">
                <a:solidFill>
                  <a:schemeClr val="tx1"/>
                </a:solidFill>
              </a:rPr>
              <a:t>ToR</a:t>
            </a:r>
            <a:r>
              <a:rPr lang="en-US" sz="2000" b="1" dirty="0" smtClean="0">
                <a:solidFill>
                  <a:schemeClr val="tx1"/>
                </a:solidFill>
              </a:rPr>
              <a:t> pairs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72264" y="2019620"/>
            <a:ext cx="2000264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3. Compute the routing paths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86380" y="3303224"/>
            <a:ext cx="2555776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5. Assign wavelengths to provision the link bandwidth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2627784" y="2295112"/>
            <a:ext cx="409136" cy="31203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6012160" y="2295112"/>
            <a:ext cx="409136" cy="31203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33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5000636"/>
            <a:ext cx="1616968" cy="161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左大括号 35"/>
          <p:cNvSpPr/>
          <p:nvPr/>
        </p:nvSpPr>
        <p:spPr>
          <a:xfrm rot="16200000">
            <a:off x="4211960" y="854952"/>
            <a:ext cx="648072" cy="7848872"/>
          </a:xfrm>
          <a:prstGeom prst="leftBrace">
            <a:avLst>
              <a:gd name="adj1" fmla="val 8333"/>
              <a:gd name="adj2" fmla="val 49816"/>
            </a:avLst>
          </a:prstGeom>
          <a:ln w="57150">
            <a:solidFill>
              <a:srgbClr val="0033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991508" y="5429264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OSA Manager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837406" y="3305504"/>
            <a:ext cx="2520280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4. Compute the traffic demand on each link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右箭头 20"/>
          <p:cNvSpPr/>
          <p:nvPr/>
        </p:nvSpPr>
        <p:spPr>
          <a:xfrm>
            <a:off x="1285852" y="3591256"/>
            <a:ext cx="409136" cy="31203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2" name="右箭头 21"/>
          <p:cNvSpPr/>
          <p:nvPr/>
        </p:nvSpPr>
        <p:spPr>
          <a:xfrm>
            <a:off x="4572000" y="3591256"/>
            <a:ext cx="409136" cy="31203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4" name="矩形标注 23"/>
          <p:cNvSpPr/>
          <p:nvPr/>
        </p:nvSpPr>
        <p:spPr>
          <a:xfrm>
            <a:off x="3000364" y="1142984"/>
            <a:ext cx="2952898" cy="576064"/>
          </a:xfrm>
          <a:prstGeom prst="wedgeRectCallout">
            <a:avLst>
              <a:gd name="adj1" fmla="val -21060"/>
              <a:gd name="adj2" fmla="val 11188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Maximum k-matching</a:t>
            </a:r>
            <a:endParaRPr lang="en-US" sz="2400" dirty="0"/>
          </a:p>
        </p:txBody>
      </p:sp>
      <p:sp>
        <p:nvSpPr>
          <p:cNvPr id="25" name="矩形标注 24"/>
          <p:cNvSpPr/>
          <p:nvPr/>
        </p:nvSpPr>
        <p:spPr>
          <a:xfrm>
            <a:off x="5072066" y="4372514"/>
            <a:ext cx="3024336" cy="576064"/>
          </a:xfrm>
          <a:prstGeom prst="wedgeRectCallout">
            <a:avLst>
              <a:gd name="adj1" fmla="val -21081"/>
              <a:gd name="adj2" fmla="val -9196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Edge-coloring theory</a:t>
            </a:r>
            <a:endParaRPr lang="en-US" sz="2400" dirty="0"/>
          </a:p>
        </p:txBody>
      </p:sp>
      <p:sp>
        <p:nvSpPr>
          <p:cNvPr id="47" name="矩形标注 46"/>
          <p:cNvSpPr/>
          <p:nvPr/>
        </p:nvSpPr>
        <p:spPr>
          <a:xfrm>
            <a:off x="6215074" y="1162364"/>
            <a:ext cx="2857488" cy="576064"/>
          </a:xfrm>
          <a:prstGeom prst="wedgeRectCallout">
            <a:avLst>
              <a:gd name="adj1" fmla="val -21453"/>
              <a:gd name="adj2" fmla="val 1106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Shortest path routing</a:t>
            </a:r>
            <a:endParaRPr lang="en-US" sz="2400" dirty="0"/>
          </a:p>
        </p:txBody>
      </p:sp>
      <p:sp>
        <p:nvSpPr>
          <p:cNvPr id="23" name="矩形标注 22"/>
          <p:cNvSpPr/>
          <p:nvPr/>
        </p:nvSpPr>
        <p:spPr>
          <a:xfrm>
            <a:off x="285720" y="1157804"/>
            <a:ext cx="2390514" cy="576064"/>
          </a:xfrm>
          <a:prstGeom prst="wedgeRectCallout">
            <a:avLst>
              <a:gd name="adj1" fmla="val -21723"/>
              <a:gd name="adj2" fmla="val 11188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Hedera</a:t>
            </a:r>
            <a:r>
              <a:rPr lang="en-US" sz="2400" dirty="0" smtClean="0"/>
              <a:t> [NSDI’10]</a:t>
            </a:r>
            <a:endParaRPr lang="en-US" sz="2400" dirty="0"/>
          </a:p>
        </p:txBody>
      </p:sp>
    </p:spTree>
  </p:cSld>
  <p:clrMapOvr>
    <a:masterClrMapping/>
  </p:clrMapOvr>
  <p:transition advTm="15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20" grpId="0" animBg="1"/>
      <p:bldP spid="21" grpId="0" animBg="1"/>
      <p:bldP spid="22" grpId="0" animBg="1"/>
      <p:bldP spid="25" grpId="0" animBg="1"/>
      <p:bldP spid="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8892480" cy="93610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Edge-coloring for Wavelength Assignment</a:t>
            </a:r>
            <a:endParaRPr lang="en-US" sz="3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grpSp>
        <p:nvGrpSpPr>
          <p:cNvPr id="3" name="组合 55"/>
          <p:cNvGrpSpPr/>
          <p:nvPr/>
        </p:nvGrpSpPr>
        <p:grpSpPr>
          <a:xfrm>
            <a:off x="484971" y="1254482"/>
            <a:ext cx="3294941" cy="3254638"/>
            <a:chOff x="5381515" y="1830546"/>
            <a:chExt cx="3006909" cy="3038614"/>
          </a:xfrm>
        </p:grpSpPr>
        <p:grpSp>
          <p:nvGrpSpPr>
            <p:cNvPr id="5" name="组合 5"/>
            <p:cNvGrpSpPr/>
            <p:nvPr/>
          </p:nvGrpSpPr>
          <p:grpSpPr>
            <a:xfrm>
              <a:off x="5381515" y="1830546"/>
              <a:ext cx="3006909" cy="3038614"/>
              <a:chOff x="53265" y="4311373"/>
              <a:chExt cx="2004606" cy="2114579"/>
            </a:xfrm>
          </p:grpSpPr>
          <p:grpSp>
            <p:nvGrpSpPr>
              <p:cNvPr id="6" name="Group 34"/>
              <p:cNvGrpSpPr>
                <a:grpSpLocks/>
              </p:cNvGrpSpPr>
              <p:nvPr/>
            </p:nvGrpSpPr>
            <p:grpSpPr bwMode="auto">
              <a:xfrm>
                <a:off x="53265" y="4311373"/>
                <a:ext cx="2004606" cy="2114579"/>
                <a:chOff x="449313" y="1009352"/>
                <a:chExt cx="2241135" cy="2119313"/>
              </a:xfrm>
            </p:grpSpPr>
            <p:sp>
              <p:nvSpPr>
                <p:cNvPr id="16" name="Cube 4"/>
                <p:cNvSpPr/>
                <p:nvPr/>
              </p:nvSpPr>
              <p:spPr bwMode="auto">
                <a:xfrm>
                  <a:off x="762281" y="1295103"/>
                  <a:ext cx="1675840" cy="1524000"/>
                </a:xfrm>
                <a:prstGeom prst="cube">
                  <a:avLst>
                    <a:gd name="adj" fmla="val 25577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defTabSz="652463"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grpSp>
              <p:nvGrpSpPr>
                <p:cNvPr id="7" name="Group 17"/>
                <p:cNvGrpSpPr>
                  <a:grpSpLocks/>
                </p:cNvGrpSpPr>
                <p:nvPr/>
              </p:nvGrpSpPr>
              <p:grpSpPr bwMode="auto">
                <a:xfrm>
                  <a:off x="770792" y="1295400"/>
                  <a:ext cx="1641232" cy="1524000"/>
                  <a:chOff x="770792" y="1295400"/>
                  <a:chExt cx="1641232" cy="1524000"/>
                </a:xfrm>
              </p:grpSpPr>
              <p:cxnSp>
                <p:nvCxnSpPr>
                  <p:cNvPr id="26" name="Straight Connector 7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9878" y="1866106"/>
                    <a:ext cx="1143000" cy="1588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7" name="Straight Connector 11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770792" y="2438400"/>
                    <a:ext cx="381000" cy="38100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8" name="Straight Connector 1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192824" y="2438400"/>
                    <a:ext cx="1219200" cy="1588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18" name="TextBox 17"/>
                <p:cNvSpPr txBox="1"/>
                <p:nvPr/>
              </p:nvSpPr>
              <p:spPr>
                <a:xfrm>
                  <a:off x="449313" y="2666703"/>
                  <a:ext cx="228524" cy="46196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A</a:t>
                  </a:r>
                  <a:endPara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057248" y="2666703"/>
                  <a:ext cx="228524" cy="46196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B</a:t>
                  </a:r>
                  <a:endPara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2461924" y="2180928"/>
                  <a:ext cx="228524" cy="46196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C</a:t>
                  </a:r>
                  <a:endPara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1172800" y="2125019"/>
                  <a:ext cx="228524" cy="461963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D</a:t>
                  </a:r>
                  <a:endPara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529818" y="1442740"/>
                  <a:ext cx="228524" cy="461963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E</a:t>
                  </a:r>
                  <a:endPara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1778065" y="1421092"/>
                  <a:ext cx="228524" cy="46196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F</a:t>
                  </a:r>
                  <a:endPara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2361554" y="1009352"/>
                  <a:ext cx="228524" cy="461963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G</a:t>
                  </a:r>
                  <a:endPara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919351" y="1019310"/>
                  <a:ext cx="228524" cy="461963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H</a:t>
                  </a:r>
                  <a:endPara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endParaRPr>
                </a:p>
              </p:txBody>
            </p:sp>
          </p:grpSp>
          <p:sp>
            <p:nvSpPr>
              <p:cNvPr id="8" name="Oval 43"/>
              <p:cNvSpPr/>
              <p:nvPr/>
            </p:nvSpPr>
            <p:spPr bwMode="auto">
              <a:xfrm>
                <a:off x="676656" y="4545296"/>
                <a:ext cx="66949" cy="107841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652463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9" name="Oval 43"/>
              <p:cNvSpPr/>
              <p:nvPr/>
            </p:nvSpPr>
            <p:spPr bwMode="auto">
              <a:xfrm>
                <a:off x="1763688" y="4545296"/>
                <a:ext cx="75138" cy="107842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652463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0" name="Oval 43"/>
              <p:cNvSpPr/>
              <p:nvPr/>
            </p:nvSpPr>
            <p:spPr bwMode="auto">
              <a:xfrm>
                <a:off x="1403647" y="4919572"/>
                <a:ext cx="84708" cy="93604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652463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1" name="Oval 43"/>
              <p:cNvSpPr/>
              <p:nvPr/>
            </p:nvSpPr>
            <p:spPr bwMode="auto">
              <a:xfrm>
                <a:off x="323528" y="4919572"/>
                <a:ext cx="69606" cy="93604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652463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2" name="Oval 43"/>
              <p:cNvSpPr/>
              <p:nvPr/>
            </p:nvSpPr>
            <p:spPr bwMode="auto">
              <a:xfrm>
                <a:off x="676656" y="5661248"/>
                <a:ext cx="78920" cy="73725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652463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3" name="Oval 43"/>
              <p:cNvSpPr/>
              <p:nvPr/>
            </p:nvSpPr>
            <p:spPr bwMode="auto">
              <a:xfrm>
                <a:off x="1763688" y="5661248"/>
                <a:ext cx="78920" cy="73725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652463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4" name="Oval 43"/>
              <p:cNvSpPr/>
              <p:nvPr/>
            </p:nvSpPr>
            <p:spPr bwMode="auto">
              <a:xfrm>
                <a:off x="1403648" y="6091579"/>
                <a:ext cx="78920" cy="73725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652463"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5" name="Oval 43"/>
              <p:cNvSpPr/>
              <p:nvPr/>
            </p:nvSpPr>
            <p:spPr bwMode="auto">
              <a:xfrm>
                <a:off x="316616" y="6091579"/>
                <a:ext cx="78920" cy="73725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652463">
                  <a:defRPr/>
                </a:pPr>
                <a:endParaRPr lang="en-US" dirty="0">
                  <a:latin typeface="+mn-lt"/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6588224" y="2620126"/>
              <a:ext cx="432048" cy="373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4</a:t>
              </a:r>
              <a:endParaRPr lang="en-US" sz="2000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375360" y="3193769"/>
              <a:ext cx="432048" cy="373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3</a:t>
              </a:r>
              <a:endParaRPr lang="en-US" sz="2000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596336" y="2353341"/>
              <a:ext cx="432048" cy="373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3</a:t>
              </a:r>
              <a:endParaRPr lang="en-US" sz="2000" b="1" dirty="0"/>
            </a:p>
          </p:txBody>
        </p:sp>
      </p:grpSp>
      <p:sp>
        <p:nvSpPr>
          <p:cNvPr id="103" name="矩形 102"/>
          <p:cNvSpPr/>
          <p:nvPr/>
        </p:nvSpPr>
        <p:spPr>
          <a:xfrm>
            <a:off x="428596" y="4857760"/>
            <a:ext cx="3357586" cy="10195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0000"/>
                </a:solidFill>
              </a:rPr>
              <a:t>Wavelength assignment: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 wavelength cannot be associated with a </a:t>
            </a:r>
            <a:r>
              <a:rPr lang="en-US" sz="2000" dirty="0" err="1" smtClean="0">
                <a:solidFill>
                  <a:schemeClr val="tx1"/>
                </a:solidFill>
              </a:rPr>
              <a:t>ToR</a:t>
            </a:r>
            <a:r>
              <a:rPr lang="en-US" sz="2000" dirty="0" smtClean="0">
                <a:solidFill>
                  <a:schemeClr val="tx1"/>
                </a:solidFill>
              </a:rPr>
              <a:t> twice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4788024" y="4857760"/>
            <a:ext cx="3213000" cy="1000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0000"/>
                </a:solidFill>
              </a:rPr>
              <a:t>Edge-coloring:</a:t>
            </a:r>
          </a:p>
          <a:p>
            <a:r>
              <a:rPr lang="en-US" sz="2000" dirty="0" smtClean="0"/>
              <a:t>A color cannot be </a:t>
            </a:r>
            <a:r>
              <a:rPr lang="en-US" sz="2000" dirty="0" smtClean="0">
                <a:solidFill>
                  <a:schemeClr val="tx1"/>
                </a:solidFill>
              </a:rPr>
              <a:t>associated </a:t>
            </a:r>
            <a:r>
              <a:rPr lang="en-US" sz="2000" dirty="0" smtClean="0"/>
              <a:t>with a node twice</a:t>
            </a:r>
          </a:p>
        </p:txBody>
      </p:sp>
      <p:sp>
        <p:nvSpPr>
          <p:cNvPr id="106" name="右箭头 105"/>
          <p:cNvSpPr/>
          <p:nvPr/>
        </p:nvSpPr>
        <p:spPr>
          <a:xfrm>
            <a:off x="4143372" y="5214950"/>
            <a:ext cx="428628" cy="3022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4716016" y="5847655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</a:rPr>
              <a:t>Vizing’s</a:t>
            </a:r>
            <a:r>
              <a:rPr lang="en-US" sz="2400" dirty="0" smtClean="0">
                <a:solidFill>
                  <a:srgbClr val="000000"/>
                </a:solidFill>
              </a:rPr>
              <a:t> theorem</a:t>
            </a:r>
            <a:r>
              <a:rPr lang="en-US" sz="2400" baseline="30000" dirty="0" smtClean="0">
                <a:solidFill>
                  <a:srgbClr val="000000"/>
                </a:solidFill>
              </a:rPr>
              <a:t>[2]</a:t>
            </a:r>
            <a:endParaRPr lang="en-US" sz="2400" baseline="30000" dirty="0">
              <a:solidFill>
                <a:srgbClr val="00000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23528" y="638132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[2] J. </a:t>
            </a:r>
            <a:r>
              <a:rPr lang="en-US" dirty="0" err="1" smtClean="0"/>
              <a:t>Misra</a:t>
            </a:r>
            <a:r>
              <a:rPr lang="en-US" dirty="0" smtClean="0"/>
              <a:t>, et. al., “A constructive proof of </a:t>
            </a:r>
            <a:r>
              <a:rPr lang="en-US" dirty="0" err="1" smtClean="0"/>
              <a:t>Vizing’s</a:t>
            </a:r>
            <a:r>
              <a:rPr lang="en-US" dirty="0" smtClean="0"/>
              <a:t> Theorem,” </a:t>
            </a:r>
            <a:r>
              <a:rPr lang="en-US" i="1" dirty="0" smtClean="0"/>
              <a:t>Inf. Process. </a:t>
            </a:r>
            <a:r>
              <a:rPr lang="en-US" i="1" dirty="0" err="1" smtClean="0"/>
              <a:t>Lett</a:t>
            </a:r>
            <a:r>
              <a:rPr lang="en-US" i="1" dirty="0" smtClean="0"/>
              <a:t>., 1992.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21890" y="3886146"/>
            <a:ext cx="473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1176448" y="3491295"/>
            <a:ext cx="473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</a:t>
            </a:r>
            <a:endParaRPr lang="en-US" sz="20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785786" y="2950042"/>
            <a:ext cx="473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</a:t>
            </a:r>
            <a:endParaRPr lang="en-US" sz="20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2976648" y="3510459"/>
            <a:ext cx="473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</a:t>
            </a:r>
            <a:endParaRPr lang="en-US" sz="20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2153938" y="3243204"/>
            <a:ext cx="473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</a:t>
            </a:r>
            <a:endParaRPr lang="en-US" sz="200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3264680" y="2430339"/>
            <a:ext cx="473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</a:t>
            </a:r>
            <a:endParaRPr lang="en-US" sz="2000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1392472" y="2555191"/>
            <a:ext cx="473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1071538" y="1763103"/>
            <a:ext cx="473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</a:t>
            </a:r>
            <a:endParaRPr lang="en-US" sz="2000" b="1" dirty="0"/>
          </a:p>
        </p:txBody>
      </p:sp>
      <p:sp>
        <p:nvSpPr>
          <p:cNvPr id="127" name="TextBox 126"/>
          <p:cNvSpPr txBox="1"/>
          <p:nvPr/>
        </p:nvSpPr>
        <p:spPr>
          <a:xfrm>
            <a:off x="2256568" y="1494235"/>
            <a:ext cx="473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324668" y="4143380"/>
            <a:ext cx="4604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Expected wavelength graph</a:t>
            </a:r>
            <a:endParaRPr lang="en-US" sz="2400" dirty="0"/>
          </a:p>
        </p:txBody>
      </p:sp>
      <p:grpSp>
        <p:nvGrpSpPr>
          <p:cNvPr id="200" name="组合 199"/>
          <p:cNvGrpSpPr/>
          <p:nvPr/>
        </p:nvGrpSpPr>
        <p:grpSpPr>
          <a:xfrm>
            <a:off x="3995936" y="1268760"/>
            <a:ext cx="5224030" cy="3336285"/>
            <a:chOff x="3995936" y="1268760"/>
            <a:chExt cx="5224030" cy="3336285"/>
          </a:xfrm>
        </p:grpSpPr>
        <p:sp>
          <p:nvSpPr>
            <p:cNvPr id="140" name="Cube 4"/>
            <p:cNvSpPr/>
            <p:nvPr/>
          </p:nvSpPr>
          <p:spPr bwMode="auto">
            <a:xfrm>
              <a:off x="4977548" y="1707589"/>
              <a:ext cx="2463838" cy="2340413"/>
            </a:xfrm>
            <a:prstGeom prst="cube">
              <a:avLst>
                <a:gd name="adj" fmla="val 25577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652463">
                <a:defRPr/>
              </a:pPr>
              <a:endParaRPr lang="en-US" dirty="0">
                <a:latin typeface="+mn-lt"/>
              </a:endParaRPr>
            </a:p>
          </p:txBody>
        </p:sp>
        <p:grpSp>
          <p:nvGrpSpPr>
            <p:cNvPr id="141" name="Group 17"/>
            <p:cNvGrpSpPr>
              <a:grpSpLocks/>
            </p:cNvGrpSpPr>
            <p:nvPr/>
          </p:nvGrpSpPr>
          <p:grpSpPr bwMode="auto">
            <a:xfrm>
              <a:off x="4990061" y="1708045"/>
              <a:ext cx="2412957" cy="2340413"/>
              <a:chOff x="770792" y="1295400"/>
              <a:chExt cx="1641232" cy="1524000"/>
            </a:xfrm>
          </p:grpSpPr>
          <p:cxnSp>
            <p:nvCxnSpPr>
              <p:cNvPr id="150" name="Straight Connector 7"/>
              <p:cNvCxnSpPr>
                <a:cxnSpLocks noChangeShapeType="1"/>
              </p:cNvCxnSpPr>
              <p:nvPr/>
            </p:nvCxnSpPr>
            <p:spPr bwMode="auto">
              <a:xfrm rot="5400000">
                <a:off x="589878" y="1866106"/>
                <a:ext cx="1143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1" name="Straight Connector 1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70792" y="2438400"/>
                <a:ext cx="381000" cy="3810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2" name="Straight Connector 13"/>
              <p:cNvCxnSpPr>
                <a:cxnSpLocks noChangeShapeType="1"/>
              </p:cNvCxnSpPr>
              <p:nvPr/>
            </p:nvCxnSpPr>
            <p:spPr bwMode="auto">
              <a:xfrm>
                <a:off x="1192824" y="2438400"/>
                <a:ext cx="12192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42" name="TextBox 141"/>
            <p:cNvSpPr txBox="1"/>
            <p:nvPr/>
          </p:nvSpPr>
          <p:spPr bwMode="auto">
            <a:xfrm>
              <a:off x="4517419" y="3813961"/>
              <a:ext cx="335978" cy="7094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A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43" name="TextBox 142"/>
            <p:cNvSpPr txBox="1"/>
            <p:nvPr/>
          </p:nvSpPr>
          <p:spPr bwMode="auto">
            <a:xfrm>
              <a:off x="6881422" y="3813961"/>
              <a:ext cx="335978" cy="7094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B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44" name="TextBox 143"/>
            <p:cNvSpPr txBox="1"/>
            <p:nvPr/>
          </p:nvSpPr>
          <p:spPr bwMode="auto">
            <a:xfrm>
              <a:off x="7476382" y="3067954"/>
              <a:ext cx="335978" cy="7094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45" name="TextBox 144"/>
            <p:cNvSpPr txBox="1"/>
            <p:nvPr/>
          </p:nvSpPr>
          <p:spPr bwMode="auto">
            <a:xfrm>
              <a:off x="5581097" y="2982095"/>
              <a:ext cx="335978" cy="709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46" name="TextBox 145"/>
            <p:cNvSpPr txBox="1"/>
            <p:nvPr/>
          </p:nvSpPr>
          <p:spPr bwMode="auto">
            <a:xfrm>
              <a:off x="4635778" y="1934316"/>
              <a:ext cx="335978" cy="709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47" name="TextBox 146"/>
            <p:cNvSpPr txBox="1"/>
            <p:nvPr/>
          </p:nvSpPr>
          <p:spPr bwMode="auto">
            <a:xfrm>
              <a:off x="6470965" y="1901071"/>
              <a:ext cx="335978" cy="7094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F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48" name="TextBox 147"/>
            <p:cNvSpPr txBox="1"/>
            <p:nvPr/>
          </p:nvSpPr>
          <p:spPr bwMode="auto">
            <a:xfrm>
              <a:off x="7328816" y="1268760"/>
              <a:ext cx="335978" cy="709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G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49" name="TextBox 148"/>
            <p:cNvSpPr txBox="1"/>
            <p:nvPr/>
          </p:nvSpPr>
          <p:spPr bwMode="auto">
            <a:xfrm>
              <a:off x="5208474" y="1284053"/>
              <a:ext cx="335978" cy="709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H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32" name="Oval 43"/>
            <p:cNvSpPr/>
            <p:nvPr/>
          </p:nvSpPr>
          <p:spPr bwMode="auto">
            <a:xfrm>
              <a:off x="5542077" y="1628801"/>
              <a:ext cx="110043" cy="165983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652463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6" name="Oval 43"/>
            <p:cNvSpPr/>
            <p:nvPr/>
          </p:nvSpPr>
          <p:spPr bwMode="auto">
            <a:xfrm>
              <a:off x="5542077" y="3346410"/>
              <a:ext cx="129720" cy="113473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652463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7" name="Oval 43"/>
            <p:cNvSpPr/>
            <p:nvPr/>
          </p:nvSpPr>
          <p:spPr bwMode="auto">
            <a:xfrm>
              <a:off x="7328816" y="3346410"/>
              <a:ext cx="129720" cy="113473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652463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8" name="Oval 43"/>
            <p:cNvSpPr/>
            <p:nvPr/>
          </p:nvSpPr>
          <p:spPr bwMode="auto">
            <a:xfrm>
              <a:off x="6737023" y="4008750"/>
              <a:ext cx="129720" cy="113473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652463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9" name="Oval 43"/>
            <p:cNvSpPr/>
            <p:nvPr/>
          </p:nvSpPr>
          <p:spPr bwMode="auto">
            <a:xfrm>
              <a:off x="4950285" y="4008750"/>
              <a:ext cx="129720" cy="113473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652463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4214810" y="4143380"/>
              <a:ext cx="50051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Multigraph</a:t>
              </a:r>
              <a:r>
                <a:rPr lang="en-US" sz="2400" dirty="0" smtClean="0"/>
                <a:t> based on # of wavelengths</a:t>
              </a:r>
              <a:endParaRPr lang="en-US" sz="2400" dirty="0"/>
            </a:p>
          </p:txBody>
        </p:sp>
        <p:sp>
          <p:nvSpPr>
            <p:cNvPr id="164" name="任意多边形 163"/>
            <p:cNvSpPr/>
            <p:nvPr/>
          </p:nvSpPr>
          <p:spPr>
            <a:xfrm>
              <a:off x="6794938" y="1718441"/>
              <a:ext cx="583324" cy="520262"/>
            </a:xfrm>
            <a:custGeom>
              <a:avLst/>
              <a:gdLst>
                <a:gd name="connsiteX0" fmla="*/ 0 w 583324"/>
                <a:gd name="connsiteY0" fmla="*/ 520262 h 520262"/>
                <a:gd name="connsiteX1" fmla="*/ 157655 w 583324"/>
                <a:gd name="connsiteY1" fmla="*/ 220718 h 520262"/>
                <a:gd name="connsiteX2" fmla="*/ 583324 w 583324"/>
                <a:gd name="connsiteY2" fmla="*/ 0 h 52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3324" h="520262">
                  <a:moveTo>
                    <a:pt x="0" y="520262"/>
                  </a:moveTo>
                  <a:cubicBezTo>
                    <a:pt x="30217" y="413845"/>
                    <a:pt x="60434" y="307428"/>
                    <a:pt x="157655" y="220718"/>
                  </a:cubicBezTo>
                  <a:cubicBezTo>
                    <a:pt x="254876" y="134008"/>
                    <a:pt x="419100" y="67004"/>
                    <a:pt x="583324" y="0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任意多边形 164"/>
            <p:cNvSpPr/>
            <p:nvPr/>
          </p:nvSpPr>
          <p:spPr>
            <a:xfrm>
              <a:off x="6842234" y="1765738"/>
              <a:ext cx="567559" cy="504496"/>
            </a:xfrm>
            <a:custGeom>
              <a:avLst/>
              <a:gdLst>
                <a:gd name="connsiteX0" fmla="*/ 0 w 567559"/>
                <a:gd name="connsiteY0" fmla="*/ 504496 h 504496"/>
                <a:gd name="connsiteX1" fmla="*/ 409904 w 567559"/>
                <a:gd name="connsiteY1" fmla="*/ 409903 h 504496"/>
                <a:gd name="connsiteX2" fmla="*/ 567559 w 567559"/>
                <a:gd name="connsiteY2" fmla="*/ 0 h 50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7559" h="504496">
                  <a:moveTo>
                    <a:pt x="0" y="504496"/>
                  </a:moveTo>
                  <a:cubicBezTo>
                    <a:pt x="157655" y="499241"/>
                    <a:pt x="315311" y="493986"/>
                    <a:pt x="409904" y="409903"/>
                  </a:cubicBezTo>
                  <a:cubicBezTo>
                    <a:pt x="504497" y="325820"/>
                    <a:pt x="536028" y="162910"/>
                    <a:pt x="567559" y="0"/>
                  </a:cubicBezTo>
                </a:path>
              </a:pathLst>
            </a:cu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任意多边形 165"/>
            <p:cNvSpPr/>
            <p:nvPr/>
          </p:nvSpPr>
          <p:spPr>
            <a:xfrm>
              <a:off x="6553200" y="2301766"/>
              <a:ext cx="241738" cy="1702675"/>
            </a:xfrm>
            <a:custGeom>
              <a:avLst/>
              <a:gdLst>
                <a:gd name="connsiteX0" fmla="*/ 241738 w 241738"/>
                <a:gd name="connsiteY0" fmla="*/ 0 h 1702675"/>
                <a:gd name="connsiteX1" fmla="*/ 5255 w 241738"/>
                <a:gd name="connsiteY1" fmla="*/ 898634 h 1702675"/>
                <a:gd name="connsiteX2" fmla="*/ 210207 w 241738"/>
                <a:gd name="connsiteY2" fmla="*/ 1702675 h 170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38" h="1702675">
                  <a:moveTo>
                    <a:pt x="241738" y="0"/>
                  </a:moveTo>
                  <a:cubicBezTo>
                    <a:pt x="126124" y="307427"/>
                    <a:pt x="10510" y="614855"/>
                    <a:pt x="5255" y="898634"/>
                  </a:cubicBezTo>
                  <a:cubicBezTo>
                    <a:pt x="0" y="1182413"/>
                    <a:pt x="105103" y="1442544"/>
                    <a:pt x="210207" y="1702675"/>
                  </a:cubicBezTo>
                </a:path>
              </a:pathLst>
            </a:cu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任意多边形 166"/>
            <p:cNvSpPr/>
            <p:nvPr/>
          </p:nvSpPr>
          <p:spPr>
            <a:xfrm>
              <a:off x="6826469" y="2301766"/>
              <a:ext cx="320565" cy="1718441"/>
            </a:xfrm>
            <a:custGeom>
              <a:avLst/>
              <a:gdLst>
                <a:gd name="connsiteX0" fmla="*/ 0 w 320565"/>
                <a:gd name="connsiteY0" fmla="*/ 0 h 1718441"/>
                <a:gd name="connsiteX1" fmla="*/ 315310 w 320565"/>
                <a:gd name="connsiteY1" fmla="*/ 646386 h 1718441"/>
                <a:gd name="connsiteX2" fmla="*/ 31531 w 320565"/>
                <a:gd name="connsiteY2" fmla="*/ 1718441 h 171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565" h="1718441">
                  <a:moveTo>
                    <a:pt x="0" y="0"/>
                  </a:moveTo>
                  <a:cubicBezTo>
                    <a:pt x="155027" y="179989"/>
                    <a:pt x="310055" y="359979"/>
                    <a:pt x="315310" y="646386"/>
                  </a:cubicBezTo>
                  <a:cubicBezTo>
                    <a:pt x="320565" y="932793"/>
                    <a:pt x="176048" y="1325617"/>
                    <a:pt x="31531" y="1718441"/>
                  </a:cubicBezTo>
                </a:path>
              </a:pathLst>
            </a:cu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任意多边形 167"/>
            <p:cNvSpPr/>
            <p:nvPr/>
          </p:nvSpPr>
          <p:spPr>
            <a:xfrm>
              <a:off x="5013434" y="2073165"/>
              <a:ext cx="1813035" cy="228601"/>
            </a:xfrm>
            <a:custGeom>
              <a:avLst/>
              <a:gdLst>
                <a:gd name="connsiteX0" fmla="*/ 0 w 1813035"/>
                <a:gd name="connsiteY0" fmla="*/ 228601 h 228601"/>
                <a:gd name="connsiteX1" fmla="*/ 725214 w 1813035"/>
                <a:gd name="connsiteY1" fmla="*/ 7883 h 228601"/>
                <a:gd name="connsiteX2" fmla="*/ 1813035 w 1813035"/>
                <a:gd name="connsiteY2" fmla="*/ 181304 h 22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3035" h="228601">
                  <a:moveTo>
                    <a:pt x="0" y="228601"/>
                  </a:moveTo>
                  <a:cubicBezTo>
                    <a:pt x="211521" y="122183"/>
                    <a:pt x="423042" y="15766"/>
                    <a:pt x="725214" y="7883"/>
                  </a:cubicBezTo>
                  <a:cubicBezTo>
                    <a:pt x="1027386" y="0"/>
                    <a:pt x="1420210" y="90652"/>
                    <a:pt x="1813035" y="181304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任意多边形 168"/>
            <p:cNvSpPr/>
            <p:nvPr/>
          </p:nvSpPr>
          <p:spPr>
            <a:xfrm>
              <a:off x="5044966" y="2301766"/>
              <a:ext cx="1781503" cy="173420"/>
            </a:xfrm>
            <a:custGeom>
              <a:avLst/>
              <a:gdLst>
                <a:gd name="connsiteX0" fmla="*/ 0 w 1781503"/>
                <a:gd name="connsiteY0" fmla="*/ 0 h 173420"/>
                <a:gd name="connsiteX1" fmla="*/ 740979 w 1781503"/>
                <a:gd name="connsiteY1" fmla="*/ 173420 h 173420"/>
                <a:gd name="connsiteX2" fmla="*/ 1781503 w 1781503"/>
                <a:gd name="connsiteY2" fmla="*/ 0 h 17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1503" h="173420">
                  <a:moveTo>
                    <a:pt x="0" y="0"/>
                  </a:moveTo>
                  <a:cubicBezTo>
                    <a:pt x="222031" y="86710"/>
                    <a:pt x="444062" y="173420"/>
                    <a:pt x="740979" y="173420"/>
                  </a:cubicBezTo>
                  <a:cubicBezTo>
                    <a:pt x="1037896" y="173420"/>
                    <a:pt x="1409699" y="86710"/>
                    <a:pt x="1781503" y="0"/>
                  </a:cubicBezTo>
                </a:path>
              </a:pathLst>
            </a:cu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任意多边形 169"/>
            <p:cNvSpPr/>
            <p:nvPr/>
          </p:nvSpPr>
          <p:spPr>
            <a:xfrm>
              <a:off x="5013434" y="2286000"/>
              <a:ext cx="1797269" cy="496614"/>
            </a:xfrm>
            <a:custGeom>
              <a:avLst/>
              <a:gdLst>
                <a:gd name="connsiteX0" fmla="*/ 0 w 1797269"/>
                <a:gd name="connsiteY0" fmla="*/ 0 h 496614"/>
                <a:gd name="connsiteX1" fmla="*/ 725214 w 1797269"/>
                <a:gd name="connsiteY1" fmla="*/ 488731 h 496614"/>
                <a:gd name="connsiteX2" fmla="*/ 1797269 w 1797269"/>
                <a:gd name="connsiteY2" fmla="*/ 47297 h 496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7269" h="496614">
                  <a:moveTo>
                    <a:pt x="0" y="0"/>
                  </a:moveTo>
                  <a:cubicBezTo>
                    <a:pt x="212834" y="240424"/>
                    <a:pt x="425669" y="480848"/>
                    <a:pt x="725214" y="488731"/>
                  </a:cubicBezTo>
                  <a:cubicBezTo>
                    <a:pt x="1024759" y="496614"/>
                    <a:pt x="1411014" y="271955"/>
                    <a:pt x="1797269" y="47297"/>
                  </a:cubicBezTo>
                </a:path>
              </a:pathLst>
            </a:custGeom>
            <a:ln w="285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2" name="直接连接符 171"/>
            <p:cNvCxnSpPr>
              <a:stCxn id="169" idx="0"/>
              <a:endCxn id="169" idx="2"/>
            </p:cNvCxnSpPr>
            <p:nvPr/>
          </p:nvCxnSpPr>
          <p:spPr>
            <a:xfrm>
              <a:off x="5044966" y="2301766"/>
              <a:ext cx="178150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/>
            <p:nvPr/>
          </p:nvCxnSpPr>
          <p:spPr>
            <a:xfrm flipH="1">
              <a:off x="6876256" y="1772816"/>
              <a:ext cx="504057" cy="504056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>
              <a:stCxn id="134" idx="5"/>
              <a:endCxn id="138" idx="7"/>
            </p:cNvCxnSpPr>
            <p:nvPr/>
          </p:nvCxnSpPr>
          <p:spPr>
            <a:xfrm flipH="1">
              <a:off x="6847746" y="2327836"/>
              <a:ext cx="8119" cy="1697532"/>
            </a:xfrm>
            <a:prstGeom prst="line">
              <a:avLst/>
            </a:prstGeom>
            <a:ln w="38100"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43"/>
            <p:cNvSpPr/>
            <p:nvPr/>
          </p:nvSpPr>
          <p:spPr bwMode="auto">
            <a:xfrm>
              <a:off x="6737022" y="2204865"/>
              <a:ext cx="139233" cy="14407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652463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5" name="Oval 43"/>
            <p:cNvSpPr/>
            <p:nvPr/>
          </p:nvSpPr>
          <p:spPr bwMode="auto">
            <a:xfrm>
              <a:off x="4961646" y="2204865"/>
              <a:ext cx="114410" cy="14407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652463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3" name="Oval 43"/>
            <p:cNvSpPr/>
            <p:nvPr/>
          </p:nvSpPr>
          <p:spPr bwMode="auto">
            <a:xfrm>
              <a:off x="7328816" y="1628801"/>
              <a:ext cx="123503" cy="165984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652463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9" name="右箭头 198"/>
            <p:cNvSpPr/>
            <p:nvPr/>
          </p:nvSpPr>
          <p:spPr>
            <a:xfrm>
              <a:off x="3995936" y="2636912"/>
              <a:ext cx="432048" cy="2880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矩形标注 79"/>
          <p:cNvSpPr/>
          <p:nvPr/>
        </p:nvSpPr>
        <p:spPr>
          <a:xfrm>
            <a:off x="7596336" y="1844824"/>
            <a:ext cx="1547664" cy="720080"/>
          </a:xfrm>
          <a:prstGeom prst="wedgeRectCallout">
            <a:avLst>
              <a:gd name="adj1" fmla="val -95890"/>
              <a:gd name="adj2" fmla="val 958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E.g., from F’s perspective</a:t>
            </a:r>
            <a:endParaRPr lang="en-US" sz="2000" dirty="0"/>
          </a:p>
        </p:txBody>
      </p:sp>
    </p:spTree>
  </p:cSld>
  <p:clrMapOvr>
    <a:masterClrMapping/>
  </p:clrMapOvr>
  <p:transition advTm="60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6" grpId="0" animBg="1"/>
      <p:bldP spid="107" grpId="0"/>
      <p:bldP spid="108" grpId="0"/>
      <p:bldP spid="8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Optimization Procedure in OSA Manager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39552" y="2007080"/>
            <a:ext cx="1800200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1. Estimate traffic demand between </a:t>
            </a:r>
            <a:r>
              <a:rPr lang="en-US" sz="2000" b="1" dirty="0" err="1" smtClean="0">
                <a:solidFill>
                  <a:schemeClr val="tx1"/>
                </a:solidFill>
              </a:rPr>
              <a:t>ToRs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75856" y="2007080"/>
            <a:ext cx="2520280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2. Assign direct link to heavy communication </a:t>
            </a:r>
            <a:r>
              <a:rPr lang="en-US" sz="2000" b="1" dirty="0" err="1" smtClean="0">
                <a:solidFill>
                  <a:schemeClr val="tx1"/>
                </a:solidFill>
              </a:rPr>
              <a:t>ToR</a:t>
            </a:r>
            <a:r>
              <a:rPr lang="en-US" sz="2000" b="1" dirty="0" smtClean="0">
                <a:solidFill>
                  <a:schemeClr val="tx1"/>
                </a:solidFill>
              </a:rPr>
              <a:t> pairs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72264" y="2019620"/>
            <a:ext cx="2000264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3. Compute the routing paths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86380" y="3303224"/>
            <a:ext cx="2555776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5. Assign wavelengths to provision the link bandwidth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2627784" y="2295112"/>
            <a:ext cx="409136" cy="31203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6012160" y="2295112"/>
            <a:ext cx="409136" cy="31203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33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5000636"/>
            <a:ext cx="1616968" cy="161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左大括号 35"/>
          <p:cNvSpPr/>
          <p:nvPr/>
        </p:nvSpPr>
        <p:spPr>
          <a:xfrm rot="16200000">
            <a:off x="4211960" y="971609"/>
            <a:ext cx="648072" cy="7848872"/>
          </a:xfrm>
          <a:prstGeom prst="leftBrace">
            <a:avLst>
              <a:gd name="adj1" fmla="val 8333"/>
              <a:gd name="adj2" fmla="val 49816"/>
            </a:avLst>
          </a:prstGeom>
          <a:ln w="57150">
            <a:solidFill>
              <a:srgbClr val="0033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991508" y="5429264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OSA Manager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837406" y="3305504"/>
            <a:ext cx="2520280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4. Compute the traffic demand on each link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右箭头 20"/>
          <p:cNvSpPr/>
          <p:nvPr/>
        </p:nvSpPr>
        <p:spPr>
          <a:xfrm>
            <a:off x="1285852" y="3591256"/>
            <a:ext cx="409136" cy="31203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2" name="右箭头 21"/>
          <p:cNvSpPr/>
          <p:nvPr/>
        </p:nvSpPr>
        <p:spPr>
          <a:xfrm>
            <a:off x="4572000" y="3591256"/>
            <a:ext cx="409136" cy="31203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7554" y="1181385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Topology, MEMS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43702" y="1181385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Routing, </a:t>
            </a:r>
            <a:r>
              <a:rPr lang="en-US" sz="2400" b="1" dirty="0" err="1" smtClean="0">
                <a:solidFill>
                  <a:srgbClr val="FF0000"/>
                </a:solidFill>
              </a:rPr>
              <a:t>ToR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57818" y="4500570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Link capacity, WSS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 rot="5400000" flipH="1" flipV="1">
            <a:off x="4354123" y="1818082"/>
            <a:ext cx="364030" cy="28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rot="5400000" flipH="1" flipV="1">
            <a:off x="7390238" y="1824923"/>
            <a:ext cx="364030" cy="28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8" idx="2"/>
          </p:cNvCxnSpPr>
          <p:nvPr/>
        </p:nvCxnSpPr>
        <p:spPr>
          <a:xfrm rot="16200000" flipH="1">
            <a:off x="6366207" y="4437389"/>
            <a:ext cx="404118" cy="79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6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Prototype Implementation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AutoShape 1" descr="C:\Documents and Settings\kchen\Application Data\Tencent\Users\23378096\QQ\WinTemp\RichOle\JPL4FTN)OA31R4$E[xFRW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2" y="1806498"/>
            <a:ext cx="3965471" cy="3337014"/>
          </a:xfrm>
          <a:prstGeom prst="rect">
            <a:avLst/>
          </a:prstGeom>
          <a:ln/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6588224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sp>
        <p:nvSpPr>
          <p:cNvPr id="21" name="矩形标注 20"/>
          <p:cNvSpPr/>
          <p:nvPr/>
        </p:nvSpPr>
        <p:spPr>
          <a:xfrm>
            <a:off x="1044178" y="1142984"/>
            <a:ext cx="1313244" cy="504056"/>
          </a:xfrm>
          <a:prstGeom prst="wedgeRectCallout">
            <a:avLst>
              <a:gd name="adj1" fmla="val 20773"/>
              <a:gd name="adj2" fmla="val 15664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MEMS</a:t>
            </a:r>
            <a:endParaRPr lang="en-US" sz="2400" dirty="0"/>
          </a:p>
        </p:txBody>
      </p:sp>
      <p:sp>
        <p:nvSpPr>
          <p:cNvPr id="24" name="矩形标注 23"/>
          <p:cNvSpPr/>
          <p:nvPr/>
        </p:nvSpPr>
        <p:spPr>
          <a:xfrm>
            <a:off x="2571736" y="1138994"/>
            <a:ext cx="1285884" cy="504056"/>
          </a:xfrm>
          <a:prstGeom prst="wedgeRectCallout">
            <a:avLst>
              <a:gd name="adj1" fmla="val -23840"/>
              <a:gd name="adj2" fmla="val 28775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WSS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572000" y="1428736"/>
            <a:ext cx="3779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FF"/>
                </a:solidFill>
              </a:rPr>
              <a:t>   1 MEMS (32 ports: 16×16)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FF"/>
                </a:solidFill>
              </a:rPr>
              <a:t>   8 WSS units (1×4 ports)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FF"/>
                </a:solidFill>
              </a:rPr>
              <a:t>   8 </a:t>
            </a:r>
            <a:r>
              <a:rPr lang="en-US" sz="2400" dirty="0" err="1" smtClean="0">
                <a:solidFill>
                  <a:srgbClr val="0000FF"/>
                </a:solidFill>
              </a:rPr>
              <a:t>ToRs</a:t>
            </a:r>
            <a:r>
              <a:rPr lang="en-US" sz="2400" dirty="0" smtClean="0">
                <a:solidFill>
                  <a:srgbClr val="0000FF"/>
                </a:solidFill>
              </a:rPr>
              <a:t>* and 32 servers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9" name="矩形标注 28"/>
          <p:cNvSpPr/>
          <p:nvPr/>
        </p:nvSpPr>
        <p:spPr>
          <a:xfrm>
            <a:off x="142844" y="5286388"/>
            <a:ext cx="2928958" cy="576064"/>
          </a:xfrm>
          <a:prstGeom prst="wedgeRectCallout">
            <a:avLst>
              <a:gd name="adj1" fmla="val -29570"/>
              <a:gd name="adj2" fmla="val -1085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*Server-emulated </a:t>
            </a:r>
            <a:r>
              <a:rPr lang="en-US" sz="2400" dirty="0" err="1" smtClean="0"/>
              <a:t>ToR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graphicFrame>
        <p:nvGraphicFramePr>
          <p:cNvPr id="12" name="图表 11"/>
          <p:cNvGraphicFramePr/>
          <p:nvPr/>
        </p:nvGraphicFramePr>
        <p:xfrm>
          <a:off x="4286248" y="2571744"/>
          <a:ext cx="4857752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圆角矩形标注 13"/>
          <p:cNvSpPr/>
          <p:nvPr/>
        </p:nvSpPr>
        <p:spPr>
          <a:xfrm>
            <a:off x="6286512" y="2637482"/>
            <a:ext cx="1428760" cy="577204"/>
          </a:xfrm>
          <a:prstGeom prst="wedgeRoundRectCallout">
            <a:avLst>
              <a:gd name="adj1" fmla="val 10306"/>
              <a:gd name="adj2" fmla="val 9570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Theoretical curve</a:t>
            </a:r>
          </a:p>
        </p:txBody>
      </p:sp>
      <p:sp>
        <p:nvSpPr>
          <p:cNvPr id="15" name="圆角矩形标注 14"/>
          <p:cNvSpPr/>
          <p:nvPr/>
        </p:nvSpPr>
        <p:spPr>
          <a:xfrm>
            <a:off x="5786446" y="3780490"/>
            <a:ext cx="1428760" cy="577204"/>
          </a:xfrm>
          <a:prstGeom prst="wedgeRoundRectCallout">
            <a:avLst>
              <a:gd name="adj1" fmla="val 29078"/>
              <a:gd name="adj2" fmla="val -8031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Experiment curve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1071538" y="4857760"/>
            <a:ext cx="6929486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Experiment results strictly follow the expectation:</a:t>
            </a:r>
          </a:p>
          <a:p>
            <a:r>
              <a:rPr lang="en-US" sz="2800" i="1" dirty="0" smtClean="0">
                <a:solidFill>
                  <a:schemeClr val="tx1"/>
                </a:solidFill>
              </a:rPr>
              <a:t>Demonstrate the </a:t>
            </a:r>
            <a:r>
              <a:rPr lang="en-US" sz="2800" i="1" dirty="0" smtClean="0">
                <a:solidFill>
                  <a:srgbClr val="0000FF"/>
                </a:solidFill>
              </a:rPr>
              <a:t>feasibility</a:t>
            </a:r>
            <a:r>
              <a:rPr lang="en-US" sz="2800" i="1" dirty="0" smtClean="0">
                <a:solidFill>
                  <a:schemeClr val="tx1"/>
                </a:solidFill>
              </a:rPr>
              <a:t> of the OSA design!</a:t>
            </a:r>
          </a:p>
        </p:txBody>
      </p:sp>
    </p:spTree>
    <p:extLst>
      <p:ext uri="{BB962C8B-B14F-4D97-AF65-F5344CB8AC3E}">
        <p14:creationId xmlns="" xmlns:p14="http://schemas.microsoft.com/office/powerpoint/2010/main" val="1555047739"/>
      </p:ext>
    </p:extLst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Simulation Results (2560 servers*)</a:t>
            </a:r>
            <a:endParaRPr 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467544" y="1285860"/>
          <a:ext cx="7676356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691680" y="2347740"/>
            <a:ext cx="864096" cy="93610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椭圆 6"/>
          <p:cNvSpPr/>
          <p:nvPr/>
        </p:nvSpPr>
        <p:spPr>
          <a:xfrm>
            <a:off x="3275856" y="2357430"/>
            <a:ext cx="864096" cy="64807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椭圆 7"/>
          <p:cNvSpPr/>
          <p:nvPr/>
        </p:nvSpPr>
        <p:spPr>
          <a:xfrm>
            <a:off x="4922350" y="2285992"/>
            <a:ext cx="864096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椭圆 8"/>
          <p:cNvSpPr/>
          <p:nvPr/>
        </p:nvSpPr>
        <p:spPr>
          <a:xfrm>
            <a:off x="6572264" y="2350020"/>
            <a:ext cx="864096" cy="93610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圆角矩形标注 9"/>
          <p:cNvSpPr/>
          <p:nvPr/>
        </p:nvSpPr>
        <p:spPr>
          <a:xfrm>
            <a:off x="1571604" y="1714488"/>
            <a:ext cx="1224136" cy="500066"/>
          </a:xfrm>
          <a:prstGeom prst="wedgeRoundRectCallout">
            <a:avLst>
              <a:gd name="adj1" fmla="val 7759"/>
              <a:gd name="adj2" fmla="val 10429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85%</a:t>
            </a:r>
            <a:endParaRPr lang="en-US" sz="2800" dirty="0"/>
          </a:p>
        </p:txBody>
      </p:sp>
      <p:sp>
        <p:nvSpPr>
          <p:cNvPr id="11" name="圆角矩形标注 10"/>
          <p:cNvSpPr/>
          <p:nvPr/>
        </p:nvSpPr>
        <p:spPr>
          <a:xfrm>
            <a:off x="3155780" y="1714488"/>
            <a:ext cx="1224136" cy="500066"/>
          </a:xfrm>
          <a:prstGeom prst="wedgeRoundRectCallout">
            <a:avLst>
              <a:gd name="adj1" fmla="val 7759"/>
              <a:gd name="adj2" fmla="val 10429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90%</a:t>
            </a:r>
            <a:endParaRPr lang="en-US" sz="2800" dirty="0"/>
          </a:p>
        </p:txBody>
      </p:sp>
      <p:sp>
        <p:nvSpPr>
          <p:cNvPr id="12" name="圆角矩形标注 11"/>
          <p:cNvSpPr/>
          <p:nvPr/>
        </p:nvSpPr>
        <p:spPr>
          <a:xfrm>
            <a:off x="4667948" y="1714488"/>
            <a:ext cx="1440160" cy="500066"/>
          </a:xfrm>
          <a:prstGeom prst="wedgeRoundRectCallout">
            <a:avLst>
              <a:gd name="adj1" fmla="val 7759"/>
              <a:gd name="adj2" fmla="val 10429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~100%</a:t>
            </a:r>
            <a:endParaRPr lang="en-US" sz="2800" dirty="0"/>
          </a:p>
        </p:txBody>
      </p:sp>
      <p:sp>
        <p:nvSpPr>
          <p:cNvPr id="13" name="圆角矩形标注 12"/>
          <p:cNvSpPr/>
          <p:nvPr/>
        </p:nvSpPr>
        <p:spPr>
          <a:xfrm>
            <a:off x="6348260" y="1714488"/>
            <a:ext cx="1224136" cy="500066"/>
          </a:xfrm>
          <a:prstGeom prst="wedgeRoundRectCallout">
            <a:avLst>
              <a:gd name="adj1" fmla="val 7759"/>
              <a:gd name="adj2" fmla="val 10429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80%</a:t>
            </a:r>
            <a:endParaRPr lang="en-US" sz="2800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2123728" y="2928934"/>
            <a:ext cx="1152128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771800" y="4857760"/>
            <a:ext cx="50405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rot="16200000" flipH="1">
            <a:off x="2101119" y="3887077"/>
            <a:ext cx="1785950" cy="1254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635896" y="2786058"/>
            <a:ext cx="1152128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283968" y="4643446"/>
            <a:ext cx="50405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rot="16200000" flipH="1">
            <a:off x="3676175" y="3747621"/>
            <a:ext cx="1648204" cy="57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220072" y="2500306"/>
            <a:ext cx="1152128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5868144" y="4643446"/>
            <a:ext cx="50405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rot="5400000">
            <a:off x="5074346" y="3633624"/>
            <a:ext cx="2007674" cy="1197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804248" y="3139828"/>
            <a:ext cx="1152128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452320" y="4714884"/>
            <a:ext cx="50405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rot="5400000">
            <a:off x="6868561" y="3915101"/>
            <a:ext cx="1575056" cy="2451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圆角矩形标注 34"/>
          <p:cNvSpPr/>
          <p:nvPr/>
        </p:nvSpPr>
        <p:spPr>
          <a:xfrm>
            <a:off x="1619672" y="4900887"/>
            <a:ext cx="1224136" cy="599816"/>
          </a:xfrm>
          <a:prstGeom prst="wedgeRoundRectCallout">
            <a:avLst>
              <a:gd name="adj1" fmla="val 57986"/>
              <a:gd name="adj2" fmla="val -14051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3.86X</a:t>
            </a:r>
            <a:endParaRPr lang="en-US" sz="2800" dirty="0"/>
          </a:p>
        </p:txBody>
      </p:sp>
      <p:sp>
        <p:nvSpPr>
          <p:cNvPr id="36" name="圆角矩形标注 35"/>
          <p:cNvSpPr/>
          <p:nvPr/>
        </p:nvSpPr>
        <p:spPr>
          <a:xfrm>
            <a:off x="3203848" y="4900887"/>
            <a:ext cx="1224136" cy="599815"/>
          </a:xfrm>
          <a:prstGeom prst="wedgeRoundRectCallout">
            <a:avLst>
              <a:gd name="adj1" fmla="val 48971"/>
              <a:gd name="adj2" fmla="val -14449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3.1X</a:t>
            </a:r>
            <a:endParaRPr lang="en-US" sz="2800" dirty="0"/>
          </a:p>
        </p:txBody>
      </p:sp>
      <p:sp>
        <p:nvSpPr>
          <p:cNvPr id="37" name="圆角矩形标注 36"/>
          <p:cNvSpPr/>
          <p:nvPr/>
        </p:nvSpPr>
        <p:spPr>
          <a:xfrm>
            <a:off x="4716016" y="4900887"/>
            <a:ext cx="1224136" cy="599816"/>
          </a:xfrm>
          <a:prstGeom prst="wedgeRoundRectCallout">
            <a:avLst>
              <a:gd name="adj1" fmla="val 57986"/>
              <a:gd name="adj2" fmla="val -14051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3.54X</a:t>
            </a:r>
            <a:endParaRPr lang="en-US" sz="2800" dirty="0"/>
          </a:p>
        </p:txBody>
      </p:sp>
      <p:sp>
        <p:nvSpPr>
          <p:cNvPr id="38" name="圆角矩形标注 37"/>
          <p:cNvSpPr/>
          <p:nvPr/>
        </p:nvSpPr>
        <p:spPr>
          <a:xfrm>
            <a:off x="6300192" y="4900887"/>
            <a:ext cx="1224136" cy="599816"/>
          </a:xfrm>
          <a:prstGeom prst="wedgeRoundRectCallout">
            <a:avLst>
              <a:gd name="adj1" fmla="val 57986"/>
              <a:gd name="adj2" fmla="val -14051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3X</a:t>
            </a:r>
            <a:endParaRPr lang="en-US" sz="2800" dirty="0"/>
          </a:p>
        </p:txBody>
      </p:sp>
      <p:sp>
        <p:nvSpPr>
          <p:cNvPr id="41" name="圆角矩形 40"/>
          <p:cNvSpPr/>
          <p:nvPr/>
        </p:nvSpPr>
        <p:spPr>
          <a:xfrm>
            <a:off x="2000232" y="1065846"/>
            <a:ext cx="5143536" cy="5772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OSA can be close to non-blocking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179512" y="644404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*80 </a:t>
            </a:r>
            <a:r>
              <a:rPr lang="en-US" dirty="0" err="1" smtClean="0"/>
              <a:t>ToRs</a:t>
            </a:r>
            <a:r>
              <a:rPr lang="en-US" dirty="0" smtClean="0"/>
              <a:t> (each with 32 servers) form a 4-regular graph for OSA.</a:t>
            </a:r>
            <a:endParaRPr lang="en-US" dirty="0"/>
          </a:p>
        </p:txBody>
      </p:sp>
      <p:sp>
        <p:nvSpPr>
          <p:cNvPr id="42" name="圆角矩形 41"/>
          <p:cNvSpPr/>
          <p:nvPr/>
        </p:nvSpPr>
        <p:spPr>
          <a:xfrm>
            <a:off x="1785918" y="5572140"/>
            <a:ext cx="5688632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OSA is significantly better than hybrid</a:t>
            </a:r>
            <a:endParaRPr lang="en-US" sz="2800" dirty="0"/>
          </a:p>
        </p:txBody>
      </p:sp>
      <p:sp>
        <p:nvSpPr>
          <p:cNvPr id="34" name="圆角矩形 33"/>
          <p:cNvSpPr/>
          <p:nvPr/>
        </p:nvSpPr>
        <p:spPr>
          <a:xfrm>
            <a:off x="571472" y="3214686"/>
            <a:ext cx="8215370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i="1" dirty="0" smtClean="0">
                <a:solidFill>
                  <a:schemeClr val="tx1"/>
                </a:solidFill>
              </a:rPr>
              <a:t>Demonstrate the </a:t>
            </a:r>
            <a:r>
              <a:rPr lang="en-US" sz="2800" i="1" dirty="0" smtClean="0">
                <a:solidFill>
                  <a:srgbClr val="0000FF"/>
                </a:solidFill>
              </a:rPr>
              <a:t>high-performance</a:t>
            </a:r>
            <a:r>
              <a:rPr lang="en-US" sz="2800" i="1" dirty="0" smtClean="0">
                <a:solidFill>
                  <a:schemeClr val="tx1"/>
                </a:solidFill>
              </a:rPr>
              <a:t> of the OSA design!</a:t>
            </a:r>
          </a:p>
        </p:txBody>
      </p:sp>
    </p:spTree>
  </p:cSld>
  <p:clrMapOvr>
    <a:masterClrMapping/>
  </p:clrMapOvr>
  <p:transition advTm="95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2" grpId="0" animBg="1"/>
      <p:bldP spid="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Cost, Power &amp; Wiring (2560 Servers)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26</a:t>
            </a:fld>
            <a:endParaRPr lang="zh-CN" altLang="en-US"/>
          </a:p>
        </p:txBody>
      </p:sp>
      <p:graphicFrame>
        <p:nvGraphicFramePr>
          <p:cNvPr id="12" name="图表 11"/>
          <p:cNvGraphicFramePr/>
          <p:nvPr/>
        </p:nvGraphicFramePr>
        <p:xfrm>
          <a:off x="107504" y="1124744"/>
          <a:ext cx="2915816" cy="407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图表 13"/>
          <p:cNvGraphicFramePr/>
          <p:nvPr/>
        </p:nvGraphicFramePr>
        <p:xfrm>
          <a:off x="3095328" y="1124744"/>
          <a:ext cx="288032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图表 14"/>
          <p:cNvGraphicFramePr/>
          <p:nvPr/>
        </p:nvGraphicFramePr>
        <p:xfrm>
          <a:off x="6047656" y="1124744"/>
          <a:ext cx="288032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圆角矩形 26"/>
          <p:cNvSpPr/>
          <p:nvPr/>
        </p:nvSpPr>
        <p:spPr>
          <a:xfrm>
            <a:off x="142844" y="5072074"/>
            <a:ext cx="8858280" cy="13573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i="1" dirty="0" smtClean="0">
                <a:solidFill>
                  <a:schemeClr val="tx1"/>
                </a:solidFill>
              </a:rPr>
              <a:t>Demonstrate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</a:rPr>
              <a:t>OSA can potentially deliver </a:t>
            </a:r>
            <a:r>
              <a:rPr lang="en-US" sz="2800" i="1" dirty="0" smtClean="0">
                <a:solidFill>
                  <a:srgbClr val="0000FF"/>
                </a:solidFill>
              </a:rPr>
              <a:t>high bandwidth </a:t>
            </a:r>
            <a:r>
              <a:rPr lang="en-US" sz="2800" i="1" dirty="0" smtClean="0">
                <a:solidFill>
                  <a:schemeClr val="tx1"/>
                </a:solidFill>
              </a:rPr>
              <a:t>in a </a:t>
            </a:r>
            <a:r>
              <a:rPr lang="en-US" sz="2800" i="1" dirty="0" smtClean="0">
                <a:solidFill>
                  <a:srgbClr val="0000FF"/>
                </a:solidFill>
              </a:rPr>
              <a:t>simple</a:t>
            </a:r>
            <a:r>
              <a:rPr lang="en-US" sz="2800" i="1" dirty="0" smtClean="0">
                <a:solidFill>
                  <a:schemeClr val="tx1"/>
                </a:solidFill>
              </a:rPr>
              <a:t>, </a:t>
            </a:r>
            <a:r>
              <a:rPr lang="en-US" sz="2800" i="1" dirty="0" smtClean="0">
                <a:solidFill>
                  <a:srgbClr val="0000FF"/>
                </a:solidFill>
              </a:rPr>
              <a:t>power-efficient</a:t>
            </a:r>
            <a:r>
              <a:rPr lang="en-US" sz="2800" i="1" dirty="0" smtClean="0">
                <a:solidFill>
                  <a:schemeClr val="tx1"/>
                </a:solidFill>
              </a:rPr>
              <a:t> and </a:t>
            </a:r>
            <a:r>
              <a:rPr lang="en-US" sz="2800" i="1" dirty="0" smtClean="0">
                <a:solidFill>
                  <a:srgbClr val="0000FF"/>
                </a:solidFill>
              </a:rPr>
              <a:t>cost-effective</a:t>
            </a:r>
            <a:r>
              <a:rPr lang="en-US" sz="2800" i="1" dirty="0" smtClean="0">
                <a:solidFill>
                  <a:schemeClr val="tx1"/>
                </a:solidFill>
              </a:rPr>
              <a:t> way!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785786" y="3143248"/>
            <a:ext cx="1380122" cy="500066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椭圆 8"/>
          <p:cNvSpPr/>
          <p:nvPr/>
        </p:nvSpPr>
        <p:spPr>
          <a:xfrm>
            <a:off x="3834820" y="3000372"/>
            <a:ext cx="1380122" cy="500066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椭圆 9"/>
          <p:cNvSpPr/>
          <p:nvPr/>
        </p:nvSpPr>
        <p:spPr>
          <a:xfrm>
            <a:off x="6835216" y="3714752"/>
            <a:ext cx="1380122" cy="500066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4134252" y="1928802"/>
            <a:ext cx="1366442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143372" y="3286124"/>
            <a:ext cx="504056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rot="16200000" flipH="1">
            <a:off x="3789887" y="2639476"/>
            <a:ext cx="1285884" cy="741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000100" y="2070090"/>
            <a:ext cx="1428760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1085788" y="3427412"/>
            <a:ext cx="504056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rot="16200000" flipH="1">
            <a:off x="655735" y="2782353"/>
            <a:ext cx="1285884" cy="741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7063210" y="2214554"/>
            <a:ext cx="1152128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7086580" y="3927478"/>
            <a:ext cx="504056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rot="16200000" flipH="1">
            <a:off x="6529074" y="3100058"/>
            <a:ext cx="1641486" cy="1653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圆角矩形 19"/>
          <p:cNvSpPr/>
          <p:nvPr/>
        </p:nvSpPr>
        <p:spPr>
          <a:xfrm>
            <a:off x="1643042" y="2000240"/>
            <a:ext cx="5688632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OSA is slightly better than hybrid</a:t>
            </a:r>
            <a:endParaRPr lang="en-US" sz="2800" dirty="0"/>
          </a:p>
        </p:txBody>
      </p:sp>
      <p:sp>
        <p:nvSpPr>
          <p:cNvPr id="21" name="圆角矩形 20"/>
          <p:cNvSpPr/>
          <p:nvPr/>
        </p:nvSpPr>
        <p:spPr>
          <a:xfrm>
            <a:off x="1643042" y="4143380"/>
            <a:ext cx="5857916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OSA is significantly better than </a:t>
            </a:r>
            <a:r>
              <a:rPr lang="en-US" sz="2800" dirty="0" err="1" smtClean="0"/>
              <a:t>Fattree</a:t>
            </a:r>
            <a:endParaRPr lang="en-US" sz="2800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20" grpId="0" animBg="1"/>
      <p:bldP spid="20" grpId="1" animBg="1"/>
      <p:bldP spid="21" grpId="1" animBg="1"/>
      <p:bldP spid="21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Summary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908" y="4786322"/>
            <a:ext cx="8929686" cy="171451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OSA is inspired by traffic </a:t>
            </a:r>
            <a:r>
              <a:rPr lang="en-US" dirty="0" err="1" smtClean="0"/>
              <a:t>regionality</a:t>
            </a:r>
            <a:r>
              <a:rPr lang="en-US" dirty="0" smtClean="0"/>
              <a:t> and stability</a:t>
            </a:r>
          </a:p>
          <a:p>
            <a:r>
              <a:rPr lang="en-US" dirty="0" smtClean="0"/>
              <a:t>Sweet spot for performance, cost, power, and wiring complexity</a:t>
            </a:r>
          </a:p>
          <a:p>
            <a:r>
              <a:rPr lang="en-US" dirty="0" smtClean="0"/>
              <a:t>Caveats: not intended for all-to-all, non-stable traffic</a:t>
            </a:r>
          </a:p>
          <a:p>
            <a:r>
              <a:rPr lang="en-US" dirty="0" smtClean="0"/>
              <a:t>Acknowledgement: </a:t>
            </a:r>
            <a:r>
              <a:rPr lang="en-US" dirty="0" err="1" smtClean="0"/>
              <a:t>CoAdna</a:t>
            </a:r>
            <a:r>
              <a:rPr lang="en-US" dirty="0" smtClean="0"/>
              <a:t> Photonics (WSS) and </a:t>
            </a:r>
            <a:r>
              <a:rPr lang="en-US" dirty="0" err="1" smtClean="0"/>
              <a:t>Polatis</a:t>
            </a:r>
            <a:r>
              <a:rPr lang="en-US" dirty="0" smtClean="0"/>
              <a:t> (MEMS)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27</a:t>
            </a:fld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>
            <a:off x="642910" y="1643050"/>
            <a:ext cx="8001056" cy="1588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7158" y="1000108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Static, “fat”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286512" y="1000108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Flexible, “thin”</a:t>
            </a:r>
            <a:endParaRPr lang="en-US" sz="3200" dirty="0"/>
          </a:p>
        </p:txBody>
      </p:sp>
      <p:sp>
        <p:nvSpPr>
          <p:cNvPr id="11" name="圆角矩形 10"/>
          <p:cNvSpPr/>
          <p:nvPr/>
        </p:nvSpPr>
        <p:spPr>
          <a:xfrm>
            <a:off x="500034" y="1857364"/>
            <a:ext cx="1857388" cy="642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Fattree</a:t>
            </a:r>
            <a:endParaRPr lang="en-US" sz="3200" dirty="0"/>
          </a:p>
        </p:txBody>
      </p:sp>
      <p:sp>
        <p:nvSpPr>
          <p:cNvPr id="12" name="圆角矩形 11"/>
          <p:cNvSpPr/>
          <p:nvPr/>
        </p:nvSpPr>
        <p:spPr>
          <a:xfrm>
            <a:off x="3714744" y="1857364"/>
            <a:ext cx="1857388" cy="642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Hybrid</a:t>
            </a:r>
            <a:endParaRPr lang="en-US" sz="3200" dirty="0"/>
          </a:p>
        </p:txBody>
      </p:sp>
      <p:sp>
        <p:nvSpPr>
          <p:cNvPr id="13" name="圆角矩形 12"/>
          <p:cNvSpPr/>
          <p:nvPr/>
        </p:nvSpPr>
        <p:spPr>
          <a:xfrm>
            <a:off x="7000892" y="1857364"/>
            <a:ext cx="1857388" cy="642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OSA</a:t>
            </a:r>
            <a:endParaRPr lang="en-US" sz="3200" dirty="0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428596" y="2786058"/>
          <a:ext cx="8358246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1649"/>
                <a:gridCol w="1810955"/>
                <a:gridCol w="1741301"/>
                <a:gridCol w="1462692"/>
                <a:gridCol w="1671649"/>
              </a:tblGrid>
              <a:tr h="428628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Performance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Complexity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Power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Cost</a:t>
                      </a:r>
                      <a:endParaRPr lang="en-US" sz="2400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Fattree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√    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X</a:t>
                      </a:r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Hybrid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√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√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√ </a:t>
                      </a:r>
                      <a:endParaRPr lang="en-US" sz="2400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OSA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√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√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√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√ 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428596" y="22860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Thanks!</a:t>
            </a:r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6D68B8E0-2EEE-0641-81A2-62C5DC3EFC1D}" type="slidenum">
              <a:rPr lang="en-US" sz="1200">
                <a:solidFill>
                  <a:srgbClr val="898989"/>
                </a:solidFill>
              </a:rPr>
              <a:pPr eaLnBrk="1" hangingPunct="1"/>
              <a:t>28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4385012"/>
      </p:ext>
    </p:extLst>
  </p:cSld>
  <p:clrMapOvr>
    <a:masterClrMapping/>
  </p:clrMapOvr>
  <p:transition advTm="11762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Data Center Traffic Characteristics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29</a:t>
            </a:fld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95536" y="1196752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cs typeface="Arial" charset="0"/>
              </a:rPr>
              <a:t>[IMC’09][HotNets’09]:</a:t>
            </a:r>
            <a:r>
              <a:rPr lang="en-US" altLang="zh-CN" sz="2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zh-CN" sz="2800" i="1" dirty="0" smtClean="0">
                <a:solidFill>
                  <a:srgbClr val="000000"/>
                </a:solidFill>
                <a:cs typeface="Arial" charset="0"/>
              </a:rPr>
              <a:t>only a few </a:t>
            </a:r>
            <a:r>
              <a:rPr lang="en-US" altLang="zh-CN" sz="2800" i="1" dirty="0" err="1" smtClean="0">
                <a:solidFill>
                  <a:srgbClr val="000000"/>
                </a:solidFill>
                <a:cs typeface="Arial" charset="0"/>
              </a:rPr>
              <a:t>ToRs</a:t>
            </a:r>
            <a:r>
              <a:rPr lang="en-US" altLang="zh-CN" sz="2800" i="1" dirty="0" smtClean="0">
                <a:solidFill>
                  <a:srgbClr val="000000"/>
                </a:solidFill>
                <a:cs typeface="Arial" charset="0"/>
              </a:rPr>
              <a:t> are hot and most of their traffic goes to a few other </a:t>
            </a:r>
            <a:r>
              <a:rPr lang="en-US" altLang="zh-CN" sz="2800" i="1" dirty="0" err="1" smtClean="0">
                <a:solidFill>
                  <a:srgbClr val="000000"/>
                </a:solidFill>
                <a:cs typeface="Arial" charset="0"/>
              </a:rPr>
              <a:t>ToRs</a:t>
            </a:r>
            <a:r>
              <a:rPr lang="en-US" altLang="zh-CN" sz="2800" i="1" dirty="0" smtClean="0">
                <a:solidFill>
                  <a:srgbClr val="000000"/>
                </a:solidFill>
                <a:cs typeface="Arial" charset="0"/>
              </a:rPr>
              <a:t> </a:t>
            </a:r>
            <a:endParaRPr lang="en-US" altLang="zh-CN" sz="28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270892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 smtClean="0">
                <a:solidFill>
                  <a:srgbClr val="0000FF"/>
                </a:solidFill>
              </a:rPr>
              <a:t>[SIGCOMM’09]: </a:t>
            </a:r>
            <a:r>
              <a:rPr lang="en-US" sz="2800" i="1" dirty="0" smtClean="0"/>
              <a:t>over 90% bytes flow in elephant flows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3528" y="2132856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cs typeface="Arial" charset="0"/>
              </a:rPr>
              <a:t> [IMC’10]:</a:t>
            </a:r>
            <a:r>
              <a:rPr lang="en-US" altLang="zh-CN" sz="2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zh-CN" sz="2800" i="1" dirty="0" smtClean="0">
                <a:solidFill>
                  <a:srgbClr val="000000"/>
                </a:solidFill>
                <a:cs typeface="Arial" charset="0"/>
              </a:rPr>
              <a:t>traffic at </a:t>
            </a:r>
            <a:r>
              <a:rPr lang="en-US" altLang="zh-CN" sz="2800" i="1" dirty="0" err="1" smtClean="0">
                <a:solidFill>
                  <a:srgbClr val="000000"/>
                </a:solidFill>
                <a:cs typeface="Arial" charset="0"/>
              </a:rPr>
              <a:t>ToRs</a:t>
            </a:r>
            <a:r>
              <a:rPr lang="en-US" altLang="zh-CN" sz="2800" i="1" dirty="0" smtClean="0">
                <a:solidFill>
                  <a:srgbClr val="000000"/>
                </a:solidFill>
                <a:cs typeface="Arial" charset="0"/>
              </a:rPr>
              <a:t> exhibits an ON/OFF pattern </a:t>
            </a:r>
            <a:endParaRPr lang="en-US" altLang="zh-CN" sz="28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3284984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[</a:t>
            </a:r>
            <a:r>
              <a:rPr lang="en-US" altLang="zh-CN" sz="2800" dirty="0" smtClean="0">
                <a:solidFill>
                  <a:srgbClr val="0000FF"/>
                </a:solidFill>
                <a:cs typeface="Arial" charset="0"/>
              </a:rPr>
              <a:t>WREN’10</a:t>
            </a:r>
            <a:r>
              <a:rPr lang="en-US" sz="2800" dirty="0" smtClean="0">
                <a:solidFill>
                  <a:srgbClr val="0000FF"/>
                </a:solidFill>
              </a:rPr>
              <a:t>]: </a:t>
            </a:r>
            <a:r>
              <a:rPr lang="en-US" sz="2800" i="1" dirty="0" smtClean="0"/>
              <a:t>60% </a:t>
            </a:r>
            <a:r>
              <a:rPr lang="en-US" sz="2800" i="1" dirty="0" err="1" smtClean="0"/>
              <a:t>ToRs</a:t>
            </a:r>
            <a:r>
              <a:rPr lang="en-US" sz="2800" i="1" dirty="0" smtClean="0"/>
              <a:t> see less than 20% change in traffic volume for between 1.6-2.2 seconds</a:t>
            </a:r>
            <a:endParaRPr lang="en-US" sz="2800" i="1" dirty="0"/>
          </a:p>
        </p:txBody>
      </p:sp>
      <p:sp>
        <p:nvSpPr>
          <p:cNvPr id="18" name="矩形 17"/>
          <p:cNvSpPr/>
          <p:nvPr/>
        </p:nvSpPr>
        <p:spPr>
          <a:xfrm>
            <a:off x="251520" y="5085184"/>
            <a:ext cx="8568952" cy="12961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Static full bisection bandwidth between all servers at all the time is a waste of resource!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4131077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[</a:t>
            </a:r>
            <a:r>
              <a:rPr lang="en-US" altLang="zh-CN" sz="2800" dirty="0" smtClean="0">
                <a:solidFill>
                  <a:srgbClr val="0000FF"/>
                </a:solidFill>
                <a:cs typeface="Arial" charset="0"/>
              </a:rPr>
              <a:t>ICDCS’12</a:t>
            </a:r>
            <a:r>
              <a:rPr lang="en-US" sz="2800" dirty="0" smtClean="0">
                <a:solidFill>
                  <a:srgbClr val="0000FF"/>
                </a:solidFill>
              </a:rPr>
              <a:t>]: </a:t>
            </a:r>
            <a:r>
              <a:rPr lang="en-US" sz="2800" i="1" dirty="0" smtClean="0"/>
              <a:t>a production DCN traffic shows stability even on a hourly time scale</a:t>
            </a:r>
            <a:endParaRPr lang="en-US" sz="28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Big Data for Modern Applications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38E9-3F0A-4FE6-9E2F-1E2D6D81E98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74522" y="1268760"/>
            <a:ext cx="67687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FF"/>
                </a:solidFill>
              </a:rPr>
              <a:t>  Scientific</a:t>
            </a:r>
            <a:r>
              <a:rPr lang="en-US" sz="2600" dirty="0" smtClean="0"/>
              <a:t>: 200GB of astronomy data a night </a:t>
            </a:r>
            <a:endParaRPr lang="en-US" sz="2600" dirty="0"/>
          </a:p>
        </p:txBody>
      </p:sp>
      <p:pic>
        <p:nvPicPr>
          <p:cNvPr id="7" name="Picture 15" descr="sd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291" y="1268760"/>
            <a:ext cx="1856818" cy="5610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74522" y="1844824"/>
            <a:ext cx="68042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FF"/>
                </a:solidFill>
              </a:rPr>
              <a:t>  Business</a:t>
            </a:r>
            <a:r>
              <a:rPr lang="en-US" sz="2600" dirty="0" smtClean="0"/>
              <a:t>: 1 million customer transactions, </a:t>
            </a:r>
          </a:p>
          <a:p>
            <a:r>
              <a:rPr lang="en-US" sz="2600" dirty="0" smtClean="0"/>
              <a:t>    2.5PB of data per hour</a:t>
            </a:r>
            <a:endParaRPr lang="en-US" sz="2600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873301"/>
            <a:ext cx="2160240" cy="76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339026" y="2708920"/>
            <a:ext cx="67322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FF"/>
                </a:solidFill>
              </a:rPr>
              <a:t>  Social network</a:t>
            </a:r>
            <a:r>
              <a:rPr lang="en-US" sz="2600" dirty="0" smtClean="0"/>
              <a:t>: 60 billion photos in its user </a:t>
            </a:r>
          </a:p>
          <a:p>
            <a:r>
              <a:rPr lang="en-US" sz="2600" dirty="0" smtClean="0"/>
              <a:t>    base, 25TB of log data per day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651" y="2708920"/>
            <a:ext cx="196385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374522" y="3645024"/>
            <a:ext cx="67322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00FF"/>
                </a:solidFill>
              </a:rPr>
              <a:t>  Web search</a:t>
            </a:r>
            <a:r>
              <a:rPr lang="en-US" sz="2600" dirty="0" smtClean="0"/>
              <a:t>: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smtClean="0"/>
              <a:t>20PB of search data per day 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501008"/>
            <a:ext cx="216809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云形 13"/>
          <p:cNvSpPr/>
          <p:nvPr/>
        </p:nvSpPr>
        <p:spPr>
          <a:xfrm>
            <a:off x="1043608" y="4509120"/>
            <a:ext cx="7128792" cy="2664296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http://www.headwayinvestmentbanking.co.uk/images/NYSE_logo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5589240"/>
            <a:ext cx="1152128" cy="312990"/>
          </a:xfrm>
          <a:prstGeom prst="rect">
            <a:avLst/>
          </a:prstGeom>
          <a:noFill/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1514" y="5817000"/>
            <a:ext cx="1420366" cy="106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4926170"/>
            <a:ext cx="1368152" cy="562897"/>
          </a:xfrm>
          <a:prstGeom prst="rect">
            <a:avLst/>
          </a:prstGeom>
        </p:spPr>
      </p:pic>
      <p:pic>
        <p:nvPicPr>
          <p:cNvPr id="17" name="Picture 5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96137" y="6052514"/>
            <a:ext cx="1224136" cy="832869"/>
          </a:xfrm>
          <a:prstGeom prst="rect">
            <a:avLst/>
          </a:prstGeom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7704" y="4824536"/>
            <a:ext cx="1684015" cy="109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91881" y="4725144"/>
            <a:ext cx="1944215" cy="71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79912" y="6057292"/>
            <a:ext cx="1656184" cy="82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36096" y="5589240"/>
            <a:ext cx="1098922" cy="39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6912768" y="4941168"/>
            <a:ext cx="1187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00FF"/>
                </a:solidFill>
              </a:rPr>
              <a:t>…</a:t>
            </a:r>
            <a:endParaRPr lang="en-US" sz="6600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5400000">
            <a:off x="759894" y="4476926"/>
            <a:ext cx="1187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00FF"/>
                </a:solidFill>
              </a:rPr>
              <a:t>…</a:t>
            </a:r>
            <a:endParaRPr lang="en-US" sz="6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265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5680" y="-27384"/>
            <a:ext cx="8758808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Circuit Switch </a:t>
            </a:r>
            <a:r>
              <a:rPr lang="en-US" dirty="0" err="1" smtClean="0">
                <a:solidFill>
                  <a:srgbClr val="0000FF"/>
                </a:solidFill>
              </a:rPr>
              <a:t>vs</a:t>
            </a:r>
            <a:r>
              <a:rPr lang="en-US" dirty="0" smtClean="0">
                <a:solidFill>
                  <a:srgbClr val="0000FF"/>
                </a:solidFill>
              </a:rPr>
              <a:t> Packet Switch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30</a:t>
            </a:fld>
            <a:endParaRPr lang="zh-CN" altLang="en-US"/>
          </a:p>
        </p:txBody>
      </p:sp>
      <p:pic>
        <p:nvPicPr>
          <p:cNvPr id="77" name="Picture 1" descr="C:\Users\Kai Chen\AppData\Roaming\Tencent\Users\23378096\QQ\WinTemp\RichOle\PPZNAMW8Y8)ZZXM)_D]W)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3528392" cy="942148"/>
          </a:xfrm>
          <a:prstGeom prst="rect">
            <a:avLst/>
          </a:prstGeom>
          <a:noFill/>
        </p:spPr>
      </p:pic>
      <p:sp>
        <p:nvSpPr>
          <p:cNvPr id="81" name="Text Placeholder 3"/>
          <p:cNvSpPr txBox="1">
            <a:spLocks/>
          </p:cNvSpPr>
          <p:nvPr/>
        </p:nvSpPr>
        <p:spPr>
          <a:xfrm>
            <a:off x="4572000" y="2789238"/>
            <a:ext cx="4968552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Electrical Packet Switch(10G)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3000" noProof="0" dirty="0" smtClean="0"/>
              <a:t>store and forward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500$/port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3000" noProof="0" dirty="0" smtClean="0"/>
              <a:t>10Gb/s fixed rate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12.5W/port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3000" noProof="0" dirty="0" smtClean="0"/>
              <a:t>per-packet switching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0" name="nexus_front.png" descr="C:\Users\Nathan Farrington\Documents\My Dropbox\Presentations\2010\(20100603) MuSyC\Figures\nexus_front.png"/>
          <p:cNvPicPr>
            <a:picLocks noChangeAspect="1"/>
          </p:cNvPicPr>
          <p:nvPr/>
        </p:nvPicPr>
        <p:blipFill>
          <a:blip r:embed="rId4" r:link="rId5" cstate="print"/>
          <a:stretch>
            <a:fillRect/>
          </a:stretch>
        </p:blipFill>
        <p:spPr>
          <a:xfrm>
            <a:off x="5724128" y="836712"/>
            <a:ext cx="1635016" cy="2121024"/>
          </a:xfrm>
          <a:prstGeom prst="rect">
            <a:avLst/>
          </a:prstGeom>
        </p:spPr>
      </p:pic>
      <p:sp>
        <p:nvSpPr>
          <p:cNvPr id="91" name="Text Placeholder 3"/>
          <p:cNvSpPr txBox="1">
            <a:spLocks/>
          </p:cNvSpPr>
          <p:nvPr/>
        </p:nvSpPr>
        <p:spPr>
          <a:xfrm>
            <a:off x="323528" y="2780928"/>
            <a:ext cx="4752528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Optical Circuit Switch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3000" dirty="0" smtClean="0"/>
              <a:t>circuit switching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500$/port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3000" dirty="0" smtClean="0">
                <a:solidFill>
                  <a:srgbClr val="0000FF"/>
                </a:solidFill>
              </a:rPr>
              <a:t>rate free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0.24mW/port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3000" dirty="0" smtClean="0">
                <a:solidFill>
                  <a:srgbClr val="FF0000"/>
                </a:solidFill>
              </a:rPr>
              <a:t>~10ms circuit switching latency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Cost and Power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31</a:t>
            </a:fld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2076450"/>
            <a:ext cx="87534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Data Sending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32</a:t>
            </a:fld>
            <a:endParaRPr lang="zh-CN" alt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8892480" cy="527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868144" y="1268761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(MEMS 320 ports)</a:t>
            </a:r>
            <a:endParaRPr lang="en-US" sz="2400" dirty="0"/>
          </a:p>
        </p:txBody>
      </p:sp>
      <p:grpSp>
        <p:nvGrpSpPr>
          <p:cNvPr id="3" name="组合 26"/>
          <p:cNvGrpSpPr/>
          <p:nvPr/>
        </p:nvGrpSpPr>
        <p:grpSpPr>
          <a:xfrm>
            <a:off x="683568" y="3645024"/>
            <a:ext cx="1368152" cy="1584176"/>
            <a:chOff x="683568" y="3717032"/>
            <a:chExt cx="1368152" cy="1584176"/>
          </a:xfrm>
        </p:grpSpPr>
        <p:sp>
          <p:nvSpPr>
            <p:cNvPr id="22" name="Freeform 3"/>
            <p:cNvSpPr/>
            <p:nvPr/>
          </p:nvSpPr>
          <p:spPr>
            <a:xfrm>
              <a:off x="683568" y="3717032"/>
              <a:ext cx="72008" cy="1584176"/>
            </a:xfrm>
            <a:custGeom>
              <a:avLst/>
              <a:gdLst>
                <a:gd name="connsiteX0" fmla="*/ 0 w 313899"/>
                <a:gd name="connsiteY0" fmla="*/ 1023582 h 1023582"/>
                <a:gd name="connsiteX1" fmla="*/ 163773 w 313899"/>
                <a:gd name="connsiteY1" fmla="*/ 887104 h 1023582"/>
                <a:gd name="connsiteX2" fmla="*/ 177421 w 313899"/>
                <a:gd name="connsiteY2" fmla="*/ 559558 h 1023582"/>
                <a:gd name="connsiteX3" fmla="*/ 313899 w 313899"/>
                <a:gd name="connsiteY3" fmla="*/ 0 h 102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899" h="1023582">
                  <a:moveTo>
                    <a:pt x="0" y="1023582"/>
                  </a:moveTo>
                  <a:cubicBezTo>
                    <a:pt x="67101" y="994011"/>
                    <a:pt x="134203" y="964441"/>
                    <a:pt x="163773" y="887104"/>
                  </a:cubicBezTo>
                  <a:cubicBezTo>
                    <a:pt x="193343" y="809767"/>
                    <a:pt x="152400" y="707409"/>
                    <a:pt x="177421" y="559558"/>
                  </a:cubicBezTo>
                  <a:cubicBezTo>
                    <a:pt x="202442" y="411707"/>
                    <a:pt x="258170" y="205853"/>
                    <a:pt x="313899" y="0"/>
                  </a:cubicBezTo>
                </a:path>
              </a:pathLst>
            </a:custGeom>
            <a:ln w="57150">
              <a:solidFill>
                <a:srgbClr val="C0504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 3"/>
            <p:cNvSpPr/>
            <p:nvPr/>
          </p:nvSpPr>
          <p:spPr>
            <a:xfrm>
              <a:off x="971600" y="3717032"/>
              <a:ext cx="72008" cy="1584176"/>
            </a:xfrm>
            <a:custGeom>
              <a:avLst/>
              <a:gdLst>
                <a:gd name="connsiteX0" fmla="*/ 0 w 313899"/>
                <a:gd name="connsiteY0" fmla="*/ 1023582 h 1023582"/>
                <a:gd name="connsiteX1" fmla="*/ 163773 w 313899"/>
                <a:gd name="connsiteY1" fmla="*/ 887104 h 1023582"/>
                <a:gd name="connsiteX2" fmla="*/ 177421 w 313899"/>
                <a:gd name="connsiteY2" fmla="*/ 559558 h 1023582"/>
                <a:gd name="connsiteX3" fmla="*/ 313899 w 313899"/>
                <a:gd name="connsiteY3" fmla="*/ 0 h 102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899" h="1023582">
                  <a:moveTo>
                    <a:pt x="0" y="1023582"/>
                  </a:moveTo>
                  <a:cubicBezTo>
                    <a:pt x="67101" y="994011"/>
                    <a:pt x="134203" y="964441"/>
                    <a:pt x="163773" y="887104"/>
                  </a:cubicBezTo>
                  <a:cubicBezTo>
                    <a:pt x="193343" y="809767"/>
                    <a:pt x="152400" y="707409"/>
                    <a:pt x="177421" y="559558"/>
                  </a:cubicBezTo>
                  <a:cubicBezTo>
                    <a:pt x="202442" y="411707"/>
                    <a:pt x="258170" y="205853"/>
                    <a:pt x="313899" y="0"/>
                  </a:cubicBezTo>
                </a:path>
              </a:pathLst>
            </a:custGeom>
            <a:ln w="571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 3"/>
            <p:cNvSpPr/>
            <p:nvPr/>
          </p:nvSpPr>
          <p:spPr>
            <a:xfrm>
              <a:off x="1222719" y="3717032"/>
              <a:ext cx="72008" cy="1584176"/>
            </a:xfrm>
            <a:custGeom>
              <a:avLst/>
              <a:gdLst>
                <a:gd name="connsiteX0" fmla="*/ 0 w 313899"/>
                <a:gd name="connsiteY0" fmla="*/ 1023582 h 1023582"/>
                <a:gd name="connsiteX1" fmla="*/ 163773 w 313899"/>
                <a:gd name="connsiteY1" fmla="*/ 887104 h 1023582"/>
                <a:gd name="connsiteX2" fmla="*/ 177421 w 313899"/>
                <a:gd name="connsiteY2" fmla="*/ 559558 h 1023582"/>
                <a:gd name="connsiteX3" fmla="*/ 313899 w 313899"/>
                <a:gd name="connsiteY3" fmla="*/ 0 h 102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899" h="1023582">
                  <a:moveTo>
                    <a:pt x="0" y="1023582"/>
                  </a:moveTo>
                  <a:cubicBezTo>
                    <a:pt x="67101" y="994011"/>
                    <a:pt x="134203" y="964441"/>
                    <a:pt x="163773" y="887104"/>
                  </a:cubicBezTo>
                  <a:cubicBezTo>
                    <a:pt x="193343" y="809767"/>
                    <a:pt x="152400" y="707409"/>
                    <a:pt x="177421" y="559558"/>
                  </a:cubicBezTo>
                  <a:cubicBezTo>
                    <a:pt x="202442" y="411707"/>
                    <a:pt x="258170" y="205853"/>
                    <a:pt x="313899" y="0"/>
                  </a:cubicBezTo>
                </a:path>
              </a:pathLst>
            </a:cu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 3"/>
            <p:cNvSpPr/>
            <p:nvPr/>
          </p:nvSpPr>
          <p:spPr>
            <a:xfrm>
              <a:off x="1475656" y="3717032"/>
              <a:ext cx="72008" cy="1584176"/>
            </a:xfrm>
            <a:custGeom>
              <a:avLst/>
              <a:gdLst>
                <a:gd name="connsiteX0" fmla="*/ 0 w 313899"/>
                <a:gd name="connsiteY0" fmla="*/ 1023582 h 1023582"/>
                <a:gd name="connsiteX1" fmla="*/ 163773 w 313899"/>
                <a:gd name="connsiteY1" fmla="*/ 887104 h 1023582"/>
                <a:gd name="connsiteX2" fmla="*/ 177421 w 313899"/>
                <a:gd name="connsiteY2" fmla="*/ 559558 h 1023582"/>
                <a:gd name="connsiteX3" fmla="*/ 313899 w 313899"/>
                <a:gd name="connsiteY3" fmla="*/ 0 h 102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899" h="1023582">
                  <a:moveTo>
                    <a:pt x="0" y="1023582"/>
                  </a:moveTo>
                  <a:cubicBezTo>
                    <a:pt x="67101" y="994011"/>
                    <a:pt x="134203" y="964441"/>
                    <a:pt x="163773" y="887104"/>
                  </a:cubicBezTo>
                  <a:cubicBezTo>
                    <a:pt x="193343" y="809767"/>
                    <a:pt x="152400" y="707409"/>
                    <a:pt x="177421" y="559558"/>
                  </a:cubicBezTo>
                  <a:cubicBezTo>
                    <a:pt x="202442" y="411707"/>
                    <a:pt x="258170" y="205853"/>
                    <a:pt x="313899" y="0"/>
                  </a:cubicBezTo>
                </a:path>
              </a:pathLst>
            </a:custGeom>
            <a:ln w="5715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3"/>
            <p:cNvSpPr/>
            <p:nvPr/>
          </p:nvSpPr>
          <p:spPr>
            <a:xfrm>
              <a:off x="1979712" y="3717032"/>
              <a:ext cx="72008" cy="1584176"/>
            </a:xfrm>
            <a:custGeom>
              <a:avLst/>
              <a:gdLst>
                <a:gd name="connsiteX0" fmla="*/ 0 w 313899"/>
                <a:gd name="connsiteY0" fmla="*/ 1023582 h 1023582"/>
                <a:gd name="connsiteX1" fmla="*/ 163773 w 313899"/>
                <a:gd name="connsiteY1" fmla="*/ 887104 h 1023582"/>
                <a:gd name="connsiteX2" fmla="*/ 177421 w 313899"/>
                <a:gd name="connsiteY2" fmla="*/ 559558 h 1023582"/>
                <a:gd name="connsiteX3" fmla="*/ 313899 w 313899"/>
                <a:gd name="connsiteY3" fmla="*/ 0 h 102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899" h="1023582">
                  <a:moveTo>
                    <a:pt x="0" y="1023582"/>
                  </a:moveTo>
                  <a:cubicBezTo>
                    <a:pt x="67101" y="994011"/>
                    <a:pt x="134203" y="964441"/>
                    <a:pt x="163773" y="887104"/>
                  </a:cubicBezTo>
                  <a:cubicBezTo>
                    <a:pt x="193343" y="809767"/>
                    <a:pt x="152400" y="707409"/>
                    <a:pt x="177421" y="559558"/>
                  </a:cubicBezTo>
                  <a:cubicBezTo>
                    <a:pt x="202442" y="411707"/>
                    <a:pt x="258170" y="205853"/>
                    <a:pt x="313899" y="0"/>
                  </a:cubicBezTo>
                </a:path>
              </a:pathLst>
            </a:custGeom>
            <a:ln w="571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组合 27"/>
          <p:cNvGrpSpPr/>
          <p:nvPr/>
        </p:nvGrpSpPr>
        <p:grpSpPr>
          <a:xfrm>
            <a:off x="1115616" y="3212976"/>
            <a:ext cx="360040" cy="288032"/>
            <a:chOff x="683568" y="3717032"/>
            <a:chExt cx="360040" cy="1584176"/>
          </a:xfrm>
        </p:grpSpPr>
        <p:sp>
          <p:nvSpPr>
            <p:cNvPr id="29" name="Freeform 3"/>
            <p:cNvSpPr/>
            <p:nvPr/>
          </p:nvSpPr>
          <p:spPr>
            <a:xfrm>
              <a:off x="683568" y="3717032"/>
              <a:ext cx="72008" cy="1584176"/>
            </a:xfrm>
            <a:custGeom>
              <a:avLst/>
              <a:gdLst>
                <a:gd name="connsiteX0" fmla="*/ 0 w 313899"/>
                <a:gd name="connsiteY0" fmla="*/ 1023582 h 1023582"/>
                <a:gd name="connsiteX1" fmla="*/ 163773 w 313899"/>
                <a:gd name="connsiteY1" fmla="*/ 887104 h 1023582"/>
                <a:gd name="connsiteX2" fmla="*/ 177421 w 313899"/>
                <a:gd name="connsiteY2" fmla="*/ 559558 h 1023582"/>
                <a:gd name="connsiteX3" fmla="*/ 313899 w 313899"/>
                <a:gd name="connsiteY3" fmla="*/ 0 h 102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899" h="1023582">
                  <a:moveTo>
                    <a:pt x="0" y="1023582"/>
                  </a:moveTo>
                  <a:cubicBezTo>
                    <a:pt x="67101" y="994011"/>
                    <a:pt x="134203" y="964441"/>
                    <a:pt x="163773" y="887104"/>
                  </a:cubicBezTo>
                  <a:cubicBezTo>
                    <a:pt x="193343" y="809767"/>
                    <a:pt x="152400" y="707409"/>
                    <a:pt x="177421" y="559558"/>
                  </a:cubicBezTo>
                  <a:cubicBezTo>
                    <a:pt x="202442" y="411707"/>
                    <a:pt x="258170" y="205853"/>
                    <a:pt x="313899" y="0"/>
                  </a:cubicBezTo>
                </a:path>
              </a:pathLst>
            </a:custGeom>
            <a:ln w="57150">
              <a:solidFill>
                <a:srgbClr val="C0504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 3"/>
            <p:cNvSpPr/>
            <p:nvPr/>
          </p:nvSpPr>
          <p:spPr>
            <a:xfrm>
              <a:off x="747192" y="3717032"/>
              <a:ext cx="72008" cy="1584176"/>
            </a:xfrm>
            <a:custGeom>
              <a:avLst/>
              <a:gdLst>
                <a:gd name="connsiteX0" fmla="*/ 0 w 313899"/>
                <a:gd name="connsiteY0" fmla="*/ 1023582 h 1023582"/>
                <a:gd name="connsiteX1" fmla="*/ 163773 w 313899"/>
                <a:gd name="connsiteY1" fmla="*/ 887104 h 1023582"/>
                <a:gd name="connsiteX2" fmla="*/ 177421 w 313899"/>
                <a:gd name="connsiteY2" fmla="*/ 559558 h 1023582"/>
                <a:gd name="connsiteX3" fmla="*/ 313899 w 313899"/>
                <a:gd name="connsiteY3" fmla="*/ 0 h 102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899" h="1023582">
                  <a:moveTo>
                    <a:pt x="0" y="1023582"/>
                  </a:moveTo>
                  <a:cubicBezTo>
                    <a:pt x="67101" y="994011"/>
                    <a:pt x="134203" y="964441"/>
                    <a:pt x="163773" y="887104"/>
                  </a:cubicBezTo>
                  <a:cubicBezTo>
                    <a:pt x="193343" y="809767"/>
                    <a:pt x="152400" y="707409"/>
                    <a:pt x="177421" y="559558"/>
                  </a:cubicBezTo>
                  <a:cubicBezTo>
                    <a:pt x="202442" y="411707"/>
                    <a:pt x="258170" y="205853"/>
                    <a:pt x="313899" y="0"/>
                  </a:cubicBezTo>
                </a:path>
              </a:pathLst>
            </a:custGeom>
            <a:ln w="571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 3"/>
            <p:cNvSpPr/>
            <p:nvPr/>
          </p:nvSpPr>
          <p:spPr>
            <a:xfrm>
              <a:off x="819200" y="3717032"/>
              <a:ext cx="72008" cy="1584176"/>
            </a:xfrm>
            <a:custGeom>
              <a:avLst/>
              <a:gdLst>
                <a:gd name="connsiteX0" fmla="*/ 0 w 313899"/>
                <a:gd name="connsiteY0" fmla="*/ 1023582 h 1023582"/>
                <a:gd name="connsiteX1" fmla="*/ 163773 w 313899"/>
                <a:gd name="connsiteY1" fmla="*/ 887104 h 1023582"/>
                <a:gd name="connsiteX2" fmla="*/ 177421 w 313899"/>
                <a:gd name="connsiteY2" fmla="*/ 559558 h 1023582"/>
                <a:gd name="connsiteX3" fmla="*/ 313899 w 313899"/>
                <a:gd name="connsiteY3" fmla="*/ 0 h 102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899" h="1023582">
                  <a:moveTo>
                    <a:pt x="0" y="1023582"/>
                  </a:moveTo>
                  <a:cubicBezTo>
                    <a:pt x="67101" y="994011"/>
                    <a:pt x="134203" y="964441"/>
                    <a:pt x="163773" y="887104"/>
                  </a:cubicBezTo>
                  <a:cubicBezTo>
                    <a:pt x="193343" y="809767"/>
                    <a:pt x="152400" y="707409"/>
                    <a:pt x="177421" y="559558"/>
                  </a:cubicBezTo>
                  <a:cubicBezTo>
                    <a:pt x="202442" y="411707"/>
                    <a:pt x="258170" y="205853"/>
                    <a:pt x="313899" y="0"/>
                  </a:cubicBezTo>
                </a:path>
              </a:pathLst>
            </a:custGeom>
            <a:ln w="57150">
              <a:solidFill>
                <a:srgbClr val="FFFF00">
                  <a:alpha val="98039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 3"/>
            <p:cNvSpPr/>
            <p:nvPr/>
          </p:nvSpPr>
          <p:spPr>
            <a:xfrm>
              <a:off x="899592" y="3717032"/>
              <a:ext cx="72008" cy="1584176"/>
            </a:xfrm>
            <a:custGeom>
              <a:avLst/>
              <a:gdLst>
                <a:gd name="connsiteX0" fmla="*/ 0 w 313899"/>
                <a:gd name="connsiteY0" fmla="*/ 1023582 h 1023582"/>
                <a:gd name="connsiteX1" fmla="*/ 163773 w 313899"/>
                <a:gd name="connsiteY1" fmla="*/ 887104 h 1023582"/>
                <a:gd name="connsiteX2" fmla="*/ 177421 w 313899"/>
                <a:gd name="connsiteY2" fmla="*/ 559558 h 1023582"/>
                <a:gd name="connsiteX3" fmla="*/ 313899 w 313899"/>
                <a:gd name="connsiteY3" fmla="*/ 0 h 102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899" h="1023582">
                  <a:moveTo>
                    <a:pt x="0" y="1023582"/>
                  </a:moveTo>
                  <a:cubicBezTo>
                    <a:pt x="67101" y="994011"/>
                    <a:pt x="134203" y="964441"/>
                    <a:pt x="163773" y="887104"/>
                  </a:cubicBezTo>
                  <a:cubicBezTo>
                    <a:pt x="193343" y="809767"/>
                    <a:pt x="152400" y="707409"/>
                    <a:pt x="177421" y="559558"/>
                  </a:cubicBezTo>
                  <a:cubicBezTo>
                    <a:pt x="202442" y="411707"/>
                    <a:pt x="258170" y="205853"/>
                    <a:pt x="313899" y="0"/>
                  </a:cubicBezTo>
                </a:path>
              </a:pathLst>
            </a:custGeom>
            <a:ln w="5715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 3"/>
            <p:cNvSpPr/>
            <p:nvPr/>
          </p:nvSpPr>
          <p:spPr>
            <a:xfrm>
              <a:off x="971600" y="3717032"/>
              <a:ext cx="72008" cy="1584176"/>
            </a:xfrm>
            <a:custGeom>
              <a:avLst/>
              <a:gdLst>
                <a:gd name="connsiteX0" fmla="*/ 0 w 313899"/>
                <a:gd name="connsiteY0" fmla="*/ 1023582 h 1023582"/>
                <a:gd name="connsiteX1" fmla="*/ 163773 w 313899"/>
                <a:gd name="connsiteY1" fmla="*/ 887104 h 1023582"/>
                <a:gd name="connsiteX2" fmla="*/ 177421 w 313899"/>
                <a:gd name="connsiteY2" fmla="*/ 559558 h 1023582"/>
                <a:gd name="connsiteX3" fmla="*/ 313899 w 313899"/>
                <a:gd name="connsiteY3" fmla="*/ 0 h 102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899" h="1023582">
                  <a:moveTo>
                    <a:pt x="0" y="1023582"/>
                  </a:moveTo>
                  <a:cubicBezTo>
                    <a:pt x="67101" y="994011"/>
                    <a:pt x="134203" y="964441"/>
                    <a:pt x="163773" y="887104"/>
                  </a:cubicBezTo>
                  <a:cubicBezTo>
                    <a:pt x="193343" y="809767"/>
                    <a:pt x="152400" y="707409"/>
                    <a:pt x="177421" y="559558"/>
                  </a:cubicBezTo>
                  <a:cubicBezTo>
                    <a:pt x="202442" y="411707"/>
                    <a:pt x="258170" y="205853"/>
                    <a:pt x="313899" y="0"/>
                  </a:cubicBezTo>
                </a:path>
              </a:pathLst>
            </a:custGeom>
            <a:ln w="571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组合 34"/>
          <p:cNvGrpSpPr/>
          <p:nvPr/>
        </p:nvGrpSpPr>
        <p:grpSpPr>
          <a:xfrm>
            <a:off x="971600" y="2348880"/>
            <a:ext cx="734481" cy="504056"/>
            <a:chOff x="656565" y="3717032"/>
            <a:chExt cx="459051" cy="1584176"/>
          </a:xfrm>
        </p:grpSpPr>
        <p:sp>
          <p:nvSpPr>
            <p:cNvPr id="36" name="Freeform 3"/>
            <p:cNvSpPr/>
            <p:nvPr/>
          </p:nvSpPr>
          <p:spPr>
            <a:xfrm>
              <a:off x="683568" y="3717032"/>
              <a:ext cx="72008" cy="1584176"/>
            </a:xfrm>
            <a:custGeom>
              <a:avLst/>
              <a:gdLst>
                <a:gd name="connsiteX0" fmla="*/ 0 w 313899"/>
                <a:gd name="connsiteY0" fmla="*/ 1023582 h 1023582"/>
                <a:gd name="connsiteX1" fmla="*/ 163773 w 313899"/>
                <a:gd name="connsiteY1" fmla="*/ 887104 h 1023582"/>
                <a:gd name="connsiteX2" fmla="*/ 177421 w 313899"/>
                <a:gd name="connsiteY2" fmla="*/ 559558 h 1023582"/>
                <a:gd name="connsiteX3" fmla="*/ 313899 w 313899"/>
                <a:gd name="connsiteY3" fmla="*/ 0 h 102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899" h="1023582">
                  <a:moveTo>
                    <a:pt x="0" y="1023582"/>
                  </a:moveTo>
                  <a:cubicBezTo>
                    <a:pt x="67101" y="994011"/>
                    <a:pt x="134203" y="964441"/>
                    <a:pt x="163773" y="887104"/>
                  </a:cubicBezTo>
                  <a:cubicBezTo>
                    <a:pt x="193343" y="809767"/>
                    <a:pt x="152400" y="707409"/>
                    <a:pt x="177421" y="559558"/>
                  </a:cubicBezTo>
                  <a:cubicBezTo>
                    <a:pt x="202442" y="411707"/>
                    <a:pt x="258170" y="205853"/>
                    <a:pt x="313899" y="0"/>
                  </a:cubicBezTo>
                </a:path>
              </a:pathLst>
            </a:custGeom>
            <a:ln w="57150">
              <a:solidFill>
                <a:srgbClr val="C0504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 3"/>
            <p:cNvSpPr/>
            <p:nvPr/>
          </p:nvSpPr>
          <p:spPr>
            <a:xfrm>
              <a:off x="791580" y="3717032"/>
              <a:ext cx="72008" cy="1584176"/>
            </a:xfrm>
            <a:custGeom>
              <a:avLst/>
              <a:gdLst>
                <a:gd name="connsiteX0" fmla="*/ 0 w 313899"/>
                <a:gd name="connsiteY0" fmla="*/ 1023582 h 1023582"/>
                <a:gd name="connsiteX1" fmla="*/ 163773 w 313899"/>
                <a:gd name="connsiteY1" fmla="*/ 887104 h 1023582"/>
                <a:gd name="connsiteX2" fmla="*/ 177421 w 313899"/>
                <a:gd name="connsiteY2" fmla="*/ 559558 h 1023582"/>
                <a:gd name="connsiteX3" fmla="*/ 313899 w 313899"/>
                <a:gd name="connsiteY3" fmla="*/ 0 h 102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899" h="1023582">
                  <a:moveTo>
                    <a:pt x="0" y="1023582"/>
                  </a:moveTo>
                  <a:cubicBezTo>
                    <a:pt x="67101" y="994011"/>
                    <a:pt x="134203" y="964441"/>
                    <a:pt x="163773" y="887104"/>
                  </a:cubicBezTo>
                  <a:cubicBezTo>
                    <a:pt x="193343" y="809767"/>
                    <a:pt x="152400" y="707409"/>
                    <a:pt x="177421" y="559558"/>
                  </a:cubicBezTo>
                  <a:cubicBezTo>
                    <a:pt x="202442" y="411707"/>
                    <a:pt x="258170" y="205853"/>
                    <a:pt x="313899" y="0"/>
                  </a:cubicBezTo>
                </a:path>
              </a:pathLst>
            </a:custGeom>
            <a:ln w="571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 3"/>
            <p:cNvSpPr/>
            <p:nvPr/>
          </p:nvSpPr>
          <p:spPr>
            <a:xfrm>
              <a:off x="926596" y="3717032"/>
              <a:ext cx="72008" cy="1584176"/>
            </a:xfrm>
            <a:custGeom>
              <a:avLst/>
              <a:gdLst>
                <a:gd name="connsiteX0" fmla="*/ 0 w 313899"/>
                <a:gd name="connsiteY0" fmla="*/ 1023582 h 1023582"/>
                <a:gd name="connsiteX1" fmla="*/ 163773 w 313899"/>
                <a:gd name="connsiteY1" fmla="*/ 887104 h 1023582"/>
                <a:gd name="connsiteX2" fmla="*/ 177421 w 313899"/>
                <a:gd name="connsiteY2" fmla="*/ 559558 h 1023582"/>
                <a:gd name="connsiteX3" fmla="*/ 313899 w 313899"/>
                <a:gd name="connsiteY3" fmla="*/ 0 h 102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899" h="1023582">
                  <a:moveTo>
                    <a:pt x="0" y="1023582"/>
                  </a:moveTo>
                  <a:cubicBezTo>
                    <a:pt x="67101" y="994011"/>
                    <a:pt x="134203" y="964441"/>
                    <a:pt x="163773" y="887104"/>
                  </a:cubicBezTo>
                  <a:cubicBezTo>
                    <a:pt x="193343" y="809767"/>
                    <a:pt x="152400" y="707409"/>
                    <a:pt x="177421" y="559558"/>
                  </a:cubicBezTo>
                  <a:cubicBezTo>
                    <a:pt x="202442" y="411707"/>
                    <a:pt x="258170" y="205853"/>
                    <a:pt x="313899" y="0"/>
                  </a:cubicBezTo>
                </a:path>
              </a:pathLst>
            </a:custGeom>
            <a:ln w="57150">
              <a:solidFill>
                <a:srgbClr val="FFFF00">
                  <a:alpha val="98039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 3"/>
            <p:cNvSpPr/>
            <p:nvPr/>
          </p:nvSpPr>
          <p:spPr>
            <a:xfrm>
              <a:off x="1043608" y="3717032"/>
              <a:ext cx="72008" cy="1584176"/>
            </a:xfrm>
            <a:custGeom>
              <a:avLst/>
              <a:gdLst>
                <a:gd name="connsiteX0" fmla="*/ 0 w 313899"/>
                <a:gd name="connsiteY0" fmla="*/ 1023582 h 1023582"/>
                <a:gd name="connsiteX1" fmla="*/ 163773 w 313899"/>
                <a:gd name="connsiteY1" fmla="*/ 887104 h 1023582"/>
                <a:gd name="connsiteX2" fmla="*/ 177421 w 313899"/>
                <a:gd name="connsiteY2" fmla="*/ 559558 h 1023582"/>
                <a:gd name="connsiteX3" fmla="*/ 313899 w 313899"/>
                <a:gd name="connsiteY3" fmla="*/ 0 h 102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899" h="1023582">
                  <a:moveTo>
                    <a:pt x="0" y="1023582"/>
                  </a:moveTo>
                  <a:cubicBezTo>
                    <a:pt x="67101" y="994011"/>
                    <a:pt x="134203" y="964441"/>
                    <a:pt x="163773" y="887104"/>
                  </a:cubicBezTo>
                  <a:cubicBezTo>
                    <a:pt x="193343" y="809767"/>
                    <a:pt x="152400" y="707409"/>
                    <a:pt x="177421" y="559558"/>
                  </a:cubicBezTo>
                  <a:cubicBezTo>
                    <a:pt x="202442" y="411707"/>
                    <a:pt x="258170" y="205853"/>
                    <a:pt x="313899" y="0"/>
                  </a:cubicBezTo>
                </a:path>
              </a:pathLst>
            </a:custGeom>
            <a:ln w="5715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 3"/>
            <p:cNvSpPr/>
            <p:nvPr/>
          </p:nvSpPr>
          <p:spPr>
            <a:xfrm>
              <a:off x="656565" y="3717032"/>
              <a:ext cx="72008" cy="1584176"/>
            </a:xfrm>
            <a:custGeom>
              <a:avLst/>
              <a:gdLst>
                <a:gd name="connsiteX0" fmla="*/ 0 w 313899"/>
                <a:gd name="connsiteY0" fmla="*/ 1023582 h 1023582"/>
                <a:gd name="connsiteX1" fmla="*/ 163773 w 313899"/>
                <a:gd name="connsiteY1" fmla="*/ 887104 h 1023582"/>
                <a:gd name="connsiteX2" fmla="*/ 177421 w 313899"/>
                <a:gd name="connsiteY2" fmla="*/ 559558 h 1023582"/>
                <a:gd name="connsiteX3" fmla="*/ 313899 w 313899"/>
                <a:gd name="connsiteY3" fmla="*/ 0 h 102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899" h="1023582">
                  <a:moveTo>
                    <a:pt x="0" y="1023582"/>
                  </a:moveTo>
                  <a:cubicBezTo>
                    <a:pt x="67101" y="994011"/>
                    <a:pt x="134203" y="964441"/>
                    <a:pt x="163773" y="887104"/>
                  </a:cubicBezTo>
                  <a:cubicBezTo>
                    <a:pt x="193343" y="809767"/>
                    <a:pt x="152400" y="707409"/>
                    <a:pt x="177421" y="559558"/>
                  </a:cubicBezTo>
                  <a:cubicBezTo>
                    <a:pt x="202442" y="411707"/>
                    <a:pt x="258170" y="205853"/>
                    <a:pt x="313899" y="0"/>
                  </a:cubicBezTo>
                </a:path>
              </a:pathLst>
            </a:custGeom>
            <a:ln w="571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组合 53"/>
          <p:cNvGrpSpPr/>
          <p:nvPr/>
        </p:nvGrpSpPr>
        <p:grpSpPr>
          <a:xfrm>
            <a:off x="1016000" y="1282700"/>
            <a:ext cx="4483100" cy="513193"/>
            <a:chOff x="1016000" y="1282700"/>
            <a:chExt cx="4483100" cy="513193"/>
          </a:xfrm>
        </p:grpSpPr>
        <p:sp>
          <p:nvSpPr>
            <p:cNvPr id="47" name="任意多边形 46"/>
            <p:cNvSpPr/>
            <p:nvPr/>
          </p:nvSpPr>
          <p:spPr>
            <a:xfrm>
              <a:off x="1041400" y="1412776"/>
              <a:ext cx="2743200" cy="383117"/>
            </a:xfrm>
            <a:custGeom>
              <a:avLst/>
              <a:gdLst>
                <a:gd name="connsiteX0" fmla="*/ 0 w 2743200"/>
                <a:gd name="connsiteY0" fmla="*/ 383117 h 383117"/>
                <a:gd name="connsiteX1" fmla="*/ 749300 w 2743200"/>
                <a:gd name="connsiteY1" fmla="*/ 2117 h 383117"/>
                <a:gd name="connsiteX2" fmla="*/ 2743200 w 2743200"/>
                <a:gd name="connsiteY2" fmla="*/ 370417 h 38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0" h="383117">
                  <a:moveTo>
                    <a:pt x="0" y="383117"/>
                  </a:moveTo>
                  <a:cubicBezTo>
                    <a:pt x="146050" y="193675"/>
                    <a:pt x="292100" y="4234"/>
                    <a:pt x="749300" y="2117"/>
                  </a:cubicBezTo>
                  <a:cubicBezTo>
                    <a:pt x="1206500" y="0"/>
                    <a:pt x="1974850" y="185208"/>
                    <a:pt x="2743200" y="370417"/>
                  </a:cubicBezTo>
                </a:path>
              </a:pathLst>
            </a:custGeom>
            <a:ln w="57150">
              <a:solidFill>
                <a:srgbClr val="00B0F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1016000" y="1344083"/>
              <a:ext cx="2794000" cy="408517"/>
            </a:xfrm>
            <a:custGeom>
              <a:avLst/>
              <a:gdLst>
                <a:gd name="connsiteX0" fmla="*/ 0 w 2794000"/>
                <a:gd name="connsiteY0" fmla="*/ 408517 h 408517"/>
                <a:gd name="connsiteX1" fmla="*/ 749300 w 2794000"/>
                <a:gd name="connsiteY1" fmla="*/ 2117 h 408517"/>
                <a:gd name="connsiteX2" fmla="*/ 2794000 w 2794000"/>
                <a:gd name="connsiteY2" fmla="*/ 395817 h 40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94000" h="408517">
                  <a:moveTo>
                    <a:pt x="0" y="408517"/>
                  </a:moveTo>
                  <a:cubicBezTo>
                    <a:pt x="141816" y="206375"/>
                    <a:pt x="283633" y="4234"/>
                    <a:pt x="749300" y="2117"/>
                  </a:cubicBezTo>
                  <a:cubicBezTo>
                    <a:pt x="1214967" y="0"/>
                    <a:pt x="2004483" y="197908"/>
                    <a:pt x="2794000" y="395817"/>
                  </a:cubicBezTo>
                </a:path>
              </a:pathLst>
            </a:custGeom>
            <a:ln w="57150">
              <a:solidFill>
                <a:srgbClr val="C0504D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1231900" y="1371600"/>
              <a:ext cx="3136900" cy="406400"/>
            </a:xfrm>
            <a:custGeom>
              <a:avLst/>
              <a:gdLst>
                <a:gd name="connsiteX0" fmla="*/ 0 w 3136900"/>
                <a:gd name="connsiteY0" fmla="*/ 406400 h 406400"/>
                <a:gd name="connsiteX1" fmla="*/ 1625600 w 3136900"/>
                <a:gd name="connsiteY1" fmla="*/ 0 h 406400"/>
                <a:gd name="connsiteX2" fmla="*/ 3136900 w 3136900"/>
                <a:gd name="connsiteY2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00" h="406400">
                  <a:moveTo>
                    <a:pt x="0" y="406400"/>
                  </a:moveTo>
                  <a:cubicBezTo>
                    <a:pt x="551391" y="203200"/>
                    <a:pt x="1102783" y="0"/>
                    <a:pt x="1625600" y="0"/>
                  </a:cubicBezTo>
                  <a:cubicBezTo>
                    <a:pt x="2148417" y="0"/>
                    <a:pt x="2642658" y="203200"/>
                    <a:pt x="3136900" y="406400"/>
                  </a:cubicBezTo>
                </a:path>
              </a:pathLst>
            </a:custGeom>
            <a:ln w="5715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1447800" y="1289050"/>
              <a:ext cx="1422400" cy="501650"/>
            </a:xfrm>
            <a:custGeom>
              <a:avLst/>
              <a:gdLst>
                <a:gd name="connsiteX0" fmla="*/ 0 w 1422400"/>
                <a:gd name="connsiteY0" fmla="*/ 501650 h 501650"/>
                <a:gd name="connsiteX1" fmla="*/ 800100 w 1422400"/>
                <a:gd name="connsiteY1" fmla="*/ 6350 h 501650"/>
                <a:gd name="connsiteX2" fmla="*/ 1422400 w 1422400"/>
                <a:gd name="connsiteY2" fmla="*/ 463550 h 50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2400" h="501650">
                  <a:moveTo>
                    <a:pt x="0" y="501650"/>
                  </a:moveTo>
                  <a:cubicBezTo>
                    <a:pt x="281516" y="257175"/>
                    <a:pt x="563033" y="12700"/>
                    <a:pt x="800100" y="6350"/>
                  </a:cubicBezTo>
                  <a:cubicBezTo>
                    <a:pt x="1037167" y="0"/>
                    <a:pt x="1229783" y="231775"/>
                    <a:pt x="1422400" y="463550"/>
                  </a:cubicBezTo>
                </a:path>
              </a:pathLst>
            </a:custGeom>
            <a:ln w="57150">
              <a:solidFill>
                <a:srgbClr val="FFFF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1638300" y="1282700"/>
              <a:ext cx="3860800" cy="508000"/>
            </a:xfrm>
            <a:custGeom>
              <a:avLst/>
              <a:gdLst>
                <a:gd name="connsiteX0" fmla="*/ 0 w 3860800"/>
                <a:gd name="connsiteY0" fmla="*/ 508000 h 508000"/>
                <a:gd name="connsiteX1" fmla="*/ 2260600 w 3860800"/>
                <a:gd name="connsiteY1" fmla="*/ 12700 h 508000"/>
                <a:gd name="connsiteX2" fmla="*/ 3860800 w 3860800"/>
                <a:gd name="connsiteY2" fmla="*/ 43180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60800" h="508000">
                  <a:moveTo>
                    <a:pt x="0" y="508000"/>
                  </a:moveTo>
                  <a:cubicBezTo>
                    <a:pt x="808566" y="266700"/>
                    <a:pt x="1617133" y="25400"/>
                    <a:pt x="2260600" y="12700"/>
                  </a:cubicBezTo>
                  <a:cubicBezTo>
                    <a:pt x="2904067" y="0"/>
                    <a:pt x="3382433" y="215900"/>
                    <a:pt x="3860800" y="431800"/>
                  </a:cubicBezTo>
                </a:path>
              </a:pathLst>
            </a:custGeom>
            <a:ln w="57150">
              <a:solidFill>
                <a:srgbClr val="92D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Data Receiving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33</a:t>
            </a:fld>
            <a:endParaRPr lang="zh-CN" alt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8892480" cy="527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868144" y="1268761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(MEMS 320 ports)</a:t>
            </a:r>
            <a:endParaRPr lang="en-US" sz="2400" dirty="0"/>
          </a:p>
        </p:txBody>
      </p:sp>
      <p:grpSp>
        <p:nvGrpSpPr>
          <p:cNvPr id="3" name="组合 27"/>
          <p:cNvGrpSpPr/>
          <p:nvPr/>
        </p:nvGrpSpPr>
        <p:grpSpPr>
          <a:xfrm rot="10800000">
            <a:off x="3203849" y="3212975"/>
            <a:ext cx="360040" cy="288032"/>
            <a:chOff x="683568" y="3717032"/>
            <a:chExt cx="360040" cy="1584176"/>
          </a:xfrm>
        </p:grpSpPr>
        <p:sp>
          <p:nvSpPr>
            <p:cNvPr id="29" name="Freeform 3"/>
            <p:cNvSpPr/>
            <p:nvPr/>
          </p:nvSpPr>
          <p:spPr>
            <a:xfrm>
              <a:off x="683568" y="3717032"/>
              <a:ext cx="72008" cy="1584176"/>
            </a:xfrm>
            <a:custGeom>
              <a:avLst/>
              <a:gdLst>
                <a:gd name="connsiteX0" fmla="*/ 0 w 313899"/>
                <a:gd name="connsiteY0" fmla="*/ 1023582 h 1023582"/>
                <a:gd name="connsiteX1" fmla="*/ 163773 w 313899"/>
                <a:gd name="connsiteY1" fmla="*/ 887104 h 1023582"/>
                <a:gd name="connsiteX2" fmla="*/ 177421 w 313899"/>
                <a:gd name="connsiteY2" fmla="*/ 559558 h 1023582"/>
                <a:gd name="connsiteX3" fmla="*/ 313899 w 313899"/>
                <a:gd name="connsiteY3" fmla="*/ 0 h 102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899" h="1023582">
                  <a:moveTo>
                    <a:pt x="0" y="1023582"/>
                  </a:moveTo>
                  <a:cubicBezTo>
                    <a:pt x="67101" y="994011"/>
                    <a:pt x="134203" y="964441"/>
                    <a:pt x="163773" y="887104"/>
                  </a:cubicBezTo>
                  <a:cubicBezTo>
                    <a:pt x="193343" y="809767"/>
                    <a:pt x="152400" y="707409"/>
                    <a:pt x="177421" y="559558"/>
                  </a:cubicBezTo>
                  <a:cubicBezTo>
                    <a:pt x="202442" y="411707"/>
                    <a:pt x="258170" y="205853"/>
                    <a:pt x="313899" y="0"/>
                  </a:cubicBezTo>
                </a:path>
              </a:pathLst>
            </a:custGeom>
            <a:ln w="57150">
              <a:solidFill>
                <a:srgbClr val="C0504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 3"/>
            <p:cNvSpPr/>
            <p:nvPr/>
          </p:nvSpPr>
          <p:spPr>
            <a:xfrm>
              <a:off x="747192" y="3717032"/>
              <a:ext cx="72008" cy="1584176"/>
            </a:xfrm>
            <a:custGeom>
              <a:avLst/>
              <a:gdLst>
                <a:gd name="connsiteX0" fmla="*/ 0 w 313899"/>
                <a:gd name="connsiteY0" fmla="*/ 1023582 h 1023582"/>
                <a:gd name="connsiteX1" fmla="*/ 163773 w 313899"/>
                <a:gd name="connsiteY1" fmla="*/ 887104 h 1023582"/>
                <a:gd name="connsiteX2" fmla="*/ 177421 w 313899"/>
                <a:gd name="connsiteY2" fmla="*/ 559558 h 1023582"/>
                <a:gd name="connsiteX3" fmla="*/ 313899 w 313899"/>
                <a:gd name="connsiteY3" fmla="*/ 0 h 102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899" h="1023582">
                  <a:moveTo>
                    <a:pt x="0" y="1023582"/>
                  </a:moveTo>
                  <a:cubicBezTo>
                    <a:pt x="67101" y="994011"/>
                    <a:pt x="134203" y="964441"/>
                    <a:pt x="163773" y="887104"/>
                  </a:cubicBezTo>
                  <a:cubicBezTo>
                    <a:pt x="193343" y="809767"/>
                    <a:pt x="152400" y="707409"/>
                    <a:pt x="177421" y="559558"/>
                  </a:cubicBezTo>
                  <a:cubicBezTo>
                    <a:pt x="202442" y="411707"/>
                    <a:pt x="258170" y="205853"/>
                    <a:pt x="313899" y="0"/>
                  </a:cubicBezTo>
                </a:path>
              </a:pathLst>
            </a:custGeom>
            <a:ln w="571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 3"/>
            <p:cNvSpPr/>
            <p:nvPr/>
          </p:nvSpPr>
          <p:spPr>
            <a:xfrm>
              <a:off x="819200" y="3717032"/>
              <a:ext cx="72008" cy="1584176"/>
            </a:xfrm>
            <a:custGeom>
              <a:avLst/>
              <a:gdLst>
                <a:gd name="connsiteX0" fmla="*/ 0 w 313899"/>
                <a:gd name="connsiteY0" fmla="*/ 1023582 h 1023582"/>
                <a:gd name="connsiteX1" fmla="*/ 163773 w 313899"/>
                <a:gd name="connsiteY1" fmla="*/ 887104 h 1023582"/>
                <a:gd name="connsiteX2" fmla="*/ 177421 w 313899"/>
                <a:gd name="connsiteY2" fmla="*/ 559558 h 1023582"/>
                <a:gd name="connsiteX3" fmla="*/ 313899 w 313899"/>
                <a:gd name="connsiteY3" fmla="*/ 0 h 102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899" h="1023582">
                  <a:moveTo>
                    <a:pt x="0" y="1023582"/>
                  </a:moveTo>
                  <a:cubicBezTo>
                    <a:pt x="67101" y="994011"/>
                    <a:pt x="134203" y="964441"/>
                    <a:pt x="163773" y="887104"/>
                  </a:cubicBezTo>
                  <a:cubicBezTo>
                    <a:pt x="193343" y="809767"/>
                    <a:pt x="152400" y="707409"/>
                    <a:pt x="177421" y="559558"/>
                  </a:cubicBezTo>
                  <a:cubicBezTo>
                    <a:pt x="202442" y="411707"/>
                    <a:pt x="258170" y="205853"/>
                    <a:pt x="313899" y="0"/>
                  </a:cubicBezTo>
                </a:path>
              </a:pathLst>
            </a:custGeom>
            <a:ln w="57150">
              <a:solidFill>
                <a:srgbClr val="FFFF00">
                  <a:alpha val="98039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 3"/>
            <p:cNvSpPr/>
            <p:nvPr/>
          </p:nvSpPr>
          <p:spPr>
            <a:xfrm>
              <a:off x="899592" y="3717032"/>
              <a:ext cx="72008" cy="1584176"/>
            </a:xfrm>
            <a:custGeom>
              <a:avLst/>
              <a:gdLst>
                <a:gd name="connsiteX0" fmla="*/ 0 w 313899"/>
                <a:gd name="connsiteY0" fmla="*/ 1023582 h 1023582"/>
                <a:gd name="connsiteX1" fmla="*/ 163773 w 313899"/>
                <a:gd name="connsiteY1" fmla="*/ 887104 h 1023582"/>
                <a:gd name="connsiteX2" fmla="*/ 177421 w 313899"/>
                <a:gd name="connsiteY2" fmla="*/ 559558 h 1023582"/>
                <a:gd name="connsiteX3" fmla="*/ 313899 w 313899"/>
                <a:gd name="connsiteY3" fmla="*/ 0 h 102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899" h="1023582">
                  <a:moveTo>
                    <a:pt x="0" y="1023582"/>
                  </a:moveTo>
                  <a:cubicBezTo>
                    <a:pt x="67101" y="994011"/>
                    <a:pt x="134203" y="964441"/>
                    <a:pt x="163773" y="887104"/>
                  </a:cubicBezTo>
                  <a:cubicBezTo>
                    <a:pt x="193343" y="809767"/>
                    <a:pt x="152400" y="707409"/>
                    <a:pt x="177421" y="559558"/>
                  </a:cubicBezTo>
                  <a:cubicBezTo>
                    <a:pt x="202442" y="411707"/>
                    <a:pt x="258170" y="205853"/>
                    <a:pt x="313899" y="0"/>
                  </a:cubicBezTo>
                </a:path>
              </a:pathLst>
            </a:custGeom>
            <a:ln w="5715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 3"/>
            <p:cNvSpPr/>
            <p:nvPr/>
          </p:nvSpPr>
          <p:spPr>
            <a:xfrm>
              <a:off x="971600" y="3717032"/>
              <a:ext cx="72008" cy="1584176"/>
            </a:xfrm>
            <a:custGeom>
              <a:avLst/>
              <a:gdLst>
                <a:gd name="connsiteX0" fmla="*/ 0 w 313899"/>
                <a:gd name="connsiteY0" fmla="*/ 1023582 h 1023582"/>
                <a:gd name="connsiteX1" fmla="*/ 163773 w 313899"/>
                <a:gd name="connsiteY1" fmla="*/ 887104 h 1023582"/>
                <a:gd name="connsiteX2" fmla="*/ 177421 w 313899"/>
                <a:gd name="connsiteY2" fmla="*/ 559558 h 1023582"/>
                <a:gd name="connsiteX3" fmla="*/ 313899 w 313899"/>
                <a:gd name="connsiteY3" fmla="*/ 0 h 102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899" h="1023582">
                  <a:moveTo>
                    <a:pt x="0" y="1023582"/>
                  </a:moveTo>
                  <a:cubicBezTo>
                    <a:pt x="67101" y="994011"/>
                    <a:pt x="134203" y="964441"/>
                    <a:pt x="163773" y="887104"/>
                  </a:cubicBezTo>
                  <a:cubicBezTo>
                    <a:pt x="193343" y="809767"/>
                    <a:pt x="152400" y="707409"/>
                    <a:pt x="177421" y="559558"/>
                  </a:cubicBezTo>
                  <a:cubicBezTo>
                    <a:pt x="202442" y="411707"/>
                    <a:pt x="258170" y="205853"/>
                    <a:pt x="313899" y="0"/>
                  </a:cubicBezTo>
                </a:path>
              </a:pathLst>
            </a:custGeom>
            <a:ln w="571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组合 34"/>
          <p:cNvGrpSpPr/>
          <p:nvPr/>
        </p:nvGrpSpPr>
        <p:grpSpPr>
          <a:xfrm rot="5195754">
            <a:off x="1704102" y="1721916"/>
            <a:ext cx="764689" cy="1471913"/>
            <a:chOff x="640529" y="3590906"/>
            <a:chExt cx="477931" cy="2425108"/>
          </a:xfrm>
        </p:grpSpPr>
        <p:sp>
          <p:nvSpPr>
            <p:cNvPr id="36" name="Freeform 3"/>
            <p:cNvSpPr/>
            <p:nvPr/>
          </p:nvSpPr>
          <p:spPr>
            <a:xfrm>
              <a:off x="667439" y="4431837"/>
              <a:ext cx="72008" cy="1584177"/>
            </a:xfrm>
            <a:custGeom>
              <a:avLst/>
              <a:gdLst>
                <a:gd name="connsiteX0" fmla="*/ 0 w 313899"/>
                <a:gd name="connsiteY0" fmla="*/ 1023582 h 1023582"/>
                <a:gd name="connsiteX1" fmla="*/ 163773 w 313899"/>
                <a:gd name="connsiteY1" fmla="*/ 887104 h 1023582"/>
                <a:gd name="connsiteX2" fmla="*/ 177421 w 313899"/>
                <a:gd name="connsiteY2" fmla="*/ 559558 h 1023582"/>
                <a:gd name="connsiteX3" fmla="*/ 313899 w 313899"/>
                <a:gd name="connsiteY3" fmla="*/ 0 h 102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899" h="1023582">
                  <a:moveTo>
                    <a:pt x="0" y="1023582"/>
                  </a:moveTo>
                  <a:cubicBezTo>
                    <a:pt x="67101" y="994011"/>
                    <a:pt x="134203" y="964441"/>
                    <a:pt x="163773" y="887104"/>
                  </a:cubicBezTo>
                  <a:cubicBezTo>
                    <a:pt x="193343" y="809767"/>
                    <a:pt x="152400" y="707409"/>
                    <a:pt x="177421" y="559558"/>
                  </a:cubicBezTo>
                  <a:cubicBezTo>
                    <a:pt x="202442" y="411707"/>
                    <a:pt x="258170" y="205853"/>
                    <a:pt x="313899" y="0"/>
                  </a:cubicBezTo>
                </a:path>
              </a:pathLst>
            </a:custGeom>
            <a:ln w="57150">
              <a:solidFill>
                <a:srgbClr val="C0504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 3"/>
            <p:cNvSpPr/>
            <p:nvPr/>
          </p:nvSpPr>
          <p:spPr>
            <a:xfrm>
              <a:off x="780413" y="4211858"/>
              <a:ext cx="72008" cy="1584177"/>
            </a:xfrm>
            <a:custGeom>
              <a:avLst/>
              <a:gdLst>
                <a:gd name="connsiteX0" fmla="*/ 0 w 313899"/>
                <a:gd name="connsiteY0" fmla="*/ 1023582 h 1023582"/>
                <a:gd name="connsiteX1" fmla="*/ 163773 w 313899"/>
                <a:gd name="connsiteY1" fmla="*/ 887104 h 1023582"/>
                <a:gd name="connsiteX2" fmla="*/ 177421 w 313899"/>
                <a:gd name="connsiteY2" fmla="*/ 559558 h 1023582"/>
                <a:gd name="connsiteX3" fmla="*/ 313899 w 313899"/>
                <a:gd name="connsiteY3" fmla="*/ 0 h 102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899" h="1023582">
                  <a:moveTo>
                    <a:pt x="0" y="1023582"/>
                  </a:moveTo>
                  <a:cubicBezTo>
                    <a:pt x="67101" y="994011"/>
                    <a:pt x="134203" y="964441"/>
                    <a:pt x="163773" y="887104"/>
                  </a:cubicBezTo>
                  <a:cubicBezTo>
                    <a:pt x="193343" y="809767"/>
                    <a:pt x="152400" y="707409"/>
                    <a:pt x="177421" y="559558"/>
                  </a:cubicBezTo>
                  <a:cubicBezTo>
                    <a:pt x="202442" y="411707"/>
                    <a:pt x="258170" y="205853"/>
                    <a:pt x="313899" y="0"/>
                  </a:cubicBezTo>
                </a:path>
              </a:pathLst>
            </a:custGeom>
            <a:ln w="571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 3"/>
            <p:cNvSpPr/>
            <p:nvPr/>
          </p:nvSpPr>
          <p:spPr>
            <a:xfrm>
              <a:off x="921836" y="3927913"/>
              <a:ext cx="72008" cy="1584177"/>
            </a:xfrm>
            <a:custGeom>
              <a:avLst/>
              <a:gdLst>
                <a:gd name="connsiteX0" fmla="*/ 0 w 313899"/>
                <a:gd name="connsiteY0" fmla="*/ 1023582 h 1023582"/>
                <a:gd name="connsiteX1" fmla="*/ 163773 w 313899"/>
                <a:gd name="connsiteY1" fmla="*/ 887104 h 1023582"/>
                <a:gd name="connsiteX2" fmla="*/ 177421 w 313899"/>
                <a:gd name="connsiteY2" fmla="*/ 559558 h 1023582"/>
                <a:gd name="connsiteX3" fmla="*/ 313899 w 313899"/>
                <a:gd name="connsiteY3" fmla="*/ 0 h 102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899" h="1023582">
                  <a:moveTo>
                    <a:pt x="0" y="1023582"/>
                  </a:moveTo>
                  <a:cubicBezTo>
                    <a:pt x="67101" y="994011"/>
                    <a:pt x="134203" y="964441"/>
                    <a:pt x="163773" y="887104"/>
                  </a:cubicBezTo>
                  <a:cubicBezTo>
                    <a:pt x="193343" y="809767"/>
                    <a:pt x="152400" y="707409"/>
                    <a:pt x="177421" y="559558"/>
                  </a:cubicBezTo>
                  <a:cubicBezTo>
                    <a:pt x="202442" y="411707"/>
                    <a:pt x="258170" y="205853"/>
                    <a:pt x="313899" y="0"/>
                  </a:cubicBezTo>
                </a:path>
              </a:pathLst>
            </a:custGeom>
            <a:ln w="57150">
              <a:solidFill>
                <a:srgbClr val="FFFF00">
                  <a:alpha val="98039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 3"/>
            <p:cNvSpPr/>
            <p:nvPr/>
          </p:nvSpPr>
          <p:spPr>
            <a:xfrm>
              <a:off x="1046452" y="3590906"/>
              <a:ext cx="72008" cy="1584177"/>
            </a:xfrm>
            <a:custGeom>
              <a:avLst/>
              <a:gdLst>
                <a:gd name="connsiteX0" fmla="*/ 0 w 313899"/>
                <a:gd name="connsiteY0" fmla="*/ 1023582 h 1023582"/>
                <a:gd name="connsiteX1" fmla="*/ 163773 w 313899"/>
                <a:gd name="connsiteY1" fmla="*/ 887104 h 1023582"/>
                <a:gd name="connsiteX2" fmla="*/ 177421 w 313899"/>
                <a:gd name="connsiteY2" fmla="*/ 559558 h 1023582"/>
                <a:gd name="connsiteX3" fmla="*/ 313899 w 313899"/>
                <a:gd name="connsiteY3" fmla="*/ 0 h 102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899" h="1023582">
                  <a:moveTo>
                    <a:pt x="0" y="1023582"/>
                  </a:moveTo>
                  <a:cubicBezTo>
                    <a:pt x="67101" y="994011"/>
                    <a:pt x="134203" y="964441"/>
                    <a:pt x="163773" y="887104"/>
                  </a:cubicBezTo>
                  <a:cubicBezTo>
                    <a:pt x="193343" y="809767"/>
                    <a:pt x="152400" y="707409"/>
                    <a:pt x="177421" y="559558"/>
                  </a:cubicBezTo>
                  <a:cubicBezTo>
                    <a:pt x="202442" y="411707"/>
                    <a:pt x="258170" y="205853"/>
                    <a:pt x="313899" y="0"/>
                  </a:cubicBezTo>
                </a:path>
              </a:pathLst>
            </a:custGeom>
            <a:ln w="5715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 3"/>
            <p:cNvSpPr/>
            <p:nvPr/>
          </p:nvSpPr>
          <p:spPr>
            <a:xfrm>
              <a:off x="640529" y="4427621"/>
              <a:ext cx="72008" cy="1584177"/>
            </a:xfrm>
            <a:custGeom>
              <a:avLst/>
              <a:gdLst>
                <a:gd name="connsiteX0" fmla="*/ 0 w 313899"/>
                <a:gd name="connsiteY0" fmla="*/ 1023582 h 1023582"/>
                <a:gd name="connsiteX1" fmla="*/ 163773 w 313899"/>
                <a:gd name="connsiteY1" fmla="*/ 887104 h 1023582"/>
                <a:gd name="connsiteX2" fmla="*/ 177421 w 313899"/>
                <a:gd name="connsiteY2" fmla="*/ 559558 h 1023582"/>
                <a:gd name="connsiteX3" fmla="*/ 313899 w 313899"/>
                <a:gd name="connsiteY3" fmla="*/ 0 h 102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899" h="1023582">
                  <a:moveTo>
                    <a:pt x="0" y="1023582"/>
                  </a:moveTo>
                  <a:cubicBezTo>
                    <a:pt x="67101" y="994011"/>
                    <a:pt x="134203" y="964441"/>
                    <a:pt x="163773" y="887104"/>
                  </a:cubicBezTo>
                  <a:cubicBezTo>
                    <a:pt x="193343" y="809767"/>
                    <a:pt x="152400" y="707409"/>
                    <a:pt x="177421" y="559558"/>
                  </a:cubicBezTo>
                  <a:cubicBezTo>
                    <a:pt x="202442" y="411707"/>
                    <a:pt x="258170" y="205853"/>
                    <a:pt x="313899" y="0"/>
                  </a:cubicBezTo>
                </a:path>
              </a:pathLst>
            </a:custGeom>
            <a:ln w="571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组合 57"/>
          <p:cNvGrpSpPr/>
          <p:nvPr/>
        </p:nvGrpSpPr>
        <p:grpSpPr>
          <a:xfrm>
            <a:off x="1016000" y="1282700"/>
            <a:ext cx="4483100" cy="513193"/>
            <a:chOff x="1016000" y="1282700"/>
            <a:chExt cx="4483100" cy="513193"/>
          </a:xfrm>
        </p:grpSpPr>
        <p:sp>
          <p:nvSpPr>
            <p:cNvPr id="47" name="任意多边形 46"/>
            <p:cNvSpPr/>
            <p:nvPr/>
          </p:nvSpPr>
          <p:spPr>
            <a:xfrm>
              <a:off x="1041400" y="1412776"/>
              <a:ext cx="2743200" cy="383117"/>
            </a:xfrm>
            <a:custGeom>
              <a:avLst/>
              <a:gdLst>
                <a:gd name="connsiteX0" fmla="*/ 0 w 2743200"/>
                <a:gd name="connsiteY0" fmla="*/ 383117 h 383117"/>
                <a:gd name="connsiteX1" fmla="*/ 749300 w 2743200"/>
                <a:gd name="connsiteY1" fmla="*/ 2117 h 383117"/>
                <a:gd name="connsiteX2" fmla="*/ 2743200 w 2743200"/>
                <a:gd name="connsiteY2" fmla="*/ 370417 h 38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0" h="383117">
                  <a:moveTo>
                    <a:pt x="0" y="383117"/>
                  </a:moveTo>
                  <a:cubicBezTo>
                    <a:pt x="146050" y="193675"/>
                    <a:pt x="292100" y="4234"/>
                    <a:pt x="749300" y="2117"/>
                  </a:cubicBezTo>
                  <a:cubicBezTo>
                    <a:pt x="1206500" y="0"/>
                    <a:pt x="1974850" y="185208"/>
                    <a:pt x="2743200" y="370417"/>
                  </a:cubicBezTo>
                </a:path>
              </a:pathLst>
            </a:custGeom>
            <a:ln w="57150">
              <a:solidFill>
                <a:srgbClr val="00B0F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1016000" y="1344083"/>
              <a:ext cx="2794000" cy="408517"/>
            </a:xfrm>
            <a:custGeom>
              <a:avLst/>
              <a:gdLst>
                <a:gd name="connsiteX0" fmla="*/ 0 w 2794000"/>
                <a:gd name="connsiteY0" fmla="*/ 408517 h 408517"/>
                <a:gd name="connsiteX1" fmla="*/ 749300 w 2794000"/>
                <a:gd name="connsiteY1" fmla="*/ 2117 h 408517"/>
                <a:gd name="connsiteX2" fmla="*/ 2794000 w 2794000"/>
                <a:gd name="connsiteY2" fmla="*/ 395817 h 40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94000" h="408517">
                  <a:moveTo>
                    <a:pt x="0" y="408517"/>
                  </a:moveTo>
                  <a:cubicBezTo>
                    <a:pt x="141816" y="206375"/>
                    <a:pt x="283633" y="4234"/>
                    <a:pt x="749300" y="2117"/>
                  </a:cubicBezTo>
                  <a:cubicBezTo>
                    <a:pt x="1214967" y="0"/>
                    <a:pt x="2004483" y="197908"/>
                    <a:pt x="2794000" y="395817"/>
                  </a:cubicBezTo>
                </a:path>
              </a:pathLst>
            </a:custGeom>
            <a:ln w="57150">
              <a:solidFill>
                <a:srgbClr val="C0504D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1231900" y="1371600"/>
              <a:ext cx="3136900" cy="406400"/>
            </a:xfrm>
            <a:custGeom>
              <a:avLst/>
              <a:gdLst>
                <a:gd name="connsiteX0" fmla="*/ 0 w 3136900"/>
                <a:gd name="connsiteY0" fmla="*/ 406400 h 406400"/>
                <a:gd name="connsiteX1" fmla="*/ 1625600 w 3136900"/>
                <a:gd name="connsiteY1" fmla="*/ 0 h 406400"/>
                <a:gd name="connsiteX2" fmla="*/ 3136900 w 3136900"/>
                <a:gd name="connsiteY2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00" h="406400">
                  <a:moveTo>
                    <a:pt x="0" y="406400"/>
                  </a:moveTo>
                  <a:cubicBezTo>
                    <a:pt x="551391" y="203200"/>
                    <a:pt x="1102783" y="0"/>
                    <a:pt x="1625600" y="0"/>
                  </a:cubicBezTo>
                  <a:cubicBezTo>
                    <a:pt x="2148417" y="0"/>
                    <a:pt x="2642658" y="203200"/>
                    <a:pt x="3136900" y="406400"/>
                  </a:cubicBezTo>
                </a:path>
              </a:pathLst>
            </a:custGeom>
            <a:ln w="57150">
              <a:solidFill>
                <a:srgbClr val="FFC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1447800" y="1289050"/>
              <a:ext cx="1422400" cy="501650"/>
            </a:xfrm>
            <a:custGeom>
              <a:avLst/>
              <a:gdLst>
                <a:gd name="connsiteX0" fmla="*/ 0 w 1422400"/>
                <a:gd name="connsiteY0" fmla="*/ 501650 h 501650"/>
                <a:gd name="connsiteX1" fmla="*/ 800100 w 1422400"/>
                <a:gd name="connsiteY1" fmla="*/ 6350 h 501650"/>
                <a:gd name="connsiteX2" fmla="*/ 1422400 w 1422400"/>
                <a:gd name="connsiteY2" fmla="*/ 463550 h 50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2400" h="501650">
                  <a:moveTo>
                    <a:pt x="0" y="501650"/>
                  </a:moveTo>
                  <a:cubicBezTo>
                    <a:pt x="281516" y="257175"/>
                    <a:pt x="563033" y="12700"/>
                    <a:pt x="800100" y="6350"/>
                  </a:cubicBezTo>
                  <a:cubicBezTo>
                    <a:pt x="1037167" y="0"/>
                    <a:pt x="1229783" y="231775"/>
                    <a:pt x="1422400" y="463550"/>
                  </a:cubicBezTo>
                </a:path>
              </a:pathLst>
            </a:custGeom>
            <a:ln w="57150">
              <a:solidFill>
                <a:srgbClr val="FFFF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1638300" y="1282700"/>
              <a:ext cx="3860800" cy="508000"/>
            </a:xfrm>
            <a:custGeom>
              <a:avLst/>
              <a:gdLst>
                <a:gd name="connsiteX0" fmla="*/ 0 w 3860800"/>
                <a:gd name="connsiteY0" fmla="*/ 508000 h 508000"/>
                <a:gd name="connsiteX1" fmla="*/ 2260600 w 3860800"/>
                <a:gd name="connsiteY1" fmla="*/ 12700 h 508000"/>
                <a:gd name="connsiteX2" fmla="*/ 3860800 w 3860800"/>
                <a:gd name="connsiteY2" fmla="*/ 43180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60800" h="508000">
                  <a:moveTo>
                    <a:pt x="0" y="508000"/>
                  </a:moveTo>
                  <a:cubicBezTo>
                    <a:pt x="808566" y="266700"/>
                    <a:pt x="1617133" y="25400"/>
                    <a:pt x="2260600" y="12700"/>
                  </a:cubicBezTo>
                  <a:cubicBezTo>
                    <a:pt x="2904067" y="0"/>
                    <a:pt x="3382433" y="215900"/>
                    <a:pt x="3860800" y="431800"/>
                  </a:cubicBezTo>
                </a:path>
              </a:pathLst>
            </a:custGeom>
            <a:ln w="57150">
              <a:solidFill>
                <a:srgbClr val="92D05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组合 56"/>
          <p:cNvGrpSpPr/>
          <p:nvPr/>
        </p:nvGrpSpPr>
        <p:grpSpPr>
          <a:xfrm>
            <a:off x="713317" y="3782483"/>
            <a:ext cx="3261783" cy="675217"/>
            <a:chOff x="713317" y="3782483"/>
            <a:chExt cx="3261783" cy="675217"/>
          </a:xfrm>
        </p:grpSpPr>
        <p:sp>
          <p:nvSpPr>
            <p:cNvPr id="45" name="任意多边形 44"/>
            <p:cNvSpPr/>
            <p:nvPr/>
          </p:nvSpPr>
          <p:spPr>
            <a:xfrm>
              <a:off x="713317" y="3782483"/>
              <a:ext cx="1979083" cy="649817"/>
            </a:xfrm>
            <a:custGeom>
              <a:avLst/>
              <a:gdLst>
                <a:gd name="connsiteX0" fmla="*/ 1979083 w 1979083"/>
                <a:gd name="connsiteY0" fmla="*/ 40217 h 649817"/>
                <a:gd name="connsiteX1" fmla="*/ 1661583 w 1979083"/>
                <a:gd name="connsiteY1" fmla="*/ 103717 h 649817"/>
                <a:gd name="connsiteX2" fmla="*/ 264583 w 1979083"/>
                <a:gd name="connsiteY2" fmla="*/ 91017 h 649817"/>
                <a:gd name="connsiteX3" fmla="*/ 74083 w 1979083"/>
                <a:gd name="connsiteY3" fmla="*/ 649817 h 64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9083" h="649817">
                  <a:moveTo>
                    <a:pt x="1979083" y="40217"/>
                  </a:moveTo>
                  <a:cubicBezTo>
                    <a:pt x="1963208" y="67733"/>
                    <a:pt x="1947333" y="95250"/>
                    <a:pt x="1661583" y="103717"/>
                  </a:cubicBezTo>
                  <a:cubicBezTo>
                    <a:pt x="1375833" y="112184"/>
                    <a:pt x="529166" y="0"/>
                    <a:pt x="264583" y="91017"/>
                  </a:cubicBezTo>
                  <a:cubicBezTo>
                    <a:pt x="0" y="182034"/>
                    <a:pt x="37041" y="415925"/>
                    <a:pt x="74083" y="649817"/>
                  </a:cubicBezTo>
                </a:path>
              </a:pathLst>
            </a:custGeom>
            <a:ln w="57150">
              <a:solidFill>
                <a:srgbClr val="C0504D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936733" y="3861049"/>
              <a:ext cx="1979083" cy="576064"/>
            </a:xfrm>
            <a:custGeom>
              <a:avLst/>
              <a:gdLst>
                <a:gd name="connsiteX0" fmla="*/ 1979083 w 1979083"/>
                <a:gd name="connsiteY0" fmla="*/ 40217 h 649817"/>
                <a:gd name="connsiteX1" fmla="*/ 1661583 w 1979083"/>
                <a:gd name="connsiteY1" fmla="*/ 103717 h 649817"/>
                <a:gd name="connsiteX2" fmla="*/ 264583 w 1979083"/>
                <a:gd name="connsiteY2" fmla="*/ 91017 h 649817"/>
                <a:gd name="connsiteX3" fmla="*/ 74083 w 1979083"/>
                <a:gd name="connsiteY3" fmla="*/ 649817 h 64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9083" h="649817">
                  <a:moveTo>
                    <a:pt x="1979083" y="40217"/>
                  </a:moveTo>
                  <a:cubicBezTo>
                    <a:pt x="1963208" y="67733"/>
                    <a:pt x="1947333" y="95250"/>
                    <a:pt x="1661583" y="103717"/>
                  </a:cubicBezTo>
                  <a:cubicBezTo>
                    <a:pt x="1375833" y="112184"/>
                    <a:pt x="529166" y="0"/>
                    <a:pt x="264583" y="91017"/>
                  </a:cubicBezTo>
                  <a:cubicBezTo>
                    <a:pt x="0" y="182034"/>
                    <a:pt x="37041" y="415925"/>
                    <a:pt x="74083" y="649817"/>
                  </a:cubicBezTo>
                </a:path>
              </a:pathLst>
            </a:custGeom>
            <a:ln w="5715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1259632" y="3933056"/>
              <a:ext cx="1979083" cy="504056"/>
            </a:xfrm>
            <a:custGeom>
              <a:avLst/>
              <a:gdLst>
                <a:gd name="connsiteX0" fmla="*/ 1979083 w 1979083"/>
                <a:gd name="connsiteY0" fmla="*/ 40217 h 649817"/>
                <a:gd name="connsiteX1" fmla="*/ 1661583 w 1979083"/>
                <a:gd name="connsiteY1" fmla="*/ 103717 h 649817"/>
                <a:gd name="connsiteX2" fmla="*/ 264583 w 1979083"/>
                <a:gd name="connsiteY2" fmla="*/ 91017 h 649817"/>
                <a:gd name="connsiteX3" fmla="*/ 74083 w 1979083"/>
                <a:gd name="connsiteY3" fmla="*/ 649817 h 64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9083" h="649817">
                  <a:moveTo>
                    <a:pt x="1979083" y="40217"/>
                  </a:moveTo>
                  <a:cubicBezTo>
                    <a:pt x="1963208" y="67733"/>
                    <a:pt x="1947333" y="95250"/>
                    <a:pt x="1661583" y="103717"/>
                  </a:cubicBezTo>
                  <a:cubicBezTo>
                    <a:pt x="1375833" y="112184"/>
                    <a:pt x="529166" y="0"/>
                    <a:pt x="264583" y="91017"/>
                  </a:cubicBezTo>
                  <a:cubicBezTo>
                    <a:pt x="0" y="182034"/>
                    <a:pt x="37041" y="415925"/>
                    <a:pt x="74083" y="649817"/>
                  </a:cubicBezTo>
                </a:path>
              </a:pathLst>
            </a:custGeom>
            <a:ln w="57150">
              <a:solidFill>
                <a:srgbClr val="FFFF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1512797" y="4077072"/>
              <a:ext cx="1979083" cy="360040"/>
            </a:xfrm>
            <a:custGeom>
              <a:avLst/>
              <a:gdLst>
                <a:gd name="connsiteX0" fmla="*/ 1979083 w 1979083"/>
                <a:gd name="connsiteY0" fmla="*/ 40217 h 649817"/>
                <a:gd name="connsiteX1" fmla="*/ 1661583 w 1979083"/>
                <a:gd name="connsiteY1" fmla="*/ 103717 h 649817"/>
                <a:gd name="connsiteX2" fmla="*/ 264583 w 1979083"/>
                <a:gd name="connsiteY2" fmla="*/ 91017 h 649817"/>
                <a:gd name="connsiteX3" fmla="*/ 74083 w 1979083"/>
                <a:gd name="connsiteY3" fmla="*/ 649817 h 64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9083" h="649817">
                  <a:moveTo>
                    <a:pt x="1979083" y="40217"/>
                  </a:moveTo>
                  <a:cubicBezTo>
                    <a:pt x="1963208" y="67733"/>
                    <a:pt x="1947333" y="95250"/>
                    <a:pt x="1661583" y="103717"/>
                  </a:cubicBezTo>
                  <a:cubicBezTo>
                    <a:pt x="1375833" y="112184"/>
                    <a:pt x="529166" y="0"/>
                    <a:pt x="264583" y="91017"/>
                  </a:cubicBezTo>
                  <a:cubicBezTo>
                    <a:pt x="0" y="182034"/>
                    <a:pt x="37041" y="415925"/>
                    <a:pt x="74083" y="649817"/>
                  </a:cubicBezTo>
                </a:path>
              </a:pathLst>
            </a:custGeom>
            <a:ln w="57150">
              <a:solidFill>
                <a:srgbClr val="92D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2070100" y="4102100"/>
              <a:ext cx="1905000" cy="355600"/>
            </a:xfrm>
            <a:custGeom>
              <a:avLst/>
              <a:gdLst>
                <a:gd name="connsiteX0" fmla="*/ 1905000 w 1905000"/>
                <a:gd name="connsiteY0" fmla="*/ 0 h 355600"/>
                <a:gd name="connsiteX1" fmla="*/ 1473200 w 1905000"/>
                <a:gd name="connsiteY1" fmla="*/ 139700 h 355600"/>
                <a:gd name="connsiteX2" fmla="*/ 304800 w 1905000"/>
                <a:gd name="connsiteY2" fmla="*/ 127000 h 355600"/>
                <a:gd name="connsiteX3" fmla="*/ 0 w 1905000"/>
                <a:gd name="connsiteY3" fmla="*/ 35560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0" h="355600">
                  <a:moveTo>
                    <a:pt x="1905000" y="0"/>
                  </a:moveTo>
                  <a:cubicBezTo>
                    <a:pt x="1822450" y="59266"/>
                    <a:pt x="1739900" y="118533"/>
                    <a:pt x="1473200" y="139700"/>
                  </a:cubicBezTo>
                  <a:cubicBezTo>
                    <a:pt x="1206500" y="160867"/>
                    <a:pt x="550333" y="91017"/>
                    <a:pt x="304800" y="127000"/>
                  </a:cubicBezTo>
                  <a:cubicBezTo>
                    <a:pt x="59267" y="162983"/>
                    <a:pt x="29633" y="259291"/>
                    <a:pt x="0" y="355600"/>
                  </a:cubicBezTo>
                </a:path>
              </a:pathLst>
            </a:custGeom>
            <a:ln w="57150">
              <a:solidFill>
                <a:srgbClr val="00B0F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Multi-hop Routing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34</a:t>
            </a:fld>
            <a:endParaRPr lang="zh-CN" alt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8892480" cy="527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868144" y="1268761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(MEMS 320 ports)</a:t>
            </a:r>
            <a:endParaRPr lang="en-US" sz="2400" dirty="0"/>
          </a:p>
        </p:txBody>
      </p:sp>
      <p:sp>
        <p:nvSpPr>
          <p:cNvPr id="35" name="任意多边形 34"/>
          <p:cNvSpPr/>
          <p:nvPr/>
        </p:nvSpPr>
        <p:spPr>
          <a:xfrm>
            <a:off x="644525" y="1327150"/>
            <a:ext cx="4568825" cy="4083050"/>
          </a:xfrm>
          <a:custGeom>
            <a:avLst/>
            <a:gdLst>
              <a:gd name="connsiteX0" fmla="*/ 79375 w 4568825"/>
              <a:gd name="connsiteY0" fmla="*/ 4083050 h 4083050"/>
              <a:gd name="connsiteX1" fmla="*/ 98425 w 4568825"/>
              <a:gd name="connsiteY1" fmla="*/ 2482850 h 4083050"/>
              <a:gd name="connsiteX2" fmla="*/ 669925 w 4568825"/>
              <a:gd name="connsiteY2" fmla="*/ 2197100 h 4083050"/>
              <a:gd name="connsiteX3" fmla="*/ 669925 w 4568825"/>
              <a:gd name="connsiteY3" fmla="*/ 1701800 h 4083050"/>
              <a:gd name="connsiteX4" fmla="*/ 708025 w 4568825"/>
              <a:gd name="connsiteY4" fmla="*/ 273050 h 4083050"/>
              <a:gd name="connsiteX5" fmla="*/ 1203325 w 4568825"/>
              <a:gd name="connsiteY5" fmla="*/ 63500 h 4083050"/>
              <a:gd name="connsiteX6" fmla="*/ 3984625 w 4568825"/>
              <a:gd name="connsiteY6" fmla="*/ 177800 h 4083050"/>
              <a:gd name="connsiteX7" fmla="*/ 4479925 w 4568825"/>
              <a:gd name="connsiteY7" fmla="*/ 806450 h 4083050"/>
              <a:gd name="connsiteX8" fmla="*/ 4518025 w 4568825"/>
              <a:gd name="connsiteY8" fmla="*/ 2063750 h 4083050"/>
              <a:gd name="connsiteX9" fmla="*/ 4175125 w 4568825"/>
              <a:gd name="connsiteY9" fmla="*/ 2463800 h 4083050"/>
              <a:gd name="connsiteX10" fmla="*/ 4213225 w 4568825"/>
              <a:gd name="connsiteY10" fmla="*/ 3244850 h 408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68825" h="4083050">
                <a:moveTo>
                  <a:pt x="79375" y="4083050"/>
                </a:moveTo>
                <a:cubicBezTo>
                  <a:pt x="39687" y="3440112"/>
                  <a:pt x="0" y="2797175"/>
                  <a:pt x="98425" y="2482850"/>
                </a:cubicBezTo>
                <a:cubicBezTo>
                  <a:pt x="196850" y="2168525"/>
                  <a:pt x="574675" y="2327275"/>
                  <a:pt x="669925" y="2197100"/>
                </a:cubicBezTo>
                <a:cubicBezTo>
                  <a:pt x="765175" y="2066925"/>
                  <a:pt x="663575" y="2022475"/>
                  <a:pt x="669925" y="1701800"/>
                </a:cubicBezTo>
                <a:cubicBezTo>
                  <a:pt x="676275" y="1381125"/>
                  <a:pt x="619125" y="546100"/>
                  <a:pt x="708025" y="273050"/>
                </a:cubicBezTo>
                <a:cubicBezTo>
                  <a:pt x="796925" y="0"/>
                  <a:pt x="657225" y="79375"/>
                  <a:pt x="1203325" y="63500"/>
                </a:cubicBezTo>
                <a:cubicBezTo>
                  <a:pt x="1749425" y="47625"/>
                  <a:pt x="3438525" y="53975"/>
                  <a:pt x="3984625" y="177800"/>
                </a:cubicBezTo>
                <a:cubicBezTo>
                  <a:pt x="4530725" y="301625"/>
                  <a:pt x="4391025" y="492125"/>
                  <a:pt x="4479925" y="806450"/>
                </a:cubicBezTo>
                <a:cubicBezTo>
                  <a:pt x="4568825" y="1120775"/>
                  <a:pt x="4568825" y="1787525"/>
                  <a:pt x="4518025" y="2063750"/>
                </a:cubicBezTo>
                <a:cubicBezTo>
                  <a:pt x="4467225" y="2339975"/>
                  <a:pt x="4225925" y="2266950"/>
                  <a:pt x="4175125" y="2463800"/>
                </a:cubicBezTo>
                <a:cubicBezTo>
                  <a:pt x="4124325" y="2660650"/>
                  <a:pt x="4168775" y="2952750"/>
                  <a:pt x="4213225" y="3244850"/>
                </a:cubicBezTo>
              </a:path>
            </a:pathLst>
          </a:custGeom>
          <a:ln w="571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任意多边形 41"/>
          <p:cNvSpPr/>
          <p:nvPr/>
        </p:nvSpPr>
        <p:spPr>
          <a:xfrm>
            <a:off x="4857750" y="4819650"/>
            <a:ext cx="1226418" cy="409550"/>
          </a:xfrm>
          <a:custGeom>
            <a:avLst/>
            <a:gdLst>
              <a:gd name="connsiteX0" fmla="*/ 0 w 1257300"/>
              <a:gd name="connsiteY0" fmla="*/ 0 h 371475"/>
              <a:gd name="connsiteX1" fmla="*/ 266700 w 1257300"/>
              <a:gd name="connsiteY1" fmla="*/ 304800 h 371475"/>
              <a:gd name="connsiteX2" fmla="*/ 1085850 w 1257300"/>
              <a:gd name="connsiteY2" fmla="*/ 323850 h 371475"/>
              <a:gd name="connsiteX3" fmla="*/ 1257300 w 1257300"/>
              <a:gd name="connsiteY3" fmla="*/ 1905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7300" h="371475">
                <a:moveTo>
                  <a:pt x="0" y="0"/>
                </a:moveTo>
                <a:cubicBezTo>
                  <a:pt x="42862" y="125412"/>
                  <a:pt x="85725" y="250825"/>
                  <a:pt x="266700" y="304800"/>
                </a:cubicBezTo>
                <a:cubicBezTo>
                  <a:pt x="447675" y="358775"/>
                  <a:pt x="920750" y="371475"/>
                  <a:pt x="1085850" y="323850"/>
                </a:cubicBezTo>
                <a:cubicBezTo>
                  <a:pt x="1250950" y="276225"/>
                  <a:pt x="1254125" y="147637"/>
                  <a:pt x="1257300" y="19050"/>
                </a:cubicBezTo>
              </a:path>
            </a:pathLst>
          </a:custGeom>
          <a:ln w="5715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任意多边形 42"/>
          <p:cNvSpPr/>
          <p:nvPr/>
        </p:nvSpPr>
        <p:spPr>
          <a:xfrm>
            <a:off x="5445125" y="1320800"/>
            <a:ext cx="3168650" cy="3194050"/>
          </a:xfrm>
          <a:custGeom>
            <a:avLst/>
            <a:gdLst>
              <a:gd name="connsiteX0" fmla="*/ 688975 w 3168650"/>
              <a:gd name="connsiteY0" fmla="*/ 3155950 h 3194050"/>
              <a:gd name="connsiteX1" fmla="*/ 650875 w 3168650"/>
              <a:gd name="connsiteY1" fmla="*/ 2298700 h 3194050"/>
              <a:gd name="connsiteX2" fmla="*/ 155575 w 3168650"/>
              <a:gd name="connsiteY2" fmla="*/ 1498600 h 3194050"/>
              <a:gd name="connsiteX3" fmla="*/ 136525 w 3168650"/>
              <a:gd name="connsiteY3" fmla="*/ 222250 h 3194050"/>
              <a:gd name="connsiteX4" fmla="*/ 974725 w 3168650"/>
              <a:gd name="connsiteY4" fmla="*/ 165100 h 3194050"/>
              <a:gd name="connsiteX5" fmla="*/ 1965325 w 3168650"/>
              <a:gd name="connsiteY5" fmla="*/ 165100 h 3194050"/>
              <a:gd name="connsiteX6" fmla="*/ 2251075 w 3168650"/>
              <a:gd name="connsiteY6" fmla="*/ 374650 h 3194050"/>
              <a:gd name="connsiteX7" fmla="*/ 2308225 w 3168650"/>
              <a:gd name="connsiteY7" fmla="*/ 1631950 h 3194050"/>
              <a:gd name="connsiteX8" fmla="*/ 3032125 w 3168650"/>
              <a:gd name="connsiteY8" fmla="*/ 2432050 h 3194050"/>
              <a:gd name="connsiteX9" fmla="*/ 3127375 w 3168650"/>
              <a:gd name="connsiteY9" fmla="*/ 2794000 h 3194050"/>
              <a:gd name="connsiteX10" fmla="*/ 3127375 w 3168650"/>
              <a:gd name="connsiteY10" fmla="*/ 3194050 h 31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68650" h="3194050">
                <a:moveTo>
                  <a:pt x="688975" y="3155950"/>
                </a:moveTo>
                <a:cubicBezTo>
                  <a:pt x="714375" y="2865437"/>
                  <a:pt x="739775" y="2574925"/>
                  <a:pt x="650875" y="2298700"/>
                </a:cubicBezTo>
                <a:cubicBezTo>
                  <a:pt x="561975" y="2022475"/>
                  <a:pt x="241300" y="1844675"/>
                  <a:pt x="155575" y="1498600"/>
                </a:cubicBezTo>
                <a:cubicBezTo>
                  <a:pt x="69850" y="1152525"/>
                  <a:pt x="0" y="444500"/>
                  <a:pt x="136525" y="222250"/>
                </a:cubicBezTo>
                <a:cubicBezTo>
                  <a:pt x="273050" y="0"/>
                  <a:pt x="669925" y="174625"/>
                  <a:pt x="974725" y="165100"/>
                </a:cubicBezTo>
                <a:cubicBezTo>
                  <a:pt x="1279525" y="155575"/>
                  <a:pt x="1752600" y="130175"/>
                  <a:pt x="1965325" y="165100"/>
                </a:cubicBezTo>
                <a:cubicBezTo>
                  <a:pt x="2178050" y="200025"/>
                  <a:pt x="2193925" y="130175"/>
                  <a:pt x="2251075" y="374650"/>
                </a:cubicBezTo>
                <a:cubicBezTo>
                  <a:pt x="2308225" y="619125"/>
                  <a:pt x="2178050" y="1289050"/>
                  <a:pt x="2308225" y="1631950"/>
                </a:cubicBezTo>
                <a:cubicBezTo>
                  <a:pt x="2438400" y="1974850"/>
                  <a:pt x="2895600" y="2238375"/>
                  <a:pt x="3032125" y="2432050"/>
                </a:cubicBezTo>
                <a:cubicBezTo>
                  <a:pt x="3168650" y="2625725"/>
                  <a:pt x="3111500" y="2667000"/>
                  <a:pt x="3127375" y="2794000"/>
                </a:cubicBezTo>
                <a:cubicBezTo>
                  <a:pt x="3143250" y="2921000"/>
                  <a:pt x="3135312" y="3057525"/>
                  <a:pt x="3127375" y="3194050"/>
                </a:cubicBezTo>
              </a:path>
            </a:pathLst>
          </a:custGeom>
          <a:ln w="5715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任意多边形 43"/>
          <p:cNvSpPr/>
          <p:nvPr/>
        </p:nvSpPr>
        <p:spPr>
          <a:xfrm>
            <a:off x="7978775" y="4857750"/>
            <a:ext cx="498475" cy="723900"/>
          </a:xfrm>
          <a:custGeom>
            <a:avLst/>
            <a:gdLst>
              <a:gd name="connsiteX0" fmla="*/ 498475 w 498475"/>
              <a:gd name="connsiteY0" fmla="*/ 0 h 723900"/>
              <a:gd name="connsiteX1" fmla="*/ 79375 w 498475"/>
              <a:gd name="connsiteY1" fmla="*/ 381000 h 723900"/>
              <a:gd name="connsiteX2" fmla="*/ 22225 w 498475"/>
              <a:gd name="connsiteY2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475" h="723900">
                <a:moveTo>
                  <a:pt x="498475" y="0"/>
                </a:moveTo>
                <a:cubicBezTo>
                  <a:pt x="328612" y="130175"/>
                  <a:pt x="158750" y="260350"/>
                  <a:pt x="79375" y="381000"/>
                </a:cubicBezTo>
                <a:cubicBezTo>
                  <a:pt x="0" y="501650"/>
                  <a:pt x="11112" y="612775"/>
                  <a:pt x="22225" y="723900"/>
                </a:cubicBezTo>
              </a:path>
            </a:pathLst>
          </a:custGeom>
          <a:ln w="5715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矩形 44"/>
          <p:cNvSpPr/>
          <p:nvPr/>
        </p:nvSpPr>
        <p:spPr>
          <a:xfrm>
            <a:off x="3275856" y="5157192"/>
            <a:ext cx="2016224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O-E-O</a:t>
            </a:r>
          </a:p>
          <a:p>
            <a:pPr algn="ctr"/>
            <a:r>
              <a:rPr lang="en-US" b="1" dirty="0" smtClean="0"/>
              <a:t>Sub-nanosecond</a:t>
            </a:r>
          </a:p>
        </p:txBody>
      </p:sp>
      <p:sp>
        <p:nvSpPr>
          <p:cNvPr id="11" name="椭圆 10"/>
          <p:cNvSpPr/>
          <p:nvPr/>
        </p:nvSpPr>
        <p:spPr>
          <a:xfrm>
            <a:off x="4644008" y="4005064"/>
            <a:ext cx="504056" cy="1008112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椭圆 11"/>
          <p:cNvSpPr/>
          <p:nvPr/>
        </p:nvSpPr>
        <p:spPr>
          <a:xfrm>
            <a:off x="5868144" y="4005064"/>
            <a:ext cx="504056" cy="1008112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214422"/>
            <a:ext cx="49815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  <p:bldP spid="43" grpId="0" animBg="1"/>
      <p:bldP spid="44" grpId="0" animBg="1"/>
      <p:bldP spid="45" grpId="0" animBg="1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effect of dynamic topology and link capacity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35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096" y="2328863"/>
            <a:ext cx="8582746" cy="367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The effect of reconfiguration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36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418260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643050"/>
            <a:ext cx="49244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Data Center as Infrastructure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38E9-3F0A-4FE6-9E2F-1E2D6D81E98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3" descr="C:\Users\Kai Chen\AppData\Roaming\Tencent\Users\23378096\QQ\WinTemp\RichOle\{3Q[U])IP$_~WMT9GHO~~C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462868"/>
            <a:ext cx="7488832" cy="398235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14480" y="5733256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of Google’s 36 world wide data centers</a:t>
            </a:r>
            <a:endParaRPr lang="en-US" sz="2400" dirty="0"/>
          </a:p>
        </p:txBody>
      </p:sp>
      <p:pic>
        <p:nvPicPr>
          <p:cNvPr id="14" name="Picture 11" descr="datacenter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4214818"/>
            <a:ext cx="1785950" cy="121444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8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43528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Conventional DCN is Problematic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187623" y="2751311"/>
            <a:ext cx="17281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400" dirty="0" smtClean="0"/>
              <a:t>Aggregation</a:t>
            </a:r>
          </a:p>
          <a:p>
            <a:pPr algn="ctr" eaLnBrk="1" hangingPunct="1"/>
            <a:r>
              <a:rPr lang="en-US" altLang="zh-CN" sz="2400" dirty="0" smtClean="0"/>
              <a:t>switch 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180528" y="3750131"/>
            <a:ext cx="2483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/>
              <a:t>(</a:t>
            </a:r>
            <a:r>
              <a:rPr lang="en-US" altLang="zh-CN" sz="2400" dirty="0" err="1" smtClean="0"/>
              <a:t>ToR</a:t>
            </a:r>
            <a:r>
              <a:rPr lang="en-US" altLang="zh-CN" sz="2400" dirty="0" smtClean="0"/>
              <a:t> switch)</a:t>
            </a:r>
          </a:p>
          <a:p>
            <a:pPr algn="ctr" eaLnBrk="1" hangingPunct="1"/>
            <a:r>
              <a:rPr lang="en-US" altLang="zh-CN" sz="2400" dirty="0" smtClean="0"/>
              <a:t>Top-of-Rack </a:t>
            </a:r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2771800" y="1157843"/>
            <a:ext cx="10081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400" dirty="0" smtClean="0"/>
              <a:t>Core</a:t>
            </a:r>
          </a:p>
          <a:p>
            <a:pPr algn="ctr" eaLnBrk="1" hangingPunct="1"/>
            <a:r>
              <a:rPr lang="en-US" altLang="zh-CN" sz="2400" dirty="0" smtClean="0"/>
              <a:t>switch</a:t>
            </a:r>
            <a:endParaRPr lang="en-US" altLang="zh-CN" sz="2400" dirty="0"/>
          </a:p>
        </p:txBody>
      </p:sp>
      <p:pic>
        <p:nvPicPr>
          <p:cNvPr id="18" name="Picture 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907134"/>
            <a:ext cx="611510" cy="28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56" descr="D:\research\data-center\HotNets\ra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4152" y="4567212"/>
            <a:ext cx="644499" cy="364130"/>
          </a:xfrm>
          <a:prstGeom prst="rect">
            <a:avLst/>
          </a:prstGeom>
          <a:noFill/>
        </p:spPr>
      </p:pic>
      <p:sp>
        <p:nvSpPr>
          <p:cNvPr id="20" name="Line 63"/>
          <p:cNvSpPr>
            <a:spLocks noChangeShapeType="1"/>
          </p:cNvSpPr>
          <p:nvPr/>
        </p:nvSpPr>
        <p:spPr bwMode="auto">
          <a:xfrm flipH="1">
            <a:off x="1902700" y="4153272"/>
            <a:ext cx="286603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70"/>
          <p:cNvSpPr>
            <a:spLocks noChangeShapeType="1"/>
          </p:cNvSpPr>
          <p:nvPr/>
        </p:nvSpPr>
        <p:spPr bwMode="auto">
          <a:xfrm flipH="1">
            <a:off x="1974351" y="4153272"/>
            <a:ext cx="214952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71"/>
          <p:cNvSpPr>
            <a:spLocks noChangeShapeType="1"/>
          </p:cNvSpPr>
          <p:nvPr/>
        </p:nvSpPr>
        <p:spPr bwMode="auto">
          <a:xfrm flipH="1">
            <a:off x="2046001" y="4153272"/>
            <a:ext cx="143301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72"/>
          <p:cNvSpPr>
            <a:spLocks noChangeShapeType="1"/>
          </p:cNvSpPr>
          <p:nvPr/>
        </p:nvSpPr>
        <p:spPr bwMode="auto">
          <a:xfrm flipH="1">
            <a:off x="2093769" y="4153272"/>
            <a:ext cx="95534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73"/>
          <p:cNvSpPr>
            <a:spLocks noChangeShapeType="1"/>
          </p:cNvSpPr>
          <p:nvPr/>
        </p:nvSpPr>
        <p:spPr bwMode="auto">
          <a:xfrm flipH="1">
            <a:off x="2141536" y="4153272"/>
            <a:ext cx="47767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74"/>
          <p:cNvSpPr>
            <a:spLocks noChangeShapeType="1"/>
          </p:cNvSpPr>
          <p:nvPr/>
        </p:nvSpPr>
        <p:spPr bwMode="auto">
          <a:xfrm flipH="1">
            <a:off x="2189303" y="4153272"/>
            <a:ext cx="0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75"/>
          <p:cNvSpPr>
            <a:spLocks noChangeShapeType="1"/>
          </p:cNvSpPr>
          <p:nvPr/>
        </p:nvSpPr>
        <p:spPr bwMode="auto">
          <a:xfrm>
            <a:off x="2189303" y="4077072"/>
            <a:ext cx="47767" cy="5080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76"/>
          <p:cNvSpPr>
            <a:spLocks noChangeShapeType="1"/>
          </p:cNvSpPr>
          <p:nvPr/>
        </p:nvSpPr>
        <p:spPr bwMode="auto">
          <a:xfrm>
            <a:off x="2189303" y="4077072"/>
            <a:ext cx="95534" cy="5207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77"/>
          <p:cNvSpPr>
            <a:spLocks noChangeShapeType="1"/>
          </p:cNvSpPr>
          <p:nvPr/>
        </p:nvSpPr>
        <p:spPr bwMode="auto">
          <a:xfrm>
            <a:off x="2189303" y="4153272"/>
            <a:ext cx="155243" cy="4445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78"/>
          <p:cNvSpPr>
            <a:spLocks noChangeShapeType="1"/>
          </p:cNvSpPr>
          <p:nvPr/>
        </p:nvSpPr>
        <p:spPr bwMode="auto">
          <a:xfrm>
            <a:off x="2189303" y="4153272"/>
            <a:ext cx="203010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79"/>
          <p:cNvSpPr>
            <a:spLocks noChangeShapeType="1"/>
          </p:cNvSpPr>
          <p:nvPr/>
        </p:nvSpPr>
        <p:spPr bwMode="auto">
          <a:xfrm>
            <a:off x="2189303" y="4153272"/>
            <a:ext cx="250778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80"/>
          <p:cNvSpPr>
            <a:spLocks noChangeShapeType="1"/>
          </p:cNvSpPr>
          <p:nvPr/>
        </p:nvSpPr>
        <p:spPr bwMode="auto">
          <a:xfrm>
            <a:off x="2189303" y="4153272"/>
            <a:ext cx="286603" cy="4445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6650" y="4119169"/>
            <a:ext cx="406442" cy="18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81" descr="D:\research\data-center\HotNets\ra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0660" y="4581128"/>
            <a:ext cx="644499" cy="364130"/>
          </a:xfrm>
          <a:prstGeom prst="rect">
            <a:avLst/>
          </a:prstGeom>
          <a:noFill/>
        </p:spPr>
      </p:pic>
      <p:sp>
        <p:nvSpPr>
          <p:cNvPr id="34" name="Line 82"/>
          <p:cNvSpPr>
            <a:spLocks noChangeShapeType="1"/>
          </p:cNvSpPr>
          <p:nvPr/>
        </p:nvSpPr>
        <p:spPr bwMode="auto">
          <a:xfrm flipH="1">
            <a:off x="2619207" y="4167188"/>
            <a:ext cx="286603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83"/>
          <p:cNvSpPr>
            <a:spLocks noChangeShapeType="1"/>
          </p:cNvSpPr>
          <p:nvPr/>
        </p:nvSpPr>
        <p:spPr bwMode="auto">
          <a:xfrm flipH="1">
            <a:off x="2690858" y="4167188"/>
            <a:ext cx="214952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84"/>
          <p:cNvSpPr>
            <a:spLocks noChangeShapeType="1"/>
          </p:cNvSpPr>
          <p:nvPr/>
        </p:nvSpPr>
        <p:spPr bwMode="auto">
          <a:xfrm flipH="1">
            <a:off x="2762509" y="4167188"/>
            <a:ext cx="143301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85"/>
          <p:cNvSpPr>
            <a:spLocks noChangeShapeType="1"/>
          </p:cNvSpPr>
          <p:nvPr/>
        </p:nvSpPr>
        <p:spPr bwMode="auto">
          <a:xfrm flipH="1">
            <a:off x="2810276" y="4167188"/>
            <a:ext cx="95534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86"/>
          <p:cNvSpPr>
            <a:spLocks noChangeShapeType="1"/>
          </p:cNvSpPr>
          <p:nvPr/>
        </p:nvSpPr>
        <p:spPr bwMode="auto">
          <a:xfrm flipH="1">
            <a:off x="2858043" y="4167188"/>
            <a:ext cx="47767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87"/>
          <p:cNvSpPr>
            <a:spLocks noChangeShapeType="1"/>
          </p:cNvSpPr>
          <p:nvPr/>
        </p:nvSpPr>
        <p:spPr bwMode="auto">
          <a:xfrm flipH="1">
            <a:off x="2905810" y="4167188"/>
            <a:ext cx="0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88"/>
          <p:cNvSpPr>
            <a:spLocks noChangeShapeType="1"/>
          </p:cNvSpPr>
          <p:nvPr/>
        </p:nvSpPr>
        <p:spPr bwMode="auto">
          <a:xfrm>
            <a:off x="2905810" y="4090988"/>
            <a:ext cx="47767" cy="5080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89"/>
          <p:cNvSpPr>
            <a:spLocks noChangeShapeType="1"/>
          </p:cNvSpPr>
          <p:nvPr/>
        </p:nvSpPr>
        <p:spPr bwMode="auto">
          <a:xfrm>
            <a:off x="2905810" y="4090988"/>
            <a:ext cx="95534" cy="5207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90"/>
          <p:cNvSpPr>
            <a:spLocks noChangeShapeType="1"/>
          </p:cNvSpPr>
          <p:nvPr/>
        </p:nvSpPr>
        <p:spPr bwMode="auto">
          <a:xfrm>
            <a:off x="2905810" y="4167188"/>
            <a:ext cx="155243" cy="4445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91"/>
          <p:cNvSpPr>
            <a:spLocks noChangeShapeType="1"/>
          </p:cNvSpPr>
          <p:nvPr/>
        </p:nvSpPr>
        <p:spPr bwMode="auto">
          <a:xfrm>
            <a:off x="2905810" y="4167188"/>
            <a:ext cx="203010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92"/>
          <p:cNvSpPr>
            <a:spLocks noChangeShapeType="1"/>
          </p:cNvSpPr>
          <p:nvPr/>
        </p:nvSpPr>
        <p:spPr bwMode="auto">
          <a:xfrm>
            <a:off x="2905810" y="4167188"/>
            <a:ext cx="250778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93"/>
          <p:cNvSpPr>
            <a:spLocks noChangeShapeType="1"/>
          </p:cNvSpPr>
          <p:nvPr/>
        </p:nvSpPr>
        <p:spPr bwMode="auto">
          <a:xfrm>
            <a:off x="2905810" y="4167188"/>
            <a:ext cx="286603" cy="4445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6" name="Picture 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3157" y="4133085"/>
            <a:ext cx="406442" cy="18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95" descr="D:\research\data-center\HotNets\ra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7167" y="4581128"/>
            <a:ext cx="644499" cy="364130"/>
          </a:xfrm>
          <a:prstGeom prst="rect">
            <a:avLst/>
          </a:prstGeom>
          <a:noFill/>
        </p:spPr>
      </p:pic>
      <p:sp>
        <p:nvSpPr>
          <p:cNvPr id="48" name="Line 96"/>
          <p:cNvSpPr>
            <a:spLocks noChangeShapeType="1"/>
          </p:cNvSpPr>
          <p:nvPr/>
        </p:nvSpPr>
        <p:spPr bwMode="auto">
          <a:xfrm flipH="1">
            <a:off x="3335715" y="4167188"/>
            <a:ext cx="286603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97"/>
          <p:cNvSpPr>
            <a:spLocks noChangeShapeType="1"/>
          </p:cNvSpPr>
          <p:nvPr/>
        </p:nvSpPr>
        <p:spPr bwMode="auto">
          <a:xfrm flipH="1">
            <a:off x="3407366" y="4167188"/>
            <a:ext cx="214952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98"/>
          <p:cNvSpPr>
            <a:spLocks noChangeShapeType="1"/>
          </p:cNvSpPr>
          <p:nvPr/>
        </p:nvSpPr>
        <p:spPr bwMode="auto">
          <a:xfrm flipH="1">
            <a:off x="3479016" y="4167188"/>
            <a:ext cx="143301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99"/>
          <p:cNvSpPr>
            <a:spLocks noChangeShapeType="1"/>
          </p:cNvSpPr>
          <p:nvPr/>
        </p:nvSpPr>
        <p:spPr bwMode="auto">
          <a:xfrm flipH="1">
            <a:off x="3526784" y="4167188"/>
            <a:ext cx="95534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100"/>
          <p:cNvSpPr>
            <a:spLocks noChangeShapeType="1"/>
          </p:cNvSpPr>
          <p:nvPr/>
        </p:nvSpPr>
        <p:spPr bwMode="auto">
          <a:xfrm flipH="1">
            <a:off x="3574551" y="4167188"/>
            <a:ext cx="47767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101"/>
          <p:cNvSpPr>
            <a:spLocks noChangeShapeType="1"/>
          </p:cNvSpPr>
          <p:nvPr/>
        </p:nvSpPr>
        <p:spPr bwMode="auto">
          <a:xfrm flipH="1">
            <a:off x="3622318" y="4167188"/>
            <a:ext cx="0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102"/>
          <p:cNvSpPr>
            <a:spLocks noChangeShapeType="1"/>
          </p:cNvSpPr>
          <p:nvPr/>
        </p:nvSpPr>
        <p:spPr bwMode="auto">
          <a:xfrm>
            <a:off x="3622318" y="4090988"/>
            <a:ext cx="47767" cy="5080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103"/>
          <p:cNvSpPr>
            <a:spLocks noChangeShapeType="1"/>
          </p:cNvSpPr>
          <p:nvPr/>
        </p:nvSpPr>
        <p:spPr bwMode="auto">
          <a:xfrm>
            <a:off x="3622318" y="4090988"/>
            <a:ext cx="95534" cy="5207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104"/>
          <p:cNvSpPr>
            <a:spLocks noChangeShapeType="1"/>
          </p:cNvSpPr>
          <p:nvPr/>
        </p:nvSpPr>
        <p:spPr bwMode="auto">
          <a:xfrm>
            <a:off x="3622318" y="4167188"/>
            <a:ext cx="155243" cy="4445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05"/>
          <p:cNvSpPr>
            <a:spLocks noChangeShapeType="1"/>
          </p:cNvSpPr>
          <p:nvPr/>
        </p:nvSpPr>
        <p:spPr bwMode="auto">
          <a:xfrm>
            <a:off x="3622318" y="4167188"/>
            <a:ext cx="203010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106"/>
          <p:cNvSpPr>
            <a:spLocks noChangeShapeType="1"/>
          </p:cNvSpPr>
          <p:nvPr/>
        </p:nvSpPr>
        <p:spPr bwMode="auto">
          <a:xfrm>
            <a:off x="3622318" y="4167188"/>
            <a:ext cx="250778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107"/>
          <p:cNvSpPr>
            <a:spLocks noChangeShapeType="1"/>
          </p:cNvSpPr>
          <p:nvPr/>
        </p:nvSpPr>
        <p:spPr bwMode="auto">
          <a:xfrm>
            <a:off x="3622318" y="4167188"/>
            <a:ext cx="286603" cy="4445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0" name="Picture 1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665" y="4133085"/>
            <a:ext cx="406442" cy="18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109" descr="D:\research\data-center\HotNets\ra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3675" y="4581128"/>
            <a:ext cx="644499" cy="364130"/>
          </a:xfrm>
          <a:prstGeom prst="rect">
            <a:avLst/>
          </a:prstGeom>
          <a:noFill/>
        </p:spPr>
      </p:pic>
      <p:sp>
        <p:nvSpPr>
          <p:cNvPr id="62" name="Line 110"/>
          <p:cNvSpPr>
            <a:spLocks noChangeShapeType="1"/>
          </p:cNvSpPr>
          <p:nvPr/>
        </p:nvSpPr>
        <p:spPr bwMode="auto">
          <a:xfrm flipH="1">
            <a:off x="4052222" y="4167188"/>
            <a:ext cx="286603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111"/>
          <p:cNvSpPr>
            <a:spLocks noChangeShapeType="1"/>
          </p:cNvSpPr>
          <p:nvPr/>
        </p:nvSpPr>
        <p:spPr bwMode="auto">
          <a:xfrm flipH="1">
            <a:off x="4123873" y="4167188"/>
            <a:ext cx="214952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112"/>
          <p:cNvSpPr>
            <a:spLocks noChangeShapeType="1"/>
          </p:cNvSpPr>
          <p:nvPr/>
        </p:nvSpPr>
        <p:spPr bwMode="auto">
          <a:xfrm flipH="1">
            <a:off x="4195524" y="4167188"/>
            <a:ext cx="143301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113"/>
          <p:cNvSpPr>
            <a:spLocks noChangeShapeType="1"/>
          </p:cNvSpPr>
          <p:nvPr/>
        </p:nvSpPr>
        <p:spPr bwMode="auto">
          <a:xfrm flipH="1">
            <a:off x="4243291" y="4167188"/>
            <a:ext cx="95534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114"/>
          <p:cNvSpPr>
            <a:spLocks noChangeShapeType="1"/>
          </p:cNvSpPr>
          <p:nvPr/>
        </p:nvSpPr>
        <p:spPr bwMode="auto">
          <a:xfrm flipH="1">
            <a:off x="4291058" y="4167188"/>
            <a:ext cx="47767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15"/>
          <p:cNvSpPr>
            <a:spLocks noChangeShapeType="1"/>
          </p:cNvSpPr>
          <p:nvPr/>
        </p:nvSpPr>
        <p:spPr bwMode="auto">
          <a:xfrm flipH="1">
            <a:off x="4338825" y="4167188"/>
            <a:ext cx="0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16"/>
          <p:cNvSpPr>
            <a:spLocks noChangeShapeType="1"/>
          </p:cNvSpPr>
          <p:nvPr/>
        </p:nvSpPr>
        <p:spPr bwMode="auto">
          <a:xfrm>
            <a:off x="4338825" y="4090988"/>
            <a:ext cx="47767" cy="5080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17"/>
          <p:cNvSpPr>
            <a:spLocks noChangeShapeType="1"/>
          </p:cNvSpPr>
          <p:nvPr/>
        </p:nvSpPr>
        <p:spPr bwMode="auto">
          <a:xfrm>
            <a:off x="4338825" y="4090988"/>
            <a:ext cx="95534" cy="5207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118"/>
          <p:cNvSpPr>
            <a:spLocks noChangeShapeType="1"/>
          </p:cNvSpPr>
          <p:nvPr/>
        </p:nvSpPr>
        <p:spPr bwMode="auto">
          <a:xfrm>
            <a:off x="4338825" y="4167188"/>
            <a:ext cx="155243" cy="4445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119"/>
          <p:cNvSpPr>
            <a:spLocks noChangeShapeType="1"/>
          </p:cNvSpPr>
          <p:nvPr/>
        </p:nvSpPr>
        <p:spPr bwMode="auto">
          <a:xfrm>
            <a:off x="4338825" y="4167188"/>
            <a:ext cx="203010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120"/>
          <p:cNvSpPr>
            <a:spLocks noChangeShapeType="1"/>
          </p:cNvSpPr>
          <p:nvPr/>
        </p:nvSpPr>
        <p:spPr bwMode="auto">
          <a:xfrm>
            <a:off x="4338825" y="4167188"/>
            <a:ext cx="250778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121"/>
          <p:cNvSpPr>
            <a:spLocks noChangeShapeType="1"/>
          </p:cNvSpPr>
          <p:nvPr/>
        </p:nvSpPr>
        <p:spPr bwMode="auto">
          <a:xfrm>
            <a:off x="4338825" y="4167188"/>
            <a:ext cx="286603" cy="4445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4" name="Picture 1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6172" y="4133085"/>
            <a:ext cx="406442" cy="18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" name="Picture 123" descr="D:\research\data-center\HotNets\ra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0182" y="4581128"/>
            <a:ext cx="644499" cy="364130"/>
          </a:xfrm>
          <a:prstGeom prst="rect">
            <a:avLst/>
          </a:prstGeom>
          <a:noFill/>
        </p:spPr>
      </p:pic>
      <p:sp>
        <p:nvSpPr>
          <p:cNvPr id="76" name="Line 124"/>
          <p:cNvSpPr>
            <a:spLocks noChangeShapeType="1"/>
          </p:cNvSpPr>
          <p:nvPr/>
        </p:nvSpPr>
        <p:spPr bwMode="auto">
          <a:xfrm flipH="1">
            <a:off x="4768730" y="4167188"/>
            <a:ext cx="286603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Line 125"/>
          <p:cNvSpPr>
            <a:spLocks noChangeShapeType="1"/>
          </p:cNvSpPr>
          <p:nvPr/>
        </p:nvSpPr>
        <p:spPr bwMode="auto">
          <a:xfrm flipH="1">
            <a:off x="4840381" y="4167188"/>
            <a:ext cx="214952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Line 126"/>
          <p:cNvSpPr>
            <a:spLocks noChangeShapeType="1"/>
          </p:cNvSpPr>
          <p:nvPr/>
        </p:nvSpPr>
        <p:spPr bwMode="auto">
          <a:xfrm flipH="1">
            <a:off x="4912031" y="4167188"/>
            <a:ext cx="143301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127"/>
          <p:cNvSpPr>
            <a:spLocks noChangeShapeType="1"/>
          </p:cNvSpPr>
          <p:nvPr/>
        </p:nvSpPr>
        <p:spPr bwMode="auto">
          <a:xfrm flipH="1">
            <a:off x="4959799" y="4167188"/>
            <a:ext cx="95534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Line 128"/>
          <p:cNvSpPr>
            <a:spLocks noChangeShapeType="1"/>
          </p:cNvSpPr>
          <p:nvPr/>
        </p:nvSpPr>
        <p:spPr bwMode="auto">
          <a:xfrm flipH="1">
            <a:off x="5007566" y="4167188"/>
            <a:ext cx="47767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129"/>
          <p:cNvSpPr>
            <a:spLocks noChangeShapeType="1"/>
          </p:cNvSpPr>
          <p:nvPr/>
        </p:nvSpPr>
        <p:spPr bwMode="auto">
          <a:xfrm flipH="1">
            <a:off x="5055333" y="4167188"/>
            <a:ext cx="0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Line 130"/>
          <p:cNvSpPr>
            <a:spLocks noChangeShapeType="1"/>
          </p:cNvSpPr>
          <p:nvPr/>
        </p:nvSpPr>
        <p:spPr bwMode="auto">
          <a:xfrm>
            <a:off x="5055333" y="4090988"/>
            <a:ext cx="47767" cy="5080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Line 131"/>
          <p:cNvSpPr>
            <a:spLocks noChangeShapeType="1"/>
          </p:cNvSpPr>
          <p:nvPr/>
        </p:nvSpPr>
        <p:spPr bwMode="auto">
          <a:xfrm>
            <a:off x="5055333" y="4090988"/>
            <a:ext cx="95534" cy="5207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Line 132"/>
          <p:cNvSpPr>
            <a:spLocks noChangeShapeType="1"/>
          </p:cNvSpPr>
          <p:nvPr/>
        </p:nvSpPr>
        <p:spPr bwMode="auto">
          <a:xfrm>
            <a:off x="5055333" y="4167188"/>
            <a:ext cx="155243" cy="4445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Line 133"/>
          <p:cNvSpPr>
            <a:spLocks noChangeShapeType="1"/>
          </p:cNvSpPr>
          <p:nvPr/>
        </p:nvSpPr>
        <p:spPr bwMode="auto">
          <a:xfrm>
            <a:off x="5055333" y="4167188"/>
            <a:ext cx="203010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Line 134"/>
          <p:cNvSpPr>
            <a:spLocks noChangeShapeType="1"/>
          </p:cNvSpPr>
          <p:nvPr/>
        </p:nvSpPr>
        <p:spPr bwMode="auto">
          <a:xfrm>
            <a:off x="5055333" y="4167188"/>
            <a:ext cx="250778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Line 135"/>
          <p:cNvSpPr>
            <a:spLocks noChangeShapeType="1"/>
          </p:cNvSpPr>
          <p:nvPr/>
        </p:nvSpPr>
        <p:spPr bwMode="auto">
          <a:xfrm>
            <a:off x="5055333" y="4167188"/>
            <a:ext cx="286603" cy="4445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8" name="Picture 1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2680" y="4133085"/>
            <a:ext cx="406442" cy="18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" name="Picture 137" descr="D:\research\data-center\HotNets\ra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6690" y="4581128"/>
            <a:ext cx="644499" cy="364130"/>
          </a:xfrm>
          <a:prstGeom prst="rect">
            <a:avLst/>
          </a:prstGeom>
          <a:noFill/>
        </p:spPr>
      </p:pic>
      <p:sp>
        <p:nvSpPr>
          <p:cNvPr id="90" name="Line 138"/>
          <p:cNvSpPr>
            <a:spLocks noChangeShapeType="1"/>
          </p:cNvSpPr>
          <p:nvPr/>
        </p:nvSpPr>
        <p:spPr bwMode="auto">
          <a:xfrm flipH="1">
            <a:off x="5485237" y="4167188"/>
            <a:ext cx="286603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Line 139"/>
          <p:cNvSpPr>
            <a:spLocks noChangeShapeType="1"/>
          </p:cNvSpPr>
          <p:nvPr/>
        </p:nvSpPr>
        <p:spPr bwMode="auto">
          <a:xfrm flipH="1">
            <a:off x="5556888" y="4167188"/>
            <a:ext cx="214952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Line 140"/>
          <p:cNvSpPr>
            <a:spLocks noChangeShapeType="1"/>
          </p:cNvSpPr>
          <p:nvPr/>
        </p:nvSpPr>
        <p:spPr bwMode="auto">
          <a:xfrm flipH="1">
            <a:off x="5628539" y="4167188"/>
            <a:ext cx="143301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Line 141"/>
          <p:cNvSpPr>
            <a:spLocks noChangeShapeType="1"/>
          </p:cNvSpPr>
          <p:nvPr/>
        </p:nvSpPr>
        <p:spPr bwMode="auto">
          <a:xfrm flipH="1">
            <a:off x="5676306" y="4167188"/>
            <a:ext cx="95534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Line 142"/>
          <p:cNvSpPr>
            <a:spLocks noChangeShapeType="1"/>
          </p:cNvSpPr>
          <p:nvPr/>
        </p:nvSpPr>
        <p:spPr bwMode="auto">
          <a:xfrm flipH="1">
            <a:off x="5724073" y="4167188"/>
            <a:ext cx="47767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Line 143"/>
          <p:cNvSpPr>
            <a:spLocks noChangeShapeType="1"/>
          </p:cNvSpPr>
          <p:nvPr/>
        </p:nvSpPr>
        <p:spPr bwMode="auto">
          <a:xfrm flipH="1">
            <a:off x="5771840" y="4167188"/>
            <a:ext cx="0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Line 144"/>
          <p:cNvSpPr>
            <a:spLocks noChangeShapeType="1"/>
          </p:cNvSpPr>
          <p:nvPr/>
        </p:nvSpPr>
        <p:spPr bwMode="auto">
          <a:xfrm>
            <a:off x="5771840" y="4090988"/>
            <a:ext cx="47767" cy="5080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Line 145"/>
          <p:cNvSpPr>
            <a:spLocks noChangeShapeType="1"/>
          </p:cNvSpPr>
          <p:nvPr/>
        </p:nvSpPr>
        <p:spPr bwMode="auto">
          <a:xfrm>
            <a:off x="5771840" y="4090988"/>
            <a:ext cx="95534" cy="5207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Line 146"/>
          <p:cNvSpPr>
            <a:spLocks noChangeShapeType="1"/>
          </p:cNvSpPr>
          <p:nvPr/>
        </p:nvSpPr>
        <p:spPr bwMode="auto">
          <a:xfrm>
            <a:off x="5771840" y="4167188"/>
            <a:ext cx="155243" cy="4445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Line 147"/>
          <p:cNvSpPr>
            <a:spLocks noChangeShapeType="1"/>
          </p:cNvSpPr>
          <p:nvPr/>
        </p:nvSpPr>
        <p:spPr bwMode="auto">
          <a:xfrm>
            <a:off x="5771840" y="4167188"/>
            <a:ext cx="203010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Line 148"/>
          <p:cNvSpPr>
            <a:spLocks noChangeShapeType="1"/>
          </p:cNvSpPr>
          <p:nvPr/>
        </p:nvSpPr>
        <p:spPr bwMode="auto">
          <a:xfrm>
            <a:off x="5771840" y="4167188"/>
            <a:ext cx="250778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149"/>
          <p:cNvSpPr>
            <a:spLocks noChangeShapeType="1"/>
          </p:cNvSpPr>
          <p:nvPr/>
        </p:nvSpPr>
        <p:spPr bwMode="auto">
          <a:xfrm>
            <a:off x="5771840" y="4167188"/>
            <a:ext cx="286603" cy="4445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2" name="Picture 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9187" y="4133085"/>
            <a:ext cx="406442" cy="18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" name="Picture 1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0490" y="2921422"/>
            <a:ext cx="611510" cy="28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" name="Picture 1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9674" y="2924944"/>
            <a:ext cx="614214" cy="28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" name="Picture 1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2788" y="1412776"/>
            <a:ext cx="633838" cy="29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" name="Picture 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894550"/>
            <a:ext cx="648072" cy="29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9" name="Line 124"/>
          <p:cNvSpPr>
            <a:spLocks noChangeShapeType="1"/>
          </p:cNvSpPr>
          <p:nvPr/>
        </p:nvSpPr>
        <p:spPr bwMode="auto">
          <a:xfrm flipH="1">
            <a:off x="6273877" y="4171380"/>
            <a:ext cx="286603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Line 125"/>
          <p:cNvSpPr>
            <a:spLocks noChangeShapeType="1"/>
          </p:cNvSpPr>
          <p:nvPr/>
        </p:nvSpPr>
        <p:spPr bwMode="auto">
          <a:xfrm flipH="1">
            <a:off x="6345528" y="4171380"/>
            <a:ext cx="214952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Line 126"/>
          <p:cNvSpPr>
            <a:spLocks noChangeShapeType="1"/>
          </p:cNvSpPr>
          <p:nvPr/>
        </p:nvSpPr>
        <p:spPr bwMode="auto">
          <a:xfrm flipH="1">
            <a:off x="6417178" y="4171380"/>
            <a:ext cx="143301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Line 127"/>
          <p:cNvSpPr>
            <a:spLocks noChangeShapeType="1"/>
          </p:cNvSpPr>
          <p:nvPr/>
        </p:nvSpPr>
        <p:spPr bwMode="auto">
          <a:xfrm flipH="1">
            <a:off x="6464946" y="4171380"/>
            <a:ext cx="95534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Line 128"/>
          <p:cNvSpPr>
            <a:spLocks noChangeShapeType="1"/>
          </p:cNvSpPr>
          <p:nvPr/>
        </p:nvSpPr>
        <p:spPr bwMode="auto">
          <a:xfrm flipH="1">
            <a:off x="6512713" y="4171380"/>
            <a:ext cx="47767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Line 129"/>
          <p:cNvSpPr>
            <a:spLocks noChangeShapeType="1"/>
          </p:cNvSpPr>
          <p:nvPr/>
        </p:nvSpPr>
        <p:spPr bwMode="auto">
          <a:xfrm flipH="1">
            <a:off x="6560480" y="4171380"/>
            <a:ext cx="0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Line 130"/>
          <p:cNvSpPr>
            <a:spLocks noChangeShapeType="1"/>
          </p:cNvSpPr>
          <p:nvPr/>
        </p:nvSpPr>
        <p:spPr bwMode="auto">
          <a:xfrm>
            <a:off x="6560480" y="4095180"/>
            <a:ext cx="47767" cy="5080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Line 131"/>
          <p:cNvSpPr>
            <a:spLocks noChangeShapeType="1"/>
          </p:cNvSpPr>
          <p:nvPr/>
        </p:nvSpPr>
        <p:spPr bwMode="auto">
          <a:xfrm>
            <a:off x="6560480" y="4095180"/>
            <a:ext cx="95534" cy="5207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Line 132"/>
          <p:cNvSpPr>
            <a:spLocks noChangeShapeType="1"/>
          </p:cNvSpPr>
          <p:nvPr/>
        </p:nvSpPr>
        <p:spPr bwMode="auto">
          <a:xfrm>
            <a:off x="6560480" y="4171380"/>
            <a:ext cx="155243" cy="4445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Line 133"/>
          <p:cNvSpPr>
            <a:spLocks noChangeShapeType="1"/>
          </p:cNvSpPr>
          <p:nvPr/>
        </p:nvSpPr>
        <p:spPr bwMode="auto">
          <a:xfrm>
            <a:off x="6560480" y="4171380"/>
            <a:ext cx="203010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Line 134"/>
          <p:cNvSpPr>
            <a:spLocks noChangeShapeType="1"/>
          </p:cNvSpPr>
          <p:nvPr/>
        </p:nvSpPr>
        <p:spPr bwMode="auto">
          <a:xfrm>
            <a:off x="6560480" y="4171380"/>
            <a:ext cx="250778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Line 135"/>
          <p:cNvSpPr>
            <a:spLocks noChangeShapeType="1"/>
          </p:cNvSpPr>
          <p:nvPr/>
        </p:nvSpPr>
        <p:spPr bwMode="auto">
          <a:xfrm>
            <a:off x="6560480" y="4171380"/>
            <a:ext cx="286603" cy="4445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1" name="Picture 1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827" y="4137277"/>
            <a:ext cx="406442" cy="18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" name="Picture 137" descr="D:\research\data-center\HotNets\ra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1837" y="4585320"/>
            <a:ext cx="644499" cy="364130"/>
          </a:xfrm>
          <a:prstGeom prst="rect">
            <a:avLst/>
          </a:prstGeom>
          <a:noFill/>
        </p:spPr>
      </p:pic>
      <p:sp>
        <p:nvSpPr>
          <p:cNvPr id="123" name="Line 138"/>
          <p:cNvSpPr>
            <a:spLocks noChangeShapeType="1"/>
          </p:cNvSpPr>
          <p:nvPr/>
        </p:nvSpPr>
        <p:spPr bwMode="auto">
          <a:xfrm flipH="1">
            <a:off x="6990384" y="4171380"/>
            <a:ext cx="286603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Line 139"/>
          <p:cNvSpPr>
            <a:spLocks noChangeShapeType="1"/>
          </p:cNvSpPr>
          <p:nvPr/>
        </p:nvSpPr>
        <p:spPr bwMode="auto">
          <a:xfrm flipH="1">
            <a:off x="7062035" y="4171380"/>
            <a:ext cx="214952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Line 140"/>
          <p:cNvSpPr>
            <a:spLocks noChangeShapeType="1"/>
          </p:cNvSpPr>
          <p:nvPr/>
        </p:nvSpPr>
        <p:spPr bwMode="auto">
          <a:xfrm flipH="1">
            <a:off x="7133686" y="4171380"/>
            <a:ext cx="143301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Line 141"/>
          <p:cNvSpPr>
            <a:spLocks noChangeShapeType="1"/>
          </p:cNvSpPr>
          <p:nvPr/>
        </p:nvSpPr>
        <p:spPr bwMode="auto">
          <a:xfrm flipH="1">
            <a:off x="7181453" y="4171380"/>
            <a:ext cx="95534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Line 142"/>
          <p:cNvSpPr>
            <a:spLocks noChangeShapeType="1"/>
          </p:cNvSpPr>
          <p:nvPr/>
        </p:nvSpPr>
        <p:spPr bwMode="auto">
          <a:xfrm flipH="1">
            <a:off x="7229220" y="4171380"/>
            <a:ext cx="47767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Line 143"/>
          <p:cNvSpPr>
            <a:spLocks noChangeShapeType="1"/>
          </p:cNvSpPr>
          <p:nvPr/>
        </p:nvSpPr>
        <p:spPr bwMode="auto">
          <a:xfrm flipH="1">
            <a:off x="7276987" y="4171380"/>
            <a:ext cx="0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Line 144"/>
          <p:cNvSpPr>
            <a:spLocks noChangeShapeType="1"/>
          </p:cNvSpPr>
          <p:nvPr/>
        </p:nvSpPr>
        <p:spPr bwMode="auto">
          <a:xfrm>
            <a:off x="7276987" y="4095180"/>
            <a:ext cx="47767" cy="5080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Line 145"/>
          <p:cNvSpPr>
            <a:spLocks noChangeShapeType="1"/>
          </p:cNvSpPr>
          <p:nvPr/>
        </p:nvSpPr>
        <p:spPr bwMode="auto">
          <a:xfrm>
            <a:off x="7276987" y="4095180"/>
            <a:ext cx="95534" cy="5207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Line 146"/>
          <p:cNvSpPr>
            <a:spLocks noChangeShapeType="1"/>
          </p:cNvSpPr>
          <p:nvPr/>
        </p:nvSpPr>
        <p:spPr bwMode="auto">
          <a:xfrm>
            <a:off x="7276987" y="4171380"/>
            <a:ext cx="155243" cy="4445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Line 147"/>
          <p:cNvSpPr>
            <a:spLocks noChangeShapeType="1"/>
          </p:cNvSpPr>
          <p:nvPr/>
        </p:nvSpPr>
        <p:spPr bwMode="auto">
          <a:xfrm>
            <a:off x="7276987" y="4171380"/>
            <a:ext cx="203010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Line 148"/>
          <p:cNvSpPr>
            <a:spLocks noChangeShapeType="1"/>
          </p:cNvSpPr>
          <p:nvPr/>
        </p:nvSpPr>
        <p:spPr bwMode="auto">
          <a:xfrm>
            <a:off x="7276987" y="4171380"/>
            <a:ext cx="250778" cy="4572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Line 149"/>
          <p:cNvSpPr>
            <a:spLocks noChangeShapeType="1"/>
          </p:cNvSpPr>
          <p:nvPr/>
        </p:nvSpPr>
        <p:spPr bwMode="auto">
          <a:xfrm>
            <a:off x="7276987" y="4171380"/>
            <a:ext cx="286603" cy="4445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5" name="Picture 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4334" y="4137277"/>
            <a:ext cx="406442" cy="18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" name="Picture 137" descr="D:\research\data-center\HotNets\ra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1757" y="4588916"/>
            <a:ext cx="644499" cy="364130"/>
          </a:xfrm>
          <a:prstGeom prst="rect">
            <a:avLst/>
          </a:prstGeom>
          <a:noFill/>
        </p:spPr>
      </p:pic>
      <p:pic>
        <p:nvPicPr>
          <p:cNvPr id="137" name="Picture 1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6520" y="1391246"/>
            <a:ext cx="619616" cy="28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9" name="直接连接符 138"/>
          <p:cNvCxnSpPr>
            <a:stCxn id="32" idx="0"/>
            <a:endCxn id="104" idx="2"/>
          </p:cNvCxnSpPr>
          <p:nvPr/>
        </p:nvCxnSpPr>
        <p:spPr>
          <a:xfrm flipV="1">
            <a:off x="2189871" y="3206754"/>
            <a:ext cx="1066910" cy="91241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/>
          <p:cNvCxnSpPr>
            <a:stCxn id="32" idx="0"/>
            <a:endCxn id="103" idx="2"/>
          </p:cNvCxnSpPr>
          <p:nvPr/>
        </p:nvCxnSpPr>
        <p:spPr>
          <a:xfrm flipV="1">
            <a:off x="2189871" y="3201991"/>
            <a:ext cx="2076374" cy="91717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>
            <a:stCxn id="46" idx="0"/>
            <a:endCxn id="104" idx="2"/>
          </p:cNvCxnSpPr>
          <p:nvPr/>
        </p:nvCxnSpPr>
        <p:spPr>
          <a:xfrm flipV="1">
            <a:off x="2906378" y="3206754"/>
            <a:ext cx="350403" cy="92633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>
            <a:stCxn id="46" idx="0"/>
            <a:endCxn id="103" idx="2"/>
          </p:cNvCxnSpPr>
          <p:nvPr/>
        </p:nvCxnSpPr>
        <p:spPr>
          <a:xfrm flipV="1">
            <a:off x="2906378" y="3201991"/>
            <a:ext cx="1359867" cy="93109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>
            <a:stCxn id="60" idx="0"/>
            <a:endCxn id="104" idx="2"/>
          </p:cNvCxnSpPr>
          <p:nvPr/>
        </p:nvCxnSpPr>
        <p:spPr>
          <a:xfrm flipH="1" flipV="1">
            <a:off x="3256781" y="3206754"/>
            <a:ext cx="366105" cy="92633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>
            <a:stCxn id="60" idx="0"/>
            <a:endCxn id="103" idx="2"/>
          </p:cNvCxnSpPr>
          <p:nvPr/>
        </p:nvCxnSpPr>
        <p:spPr>
          <a:xfrm flipV="1">
            <a:off x="3622886" y="3201991"/>
            <a:ext cx="643359" cy="93109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>
            <a:stCxn id="74" idx="0"/>
            <a:endCxn id="104" idx="2"/>
          </p:cNvCxnSpPr>
          <p:nvPr/>
        </p:nvCxnSpPr>
        <p:spPr>
          <a:xfrm flipH="1" flipV="1">
            <a:off x="3256781" y="3206754"/>
            <a:ext cx="1082612" cy="92633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>
            <a:stCxn id="74" idx="0"/>
            <a:endCxn id="103" idx="2"/>
          </p:cNvCxnSpPr>
          <p:nvPr/>
        </p:nvCxnSpPr>
        <p:spPr>
          <a:xfrm flipH="1" flipV="1">
            <a:off x="4266245" y="3201991"/>
            <a:ext cx="73148" cy="93109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/>
          <p:cNvCxnSpPr>
            <a:stCxn id="104" idx="0"/>
            <a:endCxn id="105" idx="2"/>
          </p:cNvCxnSpPr>
          <p:nvPr/>
        </p:nvCxnSpPr>
        <p:spPr>
          <a:xfrm flipV="1">
            <a:off x="3256781" y="1703590"/>
            <a:ext cx="792926" cy="122135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/>
          <p:cNvCxnSpPr>
            <a:stCxn id="104" idx="0"/>
            <a:endCxn id="137" idx="2"/>
          </p:cNvCxnSpPr>
          <p:nvPr/>
        </p:nvCxnSpPr>
        <p:spPr>
          <a:xfrm flipV="1">
            <a:off x="3256781" y="1675535"/>
            <a:ext cx="2229547" cy="124940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/>
          <p:cNvCxnSpPr>
            <a:stCxn id="103" idx="0"/>
            <a:endCxn id="105" idx="2"/>
          </p:cNvCxnSpPr>
          <p:nvPr/>
        </p:nvCxnSpPr>
        <p:spPr>
          <a:xfrm flipH="1" flipV="1">
            <a:off x="4049707" y="1703590"/>
            <a:ext cx="216538" cy="121783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连接符 162"/>
          <p:cNvCxnSpPr>
            <a:stCxn id="103" idx="0"/>
            <a:endCxn id="137" idx="2"/>
          </p:cNvCxnSpPr>
          <p:nvPr/>
        </p:nvCxnSpPr>
        <p:spPr>
          <a:xfrm flipV="1">
            <a:off x="4266245" y="1675535"/>
            <a:ext cx="1220083" cy="124588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接连接符 164"/>
          <p:cNvCxnSpPr>
            <a:stCxn id="18" idx="0"/>
            <a:endCxn id="105" idx="2"/>
          </p:cNvCxnSpPr>
          <p:nvPr/>
        </p:nvCxnSpPr>
        <p:spPr>
          <a:xfrm flipH="1" flipV="1">
            <a:off x="4049707" y="1703590"/>
            <a:ext cx="1116080" cy="120354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连接符 166"/>
          <p:cNvCxnSpPr>
            <a:stCxn id="108" idx="0"/>
            <a:endCxn id="105" idx="2"/>
          </p:cNvCxnSpPr>
          <p:nvPr/>
        </p:nvCxnSpPr>
        <p:spPr>
          <a:xfrm flipH="1" flipV="1">
            <a:off x="4049707" y="1703590"/>
            <a:ext cx="2070465" cy="119096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连接符 170"/>
          <p:cNvCxnSpPr>
            <a:stCxn id="18" idx="0"/>
            <a:endCxn id="137" idx="2"/>
          </p:cNvCxnSpPr>
          <p:nvPr/>
        </p:nvCxnSpPr>
        <p:spPr>
          <a:xfrm flipV="1">
            <a:off x="5165787" y="1675535"/>
            <a:ext cx="320541" cy="123159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接连接符 172"/>
          <p:cNvCxnSpPr>
            <a:stCxn id="108" idx="0"/>
            <a:endCxn id="137" idx="2"/>
          </p:cNvCxnSpPr>
          <p:nvPr/>
        </p:nvCxnSpPr>
        <p:spPr>
          <a:xfrm flipH="1" flipV="1">
            <a:off x="5486328" y="1675535"/>
            <a:ext cx="633844" cy="121901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stCxn id="105" idx="3"/>
            <a:endCxn id="137" idx="1"/>
          </p:cNvCxnSpPr>
          <p:nvPr/>
        </p:nvCxnSpPr>
        <p:spPr>
          <a:xfrm flipV="1">
            <a:off x="4366626" y="1533391"/>
            <a:ext cx="809894" cy="2479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/>
          <p:cNvCxnSpPr>
            <a:stCxn id="88" idx="0"/>
            <a:endCxn id="18" idx="2"/>
          </p:cNvCxnSpPr>
          <p:nvPr/>
        </p:nvCxnSpPr>
        <p:spPr>
          <a:xfrm flipV="1">
            <a:off x="5055901" y="3187704"/>
            <a:ext cx="109886" cy="94538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179"/>
          <p:cNvCxnSpPr>
            <a:stCxn id="88" idx="0"/>
            <a:endCxn id="108" idx="2"/>
          </p:cNvCxnSpPr>
          <p:nvPr/>
        </p:nvCxnSpPr>
        <p:spPr>
          <a:xfrm flipV="1">
            <a:off x="5055901" y="3191895"/>
            <a:ext cx="1064271" cy="94119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/>
          <p:cNvCxnSpPr>
            <a:stCxn id="102" idx="0"/>
            <a:endCxn id="18" idx="2"/>
          </p:cNvCxnSpPr>
          <p:nvPr/>
        </p:nvCxnSpPr>
        <p:spPr>
          <a:xfrm flipH="1" flipV="1">
            <a:off x="5165787" y="3187704"/>
            <a:ext cx="606621" cy="94538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连接符 183"/>
          <p:cNvCxnSpPr>
            <a:stCxn id="102" idx="0"/>
            <a:endCxn id="108" idx="2"/>
          </p:cNvCxnSpPr>
          <p:nvPr/>
        </p:nvCxnSpPr>
        <p:spPr>
          <a:xfrm flipV="1">
            <a:off x="5772408" y="3191895"/>
            <a:ext cx="347764" cy="94119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接连接符 185"/>
          <p:cNvCxnSpPr>
            <a:stCxn id="121" idx="0"/>
            <a:endCxn id="18" idx="2"/>
          </p:cNvCxnSpPr>
          <p:nvPr/>
        </p:nvCxnSpPr>
        <p:spPr>
          <a:xfrm flipH="1" flipV="1">
            <a:off x="5165787" y="3187704"/>
            <a:ext cx="1395261" cy="94957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连接符 187"/>
          <p:cNvCxnSpPr>
            <a:stCxn id="135" idx="0"/>
            <a:endCxn id="18" idx="2"/>
          </p:cNvCxnSpPr>
          <p:nvPr/>
        </p:nvCxnSpPr>
        <p:spPr>
          <a:xfrm flipH="1" flipV="1">
            <a:off x="5165787" y="3187704"/>
            <a:ext cx="2111768" cy="94957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接连接符 189"/>
          <p:cNvCxnSpPr>
            <a:stCxn id="121" idx="0"/>
            <a:endCxn id="108" idx="2"/>
          </p:cNvCxnSpPr>
          <p:nvPr/>
        </p:nvCxnSpPr>
        <p:spPr>
          <a:xfrm flipH="1" flipV="1">
            <a:off x="6120172" y="3191895"/>
            <a:ext cx="440876" cy="94538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接连接符 191"/>
          <p:cNvCxnSpPr>
            <a:stCxn id="135" idx="0"/>
            <a:endCxn id="108" idx="2"/>
          </p:cNvCxnSpPr>
          <p:nvPr/>
        </p:nvCxnSpPr>
        <p:spPr>
          <a:xfrm flipH="1" flipV="1">
            <a:off x="6120172" y="3191895"/>
            <a:ext cx="1157383" cy="94538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263"/>
          <p:cNvSpPr txBox="1"/>
          <p:nvPr/>
        </p:nvSpPr>
        <p:spPr>
          <a:xfrm>
            <a:off x="2267744" y="418101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1:1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2051720" y="4941168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DCN structure adapted from Cisco</a:t>
            </a:r>
            <a:endParaRPr lang="en-US" sz="2400" dirty="0"/>
          </a:p>
        </p:txBody>
      </p:sp>
      <p:sp>
        <p:nvSpPr>
          <p:cNvPr id="156" name="云形 155"/>
          <p:cNvSpPr/>
          <p:nvPr/>
        </p:nvSpPr>
        <p:spPr>
          <a:xfrm>
            <a:off x="2555776" y="3429000"/>
            <a:ext cx="1944216" cy="576064"/>
          </a:xfrm>
          <a:prstGeom prst="cloud">
            <a:avLst/>
          </a:prstGeom>
          <a:solidFill>
            <a:srgbClr val="4F81BD">
              <a:alpha val="45098"/>
            </a:srgbClr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1:5 ~ 1:20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58" name="云形 157"/>
          <p:cNvSpPr/>
          <p:nvPr/>
        </p:nvSpPr>
        <p:spPr>
          <a:xfrm>
            <a:off x="3779912" y="1916832"/>
            <a:ext cx="1872208" cy="648072"/>
          </a:xfrm>
          <a:prstGeom prst="cloud">
            <a:avLst/>
          </a:prstGeom>
          <a:solidFill>
            <a:srgbClr val="4F81BD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1:240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59" name="矩形 158"/>
          <p:cNvSpPr/>
          <p:nvPr/>
        </p:nvSpPr>
        <p:spPr>
          <a:xfrm>
            <a:off x="6660232" y="1700808"/>
            <a:ext cx="2160240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Serious communication bottleneck!</a:t>
            </a:r>
            <a:endParaRPr lang="en-US" sz="2400" dirty="0"/>
          </a:p>
        </p:txBody>
      </p:sp>
      <p:cxnSp>
        <p:nvCxnSpPr>
          <p:cNvPr id="162" name="直接箭头连接符 161"/>
          <p:cNvCxnSpPr/>
          <p:nvPr/>
        </p:nvCxnSpPr>
        <p:spPr>
          <a:xfrm flipH="1" flipV="1">
            <a:off x="5722568" y="2240868"/>
            <a:ext cx="937664" cy="36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6" name="直接箭头连接符 165"/>
          <p:cNvCxnSpPr/>
          <p:nvPr/>
        </p:nvCxnSpPr>
        <p:spPr>
          <a:xfrm flipH="1">
            <a:off x="4572000" y="2276872"/>
            <a:ext cx="2088232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0" name="Vertical Scroll 60"/>
          <p:cNvSpPr/>
          <p:nvPr/>
        </p:nvSpPr>
        <p:spPr>
          <a:xfrm>
            <a:off x="0" y="2428868"/>
            <a:ext cx="3500430" cy="2714644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dirty="0" smtClean="0">
                <a:solidFill>
                  <a:srgbClr val="0000FF"/>
                </a:solidFill>
                <a:cs typeface="Apple Casual"/>
              </a:rPr>
              <a:t>Considerations:</a:t>
            </a:r>
            <a:endParaRPr lang="en-US" sz="2400" dirty="0">
              <a:solidFill>
                <a:srgbClr val="0000FF"/>
              </a:solidFill>
              <a:cs typeface="Apple Casual"/>
            </a:endParaRPr>
          </a:p>
          <a:p>
            <a:pPr lvl="0"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cs typeface="Apple Casual"/>
              </a:rPr>
              <a:t> Bandwidth</a:t>
            </a:r>
          </a:p>
          <a:p>
            <a:pPr lvl="0"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cs typeface="Apple Casual"/>
              </a:rPr>
              <a:t> Wiring complexity</a:t>
            </a:r>
          </a:p>
          <a:p>
            <a:pPr lvl="0"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cs typeface="Apple Casual"/>
              </a:rPr>
              <a:t> Power consumption</a:t>
            </a:r>
          </a:p>
          <a:p>
            <a:pPr lvl="0"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cs typeface="Apple Casual"/>
              </a:rPr>
              <a:t> Network cost</a:t>
            </a:r>
          </a:p>
          <a:p>
            <a:pPr lvl="0"/>
            <a:r>
              <a:rPr lang="en-US" sz="2800" dirty="0" smtClean="0">
                <a:solidFill>
                  <a:prstClr val="black"/>
                </a:solidFill>
                <a:cs typeface="Apple Casual"/>
              </a:rPr>
              <a:t>…</a:t>
            </a:r>
          </a:p>
        </p:txBody>
      </p:sp>
      <p:sp>
        <p:nvSpPr>
          <p:cNvPr id="272" name="矩形 271"/>
          <p:cNvSpPr/>
          <p:nvPr/>
        </p:nvSpPr>
        <p:spPr>
          <a:xfrm>
            <a:off x="571472" y="5572140"/>
            <a:ext cx="8143932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Efficient DCN architecture is desirable, but challenging</a:t>
            </a:r>
            <a:endParaRPr lang="en-US" sz="2800" dirty="0"/>
          </a:p>
        </p:txBody>
      </p:sp>
      <p:cxnSp>
        <p:nvCxnSpPr>
          <p:cNvPr id="168" name="直接箭头连接符 167"/>
          <p:cNvCxnSpPr/>
          <p:nvPr/>
        </p:nvCxnSpPr>
        <p:spPr>
          <a:xfrm rot="5400000" flipH="1" flipV="1">
            <a:off x="715142" y="5214950"/>
            <a:ext cx="856462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12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/>
      <p:bldP spid="156" grpId="0" animBg="1"/>
      <p:bldP spid="158" grpId="0" animBg="1"/>
      <p:bldP spid="159" grpId="0" animBg="1"/>
      <p:bldP spid="160" grpId="0" animBg="1"/>
      <p:bldP spid="2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Recent Efforts and Their Problems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67" name="Rectangle 4"/>
          <p:cNvSpPr>
            <a:spLocks noChangeArrowheads="1"/>
          </p:cNvSpPr>
          <p:nvPr/>
        </p:nvSpPr>
        <p:spPr bwMode="auto">
          <a:xfrm>
            <a:off x="395536" y="1268760"/>
            <a:ext cx="2520280" cy="1291239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CN" sz="2800" dirty="0" smtClean="0">
                <a:latin typeface="+mn-lt"/>
              </a:rPr>
              <a:t>All-electrical</a:t>
            </a:r>
          </a:p>
          <a:p>
            <a:pPr algn="ctr">
              <a:defRPr/>
            </a:pPr>
            <a:r>
              <a:rPr lang="en-US" altLang="zh-CN" sz="2800" dirty="0" smtClean="0"/>
              <a:t>(static)</a:t>
            </a:r>
            <a:endParaRPr lang="en-US" altLang="zh-CN" sz="2800" dirty="0">
              <a:latin typeface="+mn-lt"/>
            </a:endParaRPr>
          </a:p>
        </p:txBody>
      </p:sp>
      <p:sp>
        <p:nvSpPr>
          <p:cNvPr id="970" name="Rectangle 7"/>
          <p:cNvSpPr>
            <a:spLocks noChangeArrowheads="1"/>
          </p:cNvSpPr>
          <p:nvPr/>
        </p:nvSpPr>
        <p:spPr bwMode="auto">
          <a:xfrm>
            <a:off x="395536" y="3140968"/>
            <a:ext cx="2520280" cy="1224136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CN" sz="2400" dirty="0" err="1" smtClean="0">
                <a:latin typeface="+mn-lt"/>
              </a:rPr>
              <a:t>Fattree</a:t>
            </a:r>
            <a:r>
              <a:rPr lang="en-US" altLang="zh-CN" sz="2400" dirty="0" smtClean="0">
                <a:latin typeface="+mn-lt"/>
              </a:rPr>
              <a:t>, </a:t>
            </a:r>
            <a:r>
              <a:rPr lang="en-US" altLang="zh-CN" sz="2400" dirty="0" err="1" smtClean="0">
                <a:latin typeface="+mn-lt"/>
              </a:rPr>
              <a:t>BCube</a:t>
            </a:r>
            <a:r>
              <a:rPr lang="en-US" altLang="zh-CN" sz="2400" dirty="0" smtClean="0"/>
              <a:t>, </a:t>
            </a:r>
          </a:p>
          <a:p>
            <a:pPr algn="ctr">
              <a:defRPr/>
            </a:pPr>
            <a:r>
              <a:rPr lang="en-US" altLang="zh-CN" sz="2400" dirty="0" smtClean="0"/>
              <a:t>VL2, </a:t>
            </a:r>
            <a:r>
              <a:rPr lang="en-US" altLang="zh-CN" sz="2400" dirty="0" err="1" smtClean="0">
                <a:latin typeface="+mn-lt"/>
              </a:rPr>
              <a:t>PortLand</a:t>
            </a:r>
            <a:r>
              <a:rPr lang="en-US" altLang="zh-CN" sz="2400" dirty="0" smtClean="0"/>
              <a:t> </a:t>
            </a:r>
            <a:endParaRPr lang="en-US" altLang="zh-CN" sz="2400" dirty="0">
              <a:latin typeface="+mn-lt"/>
            </a:endParaRPr>
          </a:p>
          <a:p>
            <a:pPr algn="ctr">
              <a:defRPr/>
            </a:pPr>
            <a:r>
              <a:rPr lang="en-US" altLang="zh-CN" sz="2400" dirty="0" smtClean="0">
                <a:latin typeface="+mn-lt"/>
              </a:rPr>
              <a:t>[SIGCOMM’08 ’09]</a:t>
            </a:r>
            <a:endParaRPr lang="en-US" altLang="zh-CN" sz="2400" dirty="0">
              <a:latin typeface="+mn-lt"/>
            </a:endParaRPr>
          </a:p>
        </p:txBody>
      </p:sp>
      <p:sp>
        <p:nvSpPr>
          <p:cNvPr id="380" name="上下箭头 379"/>
          <p:cNvSpPr/>
          <p:nvPr/>
        </p:nvSpPr>
        <p:spPr>
          <a:xfrm>
            <a:off x="1403648" y="2636912"/>
            <a:ext cx="288032" cy="432048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上下箭头 380"/>
          <p:cNvSpPr/>
          <p:nvPr/>
        </p:nvSpPr>
        <p:spPr>
          <a:xfrm>
            <a:off x="1403648" y="4437112"/>
            <a:ext cx="288032" cy="432048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3" name="组合 952"/>
          <p:cNvGrpSpPr/>
          <p:nvPr/>
        </p:nvGrpSpPr>
        <p:grpSpPr>
          <a:xfrm>
            <a:off x="3573008" y="1124744"/>
            <a:ext cx="3888432" cy="2664296"/>
            <a:chOff x="4211960" y="1124744"/>
            <a:chExt cx="3888432" cy="2664296"/>
          </a:xfrm>
        </p:grpSpPr>
        <p:grpSp>
          <p:nvGrpSpPr>
            <p:cNvPr id="386" name="Group 555"/>
            <p:cNvGrpSpPr>
              <a:grpSpLocks/>
            </p:cNvGrpSpPr>
            <p:nvPr/>
          </p:nvGrpSpPr>
          <p:grpSpPr bwMode="auto">
            <a:xfrm>
              <a:off x="4211960" y="1124744"/>
              <a:ext cx="3888432" cy="2304257"/>
              <a:chOff x="761997" y="2057400"/>
              <a:chExt cx="7543809" cy="3064704"/>
            </a:xfrm>
          </p:grpSpPr>
          <p:cxnSp>
            <p:nvCxnSpPr>
              <p:cNvPr id="387" name="Straight Connector 551"/>
              <p:cNvCxnSpPr>
                <a:cxnSpLocks noChangeShapeType="1"/>
              </p:cNvCxnSpPr>
              <p:nvPr/>
            </p:nvCxnSpPr>
            <p:spPr bwMode="auto">
              <a:xfrm rot="10800000" flipV="1">
                <a:off x="1034680" y="2362202"/>
                <a:ext cx="1860921" cy="1203446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388" name="Straight Connector 554"/>
              <p:cNvCxnSpPr>
                <a:cxnSpLocks noChangeShapeType="1"/>
              </p:cNvCxnSpPr>
              <p:nvPr/>
            </p:nvCxnSpPr>
            <p:spPr bwMode="auto">
              <a:xfrm rot="10800000" flipV="1">
                <a:off x="1137834" y="2362199"/>
                <a:ext cx="2367366" cy="1156231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389" name="Straight Connector 556"/>
              <p:cNvCxnSpPr>
                <a:cxnSpLocks noChangeShapeType="1"/>
              </p:cNvCxnSpPr>
              <p:nvPr/>
            </p:nvCxnSpPr>
            <p:spPr bwMode="auto">
              <a:xfrm rot="10800000" flipV="1">
                <a:off x="1137836" y="2362200"/>
                <a:ext cx="2976965" cy="1156230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390" name="Straight Connector 557"/>
              <p:cNvCxnSpPr>
                <a:cxnSpLocks noChangeShapeType="1"/>
              </p:cNvCxnSpPr>
              <p:nvPr/>
            </p:nvCxnSpPr>
            <p:spPr bwMode="auto">
              <a:xfrm rot="10800000" flipV="1">
                <a:off x="1216454" y="2362200"/>
                <a:ext cx="3507946" cy="1156230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391" name="Straight Connector 559"/>
              <p:cNvCxnSpPr>
                <a:cxnSpLocks noChangeShapeType="1"/>
              </p:cNvCxnSpPr>
              <p:nvPr/>
            </p:nvCxnSpPr>
            <p:spPr bwMode="auto">
              <a:xfrm rot="10800000" flipV="1">
                <a:off x="1307344" y="2362200"/>
                <a:ext cx="4026657" cy="1156230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392" name="Straight Connector 560"/>
              <p:cNvCxnSpPr>
                <a:cxnSpLocks noChangeShapeType="1"/>
              </p:cNvCxnSpPr>
              <p:nvPr/>
            </p:nvCxnSpPr>
            <p:spPr bwMode="auto">
              <a:xfrm rot="10800000" flipV="1">
                <a:off x="1744038" y="2362199"/>
                <a:ext cx="1761162" cy="1131955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393" name="Straight Connector 561"/>
              <p:cNvCxnSpPr>
                <a:cxnSpLocks noChangeShapeType="1"/>
              </p:cNvCxnSpPr>
              <p:nvPr/>
            </p:nvCxnSpPr>
            <p:spPr bwMode="auto">
              <a:xfrm rot="10800000" flipV="1">
                <a:off x="1744038" y="2362199"/>
                <a:ext cx="2980362" cy="1131956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394" name="Straight Connector 562"/>
              <p:cNvCxnSpPr>
                <a:cxnSpLocks noChangeShapeType="1"/>
              </p:cNvCxnSpPr>
              <p:nvPr/>
            </p:nvCxnSpPr>
            <p:spPr bwMode="auto">
              <a:xfrm rot="10800000" flipV="1">
                <a:off x="1744038" y="2362199"/>
                <a:ext cx="2370762" cy="1131955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395" name="Straight Connector 563"/>
              <p:cNvCxnSpPr>
                <a:cxnSpLocks noChangeShapeType="1"/>
              </p:cNvCxnSpPr>
              <p:nvPr/>
            </p:nvCxnSpPr>
            <p:spPr bwMode="auto">
              <a:xfrm rot="10800000" flipV="1">
                <a:off x="1670900" y="2362200"/>
                <a:ext cx="1224701" cy="1156230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396" name="Straight Connector 564"/>
              <p:cNvCxnSpPr>
                <a:cxnSpLocks noChangeShapeType="1"/>
              </p:cNvCxnSpPr>
              <p:nvPr/>
            </p:nvCxnSpPr>
            <p:spPr bwMode="auto">
              <a:xfrm rot="10800000" flipV="1">
                <a:off x="1219200" y="2362200"/>
                <a:ext cx="4724400" cy="1146978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grpSp>
            <p:nvGrpSpPr>
              <p:cNvPr id="397" name="Group 501"/>
              <p:cNvGrpSpPr>
                <a:grpSpLocks/>
              </p:cNvGrpSpPr>
              <p:nvPr/>
            </p:nvGrpSpPr>
            <p:grpSpPr bwMode="auto">
              <a:xfrm>
                <a:off x="4670227" y="3491544"/>
                <a:ext cx="3635579" cy="1630560"/>
                <a:chOff x="838178" y="3316059"/>
                <a:chExt cx="6550501" cy="2170342"/>
              </a:xfrm>
            </p:grpSpPr>
            <p:grpSp>
              <p:nvGrpSpPr>
                <p:cNvPr id="564" name="Group 395"/>
                <p:cNvGrpSpPr>
                  <a:grpSpLocks/>
                </p:cNvGrpSpPr>
                <p:nvPr/>
              </p:nvGrpSpPr>
              <p:grpSpPr bwMode="auto">
                <a:xfrm>
                  <a:off x="6194756" y="4343400"/>
                  <a:ext cx="968024" cy="1143001"/>
                  <a:chOff x="685800" y="4267910"/>
                  <a:chExt cx="1249958" cy="1447091"/>
                </a:xfrm>
              </p:grpSpPr>
              <p:sp>
                <p:nvSpPr>
                  <p:cNvPr id="653" name="Line 3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31144" y="4268532"/>
                    <a:ext cx="499620" cy="78960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4" name="Line 3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81862" y="4268532"/>
                    <a:ext cx="248901" cy="78960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5" name="Line 3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9008" y="4268532"/>
                    <a:ext cx="81756" cy="78960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1330763" y="4268532"/>
                    <a:ext cx="75515" cy="86016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7" name="Line 348"/>
                  <p:cNvSpPr>
                    <a:spLocks noChangeShapeType="1"/>
                  </p:cNvSpPr>
                  <p:nvPr/>
                </p:nvSpPr>
                <p:spPr bwMode="auto">
                  <a:xfrm>
                    <a:off x="1341128" y="4267910"/>
                    <a:ext cx="228477" cy="991194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8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1330763" y="4268532"/>
                    <a:ext cx="534403" cy="925366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659" name="Picture 467" descr="D:\research\data-center\HotNets\rack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85800" y="5015591"/>
                    <a:ext cx="1249958" cy="6994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565" name="Group 387"/>
                <p:cNvGrpSpPr>
                  <a:grpSpLocks/>
                </p:cNvGrpSpPr>
                <p:nvPr/>
              </p:nvGrpSpPr>
              <p:grpSpPr bwMode="auto">
                <a:xfrm>
                  <a:off x="5116667" y="4343400"/>
                  <a:ext cx="968024" cy="1143001"/>
                  <a:chOff x="685800" y="4267910"/>
                  <a:chExt cx="1249958" cy="1447091"/>
                </a:xfrm>
              </p:grpSpPr>
              <p:sp>
                <p:nvSpPr>
                  <p:cNvPr id="646" name="Line 3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31144" y="4268532"/>
                    <a:ext cx="499620" cy="78960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7" name="Line 3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81862" y="4268532"/>
                    <a:ext cx="248901" cy="78960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8" name="Line 3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9008" y="4268532"/>
                    <a:ext cx="81756" cy="78960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9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1330763" y="4268532"/>
                    <a:ext cx="75515" cy="86016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0" name="Line 348"/>
                  <p:cNvSpPr>
                    <a:spLocks noChangeShapeType="1"/>
                  </p:cNvSpPr>
                  <p:nvPr/>
                </p:nvSpPr>
                <p:spPr bwMode="auto">
                  <a:xfrm>
                    <a:off x="1341128" y="4267910"/>
                    <a:ext cx="228477" cy="991194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1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1330763" y="4268532"/>
                    <a:ext cx="534403" cy="925366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652" name="Picture 467" descr="D:\research\data-center\HotNets\rack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85800" y="5015591"/>
                    <a:ext cx="1249958" cy="6994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566" name="Group 379"/>
                <p:cNvGrpSpPr>
                  <a:grpSpLocks/>
                </p:cNvGrpSpPr>
                <p:nvPr/>
              </p:nvGrpSpPr>
              <p:grpSpPr bwMode="auto">
                <a:xfrm>
                  <a:off x="4061156" y="4343400"/>
                  <a:ext cx="968024" cy="1143001"/>
                  <a:chOff x="685800" y="4267910"/>
                  <a:chExt cx="1249958" cy="1447091"/>
                </a:xfrm>
              </p:grpSpPr>
              <p:sp>
                <p:nvSpPr>
                  <p:cNvPr id="639" name="Line 3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31144" y="4268532"/>
                    <a:ext cx="499620" cy="78960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0" name="Line 3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81862" y="4268532"/>
                    <a:ext cx="248901" cy="78960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1" name="Line 3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9008" y="4268532"/>
                    <a:ext cx="81756" cy="78960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2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1330763" y="4268532"/>
                    <a:ext cx="75515" cy="86016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3" name="Line 348"/>
                  <p:cNvSpPr>
                    <a:spLocks noChangeShapeType="1"/>
                  </p:cNvSpPr>
                  <p:nvPr/>
                </p:nvSpPr>
                <p:spPr bwMode="auto">
                  <a:xfrm>
                    <a:off x="1341128" y="4267910"/>
                    <a:ext cx="228477" cy="991194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4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1330763" y="4268532"/>
                    <a:ext cx="534403" cy="925366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645" name="Picture 467" descr="D:\research\data-center\HotNets\rack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85800" y="5015591"/>
                    <a:ext cx="1249958" cy="6994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567" name="Group 371"/>
                <p:cNvGrpSpPr>
                  <a:grpSpLocks/>
                </p:cNvGrpSpPr>
                <p:nvPr/>
              </p:nvGrpSpPr>
              <p:grpSpPr bwMode="auto">
                <a:xfrm>
                  <a:off x="2994356" y="4343400"/>
                  <a:ext cx="968024" cy="1143001"/>
                  <a:chOff x="685800" y="4267910"/>
                  <a:chExt cx="1249958" cy="1447091"/>
                </a:xfrm>
              </p:grpSpPr>
              <p:sp>
                <p:nvSpPr>
                  <p:cNvPr id="632" name="Line 3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31144" y="4268532"/>
                    <a:ext cx="499620" cy="78960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3" name="Line 3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81862" y="4268532"/>
                    <a:ext cx="248901" cy="78960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4" name="Line 3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9008" y="4268532"/>
                    <a:ext cx="81756" cy="78960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5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1330763" y="4268532"/>
                    <a:ext cx="75515" cy="86016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6" name="Line 348"/>
                  <p:cNvSpPr>
                    <a:spLocks noChangeShapeType="1"/>
                  </p:cNvSpPr>
                  <p:nvPr/>
                </p:nvSpPr>
                <p:spPr bwMode="auto">
                  <a:xfrm>
                    <a:off x="1341128" y="4267910"/>
                    <a:ext cx="228477" cy="991194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7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1330763" y="4268532"/>
                    <a:ext cx="534403" cy="925366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638" name="Picture 467" descr="D:\research\data-center\HotNets\rack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85800" y="5015591"/>
                    <a:ext cx="1249958" cy="6994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568" name="Group 363"/>
                <p:cNvGrpSpPr>
                  <a:grpSpLocks/>
                </p:cNvGrpSpPr>
                <p:nvPr/>
              </p:nvGrpSpPr>
              <p:grpSpPr bwMode="auto">
                <a:xfrm>
                  <a:off x="1927556" y="4343400"/>
                  <a:ext cx="968024" cy="1143001"/>
                  <a:chOff x="685800" y="4267910"/>
                  <a:chExt cx="1249958" cy="1447091"/>
                </a:xfrm>
              </p:grpSpPr>
              <p:sp>
                <p:nvSpPr>
                  <p:cNvPr id="625" name="Line 3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31144" y="4268532"/>
                    <a:ext cx="499620" cy="78960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6" name="Line 3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81862" y="4268532"/>
                    <a:ext cx="248901" cy="78960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7" name="Line 3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9008" y="4268532"/>
                    <a:ext cx="81756" cy="78960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8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1330763" y="4268532"/>
                    <a:ext cx="75515" cy="86016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9" name="Line 348"/>
                  <p:cNvSpPr>
                    <a:spLocks noChangeShapeType="1"/>
                  </p:cNvSpPr>
                  <p:nvPr/>
                </p:nvSpPr>
                <p:spPr bwMode="auto">
                  <a:xfrm>
                    <a:off x="1341128" y="4267910"/>
                    <a:ext cx="228477" cy="991194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0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1330763" y="4268532"/>
                    <a:ext cx="534403" cy="925366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631" name="Picture 467" descr="D:\research\data-center\HotNets\rack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85800" y="5015591"/>
                    <a:ext cx="1249958" cy="6994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569" name="Group 354"/>
                <p:cNvGrpSpPr>
                  <a:grpSpLocks/>
                </p:cNvGrpSpPr>
                <p:nvPr/>
              </p:nvGrpSpPr>
              <p:grpSpPr bwMode="auto">
                <a:xfrm>
                  <a:off x="838178" y="4343400"/>
                  <a:ext cx="968024" cy="1143001"/>
                  <a:chOff x="685800" y="4267910"/>
                  <a:chExt cx="1249958" cy="1447091"/>
                </a:xfrm>
              </p:grpSpPr>
              <p:sp>
                <p:nvSpPr>
                  <p:cNvPr id="618" name="Line 3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31144" y="4268532"/>
                    <a:ext cx="499620" cy="78960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9" name="Line 3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81862" y="4268532"/>
                    <a:ext cx="248901" cy="78960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0" name="Line 3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9008" y="4268532"/>
                    <a:ext cx="81756" cy="78960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1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1330763" y="4268532"/>
                    <a:ext cx="75515" cy="86016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2" name="Line 348"/>
                  <p:cNvSpPr>
                    <a:spLocks noChangeShapeType="1"/>
                  </p:cNvSpPr>
                  <p:nvPr/>
                </p:nvSpPr>
                <p:spPr bwMode="auto">
                  <a:xfrm>
                    <a:off x="1341128" y="4267910"/>
                    <a:ext cx="228477" cy="991194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3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1330763" y="4268532"/>
                    <a:ext cx="534403" cy="925366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624" name="Picture 467" descr="D:\research\data-center\HotNets\rack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85800" y="5015591"/>
                    <a:ext cx="1249958" cy="6994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570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1482556" y="3662148"/>
                  <a:ext cx="2828187" cy="589171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1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1552091" y="3662148"/>
                  <a:ext cx="3863552" cy="589171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2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1350439" y="3662148"/>
                  <a:ext cx="1934325" cy="563251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1832548" y="3662148"/>
                  <a:ext cx="4687995" cy="563251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4" name="Line 161"/>
                <p:cNvSpPr>
                  <a:spLocks noChangeShapeType="1"/>
                </p:cNvSpPr>
                <p:nvPr/>
              </p:nvSpPr>
              <p:spPr bwMode="auto">
                <a:xfrm flipH="1" flipV="1">
                  <a:off x="1124614" y="3662148"/>
                  <a:ext cx="47352" cy="563249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5" name="Line 162"/>
                <p:cNvSpPr>
                  <a:spLocks noChangeShapeType="1"/>
                </p:cNvSpPr>
                <p:nvPr/>
              </p:nvSpPr>
              <p:spPr bwMode="auto">
                <a:xfrm flipV="1">
                  <a:off x="1206734" y="3662148"/>
                  <a:ext cx="973130" cy="596239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576" name="Picture 16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979587" y="4213618"/>
                  <a:ext cx="880775" cy="360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77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2495550" y="3662147"/>
                  <a:ext cx="1973035" cy="605659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8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2731864" y="3662148"/>
                  <a:ext cx="2841621" cy="589171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9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2416629" y="3662147"/>
                  <a:ext cx="947056" cy="605659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0" name="Line 170"/>
                <p:cNvSpPr>
                  <a:spLocks noChangeShapeType="1"/>
                </p:cNvSpPr>
                <p:nvPr/>
              </p:nvSpPr>
              <p:spPr bwMode="auto">
                <a:xfrm flipH="1" flipV="1">
                  <a:off x="2258785" y="3662148"/>
                  <a:ext cx="132359" cy="572676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1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2857027" y="3662149"/>
                  <a:ext cx="3821358" cy="553826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2" name="Line 174"/>
                <p:cNvSpPr>
                  <a:spLocks noChangeShapeType="1"/>
                </p:cNvSpPr>
                <p:nvPr/>
              </p:nvSpPr>
              <p:spPr bwMode="auto">
                <a:xfrm flipH="1" flipV="1">
                  <a:off x="1153885" y="3662149"/>
                  <a:ext cx="1183947" cy="572675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3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3645089" y="3662148"/>
                  <a:ext cx="2007318" cy="572676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3413306" y="3662148"/>
                  <a:ext cx="1134201" cy="605665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5" name="Line 208"/>
                <p:cNvSpPr>
                  <a:spLocks noChangeShapeType="1"/>
                </p:cNvSpPr>
                <p:nvPr/>
              </p:nvSpPr>
              <p:spPr bwMode="auto">
                <a:xfrm flipV="1">
                  <a:off x="3851376" y="3662148"/>
                  <a:ext cx="2984853" cy="563251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6" name="Line 211"/>
                <p:cNvSpPr>
                  <a:spLocks noChangeShapeType="1"/>
                </p:cNvSpPr>
                <p:nvPr/>
              </p:nvSpPr>
              <p:spPr bwMode="auto">
                <a:xfrm flipH="1" flipV="1">
                  <a:off x="2337707" y="3662149"/>
                  <a:ext cx="1025979" cy="519135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7" name="Line 212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807" y="3662148"/>
                  <a:ext cx="2101693" cy="546757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8" name="Line 213"/>
                <p:cNvSpPr>
                  <a:spLocks noChangeShapeType="1"/>
                </p:cNvSpPr>
                <p:nvPr/>
              </p:nvSpPr>
              <p:spPr bwMode="auto">
                <a:xfrm flipH="1" flipV="1">
                  <a:off x="3442607" y="3662147"/>
                  <a:ext cx="47352" cy="605659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589" name="Picture 21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142121" y="4194767"/>
                  <a:ext cx="880775" cy="3628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90" name="Line 216"/>
                <p:cNvSpPr>
                  <a:spLocks noChangeShapeType="1"/>
                </p:cNvSpPr>
                <p:nvPr/>
              </p:nvSpPr>
              <p:spPr bwMode="auto">
                <a:xfrm flipH="1" flipV="1">
                  <a:off x="4626429" y="3575626"/>
                  <a:ext cx="78921" cy="692180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1" name="Line 217"/>
                <p:cNvSpPr>
                  <a:spLocks noChangeShapeType="1"/>
                </p:cNvSpPr>
                <p:nvPr/>
              </p:nvSpPr>
              <p:spPr bwMode="auto">
                <a:xfrm flipV="1">
                  <a:off x="4784271" y="3662149"/>
                  <a:ext cx="947056" cy="605658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2" name="Line 218"/>
                <p:cNvSpPr>
                  <a:spLocks noChangeShapeType="1"/>
                </p:cNvSpPr>
                <p:nvPr/>
              </p:nvSpPr>
              <p:spPr bwMode="auto">
                <a:xfrm flipH="1" flipV="1">
                  <a:off x="3363685" y="3575625"/>
                  <a:ext cx="1296612" cy="675693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3" name="Line 221"/>
                <p:cNvSpPr>
                  <a:spLocks noChangeShapeType="1"/>
                </p:cNvSpPr>
                <p:nvPr/>
              </p:nvSpPr>
              <p:spPr bwMode="auto">
                <a:xfrm flipH="1" flipV="1">
                  <a:off x="2416629" y="3662149"/>
                  <a:ext cx="2137049" cy="553826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" name="Line 224"/>
                <p:cNvSpPr>
                  <a:spLocks noChangeShapeType="1"/>
                </p:cNvSpPr>
                <p:nvPr/>
              </p:nvSpPr>
              <p:spPr bwMode="auto">
                <a:xfrm flipV="1">
                  <a:off x="5021878" y="3575625"/>
                  <a:ext cx="2051114" cy="623854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" name="Line 225"/>
                <p:cNvSpPr>
                  <a:spLocks noChangeShapeType="1"/>
                </p:cNvSpPr>
                <p:nvPr/>
              </p:nvSpPr>
              <p:spPr bwMode="auto">
                <a:xfrm flipH="1" flipV="1">
                  <a:off x="1390650" y="3662149"/>
                  <a:ext cx="3109718" cy="553826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" name="Line 226"/>
                <p:cNvSpPr>
                  <a:spLocks noChangeShapeType="1"/>
                </p:cNvSpPr>
                <p:nvPr/>
              </p:nvSpPr>
              <p:spPr bwMode="auto">
                <a:xfrm flipV="1">
                  <a:off x="5789079" y="3575625"/>
                  <a:ext cx="47352" cy="640348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7" name="Line 227"/>
                <p:cNvSpPr>
                  <a:spLocks noChangeShapeType="1"/>
                </p:cNvSpPr>
                <p:nvPr/>
              </p:nvSpPr>
              <p:spPr bwMode="auto">
                <a:xfrm flipH="1" flipV="1">
                  <a:off x="4784270" y="3662148"/>
                  <a:ext cx="2112730" cy="579745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8" name="Line 256"/>
                <p:cNvSpPr>
                  <a:spLocks noChangeShapeType="1"/>
                </p:cNvSpPr>
                <p:nvPr/>
              </p:nvSpPr>
              <p:spPr bwMode="auto">
                <a:xfrm flipH="1" flipV="1">
                  <a:off x="4705350" y="3662148"/>
                  <a:ext cx="1004924" cy="546757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9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5889171" y="3575626"/>
                  <a:ext cx="1183821" cy="605656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0" name="Line 261"/>
                <p:cNvSpPr>
                  <a:spLocks noChangeShapeType="1"/>
                </p:cNvSpPr>
                <p:nvPr/>
              </p:nvSpPr>
              <p:spPr bwMode="auto">
                <a:xfrm flipH="1" flipV="1">
                  <a:off x="3600450" y="3662148"/>
                  <a:ext cx="2056513" cy="530262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1" name="Line 263"/>
                <p:cNvSpPr>
                  <a:spLocks noChangeShapeType="1"/>
                </p:cNvSpPr>
                <p:nvPr/>
              </p:nvSpPr>
              <p:spPr bwMode="auto">
                <a:xfrm flipH="1" flipV="1">
                  <a:off x="1548494" y="3662148"/>
                  <a:ext cx="3929997" cy="530262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2" name="Line 264"/>
                <p:cNvSpPr>
                  <a:spLocks noChangeShapeType="1"/>
                </p:cNvSpPr>
                <p:nvPr/>
              </p:nvSpPr>
              <p:spPr bwMode="auto">
                <a:xfrm flipH="1" flipV="1">
                  <a:off x="2574470" y="3662148"/>
                  <a:ext cx="3156857" cy="519136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603" name="Picture 265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286111" y="4178273"/>
                  <a:ext cx="880775" cy="360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04" name="Line 267"/>
                <p:cNvSpPr>
                  <a:spLocks noChangeShapeType="1"/>
                </p:cNvSpPr>
                <p:nvPr/>
              </p:nvSpPr>
              <p:spPr bwMode="auto">
                <a:xfrm flipH="1" flipV="1">
                  <a:off x="5889170" y="3662148"/>
                  <a:ext cx="1061140" cy="589171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5" name="Line 268"/>
                <p:cNvSpPr>
                  <a:spLocks noChangeShapeType="1"/>
                </p:cNvSpPr>
                <p:nvPr/>
              </p:nvSpPr>
              <p:spPr bwMode="auto">
                <a:xfrm flipV="1">
                  <a:off x="6915147" y="3581399"/>
                  <a:ext cx="45719" cy="686404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6" name="Line 271"/>
                <p:cNvSpPr>
                  <a:spLocks noChangeShapeType="1"/>
                </p:cNvSpPr>
                <p:nvPr/>
              </p:nvSpPr>
              <p:spPr bwMode="auto">
                <a:xfrm flipH="1" flipV="1">
                  <a:off x="3758293" y="3662148"/>
                  <a:ext cx="3011227" cy="589171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7" name="Line 272"/>
                <p:cNvSpPr>
                  <a:spLocks noChangeShapeType="1"/>
                </p:cNvSpPr>
                <p:nvPr/>
              </p:nvSpPr>
              <p:spPr bwMode="auto">
                <a:xfrm flipH="1" flipV="1">
                  <a:off x="2811235" y="3662148"/>
                  <a:ext cx="3888750" cy="537331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8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1785257" y="3662148"/>
                  <a:ext cx="4859099" cy="537330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609" name="Picture 15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050424" y="4213618"/>
                  <a:ext cx="880775" cy="360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0" name="Picture 20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215275" y="4194767"/>
                  <a:ext cx="878457" cy="3628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1" name="Picture 25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359265" y="4178273"/>
                  <a:ext cx="880775" cy="360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2" name="Picture 16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074964" y="3351862"/>
                  <a:ext cx="880775" cy="360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3" name="Picture 16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167225" y="3319532"/>
                  <a:ext cx="880775" cy="360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4" name="Picture 16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235777" y="3316059"/>
                  <a:ext cx="880775" cy="360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5" name="Picture 16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328038" y="3316059"/>
                  <a:ext cx="880775" cy="360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6" name="Picture 16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415643" y="3316059"/>
                  <a:ext cx="880775" cy="360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7" name="Picture 16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507904" y="3316059"/>
                  <a:ext cx="880775" cy="360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98" name="Group 403"/>
              <p:cNvGrpSpPr>
                <a:grpSpLocks/>
              </p:cNvGrpSpPr>
              <p:nvPr/>
            </p:nvGrpSpPr>
            <p:grpSpPr bwMode="auto">
              <a:xfrm>
                <a:off x="761997" y="3491544"/>
                <a:ext cx="3635577" cy="1630560"/>
                <a:chOff x="838182" y="3316059"/>
                <a:chExt cx="6550497" cy="2170342"/>
              </a:xfrm>
            </p:grpSpPr>
            <p:grpSp>
              <p:nvGrpSpPr>
                <p:cNvPr id="468" name="Group 395"/>
                <p:cNvGrpSpPr>
                  <a:grpSpLocks/>
                </p:cNvGrpSpPr>
                <p:nvPr/>
              </p:nvGrpSpPr>
              <p:grpSpPr bwMode="auto">
                <a:xfrm>
                  <a:off x="6194760" y="4343400"/>
                  <a:ext cx="968024" cy="1143001"/>
                  <a:chOff x="685800" y="4267910"/>
                  <a:chExt cx="1249958" cy="1447091"/>
                </a:xfrm>
              </p:grpSpPr>
              <p:sp>
                <p:nvSpPr>
                  <p:cNvPr id="557" name="Line 3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31144" y="4268532"/>
                    <a:ext cx="499620" cy="78960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8" name="Line 3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81862" y="4268532"/>
                    <a:ext cx="248901" cy="78960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9" name="Line 3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9008" y="4268532"/>
                    <a:ext cx="81756" cy="78960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0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1330763" y="4268532"/>
                    <a:ext cx="75515" cy="86016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1" name="Line 348"/>
                  <p:cNvSpPr>
                    <a:spLocks noChangeShapeType="1"/>
                  </p:cNvSpPr>
                  <p:nvPr/>
                </p:nvSpPr>
                <p:spPr bwMode="auto">
                  <a:xfrm>
                    <a:off x="1341128" y="4267910"/>
                    <a:ext cx="228477" cy="991194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2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1330763" y="4268532"/>
                    <a:ext cx="534403" cy="925366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563" name="Picture 467" descr="D:\research\data-center\HotNets\rack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85800" y="5015591"/>
                    <a:ext cx="1249958" cy="6994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469" name="Group 387"/>
                <p:cNvGrpSpPr>
                  <a:grpSpLocks/>
                </p:cNvGrpSpPr>
                <p:nvPr/>
              </p:nvGrpSpPr>
              <p:grpSpPr bwMode="auto">
                <a:xfrm>
                  <a:off x="5116671" y="4343400"/>
                  <a:ext cx="968024" cy="1143001"/>
                  <a:chOff x="685800" y="4267910"/>
                  <a:chExt cx="1249958" cy="1447091"/>
                </a:xfrm>
              </p:grpSpPr>
              <p:sp>
                <p:nvSpPr>
                  <p:cNvPr id="550" name="Line 3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31144" y="4268532"/>
                    <a:ext cx="499620" cy="78960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1" name="Line 3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81862" y="4268532"/>
                    <a:ext cx="248901" cy="78960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2" name="Line 3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9008" y="4268532"/>
                    <a:ext cx="81756" cy="78960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3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1330763" y="4268532"/>
                    <a:ext cx="75515" cy="86016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4" name="Line 348"/>
                  <p:cNvSpPr>
                    <a:spLocks noChangeShapeType="1"/>
                  </p:cNvSpPr>
                  <p:nvPr/>
                </p:nvSpPr>
                <p:spPr bwMode="auto">
                  <a:xfrm>
                    <a:off x="1341128" y="4267910"/>
                    <a:ext cx="228477" cy="991194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5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1330763" y="4268532"/>
                    <a:ext cx="534403" cy="925366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556" name="Picture 467" descr="D:\research\data-center\HotNets\rack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85800" y="5015591"/>
                    <a:ext cx="1249958" cy="6994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470" name="Group 379"/>
                <p:cNvGrpSpPr>
                  <a:grpSpLocks/>
                </p:cNvGrpSpPr>
                <p:nvPr/>
              </p:nvGrpSpPr>
              <p:grpSpPr bwMode="auto">
                <a:xfrm>
                  <a:off x="4061160" y="4343400"/>
                  <a:ext cx="968024" cy="1143001"/>
                  <a:chOff x="685800" y="4267910"/>
                  <a:chExt cx="1249958" cy="1447091"/>
                </a:xfrm>
              </p:grpSpPr>
              <p:sp>
                <p:nvSpPr>
                  <p:cNvPr id="543" name="Line 3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31144" y="4268532"/>
                    <a:ext cx="499620" cy="78960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4" name="Line 3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81862" y="4268532"/>
                    <a:ext cx="248901" cy="78960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5" name="Line 3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9008" y="4268532"/>
                    <a:ext cx="81756" cy="78960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6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1330763" y="4268532"/>
                    <a:ext cx="75515" cy="86016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7" name="Line 348"/>
                  <p:cNvSpPr>
                    <a:spLocks noChangeShapeType="1"/>
                  </p:cNvSpPr>
                  <p:nvPr/>
                </p:nvSpPr>
                <p:spPr bwMode="auto">
                  <a:xfrm>
                    <a:off x="1341128" y="4267910"/>
                    <a:ext cx="228477" cy="991194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8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1330763" y="4268532"/>
                    <a:ext cx="534403" cy="925366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549" name="Picture 467" descr="D:\research\data-center\HotNets\rack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85800" y="5015591"/>
                    <a:ext cx="1249958" cy="6994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471" name="Group 371"/>
                <p:cNvGrpSpPr>
                  <a:grpSpLocks/>
                </p:cNvGrpSpPr>
                <p:nvPr/>
              </p:nvGrpSpPr>
              <p:grpSpPr bwMode="auto">
                <a:xfrm>
                  <a:off x="2994360" y="4343400"/>
                  <a:ext cx="968024" cy="1143001"/>
                  <a:chOff x="685800" y="4267910"/>
                  <a:chExt cx="1249958" cy="1447091"/>
                </a:xfrm>
              </p:grpSpPr>
              <p:sp>
                <p:nvSpPr>
                  <p:cNvPr id="536" name="Line 3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31144" y="4268532"/>
                    <a:ext cx="499620" cy="78960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7" name="Line 3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81862" y="4268532"/>
                    <a:ext cx="248901" cy="78960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8" name="Line 3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9008" y="4268532"/>
                    <a:ext cx="81756" cy="78960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9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1330763" y="4268532"/>
                    <a:ext cx="75515" cy="86016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0" name="Line 348"/>
                  <p:cNvSpPr>
                    <a:spLocks noChangeShapeType="1"/>
                  </p:cNvSpPr>
                  <p:nvPr/>
                </p:nvSpPr>
                <p:spPr bwMode="auto">
                  <a:xfrm>
                    <a:off x="1341128" y="4267910"/>
                    <a:ext cx="228477" cy="991194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1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1330763" y="4268532"/>
                    <a:ext cx="534403" cy="925366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542" name="Picture 467" descr="D:\research\data-center\HotNets\rack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85800" y="5015591"/>
                    <a:ext cx="1249958" cy="6994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472" name="Group 363"/>
                <p:cNvGrpSpPr>
                  <a:grpSpLocks/>
                </p:cNvGrpSpPr>
                <p:nvPr/>
              </p:nvGrpSpPr>
              <p:grpSpPr bwMode="auto">
                <a:xfrm>
                  <a:off x="1927560" y="4343400"/>
                  <a:ext cx="968024" cy="1143001"/>
                  <a:chOff x="685800" y="4267910"/>
                  <a:chExt cx="1249958" cy="1447091"/>
                </a:xfrm>
              </p:grpSpPr>
              <p:sp>
                <p:nvSpPr>
                  <p:cNvPr id="529" name="Line 3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31144" y="4268532"/>
                    <a:ext cx="499620" cy="78960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0" name="Line 3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81862" y="4268532"/>
                    <a:ext cx="248901" cy="78960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1" name="Line 3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9008" y="4268532"/>
                    <a:ext cx="81756" cy="78960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2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1330763" y="4268532"/>
                    <a:ext cx="75515" cy="86016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3" name="Line 348"/>
                  <p:cNvSpPr>
                    <a:spLocks noChangeShapeType="1"/>
                  </p:cNvSpPr>
                  <p:nvPr/>
                </p:nvSpPr>
                <p:spPr bwMode="auto">
                  <a:xfrm>
                    <a:off x="1341128" y="4267910"/>
                    <a:ext cx="228477" cy="991194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4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1330763" y="4268532"/>
                    <a:ext cx="534403" cy="925366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535" name="Picture 467" descr="D:\research\data-center\HotNets\rack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85800" y="5015591"/>
                    <a:ext cx="1249958" cy="6994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473" name="Group 354"/>
                <p:cNvGrpSpPr>
                  <a:grpSpLocks/>
                </p:cNvGrpSpPr>
                <p:nvPr/>
              </p:nvGrpSpPr>
              <p:grpSpPr bwMode="auto">
                <a:xfrm>
                  <a:off x="838182" y="4343400"/>
                  <a:ext cx="968024" cy="1143001"/>
                  <a:chOff x="685800" y="4267910"/>
                  <a:chExt cx="1249958" cy="1447091"/>
                </a:xfrm>
              </p:grpSpPr>
              <p:sp>
                <p:nvSpPr>
                  <p:cNvPr id="522" name="Line 3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31144" y="4268532"/>
                    <a:ext cx="499620" cy="78960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3" name="Line 3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81862" y="4268532"/>
                    <a:ext cx="248901" cy="78960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4" name="Line 3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9008" y="4268532"/>
                    <a:ext cx="81756" cy="78960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5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1330763" y="4268532"/>
                    <a:ext cx="75515" cy="860161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6" name="Line 348"/>
                  <p:cNvSpPr>
                    <a:spLocks noChangeShapeType="1"/>
                  </p:cNvSpPr>
                  <p:nvPr/>
                </p:nvSpPr>
                <p:spPr bwMode="auto">
                  <a:xfrm>
                    <a:off x="1341128" y="4267910"/>
                    <a:ext cx="228477" cy="991194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7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1330763" y="4268532"/>
                    <a:ext cx="534403" cy="925366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528" name="Picture 467" descr="D:\research\data-center\HotNets\rack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85800" y="5015591"/>
                    <a:ext cx="1249958" cy="6994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474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1482556" y="3662148"/>
                  <a:ext cx="2828187" cy="589171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5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1552091" y="3662148"/>
                  <a:ext cx="3863552" cy="589171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6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1350439" y="3662148"/>
                  <a:ext cx="1934325" cy="563251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7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1832548" y="3662148"/>
                  <a:ext cx="4687995" cy="563251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8" name="Line 161"/>
                <p:cNvSpPr>
                  <a:spLocks noChangeShapeType="1"/>
                </p:cNvSpPr>
                <p:nvPr/>
              </p:nvSpPr>
              <p:spPr bwMode="auto">
                <a:xfrm flipH="1" flipV="1">
                  <a:off x="1124614" y="3662148"/>
                  <a:ext cx="47352" cy="563249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9" name="Line 162"/>
                <p:cNvSpPr>
                  <a:spLocks noChangeShapeType="1"/>
                </p:cNvSpPr>
                <p:nvPr/>
              </p:nvSpPr>
              <p:spPr bwMode="auto">
                <a:xfrm flipV="1">
                  <a:off x="1206734" y="3662148"/>
                  <a:ext cx="973130" cy="596239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480" name="Picture 16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979587" y="4213618"/>
                  <a:ext cx="880775" cy="360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1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2495550" y="3662147"/>
                  <a:ext cx="1973035" cy="605659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2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2731864" y="3662148"/>
                  <a:ext cx="2841621" cy="589171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2416629" y="3662147"/>
                  <a:ext cx="947056" cy="605659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4" name="Line 170"/>
                <p:cNvSpPr>
                  <a:spLocks noChangeShapeType="1"/>
                </p:cNvSpPr>
                <p:nvPr/>
              </p:nvSpPr>
              <p:spPr bwMode="auto">
                <a:xfrm flipH="1" flipV="1">
                  <a:off x="2258785" y="3662148"/>
                  <a:ext cx="132359" cy="572676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5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2857027" y="3662149"/>
                  <a:ext cx="3821358" cy="553826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6" name="Line 174"/>
                <p:cNvSpPr>
                  <a:spLocks noChangeShapeType="1"/>
                </p:cNvSpPr>
                <p:nvPr/>
              </p:nvSpPr>
              <p:spPr bwMode="auto">
                <a:xfrm flipH="1" flipV="1">
                  <a:off x="1153885" y="3662149"/>
                  <a:ext cx="1183947" cy="572675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7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3645089" y="3662148"/>
                  <a:ext cx="2007318" cy="572676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8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3413306" y="3662148"/>
                  <a:ext cx="1134201" cy="605665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9" name="Line 208"/>
                <p:cNvSpPr>
                  <a:spLocks noChangeShapeType="1"/>
                </p:cNvSpPr>
                <p:nvPr/>
              </p:nvSpPr>
              <p:spPr bwMode="auto">
                <a:xfrm flipV="1">
                  <a:off x="3851376" y="3662148"/>
                  <a:ext cx="2984853" cy="563251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0" name="Line 211"/>
                <p:cNvSpPr>
                  <a:spLocks noChangeShapeType="1"/>
                </p:cNvSpPr>
                <p:nvPr/>
              </p:nvSpPr>
              <p:spPr bwMode="auto">
                <a:xfrm flipH="1" flipV="1">
                  <a:off x="2337707" y="3662149"/>
                  <a:ext cx="1025979" cy="519135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1" name="Line 212"/>
                <p:cNvSpPr>
                  <a:spLocks noChangeShapeType="1"/>
                </p:cNvSpPr>
                <p:nvPr/>
              </p:nvSpPr>
              <p:spPr bwMode="auto">
                <a:xfrm flipH="1" flipV="1">
                  <a:off x="1232807" y="3662148"/>
                  <a:ext cx="2101693" cy="546757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2" name="Line 213"/>
                <p:cNvSpPr>
                  <a:spLocks noChangeShapeType="1"/>
                </p:cNvSpPr>
                <p:nvPr/>
              </p:nvSpPr>
              <p:spPr bwMode="auto">
                <a:xfrm flipH="1" flipV="1">
                  <a:off x="3442607" y="3662147"/>
                  <a:ext cx="47352" cy="605659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493" name="Picture 21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142121" y="4194767"/>
                  <a:ext cx="880775" cy="3628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94" name="Line 216"/>
                <p:cNvSpPr>
                  <a:spLocks noChangeShapeType="1"/>
                </p:cNvSpPr>
                <p:nvPr/>
              </p:nvSpPr>
              <p:spPr bwMode="auto">
                <a:xfrm flipH="1" flipV="1">
                  <a:off x="4626429" y="3575626"/>
                  <a:ext cx="78921" cy="692180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5" name="Line 217"/>
                <p:cNvSpPr>
                  <a:spLocks noChangeShapeType="1"/>
                </p:cNvSpPr>
                <p:nvPr/>
              </p:nvSpPr>
              <p:spPr bwMode="auto">
                <a:xfrm flipV="1">
                  <a:off x="4784271" y="3662149"/>
                  <a:ext cx="947056" cy="605658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6" name="Line 218"/>
                <p:cNvSpPr>
                  <a:spLocks noChangeShapeType="1"/>
                </p:cNvSpPr>
                <p:nvPr/>
              </p:nvSpPr>
              <p:spPr bwMode="auto">
                <a:xfrm flipH="1" flipV="1">
                  <a:off x="3363685" y="3575625"/>
                  <a:ext cx="1296612" cy="675693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7" name="Line 221"/>
                <p:cNvSpPr>
                  <a:spLocks noChangeShapeType="1"/>
                </p:cNvSpPr>
                <p:nvPr/>
              </p:nvSpPr>
              <p:spPr bwMode="auto">
                <a:xfrm flipH="1" flipV="1">
                  <a:off x="2416629" y="3662149"/>
                  <a:ext cx="2137049" cy="553826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8" name="Line 224"/>
                <p:cNvSpPr>
                  <a:spLocks noChangeShapeType="1"/>
                </p:cNvSpPr>
                <p:nvPr/>
              </p:nvSpPr>
              <p:spPr bwMode="auto">
                <a:xfrm flipV="1">
                  <a:off x="5021878" y="3575625"/>
                  <a:ext cx="2051114" cy="623854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9" name="Line 225"/>
                <p:cNvSpPr>
                  <a:spLocks noChangeShapeType="1"/>
                </p:cNvSpPr>
                <p:nvPr/>
              </p:nvSpPr>
              <p:spPr bwMode="auto">
                <a:xfrm flipH="1" flipV="1">
                  <a:off x="1390650" y="3662149"/>
                  <a:ext cx="3109718" cy="553826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0" name="Line 226"/>
                <p:cNvSpPr>
                  <a:spLocks noChangeShapeType="1"/>
                </p:cNvSpPr>
                <p:nvPr/>
              </p:nvSpPr>
              <p:spPr bwMode="auto">
                <a:xfrm flipV="1">
                  <a:off x="5789079" y="3575625"/>
                  <a:ext cx="47352" cy="640348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1" name="Line 227"/>
                <p:cNvSpPr>
                  <a:spLocks noChangeShapeType="1"/>
                </p:cNvSpPr>
                <p:nvPr/>
              </p:nvSpPr>
              <p:spPr bwMode="auto">
                <a:xfrm flipH="1" flipV="1">
                  <a:off x="4784270" y="3662148"/>
                  <a:ext cx="2112730" cy="579745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" name="Line 256"/>
                <p:cNvSpPr>
                  <a:spLocks noChangeShapeType="1"/>
                </p:cNvSpPr>
                <p:nvPr/>
              </p:nvSpPr>
              <p:spPr bwMode="auto">
                <a:xfrm flipH="1" flipV="1">
                  <a:off x="4705350" y="3662148"/>
                  <a:ext cx="1004924" cy="546757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5889171" y="3575626"/>
                  <a:ext cx="1183821" cy="605656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" name="Line 261"/>
                <p:cNvSpPr>
                  <a:spLocks noChangeShapeType="1"/>
                </p:cNvSpPr>
                <p:nvPr/>
              </p:nvSpPr>
              <p:spPr bwMode="auto">
                <a:xfrm flipH="1" flipV="1">
                  <a:off x="3600450" y="3662148"/>
                  <a:ext cx="2056513" cy="530262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" name="Line 263"/>
                <p:cNvSpPr>
                  <a:spLocks noChangeShapeType="1"/>
                </p:cNvSpPr>
                <p:nvPr/>
              </p:nvSpPr>
              <p:spPr bwMode="auto">
                <a:xfrm flipH="1" flipV="1">
                  <a:off x="1548494" y="3662148"/>
                  <a:ext cx="3929997" cy="530262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" name="Line 264"/>
                <p:cNvSpPr>
                  <a:spLocks noChangeShapeType="1"/>
                </p:cNvSpPr>
                <p:nvPr/>
              </p:nvSpPr>
              <p:spPr bwMode="auto">
                <a:xfrm flipH="1" flipV="1">
                  <a:off x="2574470" y="3662148"/>
                  <a:ext cx="3156857" cy="519136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507" name="Picture 265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286111" y="4178273"/>
                  <a:ext cx="880775" cy="360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08" name="Line 267"/>
                <p:cNvSpPr>
                  <a:spLocks noChangeShapeType="1"/>
                </p:cNvSpPr>
                <p:nvPr/>
              </p:nvSpPr>
              <p:spPr bwMode="auto">
                <a:xfrm flipH="1" flipV="1">
                  <a:off x="5889170" y="3662148"/>
                  <a:ext cx="1061140" cy="589171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9" name="Line 268"/>
                <p:cNvSpPr>
                  <a:spLocks noChangeShapeType="1"/>
                </p:cNvSpPr>
                <p:nvPr/>
              </p:nvSpPr>
              <p:spPr bwMode="auto">
                <a:xfrm flipV="1">
                  <a:off x="6915147" y="3581399"/>
                  <a:ext cx="45719" cy="686404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0" name="Line 271"/>
                <p:cNvSpPr>
                  <a:spLocks noChangeShapeType="1"/>
                </p:cNvSpPr>
                <p:nvPr/>
              </p:nvSpPr>
              <p:spPr bwMode="auto">
                <a:xfrm flipH="1" flipV="1">
                  <a:off x="3758293" y="3662148"/>
                  <a:ext cx="3011227" cy="589171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1" name="Line 272"/>
                <p:cNvSpPr>
                  <a:spLocks noChangeShapeType="1"/>
                </p:cNvSpPr>
                <p:nvPr/>
              </p:nvSpPr>
              <p:spPr bwMode="auto">
                <a:xfrm flipH="1" flipV="1">
                  <a:off x="2811235" y="3662148"/>
                  <a:ext cx="3888750" cy="537331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1785257" y="3662148"/>
                  <a:ext cx="4859099" cy="537330"/>
                </a:xfrm>
                <a:prstGeom prst="line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513" name="Picture 15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050424" y="4213618"/>
                  <a:ext cx="880775" cy="360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4" name="Picture 20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215275" y="4194767"/>
                  <a:ext cx="878457" cy="3628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5" name="Picture 25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359265" y="4178273"/>
                  <a:ext cx="880775" cy="360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6" name="Picture 16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074964" y="3351862"/>
                  <a:ext cx="880775" cy="360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7" name="Picture 16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167225" y="3319532"/>
                  <a:ext cx="880775" cy="360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8" name="Picture 16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235777" y="3316059"/>
                  <a:ext cx="880775" cy="360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9" name="Picture 16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328038" y="3316059"/>
                  <a:ext cx="880775" cy="360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0" name="Picture 16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415643" y="3316059"/>
                  <a:ext cx="880775" cy="360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1" name="Picture 16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507904" y="3316059"/>
                  <a:ext cx="880775" cy="360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cxnSp>
            <p:nvCxnSpPr>
              <p:cNvPr id="399" name="Straight Connector 562"/>
              <p:cNvCxnSpPr>
                <a:cxnSpLocks noChangeShapeType="1"/>
              </p:cNvCxnSpPr>
              <p:nvPr/>
            </p:nvCxnSpPr>
            <p:spPr bwMode="auto">
              <a:xfrm rot="10800000" flipV="1">
                <a:off x="1855576" y="2362199"/>
                <a:ext cx="3478424" cy="1142999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00" name="Straight Connector 562"/>
              <p:cNvCxnSpPr>
                <a:cxnSpLocks noChangeShapeType="1"/>
              </p:cNvCxnSpPr>
              <p:nvPr/>
            </p:nvCxnSpPr>
            <p:spPr bwMode="auto">
              <a:xfrm rot="10800000" flipV="1">
                <a:off x="1981200" y="2362199"/>
                <a:ext cx="3962400" cy="1142999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01" name="Straight Connector 563"/>
              <p:cNvCxnSpPr>
                <a:cxnSpLocks noChangeShapeType="1"/>
              </p:cNvCxnSpPr>
              <p:nvPr/>
            </p:nvCxnSpPr>
            <p:spPr bwMode="auto">
              <a:xfrm rot="5400000">
                <a:off x="1984629" y="2505671"/>
                <a:ext cx="1206843" cy="767500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02" name="Straight Connector 563"/>
              <p:cNvCxnSpPr>
                <a:cxnSpLocks noChangeShapeType="1"/>
              </p:cNvCxnSpPr>
              <p:nvPr/>
            </p:nvCxnSpPr>
            <p:spPr bwMode="auto">
              <a:xfrm rot="10800000" flipV="1">
                <a:off x="2261292" y="2362200"/>
                <a:ext cx="1243909" cy="1136820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03" name="Straight Connector 563"/>
              <p:cNvCxnSpPr>
                <a:cxnSpLocks noChangeShapeType="1"/>
              </p:cNvCxnSpPr>
              <p:nvPr/>
            </p:nvCxnSpPr>
            <p:spPr bwMode="auto">
              <a:xfrm rot="10800000" flipV="1">
                <a:off x="2349846" y="2362199"/>
                <a:ext cx="1764954" cy="1142999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04" name="Straight Connector 563"/>
              <p:cNvCxnSpPr>
                <a:cxnSpLocks noChangeShapeType="1"/>
              </p:cNvCxnSpPr>
              <p:nvPr/>
            </p:nvCxnSpPr>
            <p:spPr bwMode="auto">
              <a:xfrm rot="10800000" flipV="1">
                <a:off x="2426046" y="2362199"/>
                <a:ext cx="2298354" cy="1142999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05" name="Straight Connector 563"/>
              <p:cNvCxnSpPr>
                <a:cxnSpLocks noChangeShapeType="1"/>
              </p:cNvCxnSpPr>
              <p:nvPr/>
            </p:nvCxnSpPr>
            <p:spPr bwMode="auto">
              <a:xfrm rot="10800000" flipV="1">
                <a:off x="2496066" y="2362199"/>
                <a:ext cx="2914134" cy="1142999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06" name="Straight Connector 563"/>
              <p:cNvCxnSpPr>
                <a:cxnSpLocks noChangeShapeType="1"/>
              </p:cNvCxnSpPr>
              <p:nvPr/>
            </p:nvCxnSpPr>
            <p:spPr bwMode="auto">
              <a:xfrm rot="10800000" flipV="1">
                <a:off x="2545490" y="2362199"/>
                <a:ext cx="3398110" cy="1151241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07" name="Straight Connector 563"/>
              <p:cNvCxnSpPr>
                <a:cxnSpLocks noChangeShapeType="1"/>
              </p:cNvCxnSpPr>
              <p:nvPr/>
            </p:nvCxnSpPr>
            <p:spPr bwMode="auto">
              <a:xfrm rot="5400000">
                <a:off x="2319980" y="2847200"/>
                <a:ext cx="1136821" cy="166820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08" name="Straight Connector 563"/>
              <p:cNvCxnSpPr>
                <a:cxnSpLocks noChangeShapeType="1"/>
              </p:cNvCxnSpPr>
              <p:nvPr/>
            </p:nvCxnSpPr>
            <p:spPr bwMode="auto">
              <a:xfrm rot="5400000">
                <a:off x="2613458" y="2607278"/>
                <a:ext cx="1136819" cy="646667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09" name="Straight Connector 563"/>
              <p:cNvCxnSpPr>
                <a:cxnSpLocks noChangeShapeType="1"/>
              </p:cNvCxnSpPr>
              <p:nvPr/>
            </p:nvCxnSpPr>
            <p:spPr bwMode="auto">
              <a:xfrm rot="10800000" flipV="1">
                <a:off x="2924444" y="2362199"/>
                <a:ext cx="1190357" cy="1136819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10" name="Straight Connector 563"/>
              <p:cNvCxnSpPr>
                <a:cxnSpLocks noChangeShapeType="1"/>
              </p:cNvCxnSpPr>
              <p:nvPr/>
            </p:nvCxnSpPr>
            <p:spPr bwMode="auto">
              <a:xfrm rot="10800000" flipV="1">
                <a:off x="2994466" y="2362199"/>
                <a:ext cx="1729934" cy="1136819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11" name="Straight Connector 563"/>
              <p:cNvCxnSpPr>
                <a:cxnSpLocks noChangeShapeType="1"/>
              </p:cNvCxnSpPr>
              <p:nvPr/>
            </p:nvCxnSpPr>
            <p:spPr bwMode="auto">
              <a:xfrm rot="10800000" flipV="1">
                <a:off x="3054178" y="2362199"/>
                <a:ext cx="2356022" cy="1136819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12" name="Straight Connector 563"/>
              <p:cNvCxnSpPr>
                <a:cxnSpLocks noChangeShapeType="1"/>
              </p:cNvCxnSpPr>
              <p:nvPr/>
            </p:nvCxnSpPr>
            <p:spPr bwMode="auto">
              <a:xfrm rot="10800000" flipV="1">
                <a:off x="3124200" y="2362199"/>
                <a:ext cx="2819400" cy="1136819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13" name="Straight Connector 563"/>
              <p:cNvCxnSpPr>
                <a:cxnSpLocks noChangeShapeType="1"/>
              </p:cNvCxnSpPr>
              <p:nvPr/>
            </p:nvCxnSpPr>
            <p:spPr bwMode="auto">
              <a:xfrm rot="16200000" flipH="1">
                <a:off x="2641258" y="2692742"/>
                <a:ext cx="1130641" cy="469556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14" name="Straight Connector 563"/>
              <p:cNvCxnSpPr>
                <a:cxnSpLocks noChangeShapeType="1"/>
              </p:cNvCxnSpPr>
              <p:nvPr/>
            </p:nvCxnSpPr>
            <p:spPr bwMode="auto">
              <a:xfrm rot="5400000">
                <a:off x="2927526" y="2838966"/>
                <a:ext cx="1206841" cy="100909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grpSp>
            <p:nvGrpSpPr>
              <p:cNvPr id="415" name="Group 311"/>
              <p:cNvGrpSpPr>
                <a:grpSpLocks/>
              </p:cNvGrpSpPr>
              <p:nvPr/>
            </p:nvGrpSpPr>
            <p:grpSpPr bwMode="auto">
              <a:xfrm>
                <a:off x="2856053" y="2057400"/>
                <a:ext cx="3544747" cy="322850"/>
                <a:chOff x="2017853" y="1524000"/>
                <a:chExt cx="3544747" cy="322850"/>
              </a:xfrm>
            </p:grpSpPr>
            <p:pic>
              <p:nvPicPr>
                <p:cNvPr id="462" name="Picture 420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017853" y="1524000"/>
                  <a:ext cx="496747" cy="3036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3" name="Picture 420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648874" y="1524000"/>
                  <a:ext cx="496747" cy="3036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4" name="Picture 420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237053" y="1524000"/>
                  <a:ext cx="496747" cy="3036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5" name="Picture 420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846653" y="1534980"/>
                  <a:ext cx="496747" cy="3036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6" name="Picture 420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456253" y="1534980"/>
                  <a:ext cx="496747" cy="3036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7" name="Picture 420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065853" y="1543215"/>
                  <a:ext cx="496747" cy="3036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cxnSp>
            <p:nvCxnSpPr>
              <p:cNvPr id="416" name="Straight Connector 563"/>
              <p:cNvCxnSpPr>
                <a:cxnSpLocks noChangeShapeType="1"/>
              </p:cNvCxnSpPr>
              <p:nvPr/>
            </p:nvCxnSpPr>
            <p:spPr bwMode="auto">
              <a:xfrm rot="5400000">
                <a:off x="3299258" y="2601098"/>
                <a:ext cx="1130641" cy="652845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17" name="Straight Connector 563"/>
              <p:cNvCxnSpPr>
                <a:cxnSpLocks noChangeShapeType="1"/>
              </p:cNvCxnSpPr>
              <p:nvPr/>
            </p:nvCxnSpPr>
            <p:spPr bwMode="auto">
              <a:xfrm rot="10800000" flipV="1">
                <a:off x="3587580" y="2362200"/>
                <a:ext cx="1213021" cy="1143000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18" name="Straight Connector 563"/>
              <p:cNvCxnSpPr>
                <a:cxnSpLocks noChangeShapeType="1"/>
              </p:cNvCxnSpPr>
              <p:nvPr/>
            </p:nvCxnSpPr>
            <p:spPr bwMode="auto">
              <a:xfrm rot="10800000" flipV="1">
                <a:off x="3657602" y="2362200"/>
                <a:ext cx="1752599" cy="1143000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19" name="Straight Connector 563"/>
              <p:cNvCxnSpPr>
                <a:cxnSpLocks noChangeShapeType="1"/>
              </p:cNvCxnSpPr>
              <p:nvPr/>
            </p:nvCxnSpPr>
            <p:spPr bwMode="auto">
              <a:xfrm rot="10800000" flipV="1">
                <a:off x="3733802" y="2362200"/>
                <a:ext cx="2209799" cy="1143000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20" name="Straight Connector 563"/>
              <p:cNvCxnSpPr>
                <a:cxnSpLocks noChangeShapeType="1"/>
              </p:cNvCxnSpPr>
              <p:nvPr/>
            </p:nvCxnSpPr>
            <p:spPr bwMode="auto">
              <a:xfrm rot="16200000" flipH="1">
                <a:off x="2933701" y="2400298"/>
                <a:ext cx="1142999" cy="1066801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21" name="Straight Connector 563"/>
              <p:cNvCxnSpPr>
                <a:cxnSpLocks noChangeShapeType="1"/>
              </p:cNvCxnSpPr>
              <p:nvPr/>
            </p:nvCxnSpPr>
            <p:spPr bwMode="auto">
              <a:xfrm rot="16200000" flipH="1">
                <a:off x="3273512" y="2670088"/>
                <a:ext cx="1136822" cy="521046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22" name="Straight Connector 563"/>
              <p:cNvCxnSpPr>
                <a:cxnSpLocks noChangeShapeType="1"/>
              </p:cNvCxnSpPr>
              <p:nvPr/>
            </p:nvCxnSpPr>
            <p:spPr bwMode="auto">
              <a:xfrm rot="5400000">
                <a:off x="3604055" y="2918255"/>
                <a:ext cx="1143001" cy="30891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23" name="Straight Connector 563"/>
              <p:cNvCxnSpPr>
                <a:cxnSpLocks noChangeShapeType="1"/>
              </p:cNvCxnSpPr>
              <p:nvPr/>
            </p:nvCxnSpPr>
            <p:spPr bwMode="auto">
              <a:xfrm rot="5400000">
                <a:off x="3927390" y="2631990"/>
                <a:ext cx="1143001" cy="603421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24" name="Straight Connector 563"/>
              <p:cNvCxnSpPr>
                <a:cxnSpLocks noChangeShapeType="1"/>
              </p:cNvCxnSpPr>
              <p:nvPr/>
            </p:nvCxnSpPr>
            <p:spPr bwMode="auto">
              <a:xfrm rot="5400000">
                <a:off x="4267201" y="2362201"/>
                <a:ext cx="1143001" cy="1142999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25" name="Straight Connector 563"/>
              <p:cNvCxnSpPr>
                <a:cxnSpLocks noChangeShapeType="1"/>
              </p:cNvCxnSpPr>
              <p:nvPr/>
            </p:nvCxnSpPr>
            <p:spPr bwMode="auto">
              <a:xfrm rot="10800000" flipV="1">
                <a:off x="4343402" y="2362199"/>
                <a:ext cx="1600199" cy="1143001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26" name="Straight Connector 563"/>
              <p:cNvCxnSpPr>
                <a:cxnSpLocks noChangeShapeType="1"/>
              </p:cNvCxnSpPr>
              <p:nvPr/>
            </p:nvCxnSpPr>
            <p:spPr bwMode="auto">
              <a:xfrm rot="16200000" flipH="1">
                <a:off x="3437065" y="2028397"/>
                <a:ext cx="1156522" cy="1821798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27" name="Straight Connector 563"/>
              <p:cNvCxnSpPr>
                <a:cxnSpLocks noChangeShapeType="1"/>
              </p:cNvCxnSpPr>
              <p:nvPr/>
            </p:nvCxnSpPr>
            <p:spPr bwMode="auto">
              <a:xfrm rot="16200000" flipH="1">
                <a:off x="3787623" y="2308860"/>
                <a:ext cx="1157688" cy="1262038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28" name="Straight Connector 563"/>
              <p:cNvCxnSpPr>
                <a:cxnSpLocks noChangeShapeType="1"/>
              </p:cNvCxnSpPr>
              <p:nvPr/>
            </p:nvCxnSpPr>
            <p:spPr bwMode="auto">
              <a:xfrm rot="16200000" flipH="1">
                <a:off x="4041486" y="2511714"/>
                <a:ext cx="1149177" cy="850148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29" name="Straight Connector 563"/>
              <p:cNvCxnSpPr>
                <a:cxnSpLocks noChangeShapeType="1"/>
              </p:cNvCxnSpPr>
              <p:nvPr/>
            </p:nvCxnSpPr>
            <p:spPr bwMode="auto">
              <a:xfrm rot="16200000" flipH="1">
                <a:off x="4372032" y="2790771"/>
                <a:ext cx="1155353" cy="298213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30" name="Straight Connector 563"/>
              <p:cNvCxnSpPr>
                <a:cxnSpLocks noChangeShapeType="1"/>
              </p:cNvCxnSpPr>
              <p:nvPr/>
            </p:nvCxnSpPr>
            <p:spPr bwMode="auto">
              <a:xfrm rot="5400000">
                <a:off x="4705664" y="2813016"/>
                <a:ext cx="1155353" cy="253721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31" name="Straight Connector 563"/>
              <p:cNvCxnSpPr>
                <a:cxnSpLocks noChangeShapeType="1"/>
              </p:cNvCxnSpPr>
              <p:nvPr/>
            </p:nvCxnSpPr>
            <p:spPr bwMode="auto">
              <a:xfrm rot="5400000">
                <a:off x="5010464" y="2584416"/>
                <a:ext cx="1155353" cy="710920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32" name="Straight Connector 563"/>
              <p:cNvCxnSpPr>
                <a:cxnSpLocks noChangeShapeType="1"/>
              </p:cNvCxnSpPr>
              <p:nvPr/>
            </p:nvCxnSpPr>
            <p:spPr bwMode="auto">
              <a:xfrm rot="16200000" flipH="1">
                <a:off x="4058204" y="2038279"/>
                <a:ext cx="1150342" cy="1795854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33" name="Straight Connector 563"/>
              <p:cNvCxnSpPr>
                <a:cxnSpLocks noChangeShapeType="1"/>
              </p:cNvCxnSpPr>
              <p:nvPr/>
            </p:nvCxnSpPr>
            <p:spPr bwMode="auto">
              <a:xfrm>
                <a:off x="4191000" y="2362200"/>
                <a:ext cx="1412388" cy="1144164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34" name="Straight Connector 563"/>
              <p:cNvCxnSpPr>
                <a:cxnSpLocks noChangeShapeType="1"/>
              </p:cNvCxnSpPr>
              <p:nvPr/>
            </p:nvCxnSpPr>
            <p:spPr bwMode="auto">
              <a:xfrm rot="16200000" flipH="1">
                <a:off x="3754671" y="1710790"/>
                <a:ext cx="1151507" cy="2451995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35" name="Straight Connector 563"/>
              <p:cNvCxnSpPr>
                <a:cxnSpLocks noChangeShapeType="1"/>
              </p:cNvCxnSpPr>
              <p:nvPr/>
            </p:nvCxnSpPr>
            <p:spPr bwMode="auto">
              <a:xfrm rot="16200000" flipH="1">
                <a:off x="4670856" y="2491944"/>
                <a:ext cx="1142999" cy="883510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36" name="Straight Connector 563"/>
              <p:cNvCxnSpPr>
                <a:cxnSpLocks noChangeShapeType="1"/>
              </p:cNvCxnSpPr>
              <p:nvPr/>
            </p:nvCxnSpPr>
            <p:spPr bwMode="auto">
              <a:xfrm rot="16200000" flipH="1">
                <a:off x="5000370" y="2772034"/>
                <a:ext cx="1149175" cy="329510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37" name="Straight Connector 563"/>
              <p:cNvCxnSpPr>
                <a:cxnSpLocks noChangeShapeType="1"/>
              </p:cNvCxnSpPr>
              <p:nvPr/>
            </p:nvCxnSpPr>
            <p:spPr bwMode="auto">
              <a:xfrm rot="5400000">
                <a:off x="5330915" y="2822487"/>
                <a:ext cx="1149173" cy="228602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38" name="Straight Connector 563"/>
              <p:cNvCxnSpPr>
                <a:cxnSpLocks noChangeShapeType="1"/>
              </p:cNvCxnSpPr>
              <p:nvPr/>
            </p:nvCxnSpPr>
            <p:spPr bwMode="auto">
              <a:xfrm rot="16200000" flipH="1">
                <a:off x="4040490" y="1424972"/>
                <a:ext cx="1144160" cy="3016286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39" name="Straight Connector 563"/>
              <p:cNvCxnSpPr>
                <a:cxnSpLocks noChangeShapeType="1"/>
              </p:cNvCxnSpPr>
              <p:nvPr/>
            </p:nvCxnSpPr>
            <p:spPr bwMode="auto">
              <a:xfrm rot="16200000" flipH="1">
                <a:off x="4397807" y="1698676"/>
                <a:ext cx="1137986" cy="2462704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40" name="Straight Connector 563"/>
              <p:cNvCxnSpPr>
                <a:cxnSpLocks noChangeShapeType="1"/>
              </p:cNvCxnSpPr>
              <p:nvPr/>
            </p:nvCxnSpPr>
            <p:spPr bwMode="auto">
              <a:xfrm>
                <a:off x="4191000" y="2362200"/>
                <a:ext cx="2081704" cy="1137986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41" name="Straight Connector 563"/>
              <p:cNvCxnSpPr>
                <a:cxnSpLocks noChangeShapeType="1"/>
              </p:cNvCxnSpPr>
              <p:nvPr/>
            </p:nvCxnSpPr>
            <p:spPr bwMode="auto">
              <a:xfrm>
                <a:off x="4800600" y="2362200"/>
                <a:ext cx="1548304" cy="1137986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42" name="Straight Connector 563"/>
              <p:cNvCxnSpPr>
                <a:cxnSpLocks noChangeShapeType="1"/>
              </p:cNvCxnSpPr>
              <p:nvPr/>
            </p:nvCxnSpPr>
            <p:spPr bwMode="auto">
              <a:xfrm rot="16200000" flipH="1">
                <a:off x="5348659" y="2423741"/>
                <a:ext cx="1137986" cy="1014904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43" name="Straight Connector 563"/>
              <p:cNvCxnSpPr>
                <a:cxnSpLocks noChangeShapeType="1"/>
              </p:cNvCxnSpPr>
              <p:nvPr/>
            </p:nvCxnSpPr>
            <p:spPr bwMode="auto">
              <a:xfrm rot="16200000" flipH="1">
                <a:off x="5750420" y="2782256"/>
                <a:ext cx="1119937" cy="315923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44" name="Straight Connector 563"/>
              <p:cNvCxnSpPr>
                <a:cxnSpLocks noChangeShapeType="1"/>
              </p:cNvCxnSpPr>
              <p:nvPr/>
            </p:nvCxnSpPr>
            <p:spPr bwMode="auto">
              <a:xfrm rot="16200000" flipH="1">
                <a:off x="4338493" y="1126969"/>
                <a:ext cx="1144165" cy="3612296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45" name="Straight Connector 563"/>
              <p:cNvCxnSpPr>
                <a:cxnSpLocks noChangeShapeType="1"/>
              </p:cNvCxnSpPr>
              <p:nvPr/>
            </p:nvCxnSpPr>
            <p:spPr bwMode="auto">
              <a:xfrm rot="16200000" flipH="1">
                <a:off x="4698901" y="1397581"/>
                <a:ext cx="1125630" cy="3052537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46" name="Straight Connector 563"/>
              <p:cNvCxnSpPr>
                <a:cxnSpLocks noChangeShapeType="1"/>
              </p:cNvCxnSpPr>
              <p:nvPr/>
            </p:nvCxnSpPr>
            <p:spPr bwMode="auto">
              <a:xfrm rot="16200000" flipH="1">
                <a:off x="5026595" y="1658067"/>
                <a:ext cx="1126796" cy="2532732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47" name="Straight Connector 563"/>
              <p:cNvCxnSpPr>
                <a:cxnSpLocks noChangeShapeType="1"/>
              </p:cNvCxnSpPr>
              <p:nvPr/>
            </p:nvCxnSpPr>
            <p:spPr bwMode="auto">
              <a:xfrm rot="16200000" flipH="1">
                <a:off x="5375222" y="1930019"/>
                <a:ext cx="1110804" cy="1994795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48" name="Straight Connector 563"/>
              <p:cNvCxnSpPr>
                <a:cxnSpLocks noChangeShapeType="1"/>
              </p:cNvCxnSpPr>
              <p:nvPr/>
            </p:nvCxnSpPr>
            <p:spPr bwMode="auto">
              <a:xfrm rot="16200000" flipH="1">
                <a:off x="5710261" y="2204581"/>
                <a:ext cx="1119524" cy="1454392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49" name="Straight Connector 563"/>
              <p:cNvCxnSpPr>
                <a:cxnSpLocks noChangeShapeType="1"/>
              </p:cNvCxnSpPr>
              <p:nvPr/>
            </p:nvCxnSpPr>
            <p:spPr bwMode="auto">
              <a:xfrm rot="16200000" flipH="1">
                <a:off x="6050242" y="2482434"/>
                <a:ext cx="1107653" cy="903283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50" name="Straight Connector 563"/>
              <p:cNvCxnSpPr>
                <a:cxnSpLocks noChangeShapeType="1"/>
              </p:cNvCxnSpPr>
              <p:nvPr/>
            </p:nvCxnSpPr>
            <p:spPr bwMode="auto">
              <a:xfrm rot="16200000" flipH="1">
                <a:off x="4649846" y="815616"/>
                <a:ext cx="1121175" cy="4212012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51" name="Straight Connector 563"/>
              <p:cNvCxnSpPr>
                <a:cxnSpLocks noChangeShapeType="1"/>
              </p:cNvCxnSpPr>
              <p:nvPr/>
            </p:nvCxnSpPr>
            <p:spPr bwMode="auto">
              <a:xfrm rot="16200000" flipH="1">
                <a:off x="5006582" y="1089900"/>
                <a:ext cx="1122340" cy="3664609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52" name="Straight Connector 563"/>
              <p:cNvCxnSpPr>
                <a:cxnSpLocks noChangeShapeType="1"/>
              </p:cNvCxnSpPr>
              <p:nvPr/>
            </p:nvCxnSpPr>
            <p:spPr bwMode="auto">
              <a:xfrm rot="16200000" flipH="1">
                <a:off x="5345570" y="1339092"/>
                <a:ext cx="1113275" cy="3157160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53" name="Straight Connector 563"/>
              <p:cNvCxnSpPr>
                <a:cxnSpLocks noChangeShapeType="1"/>
              </p:cNvCxnSpPr>
              <p:nvPr/>
            </p:nvCxnSpPr>
            <p:spPr bwMode="auto">
              <a:xfrm rot="16200000" flipH="1">
                <a:off x="5690908" y="1614334"/>
                <a:ext cx="1097282" cy="2612644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54" name="Straight Connector 563"/>
              <p:cNvCxnSpPr>
                <a:cxnSpLocks noChangeShapeType="1"/>
              </p:cNvCxnSpPr>
              <p:nvPr/>
            </p:nvCxnSpPr>
            <p:spPr bwMode="auto">
              <a:xfrm rot="16200000" flipH="1">
                <a:off x="6025946" y="1888895"/>
                <a:ext cx="1112180" cy="2078419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55" name="Straight Connector 563"/>
              <p:cNvCxnSpPr>
                <a:cxnSpLocks noChangeShapeType="1"/>
              </p:cNvCxnSpPr>
              <p:nvPr/>
            </p:nvCxnSpPr>
            <p:spPr bwMode="auto">
              <a:xfrm rot="16200000" flipH="1">
                <a:off x="6358925" y="2173752"/>
                <a:ext cx="1106487" cy="1519482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56" name="Straight Connector 563"/>
              <p:cNvCxnSpPr>
                <a:cxnSpLocks noChangeShapeType="1"/>
              </p:cNvCxnSpPr>
              <p:nvPr/>
            </p:nvCxnSpPr>
            <p:spPr bwMode="auto">
              <a:xfrm rot="16200000" flipH="1">
                <a:off x="4949540" y="515922"/>
                <a:ext cx="1125630" cy="4815856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57" name="Straight Connector 563"/>
              <p:cNvCxnSpPr>
                <a:cxnSpLocks noChangeShapeType="1"/>
              </p:cNvCxnSpPr>
              <p:nvPr/>
            </p:nvCxnSpPr>
            <p:spPr bwMode="auto">
              <a:xfrm rot="16200000" flipH="1">
                <a:off x="5309777" y="786705"/>
                <a:ext cx="1120618" cy="4269277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58" name="Straight Connector 563"/>
              <p:cNvCxnSpPr>
                <a:cxnSpLocks noChangeShapeType="1"/>
              </p:cNvCxnSpPr>
              <p:nvPr/>
            </p:nvCxnSpPr>
            <p:spPr bwMode="auto">
              <a:xfrm rot="16200000" flipH="1">
                <a:off x="5646738" y="1037924"/>
                <a:ext cx="1115606" cy="3761828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59" name="Straight Connector 563"/>
              <p:cNvCxnSpPr>
                <a:cxnSpLocks noChangeShapeType="1"/>
              </p:cNvCxnSpPr>
              <p:nvPr/>
            </p:nvCxnSpPr>
            <p:spPr bwMode="auto">
              <a:xfrm rot="16200000" flipH="1">
                <a:off x="5990735" y="1314506"/>
                <a:ext cx="1102295" cy="3217311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60" name="Straight Connector 563"/>
              <p:cNvCxnSpPr>
                <a:cxnSpLocks noChangeShapeType="1"/>
              </p:cNvCxnSpPr>
              <p:nvPr/>
            </p:nvCxnSpPr>
            <p:spPr bwMode="auto">
              <a:xfrm rot="16200000" flipH="1">
                <a:off x="6324528" y="1590313"/>
                <a:ext cx="1098659" cy="2662061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  <p:cxnSp>
            <p:nvCxnSpPr>
              <p:cNvPr id="461" name="Straight Connector 563"/>
              <p:cNvCxnSpPr>
                <a:cxnSpLocks noChangeShapeType="1"/>
              </p:cNvCxnSpPr>
              <p:nvPr/>
            </p:nvCxnSpPr>
            <p:spPr bwMode="auto">
              <a:xfrm rot="16200000" flipH="1">
                <a:off x="6661007" y="1871669"/>
                <a:ext cx="1099144" cy="2116305"/>
              </a:xfrm>
              <a:prstGeom prst="line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/>
                <a:tailEnd/>
              </a:ln>
            </p:spPr>
          </p:cxnSp>
        </p:grpSp>
        <p:sp>
          <p:nvSpPr>
            <p:cNvPr id="660" name="TextBox 659"/>
            <p:cNvSpPr txBox="1"/>
            <p:nvPr/>
          </p:nvSpPr>
          <p:spPr>
            <a:xfrm>
              <a:off x="5652120" y="3327375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Fattree</a:t>
              </a:r>
              <a:endParaRPr lang="en-US" sz="2400" b="1" dirty="0"/>
            </a:p>
          </p:txBody>
        </p:sp>
      </p:grpSp>
      <p:grpSp>
        <p:nvGrpSpPr>
          <p:cNvPr id="661" name="组合 660"/>
          <p:cNvGrpSpPr/>
          <p:nvPr/>
        </p:nvGrpSpPr>
        <p:grpSpPr>
          <a:xfrm>
            <a:off x="3428992" y="3933056"/>
            <a:ext cx="4248472" cy="2621906"/>
            <a:chOff x="4751784" y="4077072"/>
            <a:chExt cx="3276600" cy="2134107"/>
          </a:xfrm>
        </p:grpSpPr>
        <p:sp>
          <p:nvSpPr>
            <p:cNvPr id="662" name="Line 342"/>
            <p:cNvSpPr>
              <a:spLocks noChangeShapeType="1"/>
            </p:cNvSpPr>
            <p:nvPr/>
          </p:nvSpPr>
          <p:spPr bwMode="auto">
            <a:xfrm flipH="1">
              <a:off x="5025407" y="5431052"/>
              <a:ext cx="100957" cy="26445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3" name="Line 344"/>
            <p:cNvSpPr>
              <a:spLocks noChangeShapeType="1"/>
            </p:cNvSpPr>
            <p:nvPr/>
          </p:nvSpPr>
          <p:spPr bwMode="auto">
            <a:xfrm flipH="1">
              <a:off x="5076069" y="5431052"/>
              <a:ext cx="50295" cy="26445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4" name="Line 346"/>
            <p:cNvSpPr>
              <a:spLocks noChangeShapeType="1"/>
            </p:cNvSpPr>
            <p:nvPr/>
          </p:nvSpPr>
          <p:spPr bwMode="auto">
            <a:xfrm flipH="1">
              <a:off x="5109844" y="5431052"/>
              <a:ext cx="16520" cy="26445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" name="Line 347"/>
            <p:cNvSpPr>
              <a:spLocks noChangeShapeType="1"/>
            </p:cNvSpPr>
            <p:nvPr/>
          </p:nvSpPr>
          <p:spPr bwMode="auto">
            <a:xfrm>
              <a:off x="5126363" y="5431052"/>
              <a:ext cx="15259" cy="288083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" name="Line 348"/>
            <p:cNvSpPr>
              <a:spLocks noChangeShapeType="1"/>
            </p:cNvSpPr>
            <p:nvPr/>
          </p:nvSpPr>
          <p:spPr bwMode="auto">
            <a:xfrm>
              <a:off x="5128458" y="5430843"/>
              <a:ext cx="46168" cy="331968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" name="Line 350"/>
            <p:cNvSpPr>
              <a:spLocks noChangeShapeType="1"/>
            </p:cNvSpPr>
            <p:nvPr/>
          </p:nvSpPr>
          <p:spPr bwMode="auto">
            <a:xfrm>
              <a:off x="5126363" y="5431052"/>
              <a:ext cx="107985" cy="30992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" name="Line 342"/>
            <p:cNvSpPr>
              <a:spLocks noChangeShapeType="1"/>
            </p:cNvSpPr>
            <p:nvPr/>
          </p:nvSpPr>
          <p:spPr bwMode="auto">
            <a:xfrm flipH="1">
              <a:off x="5274966" y="5431052"/>
              <a:ext cx="100957" cy="26445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9" name="Line 344"/>
            <p:cNvSpPr>
              <a:spLocks noChangeShapeType="1"/>
            </p:cNvSpPr>
            <p:nvPr/>
          </p:nvSpPr>
          <p:spPr bwMode="auto">
            <a:xfrm flipH="1">
              <a:off x="5325628" y="5431052"/>
              <a:ext cx="50295" cy="26445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" name="Line 346"/>
            <p:cNvSpPr>
              <a:spLocks noChangeShapeType="1"/>
            </p:cNvSpPr>
            <p:nvPr/>
          </p:nvSpPr>
          <p:spPr bwMode="auto">
            <a:xfrm flipH="1">
              <a:off x="5359403" y="5431052"/>
              <a:ext cx="16520" cy="26445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1" name="Line 347"/>
            <p:cNvSpPr>
              <a:spLocks noChangeShapeType="1"/>
            </p:cNvSpPr>
            <p:nvPr/>
          </p:nvSpPr>
          <p:spPr bwMode="auto">
            <a:xfrm>
              <a:off x="5375923" y="5431052"/>
              <a:ext cx="15259" cy="288083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" name="Line 348"/>
            <p:cNvSpPr>
              <a:spLocks noChangeShapeType="1"/>
            </p:cNvSpPr>
            <p:nvPr/>
          </p:nvSpPr>
          <p:spPr bwMode="auto">
            <a:xfrm>
              <a:off x="5378017" y="5430843"/>
              <a:ext cx="46168" cy="331968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3" name="Line 350"/>
            <p:cNvSpPr>
              <a:spLocks noChangeShapeType="1"/>
            </p:cNvSpPr>
            <p:nvPr/>
          </p:nvSpPr>
          <p:spPr bwMode="auto">
            <a:xfrm>
              <a:off x="5375923" y="5431052"/>
              <a:ext cx="107985" cy="30992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4" name="Line 342"/>
            <p:cNvSpPr>
              <a:spLocks noChangeShapeType="1"/>
            </p:cNvSpPr>
            <p:nvPr/>
          </p:nvSpPr>
          <p:spPr bwMode="auto">
            <a:xfrm flipH="1">
              <a:off x="5529832" y="5435738"/>
              <a:ext cx="100957" cy="26445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" name="Line 344"/>
            <p:cNvSpPr>
              <a:spLocks noChangeShapeType="1"/>
            </p:cNvSpPr>
            <p:nvPr/>
          </p:nvSpPr>
          <p:spPr bwMode="auto">
            <a:xfrm flipH="1">
              <a:off x="5580494" y="5435738"/>
              <a:ext cx="50295" cy="26445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" name="Line 346"/>
            <p:cNvSpPr>
              <a:spLocks noChangeShapeType="1"/>
            </p:cNvSpPr>
            <p:nvPr/>
          </p:nvSpPr>
          <p:spPr bwMode="auto">
            <a:xfrm flipH="1">
              <a:off x="5614268" y="5435738"/>
              <a:ext cx="16520" cy="26445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" name="Line 347"/>
            <p:cNvSpPr>
              <a:spLocks noChangeShapeType="1"/>
            </p:cNvSpPr>
            <p:nvPr/>
          </p:nvSpPr>
          <p:spPr bwMode="auto">
            <a:xfrm>
              <a:off x="5630789" y="5435738"/>
              <a:ext cx="15259" cy="288083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" name="Line 348"/>
            <p:cNvSpPr>
              <a:spLocks noChangeShapeType="1"/>
            </p:cNvSpPr>
            <p:nvPr/>
          </p:nvSpPr>
          <p:spPr bwMode="auto">
            <a:xfrm>
              <a:off x="5632883" y="5435529"/>
              <a:ext cx="46168" cy="331968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9" name="Line 350"/>
            <p:cNvSpPr>
              <a:spLocks noChangeShapeType="1"/>
            </p:cNvSpPr>
            <p:nvPr/>
          </p:nvSpPr>
          <p:spPr bwMode="auto">
            <a:xfrm>
              <a:off x="5630789" y="5435738"/>
              <a:ext cx="107985" cy="30992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0" name="Line 342"/>
            <p:cNvSpPr>
              <a:spLocks noChangeShapeType="1"/>
            </p:cNvSpPr>
            <p:nvPr/>
          </p:nvSpPr>
          <p:spPr bwMode="auto">
            <a:xfrm flipH="1">
              <a:off x="5781108" y="5434287"/>
              <a:ext cx="100957" cy="26445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" name="Line 344"/>
            <p:cNvSpPr>
              <a:spLocks noChangeShapeType="1"/>
            </p:cNvSpPr>
            <p:nvPr/>
          </p:nvSpPr>
          <p:spPr bwMode="auto">
            <a:xfrm flipH="1">
              <a:off x="5831771" y="5434287"/>
              <a:ext cx="50295" cy="26445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" name="Line 346"/>
            <p:cNvSpPr>
              <a:spLocks noChangeShapeType="1"/>
            </p:cNvSpPr>
            <p:nvPr/>
          </p:nvSpPr>
          <p:spPr bwMode="auto">
            <a:xfrm flipH="1">
              <a:off x="5865545" y="5434287"/>
              <a:ext cx="16520" cy="26445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" name="Line 347"/>
            <p:cNvSpPr>
              <a:spLocks noChangeShapeType="1"/>
            </p:cNvSpPr>
            <p:nvPr/>
          </p:nvSpPr>
          <p:spPr bwMode="auto">
            <a:xfrm>
              <a:off x="5882065" y="5434287"/>
              <a:ext cx="15259" cy="288083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" name="Line 348"/>
            <p:cNvSpPr>
              <a:spLocks noChangeShapeType="1"/>
            </p:cNvSpPr>
            <p:nvPr/>
          </p:nvSpPr>
          <p:spPr bwMode="auto">
            <a:xfrm>
              <a:off x="5884160" y="5434079"/>
              <a:ext cx="46168" cy="331968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" name="Line 350"/>
            <p:cNvSpPr>
              <a:spLocks noChangeShapeType="1"/>
            </p:cNvSpPr>
            <p:nvPr/>
          </p:nvSpPr>
          <p:spPr bwMode="auto">
            <a:xfrm>
              <a:off x="5882065" y="5434287"/>
              <a:ext cx="107985" cy="30992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" name="Line 342"/>
            <p:cNvSpPr>
              <a:spLocks noChangeShapeType="1"/>
            </p:cNvSpPr>
            <p:nvPr/>
          </p:nvSpPr>
          <p:spPr bwMode="auto">
            <a:xfrm flipH="1">
              <a:off x="6035247" y="5431052"/>
              <a:ext cx="100957" cy="26445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" name="Line 344"/>
            <p:cNvSpPr>
              <a:spLocks noChangeShapeType="1"/>
            </p:cNvSpPr>
            <p:nvPr/>
          </p:nvSpPr>
          <p:spPr bwMode="auto">
            <a:xfrm flipH="1">
              <a:off x="6085909" y="5431052"/>
              <a:ext cx="50295" cy="26445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" name="Line 346"/>
            <p:cNvSpPr>
              <a:spLocks noChangeShapeType="1"/>
            </p:cNvSpPr>
            <p:nvPr/>
          </p:nvSpPr>
          <p:spPr bwMode="auto">
            <a:xfrm flipH="1">
              <a:off x="6119684" y="5431052"/>
              <a:ext cx="16520" cy="26445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" name="Line 347"/>
            <p:cNvSpPr>
              <a:spLocks noChangeShapeType="1"/>
            </p:cNvSpPr>
            <p:nvPr/>
          </p:nvSpPr>
          <p:spPr bwMode="auto">
            <a:xfrm>
              <a:off x="6136204" y="5431052"/>
              <a:ext cx="15259" cy="288083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" name="Line 348"/>
            <p:cNvSpPr>
              <a:spLocks noChangeShapeType="1"/>
            </p:cNvSpPr>
            <p:nvPr/>
          </p:nvSpPr>
          <p:spPr bwMode="auto">
            <a:xfrm>
              <a:off x="6138298" y="5430843"/>
              <a:ext cx="46168" cy="331968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" name="Line 350"/>
            <p:cNvSpPr>
              <a:spLocks noChangeShapeType="1"/>
            </p:cNvSpPr>
            <p:nvPr/>
          </p:nvSpPr>
          <p:spPr bwMode="auto">
            <a:xfrm>
              <a:off x="6136204" y="5431052"/>
              <a:ext cx="107985" cy="30992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" name="Line 342"/>
            <p:cNvSpPr>
              <a:spLocks noChangeShapeType="1"/>
            </p:cNvSpPr>
            <p:nvPr/>
          </p:nvSpPr>
          <p:spPr bwMode="auto">
            <a:xfrm flipH="1">
              <a:off x="4781154" y="5431052"/>
              <a:ext cx="100957" cy="26445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" name="Line 344"/>
            <p:cNvSpPr>
              <a:spLocks noChangeShapeType="1"/>
            </p:cNvSpPr>
            <p:nvPr/>
          </p:nvSpPr>
          <p:spPr bwMode="auto">
            <a:xfrm flipH="1">
              <a:off x="4831815" y="5431052"/>
              <a:ext cx="50295" cy="26445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" name="Line 346"/>
            <p:cNvSpPr>
              <a:spLocks noChangeShapeType="1"/>
            </p:cNvSpPr>
            <p:nvPr/>
          </p:nvSpPr>
          <p:spPr bwMode="auto">
            <a:xfrm flipH="1">
              <a:off x="4865590" y="5431052"/>
              <a:ext cx="16520" cy="26445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" name="Line 347"/>
            <p:cNvSpPr>
              <a:spLocks noChangeShapeType="1"/>
            </p:cNvSpPr>
            <p:nvPr/>
          </p:nvSpPr>
          <p:spPr bwMode="auto">
            <a:xfrm>
              <a:off x="4882110" y="5431052"/>
              <a:ext cx="15259" cy="288083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" name="Line 348"/>
            <p:cNvSpPr>
              <a:spLocks noChangeShapeType="1"/>
            </p:cNvSpPr>
            <p:nvPr/>
          </p:nvSpPr>
          <p:spPr bwMode="auto">
            <a:xfrm>
              <a:off x="4884205" y="5430843"/>
              <a:ext cx="46168" cy="331968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" name="Line 350"/>
            <p:cNvSpPr>
              <a:spLocks noChangeShapeType="1"/>
            </p:cNvSpPr>
            <p:nvPr/>
          </p:nvSpPr>
          <p:spPr bwMode="auto">
            <a:xfrm>
              <a:off x="4882110" y="5431052"/>
              <a:ext cx="107985" cy="30992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98" name="Picture 35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79063" y="5380675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9" name="Picture 36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31639" y="5380675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0" name="Picture 38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84215" y="5380675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1" name="Picture 39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36791" y="5380675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2" name="Picture 40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89367" y="5380675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3" name="Picture 41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41943" y="5380675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4" name="Picture 4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90811" y="4944672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5" name="Line 421"/>
            <p:cNvSpPr>
              <a:spLocks noChangeShapeType="1"/>
            </p:cNvSpPr>
            <p:nvPr/>
          </p:nvSpPr>
          <p:spPr bwMode="auto">
            <a:xfrm flipV="1">
              <a:off x="4780531" y="5100265"/>
              <a:ext cx="35243" cy="582478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" name="Line 422"/>
            <p:cNvSpPr>
              <a:spLocks noChangeShapeType="1"/>
            </p:cNvSpPr>
            <p:nvPr/>
          </p:nvSpPr>
          <p:spPr bwMode="auto">
            <a:xfrm flipV="1">
              <a:off x="4798152" y="5072908"/>
              <a:ext cx="281945" cy="62921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" name="Line 423"/>
            <p:cNvSpPr>
              <a:spLocks noChangeShapeType="1"/>
            </p:cNvSpPr>
            <p:nvPr/>
          </p:nvSpPr>
          <p:spPr bwMode="auto">
            <a:xfrm flipH="1" flipV="1">
              <a:off x="4833396" y="5100265"/>
              <a:ext cx="193838" cy="62921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" name="Line 424"/>
            <p:cNvSpPr>
              <a:spLocks noChangeShapeType="1"/>
            </p:cNvSpPr>
            <p:nvPr/>
          </p:nvSpPr>
          <p:spPr bwMode="auto">
            <a:xfrm flipH="1" flipV="1">
              <a:off x="4851018" y="5100265"/>
              <a:ext cx="440540" cy="62921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" name="Line 425"/>
            <p:cNvSpPr>
              <a:spLocks noChangeShapeType="1"/>
            </p:cNvSpPr>
            <p:nvPr/>
          </p:nvSpPr>
          <p:spPr bwMode="auto">
            <a:xfrm flipH="1" flipV="1">
              <a:off x="4877450" y="5091146"/>
              <a:ext cx="660809" cy="610974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0" name="Line 426"/>
            <p:cNvSpPr>
              <a:spLocks noChangeShapeType="1"/>
            </p:cNvSpPr>
            <p:nvPr/>
          </p:nvSpPr>
          <p:spPr bwMode="auto">
            <a:xfrm flipH="1" flipV="1">
              <a:off x="4912693" y="5091146"/>
              <a:ext cx="872268" cy="610974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1" name="Line 427"/>
            <p:cNvSpPr>
              <a:spLocks noChangeShapeType="1"/>
            </p:cNvSpPr>
            <p:nvPr/>
          </p:nvSpPr>
          <p:spPr bwMode="auto">
            <a:xfrm flipH="1" flipV="1">
              <a:off x="4947936" y="5091146"/>
              <a:ext cx="1101349" cy="610974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" name="Line 428"/>
            <p:cNvSpPr>
              <a:spLocks noChangeShapeType="1"/>
            </p:cNvSpPr>
            <p:nvPr/>
          </p:nvSpPr>
          <p:spPr bwMode="auto">
            <a:xfrm flipV="1">
              <a:off x="5062476" y="5072908"/>
              <a:ext cx="35243" cy="62921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3" name="Line 429"/>
            <p:cNvSpPr>
              <a:spLocks noChangeShapeType="1"/>
            </p:cNvSpPr>
            <p:nvPr/>
          </p:nvSpPr>
          <p:spPr bwMode="auto">
            <a:xfrm flipH="1" flipV="1">
              <a:off x="5115341" y="5072908"/>
              <a:ext cx="193838" cy="62921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4" name="Line 430"/>
            <p:cNvSpPr>
              <a:spLocks noChangeShapeType="1"/>
            </p:cNvSpPr>
            <p:nvPr/>
          </p:nvSpPr>
          <p:spPr bwMode="auto">
            <a:xfrm flipH="1" flipV="1">
              <a:off x="5132963" y="5072908"/>
              <a:ext cx="422918" cy="62921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5" name="Line 431"/>
            <p:cNvSpPr>
              <a:spLocks noChangeShapeType="1"/>
            </p:cNvSpPr>
            <p:nvPr/>
          </p:nvSpPr>
          <p:spPr bwMode="auto">
            <a:xfrm flipH="1" flipV="1">
              <a:off x="5150584" y="5072908"/>
              <a:ext cx="669620" cy="62921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" name="Line 432"/>
            <p:cNvSpPr>
              <a:spLocks noChangeShapeType="1"/>
            </p:cNvSpPr>
            <p:nvPr/>
          </p:nvSpPr>
          <p:spPr bwMode="auto">
            <a:xfrm flipH="1" flipV="1">
              <a:off x="5185827" y="5072908"/>
              <a:ext cx="881080" cy="62921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7" name="Picture 43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43387" y="4944672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" name="Line 434"/>
            <p:cNvSpPr>
              <a:spLocks noChangeShapeType="1"/>
            </p:cNvSpPr>
            <p:nvPr/>
          </p:nvSpPr>
          <p:spPr bwMode="auto">
            <a:xfrm flipV="1">
              <a:off x="4833396" y="5100265"/>
              <a:ext cx="475783" cy="601855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" name="Line 435"/>
            <p:cNvSpPr>
              <a:spLocks noChangeShapeType="1"/>
            </p:cNvSpPr>
            <p:nvPr/>
          </p:nvSpPr>
          <p:spPr bwMode="auto">
            <a:xfrm flipV="1">
              <a:off x="5080098" y="5072908"/>
              <a:ext cx="246702" cy="62921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" name="Line 436"/>
            <p:cNvSpPr>
              <a:spLocks noChangeShapeType="1"/>
            </p:cNvSpPr>
            <p:nvPr/>
          </p:nvSpPr>
          <p:spPr bwMode="auto">
            <a:xfrm flipV="1">
              <a:off x="5326800" y="5072908"/>
              <a:ext cx="17622" cy="62921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" name="Line 437"/>
            <p:cNvSpPr>
              <a:spLocks noChangeShapeType="1"/>
            </p:cNvSpPr>
            <p:nvPr/>
          </p:nvSpPr>
          <p:spPr bwMode="auto">
            <a:xfrm flipH="1" flipV="1">
              <a:off x="5362043" y="5072908"/>
              <a:ext cx="229081" cy="656570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" name="Line 438"/>
            <p:cNvSpPr>
              <a:spLocks noChangeShapeType="1"/>
            </p:cNvSpPr>
            <p:nvPr/>
          </p:nvSpPr>
          <p:spPr bwMode="auto">
            <a:xfrm flipH="1" flipV="1">
              <a:off x="5379665" y="5072908"/>
              <a:ext cx="458161" cy="62921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" name="Line 439"/>
            <p:cNvSpPr>
              <a:spLocks noChangeShapeType="1"/>
            </p:cNvSpPr>
            <p:nvPr/>
          </p:nvSpPr>
          <p:spPr bwMode="auto">
            <a:xfrm flipH="1" flipV="1">
              <a:off x="5403160" y="5072908"/>
              <a:ext cx="716612" cy="656570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24" name="Picture 44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95963" y="4944672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5" name="Line 441"/>
            <p:cNvSpPr>
              <a:spLocks noChangeShapeType="1"/>
            </p:cNvSpPr>
            <p:nvPr/>
          </p:nvSpPr>
          <p:spPr bwMode="auto">
            <a:xfrm flipV="1">
              <a:off x="4851018" y="5072908"/>
              <a:ext cx="740107" cy="62921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" name="Line 442"/>
            <p:cNvSpPr>
              <a:spLocks noChangeShapeType="1"/>
            </p:cNvSpPr>
            <p:nvPr/>
          </p:nvSpPr>
          <p:spPr bwMode="auto">
            <a:xfrm flipV="1">
              <a:off x="5097719" y="5072908"/>
              <a:ext cx="528648" cy="62921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" name="Line 443"/>
            <p:cNvSpPr>
              <a:spLocks noChangeShapeType="1"/>
            </p:cNvSpPr>
            <p:nvPr/>
          </p:nvSpPr>
          <p:spPr bwMode="auto">
            <a:xfrm flipV="1">
              <a:off x="5344422" y="5072908"/>
              <a:ext cx="299567" cy="656570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" name="Line 444"/>
            <p:cNvSpPr>
              <a:spLocks noChangeShapeType="1"/>
            </p:cNvSpPr>
            <p:nvPr/>
          </p:nvSpPr>
          <p:spPr bwMode="auto">
            <a:xfrm flipV="1">
              <a:off x="5591124" y="5072908"/>
              <a:ext cx="70486" cy="683926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" name="Line 445"/>
            <p:cNvSpPr>
              <a:spLocks noChangeShapeType="1"/>
            </p:cNvSpPr>
            <p:nvPr/>
          </p:nvSpPr>
          <p:spPr bwMode="auto">
            <a:xfrm flipH="1" flipV="1">
              <a:off x="5679232" y="5072908"/>
              <a:ext cx="193838" cy="683926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0" name="Line 446"/>
            <p:cNvSpPr>
              <a:spLocks noChangeShapeType="1"/>
            </p:cNvSpPr>
            <p:nvPr/>
          </p:nvSpPr>
          <p:spPr bwMode="auto">
            <a:xfrm flipH="1" flipV="1">
              <a:off x="5696854" y="5072908"/>
              <a:ext cx="458161" cy="711283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" name="Line 447"/>
            <p:cNvSpPr>
              <a:spLocks noChangeShapeType="1"/>
            </p:cNvSpPr>
            <p:nvPr/>
          </p:nvSpPr>
          <p:spPr bwMode="auto">
            <a:xfrm flipV="1">
              <a:off x="4868639" y="5072908"/>
              <a:ext cx="969188" cy="62921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2" name="Line 448"/>
            <p:cNvSpPr>
              <a:spLocks noChangeShapeType="1"/>
            </p:cNvSpPr>
            <p:nvPr/>
          </p:nvSpPr>
          <p:spPr bwMode="auto">
            <a:xfrm flipV="1">
              <a:off x="5080098" y="5072908"/>
              <a:ext cx="775350" cy="656570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3" name="Line 449"/>
            <p:cNvSpPr>
              <a:spLocks noChangeShapeType="1"/>
            </p:cNvSpPr>
            <p:nvPr/>
          </p:nvSpPr>
          <p:spPr bwMode="auto">
            <a:xfrm flipV="1">
              <a:off x="5291557" y="5072908"/>
              <a:ext cx="599134" cy="711283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" name="Line 450"/>
            <p:cNvSpPr>
              <a:spLocks noChangeShapeType="1"/>
            </p:cNvSpPr>
            <p:nvPr/>
          </p:nvSpPr>
          <p:spPr bwMode="auto">
            <a:xfrm flipV="1">
              <a:off x="5591124" y="5072908"/>
              <a:ext cx="326000" cy="683926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" name="Line 451"/>
            <p:cNvSpPr>
              <a:spLocks noChangeShapeType="1"/>
            </p:cNvSpPr>
            <p:nvPr/>
          </p:nvSpPr>
          <p:spPr bwMode="auto">
            <a:xfrm flipV="1">
              <a:off x="5855448" y="5072908"/>
              <a:ext cx="79297" cy="73864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" name="Line 452"/>
            <p:cNvSpPr>
              <a:spLocks noChangeShapeType="1"/>
            </p:cNvSpPr>
            <p:nvPr/>
          </p:nvSpPr>
          <p:spPr bwMode="auto">
            <a:xfrm flipH="1" flipV="1">
              <a:off x="5952367" y="5072908"/>
              <a:ext cx="202648" cy="73864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" name="Line 453"/>
            <p:cNvSpPr>
              <a:spLocks noChangeShapeType="1"/>
            </p:cNvSpPr>
            <p:nvPr/>
          </p:nvSpPr>
          <p:spPr bwMode="auto">
            <a:xfrm flipV="1">
              <a:off x="4833396" y="5072908"/>
              <a:ext cx="1233511" cy="656570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" name="Line 454"/>
            <p:cNvSpPr>
              <a:spLocks noChangeShapeType="1"/>
            </p:cNvSpPr>
            <p:nvPr/>
          </p:nvSpPr>
          <p:spPr bwMode="auto">
            <a:xfrm flipV="1">
              <a:off x="5044855" y="5072908"/>
              <a:ext cx="1074917" cy="683926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" name="Line 455"/>
            <p:cNvSpPr>
              <a:spLocks noChangeShapeType="1"/>
            </p:cNvSpPr>
            <p:nvPr/>
          </p:nvSpPr>
          <p:spPr bwMode="auto">
            <a:xfrm flipV="1">
              <a:off x="5309179" y="5072908"/>
              <a:ext cx="845836" cy="683926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" name="Line 456"/>
            <p:cNvSpPr>
              <a:spLocks noChangeShapeType="1"/>
            </p:cNvSpPr>
            <p:nvPr/>
          </p:nvSpPr>
          <p:spPr bwMode="auto">
            <a:xfrm flipV="1">
              <a:off x="5573502" y="5077467"/>
              <a:ext cx="610882" cy="706724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" name="Line 457"/>
            <p:cNvSpPr>
              <a:spLocks noChangeShapeType="1"/>
            </p:cNvSpPr>
            <p:nvPr/>
          </p:nvSpPr>
          <p:spPr bwMode="auto">
            <a:xfrm flipV="1">
              <a:off x="5873069" y="5077467"/>
              <a:ext cx="328937" cy="652010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2" name="Line 458"/>
            <p:cNvSpPr>
              <a:spLocks noChangeShapeType="1"/>
            </p:cNvSpPr>
            <p:nvPr/>
          </p:nvSpPr>
          <p:spPr bwMode="auto">
            <a:xfrm flipV="1">
              <a:off x="6137393" y="5072908"/>
              <a:ext cx="88108" cy="62921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43" name="Picture 45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53691" y="4944672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4" name="Picture 46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01115" y="4944672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5" name="Picture 46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48538" y="4944672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6" name="Picture 467" descr="D:\research\data-center\HotNets\rack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51784" y="5681255"/>
              <a:ext cx="252576" cy="234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" name="Picture 467" descr="D:\research\data-center\HotNets\rack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96037" y="5681255"/>
              <a:ext cx="252576" cy="234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8" name="Picture 467" descr="D:\research\data-center\HotNets\rack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45597" y="5681255"/>
              <a:ext cx="252576" cy="234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9" name="Picture 467" descr="D:\research\data-center\HotNets\rack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00463" y="5685940"/>
              <a:ext cx="252576" cy="234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0" name="Picture 467" descr="D:\research\data-center\HotNets\rack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51739" y="5684490"/>
              <a:ext cx="252576" cy="234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1" name="Picture 467" descr="D:\research\data-center\HotNets\rack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05877" y="5681255"/>
              <a:ext cx="252576" cy="234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2" name="Line 342"/>
            <p:cNvSpPr>
              <a:spLocks noChangeShapeType="1"/>
            </p:cNvSpPr>
            <p:nvPr/>
          </p:nvSpPr>
          <p:spPr bwMode="auto">
            <a:xfrm flipH="1">
              <a:off x="6793046" y="5437502"/>
              <a:ext cx="100957" cy="26445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" name="Line 344"/>
            <p:cNvSpPr>
              <a:spLocks noChangeShapeType="1"/>
            </p:cNvSpPr>
            <p:nvPr/>
          </p:nvSpPr>
          <p:spPr bwMode="auto">
            <a:xfrm flipH="1">
              <a:off x="6843708" y="5437502"/>
              <a:ext cx="50295" cy="26445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4" name="Line 346"/>
            <p:cNvSpPr>
              <a:spLocks noChangeShapeType="1"/>
            </p:cNvSpPr>
            <p:nvPr/>
          </p:nvSpPr>
          <p:spPr bwMode="auto">
            <a:xfrm flipH="1">
              <a:off x="6877483" y="5437502"/>
              <a:ext cx="16520" cy="26445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5" name="Line 347"/>
            <p:cNvSpPr>
              <a:spLocks noChangeShapeType="1"/>
            </p:cNvSpPr>
            <p:nvPr/>
          </p:nvSpPr>
          <p:spPr bwMode="auto">
            <a:xfrm>
              <a:off x="6894003" y="5437502"/>
              <a:ext cx="15259" cy="288083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6" name="Line 348"/>
            <p:cNvSpPr>
              <a:spLocks noChangeShapeType="1"/>
            </p:cNvSpPr>
            <p:nvPr/>
          </p:nvSpPr>
          <p:spPr bwMode="auto">
            <a:xfrm>
              <a:off x="6896098" y="5437294"/>
              <a:ext cx="46168" cy="331968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" name="Line 350"/>
            <p:cNvSpPr>
              <a:spLocks noChangeShapeType="1"/>
            </p:cNvSpPr>
            <p:nvPr/>
          </p:nvSpPr>
          <p:spPr bwMode="auto">
            <a:xfrm>
              <a:off x="6894003" y="5437502"/>
              <a:ext cx="107985" cy="30992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" name="Line 342"/>
            <p:cNvSpPr>
              <a:spLocks noChangeShapeType="1"/>
            </p:cNvSpPr>
            <p:nvPr/>
          </p:nvSpPr>
          <p:spPr bwMode="auto">
            <a:xfrm flipH="1">
              <a:off x="7042606" y="5437502"/>
              <a:ext cx="100957" cy="26445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" name="Line 344"/>
            <p:cNvSpPr>
              <a:spLocks noChangeShapeType="1"/>
            </p:cNvSpPr>
            <p:nvPr/>
          </p:nvSpPr>
          <p:spPr bwMode="auto">
            <a:xfrm flipH="1">
              <a:off x="7093267" y="5437502"/>
              <a:ext cx="50295" cy="26445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" name="Line 346"/>
            <p:cNvSpPr>
              <a:spLocks noChangeShapeType="1"/>
            </p:cNvSpPr>
            <p:nvPr/>
          </p:nvSpPr>
          <p:spPr bwMode="auto">
            <a:xfrm flipH="1">
              <a:off x="7127042" y="5437502"/>
              <a:ext cx="16520" cy="26445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1" name="Line 347"/>
            <p:cNvSpPr>
              <a:spLocks noChangeShapeType="1"/>
            </p:cNvSpPr>
            <p:nvPr/>
          </p:nvSpPr>
          <p:spPr bwMode="auto">
            <a:xfrm>
              <a:off x="7143562" y="5437502"/>
              <a:ext cx="15259" cy="288083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" name="Line 348"/>
            <p:cNvSpPr>
              <a:spLocks noChangeShapeType="1"/>
            </p:cNvSpPr>
            <p:nvPr/>
          </p:nvSpPr>
          <p:spPr bwMode="auto">
            <a:xfrm>
              <a:off x="7145657" y="5437294"/>
              <a:ext cx="46168" cy="331968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3" name="Line 350"/>
            <p:cNvSpPr>
              <a:spLocks noChangeShapeType="1"/>
            </p:cNvSpPr>
            <p:nvPr/>
          </p:nvSpPr>
          <p:spPr bwMode="auto">
            <a:xfrm>
              <a:off x="7143562" y="5437502"/>
              <a:ext cx="107985" cy="30992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" name="Line 342"/>
            <p:cNvSpPr>
              <a:spLocks noChangeShapeType="1"/>
            </p:cNvSpPr>
            <p:nvPr/>
          </p:nvSpPr>
          <p:spPr bwMode="auto">
            <a:xfrm flipH="1">
              <a:off x="7297472" y="5442188"/>
              <a:ext cx="100957" cy="26445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" name="Line 344"/>
            <p:cNvSpPr>
              <a:spLocks noChangeShapeType="1"/>
            </p:cNvSpPr>
            <p:nvPr/>
          </p:nvSpPr>
          <p:spPr bwMode="auto">
            <a:xfrm flipH="1">
              <a:off x="7348133" y="5442188"/>
              <a:ext cx="50295" cy="26445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6" name="Line 346"/>
            <p:cNvSpPr>
              <a:spLocks noChangeShapeType="1"/>
            </p:cNvSpPr>
            <p:nvPr/>
          </p:nvSpPr>
          <p:spPr bwMode="auto">
            <a:xfrm flipH="1">
              <a:off x="7381908" y="5442188"/>
              <a:ext cx="16520" cy="26445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7" name="Line 347"/>
            <p:cNvSpPr>
              <a:spLocks noChangeShapeType="1"/>
            </p:cNvSpPr>
            <p:nvPr/>
          </p:nvSpPr>
          <p:spPr bwMode="auto">
            <a:xfrm>
              <a:off x="7398428" y="5442188"/>
              <a:ext cx="15259" cy="288083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" name="Line 348"/>
            <p:cNvSpPr>
              <a:spLocks noChangeShapeType="1"/>
            </p:cNvSpPr>
            <p:nvPr/>
          </p:nvSpPr>
          <p:spPr bwMode="auto">
            <a:xfrm>
              <a:off x="7400523" y="5441980"/>
              <a:ext cx="46168" cy="331968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" name="Line 350"/>
            <p:cNvSpPr>
              <a:spLocks noChangeShapeType="1"/>
            </p:cNvSpPr>
            <p:nvPr/>
          </p:nvSpPr>
          <p:spPr bwMode="auto">
            <a:xfrm>
              <a:off x="7398428" y="5442188"/>
              <a:ext cx="107985" cy="30992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" name="Line 342"/>
            <p:cNvSpPr>
              <a:spLocks noChangeShapeType="1"/>
            </p:cNvSpPr>
            <p:nvPr/>
          </p:nvSpPr>
          <p:spPr bwMode="auto">
            <a:xfrm flipH="1">
              <a:off x="7548748" y="5440737"/>
              <a:ext cx="100957" cy="26445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" name="Line 344"/>
            <p:cNvSpPr>
              <a:spLocks noChangeShapeType="1"/>
            </p:cNvSpPr>
            <p:nvPr/>
          </p:nvSpPr>
          <p:spPr bwMode="auto">
            <a:xfrm flipH="1">
              <a:off x="7599410" y="5440737"/>
              <a:ext cx="50295" cy="26445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2" name="Line 346"/>
            <p:cNvSpPr>
              <a:spLocks noChangeShapeType="1"/>
            </p:cNvSpPr>
            <p:nvPr/>
          </p:nvSpPr>
          <p:spPr bwMode="auto">
            <a:xfrm flipH="1">
              <a:off x="7633185" y="5440737"/>
              <a:ext cx="16520" cy="26445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" name="Line 347"/>
            <p:cNvSpPr>
              <a:spLocks noChangeShapeType="1"/>
            </p:cNvSpPr>
            <p:nvPr/>
          </p:nvSpPr>
          <p:spPr bwMode="auto">
            <a:xfrm>
              <a:off x="7649705" y="5440737"/>
              <a:ext cx="15259" cy="288083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4" name="Line 348"/>
            <p:cNvSpPr>
              <a:spLocks noChangeShapeType="1"/>
            </p:cNvSpPr>
            <p:nvPr/>
          </p:nvSpPr>
          <p:spPr bwMode="auto">
            <a:xfrm>
              <a:off x="7651799" y="5440529"/>
              <a:ext cx="46168" cy="331968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5" name="Line 350"/>
            <p:cNvSpPr>
              <a:spLocks noChangeShapeType="1"/>
            </p:cNvSpPr>
            <p:nvPr/>
          </p:nvSpPr>
          <p:spPr bwMode="auto">
            <a:xfrm>
              <a:off x="7649705" y="5440737"/>
              <a:ext cx="107985" cy="30992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6" name="Line 342"/>
            <p:cNvSpPr>
              <a:spLocks noChangeShapeType="1"/>
            </p:cNvSpPr>
            <p:nvPr/>
          </p:nvSpPr>
          <p:spPr bwMode="auto">
            <a:xfrm flipH="1">
              <a:off x="7802886" y="5437502"/>
              <a:ext cx="100957" cy="26445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" name="Line 344"/>
            <p:cNvSpPr>
              <a:spLocks noChangeShapeType="1"/>
            </p:cNvSpPr>
            <p:nvPr/>
          </p:nvSpPr>
          <p:spPr bwMode="auto">
            <a:xfrm flipH="1">
              <a:off x="7853549" y="5437502"/>
              <a:ext cx="50295" cy="26445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" name="Line 346"/>
            <p:cNvSpPr>
              <a:spLocks noChangeShapeType="1"/>
            </p:cNvSpPr>
            <p:nvPr/>
          </p:nvSpPr>
          <p:spPr bwMode="auto">
            <a:xfrm flipH="1">
              <a:off x="7887323" y="5437502"/>
              <a:ext cx="16520" cy="26445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" name="Line 347"/>
            <p:cNvSpPr>
              <a:spLocks noChangeShapeType="1"/>
            </p:cNvSpPr>
            <p:nvPr/>
          </p:nvSpPr>
          <p:spPr bwMode="auto">
            <a:xfrm>
              <a:off x="7903844" y="5437502"/>
              <a:ext cx="15259" cy="288083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" name="Line 348"/>
            <p:cNvSpPr>
              <a:spLocks noChangeShapeType="1"/>
            </p:cNvSpPr>
            <p:nvPr/>
          </p:nvSpPr>
          <p:spPr bwMode="auto">
            <a:xfrm>
              <a:off x="7905938" y="5437294"/>
              <a:ext cx="46168" cy="331968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" name="Line 350"/>
            <p:cNvSpPr>
              <a:spLocks noChangeShapeType="1"/>
            </p:cNvSpPr>
            <p:nvPr/>
          </p:nvSpPr>
          <p:spPr bwMode="auto">
            <a:xfrm>
              <a:off x="7903844" y="5437502"/>
              <a:ext cx="107985" cy="30992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" name="Line 342"/>
            <p:cNvSpPr>
              <a:spLocks noChangeShapeType="1"/>
            </p:cNvSpPr>
            <p:nvPr/>
          </p:nvSpPr>
          <p:spPr bwMode="auto">
            <a:xfrm flipH="1">
              <a:off x="6548793" y="5437502"/>
              <a:ext cx="100957" cy="26445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" name="Line 344"/>
            <p:cNvSpPr>
              <a:spLocks noChangeShapeType="1"/>
            </p:cNvSpPr>
            <p:nvPr/>
          </p:nvSpPr>
          <p:spPr bwMode="auto">
            <a:xfrm flipH="1">
              <a:off x="6599455" y="5437502"/>
              <a:ext cx="50295" cy="26445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" name="Line 346"/>
            <p:cNvSpPr>
              <a:spLocks noChangeShapeType="1"/>
            </p:cNvSpPr>
            <p:nvPr/>
          </p:nvSpPr>
          <p:spPr bwMode="auto">
            <a:xfrm flipH="1">
              <a:off x="6633230" y="5437502"/>
              <a:ext cx="16520" cy="26445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" name="Line 347"/>
            <p:cNvSpPr>
              <a:spLocks noChangeShapeType="1"/>
            </p:cNvSpPr>
            <p:nvPr/>
          </p:nvSpPr>
          <p:spPr bwMode="auto">
            <a:xfrm>
              <a:off x="6649750" y="5437502"/>
              <a:ext cx="15259" cy="288083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" name="Line 348"/>
            <p:cNvSpPr>
              <a:spLocks noChangeShapeType="1"/>
            </p:cNvSpPr>
            <p:nvPr/>
          </p:nvSpPr>
          <p:spPr bwMode="auto">
            <a:xfrm>
              <a:off x="6651844" y="5437294"/>
              <a:ext cx="46168" cy="331968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" name="Line 350"/>
            <p:cNvSpPr>
              <a:spLocks noChangeShapeType="1"/>
            </p:cNvSpPr>
            <p:nvPr/>
          </p:nvSpPr>
          <p:spPr bwMode="auto">
            <a:xfrm>
              <a:off x="6649750" y="5437502"/>
              <a:ext cx="107985" cy="30992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88" name="Picture 35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46702" y="5387126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9" name="Picture 36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99278" y="5387126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0" name="Picture 38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51854" y="5387126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1" name="Picture 39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04431" y="5387126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2" name="Picture 40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57007" y="5387126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3" name="Picture 41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09583" y="5387126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4" name="Picture 4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58450" y="4951122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5" name="Line 421"/>
            <p:cNvSpPr>
              <a:spLocks noChangeShapeType="1"/>
            </p:cNvSpPr>
            <p:nvPr/>
          </p:nvSpPr>
          <p:spPr bwMode="auto">
            <a:xfrm flipV="1">
              <a:off x="6548171" y="5106716"/>
              <a:ext cx="35243" cy="582478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" name="Line 422"/>
            <p:cNvSpPr>
              <a:spLocks noChangeShapeType="1"/>
            </p:cNvSpPr>
            <p:nvPr/>
          </p:nvSpPr>
          <p:spPr bwMode="auto">
            <a:xfrm flipV="1">
              <a:off x="6565792" y="5079359"/>
              <a:ext cx="281945" cy="62921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" name="Line 423"/>
            <p:cNvSpPr>
              <a:spLocks noChangeShapeType="1"/>
            </p:cNvSpPr>
            <p:nvPr/>
          </p:nvSpPr>
          <p:spPr bwMode="auto">
            <a:xfrm flipH="1" flipV="1">
              <a:off x="6601035" y="5106716"/>
              <a:ext cx="193838" cy="62921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" name="Line 424"/>
            <p:cNvSpPr>
              <a:spLocks noChangeShapeType="1"/>
            </p:cNvSpPr>
            <p:nvPr/>
          </p:nvSpPr>
          <p:spPr bwMode="auto">
            <a:xfrm flipH="1" flipV="1">
              <a:off x="6618657" y="5106716"/>
              <a:ext cx="440540" cy="62921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" name="Line 425"/>
            <p:cNvSpPr>
              <a:spLocks noChangeShapeType="1"/>
            </p:cNvSpPr>
            <p:nvPr/>
          </p:nvSpPr>
          <p:spPr bwMode="auto">
            <a:xfrm flipH="1" flipV="1">
              <a:off x="6645089" y="5097597"/>
              <a:ext cx="660809" cy="610974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" name="Line 426"/>
            <p:cNvSpPr>
              <a:spLocks noChangeShapeType="1"/>
            </p:cNvSpPr>
            <p:nvPr/>
          </p:nvSpPr>
          <p:spPr bwMode="auto">
            <a:xfrm flipH="1" flipV="1">
              <a:off x="6680333" y="5097597"/>
              <a:ext cx="872268" cy="610974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1" name="Line 427"/>
            <p:cNvSpPr>
              <a:spLocks noChangeShapeType="1"/>
            </p:cNvSpPr>
            <p:nvPr/>
          </p:nvSpPr>
          <p:spPr bwMode="auto">
            <a:xfrm flipH="1" flipV="1">
              <a:off x="6715576" y="5097597"/>
              <a:ext cx="1101349" cy="610974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2" name="Line 428"/>
            <p:cNvSpPr>
              <a:spLocks noChangeShapeType="1"/>
            </p:cNvSpPr>
            <p:nvPr/>
          </p:nvSpPr>
          <p:spPr bwMode="auto">
            <a:xfrm flipV="1">
              <a:off x="6830116" y="5079359"/>
              <a:ext cx="35243" cy="62921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3" name="Line 429"/>
            <p:cNvSpPr>
              <a:spLocks noChangeShapeType="1"/>
            </p:cNvSpPr>
            <p:nvPr/>
          </p:nvSpPr>
          <p:spPr bwMode="auto">
            <a:xfrm flipH="1" flipV="1">
              <a:off x="6882981" y="5079359"/>
              <a:ext cx="193838" cy="62921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4" name="Line 430"/>
            <p:cNvSpPr>
              <a:spLocks noChangeShapeType="1"/>
            </p:cNvSpPr>
            <p:nvPr/>
          </p:nvSpPr>
          <p:spPr bwMode="auto">
            <a:xfrm flipH="1" flipV="1">
              <a:off x="6900602" y="5079359"/>
              <a:ext cx="422918" cy="62921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5" name="Line 431"/>
            <p:cNvSpPr>
              <a:spLocks noChangeShapeType="1"/>
            </p:cNvSpPr>
            <p:nvPr/>
          </p:nvSpPr>
          <p:spPr bwMode="auto">
            <a:xfrm flipH="1" flipV="1">
              <a:off x="6918224" y="5079359"/>
              <a:ext cx="669620" cy="62921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6" name="Line 432"/>
            <p:cNvSpPr>
              <a:spLocks noChangeShapeType="1"/>
            </p:cNvSpPr>
            <p:nvPr/>
          </p:nvSpPr>
          <p:spPr bwMode="auto">
            <a:xfrm flipH="1" flipV="1">
              <a:off x="6953467" y="5079359"/>
              <a:ext cx="881080" cy="62921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07" name="Picture 43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11026" y="4951122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8" name="Line 434"/>
            <p:cNvSpPr>
              <a:spLocks noChangeShapeType="1"/>
            </p:cNvSpPr>
            <p:nvPr/>
          </p:nvSpPr>
          <p:spPr bwMode="auto">
            <a:xfrm flipV="1">
              <a:off x="6601035" y="5106716"/>
              <a:ext cx="475783" cy="601855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" name="Line 435"/>
            <p:cNvSpPr>
              <a:spLocks noChangeShapeType="1"/>
            </p:cNvSpPr>
            <p:nvPr/>
          </p:nvSpPr>
          <p:spPr bwMode="auto">
            <a:xfrm flipV="1">
              <a:off x="6847738" y="5079359"/>
              <a:ext cx="246702" cy="62921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" name="Line 436"/>
            <p:cNvSpPr>
              <a:spLocks noChangeShapeType="1"/>
            </p:cNvSpPr>
            <p:nvPr/>
          </p:nvSpPr>
          <p:spPr bwMode="auto">
            <a:xfrm flipV="1">
              <a:off x="7094440" y="5079359"/>
              <a:ext cx="17622" cy="62921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1" name="Line 437"/>
            <p:cNvSpPr>
              <a:spLocks noChangeShapeType="1"/>
            </p:cNvSpPr>
            <p:nvPr/>
          </p:nvSpPr>
          <p:spPr bwMode="auto">
            <a:xfrm flipH="1" flipV="1">
              <a:off x="7129683" y="5079359"/>
              <a:ext cx="229081" cy="656570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2" name="Line 438"/>
            <p:cNvSpPr>
              <a:spLocks noChangeShapeType="1"/>
            </p:cNvSpPr>
            <p:nvPr/>
          </p:nvSpPr>
          <p:spPr bwMode="auto">
            <a:xfrm flipH="1" flipV="1">
              <a:off x="7147304" y="5079359"/>
              <a:ext cx="458161" cy="62921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" name="Line 439"/>
            <p:cNvSpPr>
              <a:spLocks noChangeShapeType="1"/>
            </p:cNvSpPr>
            <p:nvPr/>
          </p:nvSpPr>
          <p:spPr bwMode="auto">
            <a:xfrm flipH="1" flipV="1">
              <a:off x="7170800" y="5079359"/>
              <a:ext cx="716612" cy="656570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14" name="Picture 44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63602" y="4951122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5" name="Line 441"/>
            <p:cNvSpPr>
              <a:spLocks noChangeShapeType="1"/>
            </p:cNvSpPr>
            <p:nvPr/>
          </p:nvSpPr>
          <p:spPr bwMode="auto">
            <a:xfrm flipV="1">
              <a:off x="6618657" y="5079359"/>
              <a:ext cx="740107" cy="62921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6" name="Line 442"/>
            <p:cNvSpPr>
              <a:spLocks noChangeShapeType="1"/>
            </p:cNvSpPr>
            <p:nvPr/>
          </p:nvSpPr>
          <p:spPr bwMode="auto">
            <a:xfrm flipV="1">
              <a:off x="6865359" y="5079359"/>
              <a:ext cx="528648" cy="62921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7" name="Line 443"/>
            <p:cNvSpPr>
              <a:spLocks noChangeShapeType="1"/>
            </p:cNvSpPr>
            <p:nvPr/>
          </p:nvSpPr>
          <p:spPr bwMode="auto">
            <a:xfrm flipV="1">
              <a:off x="7112061" y="5079359"/>
              <a:ext cx="299567" cy="656570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8" name="Line 444"/>
            <p:cNvSpPr>
              <a:spLocks noChangeShapeType="1"/>
            </p:cNvSpPr>
            <p:nvPr/>
          </p:nvSpPr>
          <p:spPr bwMode="auto">
            <a:xfrm flipV="1">
              <a:off x="7358764" y="5079359"/>
              <a:ext cx="70486" cy="683926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" name="Line 445"/>
            <p:cNvSpPr>
              <a:spLocks noChangeShapeType="1"/>
            </p:cNvSpPr>
            <p:nvPr/>
          </p:nvSpPr>
          <p:spPr bwMode="auto">
            <a:xfrm flipH="1" flipV="1">
              <a:off x="7446871" y="5079359"/>
              <a:ext cx="193838" cy="683926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" name="Line 446"/>
            <p:cNvSpPr>
              <a:spLocks noChangeShapeType="1"/>
            </p:cNvSpPr>
            <p:nvPr/>
          </p:nvSpPr>
          <p:spPr bwMode="auto">
            <a:xfrm flipH="1" flipV="1">
              <a:off x="7464493" y="5079359"/>
              <a:ext cx="458161" cy="711283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" name="Line 447"/>
            <p:cNvSpPr>
              <a:spLocks noChangeShapeType="1"/>
            </p:cNvSpPr>
            <p:nvPr/>
          </p:nvSpPr>
          <p:spPr bwMode="auto">
            <a:xfrm flipV="1">
              <a:off x="6636278" y="5079359"/>
              <a:ext cx="969188" cy="62921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" name="Line 448"/>
            <p:cNvSpPr>
              <a:spLocks noChangeShapeType="1"/>
            </p:cNvSpPr>
            <p:nvPr/>
          </p:nvSpPr>
          <p:spPr bwMode="auto">
            <a:xfrm flipV="1">
              <a:off x="6847738" y="5079359"/>
              <a:ext cx="775350" cy="656570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" name="Line 449"/>
            <p:cNvSpPr>
              <a:spLocks noChangeShapeType="1"/>
            </p:cNvSpPr>
            <p:nvPr/>
          </p:nvSpPr>
          <p:spPr bwMode="auto">
            <a:xfrm flipV="1">
              <a:off x="7059196" y="5079359"/>
              <a:ext cx="599134" cy="711283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" name="Line 450"/>
            <p:cNvSpPr>
              <a:spLocks noChangeShapeType="1"/>
            </p:cNvSpPr>
            <p:nvPr/>
          </p:nvSpPr>
          <p:spPr bwMode="auto">
            <a:xfrm flipV="1">
              <a:off x="7358764" y="5079359"/>
              <a:ext cx="326000" cy="683926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" name="Line 451"/>
            <p:cNvSpPr>
              <a:spLocks noChangeShapeType="1"/>
            </p:cNvSpPr>
            <p:nvPr/>
          </p:nvSpPr>
          <p:spPr bwMode="auto">
            <a:xfrm flipV="1">
              <a:off x="7623087" y="5079359"/>
              <a:ext cx="79297" cy="73864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" name="Line 452"/>
            <p:cNvSpPr>
              <a:spLocks noChangeShapeType="1"/>
            </p:cNvSpPr>
            <p:nvPr/>
          </p:nvSpPr>
          <p:spPr bwMode="auto">
            <a:xfrm flipH="1" flipV="1">
              <a:off x="7720006" y="5079359"/>
              <a:ext cx="202648" cy="73864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" name="Line 453"/>
            <p:cNvSpPr>
              <a:spLocks noChangeShapeType="1"/>
            </p:cNvSpPr>
            <p:nvPr/>
          </p:nvSpPr>
          <p:spPr bwMode="auto">
            <a:xfrm flipV="1">
              <a:off x="6601035" y="5079359"/>
              <a:ext cx="1233511" cy="656570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" name="Line 454"/>
            <p:cNvSpPr>
              <a:spLocks noChangeShapeType="1"/>
            </p:cNvSpPr>
            <p:nvPr/>
          </p:nvSpPr>
          <p:spPr bwMode="auto">
            <a:xfrm flipV="1">
              <a:off x="6812494" y="5079359"/>
              <a:ext cx="1074917" cy="683926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" name="Line 455"/>
            <p:cNvSpPr>
              <a:spLocks noChangeShapeType="1"/>
            </p:cNvSpPr>
            <p:nvPr/>
          </p:nvSpPr>
          <p:spPr bwMode="auto">
            <a:xfrm flipV="1">
              <a:off x="7076818" y="5079359"/>
              <a:ext cx="845836" cy="683926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" name="Line 456"/>
            <p:cNvSpPr>
              <a:spLocks noChangeShapeType="1"/>
            </p:cNvSpPr>
            <p:nvPr/>
          </p:nvSpPr>
          <p:spPr bwMode="auto">
            <a:xfrm flipV="1">
              <a:off x="7341142" y="5083918"/>
              <a:ext cx="610882" cy="706724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" name="Line 457"/>
            <p:cNvSpPr>
              <a:spLocks noChangeShapeType="1"/>
            </p:cNvSpPr>
            <p:nvPr/>
          </p:nvSpPr>
          <p:spPr bwMode="auto">
            <a:xfrm flipV="1">
              <a:off x="7640709" y="5083918"/>
              <a:ext cx="328937" cy="652010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" name="Line 458"/>
            <p:cNvSpPr>
              <a:spLocks noChangeShapeType="1"/>
            </p:cNvSpPr>
            <p:nvPr/>
          </p:nvSpPr>
          <p:spPr bwMode="auto">
            <a:xfrm flipV="1">
              <a:off x="7905033" y="5079359"/>
              <a:ext cx="88108" cy="62921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33" name="Picture 45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21330" y="4951122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4" name="Picture 46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68754" y="4951122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5" name="Picture 46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16178" y="4951122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6" name="Picture 467" descr="D:\research\data-center\HotNets\rack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19424" y="5687705"/>
              <a:ext cx="252576" cy="234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7" name="Picture 467" descr="D:\research\data-center\HotNets\rack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63677" y="5687705"/>
              <a:ext cx="252576" cy="234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8" name="Picture 467" descr="D:\research\data-center\HotNets\rack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13236" y="5687705"/>
              <a:ext cx="252576" cy="234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9" name="Picture 467" descr="D:\research\data-center\HotNets\rack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68102" y="5692391"/>
              <a:ext cx="252576" cy="234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0" name="Picture 467" descr="D:\research\data-center\HotNets\rack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19379" y="5690940"/>
              <a:ext cx="252576" cy="234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1" name="Picture 467" descr="D:\research\data-center\HotNets\rack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773517" y="5687705"/>
              <a:ext cx="252576" cy="234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2" name="Picture 4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96686" y="4447547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3" name="Picture 43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83236" y="4447547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4" name="Picture 44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69475" y="4447547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5" name="Picture 45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23208" y="4447547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6" name="Picture 46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50419" y="4447547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7" name="Line 421"/>
            <p:cNvSpPr>
              <a:spLocks noChangeShapeType="1"/>
            </p:cNvSpPr>
            <p:nvPr/>
          </p:nvSpPr>
          <p:spPr bwMode="auto">
            <a:xfrm flipV="1">
              <a:off x="4789248" y="4603140"/>
              <a:ext cx="507438" cy="106524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48" name="Picture 46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31435" y="4447547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9" name="Picture 4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19504" y="4447547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0" name="Picture 43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06054" y="4447547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1" name="Picture 44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92293" y="4447547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2" name="Picture 45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46026" y="4447547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3" name="Picture 46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73237" y="4447547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4" name="Picture 46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54253" y="4447547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5" name="Line 421"/>
            <p:cNvSpPr>
              <a:spLocks noChangeShapeType="1"/>
            </p:cNvSpPr>
            <p:nvPr/>
          </p:nvSpPr>
          <p:spPr bwMode="auto">
            <a:xfrm flipV="1">
              <a:off x="4817810" y="4603140"/>
              <a:ext cx="688454" cy="106524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6" name="Line 421"/>
            <p:cNvSpPr>
              <a:spLocks noChangeShapeType="1"/>
            </p:cNvSpPr>
            <p:nvPr/>
          </p:nvSpPr>
          <p:spPr bwMode="auto">
            <a:xfrm flipV="1">
              <a:off x="4859726" y="4603140"/>
              <a:ext cx="814201" cy="106524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7" name="Line 421"/>
            <p:cNvSpPr>
              <a:spLocks noChangeShapeType="1"/>
            </p:cNvSpPr>
            <p:nvPr/>
          </p:nvSpPr>
          <p:spPr bwMode="auto">
            <a:xfrm flipV="1">
              <a:off x="4881982" y="4603140"/>
              <a:ext cx="959607" cy="1070160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8" name="Line 421"/>
            <p:cNvSpPr>
              <a:spLocks noChangeShapeType="1"/>
            </p:cNvSpPr>
            <p:nvPr/>
          </p:nvSpPr>
          <p:spPr bwMode="auto">
            <a:xfrm flipV="1">
              <a:off x="4919446" y="4603140"/>
              <a:ext cx="1131720" cy="1070160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9" name="Line 421"/>
            <p:cNvSpPr>
              <a:spLocks noChangeShapeType="1"/>
            </p:cNvSpPr>
            <p:nvPr/>
          </p:nvSpPr>
          <p:spPr bwMode="auto">
            <a:xfrm flipV="1">
              <a:off x="4965813" y="4603140"/>
              <a:ext cx="1253016" cy="1065115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" name="Line 421"/>
            <p:cNvSpPr>
              <a:spLocks noChangeShapeType="1"/>
            </p:cNvSpPr>
            <p:nvPr/>
          </p:nvSpPr>
          <p:spPr bwMode="auto">
            <a:xfrm flipV="1">
              <a:off x="5027388" y="4603140"/>
              <a:ext cx="1401019" cy="1084787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" name="Line 421"/>
            <p:cNvSpPr>
              <a:spLocks noChangeShapeType="1"/>
            </p:cNvSpPr>
            <p:nvPr/>
          </p:nvSpPr>
          <p:spPr bwMode="auto">
            <a:xfrm flipV="1">
              <a:off x="5062998" y="4603140"/>
              <a:ext cx="1533071" cy="1079869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" name="Line 421"/>
            <p:cNvSpPr>
              <a:spLocks noChangeShapeType="1"/>
            </p:cNvSpPr>
            <p:nvPr/>
          </p:nvSpPr>
          <p:spPr bwMode="auto">
            <a:xfrm flipV="1">
              <a:off x="5118267" y="4603140"/>
              <a:ext cx="1687380" cy="1079869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3" name="Line 421"/>
            <p:cNvSpPr>
              <a:spLocks noChangeShapeType="1"/>
            </p:cNvSpPr>
            <p:nvPr/>
          </p:nvSpPr>
          <p:spPr bwMode="auto">
            <a:xfrm flipV="1">
              <a:off x="5153135" y="4603140"/>
              <a:ext cx="1862090" cy="1079869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4" name="Line 421"/>
            <p:cNvSpPr>
              <a:spLocks noChangeShapeType="1"/>
            </p:cNvSpPr>
            <p:nvPr/>
          </p:nvSpPr>
          <p:spPr bwMode="auto">
            <a:xfrm flipV="1">
              <a:off x="5175391" y="4603140"/>
              <a:ext cx="2007496" cy="1089704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5" name="Line 421"/>
            <p:cNvSpPr>
              <a:spLocks noChangeShapeType="1"/>
            </p:cNvSpPr>
            <p:nvPr/>
          </p:nvSpPr>
          <p:spPr bwMode="auto">
            <a:xfrm flipV="1">
              <a:off x="5217306" y="4603140"/>
              <a:ext cx="2133243" cy="1081918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6" name="Line 421"/>
            <p:cNvSpPr>
              <a:spLocks noChangeShapeType="1"/>
            </p:cNvSpPr>
            <p:nvPr/>
          </p:nvSpPr>
          <p:spPr bwMode="auto">
            <a:xfrm flipH="1" flipV="1">
              <a:off x="5380518" y="4603140"/>
              <a:ext cx="1173636" cy="106524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7" name="Line 421"/>
            <p:cNvSpPr>
              <a:spLocks noChangeShapeType="1"/>
            </p:cNvSpPr>
            <p:nvPr/>
          </p:nvSpPr>
          <p:spPr bwMode="auto">
            <a:xfrm flipH="1" flipV="1">
              <a:off x="5590095" y="4603140"/>
              <a:ext cx="983718" cy="1079995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8" name="Line 421"/>
            <p:cNvSpPr>
              <a:spLocks noChangeShapeType="1"/>
            </p:cNvSpPr>
            <p:nvPr/>
          </p:nvSpPr>
          <p:spPr bwMode="auto">
            <a:xfrm flipH="1" flipV="1">
              <a:off x="5757758" y="4608058"/>
              <a:ext cx="842763" cy="1079869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9" name="Line 421"/>
            <p:cNvSpPr>
              <a:spLocks noChangeShapeType="1"/>
            </p:cNvSpPr>
            <p:nvPr/>
          </p:nvSpPr>
          <p:spPr bwMode="auto">
            <a:xfrm flipH="1" flipV="1">
              <a:off x="5967336" y="4603140"/>
              <a:ext cx="681406" cy="1089704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" name="Line 421"/>
            <p:cNvSpPr>
              <a:spLocks noChangeShapeType="1"/>
            </p:cNvSpPr>
            <p:nvPr/>
          </p:nvSpPr>
          <p:spPr bwMode="auto">
            <a:xfrm flipH="1" flipV="1">
              <a:off x="6134998" y="4603140"/>
              <a:ext cx="553805" cy="1089704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" name="Line 421"/>
            <p:cNvSpPr>
              <a:spLocks noChangeShapeType="1"/>
            </p:cNvSpPr>
            <p:nvPr/>
          </p:nvSpPr>
          <p:spPr bwMode="auto">
            <a:xfrm flipH="1" flipV="1">
              <a:off x="6344576" y="4603140"/>
              <a:ext cx="390594" cy="109462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2" name="Line 421"/>
            <p:cNvSpPr>
              <a:spLocks noChangeShapeType="1"/>
            </p:cNvSpPr>
            <p:nvPr/>
          </p:nvSpPr>
          <p:spPr bwMode="auto">
            <a:xfrm flipH="1" flipV="1">
              <a:off x="6512238" y="4603140"/>
              <a:ext cx="273749" cy="1089704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3" name="Line 421"/>
            <p:cNvSpPr>
              <a:spLocks noChangeShapeType="1"/>
            </p:cNvSpPr>
            <p:nvPr/>
          </p:nvSpPr>
          <p:spPr bwMode="auto">
            <a:xfrm flipH="1" flipV="1">
              <a:off x="6721816" y="4603140"/>
              <a:ext cx="110538" cy="1089704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4" name="Line 421"/>
            <p:cNvSpPr>
              <a:spLocks noChangeShapeType="1"/>
            </p:cNvSpPr>
            <p:nvPr/>
          </p:nvSpPr>
          <p:spPr bwMode="auto">
            <a:xfrm flipV="1">
              <a:off x="6856465" y="4603140"/>
              <a:ext cx="33013" cy="1079869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5" name="Line 421"/>
            <p:cNvSpPr>
              <a:spLocks noChangeShapeType="1"/>
            </p:cNvSpPr>
            <p:nvPr/>
          </p:nvSpPr>
          <p:spPr bwMode="auto">
            <a:xfrm flipV="1">
              <a:off x="6880576" y="4603140"/>
              <a:ext cx="218480" cy="1079869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6" name="Line 421"/>
            <p:cNvSpPr>
              <a:spLocks noChangeShapeType="1"/>
            </p:cNvSpPr>
            <p:nvPr/>
          </p:nvSpPr>
          <p:spPr bwMode="auto">
            <a:xfrm flipV="1">
              <a:off x="6922491" y="4603140"/>
              <a:ext cx="344227" cy="107495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7" name="Line 421"/>
            <p:cNvSpPr>
              <a:spLocks noChangeShapeType="1"/>
            </p:cNvSpPr>
            <p:nvPr/>
          </p:nvSpPr>
          <p:spPr bwMode="auto">
            <a:xfrm flipV="1">
              <a:off x="6984066" y="4603140"/>
              <a:ext cx="492230" cy="107495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78" name="Picture 4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96686" y="4262309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9" name="Picture 43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83236" y="4262309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0" name="Picture 44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69475" y="4262309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1" name="Picture 45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23208" y="4262309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2" name="Picture 46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50419" y="4262309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3" name="Picture 46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31435" y="4262309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4" name="Picture 4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19504" y="4262309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5" name="Picture 43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06054" y="4262309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6" name="Picture 44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92293" y="4262309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7" name="Picture 45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46026" y="4262309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8" name="Picture 46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73237" y="4262309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9" name="Picture 46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54253" y="4262309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0" name="Picture 4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20797" y="4077072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1" name="Picture 43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07347" y="4077072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2" name="Picture 44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93586" y="4077072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3" name="Picture 45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47319" y="4077072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4" name="Picture 46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74530" y="4077072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5" name="Picture 46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55546" y="4077072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6" name="Picture 4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43615" y="4077072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7" name="Picture 43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30165" y="4077072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8" name="Picture 44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16404" y="4077072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9" name="Picture 45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70137" y="4077072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0" name="Picture 46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97348" y="4077072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1" name="Picture 46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78364" y="4077072"/>
              <a:ext cx="207054" cy="15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2" name="Line 424"/>
            <p:cNvSpPr>
              <a:spLocks noChangeShapeType="1"/>
            </p:cNvSpPr>
            <p:nvPr/>
          </p:nvSpPr>
          <p:spPr bwMode="auto">
            <a:xfrm flipV="1">
              <a:off x="5276154" y="4417902"/>
              <a:ext cx="62448" cy="1277543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3" name="Line 424"/>
            <p:cNvSpPr>
              <a:spLocks noChangeShapeType="1"/>
            </p:cNvSpPr>
            <p:nvPr/>
          </p:nvSpPr>
          <p:spPr bwMode="auto">
            <a:xfrm flipV="1">
              <a:off x="5296686" y="4417903"/>
              <a:ext cx="209578" cy="1277543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4" name="Line 424"/>
            <p:cNvSpPr>
              <a:spLocks noChangeShapeType="1"/>
            </p:cNvSpPr>
            <p:nvPr/>
          </p:nvSpPr>
          <p:spPr bwMode="auto">
            <a:xfrm flipV="1">
              <a:off x="5338602" y="4417903"/>
              <a:ext cx="377240" cy="1277543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5" name="Line 424"/>
            <p:cNvSpPr>
              <a:spLocks noChangeShapeType="1"/>
            </p:cNvSpPr>
            <p:nvPr/>
          </p:nvSpPr>
          <p:spPr bwMode="auto">
            <a:xfrm flipV="1">
              <a:off x="5358262" y="4417903"/>
              <a:ext cx="525243" cy="1277543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6" name="Line 424"/>
            <p:cNvSpPr>
              <a:spLocks noChangeShapeType="1"/>
            </p:cNvSpPr>
            <p:nvPr/>
          </p:nvSpPr>
          <p:spPr bwMode="auto">
            <a:xfrm flipV="1">
              <a:off x="5413531" y="4417903"/>
              <a:ext cx="637636" cy="1270024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7" name="Line 424"/>
            <p:cNvSpPr>
              <a:spLocks noChangeShapeType="1"/>
            </p:cNvSpPr>
            <p:nvPr/>
          </p:nvSpPr>
          <p:spPr bwMode="auto">
            <a:xfrm flipV="1">
              <a:off x="5450995" y="4417903"/>
              <a:ext cx="809749" cy="1265106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8" name="Line 424"/>
            <p:cNvSpPr>
              <a:spLocks noChangeShapeType="1"/>
            </p:cNvSpPr>
            <p:nvPr/>
          </p:nvSpPr>
          <p:spPr bwMode="auto">
            <a:xfrm flipV="1">
              <a:off x="5524069" y="4417903"/>
              <a:ext cx="904338" cy="1272073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9" name="Line 424"/>
            <p:cNvSpPr>
              <a:spLocks noChangeShapeType="1"/>
            </p:cNvSpPr>
            <p:nvPr/>
          </p:nvSpPr>
          <p:spPr bwMode="auto">
            <a:xfrm flipV="1">
              <a:off x="5548180" y="4417903"/>
              <a:ext cx="1089805" cy="1272073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0" name="Line 424"/>
            <p:cNvSpPr>
              <a:spLocks noChangeShapeType="1"/>
            </p:cNvSpPr>
            <p:nvPr/>
          </p:nvSpPr>
          <p:spPr bwMode="auto">
            <a:xfrm flipV="1">
              <a:off x="5576742" y="4417903"/>
              <a:ext cx="1228905" cy="127699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" name="Line 424"/>
            <p:cNvSpPr>
              <a:spLocks noChangeShapeType="1"/>
            </p:cNvSpPr>
            <p:nvPr/>
          </p:nvSpPr>
          <p:spPr bwMode="auto">
            <a:xfrm flipV="1">
              <a:off x="5623109" y="4417903"/>
              <a:ext cx="1350201" cy="1272073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2" name="Line 424"/>
            <p:cNvSpPr>
              <a:spLocks noChangeShapeType="1"/>
            </p:cNvSpPr>
            <p:nvPr/>
          </p:nvSpPr>
          <p:spPr bwMode="auto">
            <a:xfrm flipV="1">
              <a:off x="5669475" y="4417903"/>
              <a:ext cx="1513412" cy="1267156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3" name="Line 424"/>
            <p:cNvSpPr>
              <a:spLocks noChangeShapeType="1"/>
            </p:cNvSpPr>
            <p:nvPr/>
          </p:nvSpPr>
          <p:spPr bwMode="auto">
            <a:xfrm flipV="1">
              <a:off x="5715842" y="4417903"/>
              <a:ext cx="1634707" cy="1267156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4" name="Line 424"/>
            <p:cNvSpPr>
              <a:spLocks noChangeShapeType="1"/>
            </p:cNvSpPr>
            <p:nvPr/>
          </p:nvSpPr>
          <p:spPr bwMode="auto">
            <a:xfrm flipH="1" flipV="1">
              <a:off x="5422433" y="4417903"/>
              <a:ext cx="1621354" cy="1267156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5" name="Line 424"/>
            <p:cNvSpPr>
              <a:spLocks noChangeShapeType="1"/>
            </p:cNvSpPr>
            <p:nvPr/>
          </p:nvSpPr>
          <p:spPr bwMode="auto">
            <a:xfrm flipH="1" flipV="1">
              <a:off x="5590095" y="4417903"/>
              <a:ext cx="1484850" cy="1267156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6" name="Line 424"/>
            <p:cNvSpPr>
              <a:spLocks noChangeShapeType="1"/>
            </p:cNvSpPr>
            <p:nvPr/>
          </p:nvSpPr>
          <p:spPr bwMode="auto">
            <a:xfrm flipH="1" flipV="1">
              <a:off x="5799673" y="4417903"/>
              <a:ext cx="1310881" cy="1267156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" name="Line 424"/>
            <p:cNvSpPr>
              <a:spLocks noChangeShapeType="1"/>
            </p:cNvSpPr>
            <p:nvPr/>
          </p:nvSpPr>
          <p:spPr bwMode="auto">
            <a:xfrm flipH="1" flipV="1">
              <a:off x="5967336" y="4417903"/>
              <a:ext cx="1174377" cy="1267156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8" name="Line 424"/>
            <p:cNvSpPr>
              <a:spLocks noChangeShapeType="1"/>
            </p:cNvSpPr>
            <p:nvPr/>
          </p:nvSpPr>
          <p:spPr bwMode="auto">
            <a:xfrm flipH="1" flipV="1">
              <a:off x="6134998" y="4417903"/>
              <a:ext cx="1047889" cy="1267156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9" name="Line 424"/>
            <p:cNvSpPr>
              <a:spLocks noChangeShapeType="1"/>
            </p:cNvSpPr>
            <p:nvPr/>
          </p:nvSpPr>
          <p:spPr bwMode="auto">
            <a:xfrm flipH="1" flipV="1">
              <a:off x="6344576" y="4417903"/>
              <a:ext cx="880227" cy="1267156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0" name="Line 424"/>
            <p:cNvSpPr>
              <a:spLocks noChangeShapeType="1"/>
            </p:cNvSpPr>
            <p:nvPr/>
          </p:nvSpPr>
          <p:spPr bwMode="auto">
            <a:xfrm flipH="1" flipV="1">
              <a:off x="6554153" y="4417903"/>
              <a:ext cx="736675" cy="1267156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" name="Line 424"/>
            <p:cNvSpPr>
              <a:spLocks noChangeShapeType="1"/>
            </p:cNvSpPr>
            <p:nvPr/>
          </p:nvSpPr>
          <p:spPr bwMode="auto">
            <a:xfrm flipH="1" flipV="1">
              <a:off x="6721816" y="4417903"/>
              <a:ext cx="610929" cy="1272073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" name="Line 424"/>
            <p:cNvSpPr>
              <a:spLocks noChangeShapeType="1"/>
            </p:cNvSpPr>
            <p:nvPr/>
          </p:nvSpPr>
          <p:spPr bwMode="auto">
            <a:xfrm flipH="1" flipV="1">
              <a:off x="6889478" y="4417903"/>
              <a:ext cx="461071" cy="1272073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" name="Line 424"/>
            <p:cNvSpPr>
              <a:spLocks noChangeShapeType="1"/>
            </p:cNvSpPr>
            <p:nvPr/>
          </p:nvSpPr>
          <p:spPr bwMode="auto">
            <a:xfrm flipH="1" flipV="1">
              <a:off x="7099056" y="4417903"/>
              <a:ext cx="293409" cy="1272073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" name="Line 424"/>
            <p:cNvSpPr>
              <a:spLocks noChangeShapeType="1"/>
            </p:cNvSpPr>
            <p:nvPr/>
          </p:nvSpPr>
          <p:spPr bwMode="auto">
            <a:xfrm flipH="1" flipV="1">
              <a:off x="7266718" y="4417903"/>
              <a:ext cx="158760" cy="1272073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" name="Line 424"/>
            <p:cNvSpPr>
              <a:spLocks noChangeShapeType="1"/>
            </p:cNvSpPr>
            <p:nvPr/>
          </p:nvSpPr>
          <p:spPr bwMode="auto">
            <a:xfrm flipH="1" flipV="1">
              <a:off x="7443283" y="4417903"/>
              <a:ext cx="33013" cy="1272073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" name="Line 424"/>
            <p:cNvSpPr>
              <a:spLocks noChangeShapeType="1"/>
            </p:cNvSpPr>
            <p:nvPr/>
          </p:nvSpPr>
          <p:spPr bwMode="auto">
            <a:xfrm flipH="1" flipV="1">
              <a:off x="5338602" y="4232665"/>
              <a:ext cx="444990" cy="1452945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" name="Line 424"/>
            <p:cNvSpPr>
              <a:spLocks noChangeShapeType="1"/>
            </p:cNvSpPr>
            <p:nvPr/>
          </p:nvSpPr>
          <p:spPr bwMode="auto">
            <a:xfrm flipH="1" flipV="1">
              <a:off x="5548180" y="4232665"/>
              <a:ext cx="263975" cy="1440508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" name="Line 424"/>
            <p:cNvSpPr>
              <a:spLocks noChangeShapeType="1"/>
            </p:cNvSpPr>
            <p:nvPr/>
          </p:nvSpPr>
          <p:spPr bwMode="auto">
            <a:xfrm flipH="1" flipV="1">
              <a:off x="5715842" y="4232665"/>
              <a:ext cx="133777" cy="1440508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" name="Line 424"/>
            <p:cNvSpPr>
              <a:spLocks noChangeShapeType="1"/>
            </p:cNvSpPr>
            <p:nvPr/>
          </p:nvSpPr>
          <p:spPr bwMode="auto">
            <a:xfrm flipV="1">
              <a:off x="5883504" y="4232665"/>
              <a:ext cx="41916" cy="1440508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" name="Line 424"/>
            <p:cNvSpPr>
              <a:spLocks noChangeShapeType="1"/>
            </p:cNvSpPr>
            <p:nvPr/>
          </p:nvSpPr>
          <p:spPr bwMode="auto">
            <a:xfrm flipV="1">
              <a:off x="5925420" y="4232665"/>
              <a:ext cx="167662" cy="1440508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" name="Line 424"/>
            <p:cNvSpPr>
              <a:spLocks noChangeShapeType="1"/>
            </p:cNvSpPr>
            <p:nvPr/>
          </p:nvSpPr>
          <p:spPr bwMode="auto">
            <a:xfrm flipV="1">
              <a:off x="5967336" y="4232665"/>
              <a:ext cx="293409" cy="1440508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" name="Line 424"/>
            <p:cNvSpPr>
              <a:spLocks noChangeShapeType="1"/>
            </p:cNvSpPr>
            <p:nvPr/>
          </p:nvSpPr>
          <p:spPr bwMode="auto">
            <a:xfrm flipV="1">
              <a:off x="6033362" y="4232665"/>
              <a:ext cx="436960" cy="1445426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" name="Line 424"/>
            <p:cNvSpPr>
              <a:spLocks noChangeShapeType="1"/>
            </p:cNvSpPr>
            <p:nvPr/>
          </p:nvSpPr>
          <p:spPr bwMode="auto">
            <a:xfrm flipV="1">
              <a:off x="6051167" y="4232665"/>
              <a:ext cx="586818" cy="1445426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" name="Line 424"/>
            <p:cNvSpPr>
              <a:spLocks noChangeShapeType="1"/>
            </p:cNvSpPr>
            <p:nvPr/>
          </p:nvSpPr>
          <p:spPr bwMode="auto">
            <a:xfrm flipV="1">
              <a:off x="6079729" y="4232665"/>
              <a:ext cx="767834" cy="1445426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" name="Line 424"/>
            <p:cNvSpPr>
              <a:spLocks noChangeShapeType="1"/>
            </p:cNvSpPr>
            <p:nvPr/>
          </p:nvSpPr>
          <p:spPr bwMode="auto">
            <a:xfrm flipV="1">
              <a:off x="6112742" y="4232665"/>
              <a:ext cx="902483" cy="1445426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" name="Line 424"/>
            <p:cNvSpPr>
              <a:spLocks noChangeShapeType="1"/>
            </p:cNvSpPr>
            <p:nvPr/>
          </p:nvSpPr>
          <p:spPr bwMode="auto">
            <a:xfrm flipV="1">
              <a:off x="6154657" y="4232665"/>
              <a:ext cx="1028230" cy="1440508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" name="Line 424"/>
            <p:cNvSpPr>
              <a:spLocks noChangeShapeType="1"/>
            </p:cNvSpPr>
            <p:nvPr/>
          </p:nvSpPr>
          <p:spPr bwMode="auto">
            <a:xfrm flipV="1">
              <a:off x="6218829" y="4232665"/>
              <a:ext cx="1173636" cy="1440508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8" name="Line 424"/>
            <p:cNvSpPr>
              <a:spLocks noChangeShapeType="1"/>
            </p:cNvSpPr>
            <p:nvPr/>
          </p:nvSpPr>
          <p:spPr bwMode="auto">
            <a:xfrm flipH="1" flipV="1">
              <a:off x="5422433" y="4232665"/>
              <a:ext cx="2119889" cy="1460179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" name="Line 424"/>
            <p:cNvSpPr>
              <a:spLocks noChangeShapeType="1"/>
            </p:cNvSpPr>
            <p:nvPr/>
          </p:nvSpPr>
          <p:spPr bwMode="auto">
            <a:xfrm flipH="1" flipV="1">
              <a:off x="5632011" y="4232665"/>
              <a:ext cx="1943325" cy="1460179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" name="Line 424"/>
            <p:cNvSpPr>
              <a:spLocks noChangeShapeType="1"/>
            </p:cNvSpPr>
            <p:nvPr/>
          </p:nvSpPr>
          <p:spPr bwMode="auto">
            <a:xfrm flipH="1" flipV="1">
              <a:off x="5799673" y="4232665"/>
              <a:ext cx="1804224" cy="1460179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1" name="Line 424"/>
            <p:cNvSpPr>
              <a:spLocks noChangeShapeType="1"/>
            </p:cNvSpPr>
            <p:nvPr/>
          </p:nvSpPr>
          <p:spPr bwMode="auto">
            <a:xfrm flipH="1" flipV="1">
              <a:off x="5967336" y="4232665"/>
              <a:ext cx="1663269" cy="1460179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" name="Line 424"/>
            <p:cNvSpPr>
              <a:spLocks noChangeShapeType="1"/>
            </p:cNvSpPr>
            <p:nvPr/>
          </p:nvSpPr>
          <p:spPr bwMode="auto">
            <a:xfrm flipH="1" flipV="1">
              <a:off x="6176913" y="4232665"/>
              <a:ext cx="1495607" cy="1460179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" name="Line 424"/>
            <p:cNvSpPr>
              <a:spLocks noChangeShapeType="1"/>
            </p:cNvSpPr>
            <p:nvPr/>
          </p:nvSpPr>
          <p:spPr bwMode="auto">
            <a:xfrm flipH="1" flipV="1">
              <a:off x="6344576" y="4232665"/>
              <a:ext cx="1359103" cy="1460179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4" name="Line 424"/>
            <p:cNvSpPr>
              <a:spLocks noChangeShapeType="1"/>
            </p:cNvSpPr>
            <p:nvPr/>
          </p:nvSpPr>
          <p:spPr bwMode="auto">
            <a:xfrm flipH="1" flipV="1">
              <a:off x="6596069" y="4232665"/>
              <a:ext cx="1191441" cy="1460179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" name="Line 424"/>
            <p:cNvSpPr>
              <a:spLocks noChangeShapeType="1"/>
            </p:cNvSpPr>
            <p:nvPr/>
          </p:nvSpPr>
          <p:spPr bwMode="auto">
            <a:xfrm flipH="1" flipV="1">
              <a:off x="6763731" y="4232665"/>
              <a:ext cx="1050486" cy="145526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6" name="Line 424"/>
            <p:cNvSpPr>
              <a:spLocks noChangeShapeType="1"/>
            </p:cNvSpPr>
            <p:nvPr/>
          </p:nvSpPr>
          <p:spPr bwMode="auto">
            <a:xfrm flipH="1" flipV="1">
              <a:off x="6931394" y="4232665"/>
              <a:ext cx="924739" cy="145526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7" name="Line 424"/>
            <p:cNvSpPr>
              <a:spLocks noChangeShapeType="1"/>
            </p:cNvSpPr>
            <p:nvPr/>
          </p:nvSpPr>
          <p:spPr bwMode="auto">
            <a:xfrm flipH="1" flipV="1">
              <a:off x="7099056" y="4232665"/>
              <a:ext cx="798992" cy="145526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8" name="Line 424"/>
            <p:cNvSpPr>
              <a:spLocks noChangeShapeType="1"/>
            </p:cNvSpPr>
            <p:nvPr/>
          </p:nvSpPr>
          <p:spPr bwMode="auto">
            <a:xfrm flipH="1" flipV="1">
              <a:off x="7266718" y="4232665"/>
              <a:ext cx="658037" cy="1455262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9" name="Line 424"/>
            <p:cNvSpPr>
              <a:spLocks noChangeShapeType="1"/>
            </p:cNvSpPr>
            <p:nvPr/>
          </p:nvSpPr>
          <p:spPr bwMode="auto">
            <a:xfrm flipH="1" flipV="1">
              <a:off x="7476296" y="4232665"/>
              <a:ext cx="499277" cy="1440508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" name="TextBox 949"/>
            <p:cNvSpPr txBox="1"/>
            <p:nvPr/>
          </p:nvSpPr>
          <p:spPr>
            <a:xfrm>
              <a:off x="6084638" y="5835406"/>
              <a:ext cx="807533" cy="375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BCube</a:t>
              </a:r>
              <a:endParaRPr lang="en-US" sz="2400" b="1" dirty="0"/>
            </a:p>
          </p:txBody>
        </p:sp>
      </p:grpSp>
      <p:sp>
        <p:nvSpPr>
          <p:cNvPr id="954" name="灯片编号占位符 9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  <p:grpSp>
        <p:nvGrpSpPr>
          <p:cNvPr id="976" name="组合 975"/>
          <p:cNvGrpSpPr/>
          <p:nvPr/>
        </p:nvGrpSpPr>
        <p:grpSpPr>
          <a:xfrm>
            <a:off x="5786446" y="2000240"/>
            <a:ext cx="3286116" cy="2223128"/>
            <a:chOff x="5786446" y="2000240"/>
            <a:chExt cx="3286116" cy="2223128"/>
          </a:xfrm>
        </p:grpSpPr>
        <p:sp>
          <p:nvSpPr>
            <p:cNvPr id="959" name="矩形 958"/>
            <p:cNvSpPr/>
            <p:nvPr/>
          </p:nvSpPr>
          <p:spPr>
            <a:xfrm>
              <a:off x="7286644" y="3357562"/>
              <a:ext cx="1785918" cy="86580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Static over-provisioning</a:t>
              </a:r>
              <a:endParaRPr lang="en-US" sz="2400" dirty="0"/>
            </a:p>
          </p:txBody>
        </p:sp>
        <p:grpSp>
          <p:nvGrpSpPr>
            <p:cNvPr id="975" name="组合 974"/>
            <p:cNvGrpSpPr/>
            <p:nvPr/>
          </p:nvGrpSpPr>
          <p:grpSpPr>
            <a:xfrm>
              <a:off x="5786446" y="2000240"/>
              <a:ext cx="1500198" cy="2143139"/>
              <a:chOff x="5786446" y="2000240"/>
              <a:chExt cx="1500198" cy="2143139"/>
            </a:xfrm>
          </p:grpSpPr>
          <p:cxnSp>
            <p:nvCxnSpPr>
              <p:cNvPr id="961" name="直接箭头连接符 960"/>
              <p:cNvCxnSpPr>
                <a:stCxn id="959" idx="1"/>
              </p:cNvCxnSpPr>
              <p:nvPr/>
            </p:nvCxnSpPr>
            <p:spPr>
              <a:xfrm rot="10800000" flipV="1">
                <a:off x="6143636" y="3790464"/>
                <a:ext cx="1143008" cy="35291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71" name="直接箭头连接符 970"/>
              <p:cNvCxnSpPr/>
              <p:nvPr/>
            </p:nvCxnSpPr>
            <p:spPr>
              <a:xfrm rot="16200000" flipV="1">
                <a:off x="5630991" y="2155695"/>
                <a:ext cx="1785950" cy="14750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58" name="组合 957"/>
          <p:cNvGrpSpPr/>
          <p:nvPr/>
        </p:nvGrpSpPr>
        <p:grpSpPr>
          <a:xfrm>
            <a:off x="3571868" y="2571744"/>
            <a:ext cx="3862782" cy="2361301"/>
            <a:chOff x="3923928" y="2707339"/>
            <a:chExt cx="3862782" cy="2361301"/>
          </a:xfrm>
        </p:grpSpPr>
        <p:pic>
          <p:nvPicPr>
            <p:cNvPr id="95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23928" y="2707339"/>
              <a:ext cx="3148402" cy="2361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52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63606" y="3214686"/>
              <a:ext cx="1323104" cy="1427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</p:pic>
        <p:sp>
          <p:nvSpPr>
            <p:cNvPr id="955" name="&quot;No&quot; Symbol 20"/>
            <p:cNvSpPr/>
            <p:nvPr/>
          </p:nvSpPr>
          <p:spPr bwMode="auto">
            <a:xfrm>
              <a:off x="4226293" y="3140968"/>
              <a:ext cx="1570856" cy="1584176"/>
            </a:xfrm>
            <a:prstGeom prst="noSmoking">
              <a:avLst>
                <a:gd name="adj" fmla="val 13760"/>
              </a:avLst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652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57" name="TextBox 956"/>
            <p:cNvSpPr txBox="1"/>
            <p:nvPr/>
          </p:nvSpPr>
          <p:spPr>
            <a:xfrm>
              <a:off x="4427984" y="3573016"/>
              <a:ext cx="1260648" cy="707886"/>
            </a:xfrm>
            <a:prstGeom prst="rect">
              <a:avLst/>
            </a:prstGeo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CLUE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64" name="Rectangle 8"/>
          <p:cNvSpPr>
            <a:spLocks noChangeArrowheads="1"/>
          </p:cNvSpPr>
          <p:nvPr/>
        </p:nvSpPr>
        <p:spPr bwMode="auto">
          <a:xfrm>
            <a:off x="-32" y="4941168"/>
            <a:ext cx="3000396" cy="1296144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CN" sz="2400" dirty="0" smtClean="0"/>
              <a:t>High bandwidth, </a:t>
            </a:r>
            <a:r>
              <a:rPr lang="en-US" altLang="zh-CN" sz="2400" b="1" i="1" dirty="0" smtClean="0"/>
              <a:t>but</a:t>
            </a:r>
          </a:p>
          <a:p>
            <a:pPr algn="ctr">
              <a:defRPr/>
            </a:pPr>
            <a:r>
              <a:rPr lang="en-US" altLang="zh-CN" sz="2400" dirty="0" smtClean="0"/>
              <a:t>high wiring complexity,</a:t>
            </a:r>
          </a:p>
          <a:p>
            <a:pPr algn="ctr">
              <a:defRPr/>
            </a:pPr>
            <a:r>
              <a:rPr lang="en-US" altLang="zh-CN" sz="2400" dirty="0" smtClean="0"/>
              <a:t> high power, high cost</a:t>
            </a:r>
            <a:endParaRPr lang="en-US" altLang="zh-CN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57736258"/>
      </p:ext>
    </p:extLst>
  </p:cSld>
  <p:clrMapOvr>
    <a:masterClrMapping/>
  </p:clrMapOvr>
  <p:transition advTm="16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Recent Efforts and Their Problems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68" name="Rectangle 5"/>
          <p:cNvSpPr>
            <a:spLocks noChangeArrowheads="1"/>
          </p:cNvSpPr>
          <p:nvPr/>
        </p:nvSpPr>
        <p:spPr bwMode="auto">
          <a:xfrm>
            <a:off x="3419872" y="1268760"/>
            <a:ext cx="2520280" cy="129123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CN" sz="2800" dirty="0">
                <a:latin typeface="+mn-lt"/>
              </a:rPr>
              <a:t>Hybrid </a:t>
            </a:r>
          </a:p>
          <a:p>
            <a:pPr algn="ctr">
              <a:defRPr/>
            </a:pPr>
            <a:r>
              <a:rPr lang="en-US" altLang="zh-CN" sz="2800" dirty="0" smtClean="0">
                <a:latin typeface="+mn-lt"/>
              </a:rPr>
              <a:t>electrical/optical</a:t>
            </a:r>
          </a:p>
          <a:p>
            <a:pPr algn="ctr">
              <a:defRPr/>
            </a:pPr>
            <a:r>
              <a:rPr lang="en-US" altLang="zh-CN" sz="2800" dirty="0" smtClean="0"/>
              <a:t>(semi-flexible)</a:t>
            </a:r>
            <a:endParaRPr lang="en-US" altLang="zh-CN" sz="2800" dirty="0">
              <a:latin typeface="+mn-lt"/>
            </a:endParaRPr>
          </a:p>
        </p:txBody>
      </p:sp>
      <p:sp>
        <p:nvSpPr>
          <p:cNvPr id="970" name="Rectangle 7"/>
          <p:cNvSpPr>
            <a:spLocks noChangeArrowheads="1"/>
          </p:cNvSpPr>
          <p:nvPr/>
        </p:nvSpPr>
        <p:spPr bwMode="auto">
          <a:xfrm>
            <a:off x="395536" y="3140968"/>
            <a:ext cx="2520280" cy="1224136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CN" sz="2400" dirty="0" err="1" smtClean="0">
                <a:latin typeface="+mn-lt"/>
              </a:rPr>
              <a:t>Fattree</a:t>
            </a:r>
            <a:r>
              <a:rPr lang="en-US" altLang="zh-CN" sz="2400" dirty="0" smtClean="0">
                <a:latin typeface="+mn-lt"/>
              </a:rPr>
              <a:t>, </a:t>
            </a:r>
            <a:r>
              <a:rPr lang="en-US" altLang="zh-CN" sz="2400" dirty="0" err="1" smtClean="0">
                <a:latin typeface="+mn-lt"/>
              </a:rPr>
              <a:t>BCube</a:t>
            </a:r>
            <a:r>
              <a:rPr lang="en-US" altLang="zh-CN" sz="2400" dirty="0" smtClean="0"/>
              <a:t>, </a:t>
            </a:r>
          </a:p>
          <a:p>
            <a:pPr algn="ctr">
              <a:defRPr/>
            </a:pPr>
            <a:r>
              <a:rPr lang="en-US" altLang="zh-CN" sz="2400" dirty="0" smtClean="0"/>
              <a:t>VL2, </a:t>
            </a:r>
            <a:r>
              <a:rPr lang="en-US" altLang="zh-CN" sz="2400" dirty="0" err="1" smtClean="0">
                <a:latin typeface="+mn-lt"/>
              </a:rPr>
              <a:t>PortLand</a:t>
            </a:r>
            <a:r>
              <a:rPr lang="en-US" altLang="zh-CN" sz="2400" dirty="0" smtClean="0"/>
              <a:t> </a:t>
            </a:r>
            <a:endParaRPr lang="en-US" altLang="zh-CN" sz="2400" dirty="0">
              <a:latin typeface="+mn-lt"/>
            </a:endParaRPr>
          </a:p>
          <a:p>
            <a:pPr algn="ctr">
              <a:defRPr/>
            </a:pPr>
            <a:r>
              <a:rPr lang="en-US" altLang="zh-CN" sz="2400" dirty="0" smtClean="0">
                <a:solidFill>
                  <a:schemeClr val="tx1"/>
                </a:solidFill>
                <a:latin typeface="+mn-lt"/>
              </a:rPr>
              <a:t>[SIGCOMM’08 ’09]</a:t>
            </a:r>
            <a:endParaRPr lang="en-US" altLang="zh-CN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72" name="Rectangle 9"/>
          <p:cNvSpPr>
            <a:spLocks noChangeArrowheads="1"/>
          </p:cNvSpPr>
          <p:nvPr/>
        </p:nvSpPr>
        <p:spPr bwMode="auto">
          <a:xfrm>
            <a:off x="3419872" y="3140968"/>
            <a:ext cx="2448272" cy="1224136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CN" sz="2400" dirty="0" smtClean="0">
                <a:latin typeface="+mn-lt"/>
              </a:rPr>
              <a:t>c-Through, Helios</a:t>
            </a:r>
            <a:endParaRPr lang="en-US" altLang="zh-CN" sz="2400" dirty="0">
              <a:latin typeface="+mn-lt"/>
            </a:endParaRPr>
          </a:p>
          <a:p>
            <a:pPr algn="ctr">
              <a:defRPr/>
            </a:pPr>
            <a:r>
              <a:rPr lang="en-US" altLang="zh-CN" sz="2400" dirty="0" smtClean="0">
                <a:solidFill>
                  <a:schemeClr val="tx1"/>
                </a:solidFill>
                <a:latin typeface="+mn-lt"/>
              </a:rPr>
              <a:t> [SIGCOMM’10] </a:t>
            </a:r>
            <a:endParaRPr lang="en-US" altLang="zh-CN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76" name="AutoShape 13"/>
          <p:cNvSpPr>
            <a:spLocks noChangeArrowheads="1"/>
          </p:cNvSpPr>
          <p:nvPr/>
        </p:nvSpPr>
        <p:spPr bwMode="auto">
          <a:xfrm>
            <a:off x="2971800" y="1772816"/>
            <a:ext cx="381000" cy="327499"/>
          </a:xfrm>
          <a:prstGeom prst="rightArrow">
            <a:avLst>
              <a:gd name="adj1" fmla="val 50000"/>
              <a:gd name="adj2" fmla="val 41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0" name="上下箭头 379"/>
          <p:cNvSpPr/>
          <p:nvPr/>
        </p:nvSpPr>
        <p:spPr>
          <a:xfrm>
            <a:off x="1403648" y="2636912"/>
            <a:ext cx="288032" cy="432048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上下箭头 380"/>
          <p:cNvSpPr/>
          <p:nvPr/>
        </p:nvSpPr>
        <p:spPr>
          <a:xfrm>
            <a:off x="1403648" y="4437112"/>
            <a:ext cx="288032" cy="432048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上下箭头 381"/>
          <p:cNvSpPr/>
          <p:nvPr/>
        </p:nvSpPr>
        <p:spPr>
          <a:xfrm>
            <a:off x="4499992" y="2636912"/>
            <a:ext cx="288032" cy="432048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上下箭头 382"/>
          <p:cNvSpPr/>
          <p:nvPr/>
        </p:nvSpPr>
        <p:spPr>
          <a:xfrm>
            <a:off x="4499992" y="4437112"/>
            <a:ext cx="288032" cy="432048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804248" y="4911551"/>
            <a:ext cx="1701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c-Through</a:t>
            </a:r>
            <a:endParaRPr lang="en-US" sz="2400" b="1" dirty="0"/>
          </a:p>
        </p:txBody>
      </p:sp>
      <p:grpSp>
        <p:nvGrpSpPr>
          <p:cNvPr id="22" name="Group 72"/>
          <p:cNvGrpSpPr>
            <a:grpSpLocks/>
          </p:cNvGrpSpPr>
          <p:nvPr/>
        </p:nvGrpSpPr>
        <p:grpSpPr bwMode="auto">
          <a:xfrm>
            <a:off x="7243414" y="4152418"/>
            <a:ext cx="509972" cy="736891"/>
            <a:chOff x="288" y="1441"/>
            <a:chExt cx="432" cy="522"/>
          </a:xfrm>
        </p:grpSpPr>
        <p:sp>
          <p:nvSpPr>
            <p:cNvPr id="63" name="Freeform 73"/>
            <p:cNvSpPr>
              <a:spLocks/>
            </p:cNvSpPr>
            <p:nvPr/>
          </p:nvSpPr>
          <p:spPr bwMode="auto">
            <a:xfrm>
              <a:off x="288" y="1441"/>
              <a:ext cx="432" cy="57"/>
            </a:xfrm>
            <a:custGeom>
              <a:avLst/>
              <a:gdLst>
                <a:gd name="T0" fmla="*/ 0 w 648"/>
                <a:gd name="T1" fmla="*/ 2 h 71"/>
                <a:gd name="T2" fmla="*/ 1 w 648"/>
                <a:gd name="T3" fmla="*/ 0 h 71"/>
                <a:gd name="T4" fmla="*/ 1 w 648"/>
                <a:gd name="T5" fmla="*/ 0 h 71"/>
                <a:gd name="T6" fmla="*/ 1 w 648"/>
                <a:gd name="T7" fmla="*/ 2 h 71"/>
                <a:gd name="T8" fmla="*/ 0 w 648"/>
                <a:gd name="T9" fmla="*/ 2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8"/>
                <a:gd name="T16" fmla="*/ 0 h 71"/>
                <a:gd name="T17" fmla="*/ 648 w 648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8" h="71">
                  <a:moveTo>
                    <a:pt x="0" y="71"/>
                  </a:moveTo>
                  <a:lnTo>
                    <a:pt x="73" y="0"/>
                  </a:lnTo>
                  <a:lnTo>
                    <a:pt x="648" y="0"/>
                  </a:lnTo>
                  <a:lnTo>
                    <a:pt x="577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5589FF"/>
            </a:solidFill>
            <a:ln w="190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4" name="Freeform 74"/>
            <p:cNvSpPr>
              <a:spLocks/>
            </p:cNvSpPr>
            <p:nvPr/>
          </p:nvSpPr>
          <p:spPr bwMode="auto">
            <a:xfrm>
              <a:off x="288" y="1441"/>
              <a:ext cx="432" cy="57"/>
            </a:xfrm>
            <a:custGeom>
              <a:avLst/>
              <a:gdLst>
                <a:gd name="T0" fmla="*/ 0 w 648"/>
                <a:gd name="T1" fmla="*/ 2 h 71"/>
                <a:gd name="T2" fmla="*/ 1 w 648"/>
                <a:gd name="T3" fmla="*/ 0 h 71"/>
                <a:gd name="T4" fmla="*/ 1 w 648"/>
                <a:gd name="T5" fmla="*/ 0 h 71"/>
                <a:gd name="T6" fmla="*/ 1 w 648"/>
                <a:gd name="T7" fmla="*/ 2 h 71"/>
                <a:gd name="T8" fmla="*/ 0 w 648"/>
                <a:gd name="T9" fmla="*/ 2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8"/>
                <a:gd name="T16" fmla="*/ 0 h 71"/>
                <a:gd name="T17" fmla="*/ 648 w 648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8" h="71">
                  <a:moveTo>
                    <a:pt x="0" y="71"/>
                  </a:moveTo>
                  <a:lnTo>
                    <a:pt x="73" y="0"/>
                  </a:lnTo>
                  <a:lnTo>
                    <a:pt x="648" y="0"/>
                  </a:lnTo>
                  <a:lnTo>
                    <a:pt x="577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5589FF"/>
            </a:solidFill>
            <a:ln w="190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5" name="Rectangle 75"/>
            <p:cNvSpPr>
              <a:spLocks noChangeArrowheads="1"/>
            </p:cNvSpPr>
            <p:nvPr/>
          </p:nvSpPr>
          <p:spPr bwMode="auto">
            <a:xfrm>
              <a:off x="290" y="1498"/>
              <a:ext cx="383" cy="465"/>
            </a:xfrm>
            <a:prstGeom prst="rect">
              <a:avLst/>
            </a:prstGeom>
            <a:solidFill>
              <a:srgbClr val="004E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kumimoji="0" lang="zh-CN" altLang="en-US" sz="2400" b="1">
                <a:solidFill>
                  <a:srgbClr val="00FF00"/>
                </a:solidFill>
                <a:latin typeface="+mn-lt"/>
                <a:ea typeface="宋体" pitchFamily="2" charset="-122"/>
              </a:endParaRPr>
            </a:p>
          </p:txBody>
        </p:sp>
        <p:sp>
          <p:nvSpPr>
            <p:cNvPr id="66" name="Freeform 76"/>
            <p:cNvSpPr>
              <a:spLocks/>
            </p:cNvSpPr>
            <p:nvPr/>
          </p:nvSpPr>
          <p:spPr bwMode="auto">
            <a:xfrm>
              <a:off x="672" y="1441"/>
              <a:ext cx="40" cy="522"/>
            </a:xfrm>
            <a:custGeom>
              <a:avLst/>
              <a:gdLst>
                <a:gd name="T0" fmla="*/ 0 w 71"/>
                <a:gd name="T1" fmla="*/ 2 h 640"/>
                <a:gd name="T2" fmla="*/ 1 w 71"/>
                <a:gd name="T3" fmla="*/ 0 h 640"/>
                <a:gd name="T4" fmla="*/ 1 w 71"/>
                <a:gd name="T5" fmla="*/ 2 h 640"/>
                <a:gd name="T6" fmla="*/ 0 w 71"/>
                <a:gd name="T7" fmla="*/ 2 h 640"/>
                <a:gd name="T8" fmla="*/ 0 w 71"/>
                <a:gd name="T9" fmla="*/ 2 h 6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640"/>
                <a:gd name="T17" fmla="*/ 71 w 71"/>
                <a:gd name="T18" fmla="*/ 640 h 6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640">
                  <a:moveTo>
                    <a:pt x="0" y="71"/>
                  </a:moveTo>
                  <a:lnTo>
                    <a:pt x="71" y="0"/>
                  </a:lnTo>
                  <a:lnTo>
                    <a:pt x="71" y="567"/>
                  </a:lnTo>
                  <a:lnTo>
                    <a:pt x="0" y="64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34AA"/>
            </a:solidFill>
            <a:ln w="190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7" name="Freeform 77"/>
            <p:cNvSpPr>
              <a:spLocks/>
            </p:cNvSpPr>
            <p:nvPr/>
          </p:nvSpPr>
          <p:spPr bwMode="auto">
            <a:xfrm>
              <a:off x="672" y="1441"/>
              <a:ext cx="40" cy="522"/>
            </a:xfrm>
            <a:custGeom>
              <a:avLst/>
              <a:gdLst>
                <a:gd name="T0" fmla="*/ 0 w 71"/>
                <a:gd name="T1" fmla="*/ 2 h 640"/>
                <a:gd name="T2" fmla="*/ 1 w 71"/>
                <a:gd name="T3" fmla="*/ 0 h 640"/>
                <a:gd name="T4" fmla="*/ 1 w 71"/>
                <a:gd name="T5" fmla="*/ 2 h 640"/>
                <a:gd name="T6" fmla="*/ 0 w 71"/>
                <a:gd name="T7" fmla="*/ 2 h 640"/>
                <a:gd name="T8" fmla="*/ 0 w 71"/>
                <a:gd name="T9" fmla="*/ 2 h 6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640"/>
                <a:gd name="T17" fmla="*/ 71 w 71"/>
                <a:gd name="T18" fmla="*/ 640 h 6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640">
                  <a:moveTo>
                    <a:pt x="0" y="71"/>
                  </a:moveTo>
                  <a:lnTo>
                    <a:pt x="71" y="0"/>
                  </a:lnTo>
                  <a:lnTo>
                    <a:pt x="71" y="567"/>
                  </a:lnTo>
                  <a:lnTo>
                    <a:pt x="0" y="64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34AA"/>
            </a:solidFill>
            <a:ln w="190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" name="Freeform 78"/>
            <p:cNvSpPr>
              <a:spLocks/>
            </p:cNvSpPr>
            <p:nvPr/>
          </p:nvSpPr>
          <p:spPr bwMode="auto">
            <a:xfrm>
              <a:off x="314" y="1521"/>
              <a:ext cx="336" cy="266"/>
            </a:xfrm>
            <a:custGeom>
              <a:avLst/>
              <a:gdLst>
                <a:gd name="T0" fmla="*/ 1 w 509"/>
                <a:gd name="T1" fmla="*/ 0 h 488"/>
                <a:gd name="T2" fmla="*/ 1 w 509"/>
                <a:gd name="T3" fmla="*/ 1 h 488"/>
                <a:gd name="T4" fmla="*/ 1 w 509"/>
                <a:gd name="T5" fmla="*/ 1 h 488"/>
                <a:gd name="T6" fmla="*/ 1 w 509"/>
                <a:gd name="T7" fmla="*/ 1 h 488"/>
                <a:gd name="T8" fmla="*/ 1 w 509"/>
                <a:gd name="T9" fmla="*/ 1 h 488"/>
                <a:gd name="T10" fmla="*/ 1 w 509"/>
                <a:gd name="T11" fmla="*/ 1 h 488"/>
                <a:gd name="T12" fmla="*/ 1 w 509"/>
                <a:gd name="T13" fmla="*/ 0 h 488"/>
                <a:gd name="T14" fmla="*/ 1 w 509"/>
                <a:gd name="T15" fmla="*/ 1 h 488"/>
                <a:gd name="T16" fmla="*/ 1 w 509"/>
                <a:gd name="T17" fmla="*/ 1 h 488"/>
                <a:gd name="T18" fmla="*/ 1 w 509"/>
                <a:gd name="T19" fmla="*/ 1 h 488"/>
                <a:gd name="T20" fmla="*/ 1 w 509"/>
                <a:gd name="T21" fmla="*/ 1 h 488"/>
                <a:gd name="T22" fmla="*/ 1 w 509"/>
                <a:gd name="T23" fmla="*/ 1 h 488"/>
                <a:gd name="T24" fmla="*/ 1 w 509"/>
                <a:gd name="T25" fmla="*/ 1 h 488"/>
                <a:gd name="T26" fmla="*/ 1 w 509"/>
                <a:gd name="T27" fmla="*/ 1 h 488"/>
                <a:gd name="T28" fmla="*/ 1 w 509"/>
                <a:gd name="T29" fmla="*/ 1 h 488"/>
                <a:gd name="T30" fmla="*/ 1 w 509"/>
                <a:gd name="T31" fmla="*/ 1 h 488"/>
                <a:gd name="T32" fmla="*/ 1 w 509"/>
                <a:gd name="T33" fmla="*/ 1 h 488"/>
                <a:gd name="T34" fmla="*/ 1 w 509"/>
                <a:gd name="T35" fmla="*/ 1 h 488"/>
                <a:gd name="T36" fmla="*/ 1 w 509"/>
                <a:gd name="T37" fmla="*/ 1 h 488"/>
                <a:gd name="T38" fmla="*/ 1 w 509"/>
                <a:gd name="T39" fmla="*/ 1 h 488"/>
                <a:gd name="T40" fmla="*/ 1 w 509"/>
                <a:gd name="T41" fmla="*/ 1 h 488"/>
                <a:gd name="T42" fmla="*/ 1 w 509"/>
                <a:gd name="T43" fmla="*/ 1 h 488"/>
                <a:gd name="T44" fmla="*/ 1 w 509"/>
                <a:gd name="T45" fmla="*/ 1 h 488"/>
                <a:gd name="T46" fmla="*/ 0 w 509"/>
                <a:gd name="T47" fmla="*/ 1 h 488"/>
                <a:gd name="T48" fmla="*/ 1 w 509"/>
                <a:gd name="T49" fmla="*/ 1 h 488"/>
                <a:gd name="T50" fmla="*/ 1 w 509"/>
                <a:gd name="T51" fmla="*/ 1 h 488"/>
                <a:gd name="T52" fmla="*/ 1 w 509"/>
                <a:gd name="T53" fmla="*/ 1 h 488"/>
                <a:gd name="T54" fmla="*/ 1 w 509"/>
                <a:gd name="T55" fmla="*/ 1 h 488"/>
                <a:gd name="T56" fmla="*/ 1 w 509"/>
                <a:gd name="T57" fmla="*/ 1 h 488"/>
                <a:gd name="T58" fmla="*/ 1 w 509"/>
                <a:gd name="T59" fmla="*/ 1 h 488"/>
                <a:gd name="T60" fmla="*/ 1 w 509"/>
                <a:gd name="T61" fmla="*/ 1 h 488"/>
                <a:gd name="T62" fmla="*/ 0 w 509"/>
                <a:gd name="T63" fmla="*/ 1 h 488"/>
                <a:gd name="T64" fmla="*/ 1 w 509"/>
                <a:gd name="T65" fmla="*/ 0 h 4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9"/>
                <a:gd name="T100" fmla="*/ 0 h 488"/>
                <a:gd name="T101" fmla="*/ 509 w 509"/>
                <a:gd name="T102" fmla="*/ 488 h 4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9" h="488">
                  <a:moveTo>
                    <a:pt x="75" y="0"/>
                  </a:moveTo>
                  <a:lnTo>
                    <a:pt x="75" y="59"/>
                  </a:lnTo>
                  <a:lnTo>
                    <a:pt x="192" y="59"/>
                  </a:lnTo>
                  <a:lnTo>
                    <a:pt x="255" y="191"/>
                  </a:lnTo>
                  <a:lnTo>
                    <a:pt x="318" y="59"/>
                  </a:lnTo>
                  <a:lnTo>
                    <a:pt x="434" y="59"/>
                  </a:lnTo>
                  <a:lnTo>
                    <a:pt x="434" y="0"/>
                  </a:lnTo>
                  <a:lnTo>
                    <a:pt x="509" y="75"/>
                  </a:lnTo>
                  <a:lnTo>
                    <a:pt x="434" y="150"/>
                  </a:lnTo>
                  <a:lnTo>
                    <a:pt x="434" y="98"/>
                  </a:lnTo>
                  <a:lnTo>
                    <a:pt x="351" y="98"/>
                  </a:lnTo>
                  <a:lnTo>
                    <a:pt x="280" y="245"/>
                  </a:lnTo>
                  <a:lnTo>
                    <a:pt x="351" y="393"/>
                  </a:lnTo>
                  <a:lnTo>
                    <a:pt x="434" y="393"/>
                  </a:lnTo>
                  <a:lnTo>
                    <a:pt x="434" y="337"/>
                  </a:lnTo>
                  <a:lnTo>
                    <a:pt x="509" y="412"/>
                  </a:lnTo>
                  <a:lnTo>
                    <a:pt x="434" y="488"/>
                  </a:lnTo>
                  <a:lnTo>
                    <a:pt x="434" y="432"/>
                  </a:lnTo>
                  <a:lnTo>
                    <a:pt x="318" y="432"/>
                  </a:lnTo>
                  <a:lnTo>
                    <a:pt x="255" y="296"/>
                  </a:lnTo>
                  <a:lnTo>
                    <a:pt x="192" y="432"/>
                  </a:lnTo>
                  <a:lnTo>
                    <a:pt x="75" y="432"/>
                  </a:lnTo>
                  <a:lnTo>
                    <a:pt x="75" y="486"/>
                  </a:lnTo>
                  <a:lnTo>
                    <a:pt x="0" y="412"/>
                  </a:lnTo>
                  <a:lnTo>
                    <a:pt x="75" y="337"/>
                  </a:lnTo>
                  <a:lnTo>
                    <a:pt x="75" y="393"/>
                  </a:lnTo>
                  <a:lnTo>
                    <a:pt x="156" y="393"/>
                  </a:lnTo>
                  <a:lnTo>
                    <a:pt x="229" y="245"/>
                  </a:lnTo>
                  <a:lnTo>
                    <a:pt x="158" y="98"/>
                  </a:lnTo>
                  <a:lnTo>
                    <a:pt x="75" y="98"/>
                  </a:lnTo>
                  <a:lnTo>
                    <a:pt x="75" y="148"/>
                  </a:lnTo>
                  <a:lnTo>
                    <a:pt x="0" y="7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9" name="AutoShape 79"/>
            <p:cNvSpPr>
              <a:spLocks noChangeArrowheads="1"/>
            </p:cNvSpPr>
            <p:nvPr/>
          </p:nvSpPr>
          <p:spPr bwMode="auto">
            <a:xfrm>
              <a:off x="323" y="1849"/>
              <a:ext cx="319" cy="80"/>
            </a:xfrm>
            <a:prstGeom prst="leftRightArrow">
              <a:avLst>
                <a:gd name="adj1" fmla="val 50000"/>
                <a:gd name="adj2" fmla="val 82000"/>
              </a:avLst>
            </a:prstGeom>
            <a:solidFill>
              <a:srgbClr val="FF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0" lang="zh-CN" altLang="en-US" sz="2400" b="1">
                <a:solidFill>
                  <a:srgbClr val="00FF00"/>
                </a:solidFill>
                <a:latin typeface="+mn-lt"/>
                <a:ea typeface="宋体" pitchFamily="2" charset="-122"/>
              </a:endParaRPr>
            </a:p>
          </p:txBody>
        </p:sp>
      </p:grpSp>
      <p:sp>
        <p:nvSpPr>
          <p:cNvPr id="23" name="Line 12"/>
          <p:cNvSpPr>
            <a:spLocks noChangeShapeType="1"/>
          </p:cNvSpPr>
          <p:nvPr/>
        </p:nvSpPr>
        <p:spPr bwMode="auto">
          <a:xfrm flipV="1">
            <a:off x="7933409" y="3225153"/>
            <a:ext cx="81675" cy="343955"/>
          </a:xfrm>
          <a:prstGeom prst="line">
            <a:avLst/>
          </a:prstGeom>
          <a:noFill/>
          <a:ln w="19050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pic>
        <p:nvPicPr>
          <p:cNvPr id="24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581" y="3029158"/>
            <a:ext cx="476749" cy="24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组合 133"/>
          <p:cNvGrpSpPr/>
          <p:nvPr/>
        </p:nvGrpSpPr>
        <p:grpSpPr>
          <a:xfrm>
            <a:off x="5940152" y="3521157"/>
            <a:ext cx="586880" cy="801128"/>
            <a:chOff x="5645218" y="2191261"/>
            <a:chExt cx="745806" cy="801128"/>
          </a:xfrm>
        </p:grpSpPr>
        <p:pic>
          <p:nvPicPr>
            <p:cNvPr id="49" name="Picture 18" descr="D:\research\data-center\HotNets\rack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5218" y="2623309"/>
              <a:ext cx="737398" cy="369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Line 19"/>
            <p:cNvSpPr>
              <a:spLocks noChangeShapeType="1"/>
            </p:cNvSpPr>
            <p:nvPr/>
          </p:nvSpPr>
          <p:spPr bwMode="auto">
            <a:xfrm flipH="1">
              <a:off x="5847590" y="2350586"/>
              <a:ext cx="198600" cy="282155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Line 20"/>
            <p:cNvSpPr>
              <a:spLocks noChangeShapeType="1"/>
            </p:cNvSpPr>
            <p:nvPr/>
          </p:nvSpPr>
          <p:spPr bwMode="auto">
            <a:xfrm flipH="1">
              <a:off x="5897476" y="2350586"/>
              <a:ext cx="148714" cy="282155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" name="Line 21"/>
            <p:cNvSpPr>
              <a:spLocks noChangeShapeType="1"/>
            </p:cNvSpPr>
            <p:nvPr/>
          </p:nvSpPr>
          <p:spPr bwMode="auto">
            <a:xfrm flipH="1">
              <a:off x="5946420" y="2350586"/>
              <a:ext cx="99770" cy="282155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" name="Line 22"/>
            <p:cNvSpPr>
              <a:spLocks noChangeShapeType="1"/>
            </p:cNvSpPr>
            <p:nvPr/>
          </p:nvSpPr>
          <p:spPr bwMode="auto">
            <a:xfrm flipH="1">
              <a:off x="5979363" y="2350586"/>
              <a:ext cx="66827" cy="282155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" name="Line 23"/>
            <p:cNvSpPr>
              <a:spLocks noChangeShapeType="1"/>
            </p:cNvSpPr>
            <p:nvPr/>
          </p:nvSpPr>
          <p:spPr bwMode="auto">
            <a:xfrm flipH="1">
              <a:off x="6013247" y="2350586"/>
              <a:ext cx="32943" cy="282155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" name="Line 24"/>
            <p:cNvSpPr>
              <a:spLocks noChangeShapeType="1"/>
            </p:cNvSpPr>
            <p:nvPr/>
          </p:nvSpPr>
          <p:spPr bwMode="auto">
            <a:xfrm flipH="1">
              <a:off x="6046190" y="2350586"/>
              <a:ext cx="0" cy="282155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" name="Line 25"/>
            <p:cNvSpPr>
              <a:spLocks noChangeShapeType="1"/>
            </p:cNvSpPr>
            <p:nvPr/>
          </p:nvSpPr>
          <p:spPr bwMode="auto">
            <a:xfrm>
              <a:off x="6046190" y="2305107"/>
              <a:ext cx="32943" cy="312784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" name="Line 26"/>
            <p:cNvSpPr>
              <a:spLocks noChangeShapeType="1"/>
            </p:cNvSpPr>
            <p:nvPr/>
          </p:nvSpPr>
          <p:spPr bwMode="auto">
            <a:xfrm>
              <a:off x="6046190" y="2305107"/>
              <a:ext cx="66827" cy="319281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8" name="Line 27"/>
            <p:cNvSpPr>
              <a:spLocks noChangeShapeType="1"/>
            </p:cNvSpPr>
            <p:nvPr/>
          </p:nvSpPr>
          <p:spPr bwMode="auto">
            <a:xfrm>
              <a:off x="6046190" y="2350586"/>
              <a:ext cx="108242" cy="272873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>
              <a:off x="6046190" y="2350586"/>
              <a:ext cx="140243" cy="282155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" name="Line 29"/>
            <p:cNvSpPr>
              <a:spLocks noChangeShapeType="1"/>
            </p:cNvSpPr>
            <p:nvPr/>
          </p:nvSpPr>
          <p:spPr bwMode="auto">
            <a:xfrm>
              <a:off x="6046190" y="2350586"/>
              <a:ext cx="175069" cy="282155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1" name="Line 30"/>
            <p:cNvSpPr>
              <a:spLocks noChangeShapeType="1"/>
            </p:cNvSpPr>
            <p:nvPr/>
          </p:nvSpPr>
          <p:spPr bwMode="auto">
            <a:xfrm>
              <a:off x="6046190" y="2350586"/>
              <a:ext cx="198600" cy="272873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62" name="Picture 3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504" y="2191261"/>
              <a:ext cx="624520" cy="253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788" y="3521157"/>
            <a:ext cx="491437" cy="25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31" y="3521157"/>
            <a:ext cx="491437" cy="25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732" y="3521157"/>
            <a:ext cx="491437" cy="25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575" y="3521157"/>
            <a:ext cx="491437" cy="25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547" y="3521157"/>
            <a:ext cx="491437" cy="25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696" y="3060485"/>
            <a:ext cx="474590" cy="24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514" y="3060485"/>
            <a:ext cx="474591" cy="24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414" y="2391271"/>
            <a:ext cx="509972" cy="26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直接连接符 33"/>
          <p:cNvCxnSpPr>
            <a:stCxn id="62" idx="0"/>
            <a:endCxn id="32" idx="2"/>
          </p:cNvCxnSpPr>
          <p:nvPr/>
        </p:nvCxnSpPr>
        <p:spPr>
          <a:xfrm flipV="1">
            <a:off x="6281312" y="3305133"/>
            <a:ext cx="271498" cy="2160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26" idx="0"/>
            <a:endCxn id="32" idx="2"/>
          </p:cNvCxnSpPr>
          <p:nvPr/>
        </p:nvCxnSpPr>
        <p:spPr>
          <a:xfrm flipH="1" flipV="1">
            <a:off x="6552810" y="3305133"/>
            <a:ext cx="199696" cy="2160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stCxn id="27" idx="0"/>
            <a:endCxn id="31" idx="2"/>
          </p:cNvCxnSpPr>
          <p:nvPr/>
        </p:nvCxnSpPr>
        <p:spPr>
          <a:xfrm flipV="1">
            <a:off x="7224349" y="3303779"/>
            <a:ext cx="277643" cy="21737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stCxn id="28" idx="0"/>
            <a:endCxn id="31" idx="2"/>
          </p:cNvCxnSpPr>
          <p:nvPr/>
        </p:nvCxnSpPr>
        <p:spPr>
          <a:xfrm flipH="1" flipV="1">
            <a:off x="7501992" y="3303779"/>
            <a:ext cx="270458" cy="21737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>
            <a:stCxn id="29" idx="0"/>
            <a:endCxn id="24" idx="2"/>
          </p:cNvCxnSpPr>
          <p:nvPr/>
        </p:nvCxnSpPr>
        <p:spPr>
          <a:xfrm flipV="1">
            <a:off x="8244293" y="3276509"/>
            <a:ext cx="290662" cy="2446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30" idx="0"/>
            <a:endCxn id="24" idx="2"/>
          </p:cNvCxnSpPr>
          <p:nvPr/>
        </p:nvCxnSpPr>
        <p:spPr>
          <a:xfrm flipH="1" flipV="1">
            <a:off x="8534955" y="3276509"/>
            <a:ext cx="219310" cy="2446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stCxn id="32" idx="0"/>
            <a:endCxn id="33" idx="2"/>
          </p:cNvCxnSpPr>
          <p:nvPr/>
        </p:nvCxnSpPr>
        <p:spPr>
          <a:xfrm flipV="1">
            <a:off x="6552810" y="2657061"/>
            <a:ext cx="945590" cy="4034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stCxn id="31" idx="0"/>
            <a:endCxn id="33" idx="2"/>
          </p:cNvCxnSpPr>
          <p:nvPr/>
        </p:nvCxnSpPr>
        <p:spPr>
          <a:xfrm flipH="1" flipV="1">
            <a:off x="7498400" y="2657061"/>
            <a:ext cx="3592" cy="4034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>
            <a:stCxn id="24" idx="0"/>
            <a:endCxn id="33" idx="2"/>
          </p:cNvCxnSpPr>
          <p:nvPr/>
        </p:nvCxnSpPr>
        <p:spPr>
          <a:xfrm flipH="1" flipV="1">
            <a:off x="7498400" y="2657061"/>
            <a:ext cx="1036556" cy="3720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任意多边形 42"/>
          <p:cNvSpPr/>
          <p:nvPr/>
        </p:nvSpPr>
        <p:spPr>
          <a:xfrm>
            <a:off x="7672265" y="3767269"/>
            <a:ext cx="163230" cy="546100"/>
          </a:xfrm>
          <a:custGeom>
            <a:avLst/>
            <a:gdLst>
              <a:gd name="connsiteX0" fmla="*/ 0 w 207433"/>
              <a:gd name="connsiteY0" fmla="*/ 546100 h 546100"/>
              <a:gd name="connsiteX1" fmla="*/ 177800 w 207433"/>
              <a:gd name="connsiteY1" fmla="*/ 419100 h 546100"/>
              <a:gd name="connsiteX2" fmla="*/ 177800 w 207433"/>
              <a:gd name="connsiteY2" fmla="*/ 12700 h 546100"/>
              <a:gd name="connsiteX3" fmla="*/ 177800 w 207433"/>
              <a:gd name="connsiteY3" fmla="*/ 12700 h 546100"/>
              <a:gd name="connsiteX4" fmla="*/ 177800 w 207433"/>
              <a:gd name="connsiteY4" fmla="*/ 12700 h 546100"/>
              <a:gd name="connsiteX5" fmla="*/ 177800 w 207433"/>
              <a:gd name="connsiteY5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433" h="546100">
                <a:moveTo>
                  <a:pt x="0" y="546100"/>
                </a:moveTo>
                <a:cubicBezTo>
                  <a:pt x="74083" y="527050"/>
                  <a:pt x="148167" y="508000"/>
                  <a:pt x="177800" y="419100"/>
                </a:cubicBezTo>
                <a:cubicBezTo>
                  <a:pt x="207433" y="330200"/>
                  <a:pt x="177800" y="12700"/>
                  <a:pt x="177800" y="12700"/>
                </a:cubicBezTo>
                <a:lnTo>
                  <a:pt x="177800" y="12700"/>
                </a:lnTo>
                <a:lnTo>
                  <a:pt x="177800" y="12700"/>
                </a:lnTo>
                <a:lnTo>
                  <a:pt x="177800" y="0"/>
                </a:lnTo>
              </a:path>
            </a:pathLst>
          </a:cu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任意多边形 43"/>
          <p:cNvSpPr/>
          <p:nvPr/>
        </p:nvSpPr>
        <p:spPr>
          <a:xfrm>
            <a:off x="7072642" y="3754569"/>
            <a:ext cx="199874" cy="571500"/>
          </a:xfrm>
          <a:custGeom>
            <a:avLst/>
            <a:gdLst>
              <a:gd name="connsiteX0" fmla="*/ 25400 w 254000"/>
              <a:gd name="connsiteY0" fmla="*/ 0 h 571500"/>
              <a:gd name="connsiteX1" fmla="*/ 38100 w 254000"/>
              <a:gd name="connsiteY1" fmla="*/ 431800 h 571500"/>
              <a:gd name="connsiteX2" fmla="*/ 254000 w 254000"/>
              <a:gd name="connsiteY2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000" h="571500">
                <a:moveTo>
                  <a:pt x="25400" y="0"/>
                </a:moveTo>
                <a:cubicBezTo>
                  <a:pt x="12700" y="168275"/>
                  <a:pt x="0" y="336550"/>
                  <a:pt x="38100" y="431800"/>
                </a:cubicBezTo>
                <a:cubicBezTo>
                  <a:pt x="76200" y="527050"/>
                  <a:pt x="165100" y="549275"/>
                  <a:pt x="254000" y="571500"/>
                </a:cubicBezTo>
              </a:path>
            </a:pathLst>
          </a:cu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任意多边形 44"/>
          <p:cNvSpPr/>
          <p:nvPr/>
        </p:nvSpPr>
        <p:spPr>
          <a:xfrm>
            <a:off x="7662271" y="3754569"/>
            <a:ext cx="499686" cy="825500"/>
          </a:xfrm>
          <a:custGeom>
            <a:avLst/>
            <a:gdLst>
              <a:gd name="connsiteX0" fmla="*/ 635000 w 635000"/>
              <a:gd name="connsiteY0" fmla="*/ 0 h 825500"/>
              <a:gd name="connsiteX1" fmla="*/ 482600 w 635000"/>
              <a:gd name="connsiteY1" fmla="*/ 584200 h 825500"/>
              <a:gd name="connsiteX2" fmla="*/ 0 w 635000"/>
              <a:gd name="connsiteY2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5000" h="825500">
                <a:moveTo>
                  <a:pt x="635000" y="0"/>
                </a:moveTo>
                <a:cubicBezTo>
                  <a:pt x="611716" y="223308"/>
                  <a:pt x="588433" y="446617"/>
                  <a:pt x="482600" y="584200"/>
                </a:cubicBezTo>
                <a:cubicBezTo>
                  <a:pt x="376767" y="721783"/>
                  <a:pt x="188383" y="773641"/>
                  <a:pt x="0" y="825500"/>
                </a:cubicBezTo>
              </a:path>
            </a:pathLst>
          </a:cu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任意多边形 45"/>
          <p:cNvSpPr/>
          <p:nvPr/>
        </p:nvSpPr>
        <p:spPr>
          <a:xfrm>
            <a:off x="6253158" y="3754569"/>
            <a:ext cx="1029352" cy="1041400"/>
          </a:xfrm>
          <a:custGeom>
            <a:avLst/>
            <a:gdLst>
              <a:gd name="connsiteX0" fmla="*/ 0 w 1308100"/>
              <a:gd name="connsiteY0" fmla="*/ 0 h 1041400"/>
              <a:gd name="connsiteX1" fmla="*/ 330200 w 1308100"/>
              <a:gd name="connsiteY1" fmla="*/ 863600 h 1041400"/>
              <a:gd name="connsiteX2" fmla="*/ 1308100 w 1308100"/>
              <a:gd name="connsiteY2" fmla="*/ 104140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8100" h="1041400">
                <a:moveTo>
                  <a:pt x="0" y="0"/>
                </a:moveTo>
                <a:cubicBezTo>
                  <a:pt x="56091" y="345016"/>
                  <a:pt x="112183" y="690033"/>
                  <a:pt x="330200" y="863600"/>
                </a:cubicBezTo>
                <a:cubicBezTo>
                  <a:pt x="548217" y="1037167"/>
                  <a:pt x="928158" y="1039283"/>
                  <a:pt x="1308100" y="104140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任意多边形 46"/>
          <p:cNvSpPr/>
          <p:nvPr/>
        </p:nvSpPr>
        <p:spPr>
          <a:xfrm>
            <a:off x="7652278" y="3767269"/>
            <a:ext cx="1039346" cy="1016000"/>
          </a:xfrm>
          <a:custGeom>
            <a:avLst/>
            <a:gdLst>
              <a:gd name="connsiteX0" fmla="*/ 1320800 w 1320800"/>
              <a:gd name="connsiteY0" fmla="*/ 0 h 1016000"/>
              <a:gd name="connsiteX1" fmla="*/ 1041400 w 1320800"/>
              <a:gd name="connsiteY1" fmla="*/ 825500 h 1016000"/>
              <a:gd name="connsiteX2" fmla="*/ 0 w 1320800"/>
              <a:gd name="connsiteY2" fmla="*/ 10160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0800" h="1016000">
                <a:moveTo>
                  <a:pt x="1320800" y="0"/>
                </a:moveTo>
                <a:cubicBezTo>
                  <a:pt x="1291166" y="328083"/>
                  <a:pt x="1261533" y="656167"/>
                  <a:pt x="1041400" y="825500"/>
                </a:cubicBezTo>
                <a:cubicBezTo>
                  <a:pt x="821267" y="994833"/>
                  <a:pt x="410633" y="1005416"/>
                  <a:pt x="0" y="101600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任意多边形 47"/>
          <p:cNvSpPr/>
          <p:nvPr/>
        </p:nvSpPr>
        <p:spPr>
          <a:xfrm>
            <a:off x="6712869" y="3754569"/>
            <a:ext cx="579635" cy="838200"/>
          </a:xfrm>
          <a:custGeom>
            <a:avLst/>
            <a:gdLst>
              <a:gd name="connsiteX0" fmla="*/ 0 w 736600"/>
              <a:gd name="connsiteY0" fmla="*/ 0 h 838200"/>
              <a:gd name="connsiteX1" fmla="*/ 190500 w 736600"/>
              <a:gd name="connsiteY1" fmla="*/ 596900 h 838200"/>
              <a:gd name="connsiteX2" fmla="*/ 736600 w 736600"/>
              <a:gd name="connsiteY2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6600" h="838200">
                <a:moveTo>
                  <a:pt x="0" y="0"/>
                </a:moveTo>
                <a:cubicBezTo>
                  <a:pt x="33866" y="228600"/>
                  <a:pt x="67733" y="457200"/>
                  <a:pt x="190500" y="596900"/>
                </a:cubicBezTo>
                <a:cubicBezTo>
                  <a:pt x="313267" y="736600"/>
                  <a:pt x="524933" y="787400"/>
                  <a:pt x="736600" y="838200"/>
                </a:cubicBezTo>
              </a:path>
            </a:pathLst>
          </a:cu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8065052" y="4139991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Optical links</a:t>
            </a:r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5857884" y="2428868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Conventional electrical network</a:t>
            </a:r>
            <a:endParaRPr lang="en-US" dirty="0"/>
          </a:p>
        </p:txBody>
      </p:sp>
      <p:sp>
        <p:nvSpPr>
          <p:cNvPr id="118" name="灯片编号占位符 1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395536" y="1268760"/>
            <a:ext cx="2520280" cy="1291239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CN" sz="2800" dirty="0" smtClean="0">
                <a:latin typeface="+mn-lt"/>
              </a:rPr>
              <a:t>All-electrical</a:t>
            </a:r>
          </a:p>
          <a:p>
            <a:pPr algn="ctr">
              <a:defRPr/>
            </a:pPr>
            <a:r>
              <a:rPr lang="en-US" altLang="zh-CN" sz="2800" dirty="0" smtClean="0"/>
              <a:t>(static)</a:t>
            </a:r>
            <a:endParaRPr lang="en-US" altLang="zh-CN" sz="2800" dirty="0">
              <a:latin typeface="+mn-lt"/>
            </a:endParaRPr>
          </a:p>
        </p:txBody>
      </p:sp>
      <p:sp>
        <p:nvSpPr>
          <p:cNvPr id="71" name="矩形标注 70"/>
          <p:cNvSpPr/>
          <p:nvPr/>
        </p:nvSpPr>
        <p:spPr>
          <a:xfrm>
            <a:off x="6270552" y="5286388"/>
            <a:ext cx="1516158" cy="785818"/>
          </a:xfrm>
          <a:prstGeom prst="wedgeRectCallout">
            <a:avLst>
              <a:gd name="adj1" fmla="val -14872"/>
              <a:gd name="adj2" fmla="val -13550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Limited flexibility</a:t>
            </a:r>
            <a:endParaRPr lang="en-US" sz="2400" dirty="0"/>
          </a:p>
        </p:txBody>
      </p:sp>
      <p:sp>
        <p:nvSpPr>
          <p:cNvPr id="73" name="Rectangle 10"/>
          <p:cNvSpPr>
            <a:spLocks noChangeArrowheads="1"/>
          </p:cNvSpPr>
          <p:nvPr/>
        </p:nvSpPr>
        <p:spPr bwMode="auto">
          <a:xfrm>
            <a:off x="3071802" y="4941168"/>
            <a:ext cx="3071834" cy="1296144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CN" sz="2400" dirty="0" smtClean="0">
                <a:solidFill>
                  <a:schemeClr val="tx1"/>
                </a:solidFill>
              </a:rPr>
              <a:t>Reduced complexity, </a:t>
            </a:r>
          </a:p>
          <a:p>
            <a:pPr algn="ctr">
              <a:defRPr/>
            </a:pPr>
            <a:r>
              <a:rPr lang="en-US" altLang="zh-CN" sz="2400" dirty="0" smtClean="0">
                <a:solidFill>
                  <a:schemeClr val="tx1"/>
                </a:solidFill>
              </a:rPr>
              <a:t>power and cost, </a:t>
            </a:r>
            <a:r>
              <a:rPr lang="en-US" altLang="zh-CN" sz="2400" b="1" i="1" dirty="0" smtClean="0">
                <a:solidFill>
                  <a:schemeClr val="tx1"/>
                </a:solidFill>
              </a:rPr>
              <a:t>but </a:t>
            </a:r>
          </a:p>
          <a:p>
            <a:pPr algn="ctr">
              <a:defRPr/>
            </a:pPr>
            <a:r>
              <a:rPr lang="en-US" altLang="zh-CN" sz="2400" dirty="0" smtClean="0">
                <a:solidFill>
                  <a:schemeClr val="tx1"/>
                </a:solidFill>
              </a:rPr>
              <a:t>insufficient bandwidth</a:t>
            </a:r>
          </a:p>
        </p:txBody>
      </p:sp>
      <p:sp>
        <p:nvSpPr>
          <p:cNvPr id="74" name="Rectangle 8"/>
          <p:cNvSpPr>
            <a:spLocks noChangeArrowheads="1"/>
          </p:cNvSpPr>
          <p:nvPr/>
        </p:nvSpPr>
        <p:spPr bwMode="auto">
          <a:xfrm>
            <a:off x="-32" y="4941168"/>
            <a:ext cx="3000396" cy="1296144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CN" sz="2400" dirty="0" smtClean="0"/>
              <a:t>High bandwidth, </a:t>
            </a:r>
            <a:r>
              <a:rPr lang="en-US" altLang="zh-CN" sz="2400" b="1" i="1" dirty="0" smtClean="0"/>
              <a:t>but</a:t>
            </a:r>
          </a:p>
          <a:p>
            <a:pPr algn="ctr">
              <a:defRPr/>
            </a:pPr>
            <a:r>
              <a:rPr lang="en-US" altLang="zh-CN" sz="2400" dirty="0" smtClean="0"/>
              <a:t>high wiring complexity,</a:t>
            </a:r>
          </a:p>
          <a:p>
            <a:pPr algn="ctr">
              <a:defRPr/>
            </a:pPr>
            <a:r>
              <a:rPr lang="en-US" altLang="zh-CN" sz="2400" dirty="0" smtClean="0"/>
              <a:t> high power, high cost</a:t>
            </a:r>
            <a:endParaRPr lang="en-US" altLang="zh-CN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57736258"/>
      </p:ext>
    </p:extLst>
  </p:cSld>
  <p:clrMapOvr>
    <a:masterClrMapping/>
  </p:clrMapOvr>
  <p:transition advTm="8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Our Effort: OSA</a:t>
            </a:r>
            <a:endParaRPr lang="en-US" sz="3100" dirty="0">
              <a:solidFill>
                <a:srgbClr val="0000FF"/>
              </a:solidFill>
            </a:endParaRPr>
          </a:p>
        </p:txBody>
      </p:sp>
      <p:sp>
        <p:nvSpPr>
          <p:cNvPr id="968" name="Rectangle 5"/>
          <p:cNvSpPr>
            <a:spLocks noChangeArrowheads="1"/>
          </p:cNvSpPr>
          <p:nvPr/>
        </p:nvSpPr>
        <p:spPr bwMode="auto">
          <a:xfrm>
            <a:off x="3419872" y="1268760"/>
            <a:ext cx="2520280" cy="129123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CN" sz="2800" dirty="0">
                <a:latin typeface="+mn-lt"/>
              </a:rPr>
              <a:t>Hybrid </a:t>
            </a:r>
          </a:p>
          <a:p>
            <a:pPr algn="ctr">
              <a:defRPr/>
            </a:pPr>
            <a:r>
              <a:rPr lang="en-US" altLang="zh-CN" sz="2800" dirty="0" smtClean="0">
                <a:latin typeface="+mn-lt"/>
              </a:rPr>
              <a:t>electrical/optical</a:t>
            </a:r>
          </a:p>
          <a:p>
            <a:pPr algn="ctr">
              <a:defRPr/>
            </a:pPr>
            <a:r>
              <a:rPr lang="en-US" altLang="zh-CN" sz="2800" dirty="0" smtClean="0"/>
              <a:t>(semi-flexible)</a:t>
            </a:r>
            <a:endParaRPr lang="en-US" altLang="zh-CN" sz="2800" dirty="0" smtClean="0">
              <a:latin typeface="+mn-lt"/>
            </a:endParaRPr>
          </a:p>
        </p:txBody>
      </p:sp>
      <p:sp>
        <p:nvSpPr>
          <p:cNvPr id="969" name="Rectangle 6"/>
          <p:cNvSpPr>
            <a:spLocks noChangeArrowheads="1"/>
          </p:cNvSpPr>
          <p:nvPr/>
        </p:nvSpPr>
        <p:spPr bwMode="auto">
          <a:xfrm>
            <a:off x="6486598" y="1268760"/>
            <a:ext cx="2405882" cy="1291239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schemeClr val="tx1"/>
                </a:solidFill>
                <a:latin typeface="+mn-lt"/>
              </a:rPr>
              <a:t>All-optical</a:t>
            </a:r>
          </a:p>
          <a:p>
            <a:pPr algn="ctr">
              <a:defRPr/>
            </a:pPr>
            <a:r>
              <a:rPr lang="en-US" altLang="zh-CN" sz="2800" dirty="0" smtClean="0">
                <a:solidFill>
                  <a:schemeClr val="tx1"/>
                </a:solidFill>
              </a:rPr>
              <a:t>(high-flexible)</a:t>
            </a:r>
            <a:endParaRPr lang="en-US" altLang="zh-CN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70" name="Rectangle 7"/>
          <p:cNvSpPr>
            <a:spLocks noChangeArrowheads="1"/>
          </p:cNvSpPr>
          <p:nvPr/>
        </p:nvSpPr>
        <p:spPr bwMode="auto">
          <a:xfrm>
            <a:off x="395536" y="3140968"/>
            <a:ext cx="2520280" cy="1224136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CN" sz="2400" dirty="0" err="1" smtClean="0">
                <a:latin typeface="+mn-lt"/>
              </a:rPr>
              <a:t>Fattree</a:t>
            </a:r>
            <a:r>
              <a:rPr lang="en-US" altLang="zh-CN" sz="2400" dirty="0" smtClean="0">
                <a:latin typeface="+mn-lt"/>
              </a:rPr>
              <a:t>, </a:t>
            </a:r>
            <a:r>
              <a:rPr lang="en-US" altLang="zh-CN" sz="2400" dirty="0" err="1" smtClean="0">
                <a:latin typeface="+mn-lt"/>
              </a:rPr>
              <a:t>BCube</a:t>
            </a:r>
            <a:r>
              <a:rPr lang="en-US" altLang="zh-CN" sz="2400" dirty="0" smtClean="0"/>
              <a:t>, </a:t>
            </a:r>
          </a:p>
          <a:p>
            <a:pPr algn="ctr">
              <a:defRPr/>
            </a:pPr>
            <a:r>
              <a:rPr lang="en-US" altLang="zh-CN" sz="2400" dirty="0" smtClean="0"/>
              <a:t>VL2, </a:t>
            </a:r>
            <a:r>
              <a:rPr lang="en-US" altLang="zh-CN" sz="2400" dirty="0" err="1" smtClean="0">
                <a:latin typeface="+mn-lt"/>
              </a:rPr>
              <a:t>PortLand</a:t>
            </a:r>
            <a:endParaRPr lang="en-US" altLang="zh-CN" sz="2400" dirty="0">
              <a:latin typeface="+mn-lt"/>
            </a:endParaRPr>
          </a:p>
          <a:p>
            <a:pPr algn="ctr">
              <a:defRPr/>
            </a:pPr>
            <a:r>
              <a:rPr lang="en-US" altLang="zh-CN" sz="2400" dirty="0" smtClean="0">
                <a:solidFill>
                  <a:schemeClr val="tx1"/>
                </a:solidFill>
                <a:latin typeface="+mn-lt"/>
              </a:rPr>
              <a:t>[SIGCOMM’08 ’09]</a:t>
            </a:r>
            <a:endParaRPr lang="en-US" altLang="zh-CN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72" name="Rectangle 9"/>
          <p:cNvSpPr>
            <a:spLocks noChangeArrowheads="1"/>
          </p:cNvSpPr>
          <p:nvPr/>
        </p:nvSpPr>
        <p:spPr bwMode="auto">
          <a:xfrm>
            <a:off x="3419872" y="3140968"/>
            <a:ext cx="2448272" cy="1224136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CN" sz="2400" dirty="0" smtClean="0">
                <a:latin typeface="+mn-lt"/>
              </a:rPr>
              <a:t> c-Through, Helios </a:t>
            </a:r>
          </a:p>
          <a:p>
            <a:pPr algn="ctr">
              <a:defRPr/>
            </a:pPr>
            <a:r>
              <a:rPr lang="en-US" altLang="zh-CN" sz="2400" dirty="0" smtClean="0">
                <a:solidFill>
                  <a:schemeClr val="tx1"/>
                </a:solidFill>
                <a:latin typeface="+mn-lt"/>
              </a:rPr>
              <a:t>[SIGCOMM’10]</a:t>
            </a:r>
            <a:endParaRPr lang="en-US" altLang="zh-CN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74" name="Rectangle 11"/>
          <p:cNvSpPr>
            <a:spLocks noChangeArrowheads="1"/>
          </p:cNvSpPr>
          <p:nvPr/>
        </p:nvSpPr>
        <p:spPr bwMode="auto">
          <a:xfrm>
            <a:off x="6444208" y="3140968"/>
            <a:ext cx="2376264" cy="1224136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schemeClr val="tx1"/>
                </a:solidFill>
                <a:latin typeface="+mn-lt"/>
              </a:rPr>
              <a:t>OSA</a:t>
            </a:r>
          </a:p>
        </p:txBody>
      </p:sp>
      <p:sp>
        <p:nvSpPr>
          <p:cNvPr id="975" name="Rectangle 12"/>
          <p:cNvSpPr>
            <a:spLocks noChangeArrowheads="1"/>
          </p:cNvSpPr>
          <p:nvPr/>
        </p:nvSpPr>
        <p:spPr bwMode="auto">
          <a:xfrm>
            <a:off x="6215676" y="4955952"/>
            <a:ext cx="2928356" cy="1281360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CN" sz="2400" dirty="0" smtClean="0">
                <a:solidFill>
                  <a:schemeClr val="tx1"/>
                </a:solidFill>
              </a:rPr>
              <a:t>High bandwidth, </a:t>
            </a:r>
            <a:r>
              <a:rPr lang="en-US" altLang="zh-CN" sz="2400" b="1" i="1" dirty="0" smtClean="0">
                <a:solidFill>
                  <a:schemeClr val="tx1"/>
                </a:solidFill>
              </a:rPr>
              <a:t>and</a:t>
            </a:r>
            <a:endParaRPr lang="en-US" altLang="zh-CN" sz="2400" b="1" i="1" dirty="0" smtClean="0">
              <a:solidFill>
                <a:schemeClr val="tx1"/>
              </a:solidFill>
              <a:latin typeface="+mn-lt"/>
            </a:endParaRPr>
          </a:p>
          <a:p>
            <a:pPr algn="ctr">
              <a:defRPr/>
            </a:pPr>
            <a:r>
              <a:rPr lang="en-US" altLang="zh-CN" sz="2400" dirty="0" smtClean="0">
                <a:solidFill>
                  <a:schemeClr val="tx1"/>
                </a:solidFill>
              </a:rPr>
              <a:t>low wiring complexity, </a:t>
            </a:r>
          </a:p>
          <a:p>
            <a:pPr algn="ctr">
              <a:defRPr/>
            </a:pPr>
            <a:r>
              <a:rPr lang="en-US" altLang="zh-CN" sz="2400" dirty="0" smtClean="0">
                <a:solidFill>
                  <a:schemeClr val="tx1"/>
                </a:solidFill>
              </a:rPr>
              <a:t>low power, low cost</a:t>
            </a:r>
            <a:endParaRPr lang="en-US" altLang="zh-CN" sz="2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76" name="AutoShape 13"/>
          <p:cNvSpPr>
            <a:spLocks noChangeArrowheads="1"/>
          </p:cNvSpPr>
          <p:nvPr/>
        </p:nvSpPr>
        <p:spPr bwMode="auto">
          <a:xfrm>
            <a:off x="2971800" y="1772816"/>
            <a:ext cx="381000" cy="327499"/>
          </a:xfrm>
          <a:prstGeom prst="rightArrow">
            <a:avLst>
              <a:gd name="adj1" fmla="val 50000"/>
              <a:gd name="adj2" fmla="val 41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77" name="AutoShape 14"/>
          <p:cNvSpPr>
            <a:spLocks noChangeArrowheads="1"/>
          </p:cNvSpPr>
          <p:nvPr/>
        </p:nvSpPr>
        <p:spPr bwMode="auto">
          <a:xfrm>
            <a:off x="6063208" y="1772816"/>
            <a:ext cx="381000" cy="327499"/>
          </a:xfrm>
          <a:prstGeom prst="rightArrow">
            <a:avLst>
              <a:gd name="adj1" fmla="val 50000"/>
              <a:gd name="adj2" fmla="val 41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0" name="上下箭头 379"/>
          <p:cNvSpPr/>
          <p:nvPr/>
        </p:nvSpPr>
        <p:spPr>
          <a:xfrm>
            <a:off x="1403648" y="2636912"/>
            <a:ext cx="288032" cy="432048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上下箭头 380"/>
          <p:cNvSpPr/>
          <p:nvPr/>
        </p:nvSpPr>
        <p:spPr>
          <a:xfrm>
            <a:off x="1403648" y="4437112"/>
            <a:ext cx="288032" cy="432048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上下箭头 381"/>
          <p:cNvSpPr/>
          <p:nvPr/>
        </p:nvSpPr>
        <p:spPr>
          <a:xfrm>
            <a:off x="4499992" y="2636912"/>
            <a:ext cx="288032" cy="432048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上下箭头 382"/>
          <p:cNvSpPr/>
          <p:nvPr/>
        </p:nvSpPr>
        <p:spPr>
          <a:xfrm>
            <a:off x="4499992" y="4437112"/>
            <a:ext cx="288032" cy="432048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上下箭头 383"/>
          <p:cNvSpPr/>
          <p:nvPr/>
        </p:nvSpPr>
        <p:spPr>
          <a:xfrm>
            <a:off x="7524328" y="2636912"/>
            <a:ext cx="288032" cy="432048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5" name="上下箭头 384"/>
          <p:cNvSpPr/>
          <p:nvPr/>
        </p:nvSpPr>
        <p:spPr>
          <a:xfrm>
            <a:off x="7452320" y="4437112"/>
            <a:ext cx="288032" cy="432048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95536" y="1268760"/>
            <a:ext cx="2520280" cy="1291239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CN" sz="2800" dirty="0" smtClean="0">
                <a:latin typeface="+mn-lt"/>
              </a:rPr>
              <a:t>All-electrical</a:t>
            </a:r>
          </a:p>
          <a:p>
            <a:pPr algn="ctr">
              <a:defRPr/>
            </a:pPr>
            <a:r>
              <a:rPr lang="en-US" altLang="zh-CN" sz="2800" dirty="0" smtClean="0"/>
              <a:t>(static)</a:t>
            </a:r>
            <a:endParaRPr lang="en-US" altLang="zh-CN" sz="2800" dirty="0">
              <a:latin typeface="+mn-lt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-32" y="4941168"/>
            <a:ext cx="3000396" cy="1296144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CN" sz="2400" dirty="0" smtClean="0"/>
              <a:t>High bandwidth, </a:t>
            </a:r>
            <a:r>
              <a:rPr lang="en-US" altLang="zh-CN" sz="2400" b="1" i="1" dirty="0" smtClean="0"/>
              <a:t>but</a:t>
            </a:r>
          </a:p>
          <a:p>
            <a:pPr algn="ctr">
              <a:defRPr/>
            </a:pPr>
            <a:r>
              <a:rPr lang="en-US" altLang="zh-CN" sz="2400" dirty="0" smtClean="0"/>
              <a:t>high wiring complexity,</a:t>
            </a:r>
          </a:p>
          <a:p>
            <a:pPr algn="ctr">
              <a:defRPr/>
            </a:pPr>
            <a:r>
              <a:rPr lang="en-US" altLang="zh-CN" sz="2400" dirty="0" smtClean="0"/>
              <a:t> high power, high cost</a:t>
            </a:r>
            <a:endParaRPr lang="en-US" altLang="zh-CN" sz="2400" dirty="0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3071802" y="4941168"/>
            <a:ext cx="3071834" cy="1296144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CN" sz="2400" dirty="0" smtClean="0">
                <a:solidFill>
                  <a:schemeClr val="tx1"/>
                </a:solidFill>
              </a:rPr>
              <a:t>Reduced complexity, </a:t>
            </a:r>
          </a:p>
          <a:p>
            <a:pPr algn="ctr">
              <a:defRPr/>
            </a:pPr>
            <a:r>
              <a:rPr lang="en-US" altLang="zh-CN" sz="2400" dirty="0" smtClean="0">
                <a:solidFill>
                  <a:schemeClr val="tx1"/>
                </a:solidFill>
              </a:rPr>
              <a:t>power and cost, </a:t>
            </a:r>
            <a:r>
              <a:rPr lang="en-US" altLang="zh-CN" sz="2400" b="1" i="1" dirty="0" smtClean="0">
                <a:solidFill>
                  <a:schemeClr val="tx1"/>
                </a:solidFill>
              </a:rPr>
              <a:t>but </a:t>
            </a:r>
          </a:p>
          <a:p>
            <a:pPr algn="ctr">
              <a:defRPr/>
            </a:pPr>
            <a:r>
              <a:rPr lang="en-US" altLang="zh-CN" sz="2400" dirty="0" smtClean="0">
                <a:solidFill>
                  <a:schemeClr val="tx1"/>
                </a:solidFill>
              </a:rPr>
              <a:t>insufficient bandwidth</a:t>
            </a:r>
          </a:p>
        </p:txBody>
      </p:sp>
      <p:sp>
        <p:nvSpPr>
          <p:cNvPr id="22" name="矩形标注 21"/>
          <p:cNvSpPr/>
          <p:nvPr/>
        </p:nvSpPr>
        <p:spPr>
          <a:xfrm>
            <a:off x="71406" y="2500306"/>
            <a:ext cx="6786610" cy="2571768"/>
          </a:xfrm>
          <a:prstGeom prst="wedgeRectCallout">
            <a:avLst>
              <a:gd name="adj1" fmla="val 56819"/>
              <a:gd name="adj2" fmla="val -10338"/>
            </a:avLst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/>
              <a:t>Insight</a:t>
            </a:r>
            <a:r>
              <a:rPr lang="en-US" sz="2800" u="sng" dirty="0" smtClean="0"/>
              <a:t> behind OSA</a:t>
            </a:r>
            <a:r>
              <a:rPr lang="en-US" sz="2800" dirty="0" smtClean="0"/>
              <a:t>:</a:t>
            </a:r>
          </a:p>
          <a:p>
            <a:pPr algn="ctr"/>
            <a:r>
              <a:rPr lang="en-US" sz="2800" dirty="0" smtClean="0"/>
              <a:t>Data center traffic exhibits </a:t>
            </a:r>
            <a:r>
              <a:rPr lang="en-US" sz="2800" b="1" i="1" dirty="0" err="1" smtClean="0"/>
              <a:t>regionality</a:t>
            </a:r>
            <a:r>
              <a:rPr lang="en-US" sz="2800" b="1" dirty="0" smtClean="0"/>
              <a:t> </a:t>
            </a:r>
            <a:r>
              <a:rPr lang="en-US" sz="2800" dirty="0" smtClean="0"/>
              <a:t>and </a:t>
            </a:r>
            <a:r>
              <a:rPr lang="en-US" sz="2800" b="1" i="1" dirty="0" smtClean="0"/>
              <a:t>some stability</a:t>
            </a:r>
            <a:r>
              <a:rPr lang="en-US" sz="2400" i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[IMC’09] </a:t>
            </a:r>
            <a:r>
              <a:rPr lang="en-US" altLang="zh-CN" sz="2400" dirty="0" smtClean="0">
                <a:solidFill>
                  <a:srgbClr val="0000FF"/>
                </a:solidFill>
                <a:cs typeface="Arial" charset="0"/>
              </a:rPr>
              <a:t>[WREN’09] [HotNets’09]</a:t>
            </a:r>
            <a:r>
              <a:rPr lang="en-US" sz="2400" dirty="0" smtClean="0">
                <a:solidFill>
                  <a:srgbClr val="0000FF"/>
                </a:solidFill>
              </a:rPr>
              <a:t>[IMC’10] [SIGCOMM’11][ICDCS’12] </a:t>
            </a:r>
          </a:p>
          <a:p>
            <a:pPr algn="ctr"/>
            <a:r>
              <a:rPr lang="en-US" sz="2800" i="1" dirty="0" smtClean="0"/>
              <a:t>So, we flexibly arrange bandwidth to where it is needed, instead of static over-provisioning!</a:t>
            </a:r>
            <a:endParaRPr lang="en-US" sz="28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57736258"/>
      </p:ext>
    </p:extLst>
  </p:cSld>
  <p:clrMapOvr>
    <a:masterClrMapping/>
  </p:clrMapOvr>
  <p:transition advTm="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9" grpId="0" animBg="1"/>
      <p:bldP spid="974" grpId="0" animBg="1"/>
      <p:bldP spid="975" grpId="0" animBg="1"/>
      <p:bldP spid="977" grpId="0" animBg="1"/>
      <p:bldP spid="384" grpId="0" animBg="1"/>
      <p:bldP spid="385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OSA’s Flexibility</a:t>
            </a:r>
            <a:r>
              <a:rPr lang="en-US" dirty="0">
                <a:solidFill>
                  <a:srgbClr val="0000FF"/>
                </a:solidFill>
              </a:rPr>
              <a:t>: </a:t>
            </a:r>
            <a:r>
              <a:rPr lang="en-US" dirty="0" smtClean="0">
                <a:solidFill>
                  <a:srgbClr val="0000FF"/>
                </a:solidFill>
              </a:rPr>
              <a:t>An Example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3" name="组合 85"/>
          <p:cNvGrpSpPr/>
          <p:nvPr/>
        </p:nvGrpSpPr>
        <p:grpSpPr>
          <a:xfrm>
            <a:off x="323528" y="1285860"/>
            <a:ext cx="2716535" cy="2712292"/>
            <a:chOff x="533401" y="1754637"/>
            <a:chExt cx="2506662" cy="2500589"/>
          </a:xfrm>
        </p:grpSpPr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533401" y="1754637"/>
              <a:ext cx="2506662" cy="2500589"/>
              <a:chOff x="509952" y="918865"/>
              <a:chExt cx="2180496" cy="2165597"/>
            </a:xfrm>
          </p:grpSpPr>
          <p:sp>
            <p:nvSpPr>
              <p:cNvPr id="5" name="Cube 4"/>
              <p:cNvSpPr/>
              <p:nvPr/>
            </p:nvSpPr>
            <p:spPr bwMode="auto">
              <a:xfrm>
                <a:off x="762281" y="1295103"/>
                <a:ext cx="1675840" cy="1524000"/>
              </a:xfrm>
              <a:prstGeom prst="cube">
                <a:avLst>
                  <a:gd name="adj" fmla="val 25577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652463">
                  <a:defRPr/>
                </a:pPr>
                <a:endParaRPr lang="en-US" sz="2800" dirty="0">
                  <a:latin typeface="+mn-lt"/>
                </a:endParaRPr>
              </a:p>
            </p:txBody>
          </p:sp>
          <p:grpSp>
            <p:nvGrpSpPr>
              <p:cNvPr id="6" name="Group 17"/>
              <p:cNvGrpSpPr>
                <a:grpSpLocks/>
              </p:cNvGrpSpPr>
              <p:nvPr/>
            </p:nvGrpSpPr>
            <p:grpSpPr bwMode="auto">
              <a:xfrm>
                <a:off x="770792" y="1295400"/>
                <a:ext cx="1641232" cy="1524000"/>
                <a:chOff x="770792" y="1295400"/>
                <a:chExt cx="1641232" cy="1524000"/>
              </a:xfrm>
            </p:grpSpPr>
            <p:cxnSp>
              <p:nvCxnSpPr>
                <p:cNvPr id="15" name="Straight Connector 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89878" y="1866106"/>
                  <a:ext cx="1143000" cy="1588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" name="Straight Connector 1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770792" y="2438400"/>
                  <a:ext cx="381000" cy="38100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" name="Straight Connector 13"/>
                <p:cNvCxnSpPr>
                  <a:cxnSpLocks noChangeShapeType="1"/>
                </p:cNvCxnSpPr>
                <p:nvPr/>
              </p:nvCxnSpPr>
              <p:spPr bwMode="auto">
                <a:xfrm>
                  <a:off x="1192824" y="2438400"/>
                  <a:ext cx="1219200" cy="1588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7" name="TextBox 6"/>
              <p:cNvSpPr txBox="1"/>
              <p:nvPr/>
            </p:nvSpPr>
            <p:spPr>
              <a:xfrm>
                <a:off x="533757" y="2666703"/>
                <a:ext cx="228524" cy="41775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A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057248" y="2666703"/>
                <a:ext cx="228524" cy="41775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B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461924" y="2180928"/>
                <a:ext cx="228524" cy="41775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C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172800" y="2125019"/>
                <a:ext cx="228524" cy="41775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D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09952" y="1442740"/>
                <a:ext cx="228524" cy="41775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E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074704" y="1460203"/>
                <a:ext cx="228524" cy="41775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F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438120" y="956965"/>
                <a:ext cx="228524" cy="41775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G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187588" y="918865"/>
                <a:ext cx="228524" cy="41775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H</a:t>
                </a:r>
              </a:p>
            </p:txBody>
          </p:sp>
        </p:grpSp>
        <p:sp>
          <p:nvSpPr>
            <p:cNvPr id="18" name="Oval 17"/>
            <p:cNvSpPr/>
            <p:nvPr/>
          </p:nvSpPr>
          <p:spPr bwMode="auto">
            <a:xfrm>
              <a:off x="815117" y="3904630"/>
              <a:ext cx="76200" cy="762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652463">
                <a:defRPr/>
              </a:pPr>
              <a:endParaRPr lang="en-US" sz="2800" dirty="0">
                <a:latin typeface="+mn-lt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2247373" y="3872620"/>
              <a:ext cx="76200" cy="762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652463">
                <a:defRPr/>
              </a:pPr>
              <a:endParaRPr lang="en-US" sz="2800" dirty="0">
                <a:latin typeface="+mn-lt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1257920" y="3458805"/>
              <a:ext cx="76200" cy="762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652463">
                <a:defRPr/>
              </a:pPr>
              <a:endParaRPr lang="en-US" sz="2800" dirty="0">
                <a:latin typeface="+mn-lt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2717898" y="3431554"/>
              <a:ext cx="76200" cy="762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652463">
                <a:defRPr/>
              </a:pPr>
              <a:endParaRPr lang="en-US" sz="2800" dirty="0">
                <a:latin typeface="+mn-lt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785374" y="2603299"/>
              <a:ext cx="76200" cy="762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652463">
                <a:defRPr/>
              </a:pPr>
              <a:endParaRPr lang="en-US" sz="2800" dirty="0">
                <a:latin typeface="+mn-lt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256014" y="2598956"/>
              <a:ext cx="76200" cy="762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652463">
                <a:defRPr/>
              </a:pPr>
              <a:endParaRPr lang="en-US" sz="2800" dirty="0">
                <a:latin typeface="+mn-lt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1268947" y="2150975"/>
              <a:ext cx="76200" cy="762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652463">
                <a:defRPr/>
              </a:pPr>
              <a:endParaRPr lang="en-US" sz="2800" dirty="0">
                <a:latin typeface="+mn-lt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2743200" y="2151318"/>
              <a:ext cx="76200" cy="762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652463">
                <a:defRPr/>
              </a:pPr>
              <a:endParaRPr lang="en-US" sz="2800" dirty="0">
                <a:latin typeface="+mn-lt"/>
              </a:endParaRPr>
            </a:p>
          </p:txBody>
        </p:sp>
      </p:grpSp>
      <p:sp>
        <p:nvSpPr>
          <p:cNvPr id="26" name="Striped Right Arrow 25"/>
          <p:cNvSpPr/>
          <p:nvPr/>
        </p:nvSpPr>
        <p:spPr bwMode="auto">
          <a:xfrm rot="18107281">
            <a:off x="4940255" y="3650847"/>
            <a:ext cx="637603" cy="509588"/>
          </a:xfrm>
          <a:prstGeom prst="stripedRightArrow">
            <a:avLst>
              <a:gd name="adj1" fmla="val 43094"/>
              <a:gd name="adj2" fmla="val 50000"/>
            </a:avLst>
          </a:prstGeom>
          <a:solidFill>
            <a:schemeClr val="accent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9" name="TextBox 28"/>
          <p:cNvSpPr txBox="1"/>
          <p:nvPr/>
        </p:nvSpPr>
        <p:spPr bwMode="auto">
          <a:xfrm>
            <a:off x="1750168" y="4026763"/>
            <a:ext cx="16073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+mn-lt"/>
              </a:rPr>
              <a:t>Change topology</a:t>
            </a:r>
            <a:endParaRPr lang="en-US" sz="24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 bwMode="auto">
          <a:xfrm>
            <a:off x="5500694" y="3455259"/>
            <a:ext cx="19442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latin typeface="+mn-lt"/>
              </a:rPr>
              <a:t>Change </a:t>
            </a:r>
            <a:endParaRPr lang="en-US" sz="2400" b="1" dirty="0" smtClean="0">
              <a:solidFill>
                <a:srgbClr val="0000FF"/>
              </a:solidFill>
              <a:latin typeface="+mn-lt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+mn-lt"/>
              </a:rPr>
              <a:t>link capacity</a:t>
            </a:r>
            <a:endParaRPr lang="en-US" sz="24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0" name="Striped Right Arrow 79"/>
          <p:cNvSpPr/>
          <p:nvPr/>
        </p:nvSpPr>
        <p:spPr bwMode="auto">
          <a:xfrm rot="2474097">
            <a:off x="2710416" y="3949771"/>
            <a:ext cx="688056" cy="509586"/>
          </a:xfrm>
          <a:prstGeom prst="stripedRightArrow">
            <a:avLst>
              <a:gd name="adj1" fmla="val 43094"/>
              <a:gd name="adj2" fmla="val 50000"/>
            </a:avLst>
          </a:prstGeom>
          <a:solidFill>
            <a:schemeClr val="accent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4" name="灯片编号占位符 8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1643042" y="150017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5580112" y="206084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3000364" y="130302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Traffic demand</a:t>
            </a:r>
            <a:endParaRPr lang="en-US" sz="2000" dirty="0"/>
          </a:p>
        </p:txBody>
      </p:sp>
      <p:sp>
        <p:nvSpPr>
          <p:cNvPr id="97" name="TextBox 96"/>
          <p:cNvSpPr txBox="1"/>
          <p:nvPr/>
        </p:nvSpPr>
        <p:spPr>
          <a:xfrm>
            <a:off x="5715008" y="421481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Demand change</a:t>
            </a:r>
            <a:endParaRPr lang="en-US" sz="2000" dirty="0"/>
          </a:p>
        </p:txBody>
      </p:sp>
      <p:graphicFrame>
        <p:nvGraphicFramePr>
          <p:cNvPr id="98" name="Table 102"/>
          <p:cNvGraphicFramePr>
            <a:graphicFrameLocks noGrp="1"/>
          </p:cNvGraphicFramePr>
          <p:nvPr/>
        </p:nvGraphicFramePr>
        <p:xfrm>
          <a:off x="3360404" y="1663068"/>
          <a:ext cx="1008112" cy="219456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88032"/>
                <a:gridCol w="288032"/>
                <a:gridCol w="432048"/>
              </a:tblGrid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99" name="Table 102"/>
          <p:cNvGraphicFramePr>
            <a:graphicFrameLocks noGrp="1"/>
          </p:cNvGraphicFramePr>
          <p:nvPr/>
        </p:nvGraphicFramePr>
        <p:xfrm>
          <a:off x="6075048" y="4554840"/>
          <a:ext cx="1008112" cy="219456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88032"/>
                <a:gridCol w="288032"/>
                <a:gridCol w="432048"/>
              </a:tblGrid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pSp>
        <p:nvGrpSpPr>
          <p:cNvPr id="27" name="组合 162"/>
          <p:cNvGrpSpPr/>
          <p:nvPr/>
        </p:nvGrpSpPr>
        <p:grpSpPr>
          <a:xfrm>
            <a:off x="1160723" y="4000504"/>
            <a:ext cx="4554285" cy="3140968"/>
            <a:chOff x="1160723" y="4000504"/>
            <a:chExt cx="4554285" cy="3140968"/>
          </a:xfrm>
        </p:grpSpPr>
        <p:sp>
          <p:nvSpPr>
            <p:cNvPr id="125" name="Arc 36"/>
            <p:cNvSpPr/>
            <p:nvPr/>
          </p:nvSpPr>
          <p:spPr bwMode="auto">
            <a:xfrm rot="2113333" flipV="1">
              <a:off x="1638388" y="4000504"/>
              <a:ext cx="3263357" cy="2208925"/>
            </a:xfrm>
            <a:prstGeom prst="arc">
              <a:avLst>
                <a:gd name="adj1" fmla="val 16061901"/>
                <a:gd name="adj2" fmla="val 20815014"/>
              </a:avLst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652463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6" name="Arc 35"/>
            <p:cNvSpPr/>
            <p:nvPr/>
          </p:nvSpPr>
          <p:spPr bwMode="auto">
            <a:xfrm rot="19386407">
              <a:off x="1160723" y="4969987"/>
              <a:ext cx="4554285" cy="2171485"/>
            </a:xfrm>
            <a:prstGeom prst="arc">
              <a:avLst>
                <a:gd name="adj1" fmla="val 15539394"/>
                <a:gd name="adj2" fmla="val 660151"/>
              </a:avLst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652463">
                <a:defRPr/>
              </a:pPr>
              <a:endParaRPr lang="en-US" sz="2800" dirty="0">
                <a:latin typeface="+mn-lt"/>
              </a:endParaRPr>
            </a:p>
          </p:txBody>
        </p:sp>
        <p:grpSp>
          <p:nvGrpSpPr>
            <p:cNvPr id="28" name="组合 94"/>
            <p:cNvGrpSpPr/>
            <p:nvPr/>
          </p:nvGrpSpPr>
          <p:grpSpPr>
            <a:xfrm>
              <a:off x="2159289" y="4564066"/>
              <a:ext cx="3499128" cy="2131143"/>
              <a:chOff x="1583667" y="3135306"/>
              <a:chExt cx="3499128" cy="2131143"/>
            </a:xfrm>
          </p:grpSpPr>
          <p:sp>
            <p:nvSpPr>
              <p:cNvPr id="128" name="Oval 29"/>
              <p:cNvSpPr/>
              <p:nvPr/>
            </p:nvSpPr>
            <p:spPr bwMode="auto">
              <a:xfrm>
                <a:off x="1682494" y="3891975"/>
                <a:ext cx="693848" cy="662087"/>
              </a:xfrm>
              <a:prstGeom prst="ellipse">
                <a:avLst/>
              </a:prstGeom>
              <a:noFill/>
              <a:ln w="127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652463">
                  <a:defRPr/>
                </a:pPr>
                <a:endParaRPr lang="en-US" sz="2800" dirty="0">
                  <a:latin typeface="+mn-lt"/>
                </a:endParaRPr>
              </a:p>
            </p:txBody>
          </p:sp>
          <p:sp>
            <p:nvSpPr>
              <p:cNvPr id="129" name="Oval 30"/>
              <p:cNvSpPr/>
              <p:nvPr/>
            </p:nvSpPr>
            <p:spPr bwMode="auto">
              <a:xfrm>
                <a:off x="3463442" y="3513641"/>
                <a:ext cx="1581235" cy="1460137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652463">
                  <a:defRPr/>
                </a:pPr>
                <a:endParaRPr lang="en-US" sz="2800" dirty="0">
                  <a:latin typeface="+mn-lt"/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 bwMode="auto">
              <a:xfrm>
                <a:off x="1608374" y="4362925"/>
                <a:ext cx="296481" cy="52322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C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 bwMode="auto">
              <a:xfrm>
                <a:off x="1583667" y="3509699"/>
                <a:ext cx="298540" cy="52322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F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 bwMode="auto">
              <a:xfrm>
                <a:off x="3166961" y="3970794"/>
                <a:ext cx="296481" cy="52322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A</a:t>
                </a:r>
              </a:p>
            </p:txBody>
          </p:sp>
          <p:cxnSp>
            <p:nvCxnSpPr>
              <p:cNvPr id="134" name="Straight Connector 46"/>
              <p:cNvCxnSpPr>
                <a:cxnSpLocks noChangeShapeType="1"/>
              </p:cNvCxnSpPr>
              <p:nvPr/>
            </p:nvCxnSpPr>
            <p:spPr bwMode="auto">
              <a:xfrm rot="16200000" flipH="1">
                <a:off x="3639099" y="3850261"/>
                <a:ext cx="1229620" cy="790752"/>
              </a:xfrm>
              <a:prstGeom prst="line">
                <a:avLst/>
              </a:prstGeom>
              <a:noFill/>
              <a:ln w="1270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5" name="TextBox 134"/>
              <p:cNvSpPr txBox="1"/>
              <p:nvPr/>
            </p:nvSpPr>
            <p:spPr bwMode="auto">
              <a:xfrm>
                <a:off x="3562269" y="4743229"/>
                <a:ext cx="296481" cy="52322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E</a:t>
                </a:r>
              </a:p>
            </p:txBody>
          </p:sp>
          <p:sp>
            <p:nvSpPr>
              <p:cNvPr id="136" name="TextBox 135"/>
              <p:cNvSpPr txBox="1"/>
              <p:nvPr/>
            </p:nvSpPr>
            <p:spPr bwMode="auto">
              <a:xfrm>
                <a:off x="3615801" y="3135306"/>
                <a:ext cx="296481" cy="52322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H</a:t>
                </a:r>
              </a:p>
            </p:txBody>
          </p:sp>
          <p:sp>
            <p:nvSpPr>
              <p:cNvPr id="138" name="Oval 46"/>
              <p:cNvSpPr/>
              <p:nvPr/>
            </p:nvSpPr>
            <p:spPr bwMode="auto">
              <a:xfrm>
                <a:off x="3428442" y="4144199"/>
                <a:ext cx="98827" cy="94584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652463">
                  <a:defRPr/>
                </a:pPr>
                <a:endParaRPr lang="en-US" sz="2800" dirty="0">
                  <a:latin typeface="+mn-lt"/>
                </a:endParaRPr>
              </a:p>
            </p:txBody>
          </p:sp>
          <p:sp>
            <p:nvSpPr>
              <p:cNvPr id="139" name="Oval 47"/>
              <p:cNvSpPr/>
              <p:nvPr/>
            </p:nvSpPr>
            <p:spPr bwMode="auto">
              <a:xfrm>
                <a:off x="3702275" y="4755052"/>
                <a:ext cx="98827" cy="94584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652463">
                  <a:defRPr/>
                </a:pPr>
                <a:endParaRPr lang="en-US" sz="2800" dirty="0">
                  <a:latin typeface="+mn-lt"/>
                </a:endParaRPr>
              </a:p>
            </p:txBody>
          </p:sp>
          <p:sp>
            <p:nvSpPr>
              <p:cNvPr id="140" name="Oval 48"/>
              <p:cNvSpPr/>
              <p:nvPr/>
            </p:nvSpPr>
            <p:spPr bwMode="auto">
              <a:xfrm>
                <a:off x="3801102" y="3576697"/>
                <a:ext cx="98827" cy="94584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652463">
                  <a:defRPr/>
                </a:pPr>
                <a:endParaRPr lang="en-US" sz="2800" dirty="0">
                  <a:latin typeface="+mn-lt"/>
                </a:endParaRPr>
              </a:p>
            </p:txBody>
          </p:sp>
          <p:sp>
            <p:nvSpPr>
              <p:cNvPr id="141" name="Oval 49"/>
              <p:cNvSpPr/>
              <p:nvPr/>
            </p:nvSpPr>
            <p:spPr bwMode="auto">
              <a:xfrm>
                <a:off x="4604073" y="4827961"/>
                <a:ext cx="98827" cy="94584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652463">
                  <a:defRPr/>
                </a:pPr>
                <a:endParaRPr lang="en-US" sz="2800" dirty="0">
                  <a:latin typeface="+mn-lt"/>
                </a:endParaRPr>
              </a:p>
            </p:txBody>
          </p:sp>
          <p:sp>
            <p:nvSpPr>
              <p:cNvPr id="142" name="矩形 141"/>
              <p:cNvSpPr/>
              <p:nvPr/>
            </p:nvSpPr>
            <p:spPr>
              <a:xfrm>
                <a:off x="4714876" y="3714752"/>
                <a:ext cx="357190" cy="1143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弧形 142"/>
              <p:cNvSpPr/>
              <p:nvPr/>
            </p:nvSpPr>
            <p:spPr>
              <a:xfrm rot="798147">
                <a:off x="4131313" y="3697172"/>
                <a:ext cx="902109" cy="1177216"/>
              </a:xfrm>
              <a:prstGeom prst="arc">
                <a:avLst>
                  <a:gd name="adj1" fmla="val 16930989"/>
                  <a:gd name="adj2" fmla="val 3974271"/>
                </a:avLst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4" name="Oval 50"/>
              <p:cNvSpPr/>
              <p:nvPr/>
            </p:nvSpPr>
            <p:spPr bwMode="auto">
              <a:xfrm>
                <a:off x="4748196" y="3681132"/>
                <a:ext cx="98827" cy="94584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652463">
                  <a:defRPr/>
                </a:pPr>
                <a:endParaRPr lang="en-US" sz="2800" dirty="0">
                  <a:latin typeface="+mn-lt"/>
                </a:endParaRPr>
              </a:p>
            </p:txBody>
          </p:sp>
          <p:sp>
            <p:nvSpPr>
              <p:cNvPr id="145" name="矩形 144"/>
              <p:cNvSpPr/>
              <p:nvPr/>
            </p:nvSpPr>
            <p:spPr>
              <a:xfrm rot="20214882">
                <a:off x="1927732" y="3887380"/>
                <a:ext cx="500440" cy="6109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43"/>
              <p:cNvSpPr/>
              <p:nvPr/>
            </p:nvSpPr>
            <p:spPr bwMode="auto">
              <a:xfrm>
                <a:off x="1968681" y="3842713"/>
                <a:ext cx="98827" cy="94584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652463">
                  <a:defRPr/>
                </a:pPr>
                <a:endParaRPr lang="en-US" sz="2800" dirty="0">
                  <a:latin typeface="+mn-lt"/>
                </a:endParaRPr>
              </a:p>
            </p:txBody>
          </p:sp>
          <p:sp>
            <p:nvSpPr>
              <p:cNvPr id="148" name="Arc 37"/>
              <p:cNvSpPr/>
              <p:nvPr/>
            </p:nvSpPr>
            <p:spPr bwMode="auto">
              <a:xfrm rot="20035351">
                <a:off x="1678377" y="4106760"/>
                <a:ext cx="1865363" cy="872928"/>
              </a:xfrm>
              <a:prstGeom prst="arc">
                <a:avLst>
                  <a:gd name="adj1" fmla="val 15791537"/>
                  <a:gd name="adj2" fmla="val 106374"/>
                </a:avLst>
              </a:prstGeom>
              <a:noFill/>
              <a:ln w="127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652463">
                  <a:defRPr/>
                </a:pPr>
                <a:endParaRPr lang="en-US" sz="2800" dirty="0">
                  <a:latin typeface="+mn-lt"/>
                </a:endParaRPr>
              </a:p>
            </p:txBody>
          </p:sp>
          <p:cxnSp>
            <p:nvCxnSpPr>
              <p:cNvPr id="149" name="肘形连接符 87"/>
              <p:cNvCxnSpPr>
                <a:stCxn id="146" idx="6"/>
                <a:endCxn id="137" idx="6"/>
              </p:cNvCxnSpPr>
              <p:nvPr/>
            </p:nvCxnSpPr>
            <p:spPr>
              <a:xfrm>
                <a:off x="2067508" y="3890005"/>
                <a:ext cx="12353" cy="662087"/>
              </a:xfrm>
              <a:prstGeom prst="curvedConnector3">
                <a:avLst>
                  <a:gd name="adj1" fmla="val 2490311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TextBox 149"/>
              <p:cNvSpPr txBox="1"/>
              <p:nvPr/>
            </p:nvSpPr>
            <p:spPr bwMode="auto">
              <a:xfrm>
                <a:off x="4786314" y="3357562"/>
                <a:ext cx="296481" cy="52322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D</a:t>
                </a:r>
              </a:p>
            </p:txBody>
          </p:sp>
          <p:sp>
            <p:nvSpPr>
              <p:cNvPr id="151" name="TextBox 150"/>
              <p:cNvSpPr txBox="1"/>
              <p:nvPr/>
            </p:nvSpPr>
            <p:spPr bwMode="auto">
              <a:xfrm>
                <a:off x="4649369" y="4714884"/>
                <a:ext cx="296481" cy="52322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B</a:t>
                </a:r>
              </a:p>
            </p:txBody>
          </p:sp>
          <p:sp>
            <p:nvSpPr>
              <p:cNvPr id="137" name="Oval 44"/>
              <p:cNvSpPr/>
              <p:nvPr/>
            </p:nvSpPr>
            <p:spPr bwMode="auto">
              <a:xfrm>
                <a:off x="1981034" y="4504800"/>
                <a:ext cx="98827" cy="94584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652463">
                  <a:defRPr/>
                </a:pPr>
                <a:endParaRPr lang="en-US" sz="2800" dirty="0">
                  <a:latin typeface="+mn-lt"/>
                </a:endParaRPr>
              </a:p>
            </p:txBody>
          </p:sp>
          <p:sp>
            <p:nvSpPr>
              <p:cNvPr id="147" name="Oval 45"/>
              <p:cNvSpPr/>
              <p:nvPr/>
            </p:nvSpPr>
            <p:spPr bwMode="auto">
              <a:xfrm>
                <a:off x="2310458" y="4136316"/>
                <a:ext cx="98827" cy="94584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652463">
                  <a:defRPr/>
                </a:pPr>
                <a:endParaRPr lang="en-US" sz="2800" dirty="0">
                  <a:latin typeface="+mn-lt"/>
                </a:endParaRPr>
              </a:p>
            </p:txBody>
          </p:sp>
          <p:sp>
            <p:nvSpPr>
              <p:cNvPr id="130" name="TextBox 129"/>
              <p:cNvSpPr txBox="1"/>
              <p:nvPr/>
            </p:nvSpPr>
            <p:spPr bwMode="auto">
              <a:xfrm>
                <a:off x="2363990" y="3982618"/>
                <a:ext cx="296481" cy="52322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G</a:t>
                </a:r>
              </a:p>
            </p:txBody>
          </p:sp>
        </p:grpSp>
      </p:grpSp>
      <p:grpSp>
        <p:nvGrpSpPr>
          <p:cNvPr id="30" name="组合 166"/>
          <p:cNvGrpSpPr/>
          <p:nvPr/>
        </p:nvGrpSpPr>
        <p:grpSpPr>
          <a:xfrm>
            <a:off x="3923928" y="1042480"/>
            <a:ext cx="4608512" cy="3172338"/>
            <a:chOff x="3923928" y="929702"/>
            <a:chExt cx="4608512" cy="3172338"/>
          </a:xfrm>
        </p:grpSpPr>
        <p:grpSp>
          <p:nvGrpSpPr>
            <p:cNvPr id="31" name="组合 153"/>
            <p:cNvGrpSpPr/>
            <p:nvPr/>
          </p:nvGrpSpPr>
          <p:grpSpPr>
            <a:xfrm>
              <a:off x="3923928" y="929702"/>
              <a:ext cx="4608512" cy="3172338"/>
              <a:chOff x="4716016" y="929702"/>
              <a:chExt cx="4608512" cy="3172338"/>
            </a:xfrm>
          </p:grpSpPr>
          <p:sp>
            <p:nvSpPr>
              <p:cNvPr id="96" name="Oval 56"/>
              <p:cNvSpPr/>
              <p:nvPr/>
            </p:nvSpPr>
            <p:spPr bwMode="auto">
              <a:xfrm>
                <a:off x="5816505" y="2256245"/>
                <a:ext cx="699711" cy="668699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652463">
                  <a:defRPr/>
                </a:pPr>
                <a:endParaRPr lang="en-US" sz="2800" dirty="0">
                  <a:latin typeface="+mn-lt"/>
                </a:endParaRPr>
              </a:p>
            </p:txBody>
          </p:sp>
          <p:grpSp>
            <p:nvGrpSpPr>
              <p:cNvPr id="32" name="组合 124"/>
              <p:cNvGrpSpPr/>
              <p:nvPr/>
            </p:nvGrpSpPr>
            <p:grpSpPr>
              <a:xfrm>
                <a:off x="4716016" y="929702"/>
                <a:ext cx="4608512" cy="3172338"/>
                <a:chOff x="3995936" y="929702"/>
                <a:chExt cx="4608512" cy="3172338"/>
              </a:xfrm>
            </p:grpSpPr>
            <p:grpSp>
              <p:nvGrpSpPr>
                <p:cNvPr id="33" name="组合 91"/>
                <p:cNvGrpSpPr/>
                <p:nvPr/>
              </p:nvGrpSpPr>
              <p:grpSpPr>
                <a:xfrm>
                  <a:off x="3995936" y="929702"/>
                  <a:ext cx="4608512" cy="3172338"/>
                  <a:chOff x="4564062" y="764704"/>
                  <a:chExt cx="4073633" cy="2884306"/>
                </a:xfrm>
              </p:grpSpPr>
              <p:grpSp>
                <p:nvGrpSpPr>
                  <p:cNvPr id="34" name="组合 90"/>
                  <p:cNvGrpSpPr/>
                  <p:nvPr/>
                </p:nvGrpSpPr>
                <p:grpSpPr>
                  <a:xfrm>
                    <a:off x="4564062" y="764704"/>
                    <a:ext cx="4073633" cy="2884306"/>
                    <a:chOff x="4564062" y="904734"/>
                    <a:chExt cx="4073633" cy="2884306"/>
                  </a:xfrm>
                </p:grpSpPr>
                <p:sp>
                  <p:nvSpPr>
                    <p:cNvPr id="58" name="Oval 57"/>
                    <p:cNvSpPr/>
                    <p:nvPr/>
                  </p:nvSpPr>
                  <p:spPr bwMode="auto">
                    <a:xfrm>
                      <a:off x="7135624" y="1769664"/>
                      <a:ext cx="1413714" cy="1340823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defTabSz="652463">
                        <a:defRPr/>
                      </a:pPr>
                      <a:endParaRPr lang="en-US" sz="2800" dirty="0">
                        <a:latin typeface="+mn-lt"/>
                      </a:endParaRPr>
                    </a:p>
                  </p:txBody>
                </p:sp>
                <p:sp>
                  <p:nvSpPr>
                    <p:cNvPr id="59" name="TextBox 58"/>
                    <p:cNvSpPr txBox="1"/>
                    <p:nvPr/>
                  </p:nvSpPr>
                  <p:spPr bwMode="auto">
                    <a:xfrm>
                      <a:off x="6154491" y="2200319"/>
                      <a:ext cx="265071" cy="524748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G</a:t>
                      </a:r>
                    </a:p>
                  </p:txBody>
                </p:sp>
                <p:sp>
                  <p:nvSpPr>
                    <p:cNvPr id="60" name="TextBox 59"/>
                    <p:cNvSpPr txBox="1"/>
                    <p:nvPr/>
                  </p:nvSpPr>
                  <p:spPr bwMode="auto">
                    <a:xfrm>
                      <a:off x="5477086" y="2549550"/>
                      <a:ext cx="265071" cy="524748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</a:t>
                      </a:r>
                    </a:p>
                  </p:txBody>
                </p:sp>
                <p:sp>
                  <p:nvSpPr>
                    <p:cNvPr id="61" name="TextBox 60"/>
                    <p:cNvSpPr txBox="1"/>
                    <p:nvPr/>
                  </p:nvSpPr>
                  <p:spPr bwMode="auto">
                    <a:xfrm>
                      <a:off x="5456837" y="1766045"/>
                      <a:ext cx="265071" cy="524748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</a:t>
                      </a: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 bwMode="auto">
                    <a:xfrm>
                      <a:off x="6870552" y="2189462"/>
                      <a:ext cx="265071" cy="526558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</a:t>
                      </a:r>
                    </a:p>
                  </p:txBody>
                </p:sp>
                <p:sp>
                  <p:nvSpPr>
                    <p:cNvPr id="63" name="Arc 62"/>
                    <p:cNvSpPr/>
                    <p:nvPr/>
                  </p:nvSpPr>
                  <p:spPr bwMode="auto">
                    <a:xfrm rot="19386407">
                      <a:off x="4564062" y="1794996"/>
                      <a:ext cx="4069952" cy="1994044"/>
                    </a:xfrm>
                    <a:prstGeom prst="arc">
                      <a:avLst>
                        <a:gd name="adj1" fmla="val 15539394"/>
                        <a:gd name="adj2" fmla="val 660151"/>
                      </a:avLst>
                    </a:prstGeom>
                    <a:noFill/>
                    <a:ln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defTabSz="652463">
                        <a:defRPr/>
                      </a:pPr>
                      <a:endParaRPr lang="en-US" sz="2800" dirty="0">
                        <a:latin typeface="+mn-lt"/>
                      </a:endParaRPr>
                    </a:p>
                  </p:txBody>
                </p:sp>
                <p:sp>
                  <p:nvSpPr>
                    <p:cNvPr id="64" name="Arc 63"/>
                    <p:cNvSpPr/>
                    <p:nvPr/>
                  </p:nvSpPr>
                  <p:spPr bwMode="auto">
                    <a:xfrm rot="2113333" flipV="1">
                      <a:off x="4989281" y="904734"/>
                      <a:ext cx="2917626" cy="2028424"/>
                    </a:xfrm>
                    <a:prstGeom prst="arc">
                      <a:avLst>
                        <a:gd name="adj1" fmla="val 16061901"/>
                        <a:gd name="adj2" fmla="val 20815014"/>
                      </a:avLst>
                    </a:prstGeom>
                    <a:no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defTabSz="652463">
                        <a:defRPr/>
                      </a:pPr>
                      <a:endParaRPr lang="en-US" sz="2800" dirty="0">
                        <a:latin typeface="+mn-lt"/>
                      </a:endParaRPr>
                    </a:p>
                  </p:txBody>
                </p:sp>
                <p:sp>
                  <p:nvSpPr>
                    <p:cNvPr id="65" name="Arc 64"/>
                    <p:cNvSpPr/>
                    <p:nvPr/>
                  </p:nvSpPr>
                  <p:spPr bwMode="auto">
                    <a:xfrm rot="20035351">
                      <a:off x="5541513" y="2314317"/>
                      <a:ext cx="1665900" cy="801597"/>
                    </a:xfrm>
                    <a:prstGeom prst="arc">
                      <a:avLst>
                        <a:gd name="adj1" fmla="val 15791537"/>
                        <a:gd name="adj2" fmla="val 106374"/>
                      </a:avLst>
                    </a:prstGeom>
                    <a:no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defTabSz="652463">
                        <a:defRPr/>
                      </a:pPr>
                      <a:endParaRPr lang="en-US" sz="2800" dirty="0">
                        <a:latin typeface="+mn-lt"/>
                      </a:endParaRPr>
                    </a:p>
                  </p:txBody>
                </p:sp>
                <p:cxnSp>
                  <p:nvCxnSpPr>
                    <p:cNvPr id="66" name="Straight Connector 85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H="1">
                      <a:off x="7278019" y="2088465"/>
                      <a:ext cx="1129142" cy="706760"/>
                    </a:xfrm>
                    <a:prstGeom prst="line">
                      <a:avLst/>
                    </a:prstGeom>
                    <a:noFill/>
                    <a:ln w="127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67" name="TextBox 66"/>
                    <p:cNvSpPr txBox="1"/>
                    <p:nvPr/>
                  </p:nvSpPr>
                  <p:spPr bwMode="auto">
                    <a:xfrm>
                      <a:off x="8372624" y="1682809"/>
                      <a:ext cx="265071" cy="526558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D</a:t>
                      </a:r>
                    </a:p>
                  </p:txBody>
                </p:sp>
                <p:sp>
                  <p:nvSpPr>
                    <p:cNvPr id="68" name="TextBox 67"/>
                    <p:cNvSpPr txBox="1"/>
                    <p:nvPr/>
                  </p:nvSpPr>
                  <p:spPr bwMode="auto">
                    <a:xfrm>
                      <a:off x="7223981" y="2898778"/>
                      <a:ext cx="265071" cy="526558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</a:t>
                      </a:r>
                    </a:p>
                  </p:txBody>
                </p:sp>
                <p:sp>
                  <p:nvSpPr>
                    <p:cNvPr id="69" name="TextBox 68"/>
                    <p:cNvSpPr txBox="1"/>
                    <p:nvPr/>
                  </p:nvSpPr>
                  <p:spPr bwMode="auto">
                    <a:xfrm>
                      <a:off x="8195909" y="2877063"/>
                      <a:ext cx="265071" cy="526558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</a:t>
                      </a:r>
                    </a:p>
                  </p:txBody>
                </p:sp>
                <p:sp>
                  <p:nvSpPr>
                    <p:cNvPr id="70" name="TextBox 69"/>
                    <p:cNvSpPr txBox="1"/>
                    <p:nvPr/>
                  </p:nvSpPr>
                  <p:spPr bwMode="auto">
                    <a:xfrm>
                      <a:off x="7271841" y="1422245"/>
                      <a:ext cx="265071" cy="526558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H</a:t>
                      </a:r>
                    </a:p>
                  </p:txBody>
                </p:sp>
                <p:sp>
                  <p:nvSpPr>
                    <p:cNvPr id="71" name="Oval 70"/>
                    <p:cNvSpPr/>
                    <p:nvPr/>
                  </p:nvSpPr>
                  <p:spPr bwMode="auto">
                    <a:xfrm>
                      <a:off x="5801062" y="2071847"/>
                      <a:ext cx="88357" cy="86855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defTabSz="652463">
                        <a:defRPr/>
                      </a:pPr>
                      <a:endParaRPr lang="en-US" sz="2800" dirty="0">
                        <a:latin typeface="+mn-lt"/>
                      </a:endParaRPr>
                    </a:p>
                  </p:txBody>
                </p:sp>
                <p:sp>
                  <p:nvSpPr>
                    <p:cNvPr id="74" name="Oval 73"/>
                    <p:cNvSpPr/>
                    <p:nvPr/>
                  </p:nvSpPr>
                  <p:spPr bwMode="auto">
                    <a:xfrm>
                      <a:off x="7104330" y="2348697"/>
                      <a:ext cx="88357" cy="86855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defTabSz="652463">
                        <a:defRPr/>
                      </a:pPr>
                      <a:endParaRPr lang="en-US" sz="2800" dirty="0">
                        <a:latin typeface="+mn-lt"/>
                      </a:endParaRPr>
                    </a:p>
                  </p:txBody>
                </p:sp>
                <p:sp>
                  <p:nvSpPr>
                    <p:cNvPr id="75" name="Oval 74"/>
                    <p:cNvSpPr/>
                    <p:nvPr/>
                  </p:nvSpPr>
                  <p:spPr bwMode="auto">
                    <a:xfrm>
                      <a:off x="7349154" y="2909635"/>
                      <a:ext cx="88357" cy="86855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defTabSz="652463">
                        <a:defRPr/>
                      </a:pPr>
                      <a:endParaRPr lang="en-US" sz="2800" dirty="0">
                        <a:latin typeface="+mn-lt"/>
                      </a:endParaRPr>
                    </a:p>
                  </p:txBody>
                </p:sp>
                <p:sp>
                  <p:nvSpPr>
                    <p:cNvPr id="76" name="Oval 75"/>
                    <p:cNvSpPr/>
                    <p:nvPr/>
                  </p:nvSpPr>
                  <p:spPr bwMode="auto">
                    <a:xfrm>
                      <a:off x="7437510" y="1827568"/>
                      <a:ext cx="88357" cy="86855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defTabSz="652463">
                        <a:defRPr/>
                      </a:pPr>
                      <a:endParaRPr lang="en-US" sz="2800" dirty="0">
                        <a:latin typeface="+mn-lt"/>
                      </a:endParaRPr>
                    </a:p>
                  </p:txBody>
                </p:sp>
                <p:sp>
                  <p:nvSpPr>
                    <p:cNvPr id="77" name="Oval 76"/>
                    <p:cNvSpPr/>
                    <p:nvPr/>
                  </p:nvSpPr>
                  <p:spPr bwMode="auto">
                    <a:xfrm>
                      <a:off x="8155412" y="2976585"/>
                      <a:ext cx="88357" cy="86855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defTabSz="652463">
                        <a:defRPr/>
                      </a:pPr>
                      <a:endParaRPr lang="en-US" sz="2800" dirty="0">
                        <a:latin typeface="+mn-lt"/>
                      </a:endParaRPr>
                    </a:p>
                  </p:txBody>
                </p:sp>
                <p:sp>
                  <p:nvSpPr>
                    <p:cNvPr id="78" name="Oval 77"/>
                    <p:cNvSpPr/>
                    <p:nvPr/>
                  </p:nvSpPr>
                  <p:spPr bwMode="auto">
                    <a:xfrm>
                      <a:off x="8284266" y="1923470"/>
                      <a:ext cx="88357" cy="86855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defTabSz="652463">
                        <a:defRPr/>
                      </a:pPr>
                      <a:endParaRPr lang="en-US" sz="2800" dirty="0">
                        <a:latin typeface="+mn-lt"/>
                      </a:endParaRPr>
                    </a:p>
                  </p:txBody>
                </p:sp>
                <p:sp>
                  <p:nvSpPr>
                    <p:cNvPr id="72" name="Oval 71"/>
                    <p:cNvSpPr/>
                    <p:nvPr/>
                  </p:nvSpPr>
                  <p:spPr bwMode="auto">
                    <a:xfrm>
                      <a:off x="5810266" y="2679832"/>
                      <a:ext cx="88357" cy="86855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defTabSz="652463">
                        <a:defRPr/>
                      </a:pPr>
                      <a:endParaRPr lang="en-US" sz="2800" dirty="0">
                        <a:latin typeface="+mn-lt"/>
                      </a:endParaRPr>
                    </a:p>
                  </p:txBody>
                </p:sp>
                <p:sp>
                  <p:nvSpPr>
                    <p:cNvPr id="73" name="Oval 72"/>
                    <p:cNvSpPr/>
                    <p:nvPr/>
                  </p:nvSpPr>
                  <p:spPr bwMode="auto">
                    <a:xfrm>
                      <a:off x="6106630" y="2341458"/>
                      <a:ext cx="88357" cy="86855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 defTabSz="652463">
                        <a:defRPr/>
                      </a:pPr>
                      <a:endParaRPr lang="en-US" sz="2800" dirty="0">
                        <a:latin typeface="+mn-lt"/>
                      </a:endParaRPr>
                    </a:p>
                  </p:txBody>
                </p:sp>
              </p:grpSp>
              <p:sp>
                <p:nvSpPr>
                  <p:cNvPr id="55" name="Arc 54"/>
                  <p:cNvSpPr/>
                  <p:nvPr/>
                </p:nvSpPr>
                <p:spPr bwMode="auto">
                  <a:xfrm>
                    <a:off x="5633552" y="1988840"/>
                    <a:ext cx="530143" cy="607985"/>
                  </a:xfrm>
                  <a:prstGeom prst="arc">
                    <a:avLst>
                      <a:gd name="adj1" fmla="val 15734094"/>
                      <a:gd name="adj2" fmla="val 20785763"/>
                    </a:avLst>
                  </a:prstGeom>
                  <a:noFill/>
                  <a:ln w="571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defTabSz="652463">
                      <a:defRPr/>
                    </a:pPr>
                    <a:endParaRPr lang="en-US" sz="2800" dirty="0">
                      <a:latin typeface="+mn-lt"/>
                    </a:endParaRPr>
                  </a:p>
                </p:txBody>
              </p:sp>
            </p:grpSp>
            <p:sp>
              <p:nvSpPr>
                <p:cNvPr id="95" name="矩形 94"/>
                <p:cNvSpPr/>
                <p:nvPr/>
              </p:nvSpPr>
              <p:spPr>
                <a:xfrm>
                  <a:off x="5580112" y="2636912"/>
                  <a:ext cx="288032" cy="2880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56"/>
                <p:cNvSpPr/>
                <p:nvPr/>
              </p:nvSpPr>
              <p:spPr bwMode="auto">
                <a:xfrm>
                  <a:off x="5096425" y="2256245"/>
                  <a:ext cx="699711" cy="668699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defTabSz="652463">
                    <a:defRPr/>
                  </a:pPr>
                  <a:endParaRPr lang="en-US" sz="2800" dirty="0">
                    <a:latin typeface="+mn-lt"/>
                  </a:endParaRPr>
                </a:p>
              </p:txBody>
            </p:sp>
          </p:grpSp>
        </p:grpSp>
        <p:sp>
          <p:nvSpPr>
            <p:cNvPr id="164" name="TextBox 163"/>
            <p:cNvSpPr txBox="1"/>
            <p:nvPr/>
          </p:nvSpPr>
          <p:spPr>
            <a:xfrm>
              <a:off x="6143636" y="1425797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5496134" y="2571744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  <p:sp>
        <p:nvSpPr>
          <p:cNvPr id="168" name="圆角矩形标注 167"/>
          <p:cNvSpPr/>
          <p:nvPr/>
        </p:nvSpPr>
        <p:spPr>
          <a:xfrm>
            <a:off x="571472" y="6143644"/>
            <a:ext cx="1714512" cy="571504"/>
          </a:xfrm>
          <a:prstGeom prst="wedgeRoundRectCallout">
            <a:avLst>
              <a:gd name="adj1" fmla="val 50173"/>
              <a:gd name="adj2" fmla="val -12289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Direct link for real demand</a:t>
            </a:r>
            <a:endParaRPr lang="en-US" dirty="0"/>
          </a:p>
        </p:txBody>
      </p:sp>
      <p:sp>
        <p:nvSpPr>
          <p:cNvPr id="169" name="圆角矩形标注 168"/>
          <p:cNvSpPr/>
          <p:nvPr/>
        </p:nvSpPr>
        <p:spPr>
          <a:xfrm>
            <a:off x="5000628" y="928670"/>
            <a:ext cx="2214578" cy="571504"/>
          </a:xfrm>
          <a:prstGeom prst="wedgeRoundRectCallout">
            <a:avLst>
              <a:gd name="adj1" fmla="val -22416"/>
              <a:gd name="adj2" fmla="val 18694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 capacity link for increased demand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142876" y="3357562"/>
            <a:ext cx="8858280" cy="138499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OSA can </a:t>
            </a:r>
            <a:r>
              <a:rPr lang="en-US" sz="2800" dirty="0" smtClean="0">
                <a:solidFill>
                  <a:srgbClr val="0000FF"/>
                </a:solidFill>
              </a:rPr>
              <a:t>dynamically change </a:t>
            </a:r>
            <a:r>
              <a:rPr lang="en-US" sz="2800" dirty="0" smtClean="0">
                <a:solidFill>
                  <a:srgbClr val="000000"/>
                </a:solidFill>
              </a:rPr>
              <a:t>its </a:t>
            </a:r>
            <a:r>
              <a:rPr lang="en-US" sz="2800" dirty="0" err="1" smtClean="0">
                <a:solidFill>
                  <a:schemeClr val="tx1"/>
                </a:solidFill>
              </a:rPr>
              <a:t>ToR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topology</a:t>
            </a:r>
            <a:r>
              <a:rPr lang="en-US" sz="2800" dirty="0" smtClean="0">
                <a:solidFill>
                  <a:srgbClr val="000000"/>
                </a:solidFill>
              </a:rPr>
              <a:t> and </a:t>
            </a:r>
            <a:r>
              <a:rPr lang="en-US" sz="2800" dirty="0" smtClean="0">
                <a:solidFill>
                  <a:srgbClr val="0000FF"/>
                </a:solidFill>
              </a:rPr>
              <a:t>link capacity</a:t>
            </a:r>
            <a:r>
              <a:rPr lang="en-US" sz="2800" dirty="0" smtClean="0">
                <a:solidFill>
                  <a:srgbClr val="000000"/>
                </a:solidFill>
              </a:rPr>
              <a:t> to adapt to the real demand, thus delivering high bandwidth without static over-provisioning!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262172326"/>
      </p:ext>
    </p:extLst>
  </p:cSld>
  <p:clrMapOvr>
    <a:masterClrMapping/>
  </p:clrMapOvr>
  <p:transition advTm="31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  <p:bldP spid="54" grpId="0"/>
      <p:bldP spid="80" grpId="0" animBg="1"/>
      <p:bldP spid="90" grpId="0"/>
      <p:bldP spid="97" grpId="0"/>
      <p:bldP spid="168" grpId="0" animBg="1"/>
      <p:bldP spid="169" grpId="0" animBg="1"/>
      <p:bldP spid="91" grpId="0" animBg="1"/>
      <p:bldP spid="9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|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4|0.4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|0.7|24.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71462</TotalTime>
  <Words>1921</Words>
  <Application>Microsoft Office PowerPoint</Application>
  <PresentationFormat>全屏显示(4:3)</PresentationFormat>
  <Paragraphs>803</Paragraphs>
  <Slides>36</Slides>
  <Notes>23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38" baseType="lpstr">
      <vt:lpstr>Office 主题</vt:lpstr>
      <vt:lpstr>自定义设计方案</vt:lpstr>
      <vt:lpstr>OSA: An Optical Switching Architecture for Data Center Networks with Unprecedented Flexibility</vt:lpstr>
      <vt:lpstr>A Brief Advertisement</vt:lpstr>
      <vt:lpstr>Big Data for Modern Applications</vt:lpstr>
      <vt:lpstr>Data Center as Infrastructure</vt:lpstr>
      <vt:lpstr>Conventional DCN is Problematic</vt:lpstr>
      <vt:lpstr>Recent Efforts and Their Problems</vt:lpstr>
      <vt:lpstr>Recent Efforts and Their Problems</vt:lpstr>
      <vt:lpstr>Our Effort: OSA</vt:lpstr>
      <vt:lpstr>OSA’s Flexibility: An Example</vt:lpstr>
      <vt:lpstr>Outline of Presentation</vt:lpstr>
      <vt:lpstr>How We Achieve Such Flexibility?</vt:lpstr>
      <vt:lpstr>How We Achieve Such Flexibility?</vt:lpstr>
      <vt:lpstr>How We Achieve Such Flexibility?</vt:lpstr>
      <vt:lpstr>How We Achieve Such Flexibility?</vt:lpstr>
      <vt:lpstr>OSA Architecture Overview</vt:lpstr>
      <vt:lpstr>OSA Architecture Overview</vt:lpstr>
      <vt:lpstr>OSA Architecture Overview</vt:lpstr>
      <vt:lpstr>Control Plane: Logically Centralized</vt:lpstr>
      <vt:lpstr>Optimization Procedure in OSA Manager</vt:lpstr>
      <vt:lpstr>Maximum K-matching for Direct Links Setup</vt:lpstr>
      <vt:lpstr>Optimization Procedure in OSA Manager</vt:lpstr>
      <vt:lpstr>Edge-coloring for Wavelength Assignment</vt:lpstr>
      <vt:lpstr>Optimization Procedure in OSA Manager</vt:lpstr>
      <vt:lpstr>Prototype Implementation</vt:lpstr>
      <vt:lpstr>Simulation Results (2560 servers*)</vt:lpstr>
      <vt:lpstr>Cost, Power &amp; Wiring (2560 Servers)</vt:lpstr>
      <vt:lpstr>Summary</vt:lpstr>
      <vt:lpstr>Thanks!</vt:lpstr>
      <vt:lpstr>Data Center Traffic Characteristics</vt:lpstr>
      <vt:lpstr>Circuit Switch vs Packet Switch</vt:lpstr>
      <vt:lpstr>Cost and Power</vt:lpstr>
      <vt:lpstr>Data Sending</vt:lpstr>
      <vt:lpstr>Data Receiving</vt:lpstr>
      <vt:lpstr>Multi-hop Routing</vt:lpstr>
      <vt:lpstr>The effect of dynamic topology and link capacity</vt:lpstr>
      <vt:lpstr>The effect of reconfiguration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Kai Chen</dc:creator>
  <cp:lastModifiedBy>Kai</cp:lastModifiedBy>
  <cp:revision>5164</cp:revision>
  <dcterms:created xsi:type="dcterms:W3CDTF">2011-12-26T00:53:04Z</dcterms:created>
  <dcterms:modified xsi:type="dcterms:W3CDTF">2012-04-26T20:48:47Z</dcterms:modified>
</cp:coreProperties>
</file>