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73" r:id="rId8"/>
    <p:sldId id="261" r:id="rId9"/>
    <p:sldId id="262" r:id="rId10"/>
    <p:sldId id="263" r:id="rId11"/>
    <p:sldId id="280" r:id="rId12"/>
    <p:sldId id="264" r:id="rId13"/>
    <p:sldId id="265" r:id="rId14"/>
    <p:sldId id="266" r:id="rId15"/>
    <p:sldId id="267" r:id="rId16"/>
    <p:sldId id="268" r:id="rId17"/>
    <p:sldId id="269" r:id="rId18"/>
    <p:sldId id="279" r:id="rId19"/>
    <p:sldId id="270" r:id="rId20"/>
    <p:sldId id="277" r:id="rId21"/>
    <p:sldId id="274" r:id="rId22"/>
    <p:sldId id="278" r:id="rId23"/>
    <p:sldId id="275" r:id="rId24"/>
    <p:sldId id="281" r:id="rId25"/>
    <p:sldId id="276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93EB16-71C4-354B-A9B4-03C34B0D8C60}" type="datetimeFigureOut">
              <a:rPr lang="en-US" smtClean="0"/>
              <a:t>8/3/14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5E40B9-7037-5A46-9C42-76E821FA33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091480"/>
            <a:ext cx="6477000" cy="3775920"/>
          </a:xfrm>
        </p:spPr>
        <p:txBody>
          <a:bodyPr>
            <a:normAutofit fontScale="90000"/>
          </a:bodyPr>
          <a:lstStyle/>
          <a:p>
            <a:r>
              <a:rPr lang="en-US" dirty="0"/>
              <a:t>Abusing Browser Address Bar for Fun and </a:t>
            </a:r>
            <a:r>
              <a:rPr lang="en-US" dirty="0" smtClean="0"/>
              <a:t>Profit - </a:t>
            </a:r>
            <a:r>
              <a:rPr lang="en-US" sz="4000" dirty="0"/>
              <a:t>An </a:t>
            </a:r>
            <a:r>
              <a:rPr lang="en-US" sz="4000" dirty="0" smtClean="0"/>
              <a:t>Empirical Investigation </a:t>
            </a:r>
            <a:r>
              <a:rPr lang="en-US" sz="4000" dirty="0"/>
              <a:t>of Add-</a:t>
            </a:r>
            <a:r>
              <a:rPr lang="en-US" sz="4000" dirty="0" smtClean="0"/>
              <a:t>on Cross Site Scripting Attacks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</a:t>
            </a:r>
            <a:r>
              <a:rPr lang="en-US" dirty="0" err="1" smtClean="0"/>
              <a:t>Jialong</a:t>
            </a:r>
            <a:r>
              <a:rPr lang="en-US" dirty="0" smtClean="0"/>
              <a:t>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1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One –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Beyond Attacks in the Wild:</a:t>
            </a:r>
          </a:p>
          <a:p>
            <a:pPr lvl="1"/>
            <a:r>
              <a:rPr lang="en-US" dirty="0" smtClean="0"/>
              <a:t>More Severe Damages</a:t>
            </a:r>
          </a:p>
          <a:p>
            <a:pPr lvl="2"/>
            <a:r>
              <a:rPr lang="en-US" dirty="0" smtClean="0"/>
              <a:t>Stealing confidential information</a:t>
            </a:r>
          </a:p>
          <a:p>
            <a:pPr lvl="2"/>
            <a:r>
              <a:rPr lang="en-US" dirty="0" smtClean="0"/>
              <a:t>Session fixation attacks</a:t>
            </a:r>
          </a:p>
          <a:p>
            <a:pPr lvl="2"/>
            <a:r>
              <a:rPr lang="en-US" dirty="0" smtClean="0"/>
              <a:t>Browser Address Bar Worms</a:t>
            </a:r>
          </a:p>
          <a:p>
            <a:pPr lvl="1"/>
            <a:r>
              <a:rPr lang="en-US" dirty="0" smtClean="0"/>
              <a:t>More Technique to Increase Compromising Rate</a:t>
            </a:r>
          </a:p>
          <a:p>
            <a:pPr lvl="2"/>
            <a:r>
              <a:rPr lang="en-US" dirty="0" smtClean="0"/>
              <a:t>Trojan – Combining with Normal Functionality</a:t>
            </a:r>
          </a:p>
          <a:p>
            <a:pPr lvl="2"/>
            <a:r>
              <a:rPr lang="en-US" dirty="0" smtClean="0"/>
              <a:t>Obfuscating JavaScript Code</a:t>
            </a:r>
          </a:p>
          <a:p>
            <a:pPr lvl="1"/>
            <a:r>
              <a:rPr lang="en-US" dirty="0" smtClean="0"/>
              <a:t>So we have experiment two.</a:t>
            </a:r>
          </a:p>
        </p:txBody>
      </p:sp>
    </p:spTree>
    <p:extLst>
      <p:ext uri="{BB962C8B-B14F-4D97-AF65-F5344CB8AC3E}">
        <p14:creationId xmlns:p14="http://schemas.microsoft.com/office/powerpoint/2010/main" val="33655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Experiments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Experiment One</a:t>
            </a:r>
          </a:p>
          <a:p>
            <a:pPr lvl="1"/>
            <a:r>
              <a:rPr lang="en-US" dirty="0" smtClean="0"/>
              <a:t>Experiment Two</a:t>
            </a:r>
          </a:p>
          <a:p>
            <a:pPr lvl="1"/>
            <a:r>
              <a:rPr lang="en-US" dirty="0" smtClean="0"/>
              <a:t>Experiment Three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Survey format</a:t>
            </a:r>
          </a:p>
          <a:p>
            <a:pPr lvl="2"/>
            <a:r>
              <a:rPr lang="en-US" dirty="0" smtClean="0"/>
              <a:t>Consent form</a:t>
            </a:r>
          </a:p>
          <a:p>
            <a:pPr lvl="2"/>
            <a:r>
              <a:rPr lang="en-US" dirty="0" smtClean="0"/>
              <a:t>Demographic survey</a:t>
            </a:r>
          </a:p>
          <a:p>
            <a:pPr lvl="2"/>
            <a:r>
              <a:rPr lang="en-US" dirty="0" smtClean="0"/>
              <a:t>Survey questions</a:t>
            </a:r>
          </a:p>
          <a:p>
            <a:pPr lvl="1"/>
            <a:r>
              <a:rPr lang="en-US" dirty="0" smtClean="0"/>
              <a:t>Comparative survey</a:t>
            </a:r>
          </a:p>
          <a:p>
            <a:pPr lvl="2"/>
            <a:r>
              <a:rPr lang="en-US" dirty="0" smtClean="0"/>
              <a:t>changing one parameter but fixing others</a:t>
            </a:r>
          </a:p>
          <a:p>
            <a:pPr lvl="1"/>
            <a:r>
              <a:rPr lang="en-US" dirty="0" smtClean="0"/>
              <a:t>Question sequence randomization</a:t>
            </a:r>
          </a:p>
          <a:p>
            <a:r>
              <a:rPr lang="en-US" dirty="0"/>
              <a:t>Platform: Amazon Mechanical Turk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8" y="1053527"/>
            <a:ext cx="9144000" cy="593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/>
              <a:t>Percentage of Deceived People According to </a:t>
            </a:r>
            <a:r>
              <a:rPr lang="en-US" dirty="0" smtClean="0"/>
              <a:t>Different Factors</a:t>
            </a:r>
          </a:p>
          <a:p>
            <a:pPr lvl="1"/>
            <a:r>
              <a:rPr lang="en-US" dirty="0"/>
              <a:t>Percentage of Deceived People According to </a:t>
            </a:r>
            <a:r>
              <a:rPr lang="en-US" dirty="0" smtClean="0"/>
              <a:t>Age</a:t>
            </a:r>
            <a:endParaRPr lang="en-US" dirty="0"/>
          </a:p>
          <a:p>
            <a:pPr lvl="1"/>
            <a:r>
              <a:rPr lang="en-US" dirty="0"/>
              <a:t>Percentage of Deceived People According to Different </a:t>
            </a:r>
            <a:r>
              <a:rPr lang="en-US" dirty="0" smtClean="0"/>
              <a:t>Spamming Categories</a:t>
            </a:r>
            <a:endParaRPr lang="en-US" dirty="0"/>
          </a:p>
          <a:p>
            <a:pPr lvl="1"/>
            <a:r>
              <a:rPr lang="en-US" dirty="0"/>
              <a:t>Percentage of Deceived People According to </a:t>
            </a:r>
            <a:r>
              <a:rPr lang="en-US" dirty="0" smtClean="0"/>
              <a:t>Programming Experiences</a:t>
            </a:r>
          </a:p>
          <a:p>
            <a:pPr lvl="1"/>
            <a:r>
              <a:rPr lang="en-US" dirty="0"/>
              <a:t>Percentage of Deceived People According </a:t>
            </a:r>
            <a:r>
              <a:rPr lang="en-US" dirty="0" smtClean="0"/>
              <a:t>to Years of Using Computers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55150"/>
              </p:ext>
            </p:extLst>
          </p:nvPr>
        </p:nvGraphicFramePr>
        <p:xfrm>
          <a:off x="254076" y="3106152"/>
          <a:ext cx="8701077" cy="340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9"/>
                <a:gridCol w="2900359"/>
                <a:gridCol w="2900359"/>
              </a:tblGrid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Without the factor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 the factor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Obfuscated</a:t>
                      </a:r>
                      <a:r>
                        <a:rPr lang="en-US" sz="2400" baseline="0" dirty="0" smtClean="0"/>
                        <a:t> URL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38.4%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Lengthy JavaScript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40.4%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Combining with Benign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40.0%</a:t>
                      </a:r>
                      <a:endParaRPr lang="en-US" sz="2400" dirty="0"/>
                    </a:p>
                  </a:txBody>
                  <a:tcPr/>
                </a:tc>
              </a:tr>
              <a:tr h="11423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Typing “JavaScript:” and then Pasting</a:t>
                      </a:r>
                      <a:r>
                        <a:rPr lang="en-US" sz="2400" baseline="0" dirty="0" smtClean="0"/>
                        <a:t> Contents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79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Deceived People According to </a:t>
            </a:r>
            <a:r>
              <a:rPr lang="en-US" dirty="0" smtClean="0"/>
              <a:t>Age</a:t>
            </a:r>
            <a:endParaRPr lang="en-US" dirty="0"/>
          </a:p>
          <a:p>
            <a:pPr lvl="1"/>
            <a:r>
              <a:rPr lang="en-US" dirty="0"/>
              <a:t>Percentage of Deceived People According to Different </a:t>
            </a:r>
            <a:r>
              <a:rPr lang="en-US" dirty="0" smtClean="0"/>
              <a:t>Spamming Categories</a:t>
            </a:r>
            <a:endParaRPr lang="en-US" dirty="0"/>
          </a:p>
          <a:p>
            <a:pPr lvl="1"/>
            <a:r>
              <a:rPr lang="en-US" dirty="0"/>
              <a:t>Percentage of Deceived People According to </a:t>
            </a:r>
            <a:r>
              <a:rPr lang="en-US" dirty="0" smtClean="0"/>
              <a:t>Programming Experiences</a:t>
            </a:r>
          </a:p>
          <a:p>
            <a:pPr lvl="1"/>
            <a:r>
              <a:rPr lang="en-US" dirty="0"/>
              <a:t>Percentage of Deceived People According </a:t>
            </a:r>
            <a:r>
              <a:rPr lang="en-US" dirty="0" smtClean="0"/>
              <a:t>to Years of Using Computers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63593"/>
              </p:ext>
            </p:extLst>
          </p:nvPr>
        </p:nvGraphicFramePr>
        <p:xfrm>
          <a:off x="275969" y="2712078"/>
          <a:ext cx="8490078" cy="333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039"/>
                <a:gridCol w="4245039"/>
              </a:tblGrid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&lt;= 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45.7%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&lt; Age &lt;= 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39.8%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&lt; Age &lt;= 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34.4%</a:t>
                      </a:r>
                      <a:endParaRPr lang="en-US" sz="2400" dirty="0"/>
                    </a:p>
                  </a:txBody>
                  <a:tcPr/>
                </a:tc>
              </a:tr>
              <a:tr h="11423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&gt; 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4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Deceived People According to Different </a:t>
            </a:r>
            <a:r>
              <a:rPr lang="en-US" dirty="0" smtClean="0"/>
              <a:t>Spamming Categories</a:t>
            </a:r>
            <a:endParaRPr lang="en-US" dirty="0"/>
          </a:p>
          <a:p>
            <a:pPr lvl="1"/>
            <a:r>
              <a:rPr lang="en-US" dirty="0"/>
              <a:t>Percentage of Deceived People According to </a:t>
            </a:r>
            <a:r>
              <a:rPr lang="en-US" dirty="0" smtClean="0"/>
              <a:t>Programming Experiences</a:t>
            </a:r>
          </a:p>
          <a:p>
            <a:pPr lvl="1"/>
            <a:r>
              <a:rPr lang="en-US" dirty="0"/>
              <a:t>Percentage of Deceived People According </a:t>
            </a:r>
            <a:r>
              <a:rPr lang="en-US" dirty="0" smtClean="0"/>
              <a:t>to Years of Using Computers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57636"/>
              </p:ext>
            </p:extLst>
          </p:nvPr>
        </p:nvGraphicFramePr>
        <p:xfrm>
          <a:off x="319759" y="3128045"/>
          <a:ext cx="8490078" cy="335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039"/>
                <a:gridCol w="4245039"/>
              </a:tblGrid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Magic (like flying images)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38.4%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Porn</a:t>
                      </a:r>
                      <a:r>
                        <a:rPr lang="en-US" sz="2400" baseline="0" dirty="0" smtClean="0"/>
                        <a:t> (like sexy girl)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36.3%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Family issue (like a wedding photo)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52.7%</a:t>
                      </a:r>
                      <a:endParaRPr lang="en-US" sz="2400" dirty="0"/>
                    </a:p>
                  </a:txBody>
                  <a:tcPr/>
                </a:tc>
              </a:tr>
              <a:tr h="11423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Free ticket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61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Deceived People According to </a:t>
            </a:r>
            <a:r>
              <a:rPr lang="en-US" dirty="0" smtClean="0"/>
              <a:t>Programming Experiences</a:t>
            </a:r>
          </a:p>
          <a:p>
            <a:pPr lvl="1"/>
            <a:r>
              <a:rPr lang="en-US" dirty="0"/>
              <a:t>Percentage of Deceived People According </a:t>
            </a:r>
            <a:r>
              <a:rPr lang="en-US" dirty="0" smtClean="0"/>
              <a:t>to Years of Using Computers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90097"/>
              </p:ext>
            </p:extLst>
          </p:nvPr>
        </p:nvGraphicFramePr>
        <p:xfrm>
          <a:off x="319759" y="3128045"/>
          <a:ext cx="8657290" cy="218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550"/>
                <a:gridCol w="4833740"/>
              </a:tblGrid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Programming</a:t>
                      </a:r>
                      <a:r>
                        <a:rPr lang="en-US" sz="2400" baseline="0" dirty="0" smtClean="0"/>
                        <a:t> Experience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38.4%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Yes,</a:t>
                      </a:r>
                      <a:r>
                        <a:rPr lang="en-US" sz="2400" baseline="0" dirty="0" smtClean="0"/>
                        <a:t> but only a few times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36.3%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52.7%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Deceived People According </a:t>
            </a:r>
            <a:r>
              <a:rPr lang="en-US" dirty="0" smtClean="0"/>
              <a:t>to Years of Using Computers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67996"/>
              </p:ext>
            </p:extLst>
          </p:nvPr>
        </p:nvGraphicFramePr>
        <p:xfrm>
          <a:off x="319759" y="3128045"/>
          <a:ext cx="8657290" cy="2989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550"/>
                <a:gridCol w="4833740"/>
              </a:tblGrid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Years</a:t>
                      </a:r>
                      <a:r>
                        <a:rPr lang="en-US" sz="2400" baseline="0" dirty="0" smtClean="0"/>
                        <a:t> of Using Computers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 5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56.7%</a:t>
                      </a:r>
                      <a:endParaRPr lang="en-US" sz="2400" dirty="0"/>
                    </a:p>
                  </a:txBody>
                  <a:tcPr/>
                </a:tc>
              </a:tr>
              <a:tr h="4632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– 10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41.1%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– 15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28.0%</a:t>
                      </a:r>
                      <a:endParaRPr lang="en-US" sz="24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r>
                        <a:rPr lang="en-US" sz="2400" baseline="0" dirty="0" smtClean="0"/>
                        <a:t> – 20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24.3%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8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Experiments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Experiment One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Experiment Two</a:t>
            </a:r>
          </a:p>
          <a:p>
            <a:pPr lvl="1"/>
            <a:r>
              <a:rPr lang="en-US" dirty="0" smtClean="0"/>
              <a:t>Experiment Three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8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2090"/>
            <a:ext cx="8153400" cy="541591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 setup</a:t>
            </a:r>
          </a:p>
          <a:p>
            <a:pPr lvl="1"/>
            <a:r>
              <a:rPr lang="en-US" dirty="0" smtClean="0"/>
              <a:t>A fake female account on Facebook using a university email address.</a:t>
            </a:r>
          </a:p>
          <a:p>
            <a:pPr lvl="1"/>
            <a:r>
              <a:rPr lang="en-US" dirty="0" smtClean="0"/>
              <a:t>By sending random invitations, the account gains 123 valid friends.</a:t>
            </a:r>
          </a:p>
          <a:p>
            <a:r>
              <a:rPr lang="en-US" dirty="0" smtClean="0"/>
              <a:t>Experiment Execution</a:t>
            </a:r>
          </a:p>
          <a:p>
            <a:pPr lvl="1"/>
            <a:r>
              <a:rPr lang="en-US" dirty="0" smtClean="0"/>
              <a:t>We post an add-on XSS sample. </a:t>
            </a:r>
          </a:p>
          <a:p>
            <a:pPr lvl="2"/>
            <a:r>
              <a:rPr lang="en-US" dirty="0" smtClean="0"/>
              <a:t>Description: a wedding photo</a:t>
            </a:r>
          </a:p>
          <a:p>
            <a:pPr lvl="2"/>
            <a:r>
              <a:rPr lang="en-US" dirty="0" smtClean="0"/>
              <a:t>JavaScript: show a wedding photo and send an request to a university web server</a:t>
            </a:r>
          </a:p>
          <a:p>
            <a:pPr lvl="1"/>
            <a:r>
              <a:rPr lang="en-US" dirty="0" smtClean="0"/>
              <a:t>Result</a:t>
            </a:r>
          </a:p>
          <a:p>
            <a:pPr lvl="2"/>
            <a:r>
              <a:rPr lang="en-US" dirty="0" smtClean="0"/>
              <a:t>4.9% deception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2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Comparing with experiment two – why is the rate much lower than the one in experiment two?</a:t>
            </a:r>
          </a:p>
          <a:p>
            <a:pPr lvl="1"/>
            <a:r>
              <a:rPr lang="en-US" dirty="0" smtClean="0"/>
              <a:t>Not everyone has seen the status message.</a:t>
            </a:r>
          </a:p>
          <a:p>
            <a:pPr lvl="1"/>
            <a:r>
              <a:rPr lang="en-US" dirty="0" smtClean="0"/>
              <a:t>The account is fake and thus no one knows this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7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Experiments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motives of the participants</a:t>
            </a:r>
          </a:p>
          <a:p>
            <a:pPr lvl="1"/>
            <a:r>
              <a:rPr lang="en-US" dirty="0" smtClean="0"/>
              <a:t>We state in the beginning that we will pay those participants no matter what their answers are.</a:t>
            </a:r>
          </a:p>
          <a:p>
            <a:r>
              <a:rPr lang="en-US" dirty="0" smtClean="0"/>
              <a:t>Can we just disable address bar JavaScript?</a:t>
            </a:r>
          </a:p>
          <a:p>
            <a:pPr lvl="1"/>
            <a:r>
              <a:rPr lang="en-US" dirty="0" smtClean="0"/>
              <a:t>There are some benign usages.</a:t>
            </a:r>
          </a:p>
          <a:p>
            <a:r>
              <a:rPr lang="en-US" dirty="0" smtClean="0"/>
              <a:t>Ethics issue</a:t>
            </a:r>
          </a:p>
          <a:p>
            <a:pPr lvl="1"/>
            <a:r>
              <a:rPr lang="en-US" dirty="0" smtClean="0"/>
              <a:t>No participant is actually being attacked.</a:t>
            </a:r>
          </a:p>
          <a:p>
            <a:pPr lvl="1"/>
            <a:r>
              <a:rPr lang="en-US" dirty="0" smtClean="0"/>
              <a:t>We inform the participants after our survey. </a:t>
            </a:r>
          </a:p>
        </p:txBody>
      </p:sp>
    </p:spTree>
    <p:extLst>
      <p:ext uri="{BB962C8B-B14F-4D97-AF65-F5344CB8AC3E}">
        <p14:creationId xmlns:p14="http://schemas.microsoft.com/office/powerpoint/2010/main" val="256868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Experiments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Censorship</a:t>
            </a:r>
          </a:p>
          <a:p>
            <a:pPr lvl="1"/>
            <a:r>
              <a:rPr lang="en-US" dirty="0" smtClean="0"/>
              <a:t>Slow</a:t>
            </a:r>
          </a:p>
          <a:p>
            <a:r>
              <a:rPr lang="en-US" dirty="0" smtClean="0"/>
              <a:t>Disabling Address Bar JavaScript</a:t>
            </a:r>
          </a:p>
          <a:p>
            <a:pPr lvl="1"/>
            <a:r>
              <a:rPr lang="en-US" dirty="0" smtClean="0"/>
              <a:t>Dis-function of existing programs</a:t>
            </a:r>
          </a:p>
          <a:p>
            <a:r>
              <a:rPr lang="en-US" dirty="0" smtClean="0"/>
              <a:t> Removing the keyword – “JavaScript”</a:t>
            </a:r>
          </a:p>
          <a:p>
            <a:pPr lvl="1"/>
            <a:r>
              <a:rPr lang="en-US" dirty="0" smtClean="0"/>
              <a:t>Problem still exists (a user can input himself)</a:t>
            </a:r>
          </a:p>
          <a:p>
            <a:r>
              <a:rPr lang="en-US" dirty="0" smtClean="0"/>
              <a:t>Defense on OSN Spam</a:t>
            </a:r>
          </a:p>
          <a:p>
            <a:pPr lvl="1"/>
            <a:r>
              <a:rPr lang="en-US" dirty="0" smtClean="0"/>
              <a:t>High False Negative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9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Experiments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Discussion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Add-on XSS combines social engineering and cross-site scripting.  </a:t>
            </a:r>
          </a:p>
          <a:p>
            <a:r>
              <a:rPr lang="en-US" dirty="0" smtClean="0"/>
              <a:t>We perform three experiments:</a:t>
            </a:r>
          </a:p>
          <a:p>
            <a:pPr lvl="1"/>
            <a:r>
              <a:rPr lang="en-US" dirty="0" smtClean="0"/>
              <a:t>Real-world Experiment</a:t>
            </a:r>
          </a:p>
          <a:p>
            <a:pPr lvl="1"/>
            <a:r>
              <a:rPr lang="en-US" dirty="0" smtClean="0"/>
              <a:t>Experiment using Amazon Mechanical Turks</a:t>
            </a:r>
          </a:p>
          <a:p>
            <a:pPr lvl="1"/>
            <a:r>
              <a:rPr lang="en-US" dirty="0" smtClean="0"/>
              <a:t>Fake Facebook Account Experiment</a:t>
            </a:r>
          </a:p>
          <a:p>
            <a:r>
              <a:rPr lang="en-US" dirty="0" smtClean="0"/>
              <a:t>Researchers and browser vendors should take actions to fight against add-on XSS attacks.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96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                </a:t>
            </a:r>
            <a:r>
              <a:rPr lang="en-US" sz="5400" dirty="0" smtClean="0"/>
              <a:t>Thanks</a:t>
            </a:r>
            <a:r>
              <a:rPr lang="en-US" sz="5400" dirty="0" smtClean="0"/>
              <a:t>!</a:t>
            </a:r>
          </a:p>
          <a:p>
            <a:pPr marL="0" indent="0">
              <a:buNone/>
            </a:pPr>
            <a:r>
              <a:rPr lang="en-US" sz="5400" dirty="0" smtClean="0"/>
              <a:t>			</a:t>
            </a:r>
            <a:r>
              <a:rPr lang="en-US" sz="5400" dirty="0" smtClean="0"/>
              <a:t>Questions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968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Add-on Cross Site Scripting (XSS) Attacks</a:t>
            </a:r>
          </a:p>
          <a:p>
            <a:pPr lvl="1"/>
            <a:r>
              <a:rPr lang="en-US" dirty="0" smtClean="0"/>
              <a:t>A sentence using social engineering techniques</a:t>
            </a:r>
          </a:p>
          <a:p>
            <a:pPr lvl="1"/>
            <a:r>
              <a:rPr lang="en-US" dirty="0" err="1" smtClean="0"/>
              <a:t>Javascript:codes</a:t>
            </a:r>
            <a:endParaRPr lang="en-US" dirty="0" smtClean="0"/>
          </a:p>
          <a:p>
            <a:r>
              <a:rPr lang="en-US" dirty="0" smtClean="0"/>
              <a:t>For Example, on April 25, 2013, over 70,000 people have been affected by one such Add-on XSS attack on </a:t>
            </a:r>
            <a:r>
              <a:rPr lang="en-US" dirty="0" err="1" smtClean="0"/>
              <a:t>tieba.baidu.com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4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3632" r="-13632"/>
          <a:stretch>
            <a:fillRect/>
          </a:stretch>
        </p:blipFill>
        <p:spPr>
          <a:xfrm>
            <a:off x="-306943" y="1600199"/>
            <a:ext cx="9535334" cy="5257801"/>
          </a:xfrm>
        </p:spPr>
      </p:pic>
    </p:spTree>
    <p:extLst>
      <p:ext uri="{BB962C8B-B14F-4D97-AF65-F5344CB8AC3E}">
        <p14:creationId xmlns:p14="http://schemas.microsoft.com/office/powerpoint/2010/main" val="369676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Motivating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7972" b="-7972"/>
          <a:stretch>
            <a:fillRect/>
          </a:stretch>
        </p:blipFill>
        <p:spPr>
          <a:xfrm>
            <a:off x="218537" y="1600199"/>
            <a:ext cx="8794093" cy="484907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98906"/>
            <a:ext cx="9144000" cy="38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0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and Motivation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 One: Measuring Real-world Attacks</a:t>
            </a:r>
          </a:p>
          <a:p>
            <a:r>
              <a:rPr lang="en-US" dirty="0" smtClean="0"/>
              <a:t>Experiment Two: User Study Using Amazon Mechanical Turks</a:t>
            </a:r>
          </a:p>
          <a:p>
            <a:r>
              <a:rPr lang="en-US" dirty="0" smtClean="0"/>
              <a:t>Experiment Three: A Fake Facebook Account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4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Set:</a:t>
            </a:r>
          </a:p>
          <a:p>
            <a:pPr lvl="1"/>
            <a:r>
              <a:rPr lang="en-US" dirty="0"/>
              <a:t>Facebook: 187 million wall posts generated by roughly 3.5 million </a:t>
            </a:r>
            <a:r>
              <a:rPr lang="en-US" dirty="0" smtClean="0"/>
              <a:t>users</a:t>
            </a:r>
          </a:p>
          <a:p>
            <a:pPr lvl="1"/>
            <a:r>
              <a:rPr lang="en-US" dirty="0"/>
              <a:t>Twitter: </a:t>
            </a:r>
            <a:r>
              <a:rPr lang="en-US" dirty="0" smtClean="0"/>
              <a:t>485,721 </a:t>
            </a:r>
            <a:r>
              <a:rPr lang="en-US" dirty="0"/>
              <a:t>Twitter accounts with </a:t>
            </a:r>
            <a:r>
              <a:rPr lang="en-US" dirty="0" smtClean="0"/>
              <a:t>14,401,157 tweets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Twitter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15790"/>
              </p:ext>
            </p:extLst>
          </p:nvPr>
        </p:nvGraphicFramePr>
        <p:xfrm>
          <a:off x="311797" y="1714935"/>
          <a:ext cx="8569706" cy="479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569"/>
                <a:gridCol w="3931617"/>
                <a:gridCol w="1781520"/>
              </a:tblGrid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distinct samples</a:t>
                      </a:r>
                      <a:endParaRPr lang="en-US" sz="2400" dirty="0"/>
                    </a:p>
                  </a:txBody>
                  <a:tcPr/>
                </a:tc>
              </a:tr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Malicious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Redirecting to malicious sites</a:t>
                      </a:r>
                    </a:p>
                    <a:p>
                      <a:r>
                        <a:rPr lang="en-US" sz="2400" dirty="0" smtClean="0"/>
                        <a:t>Redirecting to malicious videos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</a:p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104326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Mischievous</a:t>
                      </a:r>
                      <a:r>
                        <a:rPr lang="en-US" sz="2400" baseline="0" dirty="0" smtClean="0"/>
                        <a:t> Tricks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Sending invitations to friends</a:t>
                      </a:r>
                    </a:p>
                    <a:p>
                      <a:r>
                        <a:rPr lang="en-US" sz="2400" dirty="0" smtClean="0"/>
                        <a:t>Keep popping</a:t>
                      </a:r>
                      <a:r>
                        <a:rPr lang="en-US" sz="2400" baseline="0" dirty="0" smtClean="0"/>
                        <a:t> up windows</a:t>
                      </a:r>
                    </a:p>
                    <a:p>
                      <a:r>
                        <a:rPr lang="en-US" sz="2400" baseline="0" dirty="0" smtClean="0"/>
                        <a:t>Alert some words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</a:p>
                    <a:p>
                      <a:r>
                        <a:rPr lang="en-US" sz="2400" dirty="0" smtClean="0"/>
                        <a:t>1</a:t>
                      </a:r>
                    </a:p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10432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Benign</a:t>
                      </a:r>
                      <a:r>
                        <a:rPr lang="en-US" sz="2400" baseline="0" dirty="0" smtClean="0"/>
                        <a:t>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Zooming images</a:t>
                      </a:r>
                    </a:p>
                    <a:p>
                      <a:r>
                        <a:rPr lang="en-US" sz="2400" dirty="0" smtClean="0"/>
                        <a:t>Letting images fly</a:t>
                      </a:r>
                    </a:p>
                    <a:p>
                      <a:r>
                        <a:rPr lang="en-US" sz="2400" dirty="0" smtClean="0"/>
                        <a:t>Discussion among technicians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</a:p>
                    <a:p>
                      <a:r>
                        <a:rPr lang="en-US" sz="2400" dirty="0" smtClean="0"/>
                        <a:t>4</a:t>
                      </a:r>
                    </a:p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209222"/>
              </p:ext>
            </p:extLst>
          </p:nvPr>
        </p:nvGraphicFramePr>
        <p:xfrm>
          <a:off x="262027" y="2349832"/>
          <a:ext cx="8569706" cy="3464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569"/>
                <a:gridCol w="3931617"/>
                <a:gridCol w="1781520"/>
              </a:tblGrid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distinct samples</a:t>
                      </a:r>
                      <a:endParaRPr lang="en-US" sz="2400" dirty="0"/>
                    </a:p>
                  </a:txBody>
                  <a:tcPr/>
                </a:tc>
              </a:tr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Malicious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Redirecting to malicious sites</a:t>
                      </a:r>
                    </a:p>
                    <a:p>
                      <a:r>
                        <a:rPr lang="en-US" sz="2400" dirty="0" smtClean="0"/>
                        <a:t>Including malicious JavaScript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</a:p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10432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Benign</a:t>
                      </a:r>
                      <a:r>
                        <a:rPr lang="en-US" sz="2400" baseline="0" dirty="0" smtClean="0"/>
                        <a:t>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Changing</a:t>
                      </a:r>
                      <a:r>
                        <a:rPr lang="en-US" sz="2400" baseline="0" dirty="0" smtClean="0"/>
                        <a:t> Background Color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Altering Textbox 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</a:p>
                    <a:p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</a:tr>
              <a:tr h="7752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68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91</TotalTime>
  <Words>912</Words>
  <Application>Microsoft Macintosh PowerPoint</Application>
  <PresentationFormat>On-screen Show (4:3)</PresentationFormat>
  <Paragraphs>261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Abusing Browser Address Bar for Fun and Profit - An Empirical Investigation of Add-on Cross Site Scripting Attacks</vt:lpstr>
      <vt:lpstr>Roadmap</vt:lpstr>
      <vt:lpstr>Introduction</vt:lpstr>
      <vt:lpstr>Roadmap</vt:lpstr>
      <vt:lpstr>Background</vt:lpstr>
      <vt:lpstr>A Motivating Example</vt:lpstr>
      <vt:lpstr>Roadmap</vt:lpstr>
      <vt:lpstr>Expriments</vt:lpstr>
      <vt:lpstr>Experiment One</vt:lpstr>
      <vt:lpstr>Experiment One – Discussion </vt:lpstr>
      <vt:lpstr>Roadmap</vt:lpstr>
      <vt:lpstr>Experiment Two</vt:lpstr>
      <vt:lpstr>Experiment Two</vt:lpstr>
      <vt:lpstr>Experiment Two</vt:lpstr>
      <vt:lpstr>Experiment Two</vt:lpstr>
      <vt:lpstr>Experiment Two</vt:lpstr>
      <vt:lpstr>Experiment Two</vt:lpstr>
      <vt:lpstr>Roadmap</vt:lpstr>
      <vt:lpstr>Experiment Three</vt:lpstr>
      <vt:lpstr>Experiment Three</vt:lpstr>
      <vt:lpstr>Roadmap</vt:lpstr>
      <vt:lpstr>Discussion</vt:lpstr>
      <vt:lpstr>Roadmap</vt:lpstr>
      <vt:lpstr>Related Work</vt:lpstr>
      <vt:lpstr>Roadmap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Abusing Browser Address Bar for Fun and Profit - An Empirical Investigation of Add-on Cross Site Scripting Attacks</dc:title>
  <dc:creator>Cao Yinzhi</dc:creator>
  <cp:lastModifiedBy>Cao Yinzhi</cp:lastModifiedBy>
  <cp:revision>15</cp:revision>
  <dcterms:created xsi:type="dcterms:W3CDTF">2014-08-04T00:44:40Z</dcterms:created>
  <dcterms:modified xsi:type="dcterms:W3CDTF">2014-08-04T02:15:55Z</dcterms:modified>
</cp:coreProperties>
</file>