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7731366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SaTC is a multi-disciplinary program, and PI Meeting attendees include academics, industry professionals, government representatives, and others with wide-ranging expertise. Building continuing support for the SaTC program and growing the security and privacy research community requires that we convey the essence and broader impacts of SaTC-funded research to diverse stakeholders in a clear, concise, and visual way, quantifying impacts where possible.  The summary slide  should be understandable by the broader security and privacy research community, including those researchers that don’t work in your specific research domain. </a:t>
            </a:r>
          </a:p>
          <a:p>
            <a:pPr marL="0" marR="0" lvl="0" indent="0" algn="l" rtl="0">
              <a:lnSpc>
                <a:spcPct val="100000"/>
              </a:lnSpc>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Use this template as a guide to ensure your slide addresses the topics identified. This slide may be used to introduce your project and/or promote the SaTC program both within and outside NSF.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85" name="Shape 85"/>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83652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2590800" y="152400"/>
            <a:ext cx="5944771" cy="609599"/>
          </a:xfrm>
          <a:prstGeom prst="rect">
            <a:avLst/>
          </a:prstGeom>
          <a:noFill/>
          <a:ln>
            <a:noFill/>
          </a:ln>
        </p:spPr>
        <p:txBody>
          <a:bodyPr lIns="91425" tIns="91425" rIns="91425" bIns="91425" anchor="t" anchorCtr="0"/>
          <a:lstStyle>
            <a:lvl1pPr marL="0" marR="0" lvl="0" indent="0" algn="ctr" rtl="0">
              <a:spcBef>
                <a:spcPts val="0"/>
              </a:spcBef>
              <a:buClr>
                <a:schemeClr val="lt1"/>
              </a:buClr>
              <a:buFont typeface="Calibri"/>
              <a:buNone/>
              <a:defRPr sz="1600" b="1"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body" idx="1"/>
          </p:nvPr>
        </p:nvSpPr>
        <p:spPr>
          <a:xfrm>
            <a:off x="479474" y="12954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2590800" y="152400"/>
            <a:ext cx="5944771" cy="609599"/>
          </a:xfrm>
          <a:prstGeom prst="rect">
            <a:avLst/>
          </a:prstGeom>
          <a:noFill/>
          <a:ln>
            <a:noFill/>
          </a:ln>
        </p:spPr>
        <p:txBody>
          <a:bodyPr lIns="91425" tIns="91425" rIns="91425" bIns="91425" anchor="t" anchorCtr="0"/>
          <a:lstStyle>
            <a:lvl1pPr marL="0" marR="0" lvl="0" indent="0" algn="ctr" rtl="0">
              <a:spcBef>
                <a:spcPts val="0"/>
              </a:spcBef>
              <a:buClr>
                <a:schemeClr val="lt1"/>
              </a:buClr>
              <a:buFont typeface="Calibri"/>
              <a:buNone/>
              <a:defRPr sz="1600" b="1"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2" name="Shape 72"/>
          <p:cNvSpPr txBox="1">
            <a:spLocks noGrp="1"/>
          </p:cNvSpPr>
          <p:nvPr>
            <p:ph type="body" idx="1"/>
          </p:nvPr>
        </p:nvSpPr>
        <p:spPr>
          <a:xfrm rot="5400000">
            <a:off x="2331292" y="-5564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t" anchorCtr="0"/>
          <a:lstStyle>
            <a:lvl1pPr marL="0" marR="0" lvl="0" indent="0" algn="ctr" rtl="0">
              <a:spcBef>
                <a:spcPts val="0"/>
              </a:spcBef>
              <a:buClr>
                <a:schemeClr val="lt1"/>
              </a:buClr>
              <a:buFont typeface="Calibri"/>
              <a:buNone/>
              <a:defRPr sz="1600" b="1"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8" name="Shape 78"/>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Slide">
    <p:spTree>
      <p:nvGrpSpPr>
        <p:cNvPr id="1" name="Shape 21"/>
        <p:cNvGrpSpPr/>
        <p:nvPr/>
      </p:nvGrpSpPr>
      <p:grpSpPr>
        <a:xfrm>
          <a:off x="0" y="0"/>
          <a:ext cx="0" cy="0"/>
          <a:chOff x="0" y="0"/>
          <a:chExt cx="0" cy="0"/>
        </a:xfrm>
      </p:grpSpPr>
      <p:sp>
        <p:nvSpPr>
          <p:cNvPr id="22" name="Shape 2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lt1"/>
              </a:buClr>
              <a:buFont typeface="Calibri"/>
              <a:buNone/>
              <a:defRPr sz="4000" b="1"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7" name="Shape 2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2590800" y="152400"/>
            <a:ext cx="5944771" cy="609599"/>
          </a:xfrm>
          <a:prstGeom prst="rect">
            <a:avLst/>
          </a:prstGeom>
          <a:noFill/>
          <a:ln>
            <a:noFill/>
          </a:ln>
        </p:spPr>
        <p:txBody>
          <a:bodyPr lIns="91425" tIns="91425" rIns="91425" bIns="91425" anchor="t" anchorCtr="0"/>
          <a:lstStyle>
            <a:lvl1pPr marL="0" marR="0" lvl="0" indent="0" algn="ctr" rtl="0">
              <a:spcBef>
                <a:spcPts val="0"/>
              </a:spcBef>
              <a:buClr>
                <a:schemeClr val="lt1"/>
              </a:buClr>
              <a:buFont typeface="Calibri"/>
              <a:buNone/>
              <a:defRPr sz="1600" b="1"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3" name="Shape 33"/>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2590800" y="152400"/>
            <a:ext cx="5944771" cy="609599"/>
          </a:xfrm>
          <a:prstGeom prst="rect">
            <a:avLst/>
          </a:prstGeom>
          <a:noFill/>
          <a:ln>
            <a:noFill/>
          </a:ln>
        </p:spPr>
        <p:txBody>
          <a:bodyPr lIns="91425" tIns="91425" rIns="91425" bIns="91425" anchor="t" anchorCtr="0"/>
          <a:lstStyle>
            <a:lvl1pPr marL="0" marR="0" lvl="0" indent="0" algn="ctr" rtl="0">
              <a:spcBef>
                <a:spcPts val="0"/>
              </a:spcBef>
              <a:buClr>
                <a:schemeClr val="lt1"/>
              </a:buClr>
              <a:buFont typeface="Calibri"/>
              <a:buNone/>
              <a:defRPr sz="1600" b="1"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0" name="Shape 4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2590800" y="152400"/>
            <a:ext cx="5944771" cy="609599"/>
          </a:xfrm>
          <a:prstGeom prst="rect">
            <a:avLst/>
          </a:prstGeom>
          <a:noFill/>
          <a:ln>
            <a:noFill/>
          </a:ln>
        </p:spPr>
        <p:txBody>
          <a:bodyPr lIns="91425" tIns="91425" rIns="91425" bIns="91425" anchor="t" anchorCtr="0"/>
          <a:lstStyle>
            <a:lvl1pPr marL="0" marR="0" lvl="0" indent="0" algn="ctr" rtl="0">
              <a:spcBef>
                <a:spcPts val="0"/>
              </a:spcBef>
              <a:buClr>
                <a:schemeClr val="lt1"/>
              </a:buClr>
              <a:buFont typeface="Calibri"/>
              <a:buNone/>
              <a:defRPr sz="1600" b="1"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9" name="Shape 4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2000" b="1"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8" name="Shape 58"/>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Calibri"/>
              <a:buNone/>
              <a:defRPr sz="2000" b="1" i="0" u="none" strike="noStrike" cap="none">
                <a:solidFill>
                  <a:schemeClr val="lt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5" name="Shape 65"/>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body" idx="1"/>
          </p:nvPr>
        </p:nvSpPr>
        <p:spPr>
          <a:xfrm>
            <a:off x="479474" y="12954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14" name="Shape 14"/>
          <p:cNvSpPr txBox="1"/>
          <p:nvPr/>
        </p:nvSpPr>
        <p:spPr>
          <a:xfrm>
            <a:off x="2133600" y="3962400"/>
            <a:ext cx="6248399" cy="52321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1" i="0" u="none" strike="noStrike" cap="none">
                <a:solidFill>
                  <a:schemeClr val="lt1"/>
                </a:solidFill>
                <a:latin typeface="Calibri"/>
                <a:ea typeface="Calibri"/>
                <a:cs typeface="Calibri"/>
                <a:sym typeface="Calibri"/>
              </a:rPr>
              <a:t>Sixth Annual Cyber-Physical Systems Principal Investigators’ Meeting</a:t>
            </a:r>
            <a:br>
              <a:rPr lang="en-US" sz="1600" b="1" i="0" u="none" strike="noStrike" cap="none">
                <a:solidFill>
                  <a:schemeClr val="lt1"/>
                </a:solidFill>
                <a:latin typeface="Calibri"/>
                <a:ea typeface="Calibri"/>
                <a:cs typeface="Calibri"/>
                <a:sym typeface="Calibri"/>
              </a:rPr>
            </a:br>
            <a:r>
              <a:rPr lang="en-US" sz="1200" b="1" i="0" u="none" strike="noStrike" cap="none">
                <a:solidFill>
                  <a:schemeClr val="lt1"/>
                </a:solidFill>
                <a:latin typeface="Calibri"/>
                <a:ea typeface="Calibri"/>
                <a:cs typeface="Calibri"/>
                <a:sym typeface="Calibri"/>
              </a:rPr>
              <a:t>Arlington, VA – November 16-17, 2015</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4653" y="12548"/>
            <a:ext cx="777075" cy="770908"/>
          </a:xfrm>
          <a:prstGeom prst="rect">
            <a:avLst/>
          </a:prstGeom>
        </p:spPr>
      </p:pic>
      <p:sp>
        <p:nvSpPr>
          <p:cNvPr id="87" name="Shape 87"/>
          <p:cNvSpPr/>
          <p:nvPr/>
        </p:nvSpPr>
        <p:spPr>
          <a:xfrm>
            <a:off x="3583150" y="1192450"/>
            <a:ext cx="2521800" cy="2074800"/>
          </a:xfrm>
          <a:prstGeom prst="roundRect">
            <a:avLst>
              <a:gd name="adj" fmla="val 16667"/>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8" name="Shape 88"/>
          <p:cNvSpPr/>
          <p:nvPr/>
        </p:nvSpPr>
        <p:spPr>
          <a:xfrm>
            <a:off x="3580300" y="3901150"/>
            <a:ext cx="2527500" cy="2074800"/>
          </a:xfrm>
          <a:prstGeom prst="roundRect">
            <a:avLst>
              <a:gd name="adj" fmla="val 16667"/>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9" name="Shape 89"/>
          <p:cNvSpPr txBox="1"/>
          <p:nvPr/>
        </p:nvSpPr>
        <p:spPr>
          <a:xfrm>
            <a:off x="3621300" y="1192450"/>
            <a:ext cx="1302600" cy="306600"/>
          </a:xfrm>
          <a:prstGeom prst="rect">
            <a:avLst/>
          </a:prstGeom>
          <a:noFill/>
          <a:ln>
            <a:noFill/>
          </a:ln>
        </p:spPr>
        <p:txBody>
          <a:bodyPr lIns="91425" tIns="91425" rIns="91425" bIns="91425" anchor="t" anchorCtr="0">
            <a:noAutofit/>
          </a:bodyPr>
          <a:lstStyle/>
          <a:p>
            <a:pPr lvl="0">
              <a:spcBef>
                <a:spcPts val="0"/>
              </a:spcBef>
              <a:buNone/>
            </a:pPr>
            <a:r>
              <a:rPr lang="en-US" b="1" i="1"/>
              <a:t>Identification</a:t>
            </a:r>
          </a:p>
        </p:txBody>
      </p:sp>
      <p:sp>
        <p:nvSpPr>
          <p:cNvPr id="90" name="Shape 90"/>
          <p:cNvSpPr txBox="1"/>
          <p:nvPr/>
        </p:nvSpPr>
        <p:spPr>
          <a:xfrm>
            <a:off x="3621300" y="3903000"/>
            <a:ext cx="1302600" cy="306600"/>
          </a:xfrm>
          <a:prstGeom prst="rect">
            <a:avLst/>
          </a:prstGeom>
          <a:noFill/>
          <a:ln>
            <a:noFill/>
          </a:ln>
        </p:spPr>
        <p:txBody>
          <a:bodyPr lIns="91425" tIns="91425" rIns="91425" bIns="91425" anchor="t" anchorCtr="0">
            <a:noAutofit/>
          </a:bodyPr>
          <a:lstStyle/>
          <a:p>
            <a:pPr lvl="0" rtl="0">
              <a:spcBef>
                <a:spcPts val="0"/>
              </a:spcBef>
              <a:buNone/>
            </a:pPr>
            <a:r>
              <a:rPr lang="en-US" b="1" i="1"/>
              <a:t>Mitigation</a:t>
            </a:r>
          </a:p>
        </p:txBody>
      </p:sp>
      <p:sp>
        <p:nvSpPr>
          <p:cNvPr id="91" name="Shape 91"/>
          <p:cNvSpPr txBox="1"/>
          <p:nvPr/>
        </p:nvSpPr>
        <p:spPr>
          <a:xfrm>
            <a:off x="0" y="0"/>
            <a:ext cx="3009900" cy="3810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r>
              <a:rPr lang="en-US" dirty="0">
                <a:solidFill>
                  <a:schemeClr val="dk1"/>
                </a:solidFill>
                <a:latin typeface="Calibri"/>
                <a:ea typeface="Calibri"/>
                <a:cs typeface="Calibri"/>
                <a:sym typeface="Calibri"/>
              </a:rPr>
              <a:t>University of California, Santa Barbara </a:t>
            </a:r>
            <a:endParaRPr lang="en-US" dirty="0" smtClean="0">
              <a:solidFill>
                <a:schemeClr val="dk1"/>
              </a:solidFill>
              <a:latin typeface="Calibri"/>
              <a:ea typeface="Calibri"/>
              <a:cs typeface="Calibri"/>
              <a:sym typeface="Calibri"/>
            </a:endParaRPr>
          </a:p>
          <a:p>
            <a:pPr marL="0" marR="0" lvl="0" indent="0" algn="l" rtl="0">
              <a:spcBef>
                <a:spcPts val="0"/>
              </a:spcBef>
              <a:buClr>
                <a:schemeClr val="dk1"/>
              </a:buClr>
              <a:buFont typeface="Arial"/>
              <a:buNone/>
            </a:pPr>
            <a:r>
              <a:rPr lang="en-US" dirty="0" smtClean="0">
                <a:solidFill>
                  <a:schemeClr val="dk1"/>
                </a:solidFill>
                <a:latin typeface="Calibri"/>
                <a:ea typeface="Calibri"/>
                <a:cs typeface="Calibri"/>
                <a:sym typeface="Calibri"/>
              </a:rPr>
              <a:t>Northwestern University</a:t>
            </a:r>
            <a:endParaRPr lang="en-US" dirty="0">
              <a:solidFill>
                <a:schemeClr val="dk1"/>
              </a:solidFill>
              <a:latin typeface="Calibri"/>
              <a:ea typeface="Calibri"/>
              <a:cs typeface="Calibri"/>
              <a:sym typeface="Calibri"/>
            </a:endParaRPr>
          </a:p>
        </p:txBody>
      </p:sp>
      <p:sp>
        <p:nvSpPr>
          <p:cNvPr id="92" name="Shape 92"/>
          <p:cNvSpPr txBox="1"/>
          <p:nvPr/>
        </p:nvSpPr>
        <p:spPr>
          <a:xfrm>
            <a:off x="6115050" y="850450"/>
            <a:ext cx="3009900" cy="1905000"/>
          </a:xfrm>
          <a:prstGeom prst="rect">
            <a:avLst/>
          </a:prstGeom>
          <a:noFill/>
          <a:ln>
            <a:noFill/>
          </a:ln>
        </p:spPr>
        <p:txBody>
          <a:bodyPr lIns="91425" tIns="45700" rIns="91425" bIns="45700" anchor="t" anchorCtr="0">
            <a:noAutofit/>
          </a:bodyPr>
          <a:lstStyle/>
          <a:p>
            <a:pPr marR="0" lvl="0" algn="l" rtl="0">
              <a:spcBef>
                <a:spcPts val="0"/>
              </a:spcBef>
              <a:spcAft>
                <a:spcPts val="0"/>
              </a:spcAft>
              <a:buClr>
                <a:schemeClr val="dk1"/>
              </a:buClr>
              <a:buSzPct val="25000"/>
              <a:buFont typeface="Arial"/>
              <a:buChar char="•"/>
            </a:pPr>
            <a:r>
              <a:rPr lang="en-US" sz="1700" b="1" u="sng" dirty="0">
                <a:solidFill>
                  <a:schemeClr val="dk1"/>
                </a:solidFill>
                <a:latin typeface="Calibri"/>
                <a:ea typeface="Calibri"/>
                <a:cs typeface="Calibri"/>
                <a:sym typeface="Calibri"/>
              </a:rPr>
              <a:t>Scientific Impact: </a:t>
            </a:r>
          </a:p>
          <a:p>
            <a:pPr marL="109538" marR="0" lvl="0" indent="-109538" algn="l" rtl="0">
              <a:spcBef>
                <a:spcPts val="279"/>
              </a:spcBef>
              <a:spcAft>
                <a:spcPts val="0"/>
              </a:spcAft>
              <a:buClr>
                <a:schemeClr val="dk1"/>
              </a:buClr>
              <a:buFont typeface="Arial"/>
              <a:buChar char="•"/>
            </a:pPr>
            <a:r>
              <a:rPr lang="en-US" dirty="0">
                <a:solidFill>
                  <a:schemeClr val="dk1"/>
                </a:solidFill>
                <a:latin typeface="Calibri"/>
                <a:ea typeface="Calibri"/>
                <a:cs typeface="Calibri"/>
                <a:sym typeface="Calibri"/>
              </a:rPr>
              <a:t>Study and mitigate trust violations currently exploited in the wild</a:t>
            </a:r>
          </a:p>
          <a:p>
            <a:pPr marL="109538" marR="0" lvl="0" indent="-109538" algn="l" rtl="0">
              <a:spcBef>
                <a:spcPts val="279"/>
              </a:spcBef>
              <a:spcAft>
                <a:spcPts val="0"/>
              </a:spcAft>
              <a:buClr>
                <a:schemeClr val="dk1"/>
              </a:buClr>
              <a:buFont typeface="Arial"/>
              <a:buChar char="•"/>
            </a:pPr>
            <a:r>
              <a:rPr lang="en-US" dirty="0">
                <a:solidFill>
                  <a:schemeClr val="dk1"/>
                </a:solidFill>
                <a:latin typeface="Calibri"/>
                <a:ea typeface="Calibri"/>
                <a:cs typeface="Calibri"/>
                <a:sym typeface="Calibri"/>
              </a:rPr>
              <a:t>Identifying novel trust violations</a:t>
            </a:r>
          </a:p>
          <a:p>
            <a:pPr marL="109538" marR="0" lvl="0" indent="-109538" algn="l" rtl="0">
              <a:spcBef>
                <a:spcPts val="279"/>
              </a:spcBef>
              <a:spcAft>
                <a:spcPts val="0"/>
              </a:spcAft>
              <a:buClr>
                <a:schemeClr val="dk1"/>
              </a:buClr>
              <a:buFont typeface="Arial"/>
              <a:buChar char="•"/>
            </a:pPr>
            <a:r>
              <a:rPr lang="en-US" dirty="0">
                <a:solidFill>
                  <a:schemeClr val="dk1"/>
                </a:solidFill>
                <a:latin typeface="Calibri"/>
                <a:ea typeface="Calibri"/>
                <a:cs typeface="Calibri"/>
                <a:sym typeface="Calibri"/>
              </a:rPr>
              <a:t>Developing and evaluating automatic detection and mitigation </a:t>
            </a:r>
            <a:r>
              <a:rPr lang="en-US" dirty="0" smtClean="0">
                <a:solidFill>
                  <a:schemeClr val="dk1"/>
                </a:solidFill>
                <a:latin typeface="Calibri"/>
                <a:ea typeface="Calibri"/>
                <a:cs typeface="Calibri"/>
                <a:sym typeface="Calibri"/>
              </a:rPr>
              <a:t>solutions</a:t>
            </a:r>
          </a:p>
          <a:p>
            <a:pPr marL="109538" marR="0" lvl="0" indent="-109538" algn="l" rtl="0">
              <a:spcBef>
                <a:spcPts val="279"/>
              </a:spcBef>
              <a:spcAft>
                <a:spcPts val="0"/>
              </a:spcAft>
              <a:buClr>
                <a:schemeClr val="dk1"/>
              </a:buClr>
              <a:buFont typeface="Arial"/>
              <a:buChar char="•"/>
            </a:pPr>
            <a:r>
              <a:rPr lang="en-US" dirty="0" smtClean="0">
                <a:solidFill>
                  <a:schemeClr val="dk1"/>
                </a:solidFill>
                <a:latin typeface="Calibri"/>
                <a:ea typeface="Calibri"/>
                <a:cs typeface="Calibri"/>
                <a:sym typeface="Calibri"/>
              </a:rPr>
              <a:t>Large scale measurement and analysis of apps and ad libraries</a:t>
            </a:r>
            <a:endParaRPr lang="en-US" dirty="0">
              <a:solidFill>
                <a:schemeClr val="dk1"/>
              </a:solidFill>
              <a:latin typeface="Calibri"/>
              <a:ea typeface="Calibri"/>
              <a:cs typeface="Calibri"/>
              <a:sym typeface="Calibri"/>
            </a:endParaRPr>
          </a:p>
          <a:p>
            <a:pPr marL="285750" marR="0" lvl="0" indent="-285750" algn="l" rtl="0">
              <a:spcBef>
                <a:spcPts val="279"/>
              </a:spcBef>
              <a:spcAft>
                <a:spcPts val="0"/>
              </a:spcAft>
              <a:buFont typeface="Arial"/>
              <a:buChar char="•"/>
            </a:pPr>
            <a:endParaRPr dirty="0">
              <a:solidFill>
                <a:schemeClr val="dk1"/>
              </a:solidFill>
              <a:latin typeface="Calibri"/>
              <a:ea typeface="Calibri"/>
              <a:cs typeface="Calibri"/>
              <a:sym typeface="Calibri"/>
            </a:endParaRPr>
          </a:p>
        </p:txBody>
      </p:sp>
      <p:sp>
        <p:nvSpPr>
          <p:cNvPr id="93" name="Shape 93"/>
          <p:cNvSpPr txBox="1"/>
          <p:nvPr/>
        </p:nvSpPr>
        <p:spPr>
          <a:xfrm>
            <a:off x="411061" y="3870608"/>
            <a:ext cx="4809139" cy="2882530"/>
          </a:xfrm>
          <a:prstGeom prst="rect">
            <a:avLst/>
          </a:prstGeom>
          <a:noFill/>
          <a:ln>
            <a:noFill/>
          </a:ln>
        </p:spPr>
        <p:txBody>
          <a:bodyPr lIns="91425" tIns="45700" rIns="91425" bIns="45700" anchor="t" anchorCtr="0">
            <a:noAutofit/>
          </a:bodyPr>
          <a:lstStyle/>
          <a:p>
            <a:pPr marR="0" lvl="0" algn="l" rtl="0">
              <a:spcBef>
                <a:spcPts val="0"/>
              </a:spcBef>
              <a:spcAft>
                <a:spcPts val="0"/>
              </a:spcAft>
              <a:buClr>
                <a:schemeClr val="dk1"/>
              </a:buClr>
              <a:buSzPct val="25000"/>
              <a:buFont typeface="Arial"/>
              <a:buChar char="•"/>
            </a:pPr>
            <a:r>
              <a:rPr lang="en-US" sz="1700" b="1" u="sng" dirty="0">
                <a:solidFill>
                  <a:schemeClr val="dk1"/>
                </a:solidFill>
                <a:latin typeface="Calibri"/>
                <a:ea typeface="Calibri"/>
                <a:cs typeface="Calibri"/>
                <a:sym typeface="Calibri"/>
              </a:rPr>
              <a:t>Solution: </a:t>
            </a:r>
          </a:p>
          <a:p>
            <a:pPr marL="109538" marR="0" lvl="0" indent="-109538" algn="l" rtl="0">
              <a:spcBef>
                <a:spcPts val="320"/>
              </a:spcBef>
              <a:spcAft>
                <a:spcPts val="0"/>
              </a:spcAft>
              <a:buClr>
                <a:schemeClr val="dk1"/>
              </a:buClr>
              <a:buFont typeface="Arial"/>
              <a:buChar char="•"/>
            </a:pPr>
            <a:r>
              <a:rPr lang="en-US" dirty="0">
                <a:solidFill>
                  <a:schemeClr val="dk1"/>
                </a:solidFill>
                <a:latin typeface="Calibri"/>
                <a:ea typeface="Calibri"/>
                <a:cs typeface="Calibri"/>
                <a:sym typeface="Calibri"/>
              </a:rPr>
              <a:t>Identification</a:t>
            </a:r>
          </a:p>
          <a:p>
            <a:pPr marL="109538" lvl="1" indent="-109538" rtl="0">
              <a:spcBef>
                <a:spcPts val="320"/>
              </a:spcBef>
              <a:buClr>
                <a:schemeClr val="dk1"/>
              </a:buClr>
              <a:buFont typeface="Arial"/>
              <a:buChar char="•"/>
            </a:pPr>
            <a:r>
              <a:rPr lang="en-US" dirty="0" smtClean="0">
                <a:solidFill>
                  <a:schemeClr val="dk1"/>
                </a:solidFill>
                <a:latin typeface="Calibri"/>
                <a:ea typeface="Calibri"/>
                <a:cs typeface="Calibri"/>
                <a:sym typeface="Calibri"/>
              </a:rPr>
              <a:t>Logic</a:t>
            </a:r>
            <a:r>
              <a:rPr lang="en-US" dirty="0">
                <a:solidFill>
                  <a:schemeClr val="dk1"/>
                </a:solidFill>
                <a:latin typeface="Calibri"/>
                <a:ea typeface="Calibri"/>
                <a:cs typeface="Calibri"/>
                <a:sym typeface="Calibri"/>
              </a:rPr>
              <a:t>-</a:t>
            </a:r>
            <a:r>
              <a:rPr lang="en-US" dirty="0" smtClean="0">
                <a:solidFill>
                  <a:schemeClr val="dk1"/>
                </a:solidFill>
                <a:latin typeface="Calibri"/>
                <a:ea typeface="Calibri"/>
                <a:cs typeface="Calibri"/>
                <a:sym typeface="Calibri"/>
              </a:rPr>
              <a:t>bomb </a:t>
            </a:r>
            <a:r>
              <a:rPr lang="en-US" dirty="0">
                <a:solidFill>
                  <a:schemeClr val="dk1"/>
                </a:solidFill>
                <a:latin typeface="Calibri"/>
                <a:ea typeface="Calibri"/>
                <a:cs typeface="Calibri"/>
                <a:sym typeface="Calibri"/>
              </a:rPr>
              <a:t>discovery</a:t>
            </a:r>
          </a:p>
          <a:p>
            <a:pPr marL="109538" lvl="1" indent="-109538" rtl="0">
              <a:spcBef>
                <a:spcPts val="320"/>
              </a:spcBef>
              <a:buClr>
                <a:schemeClr val="dk1"/>
              </a:buClr>
              <a:buFont typeface="Arial"/>
              <a:buChar char="•"/>
            </a:pPr>
            <a:r>
              <a:rPr lang="en-US" dirty="0">
                <a:solidFill>
                  <a:schemeClr val="dk1"/>
                </a:solidFill>
                <a:latin typeface="Calibri"/>
                <a:ea typeface="Calibri"/>
                <a:cs typeface="Calibri"/>
                <a:sym typeface="Calibri"/>
              </a:rPr>
              <a:t>Bare-metal analysis</a:t>
            </a:r>
          </a:p>
          <a:p>
            <a:pPr marL="109538" lvl="1" indent="-109538" rtl="0">
              <a:spcBef>
                <a:spcPts val="320"/>
              </a:spcBef>
              <a:buClr>
                <a:schemeClr val="dk1"/>
              </a:buClr>
              <a:buFont typeface="Arial"/>
              <a:buChar char="•"/>
            </a:pPr>
            <a:r>
              <a:rPr lang="en-US" dirty="0">
                <a:solidFill>
                  <a:schemeClr val="dk1"/>
                </a:solidFill>
                <a:latin typeface="Calibri"/>
                <a:ea typeface="Calibri"/>
                <a:cs typeface="Calibri"/>
                <a:sym typeface="Calibri"/>
              </a:rPr>
              <a:t>Java/native code interaction </a:t>
            </a:r>
            <a:r>
              <a:rPr lang="en-US" dirty="0" smtClean="0">
                <a:solidFill>
                  <a:schemeClr val="dk1"/>
                </a:solidFill>
                <a:latin typeface="Calibri"/>
                <a:ea typeface="Calibri"/>
                <a:cs typeface="Calibri"/>
                <a:sym typeface="Calibri"/>
              </a:rPr>
              <a:t>analysis</a:t>
            </a:r>
          </a:p>
          <a:p>
            <a:pPr marL="109538" lvl="1" indent="-109538" rtl="0">
              <a:spcBef>
                <a:spcPts val="320"/>
              </a:spcBef>
              <a:buClr>
                <a:schemeClr val="dk1"/>
              </a:buClr>
              <a:buFont typeface="Arial"/>
              <a:buChar char="•"/>
            </a:pPr>
            <a:r>
              <a:rPr lang="en-US" dirty="0" smtClean="0">
                <a:solidFill>
                  <a:schemeClr val="dk1"/>
                </a:solidFill>
                <a:latin typeface="Calibri"/>
                <a:ea typeface="Calibri"/>
                <a:cs typeface="Calibri"/>
                <a:sym typeface="Calibri"/>
              </a:rPr>
              <a:t>Intelligent dynamic analysis of apps</a:t>
            </a:r>
          </a:p>
          <a:p>
            <a:pPr marL="109538" lvl="0" indent="-109538" rtl="0">
              <a:spcBef>
                <a:spcPts val="320"/>
              </a:spcBef>
              <a:buClr>
                <a:schemeClr val="dk1"/>
              </a:buClr>
              <a:buFont typeface="Arial"/>
              <a:buChar char="•"/>
            </a:pPr>
            <a:r>
              <a:rPr lang="en-US" dirty="0" smtClean="0">
                <a:solidFill>
                  <a:schemeClr val="dk1"/>
                </a:solidFill>
                <a:latin typeface="Calibri"/>
                <a:ea typeface="Calibri"/>
                <a:cs typeface="Calibri"/>
                <a:sym typeface="Calibri"/>
              </a:rPr>
              <a:t>Mitigation</a:t>
            </a:r>
            <a:endParaRPr lang="en-US" dirty="0">
              <a:solidFill>
                <a:schemeClr val="dk1"/>
              </a:solidFill>
              <a:latin typeface="Calibri"/>
              <a:ea typeface="Calibri"/>
              <a:cs typeface="Calibri"/>
              <a:sym typeface="Calibri"/>
            </a:endParaRPr>
          </a:p>
          <a:p>
            <a:pPr marL="744538" marR="0" lvl="1" indent="-147638" algn="l" rtl="0">
              <a:spcBef>
                <a:spcPts val="320"/>
              </a:spcBef>
              <a:spcAft>
                <a:spcPts val="0"/>
              </a:spcAft>
              <a:buClr>
                <a:schemeClr val="dk1"/>
              </a:buClr>
              <a:buFont typeface="Arial"/>
              <a:buChar char="•"/>
            </a:pPr>
            <a:r>
              <a:rPr lang="en-US" dirty="0">
                <a:solidFill>
                  <a:schemeClr val="dk1"/>
                </a:solidFill>
                <a:latin typeface="Calibri"/>
                <a:ea typeface="Calibri"/>
                <a:cs typeface="Calibri"/>
                <a:sym typeface="Calibri"/>
              </a:rPr>
              <a:t>App sandboxing</a:t>
            </a:r>
          </a:p>
          <a:p>
            <a:pPr marL="744538" marR="0" lvl="1" indent="-147638" algn="l" rtl="0">
              <a:spcBef>
                <a:spcPts val="320"/>
              </a:spcBef>
              <a:spcAft>
                <a:spcPts val="0"/>
              </a:spcAft>
              <a:buClr>
                <a:schemeClr val="dk1"/>
              </a:buClr>
              <a:buFont typeface="Arial"/>
              <a:buChar char="•"/>
            </a:pPr>
            <a:r>
              <a:rPr lang="en-US" dirty="0">
                <a:solidFill>
                  <a:schemeClr val="dk1"/>
                </a:solidFill>
                <a:latin typeface="Calibri"/>
                <a:ea typeface="Calibri"/>
                <a:cs typeface="Calibri"/>
                <a:sym typeface="Calibri"/>
              </a:rPr>
              <a:t>Trustworthy GUI </a:t>
            </a:r>
            <a:r>
              <a:rPr lang="en-US" dirty="0" smtClean="0">
                <a:solidFill>
                  <a:schemeClr val="dk1"/>
                </a:solidFill>
                <a:latin typeface="Calibri"/>
                <a:ea typeface="Calibri"/>
                <a:cs typeface="Calibri"/>
                <a:sym typeface="Calibri"/>
              </a:rPr>
              <a:t>attribution</a:t>
            </a:r>
          </a:p>
          <a:p>
            <a:pPr marL="744538" marR="0" lvl="1" indent="-147638" algn="l" rtl="0">
              <a:spcBef>
                <a:spcPts val="320"/>
              </a:spcBef>
              <a:spcAft>
                <a:spcPts val="0"/>
              </a:spcAft>
              <a:buClr>
                <a:schemeClr val="dk1"/>
              </a:buClr>
              <a:buFont typeface="Arial"/>
              <a:buChar char="•"/>
            </a:pPr>
            <a:r>
              <a:rPr lang="en-US" dirty="0" smtClean="0">
                <a:solidFill>
                  <a:schemeClr val="dk1"/>
                </a:solidFill>
                <a:latin typeface="Calibri"/>
                <a:ea typeface="Calibri"/>
                <a:cs typeface="Calibri"/>
                <a:sym typeface="Calibri"/>
              </a:rPr>
              <a:t>Safe </a:t>
            </a:r>
            <a:r>
              <a:rPr lang="en-US" dirty="0">
                <a:solidFill>
                  <a:schemeClr val="dk1"/>
                </a:solidFill>
                <a:latin typeface="Calibri"/>
                <a:ea typeface="Calibri"/>
                <a:cs typeface="Calibri"/>
                <a:sym typeface="Calibri"/>
              </a:rPr>
              <a:t>code </a:t>
            </a:r>
            <a:r>
              <a:rPr lang="en-US" dirty="0" smtClean="0">
                <a:solidFill>
                  <a:schemeClr val="dk1"/>
                </a:solidFill>
                <a:latin typeface="Calibri"/>
                <a:ea typeface="Calibri"/>
                <a:cs typeface="Calibri"/>
                <a:sym typeface="Calibri"/>
              </a:rPr>
              <a:t>downloading</a:t>
            </a:r>
          </a:p>
          <a:p>
            <a:pPr marL="744538" lvl="1" indent="-147638">
              <a:spcBef>
                <a:spcPts val="320"/>
              </a:spcBef>
              <a:buClr>
                <a:schemeClr val="dk1"/>
              </a:buClr>
              <a:buFont typeface="Arial"/>
              <a:buChar char="•"/>
            </a:pPr>
            <a:r>
              <a:rPr lang="en-US" dirty="0">
                <a:solidFill>
                  <a:schemeClr val="dk1"/>
                </a:solidFill>
                <a:latin typeface="Calibri"/>
                <a:ea typeface="Calibri"/>
                <a:cs typeface="Calibri"/>
                <a:sym typeface="Calibri"/>
              </a:rPr>
              <a:t>App </a:t>
            </a:r>
            <a:r>
              <a:rPr lang="en-US" dirty="0" smtClean="0">
                <a:solidFill>
                  <a:schemeClr val="dk1"/>
                </a:solidFill>
                <a:latin typeface="Calibri"/>
                <a:ea typeface="Calibri"/>
                <a:cs typeface="Calibri"/>
                <a:sym typeface="Calibri"/>
              </a:rPr>
              <a:t>instrumentation for policy enforcement</a:t>
            </a:r>
            <a:endParaRPr lang="en-US" dirty="0">
              <a:solidFill>
                <a:schemeClr val="dk1"/>
              </a:solidFill>
              <a:latin typeface="Calibri"/>
              <a:ea typeface="Calibri"/>
              <a:cs typeface="Calibri"/>
              <a:sym typeface="Calibri"/>
            </a:endParaRPr>
          </a:p>
          <a:p>
            <a:pPr marL="742950" marR="0" lvl="0" indent="-285750" algn="l" rtl="0">
              <a:spcBef>
                <a:spcPts val="320"/>
              </a:spcBef>
              <a:spcAft>
                <a:spcPts val="0"/>
              </a:spcAft>
              <a:buFont typeface="Arial"/>
              <a:buChar char="•"/>
            </a:pPr>
            <a:endParaRPr dirty="0">
              <a:latin typeface="Calibri"/>
              <a:ea typeface="Calibri"/>
              <a:cs typeface="Calibri"/>
              <a:sym typeface="Calibri"/>
            </a:endParaRPr>
          </a:p>
        </p:txBody>
      </p:sp>
      <p:sp>
        <p:nvSpPr>
          <p:cNvPr id="94" name="Shape 94"/>
          <p:cNvSpPr txBox="1"/>
          <p:nvPr/>
        </p:nvSpPr>
        <p:spPr>
          <a:xfrm>
            <a:off x="450450" y="850450"/>
            <a:ext cx="2777400" cy="2493900"/>
          </a:xfrm>
          <a:prstGeom prst="rect">
            <a:avLst/>
          </a:prstGeom>
          <a:noFill/>
          <a:ln>
            <a:noFill/>
          </a:ln>
        </p:spPr>
        <p:txBody>
          <a:bodyPr lIns="91425" tIns="45700" rIns="91425" bIns="45700" anchor="t" anchorCtr="0">
            <a:noAutofit/>
          </a:bodyPr>
          <a:lstStyle/>
          <a:p>
            <a:pPr marR="0" lvl="0" algn="l" rtl="0">
              <a:spcBef>
                <a:spcPts val="0"/>
              </a:spcBef>
              <a:spcAft>
                <a:spcPts val="0"/>
              </a:spcAft>
              <a:buClr>
                <a:schemeClr val="dk1"/>
              </a:buClr>
              <a:buSzPct val="25000"/>
              <a:buFont typeface="Arial"/>
              <a:buChar char="•"/>
            </a:pPr>
            <a:r>
              <a:rPr lang="en-US" sz="1700" b="1" u="sng" dirty="0">
                <a:solidFill>
                  <a:schemeClr val="dk1"/>
                </a:solidFill>
                <a:latin typeface="Calibri"/>
                <a:ea typeface="Calibri"/>
                <a:cs typeface="Calibri"/>
                <a:sym typeface="Calibri"/>
              </a:rPr>
              <a:t>Challenge: </a:t>
            </a:r>
          </a:p>
          <a:p>
            <a:pPr marL="171450" marR="0" lvl="0" indent="-160338" algn="l" rtl="0">
              <a:spcBef>
                <a:spcPts val="314"/>
              </a:spcBef>
              <a:buClr>
                <a:schemeClr val="dk1"/>
              </a:buClr>
              <a:buFont typeface="Arial"/>
              <a:buChar char="•"/>
            </a:pPr>
            <a:r>
              <a:rPr lang="en-US" dirty="0">
                <a:solidFill>
                  <a:schemeClr val="dk1"/>
                </a:solidFill>
                <a:latin typeface="Calibri"/>
                <a:ea typeface="Calibri"/>
                <a:cs typeface="Calibri"/>
                <a:sym typeface="Calibri"/>
              </a:rPr>
              <a:t>Identifying and mitigating</a:t>
            </a:r>
            <a:br>
              <a:rPr lang="en-US" dirty="0">
                <a:solidFill>
                  <a:schemeClr val="dk1"/>
                </a:solidFill>
                <a:latin typeface="Calibri"/>
                <a:ea typeface="Calibri"/>
                <a:cs typeface="Calibri"/>
                <a:sym typeface="Calibri"/>
              </a:rPr>
            </a:br>
            <a:r>
              <a:rPr lang="en-US" b="1" i="1" dirty="0">
                <a:solidFill>
                  <a:schemeClr val="dk1"/>
                </a:solidFill>
                <a:latin typeface="Calibri"/>
                <a:ea typeface="Calibri"/>
                <a:cs typeface="Calibri"/>
                <a:sym typeface="Calibri"/>
              </a:rPr>
              <a:t>trust</a:t>
            </a:r>
            <a:r>
              <a:rPr lang="en-US" i="1" dirty="0">
                <a:solidFill>
                  <a:schemeClr val="dk1"/>
                </a:solidFill>
                <a:latin typeface="Calibri"/>
                <a:ea typeface="Calibri"/>
                <a:cs typeface="Calibri"/>
                <a:sym typeface="Calibri"/>
              </a:rPr>
              <a:t> </a:t>
            </a:r>
            <a:r>
              <a:rPr lang="en-US" b="1" i="1" dirty="0">
                <a:solidFill>
                  <a:schemeClr val="dk1"/>
                </a:solidFill>
                <a:latin typeface="Calibri"/>
                <a:ea typeface="Calibri"/>
                <a:cs typeface="Calibri"/>
                <a:sym typeface="Calibri"/>
              </a:rPr>
              <a:t>violations</a:t>
            </a:r>
            <a:br>
              <a:rPr lang="en-US" b="1" i="1" dirty="0">
                <a:solidFill>
                  <a:schemeClr val="dk1"/>
                </a:solidFill>
                <a:latin typeface="Calibri"/>
                <a:ea typeface="Calibri"/>
                <a:cs typeface="Calibri"/>
                <a:sym typeface="Calibri"/>
              </a:rPr>
            </a:br>
            <a:r>
              <a:rPr lang="en-US" dirty="0">
                <a:solidFill>
                  <a:schemeClr val="dk1"/>
                </a:solidFill>
                <a:latin typeface="Calibri"/>
                <a:ea typeface="Calibri"/>
                <a:cs typeface="Calibri"/>
                <a:sym typeface="Calibri"/>
              </a:rPr>
              <a:t>in the smartphone ecosystem</a:t>
            </a:r>
          </a:p>
          <a:p>
            <a:pPr marL="806450" marR="0" lvl="1" indent="-120650" algn="l" rtl="0">
              <a:spcBef>
                <a:spcPts val="314"/>
              </a:spcBef>
              <a:buClr>
                <a:schemeClr val="dk1"/>
              </a:buClr>
              <a:buFont typeface="Arial"/>
              <a:buChar char="•"/>
            </a:pPr>
            <a:r>
              <a:rPr lang="en-US" dirty="0">
                <a:solidFill>
                  <a:schemeClr val="dk1"/>
                </a:solidFill>
                <a:latin typeface="Calibri"/>
                <a:ea typeface="Calibri"/>
                <a:cs typeface="Calibri"/>
                <a:sym typeface="Calibri"/>
              </a:rPr>
              <a:t>User – UI</a:t>
            </a:r>
          </a:p>
          <a:p>
            <a:pPr marL="806450" marR="0" lvl="1" indent="-120650" algn="l" rtl="0">
              <a:spcBef>
                <a:spcPts val="314"/>
              </a:spcBef>
              <a:buClr>
                <a:schemeClr val="dk1"/>
              </a:buClr>
              <a:buFont typeface="Arial"/>
              <a:buChar char="•"/>
            </a:pPr>
            <a:r>
              <a:rPr lang="en-US" dirty="0" smtClean="0">
                <a:solidFill>
                  <a:schemeClr val="dk1"/>
                </a:solidFill>
                <a:latin typeface="Calibri"/>
                <a:ea typeface="Calibri"/>
                <a:cs typeface="Calibri"/>
                <a:sym typeface="Calibri"/>
              </a:rPr>
              <a:t>User - Advertisement</a:t>
            </a:r>
          </a:p>
          <a:p>
            <a:pPr marL="806450" marR="0" lvl="1" indent="-120650" algn="l" rtl="0">
              <a:spcBef>
                <a:spcPts val="314"/>
              </a:spcBef>
              <a:buClr>
                <a:schemeClr val="dk1"/>
              </a:buClr>
              <a:buFont typeface="Arial"/>
              <a:buChar char="•"/>
            </a:pPr>
            <a:r>
              <a:rPr lang="en-US" dirty="0" smtClean="0">
                <a:solidFill>
                  <a:schemeClr val="dk1"/>
                </a:solidFill>
                <a:latin typeface="Calibri"/>
                <a:ea typeface="Calibri"/>
                <a:cs typeface="Calibri"/>
                <a:sym typeface="Calibri"/>
              </a:rPr>
              <a:t>User </a:t>
            </a:r>
            <a:r>
              <a:rPr lang="en-US" dirty="0">
                <a:solidFill>
                  <a:schemeClr val="dk1"/>
                </a:solidFill>
                <a:latin typeface="Calibri"/>
                <a:ea typeface="Calibri"/>
                <a:cs typeface="Calibri"/>
                <a:sym typeface="Calibri"/>
              </a:rPr>
              <a:t>– Market</a:t>
            </a:r>
          </a:p>
          <a:p>
            <a:pPr marL="806450" lvl="1" indent="-120650" rtl="0">
              <a:spcBef>
                <a:spcPts val="314"/>
              </a:spcBef>
              <a:buClr>
                <a:schemeClr val="dk1"/>
              </a:buClr>
              <a:buFont typeface="Arial"/>
              <a:buChar char="•"/>
            </a:pPr>
            <a:r>
              <a:rPr lang="en-US" dirty="0">
                <a:solidFill>
                  <a:schemeClr val="dk1"/>
                </a:solidFill>
                <a:latin typeface="Calibri"/>
                <a:ea typeface="Calibri"/>
                <a:cs typeface="Calibri"/>
                <a:sym typeface="Calibri"/>
              </a:rPr>
              <a:t>Apps – Network</a:t>
            </a:r>
          </a:p>
          <a:p>
            <a:pPr marL="806450" marR="0" lvl="1" indent="-120650" algn="l" rtl="0">
              <a:spcBef>
                <a:spcPts val="314"/>
              </a:spcBef>
              <a:buClr>
                <a:schemeClr val="dk1"/>
              </a:buClr>
              <a:buFont typeface="Arial"/>
              <a:buChar char="•"/>
            </a:pPr>
            <a:r>
              <a:rPr lang="en-US" dirty="0">
                <a:solidFill>
                  <a:schemeClr val="dk1"/>
                </a:solidFill>
                <a:latin typeface="Calibri"/>
                <a:ea typeface="Calibri"/>
                <a:cs typeface="Calibri"/>
                <a:sym typeface="Calibri"/>
              </a:rPr>
              <a:t>Apps – OS</a:t>
            </a:r>
          </a:p>
          <a:p>
            <a:pPr marL="806450" marR="0" lvl="1" indent="-120650" algn="l" rtl="0">
              <a:spcBef>
                <a:spcPts val="314"/>
              </a:spcBef>
              <a:buClr>
                <a:schemeClr val="dk1"/>
              </a:buClr>
              <a:buFont typeface="Arial"/>
              <a:buChar char="•"/>
            </a:pPr>
            <a:r>
              <a:rPr lang="en-US" dirty="0">
                <a:solidFill>
                  <a:schemeClr val="dk1"/>
                </a:solidFill>
                <a:latin typeface="Calibri"/>
                <a:ea typeface="Calibri"/>
                <a:cs typeface="Calibri"/>
                <a:sym typeface="Calibri"/>
              </a:rPr>
              <a:t>...</a:t>
            </a:r>
          </a:p>
        </p:txBody>
      </p:sp>
      <p:sp>
        <p:nvSpPr>
          <p:cNvPr id="95" name="Shape 95"/>
          <p:cNvSpPr txBox="1"/>
          <p:nvPr/>
        </p:nvSpPr>
        <p:spPr>
          <a:xfrm>
            <a:off x="6224958" y="3895775"/>
            <a:ext cx="3151800" cy="2350800"/>
          </a:xfrm>
          <a:prstGeom prst="rect">
            <a:avLst/>
          </a:prstGeom>
          <a:noFill/>
          <a:ln>
            <a:noFill/>
          </a:ln>
        </p:spPr>
        <p:txBody>
          <a:bodyPr lIns="91425" tIns="45700" rIns="91425" bIns="45700" anchor="t" anchorCtr="0">
            <a:noAutofit/>
          </a:bodyPr>
          <a:lstStyle/>
          <a:p>
            <a:pPr marR="0" lvl="0" algn="l" rtl="0">
              <a:spcBef>
                <a:spcPts val="0"/>
              </a:spcBef>
              <a:spcAft>
                <a:spcPts val="0"/>
              </a:spcAft>
              <a:buClr>
                <a:schemeClr val="dk1"/>
              </a:buClr>
              <a:buSzPct val="25000"/>
              <a:buFont typeface="Arial"/>
              <a:buChar char="•"/>
            </a:pPr>
            <a:r>
              <a:rPr lang="en-US" sz="1700" b="1" u="sng" dirty="0">
                <a:solidFill>
                  <a:schemeClr val="dk1"/>
                </a:solidFill>
                <a:latin typeface="Calibri"/>
                <a:ea typeface="Calibri"/>
                <a:cs typeface="Calibri"/>
                <a:sym typeface="Calibri"/>
              </a:rPr>
              <a:t>Broader Impact: </a:t>
            </a:r>
          </a:p>
          <a:p>
            <a:pPr marL="109538" marR="0" lvl="0" indent="-109538" algn="l" rtl="0">
              <a:spcBef>
                <a:spcPts val="280"/>
              </a:spcBef>
              <a:spcAft>
                <a:spcPts val="0"/>
              </a:spcAft>
              <a:buClr>
                <a:schemeClr val="dk1"/>
              </a:buClr>
              <a:buFont typeface="Arial"/>
              <a:buChar char="•"/>
            </a:pPr>
            <a:r>
              <a:rPr lang="en-US" dirty="0">
                <a:solidFill>
                  <a:schemeClr val="dk1"/>
                </a:solidFill>
                <a:latin typeface="Calibri"/>
                <a:ea typeface="Calibri"/>
                <a:cs typeface="Calibri"/>
                <a:sym typeface="Calibri"/>
              </a:rPr>
              <a:t>Scientific publications</a:t>
            </a:r>
          </a:p>
          <a:p>
            <a:pPr marL="109538" marR="0" lvl="0" indent="-109538" algn="l" rtl="0">
              <a:spcBef>
                <a:spcPts val="280"/>
              </a:spcBef>
              <a:spcAft>
                <a:spcPts val="0"/>
              </a:spcAft>
              <a:buClr>
                <a:schemeClr val="dk1"/>
              </a:buClr>
              <a:buFont typeface="Arial"/>
              <a:buChar char="•"/>
            </a:pPr>
            <a:r>
              <a:rPr lang="en-US" dirty="0">
                <a:solidFill>
                  <a:schemeClr val="dk1"/>
                </a:solidFill>
                <a:latin typeface="Calibri"/>
                <a:ea typeface="Calibri"/>
                <a:cs typeface="Calibri"/>
                <a:sym typeface="Calibri"/>
              </a:rPr>
              <a:t>Collaboration with </a:t>
            </a:r>
            <a:r>
              <a:rPr lang="en-US" dirty="0" smtClean="0">
                <a:solidFill>
                  <a:schemeClr val="dk1"/>
                </a:solidFill>
                <a:latin typeface="Calibri"/>
                <a:ea typeface="Calibri"/>
                <a:cs typeface="Calibri"/>
                <a:sym typeface="Calibri"/>
              </a:rPr>
              <a:t>vendors</a:t>
            </a:r>
          </a:p>
          <a:p>
            <a:pPr marL="744538" lvl="1" indent="-147638">
              <a:spcBef>
                <a:spcPts val="280"/>
              </a:spcBef>
              <a:buClr>
                <a:schemeClr val="dk1"/>
              </a:buClr>
              <a:buFont typeface="Arial"/>
              <a:buChar char="•"/>
            </a:pPr>
            <a:r>
              <a:rPr lang="en-US" dirty="0" smtClean="0">
                <a:solidFill>
                  <a:schemeClr val="dk1"/>
                </a:solidFill>
                <a:latin typeface="Calibri"/>
                <a:ea typeface="Calibri"/>
                <a:cs typeface="Calibri"/>
                <a:sym typeface="Calibri"/>
              </a:rPr>
              <a:t>Malware reported to Google, Baidu</a:t>
            </a:r>
            <a:endParaRPr lang="en-US" dirty="0">
              <a:solidFill>
                <a:schemeClr val="dk1"/>
              </a:solidFill>
              <a:latin typeface="Calibri"/>
              <a:ea typeface="Calibri"/>
              <a:cs typeface="Calibri"/>
              <a:sym typeface="Calibri"/>
            </a:endParaRPr>
          </a:p>
          <a:p>
            <a:pPr marL="744538" lvl="1" indent="-147638">
              <a:spcBef>
                <a:spcPts val="280"/>
              </a:spcBef>
              <a:buClr>
                <a:schemeClr val="dk1"/>
              </a:buClr>
              <a:buFont typeface="Arial"/>
              <a:buChar char="•"/>
            </a:pPr>
            <a:r>
              <a:rPr lang="en-US" dirty="0" smtClean="0">
                <a:solidFill>
                  <a:schemeClr val="dk1"/>
                </a:solidFill>
                <a:latin typeface="Calibri"/>
                <a:ea typeface="Calibri"/>
                <a:cs typeface="Calibri"/>
                <a:sym typeface="Calibri"/>
              </a:rPr>
              <a:t>Mobile ad analysis system adopted by Huawei</a:t>
            </a:r>
            <a:endParaRPr lang="en-US" dirty="0">
              <a:solidFill>
                <a:schemeClr val="dk1"/>
              </a:solidFill>
              <a:latin typeface="Calibri"/>
              <a:ea typeface="Calibri"/>
              <a:cs typeface="Calibri"/>
              <a:sym typeface="Calibri"/>
            </a:endParaRPr>
          </a:p>
          <a:p>
            <a:pPr marL="109538" marR="0" lvl="0" indent="-109538" algn="l" rtl="0">
              <a:spcBef>
                <a:spcPts val="280"/>
              </a:spcBef>
              <a:buClr>
                <a:schemeClr val="dk1"/>
              </a:buClr>
              <a:buFont typeface="Arial"/>
              <a:buChar char="•"/>
            </a:pPr>
            <a:r>
              <a:rPr lang="en-US" dirty="0" smtClean="0">
                <a:solidFill>
                  <a:schemeClr val="dk1"/>
                </a:solidFill>
                <a:latin typeface="Calibri"/>
                <a:ea typeface="Calibri"/>
                <a:cs typeface="Calibri"/>
                <a:sym typeface="Calibri"/>
              </a:rPr>
              <a:t>Open </a:t>
            </a:r>
            <a:r>
              <a:rPr lang="en-US" dirty="0">
                <a:solidFill>
                  <a:schemeClr val="dk1"/>
                </a:solidFill>
                <a:latin typeface="Calibri"/>
                <a:ea typeface="Calibri"/>
                <a:cs typeface="Calibri"/>
                <a:sym typeface="Calibri"/>
              </a:rPr>
              <a:t>source releases</a:t>
            </a:r>
          </a:p>
          <a:p>
            <a:pPr marL="744538" marR="0" lvl="1" indent="-147638" algn="l" rtl="0">
              <a:spcBef>
                <a:spcPts val="280"/>
              </a:spcBef>
              <a:buClr>
                <a:schemeClr val="dk1"/>
              </a:buClr>
              <a:buFont typeface="Arial"/>
              <a:buChar char="•"/>
            </a:pPr>
            <a:r>
              <a:rPr lang="en-US" dirty="0">
                <a:solidFill>
                  <a:schemeClr val="dk1"/>
                </a:solidFill>
                <a:latin typeface="Calibri"/>
                <a:ea typeface="Calibri"/>
                <a:cs typeface="Calibri"/>
                <a:sym typeface="Calibri"/>
              </a:rPr>
              <a:t>Android UI </a:t>
            </a:r>
            <a:r>
              <a:rPr lang="en-US" dirty="0" smtClean="0">
                <a:solidFill>
                  <a:schemeClr val="dk1"/>
                </a:solidFill>
                <a:latin typeface="Calibri"/>
                <a:ea typeface="Calibri"/>
                <a:cs typeface="Calibri"/>
                <a:sym typeface="Calibri"/>
              </a:rPr>
              <a:t>modifications</a:t>
            </a:r>
          </a:p>
          <a:p>
            <a:pPr marL="744538" marR="0" lvl="1" indent="-147638" algn="l" rtl="0">
              <a:spcBef>
                <a:spcPts val="280"/>
              </a:spcBef>
              <a:buClr>
                <a:schemeClr val="dk1"/>
              </a:buClr>
              <a:buFont typeface="Arial"/>
              <a:buChar char="•"/>
            </a:pPr>
            <a:r>
              <a:rPr lang="en-US" dirty="0" err="1" smtClean="0">
                <a:solidFill>
                  <a:schemeClr val="dk1"/>
                </a:solidFill>
                <a:latin typeface="Calibri"/>
                <a:ea typeface="Calibri"/>
                <a:cs typeface="Calibri"/>
                <a:sym typeface="Calibri"/>
              </a:rPr>
              <a:t>Grab’n</a:t>
            </a:r>
            <a:r>
              <a:rPr lang="en-US" dirty="0" smtClean="0">
                <a:solidFill>
                  <a:schemeClr val="dk1"/>
                </a:solidFill>
                <a:latin typeface="Calibri"/>
                <a:ea typeface="Calibri"/>
                <a:cs typeface="Calibri"/>
                <a:sym typeface="Calibri"/>
              </a:rPr>
              <a:t> run</a:t>
            </a:r>
          </a:p>
          <a:p>
            <a:pPr marL="744538" marR="0" lvl="1" indent="-147638" algn="l" rtl="0">
              <a:spcBef>
                <a:spcPts val="280"/>
              </a:spcBef>
              <a:buClr>
                <a:schemeClr val="dk1"/>
              </a:buClr>
              <a:buFont typeface="Arial"/>
              <a:buChar char="•"/>
            </a:pPr>
            <a:r>
              <a:rPr lang="en-US" dirty="0" err="1" smtClean="0">
                <a:solidFill>
                  <a:schemeClr val="dk1"/>
                </a:solidFill>
                <a:latin typeface="Calibri"/>
                <a:ea typeface="Calibri"/>
                <a:cs typeface="Calibri"/>
                <a:sym typeface="Calibri"/>
              </a:rPr>
              <a:t>Baredroid</a:t>
            </a:r>
            <a:endParaRPr lang="en-US" dirty="0">
              <a:solidFill>
                <a:schemeClr val="dk1"/>
              </a:solidFill>
              <a:latin typeface="Calibri"/>
              <a:ea typeface="Calibri"/>
              <a:cs typeface="Calibri"/>
              <a:sym typeface="Calibri"/>
            </a:endParaRPr>
          </a:p>
        </p:txBody>
      </p:sp>
      <p:cxnSp>
        <p:nvCxnSpPr>
          <p:cNvPr id="96" name="Shape 96"/>
          <p:cNvCxnSpPr/>
          <p:nvPr/>
        </p:nvCxnSpPr>
        <p:spPr>
          <a:xfrm>
            <a:off x="450454" y="3810000"/>
            <a:ext cx="2633700" cy="11700"/>
          </a:xfrm>
          <a:prstGeom prst="straightConnector1">
            <a:avLst/>
          </a:prstGeom>
          <a:noFill/>
          <a:ln w="9525" cap="flat" cmpd="sng">
            <a:solidFill>
              <a:srgbClr val="4A7DBA"/>
            </a:solidFill>
            <a:prstDash val="solid"/>
            <a:round/>
            <a:headEnd type="none" w="med" len="med"/>
            <a:tailEnd type="none" w="med" len="med"/>
          </a:ln>
        </p:spPr>
      </p:cxnSp>
      <p:sp>
        <p:nvSpPr>
          <p:cNvPr id="97" name="Shape 97"/>
          <p:cNvSpPr/>
          <p:nvPr/>
        </p:nvSpPr>
        <p:spPr>
          <a:xfrm>
            <a:off x="583926" y="51685"/>
            <a:ext cx="7346400" cy="7113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000" b="1" dirty="0" err="1">
                <a:solidFill>
                  <a:schemeClr val="dk1"/>
                </a:solidFill>
                <a:latin typeface="Calibri"/>
                <a:ea typeface="Calibri"/>
                <a:cs typeface="Calibri"/>
                <a:sym typeface="Calibri"/>
              </a:rPr>
              <a:t>Trustdroid</a:t>
            </a:r>
            <a:r>
              <a:rPr lang="en-US" sz="3000" b="1" dirty="0">
                <a:solidFill>
                  <a:schemeClr val="dk1"/>
                </a:solidFill>
                <a:latin typeface="Calibri"/>
                <a:ea typeface="Calibri"/>
                <a:cs typeface="Calibri"/>
                <a:sym typeface="Calibri"/>
              </a:rPr>
              <a:t/>
            </a:r>
            <a:br>
              <a:rPr lang="en-US" sz="3000" b="1" dirty="0">
                <a:solidFill>
                  <a:schemeClr val="dk1"/>
                </a:solidFill>
                <a:latin typeface="Calibri"/>
                <a:ea typeface="Calibri"/>
                <a:cs typeface="Calibri"/>
                <a:sym typeface="Calibri"/>
              </a:rPr>
            </a:br>
            <a:r>
              <a:rPr lang="en-US" sz="1800" b="1" dirty="0">
                <a:solidFill>
                  <a:schemeClr val="dk1"/>
                </a:solidFill>
                <a:latin typeface="Calibri"/>
                <a:ea typeface="Calibri"/>
                <a:cs typeface="Calibri"/>
                <a:sym typeface="Calibri"/>
              </a:rPr>
              <a:t>Identifying and Mitigating Trust Violations in the Smartphone Ecosystem</a:t>
            </a:r>
          </a:p>
          <a:p>
            <a:pPr marL="0" marR="0" lvl="0" indent="0" algn="ctr" rtl="0">
              <a:spcBef>
                <a:spcPts val="0"/>
              </a:spcBef>
              <a:buSzPct val="25000"/>
              <a:buNone/>
            </a:pPr>
            <a:r>
              <a:rPr lang="en-US" sz="3000" b="1" dirty="0">
                <a:solidFill>
                  <a:schemeClr val="dk1"/>
                </a:solidFill>
                <a:latin typeface="Calibri"/>
                <a:ea typeface="Calibri"/>
                <a:cs typeface="Calibri"/>
                <a:sym typeface="Calibri"/>
              </a:rPr>
              <a:t/>
            </a:r>
            <a:br>
              <a:rPr lang="en-US" sz="3000" b="1" dirty="0">
                <a:solidFill>
                  <a:schemeClr val="dk1"/>
                </a:solidFill>
                <a:latin typeface="Calibri"/>
                <a:ea typeface="Calibri"/>
                <a:cs typeface="Calibri"/>
                <a:sym typeface="Calibri"/>
              </a:rPr>
            </a:br>
            <a:endParaRPr lang="en-US" sz="3000" b="1" dirty="0">
              <a:solidFill>
                <a:schemeClr val="dk1"/>
              </a:solidFill>
              <a:latin typeface="Calibri"/>
              <a:ea typeface="Calibri"/>
              <a:cs typeface="Calibri"/>
              <a:sym typeface="Calibri"/>
            </a:endParaRPr>
          </a:p>
        </p:txBody>
      </p:sp>
      <p:cxnSp>
        <p:nvCxnSpPr>
          <p:cNvPr id="98" name="Shape 98"/>
          <p:cNvCxnSpPr/>
          <p:nvPr/>
        </p:nvCxnSpPr>
        <p:spPr>
          <a:xfrm>
            <a:off x="6292404" y="3810000"/>
            <a:ext cx="2633700" cy="11700"/>
          </a:xfrm>
          <a:prstGeom prst="straightConnector1">
            <a:avLst/>
          </a:prstGeom>
          <a:noFill/>
          <a:ln w="9525" cap="flat" cmpd="sng">
            <a:solidFill>
              <a:srgbClr val="4A7DBA"/>
            </a:solidFill>
            <a:prstDash val="solid"/>
            <a:round/>
            <a:headEnd type="none" w="med" len="med"/>
            <a:tailEnd type="none" w="med" len="med"/>
          </a:ln>
        </p:spPr>
      </p:cxnSp>
      <p:pic>
        <p:nvPicPr>
          <p:cNvPr id="99" name="Shape 99"/>
          <p:cNvPicPr preferRelativeResize="0"/>
          <p:nvPr/>
        </p:nvPicPr>
        <p:blipFill>
          <a:blip r:embed="rId4">
            <a:alphaModFix/>
          </a:blip>
          <a:stretch>
            <a:fillRect/>
          </a:stretch>
        </p:blipFill>
        <p:spPr>
          <a:xfrm>
            <a:off x="4596722" y="4961050"/>
            <a:ext cx="1497925" cy="840675"/>
          </a:xfrm>
          <a:prstGeom prst="rect">
            <a:avLst/>
          </a:prstGeom>
          <a:noFill/>
          <a:ln>
            <a:noFill/>
          </a:ln>
        </p:spPr>
      </p:pic>
      <p:cxnSp>
        <p:nvCxnSpPr>
          <p:cNvPr id="100" name="Shape 100"/>
          <p:cNvCxnSpPr>
            <a:stCxn id="87" idx="2"/>
            <a:endCxn id="88" idx="0"/>
          </p:cNvCxnSpPr>
          <p:nvPr/>
        </p:nvCxnSpPr>
        <p:spPr>
          <a:xfrm>
            <a:off x="4844050" y="3267250"/>
            <a:ext cx="0" cy="633900"/>
          </a:xfrm>
          <a:prstGeom prst="straightConnector1">
            <a:avLst/>
          </a:prstGeom>
          <a:noFill/>
          <a:ln w="28575" cap="flat" cmpd="sng">
            <a:solidFill>
              <a:srgbClr val="000000"/>
            </a:solidFill>
            <a:prstDash val="solid"/>
            <a:round/>
            <a:headEnd type="triangle" w="lg" len="lg"/>
            <a:tailEnd type="triangle" w="lg" len="lg"/>
          </a:ln>
        </p:spPr>
      </p:cxnSp>
      <p:pic>
        <p:nvPicPr>
          <p:cNvPr id="101" name="Shape 101"/>
          <p:cNvPicPr preferRelativeResize="0"/>
          <p:nvPr/>
        </p:nvPicPr>
        <p:blipFill>
          <a:blip r:embed="rId5">
            <a:alphaModFix/>
          </a:blip>
          <a:stretch>
            <a:fillRect/>
          </a:stretch>
        </p:blipFill>
        <p:spPr>
          <a:xfrm>
            <a:off x="3794545" y="4278616"/>
            <a:ext cx="1994417" cy="306599"/>
          </a:xfrm>
          <a:prstGeom prst="rect">
            <a:avLst/>
          </a:prstGeom>
          <a:noFill/>
          <a:ln>
            <a:noFill/>
          </a:ln>
        </p:spPr>
      </p:pic>
      <p:pic>
        <p:nvPicPr>
          <p:cNvPr id="102" name="Shape 102"/>
          <p:cNvPicPr preferRelativeResize="0"/>
          <p:nvPr/>
        </p:nvPicPr>
        <p:blipFill>
          <a:blip r:embed="rId6">
            <a:alphaModFix/>
          </a:blip>
          <a:stretch>
            <a:fillRect/>
          </a:stretch>
        </p:blipFill>
        <p:spPr>
          <a:xfrm>
            <a:off x="3611721" y="4740640"/>
            <a:ext cx="889250" cy="889250"/>
          </a:xfrm>
          <a:prstGeom prst="rect">
            <a:avLst/>
          </a:prstGeom>
          <a:noFill/>
          <a:ln>
            <a:noFill/>
          </a:ln>
        </p:spPr>
      </p:pic>
      <p:pic>
        <p:nvPicPr>
          <p:cNvPr id="103" name="Shape 103"/>
          <p:cNvPicPr preferRelativeResize="0"/>
          <p:nvPr/>
        </p:nvPicPr>
        <p:blipFill>
          <a:blip r:embed="rId7">
            <a:alphaModFix/>
          </a:blip>
          <a:stretch>
            <a:fillRect/>
          </a:stretch>
        </p:blipFill>
        <p:spPr>
          <a:xfrm>
            <a:off x="4989193" y="1202320"/>
            <a:ext cx="946261" cy="889249"/>
          </a:xfrm>
          <a:prstGeom prst="rect">
            <a:avLst/>
          </a:prstGeom>
          <a:noFill/>
          <a:ln>
            <a:noFill/>
          </a:ln>
        </p:spPr>
      </p:pic>
      <p:pic>
        <p:nvPicPr>
          <p:cNvPr id="104" name="Shape 104"/>
          <p:cNvPicPr preferRelativeResize="0"/>
          <p:nvPr/>
        </p:nvPicPr>
        <p:blipFill>
          <a:blip r:embed="rId8">
            <a:alphaModFix/>
          </a:blip>
          <a:stretch>
            <a:fillRect/>
          </a:stretch>
        </p:blipFill>
        <p:spPr>
          <a:xfrm>
            <a:off x="3794550" y="1695773"/>
            <a:ext cx="1025675" cy="976699"/>
          </a:xfrm>
          <a:prstGeom prst="rect">
            <a:avLst/>
          </a:prstGeom>
          <a:noFill/>
          <a:ln>
            <a:noFill/>
          </a:ln>
        </p:spPr>
      </p:pic>
      <p:pic>
        <p:nvPicPr>
          <p:cNvPr id="105" name="Shape 105"/>
          <p:cNvPicPr preferRelativeResize="0"/>
          <p:nvPr/>
        </p:nvPicPr>
        <p:blipFill rotWithShape="1">
          <a:blip r:embed="rId9">
            <a:alphaModFix/>
          </a:blip>
          <a:srcRect l="25181" t="16755" r="20895" b="16914"/>
          <a:stretch/>
        </p:blipFill>
        <p:spPr>
          <a:xfrm>
            <a:off x="4805025" y="2444237"/>
            <a:ext cx="415175" cy="536225"/>
          </a:xfrm>
          <a:prstGeom prst="rect">
            <a:avLst/>
          </a:prstGeom>
          <a:noFill/>
          <a:ln>
            <a:noFill/>
          </a:ln>
        </p:spPr>
      </p:pic>
      <p:pic>
        <p:nvPicPr>
          <p:cNvPr id="106" name="Shape 106"/>
          <p:cNvPicPr preferRelativeResize="0"/>
          <p:nvPr/>
        </p:nvPicPr>
        <p:blipFill>
          <a:blip r:embed="rId10">
            <a:alphaModFix/>
          </a:blip>
          <a:stretch>
            <a:fillRect/>
          </a:stretch>
        </p:blipFill>
        <p:spPr>
          <a:xfrm>
            <a:off x="5252800" y="2505008"/>
            <a:ext cx="365650" cy="429274"/>
          </a:xfrm>
          <a:prstGeom prst="rect">
            <a:avLst/>
          </a:prstGeom>
          <a:noFill/>
          <a:ln>
            <a:noFill/>
          </a:ln>
        </p:spPr>
      </p:pic>
      <p:pic>
        <p:nvPicPr>
          <p:cNvPr id="107" name="Shape 107"/>
          <p:cNvPicPr preferRelativeResize="0"/>
          <p:nvPr/>
        </p:nvPicPr>
        <p:blipFill rotWithShape="1">
          <a:blip r:embed="rId11">
            <a:alphaModFix/>
          </a:blip>
          <a:srcRect t="-4995" b="-6263"/>
          <a:stretch/>
        </p:blipFill>
        <p:spPr>
          <a:xfrm>
            <a:off x="5651050" y="2431462"/>
            <a:ext cx="415175" cy="568212"/>
          </a:xfrm>
          <a:prstGeom prst="rect">
            <a:avLst/>
          </a:prstGeom>
          <a:noFill/>
          <a:ln>
            <a:noFill/>
          </a:ln>
        </p:spPr>
      </p:pic>
      <p:cxnSp>
        <p:nvCxnSpPr>
          <p:cNvPr id="108" name="Shape 108"/>
          <p:cNvCxnSpPr>
            <a:stCxn id="105" idx="0"/>
            <a:endCxn id="107" idx="0"/>
          </p:cNvCxnSpPr>
          <p:nvPr/>
        </p:nvCxnSpPr>
        <p:spPr>
          <a:xfrm rot="-5400000">
            <a:off x="5429162" y="2014787"/>
            <a:ext cx="12900" cy="846000"/>
          </a:xfrm>
          <a:prstGeom prst="curvedConnector3">
            <a:avLst>
              <a:gd name="adj1" fmla="val 2278779"/>
            </a:avLst>
          </a:prstGeom>
          <a:noFill/>
          <a:ln w="9525" cap="flat" cmpd="sng">
            <a:solidFill>
              <a:schemeClr val="dk2"/>
            </a:solidFill>
            <a:prstDash val="solid"/>
            <a:round/>
            <a:headEnd type="stealth" w="lg" len="lg"/>
            <a:tailEnd type="none" w="lg" len="lg"/>
          </a:ln>
        </p:spPr>
      </p:cxnSp>
      <p:cxnSp>
        <p:nvCxnSpPr>
          <p:cNvPr id="109" name="Shape 109"/>
          <p:cNvCxnSpPr>
            <a:stCxn id="105" idx="2"/>
            <a:endCxn id="107" idx="2"/>
          </p:cNvCxnSpPr>
          <p:nvPr/>
        </p:nvCxnSpPr>
        <p:spPr>
          <a:xfrm rot="-5400000" flipH="1">
            <a:off x="5426012" y="2567062"/>
            <a:ext cx="19200" cy="846000"/>
          </a:xfrm>
          <a:prstGeom prst="curvedConnector3">
            <a:avLst>
              <a:gd name="adj1" fmla="val 1306706"/>
            </a:avLst>
          </a:prstGeom>
          <a:noFill/>
          <a:ln w="9525" cap="flat" cmpd="sng">
            <a:solidFill>
              <a:schemeClr val="dk2"/>
            </a:solidFill>
            <a:prstDash val="solid"/>
            <a:round/>
            <a:headEnd type="none" w="lg" len="lg"/>
            <a:tailEnd type="stealth" w="lg" len="lg"/>
          </a:ln>
        </p:spPr>
      </p:cxnSp>
      <p:pic>
        <p:nvPicPr>
          <p:cNvPr id="110" name="Shape 110"/>
          <p:cNvPicPr preferRelativeResize="0"/>
          <p:nvPr/>
        </p:nvPicPr>
        <p:blipFill>
          <a:blip r:embed="rId12">
            <a:alphaModFix/>
          </a:blip>
          <a:stretch>
            <a:fillRect/>
          </a:stretch>
        </p:blipFill>
        <p:spPr>
          <a:xfrm>
            <a:off x="7568528" y="-4280"/>
            <a:ext cx="796125" cy="78065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244</Words>
  <Application>Microsoft Office PowerPoint</Application>
  <PresentationFormat>On-screen Show (4:3)</PresentationFormat>
  <Paragraphs>43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ychen</dc:creator>
  <cp:lastModifiedBy>ychen</cp:lastModifiedBy>
  <cp:revision>7</cp:revision>
  <dcterms:modified xsi:type="dcterms:W3CDTF">2016-11-28T22:34:20Z</dcterms:modified>
</cp:coreProperties>
</file>